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9"/>
  </p:notesMasterIdLst>
  <p:handoutMasterIdLst>
    <p:handoutMasterId r:id="rId80"/>
  </p:handoutMasterIdLst>
  <p:sldIdLst>
    <p:sldId id="257" r:id="rId2"/>
    <p:sldId id="330" r:id="rId3"/>
    <p:sldId id="331" r:id="rId4"/>
    <p:sldId id="332" r:id="rId5"/>
    <p:sldId id="333" r:id="rId6"/>
    <p:sldId id="334" r:id="rId7"/>
    <p:sldId id="335"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 id="358" r:id="rId31"/>
    <p:sldId id="359" r:id="rId32"/>
    <p:sldId id="360" r:id="rId33"/>
    <p:sldId id="361" r:id="rId34"/>
    <p:sldId id="362" r:id="rId35"/>
    <p:sldId id="363" r:id="rId36"/>
    <p:sldId id="364" r:id="rId37"/>
    <p:sldId id="365" r:id="rId38"/>
    <p:sldId id="366" r:id="rId39"/>
    <p:sldId id="367" r:id="rId40"/>
    <p:sldId id="368" r:id="rId41"/>
    <p:sldId id="369" r:id="rId42"/>
    <p:sldId id="370" r:id="rId43"/>
    <p:sldId id="371" r:id="rId44"/>
    <p:sldId id="372" r:id="rId45"/>
    <p:sldId id="373" r:id="rId46"/>
    <p:sldId id="374" r:id="rId47"/>
    <p:sldId id="375" r:id="rId48"/>
    <p:sldId id="376" r:id="rId49"/>
    <p:sldId id="377" r:id="rId50"/>
    <p:sldId id="378" r:id="rId51"/>
    <p:sldId id="379" r:id="rId52"/>
    <p:sldId id="380" r:id="rId53"/>
    <p:sldId id="381" r:id="rId54"/>
    <p:sldId id="382" r:id="rId55"/>
    <p:sldId id="383" r:id="rId56"/>
    <p:sldId id="384" r:id="rId57"/>
    <p:sldId id="385" r:id="rId58"/>
    <p:sldId id="386"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88" r:id="rId77"/>
    <p:sldId id="387" r:id="rId78"/>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96FFFF"/>
    <a:srgbClr val="FF9900"/>
    <a:srgbClr val="FFFF00"/>
    <a:srgbClr val="CC00CC"/>
    <a:srgbClr val="0000FF"/>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0" autoAdjust="0"/>
    <p:restoredTop sz="94709" autoAdjust="0"/>
  </p:normalViewPr>
  <p:slideViewPr>
    <p:cSldViewPr>
      <p:cViewPr varScale="1">
        <p:scale>
          <a:sx n="66" d="100"/>
          <a:sy n="66" d="100"/>
        </p:scale>
        <p:origin x="1280" y="1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Lst>
  </p:outlineViewPr>
  <p:notesTextViewPr>
    <p:cViewPr>
      <p:scale>
        <a:sx n="100" d="100"/>
        <a:sy n="100" d="100"/>
      </p:scale>
      <p:origin x="0" y="0"/>
    </p:cViewPr>
  </p:notesTextViewPr>
  <p:notesViewPr>
    <p:cSldViewPr>
      <p:cViewPr varScale="1">
        <p:scale>
          <a:sx n="40" d="100"/>
          <a:sy n="40" d="100"/>
        </p:scale>
        <p:origin x="-154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21" Type="http://schemas.openxmlformats.org/officeDocument/2006/relationships/slide" Target="slides/slide21.xml"/><Relationship Id="rId34" Type="http://schemas.openxmlformats.org/officeDocument/2006/relationships/slide" Target="slides/slide34.xml"/><Relationship Id="rId42" Type="http://schemas.openxmlformats.org/officeDocument/2006/relationships/slide" Target="slides/slide42.xml"/><Relationship Id="rId47" Type="http://schemas.openxmlformats.org/officeDocument/2006/relationships/slide" Target="slides/slide47.xml"/><Relationship Id="rId50" Type="http://schemas.openxmlformats.org/officeDocument/2006/relationships/slide" Target="slides/slide50.xml"/><Relationship Id="rId55" Type="http://schemas.openxmlformats.org/officeDocument/2006/relationships/slide" Target="slides/slide55.xml"/><Relationship Id="rId7" Type="http://schemas.openxmlformats.org/officeDocument/2006/relationships/slide" Target="slides/slide7.xml"/><Relationship Id="rId2" Type="http://schemas.openxmlformats.org/officeDocument/2006/relationships/slide" Target="slides/slide2.xml"/><Relationship Id="rId16" Type="http://schemas.openxmlformats.org/officeDocument/2006/relationships/slide" Target="slides/slide16.xml"/><Relationship Id="rId29" Type="http://schemas.openxmlformats.org/officeDocument/2006/relationships/slide" Target="slides/slide29.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3" Type="http://schemas.openxmlformats.org/officeDocument/2006/relationships/slide" Target="slides/slide53.xml"/><Relationship Id="rId58" Type="http://schemas.openxmlformats.org/officeDocument/2006/relationships/slide" Target="slides/slide58.xml"/><Relationship Id="rId5" Type="http://schemas.openxmlformats.org/officeDocument/2006/relationships/slide" Target="slides/slide5.xml"/><Relationship Id="rId61" Type="http://schemas.openxmlformats.org/officeDocument/2006/relationships/slide" Target="slides/slide77.xml"/><Relationship Id="rId19" Type="http://schemas.openxmlformats.org/officeDocument/2006/relationships/slide" Target="slides/slide1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48" Type="http://schemas.openxmlformats.org/officeDocument/2006/relationships/slide" Target="slides/slide48.xml"/><Relationship Id="rId56" Type="http://schemas.openxmlformats.org/officeDocument/2006/relationships/slide" Target="slides/slide56.xml"/><Relationship Id="rId8" Type="http://schemas.openxmlformats.org/officeDocument/2006/relationships/slide" Target="slides/slide8.xml"/><Relationship Id="rId51" Type="http://schemas.openxmlformats.org/officeDocument/2006/relationships/slide" Target="slides/slide51.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59" Type="http://schemas.openxmlformats.org/officeDocument/2006/relationships/slide" Target="slides/slide59.xml"/><Relationship Id="rId20" Type="http://schemas.openxmlformats.org/officeDocument/2006/relationships/slide" Target="slides/slide20.xml"/><Relationship Id="rId41" Type="http://schemas.openxmlformats.org/officeDocument/2006/relationships/slide" Target="slides/slide41.xml"/><Relationship Id="rId54" Type="http://schemas.openxmlformats.org/officeDocument/2006/relationships/slide" Target="slides/slide54.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 Id="rId10" Type="http://schemas.openxmlformats.org/officeDocument/2006/relationships/slide" Target="slides/slide10.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60" Type="http://schemas.openxmlformats.org/officeDocument/2006/relationships/slide" Target="slides/slide76.xml"/><Relationship Id="rId4" Type="http://schemas.openxmlformats.org/officeDocument/2006/relationships/slide" Target="slides/slide4.xml"/><Relationship Id="rId9"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7.wmf"/><Relationship Id="rId4"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image" Target="../media/image42.emf"/><Relationship Id="rId4" Type="http://schemas.openxmlformats.org/officeDocument/2006/relationships/image" Target="../media/image45.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4" Type="http://schemas.openxmlformats.org/officeDocument/2006/relationships/image" Target="../media/image7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4" Type="http://schemas.openxmlformats.org/officeDocument/2006/relationships/image" Target="../media/image80.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0.wmf"/><Relationship Id="rId1" Type="http://schemas.openxmlformats.org/officeDocument/2006/relationships/image" Target="../media/image81.wmf"/><Relationship Id="rId4" Type="http://schemas.openxmlformats.org/officeDocument/2006/relationships/image" Target="../media/image8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4" Type="http://schemas.openxmlformats.org/officeDocument/2006/relationships/image" Target="../media/image8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4" Type="http://schemas.openxmlformats.org/officeDocument/2006/relationships/image" Target="../media/image98.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5" Type="http://schemas.openxmlformats.org/officeDocument/2006/relationships/image" Target="../media/image103.wmf"/><Relationship Id="rId4" Type="http://schemas.openxmlformats.org/officeDocument/2006/relationships/image" Target="../media/image10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4" Type="http://schemas.openxmlformats.org/officeDocument/2006/relationships/image" Target="../media/image107.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5" Type="http://schemas.openxmlformats.org/officeDocument/2006/relationships/image" Target="../media/image112.emf"/><Relationship Id="rId4" Type="http://schemas.openxmlformats.org/officeDocument/2006/relationships/image" Target="../media/image111.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image" Target="../media/image118.wmf"/><Relationship Id="rId7" Type="http://schemas.openxmlformats.org/officeDocument/2006/relationships/image" Target="../media/image122.wmf"/><Relationship Id="rId2" Type="http://schemas.openxmlformats.org/officeDocument/2006/relationships/image" Target="../media/image117.wmf"/><Relationship Id="rId1" Type="http://schemas.openxmlformats.org/officeDocument/2006/relationships/image" Target="../media/image116.wmf"/><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9.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 Id="rId4" Type="http://schemas.openxmlformats.org/officeDocument/2006/relationships/image" Target="../media/image134.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39.wmf"/><Relationship Id="rId1" Type="http://schemas.openxmlformats.org/officeDocument/2006/relationships/image" Target="../media/image138.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40.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 Id="rId4" Type="http://schemas.openxmlformats.org/officeDocument/2006/relationships/image" Target="../media/image147.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49.wmf"/><Relationship Id="rId1" Type="http://schemas.openxmlformats.org/officeDocument/2006/relationships/image" Target="../media/image148.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51.wmf"/><Relationship Id="rId1" Type="http://schemas.openxmlformats.org/officeDocument/2006/relationships/image" Target="../media/image150.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55.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5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63.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168.wmf"/><Relationship Id="rId1" Type="http://schemas.openxmlformats.org/officeDocument/2006/relationships/image" Target="../media/image16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4B38ABD-B567-4F63-8DDE-3FC1B4952E36}" type="slidenum">
              <a:rPr lang="en-US" altLang="zh-CN"/>
              <a:pPr>
                <a:defRPr/>
              </a:pPr>
              <a:t>‹#›</a:t>
            </a:fld>
            <a:endParaRPr lang="en-US" altLang="zh-CN"/>
          </a:p>
        </p:txBody>
      </p:sp>
    </p:spTree>
    <p:extLst>
      <p:ext uri="{BB962C8B-B14F-4D97-AF65-F5344CB8AC3E}">
        <p14:creationId xmlns:p14="http://schemas.microsoft.com/office/powerpoint/2010/main" val="38335724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8B52B55-6603-41C7-BCDD-94A6B196E3F6}" type="slidenum">
              <a:rPr lang="en-US" altLang="zh-CN"/>
              <a:pPr>
                <a:defRPr/>
              </a:pPr>
              <a:t>‹#›</a:t>
            </a:fld>
            <a:endParaRPr lang="en-US" altLang="zh-CN"/>
          </a:p>
        </p:txBody>
      </p:sp>
    </p:spTree>
    <p:extLst>
      <p:ext uri="{BB962C8B-B14F-4D97-AF65-F5344CB8AC3E}">
        <p14:creationId xmlns:p14="http://schemas.microsoft.com/office/powerpoint/2010/main" val="20453535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FE0D96E-743C-4E80-8993-F665B5850F72}" type="slidenum">
              <a:rPr lang="en-US" altLang="zh-CN"/>
              <a:pPr>
                <a:spcBef>
                  <a:spcPct val="0"/>
                </a:spcBef>
              </a:pPr>
              <a:t>1</a:t>
            </a:fld>
            <a:endParaRPr lang="en-US" altLang="zh-CN"/>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15747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059CF48-DCF5-48EB-B76F-50B269E84D2E}" type="slidenum">
              <a:rPr lang="en-US" altLang="zh-CN"/>
              <a:pPr>
                <a:spcBef>
                  <a:spcPct val="0"/>
                </a:spcBef>
              </a:pPr>
              <a:t>10</a:t>
            </a:fld>
            <a:endParaRPr lang="en-US" altLang="zh-CN"/>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40805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C172AFC-CE44-4DBB-AE45-FF4F6126C42A}" type="slidenum">
              <a:rPr lang="en-US" altLang="zh-CN"/>
              <a:pPr>
                <a:spcBef>
                  <a:spcPct val="0"/>
                </a:spcBef>
              </a:pPr>
              <a:t>11</a:t>
            </a:fld>
            <a:endParaRPr lang="en-US" altLang="zh-CN"/>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074286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C8290F6-7C88-46D2-A4B1-96CD42DEFEE2}" type="slidenum">
              <a:rPr lang="en-US" altLang="zh-CN"/>
              <a:pPr>
                <a:spcBef>
                  <a:spcPct val="0"/>
                </a:spcBef>
              </a:pPr>
              <a:t>12</a:t>
            </a:fld>
            <a:endParaRPr lang="en-US" altLang="zh-CN"/>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46241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9FCFBED-E0D6-44A0-9CF3-BA5CAA0BC4A0}" type="slidenum">
              <a:rPr lang="en-US" altLang="zh-CN"/>
              <a:pPr>
                <a:spcBef>
                  <a:spcPct val="0"/>
                </a:spcBef>
              </a:pPr>
              <a:t>13</a:t>
            </a:fld>
            <a:endParaRPr lang="en-US" altLang="zh-C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47978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AD4C232-8AD8-42F5-A5E3-87F510DB12C1}" type="slidenum">
              <a:rPr lang="en-US" altLang="zh-CN"/>
              <a:pPr>
                <a:spcBef>
                  <a:spcPct val="0"/>
                </a:spcBef>
              </a:pPr>
              <a:t>14</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09838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111B26B-E7E0-4ECD-ACB8-5F681586B0EC}" type="slidenum">
              <a:rPr lang="en-US" altLang="zh-CN"/>
              <a:pPr>
                <a:spcBef>
                  <a:spcPct val="0"/>
                </a:spcBef>
              </a:pPr>
              <a:t>15</a:t>
            </a:fld>
            <a:endParaRPr lang="en-US"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18696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B5255AE-ABCE-4154-B227-AF65098D41CF}" type="slidenum">
              <a:rPr lang="en-US" altLang="zh-CN"/>
              <a:pPr>
                <a:spcBef>
                  <a:spcPct val="0"/>
                </a:spcBef>
              </a:pPr>
              <a:t>16</a:t>
            </a:fld>
            <a:endParaRPr lang="en-US" altLang="zh-CN"/>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34793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A8997FC-6681-4E47-BDA6-D7F7B32E911F}" type="slidenum">
              <a:rPr lang="en-US" altLang="zh-CN"/>
              <a:pPr>
                <a:spcBef>
                  <a:spcPct val="0"/>
                </a:spcBef>
              </a:pPr>
              <a:t>17</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84690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DD0C22D-5362-48C9-9BF4-0344997F4E54}" type="slidenum">
              <a:rPr lang="en-US" altLang="zh-CN"/>
              <a:pPr>
                <a:spcBef>
                  <a:spcPct val="0"/>
                </a:spcBef>
              </a:pPr>
              <a:t>18</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802724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03F7946-07CD-4AAE-AC26-95CE5F0B4E41}" type="slidenum">
              <a:rPr lang="en-US" altLang="zh-CN"/>
              <a:pPr>
                <a:spcBef>
                  <a:spcPct val="0"/>
                </a:spcBef>
              </a:pPr>
              <a:t>19</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55012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1C93D47-517E-49AC-B404-89CBC4CD7264}" type="slidenum">
              <a:rPr lang="en-US" altLang="zh-CN">
                <a:solidFill>
                  <a:srgbClr val="000000"/>
                </a:solidFill>
              </a:rPr>
              <a:pPr>
                <a:spcBef>
                  <a:spcPct val="0"/>
                </a:spcBef>
              </a:pPr>
              <a:t>2</a:t>
            </a:fld>
            <a:endParaRPr lang="en-US" altLang="zh-CN">
              <a:solidFill>
                <a:srgbClr val="000000"/>
              </a:solidFill>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63539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385E1BA-9DB3-404D-AFCF-4926C5A6D539}" type="slidenum">
              <a:rPr lang="en-US" altLang="zh-CN"/>
              <a:pPr>
                <a:spcBef>
                  <a:spcPct val="0"/>
                </a:spcBef>
              </a:pPr>
              <a:t>20</a:t>
            </a:fld>
            <a:endParaRPr lang="en-US" altLang="zh-CN"/>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98544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34FE905-3448-4064-8EF0-3D9695C8F66D}" type="slidenum">
              <a:rPr lang="en-US" altLang="zh-CN"/>
              <a:pPr>
                <a:spcBef>
                  <a:spcPct val="0"/>
                </a:spcBef>
              </a:pPr>
              <a:t>21</a:t>
            </a:fld>
            <a:endParaRPr lang="en-US" altLang="zh-CN"/>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94780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6D9AC9B-1AE9-481C-83FB-637E955DE2A9}" type="slidenum">
              <a:rPr lang="en-US" altLang="zh-CN"/>
              <a:pPr>
                <a:spcBef>
                  <a:spcPct val="0"/>
                </a:spcBef>
              </a:pPr>
              <a:t>22</a:t>
            </a:fld>
            <a:endParaRPr lang="en-US"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13035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212CC51-3257-467B-8F68-CBD7A3B02DD6}" type="slidenum">
              <a:rPr lang="en-US" altLang="zh-CN"/>
              <a:pPr>
                <a:spcBef>
                  <a:spcPct val="0"/>
                </a:spcBef>
              </a:pPr>
              <a:t>23</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65631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B5AD7CD-32D1-4C67-BDC7-090AFA0332DC}" type="slidenum">
              <a:rPr lang="en-US" altLang="zh-CN"/>
              <a:pPr>
                <a:spcBef>
                  <a:spcPct val="0"/>
                </a:spcBef>
              </a:pPr>
              <a:t>24</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47757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23BC15-74DE-4254-B4A2-1823135E8AA3}" type="slidenum">
              <a:rPr lang="en-US" altLang="zh-CN"/>
              <a:pPr>
                <a:spcBef>
                  <a:spcPct val="0"/>
                </a:spcBef>
              </a:pPr>
              <a:t>25</a:t>
            </a:fld>
            <a:endParaRPr lang="en-US" altLang="zh-CN"/>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30111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24E98A9-D74A-4BEA-985A-9FB08BDB7418}" type="slidenum">
              <a:rPr lang="en-US" altLang="zh-CN"/>
              <a:pPr>
                <a:spcBef>
                  <a:spcPct val="0"/>
                </a:spcBef>
              </a:pPr>
              <a:t>26</a:t>
            </a:fld>
            <a:endParaRPr lang="en-US" altLang="zh-CN"/>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882398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82B92F7-CA75-4867-961C-C11A5AB6B7EF}" type="slidenum">
              <a:rPr lang="en-US" altLang="zh-CN"/>
              <a:pPr>
                <a:spcBef>
                  <a:spcPct val="0"/>
                </a:spcBef>
              </a:pPr>
              <a:t>27</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85782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DD92558-BA45-4DD9-999C-C62D61C72B41}" type="slidenum">
              <a:rPr lang="en-US" altLang="zh-CN"/>
              <a:pPr>
                <a:spcBef>
                  <a:spcPct val="0"/>
                </a:spcBef>
              </a:pPr>
              <a:t>28</a:t>
            </a:fld>
            <a:endParaRPr lang="en-US" altLang="zh-CN"/>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43170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5E1A4DD-F53A-4656-A3FA-A46D8AC68A7E}" type="slidenum">
              <a:rPr lang="en-US" altLang="zh-CN"/>
              <a:pPr>
                <a:spcBef>
                  <a:spcPct val="0"/>
                </a:spcBef>
              </a:pPr>
              <a:t>29</a:t>
            </a:fld>
            <a:endParaRPr lang="en-US" altLang="zh-CN"/>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80335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05D39B7-D812-487B-9D2B-5F1B03C361B7}" type="slidenum">
              <a:rPr lang="en-US" altLang="zh-CN">
                <a:solidFill>
                  <a:srgbClr val="000000"/>
                </a:solidFill>
              </a:rPr>
              <a:pPr>
                <a:spcBef>
                  <a:spcPct val="0"/>
                </a:spcBef>
              </a:pPr>
              <a:t>3</a:t>
            </a:fld>
            <a:endParaRPr lang="en-US" altLang="zh-CN">
              <a:solidFill>
                <a:srgbClr val="000000"/>
              </a:solidFill>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473306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1088C40-CAE6-4588-8311-F7CB0DF3C599}" type="slidenum">
              <a:rPr lang="en-US" altLang="zh-CN"/>
              <a:pPr>
                <a:spcBef>
                  <a:spcPct val="0"/>
                </a:spcBef>
              </a:pPr>
              <a:t>30</a:t>
            </a:fld>
            <a:endParaRPr lang="en-US" altLang="zh-CN"/>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0586923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03EDE93-95E4-4B98-A879-CB7BF735CCBB}" type="slidenum">
              <a:rPr lang="en-US" altLang="zh-CN"/>
              <a:pPr>
                <a:spcBef>
                  <a:spcPct val="0"/>
                </a:spcBef>
              </a:pPr>
              <a:t>31</a:t>
            </a:fld>
            <a:endParaRPr lang="en-US" altLang="zh-CN"/>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73264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77CB6AD-DEFC-4D84-AF6A-552A43E69308}" type="slidenum">
              <a:rPr lang="en-US" altLang="zh-CN"/>
              <a:pPr>
                <a:spcBef>
                  <a:spcPct val="0"/>
                </a:spcBef>
              </a:pPr>
              <a:t>32</a:t>
            </a:fld>
            <a:endParaRPr lang="en-US" altLang="zh-CN"/>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617720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CDBB011-62C2-4477-A6E1-6AA0E750AFC7}" type="slidenum">
              <a:rPr lang="en-US" altLang="zh-CN"/>
              <a:pPr>
                <a:spcBef>
                  <a:spcPct val="0"/>
                </a:spcBef>
              </a:pPr>
              <a:t>33</a:t>
            </a:fld>
            <a:endParaRPr lang="en-US" altLang="zh-CN"/>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049553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F0982C1-AC55-4D0F-842D-94842296B385}" type="slidenum">
              <a:rPr lang="en-US" altLang="zh-CN"/>
              <a:pPr>
                <a:spcBef>
                  <a:spcPct val="0"/>
                </a:spcBef>
              </a:pPr>
              <a:t>34</a:t>
            </a:fld>
            <a:endParaRPr lang="en-US"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656763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67595C2-77ED-49B4-961D-156EBB6D3B1A}" type="slidenum">
              <a:rPr lang="en-US" altLang="zh-CN"/>
              <a:pPr>
                <a:spcBef>
                  <a:spcPct val="0"/>
                </a:spcBef>
              </a:pPr>
              <a:t>35</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8210800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A3100B7-66D9-4CAF-943F-6358361E957D}" type="slidenum">
              <a:rPr lang="en-US" altLang="zh-CN"/>
              <a:pPr>
                <a:spcBef>
                  <a:spcPct val="0"/>
                </a:spcBef>
              </a:pPr>
              <a:t>36</a:t>
            </a:fld>
            <a:endParaRPr lang="en-US" altLang="zh-CN"/>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398902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9B604E3-3BAF-4771-90CE-C427201E3AB3}" type="slidenum">
              <a:rPr lang="en-US" altLang="zh-CN"/>
              <a:pPr>
                <a:spcBef>
                  <a:spcPct val="0"/>
                </a:spcBef>
              </a:pPr>
              <a:t>37</a:t>
            </a:fld>
            <a:endParaRPr lang="en-US" altLang="zh-CN"/>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254934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C9AC1FE-34E4-4EB1-9AC6-DF83868137DA}" type="slidenum">
              <a:rPr lang="en-US" altLang="zh-CN"/>
              <a:pPr>
                <a:spcBef>
                  <a:spcPct val="0"/>
                </a:spcBef>
              </a:pPr>
              <a:t>38</a:t>
            </a:fld>
            <a:endParaRPr lang="en-US" altLang="zh-CN"/>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56178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0454685-3FFE-4A1C-A245-EC05F88F8EC5}" type="slidenum">
              <a:rPr lang="en-US" altLang="zh-CN"/>
              <a:pPr>
                <a:spcBef>
                  <a:spcPct val="0"/>
                </a:spcBef>
              </a:pPr>
              <a:t>39</a:t>
            </a:fld>
            <a:endParaRPr lang="en-US" altLang="zh-CN"/>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80944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2A28340-5AEE-47EB-8CF2-6210B25012B5}" type="slidenum">
              <a:rPr lang="en-US" altLang="zh-CN"/>
              <a:pPr>
                <a:spcBef>
                  <a:spcPct val="0"/>
                </a:spcBef>
              </a:pPr>
              <a:t>4</a:t>
            </a:fld>
            <a:endParaRPr lang="en-US" altLang="zh-CN"/>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73788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444F884-EC08-487F-A2CA-6BCE7699E567}" type="slidenum">
              <a:rPr lang="en-US" altLang="zh-CN"/>
              <a:pPr>
                <a:spcBef>
                  <a:spcPct val="0"/>
                </a:spcBef>
              </a:pPr>
              <a:t>40</a:t>
            </a:fld>
            <a:endParaRPr lang="en-US" altLang="zh-CN"/>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911139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5056717-ECAD-4A13-B784-620BE15C3BDC}" type="slidenum">
              <a:rPr lang="en-US" altLang="zh-CN"/>
              <a:pPr>
                <a:spcBef>
                  <a:spcPct val="0"/>
                </a:spcBef>
              </a:pPr>
              <a:t>41</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069014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ACA6EB0-A372-4418-9051-D440E51EE86A}" type="slidenum">
              <a:rPr lang="en-US" altLang="zh-CN"/>
              <a:pPr>
                <a:spcBef>
                  <a:spcPct val="0"/>
                </a:spcBef>
              </a:pPr>
              <a:t>42</a:t>
            </a:fld>
            <a:endParaRPr lang="en-US" altLang="zh-CN"/>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741614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C1E2CB4-0E1C-4ECB-B02E-0406AA5620FD}" type="slidenum">
              <a:rPr lang="en-US" altLang="zh-CN"/>
              <a:pPr>
                <a:spcBef>
                  <a:spcPct val="0"/>
                </a:spcBef>
              </a:pPr>
              <a:t>43</a:t>
            </a:fld>
            <a:endParaRPr lang="en-US" altLang="zh-CN"/>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577182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DC95A7E-1D73-4440-8C9D-C2D4E484F2FB}" type="slidenum">
              <a:rPr lang="en-US" altLang="zh-CN"/>
              <a:pPr>
                <a:spcBef>
                  <a:spcPct val="0"/>
                </a:spcBef>
              </a:pPr>
              <a:t>44</a:t>
            </a:fld>
            <a:endParaRPr lang="en-US" altLang="zh-CN"/>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9146143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A1FF681-2993-45AE-BF9C-470CD946F833}" type="slidenum">
              <a:rPr lang="en-US" altLang="zh-CN"/>
              <a:pPr>
                <a:spcBef>
                  <a:spcPct val="0"/>
                </a:spcBef>
              </a:pPr>
              <a:t>45</a:t>
            </a:fld>
            <a:endParaRPr lang="en-US" altLang="zh-CN"/>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982308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742E09B-B834-4F89-AF10-D4C2C96DD740}" type="slidenum">
              <a:rPr lang="en-US" altLang="zh-CN"/>
              <a:pPr>
                <a:spcBef>
                  <a:spcPct val="0"/>
                </a:spcBef>
              </a:pPr>
              <a:t>46</a:t>
            </a:fld>
            <a:endParaRPr lang="en-US" altLang="zh-CN"/>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384898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1C77EC0-9659-4365-847C-7880A530DD9D}" type="slidenum">
              <a:rPr lang="en-US" altLang="zh-CN"/>
              <a:pPr>
                <a:spcBef>
                  <a:spcPct val="0"/>
                </a:spcBef>
              </a:pPr>
              <a:t>47</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142955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5B50A31-277F-4C0A-853C-56EBAFB4929E}" type="slidenum">
              <a:rPr lang="en-US" altLang="zh-CN"/>
              <a:pPr>
                <a:spcBef>
                  <a:spcPct val="0"/>
                </a:spcBef>
              </a:pPr>
              <a:t>48</a:t>
            </a:fld>
            <a:endParaRPr lang="en-US" altLang="zh-CN"/>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658127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D4CF3FA-E319-46E1-B939-24027ABEEE02}" type="slidenum">
              <a:rPr lang="en-US" altLang="zh-CN"/>
              <a:pPr>
                <a:spcBef>
                  <a:spcPct val="0"/>
                </a:spcBef>
              </a:pPr>
              <a:t>49</a:t>
            </a:fld>
            <a:endParaRPr lang="en-US" altLang="zh-CN"/>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7413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C8931DC-F7D8-45B8-AAD4-E5A4871EF54E}" type="slidenum">
              <a:rPr lang="en-US" altLang="zh-CN"/>
              <a:pPr>
                <a:spcBef>
                  <a:spcPct val="0"/>
                </a:spcBef>
              </a:pPr>
              <a:t>5</a:t>
            </a:fld>
            <a:endParaRPr lang="en-US" altLang="zh-CN"/>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844666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1385188-D630-45CC-AE95-CA879B514ED1}" type="slidenum">
              <a:rPr lang="en-US" altLang="zh-CN"/>
              <a:pPr>
                <a:spcBef>
                  <a:spcPct val="0"/>
                </a:spcBef>
              </a:pPr>
              <a:t>50</a:t>
            </a:fld>
            <a:endParaRPr lang="en-US" altLang="zh-CN"/>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81138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051FF2A-8896-4DE2-AC5E-1C93F3FC2C92}" type="slidenum">
              <a:rPr lang="en-US" altLang="zh-CN"/>
              <a:pPr>
                <a:spcBef>
                  <a:spcPct val="0"/>
                </a:spcBef>
              </a:pPr>
              <a:t>51</a:t>
            </a:fld>
            <a:endParaRPr lang="en-US" altLang="zh-CN"/>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744519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FA71185-7FA1-4FD0-B37C-99F988F6E478}" type="slidenum">
              <a:rPr lang="en-US" altLang="zh-CN"/>
              <a:pPr>
                <a:spcBef>
                  <a:spcPct val="0"/>
                </a:spcBef>
              </a:pPr>
              <a:t>52</a:t>
            </a:fld>
            <a:endParaRPr lang="en-US" altLang="zh-CN"/>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297994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D3BC979-B662-47C5-BC33-4DDCCE01F963}" type="slidenum">
              <a:rPr lang="en-US" altLang="zh-CN"/>
              <a:pPr>
                <a:spcBef>
                  <a:spcPct val="0"/>
                </a:spcBef>
              </a:pPr>
              <a:t>53</a:t>
            </a:fld>
            <a:endParaRPr lang="en-US" altLang="zh-CN"/>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790343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6A2DAE9-EE03-409F-89C9-A35E1D0E034C}" type="slidenum">
              <a:rPr lang="en-US" altLang="zh-CN"/>
              <a:pPr>
                <a:spcBef>
                  <a:spcPct val="0"/>
                </a:spcBef>
              </a:pPr>
              <a:t>54</a:t>
            </a:fld>
            <a:endParaRPr lang="en-US" altLang="zh-CN"/>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014355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B5DA59E-7E32-4C21-9AE1-F5FF13A4A91C}" type="slidenum">
              <a:rPr lang="en-US" altLang="zh-CN"/>
              <a:pPr>
                <a:spcBef>
                  <a:spcPct val="0"/>
                </a:spcBef>
              </a:pPr>
              <a:t>55</a:t>
            </a:fld>
            <a:endParaRPr lang="en-US" altLang="zh-CN"/>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596692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A7DFFA0-43AB-459B-9FDD-4ADA2F92A965}" type="slidenum">
              <a:rPr lang="en-US" altLang="zh-CN"/>
              <a:pPr>
                <a:spcBef>
                  <a:spcPct val="0"/>
                </a:spcBef>
              </a:pPr>
              <a:t>56</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486361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8CAD4B5-0E75-4A79-9C4B-4272EEBD62B0}" type="slidenum">
              <a:rPr lang="en-US" altLang="zh-CN"/>
              <a:pPr>
                <a:spcBef>
                  <a:spcPct val="0"/>
                </a:spcBef>
              </a:pPr>
              <a:t>57</a:t>
            </a:fld>
            <a:endParaRPr lang="en-US" altLang="zh-CN"/>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08041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B5F321C-2248-42EE-B618-5024FE0A355D}" type="slidenum">
              <a:rPr lang="en-US" altLang="zh-CN"/>
              <a:pPr>
                <a:spcBef>
                  <a:spcPct val="0"/>
                </a:spcBef>
              </a:pPr>
              <a:t>58</a:t>
            </a:fld>
            <a:endParaRPr lang="en-US" altLang="zh-CN"/>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767229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B2681C5-8959-4F6F-9061-E031055E6525}" type="slidenum">
              <a:rPr lang="en-US" altLang="zh-CN"/>
              <a:pPr>
                <a:spcBef>
                  <a:spcPct val="0"/>
                </a:spcBef>
              </a:pPr>
              <a:t>59</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08601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E82C314-169C-4C58-B040-556F8FA493CE}" type="slidenum">
              <a:rPr lang="en-US" altLang="zh-CN"/>
              <a:pPr>
                <a:spcBef>
                  <a:spcPct val="0"/>
                </a:spcBef>
              </a:pPr>
              <a:t>6</a:t>
            </a:fld>
            <a:endParaRPr lang="en-US" altLang="zh-CN"/>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696029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3E10245-1AB5-4BF5-ACA5-A86D109F48ED}" type="slidenum">
              <a:rPr lang="en-US" altLang="zh-CN"/>
              <a:pPr>
                <a:spcBef>
                  <a:spcPct val="0"/>
                </a:spcBef>
              </a:pPr>
              <a:t>60</a:t>
            </a:fld>
            <a:endParaRPr lang="en-US" altLang="zh-CN"/>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144144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F5311A2-A038-49C2-808E-C11836F4CF0D}" type="slidenum">
              <a:rPr lang="en-US" altLang="zh-CN"/>
              <a:pPr>
                <a:spcBef>
                  <a:spcPct val="0"/>
                </a:spcBef>
              </a:pPr>
              <a:t>61</a:t>
            </a:fld>
            <a:endParaRPr lang="en-US" altLang="zh-CN"/>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085614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6CC978C-27EE-4AB1-8120-F6DF808F7490}" type="slidenum">
              <a:rPr lang="en-US" altLang="zh-CN"/>
              <a:pPr>
                <a:spcBef>
                  <a:spcPct val="0"/>
                </a:spcBef>
              </a:pPr>
              <a:t>62</a:t>
            </a:fld>
            <a:endParaRPr lang="en-US" altLang="zh-CN"/>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631288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1C3F304-F15A-44DB-80BF-C232F652F51A}" type="slidenum">
              <a:rPr lang="en-US" altLang="zh-CN"/>
              <a:pPr>
                <a:spcBef>
                  <a:spcPct val="0"/>
                </a:spcBef>
              </a:pPr>
              <a:t>63</a:t>
            </a:fld>
            <a:endParaRPr lang="en-US" altLang="zh-CN"/>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818248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F0AE6E5-8111-4FC3-89BF-DCAFEA9D0C27}" type="slidenum">
              <a:rPr lang="en-US" altLang="zh-CN"/>
              <a:pPr>
                <a:spcBef>
                  <a:spcPct val="0"/>
                </a:spcBef>
              </a:pPr>
              <a:t>64</a:t>
            </a:fld>
            <a:endParaRPr lang="en-US" altLang="zh-CN"/>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8973658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DFE800-A9AA-4BB2-9E55-D2654EDA9E53}" type="slidenum">
              <a:rPr lang="en-US" altLang="zh-CN"/>
              <a:pPr>
                <a:spcBef>
                  <a:spcPct val="0"/>
                </a:spcBef>
              </a:pPr>
              <a:t>65</a:t>
            </a:fld>
            <a:endParaRPr lang="en-US" altLang="zh-CN"/>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217506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080B897-98D2-4A52-BE73-768460701CFC}" type="slidenum">
              <a:rPr lang="en-US" altLang="zh-CN"/>
              <a:pPr>
                <a:spcBef>
                  <a:spcPct val="0"/>
                </a:spcBef>
              </a:pPr>
              <a:t>66</a:t>
            </a:fld>
            <a:endParaRPr lang="en-US" altLang="zh-CN"/>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7622138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AF63F60-6B15-47C2-9619-89D48F688287}" type="slidenum">
              <a:rPr lang="en-US" altLang="zh-CN"/>
              <a:pPr>
                <a:spcBef>
                  <a:spcPct val="0"/>
                </a:spcBef>
              </a:pPr>
              <a:t>67</a:t>
            </a:fld>
            <a:endParaRPr lang="en-US" altLang="zh-CN"/>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821889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D58ED3E-DB00-4CAC-9C12-0F7039251065}" type="slidenum">
              <a:rPr lang="en-US" altLang="zh-CN"/>
              <a:pPr>
                <a:spcBef>
                  <a:spcPct val="0"/>
                </a:spcBef>
              </a:pPr>
              <a:t>68</a:t>
            </a:fld>
            <a:endParaRPr lang="en-US" altLang="zh-CN"/>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772901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9C5D80C-73E6-4E1A-AD59-AB7760AED1F0}" type="slidenum">
              <a:rPr lang="en-US" altLang="zh-CN"/>
              <a:pPr>
                <a:spcBef>
                  <a:spcPct val="0"/>
                </a:spcBef>
              </a:pPr>
              <a:t>69</a:t>
            </a:fld>
            <a:endParaRPr lang="en-US" altLang="zh-CN"/>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29949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0A6C21F-6099-4615-A1C4-0C25166069C2}" type="slidenum">
              <a:rPr lang="en-US" altLang="zh-CN"/>
              <a:pPr>
                <a:spcBef>
                  <a:spcPct val="0"/>
                </a:spcBef>
              </a:pPr>
              <a:t>7</a:t>
            </a:fld>
            <a:endParaRPr lang="en-US" altLang="zh-CN"/>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414653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C1C8F59-B383-48A2-8859-8BCCC14C98AE}" type="slidenum">
              <a:rPr lang="en-US" altLang="zh-CN"/>
              <a:pPr>
                <a:spcBef>
                  <a:spcPct val="0"/>
                </a:spcBef>
              </a:pPr>
              <a:t>70</a:t>
            </a:fld>
            <a:endParaRPr lang="en-US" altLang="zh-CN"/>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p>
        </p:txBody>
      </p:sp>
    </p:spTree>
    <p:extLst>
      <p:ext uri="{BB962C8B-B14F-4D97-AF65-F5344CB8AC3E}">
        <p14:creationId xmlns:p14="http://schemas.microsoft.com/office/powerpoint/2010/main" val="14606928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B3942DB-11AF-4DF2-A7BF-805E00055BE5}" type="slidenum">
              <a:rPr lang="en-US" altLang="zh-CN"/>
              <a:pPr>
                <a:spcBef>
                  <a:spcPct val="0"/>
                </a:spcBef>
              </a:pPr>
              <a:t>71</a:t>
            </a:fld>
            <a:endParaRPr lang="en-US" altLang="zh-CN"/>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8923042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AC84A3C-7AAA-4D33-B464-CE3F2FBE5006}" type="slidenum">
              <a:rPr lang="en-US" altLang="zh-CN"/>
              <a:pPr>
                <a:spcBef>
                  <a:spcPct val="0"/>
                </a:spcBef>
              </a:pPr>
              <a:t>72</a:t>
            </a:fld>
            <a:endParaRPr lang="en-US" altLang="zh-CN"/>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7842812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2A0C2F6-08C2-494E-B3F9-3DEB5C53D451}" type="slidenum">
              <a:rPr lang="en-US" altLang="zh-CN"/>
              <a:pPr>
                <a:spcBef>
                  <a:spcPct val="0"/>
                </a:spcBef>
              </a:pPr>
              <a:t>73</a:t>
            </a:fld>
            <a:endParaRPr lang="en-US" altLang="zh-CN"/>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8720967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D008F6A-3071-4C68-8D8C-68CAC64A839D}" type="slidenum">
              <a:rPr lang="en-US" altLang="zh-CN"/>
              <a:pPr>
                <a:spcBef>
                  <a:spcPct val="0"/>
                </a:spcBef>
              </a:pPr>
              <a:t>74</a:t>
            </a:fld>
            <a:endParaRPr lang="en-US" altLang="zh-CN"/>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4329443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C309A04-E93A-48DC-8CDF-89DFCD929945}" type="slidenum">
              <a:rPr lang="en-US" altLang="zh-CN"/>
              <a:pPr>
                <a:spcBef>
                  <a:spcPct val="0"/>
                </a:spcBef>
              </a:pPr>
              <a:t>75</a:t>
            </a:fld>
            <a:endParaRPr lang="en-US" altLang="zh-CN"/>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3496284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AB21FFB-55BD-4C6F-9CEA-C9CC6A5FC4A9}" type="slidenum">
              <a:rPr lang="en-US" altLang="zh-CN">
                <a:solidFill>
                  <a:srgbClr val="000000"/>
                </a:solidFill>
              </a:rPr>
              <a:pPr>
                <a:spcBef>
                  <a:spcPct val="0"/>
                </a:spcBef>
              </a:pPr>
              <a:t>76</a:t>
            </a:fld>
            <a:endParaRPr lang="en-US" altLang="zh-CN">
              <a:solidFill>
                <a:srgbClr val="000000"/>
              </a:solidFill>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5846357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C52A3D4-F4F5-4C25-BF4B-C4ACABA38EB5}" type="slidenum">
              <a:rPr lang="en-US" altLang="zh-CN">
                <a:solidFill>
                  <a:srgbClr val="000000"/>
                </a:solidFill>
              </a:rPr>
              <a:pPr>
                <a:spcBef>
                  <a:spcPct val="0"/>
                </a:spcBef>
              </a:pPr>
              <a:t>77</a:t>
            </a:fld>
            <a:endParaRPr lang="en-US" altLang="zh-CN">
              <a:solidFill>
                <a:srgbClr val="000000"/>
              </a:solidFill>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17060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7E97C75-C12F-4F65-9333-F56841F6966D}" type="slidenum">
              <a:rPr lang="en-US" altLang="zh-CN"/>
              <a:pPr>
                <a:spcBef>
                  <a:spcPct val="0"/>
                </a:spcBef>
              </a:pPr>
              <a:t>8</a:t>
            </a:fld>
            <a:endParaRPr lang="en-US" altLang="zh-CN"/>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36889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EBFB955-6C54-4D5D-9C7B-AAEDD8ABAB5A}" type="slidenum">
              <a:rPr lang="en-US" altLang="zh-CN"/>
              <a:pPr>
                <a:spcBef>
                  <a:spcPct val="0"/>
                </a:spcBef>
              </a:pPr>
              <a:t>9</a:t>
            </a:fld>
            <a:endParaRPr lang="en-US" altLang="zh-CN"/>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230332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3.vml"/><Relationship Id="rId5" Type="http://schemas.openxmlformats.org/officeDocument/2006/relationships/image" Target="../media/image1.png"/><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4.vml"/><Relationship Id="rId5" Type="http://schemas.openxmlformats.org/officeDocument/2006/relationships/image" Target="../media/image1.png"/><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5.vml"/><Relationship Id="rId5" Type="http://schemas.openxmlformats.org/officeDocument/2006/relationships/image" Target="../media/image1.png"/><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1033"/>
          <p:cNvGraphicFramePr>
            <a:graphicFrameLocks noChangeAspect="1"/>
          </p:cNvGraphicFramePr>
          <p:nvPr userDrawn="1"/>
        </p:nvGraphicFramePr>
        <p:xfrm>
          <a:off x="3276600" y="76200"/>
          <a:ext cx="2743200" cy="2506663"/>
        </p:xfrm>
        <a:graphic>
          <a:graphicData uri="http://schemas.openxmlformats.org/presentationml/2006/ole">
            <mc:AlternateContent xmlns:mc="http://schemas.openxmlformats.org/markup-compatibility/2006">
              <mc:Choice xmlns:v="urn:schemas-microsoft-com:vml" Requires="v">
                <p:oleObj spid="_x0000_s169991" name="BMP 图象" r:id="rId3" imgW="885949" imgH="809738" progId="Paint.Picture">
                  <p:embed/>
                </p:oleObj>
              </mc:Choice>
              <mc:Fallback>
                <p:oleObj name="BMP 图象" r:id="rId3" imgW="885949" imgH="8097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76200"/>
                        <a:ext cx="2743200" cy="250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0" name="Rectangle 1026"/>
          <p:cNvSpPr>
            <a:spLocks noGrp="1" noChangeArrowheads="1"/>
          </p:cNvSpPr>
          <p:nvPr>
            <p:ph type="ctrTitle"/>
          </p:nvPr>
        </p:nvSpPr>
        <p:spPr>
          <a:xfrm>
            <a:off x="685800" y="2552700"/>
            <a:ext cx="7772400" cy="609600"/>
          </a:xfrm>
        </p:spPr>
        <p:txBody>
          <a:bodyPr/>
          <a:lstStyle>
            <a:lvl1pPr>
              <a:defRPr/>
            </a:lvl1pPr>
          </a:lstStyle>
          <a:p>
            <a:r>
              <a:rPr lang="zh-CN" altLang="en-US"/>
              <a:t>单击此处编辑母版标题样式</a:t>
            </a:r>
          </a:p>
        </p:txBody>
      </p:sp>
      <p:sp>
        <p:nvSpPr>
          <p:cNvPr id="7171" name="Rectangle 1027"/>
          <p:cNvSpPr>
            <a:spLocks noGrp="1" noChangeArrowheads="1"/>
          </p:cNvSpPr>
          <p:nvPr>
            <p:ph type="subTitle" idx="1"/>
          </p:nvPr>
        </p:nvSpPr>
        <p:spPr>
          <a:xfrm>
            <a:off x="1371600" y="3886200"/>
            <a:ext cx="6400800" cy="512763"/>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334350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53200"/>
            <a:ext cx="9144000" cy="3048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cs typeface="Times New Roman" panose="02020603050405020304" pitchFamily="18" charset="0"/>
            </a:endParaRPr>
          </a:p>
        </p:txBody>
      </p:sp>
      <p:pic>
        <p:nvPicPr>
          <p:cNvPr id="5" name="Picture 8" descr="minispir"/>
          <p:cNvPicPr>
            <a:picLocks noChangeAspect="1" noChangeArrowheads="1"/>
          </p:cNvPicPr>
          <p:nvPr userDrawn="1"/>
        </p:nvPicPr>
        <p:blipFill>
          <a:blip r:embed="rId3">
            <a:extLst>
              <a:ext uri="{28A0092B-C50C-407E-A947-70E740481C1C}">
                <a14:useLocalDpi xmlns:a14="http://schemas.microsoft.com/office/drawing/2010/main" val="0"/>
              </a:ext>
            </a:extLst>
          </a:blip>
          <a:srcRect b="5333"/>
          <a:stretch>
            <a:fillRect/>
          </a:stretch>
        </p:blipFill>
        <p:spPr bwMode="ltGray">
          <a:xfrm>
            <a:off x="0" y="0"/>
            <a:ext cx="11811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p:cNvSpPr>
            <a:spLocks noChangeArrowheads="1"/>
          </p:cNvSpPr>
          <p:nvPr userDrawn="1"/>
        </p:nvSpPr>
        <p:spPr bwMode="auto">
          <a:xfrm>
            <a:off x="1143000" y="0"/>
            <a:ext cx="8001000" cy="2413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cs typeface="Times New Roman" panose="02020603050405020304" pitchFamily="18" charset="0"/>
            </a:endParaRPr>
          </a:p>
        </p:txBody>
      </p:sp>
      <p:sp>
        <p:nvSpPr>
          <p:cNvPr id="7" name="Rectangle 10"/>
          <p:cNvSpPr>
            <a:spLocks noChangeArrowheads="1"/>
          </p:cNvSpPr>
          <p:nvPr userDrawn="1"/>
        </p:nvSpPr>
        <p:spPr bwMode="auto">
          <a:xfrm>
            <a:off x="8991600" y="228600"/>
            <a:ext cx="152400" cy="63246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cs typeface="Times New Roman" panose="02020603050405020304" pitchFamily="18" charset="0"/>
            </a:endParaRPr>
          </a:p>
        </p:txBody>
      </p:sp>
      <p:sp>
        <p:nvSpPr>
          <p:cNvPr id="8" name="Rectangle 11"/>
          <p:cNvSpPr>
            <a:spLocks noChangeArrowheads="1"/>
          </p:cNvSpPr>
          <p:nvPr userDrawn="1"/>
        </p:nvSpPr>
        <p:spPr bwMode="auto">
          <a:xfrm>
            <a:off x="1143000" y="1012825"/>
            <a:ext cx="7558088" cy="53975"/>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cs typeface="Times New Roman" panose="02020603050405020304" pitchFamily="18" charset="0"/>
            </a:endParaRPr>
          </a:p>
        </p:txBody>
      </p:sp>
      <p:graphicFrame>
        <p:nvGraphicFramePr>
          <p:cNvPr id="9" name="Object 12"/>
          <p:cNvGraphicFramePr>
            <a:graphicFrameLocks noChangeAspect="1"/>
          </p:cNvGraphicFramePr>
          <p:nvPr userDrawn="1"/>
        </p:nvGraphicFramePr>
        <p:xfrm>
          <a:off x="0" y="0"/>
          <a:ext cx="1143000" cy="1044575"/>
        </p:xfrm>
        <a:graphic>
          <a:graphicData uri="http://schemas.openxmlformats.org/presentationml/2006/ole">
            <mc:AlternateContent xmlns:mc="http://schemas.openxmlformats.org/markup-compatibility/2006">
              <mc:Choice xmlns:v="urn:schemas-microsoft-com:vml" Requires="v">
                <p:oleObj spid="_x0000_s171015" name="BMP 图象" r:id="rId4" imgW="885949" imgH="809738" progId="Paint.Picture">
                  <p:embed/>
                </p:oleObj>
              </mc:Choice>
              <mc:Fallback>
                <p:oleObj name="BMP 图象" r:id="rId4" imgW="885949" imgH="80973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1430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143000" y="1143000"/>
            <a:ext cx="7696200" cy="2215991"/>
          </a:xfrm>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vl2pPr>
              <a:defRPr>
                <a:latin typeface="Times New Roman" panose="02020603050405020304" pitchFamily="18" charset="0"/>
                <a:ea typeface="黑体" panose="02010609060101010101" pitchFamily="49" charset="-122"/>
                <a:cs typeface="Times New Roman" panose="02020603050405020304" pitchFamily="18" charset="0"/>
              </a:defRPr>
            </a:lvl2pPr>
            <a:lvl3pPr>
              <a:defRPr>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cs typeface="Times New Roman" panose="02020603050405020304" pitchFamily="18" charset="0"/>
              </a:defRPr>
            </a:lvl4pPr>
            <a:lvl5pPr>
              <a:defRPr>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Rectangle 4"/>
          <p:cNvSpPr>
            <a:spLocks noGrp="1" noChangeArrowheads="1"/>
          </p:cNvSpPr>
          <p:nvPr>
            <p:ph type="dt" sz="half" idx="10"/>
          </p:nvPr>
        </p:nvSpPr>
        <p:spPr>
          <a:xfrm>
            <a:off x="971550" y="6569075"/>
            <a:ext cx="1676400" cy="274638"/>
          </a:xfrm>
        </p:spPr>
        <p:txBody>
          <a:bodyPr/>
          <a:lstStyle>
            <a:lvl1pPr>
              <a:defRPr smtClean="0">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fld id="{67730D57-3752-481E-BBE6-B1B50F723F86}" type="datetime1">
              <a:rPr lang="zh-CN" altLang="en-US"/>
              <a:pPr>
                <a:defRPr/>
              </a:pPr>
              <a:t>2019/11/16</a:t>
            </a:fld>
            <a:endParaRPr lang="en-US" altLang="zh-CN" dirty="0"/>
          </a:p>
        </p:txBody>
      </p:sp>
      <p:sp>
        <p:nvSpPr>
          <p:cNvPr id="11" name="Rectangle 5"/>
          <p:cNvSpPr>
            <a:spLocks noGrp="1" noChangeArrowheads="1"/>
          </p:cNvSpPr>
          <p:nvPr>
            <p:ph type="ftr" sz="quarter" idx="11"/>
          </p:nvPr>
        </p:nvSpPr>
        <p:spPr/>
        <p:txBody>
          <a:bodyPr/>
          <a:lstStyle>
            <a:lvl1pPr>
              <a:defRPr smtClean="0">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r>
              <a:rPr lang="zh-CN" altLang="en-US"/>
              <a:t>信息与软件工程学院　顾小丰</a:t>
            </a:r>
            <a:endParaRPr lang="en-US" altLang="zh-CN"/>
          </a:p>
        </p:txBody>
      </p:sp>
      <p:sp>
        <p:nvSpPr>
          <p:cNvPr id="12" name="Rectangle 6"/>
          <p:cNvSpPr>
            <a:spLocks noGrp="1" noChangeArrowheads="1"/>
          </p:cNvSpPr>
          <p:nvPr>
            <p:ph type="sldNum" sz="quarter" idx="12"/>
          </p:nvPr>
        </p:nvSpPr>
        <p:spPr>
          <a:xfrm>
            <a:off x="7440613" y="6569075"/>
            <a:ext cx="1524000" cy="274638"/>
          </a:xfrm>
        </p:spPr>
        <p:txBody>
          <a:bodyPr/>
          <a:lstStyle>
            <a:lvl1pPr>
              <a:defRPr dirty="0" smtClean="0">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r>
              <a:rPr lang="en-US" altLang="zh-CN"/>
              <a:t>77</a:t>
            </a:r>
            <a:r>
              <a:rPr lang="zh-CN" altLang="en-US"/>
              <a:t>－</a:t>
            </a:r>
            <a:fld id="{4BED445B-55B4-4552-8BCB-EBBF5C66BC14}" type="slidenum">
              <a:rPr lang="zh-CN" altLang="en-US"/>
              <a:pPr>
                <a:defRPr/>
              </a:pPr>
              <a:t>‹#›</a:t>
            </a:fld>
            <a:endParaRPr lang="zh-CN" altLang="en-US"/>
          </a:p>
        </p:txBody>
      </p:sp>
    </p:spTree>
    <p:extLst>
      <p:ext uri="{BB962C8B-B14F-4D97-AF65-F5344CB8AC3E}">
        <p14:creationId xmlns:p14="http://schemas.microsoft.com/office/powerpoint/2010/main" val="1925276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0" y="6553200"/>
            <a:ext cx="9144000" cy="3048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6" name="Picture 8" descr="minispir"/>
          <p:cNvPicPr>
            <a:picLocks noChangeAspect="1" noChangeArrowheads="1"/>
          </p:cNvPicPr>
          <p:nvPr userDrawn="1"/>
        </p:nvPicPr>
        <p:blipFill>
          <a:blip r:embed="rId3">
            <a:extLst>
              <a:ext uri="{28A0092B-C50C-407E-A947-70E740481C1C}">
                <a14:useLocalDpi xmlns:a14="http://schemas.microsoft.com/office/drawing/2010/main" val="0"/>
              </a:ext>
            </a:extLst>
          </a:blip>
          <a:srcRect b="5333"/>
          <a:stretch>
            <a:fillRect/>
          </a:stretch>
        </p:blipFill>
        <p:spPr bwMode="ltGray">
          <a:xfrm>
            <a:off x="0" y="0"/>
            <a:ext cx="11811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9"/>
          <p:cNvSpPr>
            <a:spLocks noChangeArrowheads="1"/>
          </p:cNvSpPr>
          <p:nvPr userDrawn="1"/>
        </p:nvSpPr>
        <p:spPr bwMode="auto">
          <a:xfrm>
            <a:off x="1143000" y="0"/>
            <a:ext cx="8001000" cy="2413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 name="Rectangle 10"/>
          <p:cNvSpPr>
            <a:spLocks noChangeArrowheads="1"/>
          </p:cNvSpPr>
          <p:nvPr userDrawn="1"/>
        </p:nvSpPr>
        <p:spPr bwMode="auto">
          <a:xfrm>
            <a:off x="8991600" y="228600"/>
            <a:ext cx="152400" cy="63246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 name="Rectangle 11"/>
          <p:cNvSpPr>
            <a:spLocks noChangeArrowheads="1"/>
          </p:cNvSpPr>
          <p:nvPr userDrawn="1"/>
        </p:nvSpPr>
        <p:spPr bwMode="auto">
          <a:xfrm>
            <a:off x="1143000" y="1012825"/>
            <a:ext cx="7558088" cy="53975"/>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 name="Object 12"/>
          <p:cNvGraphicFramePr>
            <a:graphicFrameLocks noChangeAspect="1"/>
          </p:cNvGraphicFramePr>
          <p:nvPr userDrawn="1"/>
        </p:nvGraphicFramePr>
        <p:xfrm>
          <a:off x="0" y="0"/>
          <a:ext cx="1143000" cy="1044575"/>
        </p:xfrm>
        <a:graphic>
          <a:graphicData uri="http://schemas.openxmlformats.org/presentationml/2006/ole">
            <mc:AlternateContent xmlns:mc="http://schemas.openxmlformats.org/markup-compatibility/2006">
              <mc:Choice xmlns:v="urn:schemas-microsoft-com:vml" Requires="v">
                <p:oleObj spid="_x0000_s172039" name="BMP 图象" r:id="rId4" imgW="885949" imgH="809738" progId="Paint.Picture">
                  <p:embed/>
                </p:oleObj>
              </mc:Choice>
              <mc:Fallback>
                <p:oleObj name="BMP 图象" r:id="rId4" imgW="885949" imgH="80973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1430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a:xfrm>
            <a:off x="1219200" y="342900"/>
            <a:ext cx="74676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43000" y="1143000"/>
            <a:ext cx="3771900" cy="1025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143000"/>
            <a:ext cx="3771900" cy="1025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1" name="Rectangle 4"/>
          <p:cNvSpPr>
            <a:spLocks noGrp="1" noChangeArrowheads="1"/>
          </p:cNvSpPr>
          <p:nvPr>
            <p:ph type="dt" sz="half" idx="10"/>
          </p:nvPr>
        </p:nvSpPr>
        <p:spPr/>
        <p:txBody>
          <a:bodyPr/>
          <a:lstStyle>
            <a:lvl1pPr>
              <a:defRPr smtClean="0"/>
            </a:lvl1pPr>
          </a:lstStyle>
          <a:p>
            <a:pPr>
              <a:defRPr/>
            </a:pPr>
            <a:fld id="{BD0A2A2D-4D9F-41C7-B4AD-9334F3D30EBB}" type="datetime1">
              <a:rPr lang="zh-CN" altLang="en-US"/>
              <a:pPr>
                <a:defRPr/>
              </a:pPr>
              <a:t>2019/11/16</a:t>
            </a:fld>
            <a:endParaRPr lang="en-US" altLang="zh-CN" dirty="0"/>
          </a:p>
        </p:txBody>
      </p:sp>
      <p:sp>
        <p:nvSpPr>
          <p:cNvPr id="12" name="Rectangle 5"/>
          <p:cNvSpPr>
            <a:spLocks noGrp="1" noChangeArrowheads="1"/>
          </p:cNvSpPr>
          <p:nvPr>
            <p:ph type="ftr" sz="quarter" idx="11"/>
          </p:nvPr>
        </p:nvSpPr>
        <p:spPr/>
        <p:txBody>
          <a:bodyPr/>
          <a:lstStyle>
            <a:lvl1pPr>
              <a:defRPr/>
            </a:lvl1pPr>
          </a:lstStyle>
          <a:p>
            <a:pPr>
              <a:defRPr/>
            </a:pPr>
            <a:r>
              <a:rPr lang="zh-CN" altLang="en-US"/>
              <a:t>信息与软件工程学院　顾小丰</a:t>
            </a:r>
            <a:endParaRPr lang="en-US" altLang="zh-CN"/>
          </a:p>
        </p:txBody>
      </p:sp>
      <p:sp>
        <p:nvSpPr>
          <p:cNvPr id="13" name="Rectangle 6"/>
          <p:cNvSpPr>
            <a:spLocks noGrp="1" noChangeArrowheads="1"/>
          </p:cNvSpPr>
          <p:nvPr>
            <p:ph type="sldNum" sz="quarter" idx="12"/>
          </p:nvPr>
        </p:nvSpPr>
        <p:spPr>
          <a:xfrm>
            <a:off x="7440613" y="6569075"/>
            <a:ext cx="1524000" cy="274638"/>
          </a:xfrm>
        </p:spPr>
        <p:txBody>
          <a:bodyPr/>
          <a:lstStyle>
            <a:lvl1pPr>
              <a:defRPr dirty="0" smtClean="0"/>
            </a:lvl1pPr>
          </a:lstStyle>
          <a:p>
            <a:pPr>
              <a:defRPr/>
            </a:pPr>
            <a:r>
              <a:rPr lang="en-US" altLang="zh-CN"/>
              <a:t>77</a:t>
            </a:r>
            <a:r>
              <a:rPr lang="zh-CN" altLang="en-US"/>
              <a:t>－</a:t>
            </a:r>
            <a:fld id="{5F08CBC5-9B58-4F04-88AB-DC57823A36D5}" type="slidenum">
              <a:rPr lang="zh-CN" altLang="en-US"/>
              <a:pPr>
                <a:defRPr/>
              </a:pPr>
              <a:t>‹#›</a:t>
            </a:fld>
            <a:endParaRPr lang="zh-CN" altLang="en-US"/>
          </a:p>
        </p:txBody>
      </p:sp>
    </p:spTree>
    <p:extLst>
      <p:ext uri="{BB962C8B-B14F-4D97-AF65-F5344CB8AC3E}">
        <p14:creationId xmlns:p14="http://schemas.microsoft.com/office/powerpoint/2010/main" val="195823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6" name="Rectangle 7"/>
          <p:cNvSpPr>
            <a:spLocks noChangeArrowheads="1"/>
          </p:cNvSpPr>
          <p:nvPr userDrawn="1"/>
        </p:nvSpPr>
        <p:spPr bwMode="auto">
          <a:xfrm>
            <a:off x="0" y="6553200"/>
            <a:ext cx="9144000" cy="3048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pic>
        <p:nvPicPr>
          <p:cNvPr id="7" name="Picture 8" descr="minispir"/>
          <p:cNvPicPr>
            <a:picLocks noChangeAspect="1" noChangeArrowheads="1"/>
          </p:cNvPicPr>
          <p:nvPr userDrawn="1"/>
        </p:nvPicPr>
        <p:blipFill>
          <a:blip r:embed="rId3">
            <a:extLst>
              <a:ext uri="{28A0092B-C50C-407E-A947-70E740481C1C}">
                <a14:useLocalDpi xmlns:a14="http://schemas.microsoft.com/office/drawing/2010/main" val="0"/>
              </a:ext>
            </a:extLst>
          </a:blip>
          <a:srcRect b="5333"/>
          <a:stretch>
            <a:fillRect/>
          </a:stretch>
        </p:blipFill>
        <p:spPr bwMode="ltGray">
          <a:xfrm>
            <a:off x="0" y="0"/>
            <a:ext cx="11811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9"/>
          <p:cNvSpPr>
            <a:spLocks noChangeArrowheads="1"/>
          </p:cNvSpPr>
          <p:nvPr userDrawn="1"/>
        </p:nvSpPr>
        <p:spPr bwMode="auto">
          <a:xfrm>
            <a:off x="1143000" y="0"/>
            <a:ext cx="8001000" cy="2413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sp>
        <p:nvSpPr>
          <p:cNvPr id="9" name="Rectangle 10"/>
          <p:cNvSpPr>
            <a:spLocks noChangeArrowheads="1"/>
          </p:cNvSpPr>
          <p:nvPr userDrawn="1"/>
        </p:nvSpPr>
        <p:spPr bwMode="auto">
          <a:xfrm>
            <a:off x="8991600" y="228600"/>
            <a:ext cx="152400" cy="63246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sp>
        <p:nvSpPr>
          <p:cNvPr id="10" name="Rectangle 11"/>
          <p:cNvSpPr>
            <a:spLocks noChangeArrowheads="1"/>
          </p:cNvSpPr>
          <p:nvPr userDrawn="1"/>
        </p:nvSpPr>
        <p:spPr bwMode="auto">
          <a:xfrm>
            <a:off x="1143000" y="1012825"/>
            <a:ext cx="7558088" cy="53975"/>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aphicFrame>
        <p:nvGraphicFramePr>
          <p:cNvPr id="11" name="Object 12"/>
          <p:cNvGraphicFramePr>
            <a:graphicFrameLocks noChangeAspect="1"/>
          </p:cNvGraphicFramePr>
          <p:nvPr userDrawn="1"/>
        </p:nvGraphicFramePr>
        <p:xfrm>
          <a:off x="0" y="0"/>
          <a:ext cx="1143000" cy="1044575"/>
        </p:xfrm>
        <a:graphic>
          <a:graphicData uri="http://schemas.openxmlformats.org/presentationml/2006/ole">
            <mc:AlternateContent xmlns:mc="http://schemas.openxmlformats.org/markup-compatibility/2006">
              <mc:Choice xmlns:v="urn:schemas-microsoft-com:vml" Requires="v">
                <p:oleObj spid="_x0000_s173063" name="BMP 图象" r:id="rId4" imgW="885949" imgH="809738" progId="Paint.Picture">
                  <p:embed/>
                </p:oleObj>
              </mc:Choice>
              <mc:Fallback>
                <p:oleObj name="BMP 图象" r:id="rId4" imgW="885949" imgH="80973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1430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a:xfrm>
            <a:off x="1219200" y="342900"/>
            <a:ext cx="7467600" cy="609600"/>
          </a:xfrm>
        </p:spPr>
        <p:txBody>
          <a:bodyPr/>
          <a:lstStyle>
            <a:lvl1pPr>
              <a:defRPr>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43000" y="1143000"/>
            <a:ext cx="3771900" cy="2733056"/>
          </a:xfrm>
        </p:spPr>
        <p:txBody>
          <a:bodyPr/>
          <a:lstStyle>
            <a:lvl1pPr>
              <a:defRPr>
                <a:latin typeface="黑体" panose="02010609060101010101" pitchFamily="49" charset="-122"/>
                <a:ea typeface="黑体" panose="02010609060101010101" pitchFamily="49" charset="-122"/>
              </a:defRPr>
            </a:lvl1pPr>
            <a:lvl2pPr>
              <a:defRPr>
                <a:latin typeface="黑体" panose="02010609060101010101" pitchFamily="49" charset="-122"/>
                <a:ea typeface="黑体" panose="02010609060101010101" pitchFamily="49" charset="-122"/>
              </a:defRPr>
            </a:lvl2pPr>
            <a:lvl3pPr>
              <a:defRPr>
                <a:latin typeface="黑体" panose="02010609060101010101" pitchFamily="49" charset="-122"/>
                <a:ea typeface="黑体" panose="02010609060101010101" pitchFamily="49" charset="-122"/>
              </a:defRPr>
            </a:lvl3pPr>
            <a:lvl4pPr>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67300" y="1143000"/>
            <a:ext cx="3771900" cy="2733056"/>
          </a:xfrm>
        </p:spPr>
        <p:txBody>
          <a:bodyPr/>
          <a:lstStyle>
            <a:lvl1pPr>
              <a:defRPr>
                <a:latin typeface="黑体" panose="02010609060101010101" pitchFamily="49" charset="-122"/>
                <a:ea typeface="黑体" panose="02010609060101010101" pitchFamily="49" charset="-122"/>
              </a:defRPr>
            </a:lvl1pPr>
            <a:lvl2pPr>
              <a:defRPr>
                <a:latin typeface="黑体" panose="02010609060101010101" pitchFamily="49" charset="-122"/>
                <a:ea typeface="黑体" panose="02010609060101010101" pitchFamily="49" charset="-122"/>
              </a:defRPr>
            </a:lvl2pPr>
            <a:lvl3pPr>
              <a:defRPr>
                <a:latin typeface="黑体" panose="02010609060101010101" pitchFamily="49" charset="-122"/>
                <a:ea typeface="黑体" panose="02010609060101010101" pitchFamily="49" charset="-122"/>
              </a:defRPr>
            </a:lvl3pPr>
            <a:lvl4pPr>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67300" y="1731963"/>
            <a:ext cx="3771900" cy="2733056"/>
          </a:xfrm>
        </p:spPr>
        <p:txBody>
          <a:bodyPr/>
          <a:lstStyle>
            <a:lvl1pPr>
              <a:defRPr>
                <a:latin typeface="黑体" panose="02010609060101010101" pitchFamily="49" charset="-122"/>
                <a:ea typeface="黑体" panose="02010609060101010101" pitchFamily="49" charset="-122"/>
              </a:defRPr>
            </a:lvl1pPr>
            <a:lvl2pPr>
              <a:defRPr>
                <a:latin typeface="黑体" panose="02010609060101010101" pitchFamily="49" charset="-122"/>
                <a:ea typeface="黑体" panose="02010609060101010101" pitchFamily="49" charset="-122"/>
              </a:defRPr>
            </a:lvl2pPr>
            <a:lvl3pPr>
              <a:defRPr>
                <a:latin typeface="黑体" panose="02010609060101010101" pitchFamily="49" charset="-122"/>
                <a:ea typeface="黑体" panose="02010609060101010101" pitchFamily="49" charset="-122"/>
              </a:defRPr>
            </a:lvl3pPr>
            <a:lvl4pPr>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2" name="Rectangle 4"/>
          <p:cNvSpPr>
            <a:spLocks noGrp="1" noChangeArrowheads="1"/>
          </p:cNvSpPr>
          <p:nvPr>
            <p:ph type="dt" sz="half" idx="10"/>
          </p:nvPr>
        </p:nvSpPr>
        <p:spPr/>
        <p:txBody>
          <a:bodyPr/>
          <a:lstStyle>
            <a:lvl1pPr>
              <a:defRPr smtClean="0">
                <a:latin typeface="黑体" panose="02010609060101010101" pitchFamily="49" charset="-122"/>
                <a:ea typeface="黑体" panose="02010609060101010101" pitchFamily="49" charset="-122"/>
              </a:defRPr>
            </a:lvl1pPr>
          </a:lstStyle>
          <a:p>
            <a:pPr>
              <a:defRPr/>
            </a:pPr>
            <a:fld id="{ABEAE8F9-CFCB-422D-A6AA-0BE041C9D8C9}" type="datetime1">
              <a:rPr lang="zh-CN" altLang="en-US"/>
              <a:pPr>
                <a:defRPr/>
              </a:pPr>
              <a:t>2019/11/16</a:t>
            </a:fld>
            <a:endParaRPr lang="en-US" altLang="zh-CN" dirty="0"/>
          </a:p>
        </p:txBody>
      </p:sp>
      <p:sp>
        <p:nvSpPr>
          <p:cNvPr id="13" name="Rectangle 5"/>
          <p:cNvSpPr>
            <a:spLocks noGrp="1" noChangeArrowheads="1"/>
          </p:cNvSpPr>
          <p:nvPr>
            <p:ph type="ftr" sz="quarter" idx="11"/>
          </p:nvPr>
        </p:nvSpPr>
        <p:spPr/>
        <p:txBody>
          <a:bodyPr/>
          <a:lstStyle>
            <a:lvl1pPr>
              <a:defRPr smtClean="0">
                <a:latin typeface="黑体" panose="02010609060101010101" pitchFamily="49" charset="-122"/>
                <a:ea typeface="黑体" panose="02010609060101010101" pitchFamily="49" charset="-122"/>
              </a:defRPr>
            </a:lvl1pPr>
          </a:lstStyle>
          <a:p>
            <a:pPr>
              <a:defRPr/>
            </a:pPr>
            <a:r>
              <a:rPr lang="zh-CN" altLang="en-US"/>
              <a:t>信息与软件工程学院　顾小丰</a:t>
            </a:r>
            <a:endParaRPr lang="en-US" altLang="zh-CN"/>
          </a:p>
        </p:txBody>
      </p:sp>
      <p:sp>
        <p:nvSpPr>
          <p:cNvPr id="14" name="Rectangle 6"/>
          <p:cNvSpPr>
            <a:spLocks noGrp="1" noChangeArrowheads="1"/>
          </p:cNvSpPr>
          <p:nvPr>
            <p:ph type="sldNum" sz="quarter" idx="12"/>
          </p:nvPr>
        </p:nvSpPr>
        <p:spPr>
          <a:xfrm>
            <a:off x="7440613" y="6569075"/>
            <a:ext cx="1524000" cy="274638"/>
          </a:xfrm>
        </p:spPr>
        <p:txBody>
          <a:bodyPr/>
          <a:lstStyle>
            <a:lvl1pPr>
              <a:defRPr dirty="0" smtClean="0">
                <a:latin typeface="黑体" panose="02010609060101010101" pitchFamily="49" charset="-122"/>
                <a:ea typeface="黑体" panose="02010609060101010101" pitchFamily="49" charset="-122"/>
              </a:defRPr>
            </a:lvl1pPr>
          </a:lstStyle>
          <a:p>
            <a:pPr>
              <a:defRPr/>
            </a:pPr>
            <a:r>
              <a:rPr lang="en-US" altLang="zh-CN"/>
              <a:t>77</a:t>
            </a:r>
            <a:r>
              <a:rPr lang="zh-CN" altLang="en-US"/>
              <a:t>－</a:t>
            </a:r>
            <a:fld id="{64FBCCE1-F68E-45A3-BFDC-FED40FAA3858}" type="slidenum">
              <a:rPr lang="zh-CN" altLang="en-US"/>
              <a:pPr>
                <a:defRPr/>
              </a:pPr>
              <a:t>‹#›</a:t>
            </a:fld>
            <a:endParaRPr lang="zh-CN" altLang="en-US"/>
          </a:p>
        </p:txBody>
      </p:sp>
    </p:spTree>
    <p:extLst>
      <p:ext uri="{BB962C8B-B14F-4D97-AF65-F5344CB8AC3E}">
        <p14:creationId xmlns:p14="http://schemas.microsoft.com/office/powerpoint/2010/main" val="184203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342900"/>
            <a:ext cx="7467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1143000" y="1143000"/>
            <a:ext cx="76962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zh-CN" altLang="en-US" smtClean="0"/>
              <a:t>单击此处编辑母版文本样式</a:t>
            </a:r>
          </a:p>
          <a:p>
            <a:pPr lvl="1"/>
            <a:r>
              <a:rPr lang="zh-CN" altLang="en-US" smtClean="0"/>
              <a:t>第二级</a:t>
            </a:r>
          </a:p>
        </p:txBody>
      </p:sp>
      <p:sp>
        <p:nvSpPr>
          <p:cNvPr id="1028" name="Rectangle 7"/>
          <p:cNvSpPr>
            <a:spLocks noChangeArrowheads="1"/>
          </p:cNvSpPr>
          <p:nvPr userDrawn="1"/>
        </p:nvSpPr>
        <p:spPr bwMode="auto">
          <a:xfrm>
            <a:off x="0" y="6553200"/>
            <a:ext cx="9144000" cy="3048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cs typeface="Times New Roman" panose="02020603050405020304" pitchFamily="18" charset="0"/>
            </a:endParaRPr>
          </a:p>
        </p:txBody>
      </p:sp>
      <p:pic>
        <p:nvPicPr>
          <p:cNvPr id="1029" name="Picture 8" descr="minispir"/>
          <p:cNvPicPr>
            <a:picLocks noChangeAspect="1" noChangeArrowheads="1"/>
          </p:cNvPicPr>
          <p:nvPr userDrawn="1"/>
        </p:nvPicPr>
        <p:blipFill>
          <a:blip r:embed="rId7">
            <a:extLst>
              <a:ext uri="{28A0092B-C50C-407E-A947-70E740481C1C}">
                <a14:useLocalDpi xmlns:a14="http://schemas.microsoft.com/office/drawing/2010/main" val="0"/>
              </a:ext>
            </a:extLst>
          </a:blip>
          <a:srcRect b="5333"/>
          <a:stretch>
            <a:fillRect/>
          </a:stretch>
        </p:blipFill>
        <p:spPr bwMode="ltGray">
          <a:xfrm>
            <a:off x="0" y="0"/>
            <a:ext cx="11811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9"/>
          <p:cNvSpPr>
            <a:spLocks noChangeArrowheads="1"/>
          </p:cNvSpPr>
          <p:nvPr userDrawn="1"/>
        </p:nvSpPr>
        <p:spPr bwMode="auto">
          <a:xfrm>
            <a:off x="1143000" y="0"/>
            <a:ext cx="8001000" cy="2413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cs typeface="Times New Roman" panose="02020603050405020304" pitchFamily="18" charset="0"/>
            </a:endParaRPr>
          </a:p>
        </p:txBody>
      </p:sp>
      <p:sp>
        <p:nvSpPr>
          <p:cNvPr id="1031" name="Rectangle 10"/>
          <p:cNvSpPr>
            <a:spLocks noChangeArrowheads="1"/>
          </p:cNvSpPr>
          <p:nvPr userDrawn="1"/>
        </p:nvSpPr>
        <p:spPr bwMode="auto">
          <a:xfrm>
            <a:off x="8991600" y="228600"/>
            <a:ext cx="152400" cy="63246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cs typeface="Times New Roman" panose="02020603050405020304" pitchFamily="18" charset="0"/>
            </a:endParaRPr>
          </a:p>
        </p:txBody>
      </p:sp>
      <p:sp>
        <p:nvSpPr>
          <p:cNvPr id="1032" name="Rectangle 11"/>
          <p:cNvSpPr>
            <a:spLocks noChangeArrowheads="1"/>
          </p:cNvSpPr>
          <p:nvPr userDrawn="1"/>
        </p:nvSpPr>
        <p:spPr bwMode="auto">
          <a:xfrm>
            <a:off x="1143000" y="1012825"/>
            <a:ext cx="7558088" cy="53975"/>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cs typeface="Times New Roman" panose="02020603050405020304" pitchFamily="18" charset="0"/>
            </a:endParaRPr>
          </a:p>
        </p:txBody>
      </p:sp>
      <p:graphicFrame>
        <p:nvGraphicFramePr>
          <p:cNvPr id="1033" name="Object 12"/>
          <p:cNvGraphicFramePr>
            <a:graphicFrameLocks noChangeAspect="1"/>
          </p:cNvGraphicFramePr>
          <p:nvPr userDrawn="1"/>
        </p:nvGraphicFramePr>
        <p:xfrm>
          <a:off x="0" y="0"/>
          <a:ext cx="1143000" cy="1044575"/>
        </p:xfrm>
        <a:graphic>
          <a:graphicData uri="http://schemas.openxmlformats.org/presentationml/2006/ole">
            <mc:AlternateContent xmlns:mc="http://schemas.openxmlformats.org/markup-compatibility/2006">
              <mc:Choice xmlns:v="urn:schemas-microsoft-com:vml" Requires="v">
                <p:oleObj spid="_x0000_s1042" name="BMP 图象" r:id="rId8" imgW="885949" imgH="809738" progId="Paint.Picture">
                  <p:embed/>
                </p:oleObj>
              </mc:Choice>
              <mc:Fallback>
                <p:oleObj name="BMP 图象" r:id="rId8" imgW="885949" imgH="809738" progId="Paint.Picture">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1430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4"/>
          <p:cNvSpPr>
            <a:spLocks noGrp="1" noChangeArrowheads="1"/>
          </p:cNvSpPr>
          <p:nvPr>
            <p:ph type="dt" sz="half" idx="2"/>
          </p:nvPr>
        </p:nvSpPr>
        <p:spPr bwMode="auto">
          <a:xfrm>
            <a:off x="900113" y="6569075"/>
            <a:ext cx="167640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eaLnBrk="1" hangingPunct="1">
              <a:defRPr sz="1800" b="1" smtClean="0">
                <a:solidFill>
                  <a:srgbClr val="00FF00"/>
                </a:solidFill>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fld id="{EE378282-1975-4447-B161-C42F71D1DEEF}" type="datetime1">
              <a:rPr lang="zh-CN" altLang="en-US"/>
              <a:pPr>
                <a:defRPr/>
              </a:pPr>
              <a:t>2019/11/16</a:t>
            </a:fld>
            <a:endParaRPr lang="en-US" altLang="zh-CN" dirty="0"/>
          </a:p>
        </p:txBody>
      </p:sp>
      <p:sp>
        <p:nvSpPr>
          <p:cNvPr id="4" name="Rectangle 5"/>
          <p:cNvSpPr>
            <a:spLocks noGrp="1" noChangeArrowheads="1"/>
          </p:cNvSpPr>
          <p:nvPr>
            <p:ph type="ftr" sz="quarter" idx="3"/>
          </p:nvPr>
        </p:nvSpPr>
        <p:spPr bwMode="auto">
          <a:xfrm>
            <a:off x="2819400" y="6569075"/>
            <a:ext cx="419100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1" hangingPunct="1">
              <a:defRPr sz="1800" b="1" smtClean="0">
                <a:solidFill>
                  <a:srgbClr val="00FF00"/>
                </a:solidFill>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r>
              <a:rPr lang="zh-CN" altLang="en-US"/>
              <a:t>信息与软件工程学院　顾小丰</a:t>
            </a:r>
            <a:endParaRPr lang="en-US" altLang="zh-CN"/>
          </a:p>
        </p:txBody>
      </p:sp>
      <p:sp>
        <p:nvSpPr>
          <p:cNvPr id="2" name="Rectangle 6"/>
          <p:cNvSpPr>
            <a:spLocks noGrp="1" noChangeArrowheads="1"/>
          </p:cNvSpPr>
          <p:nvPr>
            <p:ph type="sldNum" sz="quarter" idx="4"/>
          </p:nvPr>
        </p:nvSpPr>
        <p:spPr bwMode="auto">
          <a:xfrm>
            <a:off x="7086600" y="6569075"/>
            <a:ext cx="152400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1800" b="1" smtClean="0">
                <a:solidFill>
                  <a:srgbClr val="00FF00"/>
                </a:solidFill>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r>
              <a:rPr lang="en-US" altLang="zh-CN"/>
              <a:t>31</a:t>
            </a:r>
            <a:r>
              <a:rPr lang="zh-CN" altLang="en-US"/>
              <a:t>－</a:t>
            </a:r>
            <a:fld id="{205D68C8-43D9-4B8F-84D0-7849843D04C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hf hdr="0"/>
  <p:txStyles>
    <p:titleStyle>
      <a:lvl1pPr algn="ctr" rtl="0" eaLnBrk="0" fontAlgn="base" hangingPunct="0">
        <a:spcBef>
          <a:spcPct val="0"/>
        </a:spcBef>
        <a:spcAft>
          <a:spcPct val="0"/>
        </a:spcAft>
        <a:defRPr kumimoji="1" sz="4000" b="1">
          <a:solidFill>
            <a:srgbClr val="CC00CC"/>
          </a:solidFill>
          <a:latin typeface="Times New Roman" panose="02020603050405020304" pitchFamily="18" charset="0"/>
          <a:ea typeface="黑体" panose="02010609060101010101" pitchFamily="49" charset="-122"/>
          <a:cs typeface="Times New Roman" panose="02020603050405020304" pitchFamily="18" charset="0"/>
        </a:defRPr>
      </a:lvl1pPr>
      <a:lvl2pPr algn="ctr" rtl="0" eaLnBrk="0" fontAlgn="base" hangingPunct="0">
        <a:spcBef>
          <a:spcPct val="0"/>
        </a:spcBef>
        <a:spcAft>
          <a:spcPct val="0"/>
        </a:spcAft>
        <a:defRPr kumimoji="1" sz="4000" b="1">
          <a:solidFill>
            <a:srgbClr val="CC00CC"/>
          </a:solidFill>
          <a:latin typeface="Times New Roman" pitchFamily="18" charset="0"/>
          <a:ea typeface="黑体" panose="02010609060101010101" pitchFamily="49" charset="-122"/>
          <a:cs typeface="Times New Roman" panose="02020603050405020304" pitchFamily="18" charset="0"/>
        </a:defRPr>
      </a:lvl2pPr>
      <a:lvl3pPr algn="ctr" rtl="0" eaLnBrk="0" fontAlgn="base" hangingPunct="0">
        <a:spcBef>
          <a:spcPct val="0"/>
        </a:spcBef>
        <a:spcAft>
          <a:spcPct val="0"/>
        </a:spcAft>
        <a:defRPr kumimoji="1" sz="4000" b="1">
          <a:solidFill>
            <a:srgbClr val="CC00CC"/>
          </a:solidFill>
          <a:latin typeface="Times New Roman" pitchFamily="18" charset="0"/>
          <a:ea typeface="黑体" panose="02010609060101010101" pitchFamily="49" charset="-122"/>
          <a:cs typeface="Times New Roman" panose="02020603050405020304" pitchFamily="18" charset="0"/>
        </a:defRPr>
      </a:lvl3pPr>
      <a:lvl4pPr algn="ctr" rtl="0" eaLnBrk="0" fontAlgn="base" hangingPunct="0">
        <a:spcBef>
          <a:spcPct val="0"/>
        </a:spcBef>
        <a:spcAft>
          <a:spcPct val="0"/>
        </a:spcAft>
        <a:defRPr kumimoji="1" sz="4000" b="1">
          <a:solidFill>
            <a:srgbClr val="CC00CC"/>
          </a:solidFill>
          <a:latin typeface="Times New Roman" pitchFamily="18" charset="0"/>
          <a:ea typeface="黑体" panose="02010609060101010101" pitchFamily="49" charset="-122"/>
          <a:cs typeface="Times New Roman" panose="02020603050405020304" pitchFamily="18" charset="0"/>
        </a:defRPr>
      </a:lvl4pPr>
      <a:lvl5pPr algn="ctr" rtl="0" eaLnBrk="0" fontAlgn="base" hangingPunct="0">
        <a:spcBef>
          <a:spcPct val="0"/>
        </a:spcBef>
        <a:spcAft>
          <a:spcPct val="0"/>
        </a:spcAft>
        <a:defRPr kumimoji="1" sz="4000" b="1">
          <a:solidFill>
            <a:srgbClr val="CC00CC"/>
          </a:solidFill>
          <a:latin typeface="Times New Roman" pitchFamily="18" charset="0"/>
          <a:ea typeface="黑体" panose="02010609060101010101" pitchFamily="49" charset="-122"/>
          <a:cs typeface="Times New Roman" panose="02020603050405020304" pitchFamily="18" charset="0"/>
        </a:defRPr>
      </a:lvl5pPr>
      <a:lvl6pPr marL="457200" algn="ctr" rtl="0" fontAlgn="base">
        <a:spcBef>
          <a:spcPct val="0"/>
        </a:spcBef>
        <a:spcAft>
          <a:spcPct val="0"/>
        </a:spcAft>
        <a:defRPr kumimoji="1" sz="4000" b="1">
          <a:solidFill>
            <a:srgbClr val="CC00CC"/>
          </a:solidFill>
          <a:latin typeface="Times New Roman" pitchFamily="18" charset="0"/>
          <a:ea typeface="宋体" pitchFamily="2" charset="-122"/>
        </a:defRPr>
      </a:lvl6pPr>
      <a:lvl7pPr marL="914400" algn="ctr" rtl="0" fontAlgn="base">
        <a:spcBef>
          <a:spcPct val="0"/>
        </a:spcBef>
        <a:spcAft>
          <a:spcPct val="0"/>
        </a:spcAft>
        <a:defRPr kumimoji="1" sz="4000" b="1">
          <a:solidFill>
            <a:srgbClr val="CC00CC"/>
          </a:solidFill>
          <a:latin typeface="Times New Roman" pitchFamily="18" charset="0"/>
          <a:ea typeface="宋体" pitchFamily="2" charset="-122"/>
        </a:defRPr>
      </a:lvl7pPr>
      <a:lvl8pPr marL="1371600" algn="ctr" rtl="0" fontAlgn="base">
        <a:spcBef>
          <a:spcPct val="0"/>
        </a:spcBef>
        <a:spcAft>
          <a:spcPct val="0"/>
        </a:spcAft>
        <a:defRPr kumimoji="1" sz="4000" b="1">
          <a:solidFill>
            <a:srgbClr val="CC00CC"/>
          </a:solidFill>
          <a:latin typeface="Times New Roman" pitchFamily="18" charset="0"/>
          <a:ea typeface="宋体" pitchFamily="2" charset="-122"/>
        </a:defRPr>
      </a:lvl8pPr>
      <a:lvl9pPr marL="1828800" algn="ctr" rtl="0" fontAlgn="base">
        <a:spcBef>
          <a:spcPct val="0"/>
        </a:spcBef>
        <a:spcAft>
          <a:spcPct val="0"/>
        </a:spcAft>
        <a:defRPr kumimoji="1" sz="4000" b="1">
          <a:solidFill>
            <a:srgbClr val="CC00CC"/>
          </a:solidFill>
          <a:latin typeface="Times New Roman" pitchFamily="18" charset="0"/>
          <a:ea typeface="宋体" pitchFamily="2" charset="-122"/>
        </a:defRPr>
      </a:lvl9pPr>
    </p:titleStyle>
    <p:bodyStyle>
      <a:lvl1pPr marL="533400" indent="-533400" algn="l" rtl="0" eaLnBrk="0" fontAlgn="base" hangingPunct="0">
        <a:lnSpc>
          <a:spcPct val="120000"/>
        </a:lnSpc>
        <a:spcBef>
          <a:spcPct val="0"/>
        </a:spcBef>
        <a:spcAft>
          <a:spcPct val="0"/>
        </a:spcAft>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990600" indent="-533400" algn="l" rtl="0" eaLnBrk="0" fontAlgn="base" hangingPunct="0">
        <a:lnSpc>
          <a:spcPct val="120000"/>
        </a:lnSpc>
        <a:spcBef>
          <a:spcPct val="0"/>
        </a:spcBef>
        <a:spcAft>
          <a:spcPct val="0"/>
        </a:spcAft>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371600" indent="-457200" algn="l" rtl="0" eaLnBrk="0" fontAlgn="base" hangingPunct="0">
        <a:spcBef>
          <a:spcPct val="20000"/>
        </a:spcBef>
        <a:spcAft>
          <a:spcPct val="0"/>
        </a:spcAft>
        <a:buChar char="•"/>
        <a:defRPr kumimoji="1" sz="2400">
          <a:solidFill>
            <a:schemeClr val="tx1"/>
          </a:solidFill>
          <a:latin typeface="+mn-lt"/>
          <a:ea typeface="+mn-ea"/>
          <a:cs typeface="宋体" panose="02010600030101010101" pitchFamily="2" charset="-122"/>
        </a:defRPr>
      </a:lvl3pPr>
      <a:lvl4pPr marL="1752600" indent="-381000" algn="l" rtl="0" eaLnBrk="0" fontAlgn="base" hangingPunct="0">
        <a:spcBef>
          <a:spcPct val="20000"/>
        </a:spcBef>
        <a:spcAft>
          <a:spcPct val="0"/>
        </a:spcAft>
        <a:buChar char="–"/>
        <a:defRPr kumimoji="1" sz="2000">
          <a:solidFill>
            <a:schemeClr val="tx1"/>
          </a:solidFill>
          <a:latin typeface="+mn-lt"/>
          <a:ea typeface="+mn-ea"/>
          <a:cs typeface="宋体" panose="02010600030101010101" pitchFamily="2" charset="-122"/>
        </a:defRPr>
      </a:lvl4pPr>
      <a:lvl5pPr marL="2209800" indent="-381000" algn="l" rtl="0" eaLnBrk="0" fontAlgn="base" hangingPunct="0">
        <a:spcBef>
          <a:spcPct val="20000"/>
        </a:spcBef>
        <a:spcAft>
          <a:spcPct val="0"/>
        </a:spcAft>
        <a:buChar char="»"/>
        <a:defRPr kumimoji="1" sz="2000">
          <a:solidFill>
            <a:schemeClr val="tx1"/>
          </a:solidFill>
          <a:latin typeface="+mn-lt"/>
          <a:ea typeface="+mn-ea"/>
          <a:cs typeface="宋体" panose="02010600030101010101" pitchFamily="2" charset="-122"/>
        </a:defRPr>
      </a:lvl5pPr>
      <a:lvl6pPr marL="2667000" indent="-381000" algn="l" rtl="0" fontAlgn="base">
        <a:spcBef>
          <a:spcPct val="20000"/>
        </a:spcBef>
        <a:spcAft>
          <a:spcPct val="0"/>
        </a:spcAft>
        <a:buChar char="»"/>
        <a:defRPr kumimoji="1" sz="2000">
          <a:solidFill>
            <a:schemeClr val="tx1"/>
          </a:solidFill>
          <a:latin typeface="+mn-lt"/>
          <a:ea typeface="+mn-ea"/>
        </a:defRPr>
      </a:lvl6pPr>
      <a:lvl7pPr marL="3124200" indent="-381000" algn="l" rtl="0" fontAlgn="base">
        <a:spcBef>
          <a:spcPct val="20000"/>
        </a:spcBef>
        <a:spcAft>
          <a:spcPct val="0"/>
        </a:spcAft>
        <a:buChar char="»"/>
        <a:defRPr kumimoji="1" sz="2000">
          <a:solidFill>
            <a:schemeClr val="tx1"/>
          </a:solidFill>
          <a:latin typeface="+mn-lt"/>
          <a:ea typeface="+mn-ea"/>
        </a:defRPr>
      </a:lvl7pPr>
      <a:lvl8pPr marL="3581400" indent="-381000" algn="l" rtl="0" fontAlgn="base">
        <a:spcBef>
          <a:spcPct val="20000"/>
        </a:spcBef>
        <a:spcAft>
          <a:spcPct val="0"/>
        </a:spcAft>
        <a:buChar char="»"/>
        <a:defRPr kumimoji="1" sz="2000">
          <a:solidFill>
            <a:schemeClr val="tx1"/>
          </a:solidFill>
          <a:latin typeface="+mn-lt"/>
          <a:ea typeface="+mn-ea"/>
        </a:defRPr>
      </a:lvl8pPr>
      <a:lvl9pPr marL="4038600" indent="-3810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2.wmf"/><Relationship Id="rId4"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11.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7.bin"/><Relationship Id="rId11" Type="http://schemas.openxmlformats.org/officeDocument/2006/relationships/image" Target="../media/image15.wmf"/><Relationship Id="rId5" Type="http://schemas.openxmlformats.org/officeDocument/2006/relationships/image" Target="../media/image7.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14.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20.wmf"/><Relationship Id="rId3" Type="http://schemas.openxmlformats.org/officeDocument/2006/relationships/notesSlide" Target="../notesSlides/notesSlide12.xml"/><Relationship Id="rId7" Type="http://schemas.openxmlformats.org/officeDocument/2006/relationships/image" Target="../media/image17.wmf"/><Relationship Id="rId12"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1.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18.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1.wmf"/><Relationship Id="rId4" Type="http://schemas.openxmlformats.org/officeDocument/2006/relationships/oleObject" Target="../embeddings/oleObject25.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7.bin"/><Relationship Id="rId5" Type="http://schemas.openxmlformats.org/officeDocument/2006/relationships/image" Target="../media/image22.wmf"/><Relationship Id="rId4" Type="http://schemas.openxmlformats.org/officeDocument/2006/relationships/oleObject" Target="../embeddings/oleObject26.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9.bin"/><Relationship Id="rId5" Type="http://schemas.openxmlformats.org/officeDocument/2006/relationships/image" Target="../media/image24.wmf"/><Relationship Id="rId4" Type="http://schemas.openxmlformats.org/officeDocument/2006/relationships/oleObject" Target="../embeddings/oleObject28.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17.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1.bin"/><Relationship Id="rId5" Type="http://schemas.openxmlformats.org/officeDocument/2006/relationships/image" Target="../media/image26.wmf"/><Relationship Id="rId4" Type="http://schemas.openxmlformats.org/officeDocument/2006/relationships/oleObject" Target="../embeddings/oleObject30.bin"/><Relationship Id="rId9" Type="http://schemas.openxmlformats.org/officeDocument/2006/relationships/image" Target="../media/image28.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18.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4.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31.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37.wmf"/><Relationship Id="rId3" Type="http://schemas.openxmlformats.org/officeDocument/2006/relationships/notesSlide" Target="../notesSlides/notesSlide19.xml"/><Relationship Id="rId7" Type="http://schemas.openxmlformats.org/officeDocument/2006/relationships/image" Target="../media/image34.wmf"/><Relationship Id="rId12"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8.bin"/><Relationship Id="rId11" Type="http://schemas.openxmlformats.org/officeDocument/2006/relationships/image" Target="../media/image36.wmf"/><Relationship Id="rId5" Type="http://schemas.openxmlformats.org/officeDocument/2006/relationships/image" Target="../media/image33.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35.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notesSlide" Target="../notesSlides/notesSlide20.xml"/><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43.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40.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notesSlide" Target="../notesSlides/notesSlide21.xml"/><Relationship Id="rId7"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47.bin"/><Relationship Id="rId11" Type="http://schemas.openxmlformats.org/officeDocument/2006/relationships/image" Target="../media/image45.emf"/><Relationship Id="rId5" Type="http://schemas.openxmlformats.org/officeDocument/2006/relationships/image" Target="../media/image42.e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44.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47.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51.bin"/><Relationship Id="rId5" Type="http://schemas.openxmlformats.org/officeDocument/2006/relationships/image" Target="../media/image46.emf"/><Relationship Id="rId4" Type="http://schemas.openxmlformats.org/officeDocument/2006/relationships/oleObject" Target="../embeddings/oleObject50.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24.xml"/><Relationship Id="rId7" Type="http://schemas.openxmlformats.org/officeDocument/2006/relationships/image" Target="../media/image49.e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53.bin"/><Relationship Id="rId5" Type="http://schemas.openxmlformats.org/officeDocument/2006/relationships/image" Target="../media/image48.emf"/><Relationship Id="rId4" Type="http://schemas.openxmlformats.org/officeDocument/2006/relationships/oleObject" Target="../embeddings/oleObject52.bin"/><Relationship Id="rId9" Type="http://schemas.openxmlformats.org/officeDocument/2006/relationships/image" Target="../media/image50.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25.xml"/><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56.bin"/><Relationship Id="rId5" Type="http://schemas.openxmlformats.org/officeDocument/2006/relationships/image" Target="../media/image51.wmf"/><Relationship Id="rId4" Type="http://schemas.openxmlformats.org/officeDocument/2006/relationships/oleObject" Target="../embeddings/oleObject55.bin"/><Relationship Id="rId9" Type="http://schemas.openxmlformats.org/officeDocument/2006/relationships/image" Target="../media/image53.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notesSlide" Target="../notesSlides/notesSlide26.xml"/><Relationship Id="rId7"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59.bin"/><Relationship Id="rId11" Type="http://schemas.openxmlformats.org/officeDocument/2006/relationships/image" Target="../media/image57.wmf"/><Relationship Id="rId5" Type="http://schemas.openxmlformats.org/officeDocument/2006/relationships/image" Target="../media/image54.wmf"/><Relationship Id="rId10" Type="http://schemas.openxmlformats.org/officeDocument/2006/relationships/oleObject" Target="../embeddings/oleObject61.bin"/><Relationship Id="rId4" Type="http://schemas.openxmlformats.org/officeDocument/2006/relationships/oleObject" Target="../embeddings/oleObject58.bin"/><Relationship Id="rId9" Type="http://schemas.openxmlformats.org/officeDocument/2006/relationships/image" Target="../media/image56.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notesSlide" Target="../notesSlides/notesSlide27.xml"/><Relationship Id="rId7" Type="http://schemas.openxmlformats.org/officeDocument/2006/relationships/image" Target="../media/image59.wmf"/><Relationship Id="rId12"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63.bin"/><Relationship Id="rId11" Type="http://schemas.openxmlformats.org/officeDocument/2006/relationships/oleObject" Target="../embeddings/oleObject66.bin"/><Relationship Id="rId5" Type="http://schemas.openxmlformats.org/officeDocument/2006/relationships/image" Target="../media/image58.wmf"/><Relationship Id="rId10" Type="http://schemas.openxmlformats.org/officeDocument/2006/relationships/image" Target="../media/image60.wmf"/><Relationship Id="rId4" Type="http://schemas.openxmlformats.org/officeDocument/2006/relationships/oleObject" Target="../embeddings/oleObject62.bin"/><Relationship Id="rId9" Type="http://schemas.openxmlformats.org/officeDocument/2006/relationships/oleObject" Target="../embeddings/oleObject65.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62.wmf"/><Relationship Id="rId4" Type="http://schemas.openxmlformats.org/officeDocument/2006/relationships/oleObject" Target="../embeddings/oleObject67.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70.bin"/><Relationship Id="rId13" Type="http://schemas.openxmlformats.org/officeDocument/2006/relationships/image" Target="../media/image67.wmf"/><Relationship Id="rId3" Type="http://schemas.openxmlformats.org/officeDocument/2006/relationships/notesSlide" Target="../notesSlides/notesSlide29.xml"/><Relationship Id="rId7" Type="http://schemas.openxmlformats.org/officeDocument/2006/relationships/image" Target="../media/image64.wmf"/><Relationship Id="rId12"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69.bin"/><Relationship Id="rId11" Type="http://schemas.openxmlformats.org/officeDocument/2006/relationships/image" Target="../media/image66.wmf"/><Relationship Id="rId5" Type="http://schemas.openxmlformats.org/officeDocument/2006/relationships/image" Target="../media/image63.wmf"/><Relationship Id="rId15" Type="http://schemas.openxmlformats.org/officeDocument/2006/relationships/image" Target="../media/image68.wmf"/><Relationship Id="rId10" Type="http://schemas.openxmlformats.org/officeDocument/2006/relationships/oleObject" Target="../embeddings/oleObject71.bin"/><Relationship Id="rId4" Type="http://schemas.openxmlformats.org/officeDocument/2006/relationships/oleObject" Target="../embeddings/oleObject68.bin"/><Relationship Id="rId9" Type="http://schemas.openxmlformats.org/officeDocument/2006/relationships/image" Target="../media/image65.wmf"/><Relationship Id="rId14" Type="http://schemas.openxmlformats.org/officeDocument/2006/relationships/oleObject" Target="../embeddings/oleObject7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69.wmf"/><Relationship Id="rId4" Type="http://schemas.openxmlformats.org/officeDocument/2006/relationships/oleObject" Target="../embeddings/oleObject74.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77.bin"/><Relationship Id="rId3" Type="http://schemas.openxmlformats.org/officeDocument/2006/relationships/notesSlide" Target="../notesSlides/notesSlide32.xml"/><Relationship Id="rId7" Type="http://schemas.openxmlformats.org/officeDocument/2006/relationships/image" Target="../media/image71.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76.bin"/><Relationship Id="rId5" Type="http://schemas.openxmlformats.org/officeDocument/2006/relationships/image" Target="../media/image70.wmf"/><Relationship Id="rId4" Type="http://schemas.openxmlformats.org/officeDocument/2006/relationships/oleObject" Target="../embeddings/oleObject75.bin"/><Relationship Id="rId9" Type="http://schemas.openxmlformats.org/officeDocument/2006/relationships/image" Target="../media/image72.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notesSlide" Target="../notesSlides/notesSlide33.xml"/><Relationship Id="rId7" Type="http://schemas.openxmlformats.org/officeDocument/2006/relationships/image" Target="../media/image74.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79.bin"/><Relationship Id="rId11" Type="http://schemas.openxmlformats.org/officeDocument/2006/relationships/image" Target="../media/image76.wmf"/><Relationship Id="rId5" Type="http://schemas.openxmlformats.org/officeDocument/2006/relationships/image" Target="../media/image73.wmf"/><Relationship Id="rId10" Type="http://schemas.openxmlformats.org/officeDocument/2006/relationships/oleObject" Target="../embeddings/oleObject81.bin"/><Relationship Id="rId4" Type="http://schemas.openxmlformats.org/officeDocument/2006/relationships/oleObject" Target="../embeddings/oleObject78.bin"/><Relationship Id="rId9" Type="http://schemas.openxmlformats.org/officeDocument/2006/relationships/image" Target="../media/image75.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notesSlide" Target="../notesSlides/notesSlide34.xml"/><Relationship Id="rId7" Type="http://schemas.openxmlformats.org/officeDocument/2006/relationships/image" Target="../media/image78.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83.bin"/><Relationship Id="rId11" Type="http://schemas.openxmlformats.org/officeDocument/2006/relationships/image" Target="../media/image80.wmf"/><Relationship Id="rId5" Type="http://schemas.openxmlformats.org/officeDocument/2006/relationships/image" Target="../media/image77.wmf"/><Relationship Id="rId10" Type="http://schemas.openxmlformats.org/officeDocument/2006/relationships/oleObject" Target="../embeddings/oleObject85.bin"/><Relationship Id="rId4" Type="http://schemas.openxmlformats.org/officeDocument/2006/relationships/oleObject" Target="../embeddings/oleObject82.bin"/><Relationship Id="rId9" Type="http://schemas.openxmlformats.org/officeDocument/2006/relationships/image" Target="../media/image79.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notesSlide" Target="../notesSlides/notesSlide35.xml"/><Relationship Id="rId7" Type="http://schemas.openxmlformats.org/officeDocument/2006/relationships/image" Target="../media/image80.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87.bin"/><Relationship Id="rId11" Type="http://schemas.openxmlformats.org/officeDocument/2006/relationships/image" Target="../media/image83.wmf"/><Relationship Id="rId5" Type="http://schemas.openxmlformats.org/officeDocument/2006/relationships/image" Target="../media/image81.wmf"/><Relationship Id="rId10" Type="http://schemas.openxmlformats.org/officeDocument/2006/relationships/oleObject" Target="../embeddings/oleObject89.bin"/><Relationship Id="rId4" Type="http://schemas.openxmlformats.org/officeDocument/2006/relationships/oleObject" Target="../embeddings/oleObject86.bin"/><Relationship Id="rId9" Type="http://schemas.openxmlformats.org/officeDocument/2006/relationships/image" Target="../media/image82.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92.bin"/><Relationship Id="rId3" Type="http://schemas.openxmlformats.org/officeDocument/2006/relationships/notesSlide" Target="../notesSlides/notesSlide36.xml"/><Relationship Id="rId7" Type="http://schemas.openxmlformats.org/officeDocument/2006/relationships/image" Target="../media/image85.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91.bin"/><Relationship Id="rId11" Type="http://schemas.openxmlformats.org/officeDocument/2006/relationships/image" Target="../media/image87.wmf"/><Relationship Id="rId5" Type="http://schemas.openxmlformats.org/officeDocument/2006/relationships/image" Target="../media/image84.wmf"/><Relationship Id="rId10" Type="http://schemas.openxmlformats.org/officeDocument/2006/relationships/oleObject" Target="../embeddings/oleObject93.bin"/><Relationship Id="rId4" Type="http://schemas.openxmlformats.org/officeDocument/2006/relationships/oleObject" Target="../embeddings/oleObject90.bin"/><Relationship Id="rId9" Type="http://schemas.openxmlformats.org/officeDocument/2006/relationships/image" Target="../media/image86.w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95.bin"/><Relationship Id="rId5" Type="http://schemas.openxmlformats.org/officeDocument/2006/relationships/image" Target="../media/image88.wmf"/><Relationship Id="rId4" Type="http://schemas.openxmlformats.org/officeDocument/2006/relationships/oleObject" Target="../embeddings/oleObject94.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98.bin"/><Relationship Id="rId5" Type="http://schemas.openxmlformats.org/officeDocument/2006/relationships/image" Target="../media/image89.wmf"/><Relationship Id="rId4" Type="http://schemas.openxmlformats.org/officeDocument/2006/relationships/oleObject" Target="../embeddings/oleObject97.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image" Target="../media/image91.wmf"/><Relationship Id="rId4" Type="http://schemas.openxmlformats.org/officeDocument/2006/relationships/oleObject" Target="../embeddings/oleObject99.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02.bin"/><Relationship Id="rId3" Type="http://schemas.openxmlformats.org/officeDocument/2006/relationships/notesSlide" Target="../notesSlides/notesSlide40.xml"/><Relationship Id="rId7" Type="http://schemas.openxmlformats.org/officeDocument/2006/relationships/image" Target="../media/image93.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101.bin"/><Relationship Id="rId5" Type="http://schemas.openxmlformats.org/officeDocument/2006/relationships/image" Target="../media/image92.wmf"/><Relationship Id="rId4" Type="http://schemas.openxmlformats.org/officeDocument/2006/relationships/oleObject" Target="../embeddings/oleObject100.bin"/><Relationship Id="rId9" Type="http://schemas.openxmlformats.org/officeDocument/2006/relationships/image" Target="../media/image94.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05.bin"/><Relationship Id="rId3" Type="http://schemas.openxmlformats.org/officeDocument/2006/relationships/notesSlide" Target="../notesSlides/notesSlide41.xml"/><Relationship Id="rId7" Type="http://schemas.openxmlformats.org/officeDocument/2006/relationships/image" Target="../media/image96.wmf"/><Relationship Id="rId2" Type="http://schemas.openxmlformats.org/officeDocument/2006/relationships/slideLayout" Target="../slideLayouts/slideLayout4.xml"/><Relationship Id="rId1" Type="http://schemas.openxmlformats.org/officeDocument/2006/relationships/vmlDrawing" Target="../drawings/vmlDrawing38.vml"/><Relationship Id="rId6" Type="http://schemas.openxmlformats.org/officeDocument/2006/relationships/oleObject" Target="../embeddings/oleObject104.bin"/><Relationship Id="rId11" Type="http://schemas.openxmlformats.org/officeDocument/2006/relationships/image" Target="../media/image98.wmf"/><Relationship Id="rId5" Type="http://schemas.openxmlformats.org/officeDocument/2006/relationships/image" Target="../media/image95.wmf"/><Relationship Id="rId10" Type="http://schemas.openxmlformats.org/officeDocument/2006/relationships/oleObject" Target="../embeddings/oleObject106.bin"/><Relationship Id="rId4" Type="http://schemas.openxmlformats.org/officeDocument/2006/relationships/oleObject" Target="../embeddings/oleObject103.bin"/><Relationship Id="rId9" Type="http://schemas.openxmlformats.org/officeDocument/2006/relationships/image" Target="../media/image97.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09.bin"/><Relationship Id="rId13" Type="http://schemas.openxmlformats.org/officeDocument/2006/relationships/image" Target="../media/image103.wmf"/><Relationship Id="rId3" Type="http://schemas.openxmlformats.org/officeDocument/2006/relationships/notesSlide" Target="../notesSlides/notesSlide42.xml"/><Relationship Id="rId7" Type="http://schemas.openxmlformats.org/officeDocument/2006/relationships/image" Target="../media/image100.wmf"/><Relationship Id="rId12" Type="http://schemas.openxmlformats.org/officeDocument/2006/relationships/oleObject" Target="../embeddings/oleObject111.bin"/><Relationship Id="rId2" Type="http://schemas.openxmlformats.org/officeDocument/2006/relationships/slideLayout" Target="../slideLayouts/slideLayout4.xml"/><Relationship Id="rId1" Type="http://schemas.openxmlformats.org/officeDocument/2006/relationships/vmlDrawing" Target="../drawings/vmlDrawing39.vml"/><Relationship Id="rId6" Type="http://schemas.openxmlformats.org/officeDocument/2006/relationships/oleObject" Target="../embeddings/oleObject108.bin"/><Relationship Id="rId11" Type="http://schemas.openxmlformats.org/officeDocument/2006/relationships/image" Target="../media/image102.wmf"/><Relationship Id="rId5" Type="http://schemas.openxmlformats.org/officeDocument/2006/relationships/image" Target="../media/image99.wmf"/><Relationship Id="rId10" Type="http://schemas.openxmlformats.org/officeDocument/2006/relationships/oleObject" Target="../embeddings/oleObject110.bin"/><Relationship Id="rId4" Type="http://schemas.openxmlformats.org/officeDocument/2006/relationships/oleObject" Target="../embeddings/oleObject107.bin"/><Relationship Id="rId9" Type="http://schemas.openxmlformats.org/officeDocument/2006/relationships/image" Target="../media/image101.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14.bin"/><Relationship Id="rId3" Type="http://schemas.openxmlformats.org/officeDocument/2006/relationships/notesSlide" Target="../notesSlides/notesSlide43.xml"/><Relationship Id="rId7" Type="http://schemas.openxmlformats.org/officeDocument/2006/relationships/image" Target="../media/image105.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113.bin"/><Relationship Id="rId11" Type="http://schemas.openxmlformats.org/officeDocument/2006/relationships/image" Target="../media/image107.wmf"/><Relationship Id="rId5" Type="http://schemas.openxmlformats.org/officeDocument/2006/relationships/image" Target="../media/image104.wmf"/><Relationship Id="rId10" Type="http://schemas.openxmlformats.org/officeDocument/2006/relationships/oleObject" Target="../embeddings/oleObject115.bin"/><Relationship Id="rId4" Type="http://schemas.openxmlformats.org/officeDocument/2006/relationships/oleObject" Target="../embeddings/oleObject112.bin"/><Relationship Id="rId9" Type="http://schemas.openxmlformats.org/officeDocument/2006/relationships/image" Target="../media/image106.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18.bin"/><Relationship Id="rId13" Type="http://schemas.openxmlformats.org/officeDocument/2006/relationships/image" Target="../media/image112.emf"/><Relationship Id="rId3" Type="http://schemas.openxmlformats.org/officeDocument/2006/relationships/notesSlide" Target="../notesSlides/notesSlide44.xml"/><Relationship Id="rId7" Type="http://schemas.openxmlformats.org/officeDocument/2006/relationships/image" Target="../media/image109.wmf"/><Relationship Id="rId12" Type="http://schemas.openxmlformats.org/officeDocument/2006/relationships/oleObject" Target="../embeddings/oleObject120.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117.bin"/><Relationship Id="rId11" Type="http://schemas.openxmlformats.org/officeDocument/2006/relationships/image" Target="../media/image111.wmf"/><Relationship Id="rId5" Type="http://schemas.openxmlformats.org/officeDocument/2006/relationships/image" Target="../media/image108.wmf"/><Relationship Id="rId10" Type="http://schemas.openxmlformats.org/officeDocument/2006/relationships/oleObject" Target="../embeddings/oleObject119.bin"/><Relationship Id="rId4" Type="http://schemas.openxmlformats.org/officeDocument/2006/relationships/oleObject" Target="../embeddings/oleObject116.bin"/><Relationship Id="rId9" Type="http://schemas.openxmlformats.org/officeDocument/2006/relationships/image" Target="../media/image110.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23.bin"/><Relationship Id="rId3" Type="http://schemas.openxmlformats.org/officeDocument/2006/relationships/notesSlide" Target="../notesSlides/notesSlide45.xml"/><Relationship Id="rId7" Type="http://schemas.openxmlformats.org/officeDocument/2006/relationships/image" Target="../media/image114.w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122.bin"/><Relationship Id="rId5" Type="http://schemas.openxmlformats.org/officeDocument/2006/relationships/image" Target="../media/image113.wmf"/><Relationship Id="rId4" Type="http://schemas.openxmlformats.org/officeDocument/2006/relationships/oleObject" Target="../embeddings/oleObject121.bin"/><Relationship Id="rId9" Type="http://schemas.openxmlformats.org/officeDocument/2006/relationships/image" Target="../media/image115.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26.bin"/><Relationship Id="rId13" Type="http://schemas.openxmlformats.org/officeDocument/2006/relationships/image" Target="../media/image120.wmf"/><Relationship Id="rId18" Type="http://schemas.openxmlformats.org/officeDocument/2006/relationships/oleObject" Target="../embeddings/oleObject131.bin"/><Relationship Id="rId3" Type="http://schemas.openxmlformats.org/officeDocument/2006/relationships/notesSlide" Target="../notesSlides/notesSlide46.xml"/><Relationship Id="rId7" Type="http://schemas.openxmlformats.org/officeDocument/2006/relationships/image" Target="../media/image117.wmf"/><Relationship Id="rId12" Type="http://schemas.openxmlformats.org/officeDocument/2006/relationships/oleObject" Target="../embeddings/oleObject128.bin"/><Relationship Id="rId17" Type="http://schemas.openxmlformats.org/officeDocument/2006/relationships/image" Target="../media/image122.wmf"/><Relationship Id="rId2" Type="http://schemas.openxmlformats.org/officeDocument/2006/relationships/slideLayout" Target="../slideLayouts/slideLayout2.xml"/><Relationship Id="rId16" Type="http://schemas.openxmlformats.org/officeDocument/2006/relationships/oleObject" Target="../embeddings/oleObject130.bin"/><Relationship Id="rId1" Type="http://schemas.openxmlformats.org/officeDocument/2006/relationships/vmlDrawing" Target="../drawings/vmlDrawing43.vml"/><Relationship Id="rId6" Type="http://schemas.openxmlformats.org/officeDocument/2006/relationships/oleObject" Target="../embeddings/oleObject125.bin"/><Relationship Id="rId11" Type="http://schemas.openxmlformats.org/officeDocument/2006/relationships/image" Target="../media/image119.wmf"/><Relationship Id="rId5" Type="http://schemas.openxmlformats.org/officeDocument/2006/relationships/image" Target="../media/image116.wmf"/><Relationship Id="rId15" Type="http://schemas.openxmlformats.org/officeDocument/2006/relationships/image" Target="../media/image121.wmf"/><Relationship Id="rId10" Type="http://schemas.openxmlformats.org/officeDocument/2006/relationships/oleObject" Target="../embeddings/oleObject127.bin"/><Relationship Id="rId19" Type="http://schemas.openxmlformats.org/officeDocument/2006/relationships/image" Target="../media/image123.wmf"/><Relationship Id="rId4" Type="http://schemas.openxmlformats.org/officeDocument/2006/relationships/oleObject" Target="../embeddings/oleObject124.bin"/><Relationship Id="rId9" Type="http://schemas.openxmlformats.org/officeDocument/2006/relationships/image" Target="../media/image118.wmf"/><Relationship Id="rId14" Type="http://schemas.openxmlformats.org/officeDocument/2006/relationships/oleObject" Target="../embeddings/oleObject129.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44.vml"/><Relationship Id="rId5" Type="http://schemas.openxmlformats.org/officeDocument/2006/relationships/image" Target="../media/image124.wmf"/><Relationship Id="rId4" Type="http://schemas.openxmlformats.org/officeDocument/2006/relationships/oleObject" Target="../embeddings/oleObject132.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45.vml"/><Relationship Id="rId5" Type="http://schemas.openxmlformats.org/officeDocument/2006/relationships/image" Target="../media/image125.wmf"/><Relationship Id="rId4" Type="http://schemas.openxmlformats.org/officeDocument/2006/relationships/oleObject" Target="../embeddings/oleObject133.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36.bin"/><Relationship Id="rId3" Type="http://schemas.openxmlformats.org/officeDocument/2006/relationships/notesSlide" Target="../notesSlides/notesSlide49.xml"/><Relationship Id="rId7" Type="http://schemas.openxmlformats.org/officeDocument/2006/relationships/image" Target="../media/image127.wmf"/><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135.bin"/><Relationship Id="rId5" Type="http://schemas.openxmlformats.org/officeDocument/2006/relationships/image" Target="../media/image126.wmf"/><Relationship Id="rId4" Type="http://schemas.openxmlformats.org/officeDocument/2006/relationships/oleObject" Target="../embeddings/oleObject134.bin"/><Relationship Id="rId9" Type="http://schemas.openxmlformats.org/officeDocument/2006/relationships/image" Target="../media/image128.w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4.wmf"/><Relationship Id="rId4" Type="http://schemas.openxmlformats.org/officeDocument/2006/relationships/oleObject" Target="../embeddings/oleObject6.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130.wmf"/><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oleObject" Target="../embeddings/oleObject138.bin"/><Relationship Id="rId5" Type="http://schemas.openxmlformats.org/officeDocument/2006/relationships/image" Target="../media/image129.wmf"/><Relationship Id="rId4" Type="http://schemas.openxmlformats.org/officeDocument/2006/relationships/oleObject" Target="../embeddings/oleObject137.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41.bin"/><Relationship Id="rId3" Type="http://schemas.openxmlformats.org/officeDocument/2006/relationships/notesSlide" Target="../notesSlides/notesSlide51.xml"/><Relationship Id="rId7" Type="http://schemas.openxmlformats.org/officeDocument/2006/relationships/image" Target="../media/image132.wmf"/><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oleObject" Target="../embeddings/oleObject140.bin"/><Relationship Id="rId11" Type="http://schemas.openxmlformats.org/officeDocument/2006/relationships/image" Target="../media/image134.wmf"/><Relationship Id="rId5" Type="http://schemas.openxmlformats.org/officeDocument/2006/relationships/image" Target="../media/image131.wmf"/><Relationship Id="rId10" Type="http://schemas.openxmlformats.org/officeDocument/2006/relationships/oleObject" Target="../embeddings/oleObject142.bin"/><Relationship Id="rId4" Type="http://schemas.openxmlformats.org/officeDocument/2006/relationships/oleObject" Target="../embeddings/oleObject139.bin"/><Relationship Id="rId9" Type="http://schemas.openxmlformats.org/officeDocument/2006/relationships/image" Target="../media/image133.w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45.bin"/><Relationship Id="rId3" Type="http://schemas.openxmlformats.org/officeDocument/2006/relationships/notesSlide" Target="../notesSlides/notesSlide52.xml"/><Relationship Id="rId7" Type="http://schemas.openxmlformats.org/officeDocument/2006/relationships/image" Target="../media/image136.wmf"/><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oleObject" Target="../embeddings/oleObject144.bin"/><Relationship Id="rId5" Type="http://schemas.openxmlformats.org/officeDocument/2006/relationships/image" Target="../media/image135.wmf"/><Relationship Id="rId4" Type="http://schemas.openxmlformats.org/officeDocument/2006/relationships/oleObject" Target="../embeddings/oleObject143.bin"/><Relationship Id="rId9" Type="http://schemas.openxmlformats.org/officeDocument/2006/relationships/image" Target="../media/image137.w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139.wmf"/><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147.bin"/><Relationship Id="rId5" Type="http://schemas.openxmlformats.org/officeDocument/2006/relationships/image" Target="../media/image138.wmf"/><Relationship Id="rId4" Type="http://schemas.openxmlformats.org/officeDocument/2006/relationships/oleObject" Target="../embeddings/oleObject146.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51.vml"/><Relationship Id="rId5" Type="http://schemas.openxmlformats.org/officeDocument/2006/relationships/image" Target="../media/image140.wmf"/><Relationship Id="rId4" Type="http://schemas.openxmlformats.org/officeDocument/2006/relationships/oleObject" Target="../embeddings/oleObject148.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51.bin"/><Relationship Id="rId3" Type="http://schemas.openxmlformats.org/officeDocument/2006/relationships/notesSlide" Target="../notesSlides/notesSlide55.xml"/><Relationship Id="rId7" Type="http://schemas.openxmlformats.org/officeDocument/2006/relationships/image" Target="../media/image142.wmf"/><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oleObject" Target="../embeddings/oleObject150.bin"/><Relationship Id="rId5" Type="http://schemas.openxmlformats.org/officeDocument/2006/relationships/image" Target="../media/image141.wmf"/><Relationship Id="rId4" Type="http://schemas.openxmlformats.org/officeDocument/2006/relationships/oleObject" Target="../embeddings/oleObject149.bin"/><Relationship Id="rId9" Type="http://schemas.openxmlformats.org/officeDocument/2006/relationships/image" Target="../media/image143.wmf"/></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54.bin"/><Relationship Id="rId3" Type="http://schemas.openxmlformats.org/officeDocument/2006/relationships/notesSlide" Target="../notesSlides/notesSlide56.xml"/><Relationship Id="rId7" Type="http://schemas.openxmlformats.org/officeDocument/2006/relationships/image" Target="../media/image145.wmf"/><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oleObject" Target="../embeddings/oleObject153.bin"/><Relationship Id="rId11" Type="http://schemas.openxmlformats.org/officeDocument/2006/relationships/image" Target="../media/image147.wmf"/><Relationship Id="rId5" Type="http://schemas.openxmlformats.org/officeDocument/2006/relationships/image" Target="../media/image144.wmf"/><Relationship Id="rId10" Type="http://schemas.openxmlformats.org/officeDocument/2006/relationships/oleObject" Target="../embeddings/oleObject155.bin"/><Relationship Id="rId4" Type="http://schemas.openxmlformats.org/officeDocument/2006/relationships/oleObject" Target="../embeddings/oleObject152.bin"/><Relationship Id="rId9" Type="http://schemas.openxmlformats.org/officeDocument/2006/relationships/image" Target="../media/image146.wm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image" Target="../media/image149.wmf"/><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oleObject" Target="../embeddings/oleObject157.bin"/><Relationship Id="rId5" Type="http://schemas.openxmlformats.org/officeDocument/2006/relationships/image" Target="../media/image148.wmf"/><Relationship Id="rId4" Type="http://schemas.openxmlformats.org/officeDocument/2006/relationships/oleObject" Target="../embeddings/oleObject156.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7" Type="http://schemas.openxmlformats.org/officeDocument/2006/relationships/image" Target="../media/image151.wmf"/><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oleObject" Target="../embeddings/oleObject159.bin"/><Relationship Id="rId5" Type="http://schemas.openxmlformats.org/officeDocument/2006/relationships/image" Target="../media/image150.wmf"/><Relationship Id="rId4" Type="http://schemas.openxmlformats.org/officeDocument/2006/relationships/oleObject" Target="../embeddings/oleObject158.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162.bin"/><Relationship Id="rId3" Type="http://schemas.openxmlformats.org/officeDocument/2006/relationships/notesSlide" Target="../notesSlides/notesSlide61.xml"/><Relationship Id="rId7" Type="http://schemas.openxmlformats.org/officeDocument/2006/relationships/image" Target="../media/image153.wmf"/><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oleObject" Target="../embeddings/oleObject161.bin"/><Relationship Id="rId5" Type="http://schemas.openxmlformats.org/officeDocument/2006/relationships/image" Target="../media/image152.wmf"/><Relationship Id="rId4" Type="http://schemas.openxmlformats.org/officeDocument/2006/relationships/oleObject" Target="../embeddings/oleObject160.bin"/><Relationship Id="rId9" Type="http://schemas.openxmlformats.org/officeDocument/2006/relationships/image" Target="../media/image154.w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3.xml"/><Relationship Id="rId1" Type="http://schemas.openxmlformats.org/officeDocument/2006/relationships/vmlDrawing" Target="../drawings/vmlDrawing57.vml"/><Relationship Id="rId5" Type="http://schemas.openxmlformats.org/officeDocument/2006/relationships/image" Target="../media/image155.wmf"/><Relationship Id="rId4" Type="http://schemas.openxmlformats.org/officeDocument/2006/relationships/oleObject" Target="../embeddings/oleObject163.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5.wmf"/><Relationship Id="rId4" Type="http://schemas.openxmlformats.org/officeDocument/2006/relationships/oleObject" Target="../embeddings/oleObject7.bin"/></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166.bin"/><Relationship Id="rId3" Type="http://schemas.openxmlformats.org/officeDocument/2006/relationships/notesSlide" Target="../notesSlides/notesSlide70.xml"/><Relationship Id="rId7" Type="http://schemas.openxmlformats.org/officeDocument/2006/relationships/image" Target="../media/image157.wmf"/><Relationship Id="rId2" Type="http://schemas.openxmlformats.org/officeDocument/2006/relationships/slideLayout" Target="../slideLayouts/slideLayout3.xml"/><Relationship Id="rId1" Type="http://schemas.openxmlformats.org/officeDocument/2006/relationships/vmlDrawing" Target="../drawings/vmlDrawing58.vml"/><Relationship Id="rId6" Type="http://schemas.openxmlformats.org/officeDocument/2006/relationships/oleObject" Target="../embeddings/oleObject165.bin"/><Relationship Id="rId5" Type="http://schemas.openxmlformats.org/officeDocument/2006/relationships/image" Target="../media/image156.wmf"/><Relationship Id="rId4" Type="http://schemas.openxmlformats.org/officeDocument/2006/relationships/oleObject" Target="../embeddings/oleObject164.bin"/><Relationship Id="rId9" Type="http://schemas.openxmlformats.org/officeDocument/2006/relationships/image" Target="../media/image158.wmf"/></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3.xml"/><Relationship Id="rId1" Type="http://schemas.openxmlformats.org/officeDocument/2006/relationships/vmlDrawing" Target="../drawings/vmlDrawing59.vml"/><Relationship Id="rId5" Type="http://schemas.openxmlformats.org/officeDocument/2006/relationships/image" Target="../media/image159.wmf"/><Relationship Id="rId4" Type="http://schemas.openxmlformats.org/officeDocument/2006/relationships/oleObject" Target="../embeddings/oleObject167.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170.bin"/><Relationship Id="rId3" Type="http://schemas.openxmlformats.org/officeDocument/2006/relationships/notesSlide" Target="../notesSlides/notesSlide72.xml"/><Relationship Id="rId7" Type="http://schemas.openxmlformats.org/officeDocument/2006/relationships/image" Target="../media/image161.wmf"/><Relationship Id="rId2" Type="http://schemas.openxmlformats.org/officeDocument/2006/relationships/slideLayout" Target="../slideLayouts/slideLayout3.xml"/><Relationship Id="rId1" Type="http://schemas.openxmlformats.org/officeDocument/2006/relationships/vmlDrawing" Target="../drawings/vmlDrawing60.vml"/><Relationship Id="rId6" Type="http://schemas.openxmlformats.org/officeDocument/2006/relationships/oleObject" Target="../embeddings/oleObject169.bin"/><Relationship Id="rId5" Type="http://schemas.openxmlformats.org/officeDocument/2006/relationships/image" Target="../media/image160.wmf"/><Relationship Id="rId4" Type="http://schemas.openxmlformats.org/officeDocument/2006/relationships/oleObject" Target="../embeddings/oleObject168.bin"/><Relationship Id="rId9" Type="http://schemas.openxmlformats.org/officeDocument/2006/relationships/image" Target="../media/image162.wmf"/></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3.xml"/><Relationship Id="rId1" Type="http://schemas.openxmlformats.org/officeDocument/2006/relationships/vmlDrawing" Target="../drawings/vmlDrawing61.vml"/><Relationship Id="rId5" Type="http://schemas.openxmlformats.org/officeDocument/2006/relationships/image" Target="../media/image163.wmf"/><Relationship Id="rId4" Type="http://schemas.openxmlformats.org/officeDocument/2006/relationships/oleObject" Target="../embeddings/oleObject171.bin"/></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174.bin"/><Relationship Id="rId3" Type="http://schemas.openxmlformats.org/officeDocument/2006/relationships/notesSlide" Target="../notesSlides/notesSlide74.xml"/><Relationship Id="rId7" Type="http://schemas.openxmlformats.org/officeDocument/2006/relationships/image" Target="../media/image165.wmf"/><Relationship Id="rId2" Type="http://schemas.openxmlformats.org/officeDocument/2006/relationships/slideLayout" Target="../slideLayouts/slideLayout3.xml"/><Relationship Id="rId1" Type="http://schemas.openxmlformats.org/officeDocument/2006/relationships/vmlDrawing" Target="../drawings/vmlDrawing62.vml"/><Relationship Id="rId6" Type="http://schemas.openxmlformats.org/officeDocument/2006/relationships/oleObject" Target="../embeddings/oleObject173.bin"/><Relationship Id="rId5" Type="http://schemas.openxmlformats.org/officeDocument/2006/relationships/image" Target="../media/image164.wmf"/><Relationship Id="rId4" Type="http://schemas.openxmlformats.org/officeDocument/2006/relationships/oleObject" Target="../embeddings/oleObject172.bin"/><Relationship Id="rId9" Type="http://schemas.openxmlformats.org/officeDocument/2006/relationships/image" Target="../media/image166.wmf"/></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7" Type="http://schemas.openxmlformats.org/officeDocument/2006/relationships/image" Target="../media/image168.wmf"/><Relationship Id="rId2" Type="http://schemas.openxmlformats.org/officeDocument/2006/relationships/slideLayout" Target="../slideLayouts/slideLayout4.xml"/><Relationship Id="rId1" Type="http://schemas.openxmlformats.org/officeDocument/2006/relationships/vmlDrawing" Target="../drawings/vmlDrawing63.vml"/><Relationship Id="rId6" Type="http://schemas.openxmlformats.org/officeDocument/2006/relationships/oleObject" Target="../embeddings/oleObject176.bin"/><Relationship Id="rId5" Type="http://schemas.openxmlformats.org/officeDocument/2006/relationships/image" Target="../media/image167.wmf"/><Relationship Id="rId4" Type="http://schemas.openxmlformats.org/officeDocument/2006/relationships/oleObject" Target="../embeddings/oleObject175.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8.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7.wmf"/><Relationship Id="rId4" Type="http://schemas.openxmlformats.org/officeDocument/2006/relationships/oleObject" Target="../embeddings/oleObject9.bin"/><Relationship Id="rId9" Type="http://schemas.openxmlformats.org/officeDocument/2006/relationships/image" Target="../media/image9.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9.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3.bin"/><Relationship Id="rId5" Type="http://schemas.openxmlformats.org/officeDocument/2006/relationships/image" Target="../media/image5.wmf"/><Relationship Id="rId4" Type="http://schemas.openxmlformats.org/officeDocument/2006/relationships/oleObject" Target="../embeddings/oleObject12.bin"/><Relationship Id="rId9"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381000" y="2590800"/>
            <a:ext cx="8534400" cy="1219200"/>
          </a:xfrm>
        </p:spPr>
        <p:txBody>
          <a:bodyPr/>
          <a:lstStyle/>
          <a:p>
            <a:pPr eaLnBrk="1" hangingPunct="1"/>
            <a:r>
              <a:rPr lang="zh-CN" altLang="en-US" sz="8000" smtClean="0">
                <a:latin typeface="华文行楷" panose="02010800040101010101" pitchFamily="2" charset="-122"/>
                <a:ea typeface="华文行楷" panose="02010800040101010101" pitchFamily="2" charset="-122"/>
              </a:rPr>
              <a:t>随机过程与排队论</a:t>
            </a:r>
          </a:p>
        </p:txBody>
      </p:sp>
      <p:sp>
        <p:nvSpPr>
          <p:cNvPr id="8195" name="Rectangle 3"/>
          <p:cNvSpPr>
            <a:spLocks noGrp="1" noChangeArrowheads="1"/>
          </p:cNvSpPr>
          <p:nvPr>
            <p:ph type="subTitle" idx="1"/>
          </p:nvPr>
        </p:nvSpPr>
        <p:spPr>
          <a:xfrm>
            <a:off x="762000" y="4038600"/>
            <a:ext cx="7772400" cy="2635250"/>
          </a:xfrm>
        </p:spPr>
        <p:txBody>
          <a:bodyPr/>
          <a:lstStyle/>
          <a:p>
            <a:pPr eaLnBrk="1" hangingPunct="1"/>
            <a:r>
              <a:rPr lang="zh-CN" altLang="en-US" sz="3600" smtClean="0">
                <a:solidFill>
                  <a:srgbClr val="0000CC"/>
                </a:solidFill>
                <a:ea typeface="华文行楷" panose="02010800040101010101" pitchFamily="2" charset="-122"/>
              </a:rPr>
              <a:t>信息与软件工程学院</a:t>
            </a:r>
          </a:p>
          <a:p>
            <a:pPr eaLnBrk="1" hangingPunct="1"/>
            <a:r>
              <a:rPr lang="zh-CN" altLang="en-US" sz="3600" smtClean="0">
                <a:solidFill>
                  <a:srgbClr val="CC00CC"/>
                </a:solidFill>
                <a:ea typeface="华文行楷" panose="02010800040101010101" pitchFamily="2" charset="-122"/>
              </a:rPr>
              <a:t>顾小丰</a:t>
            </a:r>
          </a:p>
          <a:p>
            <a:pPr eaLnBrk="1" hangingPunct="1"/>
            <a:r>
              <a:rPr lang="en-US" altLang="zh-CN" sz="3600" smtClean="0">
                <a:solidFill>
                  <a:srgbClr val="6600CC"/>
                </a:solidFill>
                <a:ea typeface="华文行楷" panose="02010800040101010101" pitchFamily="2" charset="-122"/>
              </a:rPr>
              <a:t>Email</a:t>
            </a:r>
            <a:r>
              <a:rPr lang="zh-CN" altLang="en-US" sz="3600" smtClean="0">
                <a:solidFill>
                  <a:srgbClr val="6600CC"/>
                </a:solidFill>
                <a:ea typeface="华文行楷" panose="02010800040101010101" pitchFamily="2" charset="-122"/>
              </a:rPr>
              <a:t>：</a:t>
            </a:r>
            <a:r>
              <a:rPr lang="en-US" altLang="zh-CN" sz="3600" smtClean="0">
                <a:solidFill>
                  <a:srgbClr val="6600CC"/>
                </a:solidFill>
                <a:ea typeface="华文行楷" panose="02010800040101010101" pitchFamily="2" charset="-122"/>
              </a:rPr>
              <a:t>guxf@uestc.edu.cn</a:t>
            </a:r>
          </a:p>
          <a:p>
            <a:pPr eaLnBrk="1" hangingPunct="1"/>
            <a:fld id="{361FD112-9361-44E7-A327-1298658E324C}" type="datetime3">
              <a:rPr lang="zh-CN" altLang="en-US" sz="3600" smtClean="0">
                <a:solidFill>
                  <a:srgbClr val="00FF00"/>
                </a:solidFill>
                <a:ea typeface="华文行楷" panose="02010800040101010101" pitchFamily="2" charset="-122"/>
              </a:rPr>
              <a:pPr eaLnBrk="1" hangingPunct="1"/>
              <a:t>2019年11月16日星期六</a:t>
            </a:fld>
            <a:endParaRPr lang="en-US" altLang="zh-CN" sz="3600" smtClean="0">
              <a:solidFill>
                <a:srgbClr val="00FF00"/>
              </a:solidFill>
              <a:ea typeface="华文行楷" panose="02010800040101010101" pitchFamily="2" charset="-122"/>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zh-CN" altLang="en-US" smtClean="0"/>
              <a:t>证明</a:t>
            </a:r>
            <a:r>
              <a:rPr lang="en-US" altLang="zh-CN" smtClean="0"/>
              <a:t>(</a:t>
            </a:r>
            <a:r>
              <a:rPr lang="zh-CN" altLang="en-US" smtClean="0"/>
              <a:t>续</a:t>
            </a:r>
            <a:r>
              <a:rPr lang="en-US" altLang="zh-CN" smtClean="0"/>
              <a:t>2)</a:t>
            </a:r>
          </a:p>
        </p:txBody>
      </p:sp>
      <p:sp>
        <p:nvSpPr>
          <p:cNvPr id="339971" name="Rectangle 3"/>
          <p:cNvSpPr>
            <a:spLocks noGrp="1" noChangeArrowheads="1"/>
          </p:cNvSpPr>
          <p:nvPr>
            <p:ph idx="1"/>
          </p:nvPr>
        </p:nvSpPr>
        <p:spPr>
          <a:xfrm>
            <a:off x="1143000" y="1239838"/>
            <a:ext cx="3276600" cy="512762"/>
          </a:xfrm>
        </p:spPr>
        <p:txBody>
          <a:bodyPr/>
          <a:lstStyle/>
          <a:p>
            <a:pPr eaLnBrk="1" hangingPunct="1">
              <a:buFont typeface="Wingdings" panose="05000000000000000000" pitchFamily="2" charset="2"/>
              <a:buNone/>
            </a:pPr>
            <a:r>
              <a:rPr lang="zh-CN" altLang="en-US" smtClean="0">
                <a:sym typeface="Symbol" panose="05050102010706020507" pitchFamily="18" charset="2"/>
              </a:rPr>
              <a:t>当</a:t>
            </a:r>
            <a:r>
              <a:rPr lang="en-US" altLang="zh-CN" smtClean="0">
                <a:sym typeface="Symbol" panose="05050102010706020507" pitchFamily="18" charset="2"/>
              </a:rPr>
              <a:t>i</a:t>
            </a:r>
            <a:r>
              <a:rPr lang="zh-CN" altLang="en-US" smtClean="0">
                <a:sym typeface="Symbol" panose="05050102010706020507" pitchFamily="18" charset="2"/>
              </a:rPr>
              <a:t>＝</a:t>
            </a:r>
            <a:r>
              <a:rPr lang="en-US" altLang="zh-CN" smtClean="0">
                <a:sym typeface="Symbol" panose="05050102010706020507" pitchFamily="18" charset="2"/>
              </a:rPr>
              <a:t>0</a:t>
            </a:r>
            <a:r>
              <a:rPr lang="zh-CN" altLang="en-US" smtClean="0">
                <a:sym typeface="Symbol" panose="05050102010706020507" pitchFamily="18" charset="2"/>
              </a:rPr>
              <a:t>时，</a:t>
            </a:r>
          </a:p>
        </p:txBody>
      </p:sp>
      <p:sp>
        <p:nvSpPr>
          <p:cNvPr id="2662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81CF123-705E-444C-ACD6-7376ADC02281}"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2662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339972" name="Rectangle 4"/>
          <p:cNvSpPr>
            <a:spLocks noChangeArrowheads="1"/>
          </p:cNvSpPr>
          <p:nvPr/>
        </p:nvSpPr>
        <p:spPr bwMode="auto">
          <a:xfrm>
            <a:off x="1143000" y="2895600"/>
            <a:ext cx="7772400"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a:t>从一步转移概率表达式容易看出，</a:t>
            </a:r>
            <a:r>
              <a:rPr lang="en-US" altLang="zh-CN"/>
              <a:t>p</a:t>
            </a:r>
            <a:r>
              <a:rPr lang="en-US" altLang="zh-CN" baseline="-25000"/>
              <a:t>ij</a:t>
            </a:r>
            <a:r>
              <a:rPr lang="zh-CN" altLang="en-US"/>
              <a:t>，</a:t>
            </a:r>
            <a:r>
              <a:rPr lang="en-US" altLang="zh-CN"/>
              <a:t>i,j=0,1,2,…</a:t>
            </a:r>
            <a:r>
              <a:rPr lang="zh-CN" altLang="en-US"/>
              <a:t>与时间的起点无关，而且任意两个状态是互通的，</a:t>
            </a:r>
            <a:r>
              <a:rPr lang="en-US" altLang="zh-CN"/>
              <a:t>p</a:t>
            </a:r>
            <a:r>
              <a:rPr lang="en-US" altLang="zh-CN" baseline="-25000"/>
              <a:t>ii</a:t>
            </a:r>
            <a:r>
              <a:rPr lang="zh-CN" altLang="en-US"/>
              <a:t>＞</a:t>
            </a:r>
            <a:r>
              <a:rPr lang="en-US" altLang="zh-CN"/>
              <a:t>0</a:t>
            </a:r>
            <a:r>
              <a:rPr lang="zh-CN" altLang="en-US"/>
              <a:t>， </a:t>
            </a:r>
            <a:r>
              <a:rPr lang="en-US" altLang="zh-CN">
                <a:sym typeface="Symbol" panose="05050102010706020507" pitchFamily="18" charset="2"/>
              </a:rPr>
              <a:t>{N</a:t>
            </a:r>
            <a:r>
              <a:rPr lang="en-US" altLang="zh-CN" baseline="-25000">
                <a:sym typeface="Symbol" panose="05050102010706020507" pitchFamily="18" charset="2"/>
              </a:rPr>
              <a:t>n</a:t>
            </a:r>
            <a:r>
              <a:rPr lang="en-US" altLang="zh-CN" baseline="30000">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n≥1}</a:t>
            </a:r>
            <a:r>
              <a:rPr lang="zh-CN" altLang="en-US">
                <a:sym typeface="Symbol" panose="05050102010706020507" pitchFamily="18" charset="2"/>
              </a:rPr>
              <a:t>为一不可约、非周期的齐次马尔可夫链。</a:t>
            </a:r>
            <a:endParaRPr lang="zh-CN" altLang="en-US"/>
          </a:p>
        </p:txBody>
      </p:sp>
      <p:graphicFrame>
        <p:nvGraphicFramePr>
          <p:cNvPr id="339973" name="Object 5"/>
          <p:cNvGraphicFramePr>
            <a:graphicFrameLocks noChangeAspect="1"/>
          </p:cNvGraphicFramePr>
          <p:nvPr/>
        </p:nvGraphicFramePr>
        <p:xfrm>
          <a:off x="2203450" y="1828800"/>
          <a:ext cx="4044950" cy="977900"/>
        </p:xfrm>
        <a:graphic>
          <a:graphicData uri="http://schemas.openxmlformats.org/presentationml/2006/ole">
            <mc:AlternateContent xmlns:mc="http://schemas.openxmlformats.org/markup-compatibility/2006">
              <mc:Choice xmlns:v="urn:schemas-microsoft-com:vml" Requires="v">
                <p:oleObj spid="_x0000_s26638" name="Equation" r:id="rId4" imgW="1841500" imgH="444500" progId="Equation.3">
                  <p:embed/>
                </p:oleObj>
              </mc:Choice>
              <mc:Fallback>
                <p:oleObj name="Equation" r:id="rId4" imgW="1841500" imgH="4445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3450" y="1828800"/>
                        <a:ext cx="404495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930CF0C1-5106-4C50-A3DE-6069EB1608A0}" type="slidenum">
              <a:rPr lang="zh-CN" altLang="en-US" sz="1800">
                <a:solidFill>
                  <a:srgbClr val="00FF00"/>
                </a:solidFill>
                <a:ea typeface="黑体" panose="02010609060101010101" pitchFamily="49" charset="-122"/>
              </a:rPr>
              <a:pPr/>
              <a:t>10</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 calcmode="lin" valueType="num">
                                      <p:cBhvr additive="base">
                                        <p:cTn id="7" dur="500" fill="hold"/>
                                        <p:tgtEl>
                                          <p:spTgt spid="3399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997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39973"/>
                                        </p:tgtEl>
                                        <p:attrNameLst>
                                          <p:attrName>style.visibility</p:attrName>
                                        </p:attrNameLst>
                                      </p:cBhvr>
                                      <p:to>
                                        <p:strVal val="visible"/>
                                      </p:to>
                                    </p:set>
                                    <p:anim calcmode="lin" valueType="num">
                                      <p:cBhvr additive="base">
                                        <p:cTn id="12" dur="500" fill="hold"/>
                                        <p:tgtEl>
                                          <p:spTgt spid="339973"/>
                                        </p:tgtEl>
                                        <p:attrNameLst>
                                          <p:attrName>ppt_x</p:attrName>
                                        </p:attrNameLst>
                                      </p:cBhvr>
                                      <p:tavLst>
                                        <p:tav tm="0">
                                          <p:val>
                                            <p:strVal val="#ppt_x"/>
                                          </p:val>
                                        </p:tav>
                                        <p:tav tm="100000">
                                          <p:val>
                                            <p:strVal val="#ppt_x"/>
                                          </p:val>
                                        </p:tav>
                                      </p:tavLst>
                                    </p:anim>
                                    <p:anim calcmode="lin" valueType="num">
                                      <p:cBhvr additive="base">
                                        <p:cTn id="13" dur="500" fill="hold"/>
                                        <p:tgtEl>
                                          <p:spTgt spid="33997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iterate type="wd">
                                    <p:tmPct val="5000"/>
                                  </p:iterate>
                                  <p:childTnLst>
                                    <p:set>
                                      <p:cBhvr>
                                        <p:cTn id="17" dur="1" fill="hold">
                                          <p:stCondLst>
                                            <p:cond delay="0"/>
                                          </p:stCondLst>
                                        </p:cTn>
                                        <p:tgtEl>
                                          <p:spTgt spid="339972"/>
                                        </p:tgtEl>
                                        <p:attrNameLst>
                                          <p:attrName>style.visibility</p:attrName>
                                        </p:attrNameLst>
                                      </p:cBhvr>
                                      <p:to>
                                        <p:strVal val="visible"/>
                                      </p:to>
                                    </p:set>
                                    <p:anim calcmode="lin" valueType="num">
                                      <p:cBhvr additive="base">
                                        <p:cTn id="18" dur="500" fill="hold"/>
                                        <p:tgtEl>
                                          <p:spTgt spid="339972"/>
                                        </p:tgtEl>
                                        <p:attrNameLst>
                                          <p:attrName>ppt_x</p:attrName>
                                        </p:attrNameLst>
                                      </p:cBhvr>
                                      <p:tavLst>
                                        <p:tav tm="0">
                                          <p:val>
                                            <p:strVal val="#ppt_x"/>
                                          </p:val>
                                        </p:tav>
                                        <p:tav tm="100000">
                                          <p:val>
                                            <p:strVal val="#ppt_x"/>
                                          </p:val>
                                        </p:tav>
                                      </p:tavLst>
                                    </p:anim>
                                    <p:anim calcmode="lin" valueType="num">
                                      <p:cBhvr additive="base">
                                        <p:cTn id="19" dur="500" fill="hold"/>
                                        <p:tgtEl>
                                          <p:spTgt spid="339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p:bldP spid="3399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t>V</a:t>
            </a:r>
            <a:r>
              <a:rPr lang="en-US" altLang="zh-CN" baseline="-25000" smtClean="0"/>
              <a:t>n</a:t>
            </a:r>
            <a:r>
              <a:rPr lang="zh-CN" altLang="en-US" smtClean="0"/>
              <a:t>的均值</a:t>
            </a:r>
          </a:p>
        </p:txBody>
      </p:sp>
      <p:sp>
        <p:nvSpPr>
          <p:cNvPr id="342019" name="Rectangle 3"/>
          <p:cNvSpPr>
            <a:spLocks noGrp="1" noChangeArrowheads="1"/>
          </p:cNvSpPr>
          <p:nvPr>
            <p:ph idx="1"/>
          </p:nvPr>
        </p:nvSpPr>
        <p:spPr>
          <a:xfrm>
            <a:off x="1168400" y="1143000"/>
            <a:ext cx="7507288" cy="984250"/>
          </a:xfrm>
        </p:spPr>
        <p:txBody>
          <a:bodyPr/>
          <a:lstStyle/>
          <a:p>
            <a:pPr marL="0" indent="719138" eaLnBrk="1" hangingPunct="1">
              <a:buFont typeface="Wingdings" panose="05000000000000000000" pitchFamily="2" charset="2"/>
              <a:buNone/>
            </a:pPr>
            <a:r>
              <a:rPr lang="en-US" altLang="zh-CN" smtClean="0"/>
              <a:t>v</a:t>
            </a:r>
            <a:r>
              <a:rPr lang="en-US" altLang="zh-CN" baseline="-25000" smtClean="0"/>
              <a:t>n</a:t>
            </a:r>
            <a:r>
              <a:rPr lang="zh-CN" altLang="en-US" smtClean="0"/>
              <a:t>表示在第</a:t>
            </a:r>
            <a:r>
              <a:rPr lang="en-US" altLang="zh-CN" smtClean="0"/>
              <a:t>n</a:t>
            </a:r>
            <a:r>
              <a:rPr lang="zh-CN" altLang="en-US" smtClean="0"/>
              <a:t>个顾客的服务时间</a:t>
            </a:r>
            <a:r>
              <a:rPr lang="zh-CN" altLang="en-US" smtClean="0">
                <a:sym typeface="Symbol" panose="05050102010706020507" pitchFamily="18" charset="2"/>
              </a:rPr>
              <a:t></a:t>
            </a:r>
            <a:r>
              <a:rPr lang="en-US" altLang="zh-CN" baseline="-25000" smtClean="0">
                <a:sym typeface="Symbol" panose="05050102010706020507" pitchFamily="18" charset="2"/>
              </a:rPr>
              <a:t>n</a:t>
            </a:r>
            <a:r>
              <a:rPr lang="zh-CN" altLang="en-US" smtClean="0"/>
              <a:t>内到达的顾客数，</a:t>
            </a:r>
            <a:r>
              <a:rPr lang="en-US" altLang="zh-CN" smtClean="0"/>
              <a:t>v</a:t>
            </a:r>
            <a:r>
              <a:rPr lang="en-US" altLang="zh-CN" baseline="-25000" smtClean="0"/>
              <a:t>n</a:t>
            </a:r>
            <a:r>
              <a:rPr lang="zh-CN" altLang="en-US" smtClean="0"/>
              <a:t>分布函数为</a:t>
            </a:r>
          </a:p>
        </p:txBody>
      </p:sp>
      <p:sp>
        <p:nvSpPr>
          <p:cNvPr id="2867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023D5B1-ACCF-4885-920F-EBBCA0B63C4E}"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2867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graphicFrame>
        <p:nvGraphicFramePr>
          <p:cNvPr id="342021" name="Object 5"/>
          <p:cNvGraphicFramePr>
            <a:graphicFrameLocks noChangeAspect="1"/>
          </p:cNvGraphicFramePr>
          <p:nvPr/>
        </p:nvGraphicFramePr>
        <p:xfrm>
          <a:off x="1831975" y="2147888"/>
          <a:ext cx="6169025" cy="976312"/>
        </p:xfrm>
        <a:graphic>
          <a:graphicData uri="http://schemas.openxmlformats.org/presentationml/2006/ole">
            <mc:AlternateContent xmlns:mc="http://schemas.openxmlformats.org/markup-compatibility/2006">
              <mc:Choice xmlns:v="urn:schemas-microsoft-com:vml" Requires="v">
                <p:oleObj spid="_x0000_s28704" name="Equation" r:id="rId4" imgW="2806700" imgH="444500" progId="Equation.3">
                  <p:embed/>
                </p:oleObj>
              </mc:Choice>
              <mc:Fallback>
                <p:oleObj name="Equation" r:id="rId4" imgW="2806700" imgH="4445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1975" y="2147888"/>
                        <a:ext cx="6169025" cy="976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2022" name="Rectangle 6"/>
          <p:cNvSpPr>
            <a:spLocks noChangeArrowheads="1"/>
          </p:cNvSpPr>
          <p:nvPr/>
        </p:nvSpPr>
        <p:spPr bwMode="auto">
          <a:xfrm>
            <a:off x="1219200" y="3116263"/>
            <a:ext cx="77724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en-US" altLang="zh-CN"/>
              <a:t>V</a:t>
            </a:r>
            <a:r>
              <a:rPr lang="en-US" altLang="zh-CN" baseline="-25000"/>
              <a:t>n</a:t>
            </a:r>
            <a:r>
              <a:rPr lang="zh-CN" altLang="en-US"/>
              <a:t>均值为</a:t>
            </a:r>
          </a:p>
        </p:txBody>
      </p:sp>
      <p:graphicFrame>
        <p:nvGraphicFramePr>
          <p:cNvPr id="342023" name="Object 7"/>
          <p:cNvGraphicFramePr>
            <a:graphicFrameLocks noChangeAspect="1"/>
          </p:cNvGraphicFramePr>
          <p:nvPr/>
        </p:nvGraphicFramePr>
        <p:xfrm>
          <a:off x="1246188" y="3611563"/>
          <a:ext cx="5335587" cy="1004887"/>
        </p:xfrm>
        <a:graphic>
          <a:graphicData uri="http://schemas.openxmlformats.org/presentationml/2006/ole">
            <mc:AlternateContent xmlns:mc="http://schemas.openxmlformats.org/markup-compatibility/2006">
              <mc:Choice xmlns:v="urn:schemas-microsoft-com:vml" Requires="v">
                <p:oleObj spid="_x0000_s28705" name="Equation" r:id="rId6" imgW="2425700" imgH="457200" progId="Equation.3">
                  <p:embed/>
                </p:oleObj>
              </mc:Choice>
              <mc:Fallback>
                <p:oleObj name="Equation" r:id="rId6" imgW="2425700" imgH="4572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6188" y="3611563"/>
                        <a:ext cx="5335587"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2024" name="Object 8"/>
          <p:cNvGraphicFramePr>
            <a:graphicFrameLocks noChangeAspect="1"/>
          </p:cNvGraphicFramePr>
          <p:nvPr/>
        </p:nvGraphicFramePr>
        <p:xfrm>
          <a:off x="2009775" y="4608513"/>
          <a:ext cx="6981825" cy="1004887"/>
        </p:xfrm>
        <a:graphic>
          <a:graphicData uri="http://schemas.openxmlformats.org/presentationml/2006/ole">
            <mc:AlternateContent xmlns:mc="http://schemas.openxmlformats.org/markup-compatibility/2006">
              <mc:Choice xmlns:v="urn:schemas-microsoft-com:vml" Requires="v">
                <p:oleObj spid="_x0000_s28706" name="Equation" r:id="rId8" imgW="3175000" imgH="457200" progId="Equation.3">
                  <p:embed/>
                </p:oleObj>
              </mc:Choice>
              <mc:Fallback>
                <p:oleObj name="Equation" r:id="rId8" imgW="3175000" imgH="4572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9775" y="4608513"/>
                        <a:ext cx="6981825"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2025" name="Object 9"/>
          <p:cNvGraphicFramePr>
            <a:graphicFrameLocks noChangeAspect="1"/>
          </p:cNvGraphicFramePr>
          <p:nvPr/>
        </p:nvGraphicFramePr>
        <p:xfrm>
          <a:off x="2009775" y="5603875"/>
          <a:ext cx="5668963" cy="949325"/>
        </p:xfrm>
        <a:graphic>
          <a:graphicData uri="http://schemas.openxmlformats.org/presentationml/2006/ole">
            <mc:AlternateContent xmlns:mc="http://schemas.openxmlformats.org/markup-compatibility/2006">
              <mc:Choice xmlns:v="urn:schemas-microsoft-com:vml" Requires="v">
                <p:oleObj spid="_x0000_s28707" name="Equation" r:id="rId10" imgW="2578100" imgH="431800" progId="Equation.3">
                  <p:embed/>
                </p:oleObj>
              </mc:Choice>
              <mc:Fallback>
                <p:oleObj name="Equation" r:id="rId10" imgW="2578100" imgH="4318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09775" y="5603875"/>
                        <a:ext cx="5668963"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927F0B72-DE34-420A-A251-F0A74B74BD0B}" type="slidenum">
              <a:rPr lang="zh-CN" altLang="en-US" sz="1800">
                <a:solidFill>
                  <a:srgbClr val="00FF00"/>
                </a:solidFill>
                <a:ea typeface="黑体" panose="02010609060101010101" pitchFamily="49" charset="-122"/>
              </a:rPr>
              <a:pPr/>
              <a:t>11</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anim calcmode="lin" valueType="num">
                                      <p:cBhvr additive="base">
                                        <p:cTn id="7" dur="500" fill="hold"/>
                                        <p:tgtEl>
                                          <p:spTgt spid="342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201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42021"/>
                                        </p:tgtEl>
                                        <p:attrNameLst>
                                          <p:attrName>style.visibility</p:attrName>
                                        </p:attrNameLst>
                                      </p:cBhvr>
                                      <p:to>
                                        <p:strVal val="visible"/>
                                      </p:to>
                                    </p:set>
                                    <p:anim calcmode="lin" valueType="num">
                                      <p:cBhvr additive="base">
                                        <p:cTn id="12" dur="500" fill="hold"/>
                                        <p:tgtEl>
                                          <p:spTgt spid="342021"/>
                                        </p:tgtEl>
                                        <p:attrNameLst>
                                          <p:attrName>ppt_x</p:attrName>
                                        </p:attrNameLst>
                                      </p:cBhvr>
                                      <p:tavLst>
                                        <p:tav tm="0">
                                          <p:val>
                                            <p:strVal val="#ppt_x"/>
                                          </p:val>
                                        </p:tav>
                                        <p:tav tm="100000">
                                          <p:val>
                                            <p:strVal val="#ppt_x"/>
                                          </p:val>
                                        </p:tav>
                                      </p:tavLst>
                                    </p:anim>
                                    <p:anim calcmode="lin" valueType="num">
                                      <p:cBhvr additive="base">
                                        <p:cTn id="13" dur="500" fill="hold"/>
                                        <p:tgtEl>
                                          <p:spTgt spid="34202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42022"/>
                                        </p:tgtEl>
                                        <p:attrNameLst>
                                          <p:attrName>style.visibility</p:attrName>
                                        </p:attrNameLst>
                                      </p:cBhvr>
                                      <p:to>
                                        <p:strVal val="visible"/>
                                      </p:to>
                                    </p:set>
                                    <p:anim calcmode="lin" valueType="num">
                                      <p:cBhvr additive="base">
                                        <p:cTn id="18" dur="500" fill="hold"/>
                                        <p:tgtEl>
                                          <p:spTgt spid="342022"/>
                                        </p:tgtEl>
                                        <p:attrNameLst>
                                          <p:attrName>ppt_x</p:attrName>
                                        </p:attrNameLst>
                                      </p:cBhvr>
                                      <p:tavLst>
                                        <p:tav tm="0">
                                          <p:val>
                                            <p:strVal val="#ppt_x"/>
                                          </p:val>
                                        </p:tav>
                                        <p:tav tm="100000">
                                          <p:val>
                                            <p:strVal val="#ppt_x"/>
                                          </p:val>
                                        </p:tav>
                                      </p:tavLst>
                                    </p:anim>
                                    <p:anim calcmode="lin" valueType="num">
                                      <p:cBhvr additive="base">
                                        <p:cTn id="19" dur="500" fill="hold"/>
                                        <p:tgtEl>
                                          <p:spTgt spid="342022"/>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342023"/>
                                        </p:tgtEl>
                                        <p:attrNameLst>
                                          <p:attrName>style.visibility</p:attrName>
                                        </p:attrNameLst>
                                      </p:cBhvr>
                                      <p:to>
                                        <p:strVal val="visible"/>
                                      </p:to>
                                    </p:set>
                                    <p:anim calcmode="lin" valueType="num">
                                      <p:cBhvr additive="base">
                                        <p:cTn id="23" dur="500" fill="hold"/>
                                        <p:tgtEl>
                                          <p:spTgt spid="342023"/>
                                        </p:tgtEl>
                                        <p:attrNameLst>
                                          <p:attrName>ppt_x</p:attrName>
                                        </p:attrNameLst>
                                      </p:cBhvr>
                                      <p:tavLst>
                                        <p:tav tm="0">
                                          <p:val>
                                            <p:strVal val="#ppt_x"/>
                                          </p:val>
                                        </p:tav>
                                        <p:tav tm="100000">
                                          <p:val>
                                            <p:strVal val="#ppt_x"/>
                                          </p:val>
                                        </p:tav>
                                      </p:tavLst>
                                    </p:anim>
                                    <p:anim calcmode="lin" valueType="num">
                                      <p:cBhvr additive="base">
                                        <p:cTn id="24" dur="500" fill="hold"/>
                                        <p:tgtEl>
                                          <p:spTgt spid="342023"/>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42024"/>
                                        </p:tgtEl>
                                        <p:attrNameLst>
                                          <p:attrName>style.visibility</p:attrName>
                                        </p:attrNameLst>
                                      </p:cBhvr>
                                      <p:to>
                                        <p:strVal val="visible"/>
                                      </p:to>
                                    </p:set>
                                    <p:anim calcmode="lin" valueType="num">
                                      <p:cBhvr additive="base">
                                        <p:cTn id="29" dur="500" fill="hold"/>
                                        <p:tgtEl>
                                          <p:spTgt spid="342024"/>
                                        </p:tgtEl>
                                        <p:attrNameLst>
                                          <p:attrName>ppt_x</p:attrName>
                                        </p:attrNameLst>
                                      </p:cBhvr>
                                      <p:tavLst>
                                        <p:tav tm="0">
                                          <p:val>
                                            <p:strVal val="#ppt_x"/>
                                          </p:val>
                                        </p:tav>
                                        <p:tav tm="100000">
                                          <p:val>
                                            <p:strVal val="#ppt_x"/>
                                          </p:val>
                                        </p:tav>
                                      </p:tavLst>
                                    </p:anim>
                                    <p:anim calcmode="lin" valueType="num">
                                      <p:cBhvr additive="base">
                                        <p:cTn id="30" dur="500" fill="hold"/>
                                        <p:tgtEl>
                                          <p:spTgt spid="342024"/>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42025"/>
                                        </p:tgtEl>
                                        <p:attrNameLst>
                                          <p:attrName>style.visibility</p:attrName>
                                        </p:attrNameLst>
                                      </p:cBhvr>
                                      <p:to>
                                        <p:strVal val="visible"/>
                                      </p:to>
                                    </p:set>
                                    <p:anim calcmode="lin" valueType="num">
                                      <p:cBhvr additive="base">
                                        <p:cTn id="35" dur="500" fill="hold"/>
                                        <p:tgtEl>
                                          <p:spTgt spid="342025"/>
                                        </p:tgtEl>
                                        <p:attrNameLst>
                                          <p:attrName>ppt_x</p:attrName>
                                        </p:attrNameLst>
                                      </p:cBhvr>
                                      <p:tavLst>
                                        <p:tav tm="0">
                                          <p:val>
                                            <p:strVal val="#ppt_x"/>
                                          </p:val>
                                        </p:tav>
                                        <p:tav tm="100000">
                                          <p:val>
                                            <p:strVal val="#ppt_x"/>
                                          </p:val>
                                        </p:tav>
                                      </p:tavLst>
                                    </p:anim>
                                    <p:anim calcmode="lin" valueType="num">
                                      <p:cBhvr additive="base">
                                        <p:cTn id="36" dur="500" fill="hold"/>
                                        <p:tgtEl>
                                          <p:spTgt spid="3420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p:bldP spid="3420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t>V</a:t>
            </a:r>
            <a:r>
              <a:rPr lang="en-US" altLang="zh-CN" baseline="-25000" smtClean="0"/>
              <a:t>n</a:t>
            </a:r>
            <a:r>
              <a:rPr lang="zh-CN" altLang="en-US" smtClean="0"/>
              <a:t>的二阶矩</a:t>
            </a:r>
          </a:p>
        </p:txBody>
      </p:sp>
      <p:sp>
        <p:nvSpPr>
          <p:cNvPr id="344067" name="Rectangle 3"/>
          <p:cNvSpPr>
            <a:spLocks noGrp="1" noChangeArrowheads="1"/>
          </p:cNvSpPr>
          <p:nvPr>
            <p:ph idx="1"/>
          </p:nvPr>
        </p:nvSpPr>
        <p:spPr>
          <a:xfrm>
            <a:off x="1143000" y="1143000"/>
            <a:ext cx="7016750" cy="512763"/>
          </a:xfrm>
        </p:spPr>
        <p:txBody>
          <a:bodyPr/>
          <a:lstStyle/>
          <a:p>
            <a:pPr eaLnBrk="1" hangingPunct="1">
              <a:buFont typeface="Wingdings" panose="05000000000000000000" pitchFamily="2" charset="2"/>
              <a:buNone/>
            </a:pPr>
            <a:r>
              <a:rPr lang="en-US" altLang="zh-CN" smtClean="0"/>
              <a:t>V</a:t>
            </a:r>
            <a:r>
              <a:rPr lang="en-US" altLang="zh-CN" baseline="-25000" smtClean="0"/>
              <a:t>n</a:t>
            </a:r>
            <a:r>
              <a:rPr lang="zh-CN" altLang="en-US" smtClean="0"/>
              <a:t>的二阶矩为</a:t>
            </a:r>
          </a:p>
        </p:txBody>
      </p:sp>
      <p:sp>
        <p:nvSpPr>
          <p:cNvPr id="3072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1B8D365-DB16-4A10-A7F0-21D2087FE324}"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3072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graphicFrame>
        <p:nvGraphicFramePr>
          <p:cNvPr id="344068" name="Object 4"/>
          <p:cNvGraphicFramePr>
            <a:graphicFrameLocks noChangeAspect="1"/>
          </p:cNvGraphicFramePr>
          <p:nvPr/>
        </p:nvGraphicFramePr>
        <p:xfrm>
          <a:off x="1143000" y="1708150"/>
          <a:ext cx="5697538" cy="1004888"/>
        </p:xfrm>
        <a:graphic>
          <a:graphicData uri="http://schemas.openxmlformats.org/presentationml/2006/ole">
            <mc:AlternateContent xmlns:mc="http://schemas.openxmlformats.org/markup-compatibility/2006">
              <mc:Choice xmlns:v="urn:schemas-microsoft-com:vml" Requires="v">
                <p:oleObj spid="_x0000_s30757" name="Equation" r:id="rId4" imgW="2590800" imgH="457200" progId="Equation.3">
                  <p:embed/>
                </p:oleObj>
              </mc:Choice>
              <mc:Fallback>
                <p:oleObj name="Equation" r:id="rId4" imgW="25908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708150"/>
                        <a:ext cx="5697538"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4069" name="Object 5"/>
          <p:cNvGraphicFramePr>
            <a:graphicFrameLocks noChangeAspect="1"/>
          </p:cNvGraphicFramePr>
          <p:nvPr/>
        </p:nvGraphicFramePr>
        <p:xfrm>
          <a:off x="2133600" y="2765425"/>
          <a:ext cx="5892800" cy="1004888"/>
        </p:xfrm>
        <a:graphic>
          <a:graphicData uri="http://schemas.openxmlformats.org/presentationml/2006/ole">
            <mc:AlternateContent xmlns:mc="http://schemas.openxmlformats.org/markup-compatibility/2006">
              <mc:Choice xmlns:v="urn:schemas-microsoft-com:vml" Requires="v">
                <p:oleObj spid="_x0000_s30758" name="Equation" r:id="rId6" imgW="2679700" imgH="457200" progId="Equation.3">
                  <p:embed/>
                </p:oleObj>
              </mc:Choice>
              <mc:Fallback>
                <p:oleObj name="Equation" r:id="rId6" imgW="2679700" imgH="457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2765425"/>
                        <a:ext cx="5892800"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4070" name="Object 6"/>
          <p:cNvGraphicFramePr>
            <a:graphicFrameLocks noChangeAspect="1"/>
          </p:cNvGraphicFramePr>
          <p:nvPr/>
        </p:nvGraphicFramePr>
        <p:xfrm>
          <a:off x="2133600" y="3822700"/>
          <a:ext cx="6815138" cy="725488"/>
        </p:xfrm>
        <a:graphic>
          <a:graphicData uri="http://schemas.openxmlformats.org/presentationml/2006/ole">
            <mc:AlternateContent xmlns:mc="http://schemas.openxmlformats.org/markup-compatibility/2006">
              <mc:Choice xmlns:v="urn:schemas-microsoft-com:vml" Requires="v">
                <p:oleObj spid="_x0000_s30759" name="Equation" r:id="rId8" imgW="3098800" imgH="330200" progId="Equation.3">
                  <p:embed/>
                </p:oleObj>
              </mc:Choice>
              <mc:Fallback>
                <p:oleObj name="Equation" r:id="rId8" imgW="3098800" imgH="3302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3822700"/>
                        <a:ext cx="6815138"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4071" name="Object 7"/>
          <p:cNvGraphicFramePr>
            <a:graphicFrameLocks noChangeAspect="1"/>
          </p:cNvGraphicFramePr>
          <p:nvPr/>
        </p:nvGraphicFramePr>
        <p:xfrm>
          <a:off x="2133600" y="4600575"/>
          <a:ext cx="5865813" cy="949325"/>
        </p:xfrm>
        <a:graphic>
          <a:graphicData uri="http://schemas.openxmlformats.org/presentationml/2006/ole">
            <mc:AlternateContent xmlns:mc="http://schemas.openxmlformats.org/markup-compatibility/2006">
              <mc:Choice xmlns:v="urn:schemas-microsoft-com:vml" Requires="v">
                <p:oleObj spid="_x0000_s30760" name="Equation" r:id="rId10" imgW="2667000" imgH="431800" progId="Equation.3">
                  <p:embed/>
                </p:oleObj>
              </mc:Choice>
              <mc:Fallback>
                <p:oleObj name="Equation" r:id="rId10" imgW="2667000" imgH="4318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33600" y="4600575"/>
                        <a:ext cx="5865813"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4072" name="Object 8"/>
          <p:cNvGraphicFramePr>
            <a:graphicFrameLocks noChangeAspect="1"/>
          </p:cNvGraphicFramePr>
          <p:nvPr/>
        </p:nvGraphicFramePr>
        <p:xfrm>
          <a:off x="2133600" y="5603875"/>
          <a:ext cx="5530850" cy="949325"/>
        </p:xfrm>
        <a:graphic>
          <a:graphicData uri="http://schemas.openxmlformats.org/presentationml/2006/ole">
            <mc:AlternateContent xmlns:mc="http://schemas.openxmlformats.org/markup-compatibility/2006">
              <mc:Choice xmlns:v="urn:schemas-microsoft-com:vml" Requires="v">
                <p:oleObj spid="_x0000_s30761" name="Equation" r:id="rId12" imgW="2514600" imgH="431800" progId="Equation.3">
                  <p:embed/>
                </p:oleObj>
              </mc:Choice>
              <mc:Fallback>
                <p:oleObj name="Equation" r:id="rId12" imgW="2514600" imgH="431800"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33600" y="5603875"/>
                        <a:ext cx="5530850"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4C61F7E9-F925-436B-A7B0-CA301C913D2C}" type="slidenum">
              <a:rPr lang="zh-CN" altLang="en-US" sz="1800">
                <a:solidFill>
                  <a:srgbClr val="00FF00"/>
                </a:solidFill>
                <a:ea typeface="黑体" panose="02010609060101010101" pitchFamily="49" charset="-122"/>
              </a:rPr>
              <a:pPr/>
              <a:t>12</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44068"/>
                                        </p:tgtEl>
                                        <p:attrNameLst>
                                          <p:attrName>style.visibility</p:attrName>
                                        </p:attrNameLst>
                                      </p:cBhvr>
                                      <p:to>
                                        <p:strVal val="visible"/>
                                      </p:to>
                                    </p:set>
                                    <p:anim calcmode="lin" valueType="num">
                                      <p:cBhvr additive="base">
                                        <p:cTn id="12" dur="500" fill="hold"/>
                                        <p:tgtEl>
                                          <p:spTgt spid="344068"/>
                                        </p:tgtEl>
                                        <p:attrNameLst>
                                          <p:attrName>ppt_x</p:attrName>
                                        </p:attrNameLst>
                                      </p:cBhvr>
                                      <p:tavLst>
                                        <p:tav tm="0">
                                          <p:val>
                                            <p:strVal val="#ppt_x"/>
                                          </p:val>
                                        </p:tav>
                                        <p:tav tm="100000">
                                          <p:val>
                                            <p:strVal val="#ppt_x"/>
                                          </p:val>
                                        </p:tav>
                                      </p:tavLst>
                                    </p:anim>
                                    <p:anim calcmode="lin" valueType="num">
                                      <p:cBhvr additive="base">
                                        <p:cTn id="13" dur="500" fill="hold"/>
                                        <p:tgtEl>
                                          <p:spTgt spid="34406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44069"/>
                                        </p:tgtEl>
                                        <p:attrNameLst>
                                          <p:attrName>style.visibility</p:attrName>
                                        </p:attrNameLst>
                                      </p:cBhvr>
                                      <p:to>
                                        <p:strVal val="visible"/>
                                      </p:to>
                                    </p:set>
                                    <p:anim calcmode="lin" valueType="num">
                                      <p:cBhvr additive="base">
                                        <p:cTn id="18" dur="500" fill="hold"/>
                                        <p:tgtEl>
                                          <p:spTgt spid="344069"/>
                                        </p:tgtEl>
                                        <p:attrNameLst>
                                          <p:attrName>ppt_x</p:attrName>
                                        </p:attrNameLst>
                                      </p:cBhvr>
                                      <p:tavLst>
                                        <p:tav tm="0">
                                          <p:val>
                                            <p:strVal val="#ppt_x"/>
                                          </p:val>
                                        </p:tav>
                                        <p:tav tm="100000">
                                          <p:val>
                                            <p:strVal val="#ppt_x"/>
                                          </p:val>
                                        </p:tav>
                                      </p:tavLst>
                                    </p:anim>
                                    <p:anim calcmode="lin" valueType="num">
                                      <p:cBhvr additive="base">
                                        <p:cTn id="19" dur="500" fill="hold"/>
                                        <p:tgtEl>
                                          <p:spTgt spid="34406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44070"/>
                                        </p:tgtEl>
                                        <p:attrNameLst>
                                          <p:attrName>style.visibility</p:attrName>
                                        </p:attrNameLst>
                                      </p:cBhvr>
                                      <p:to>
                                        <p:strVal val="visible"/>
                                      </p:to>
                                    </p:set>
                                    <p:anim calcmode="lin" valueType="num">
                                      <p:cBhvr additive="base">
                                        <p:cTn id="24" dur="500" fill="hold"/>
                                        <p:tgtEl>
                                          <p:spTgt spid="344070"/>
                                        </p:tgtEl>
                                        <p:attrNameLst>
                                          <p:attrName>ppt_x</p:attrName>
                                        </p:attrNameLst>
                                      </p:cBhvr>
                                      <p:tavLst>
                                        <p:tav tm="0">
                                          <p:val>
                                            <p:strVal val="#ppt_x"/>
                                          </p:val>
                                        </p:tav>
                                        <p:tav tm="100000">
                                          <p:val>
                                            <p:strVal val="#ppt_x"/>
                                          </p:val>
                                        </p:tav>
                                      </p:tavLst>
                                    </p:anim>
                                    <p:anim calcmode="lin" valueType="num">
                                      <p:cBhvr additive="base">
                                        <p:cTn id="25" dur="500" fill="hold"/>
                                        <p:tgtEl>
                                          <p:spTgt spid="344070"/>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344071"/>
                                        </p:tgtEl>
                                        <p:attrNameLst>
                                          <p:attrName>style.visibility</p:attrName>
                                        </p:attrNameLst>
                                      </p:cBhvr>
                                      <p:to>
                                        <p:strVal val="visible"/>
                                      </p:to>
                                    </p:set>
                                    <p:anim calcmode="lin" valueType="num">
                                      <p:cBhvr additive="base">
                                        <p:cTn id="30" dur="500" fill="hold"/>
                                        <p:tgtEl>
                                          <p:spTgt spid="344071"/>
                                        </p:tgtEl>
                                        <p:attrNameLst>
                                          <p:attrName>ppt_x</p:attrName>
                                        </p:attrNameLst>
                                      </p:cBhvr>
                                      <p:tavLst>
                                        <p:tav tm="0">
                                          <p:val>
                                            <p:strVal val="#ppt_x"/>
                                          </p:val>
                                        </p:tav>
                                        <p:tav tm="100000">
                                          <p:val>
                                            <p:strVal val="#ppt_x"/>
                                          </p:val>
                                        </p:tav>
                                      </p:tavLst>
                                    </p:anim>
                                    <p:anim calcmode="lin" valueType="num">
                                      <p:cBhvr additive="base">
                                        <p:cTn id="31" dur="500" fill="hold"/>
                                        <p:tgtEl>
                                          <p:spTgt spid="344071"/>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344072"/>
                                        </p:tgtEl>
                                        <p:attrNameLst>
                                          <p:attrName>style.visibility</p:attrName>
                                        </p:attrNameLst>
                                      </p:cBhvr>
                                      <p:to>
                                        <p:strVal val="visible"/>
                                      </p:to>
                                    </p:set>
                                    <p:anim calcmode="lin" valueType="num">
                                      <p:cBhvr additive="base">
                                        <p:cTn id="36" dur="500" fill="hold"/>
                                        <p:tgtEl>
                                          <p:spTgt spid="344072"/>
                                        </p:tgtEl>
                                        <p:attrNameLst>
                                          <p:attrName>ppt_x</p:attrName>
                                        </p:attrNameLst>
                                      </p:cBhvr>
                                      <p:tavLst>
                                        <p:tav tm="0">
                                          <p:val>
                                            <p:strVal val="#ppt_x"/>
                                          </p:val>
                                        </p:tav>
                                        <p:tav tm="100000">
                                          <p:val>
                                            <p:strVal val="#ppt_x"/>
                                          </p:val>
                                        </p:tav>
                                      </p:tavLst>
                                    </p:anim>
                                    <p:anim calcmode="lin" valueType="num">
                                      <p:cBhvr additive="base">
                                        <p:cTn id="37" dur="500" fill="hold"/>
                                        <p:tgtEl>
                                          <p:spTgt spid="3440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mtClean="0"/>
              <a:t>V</a:t>
            </a:r>
            <a:r>
              <a:rPr lang="en-US" altLang="zh-CN" baseline="-25000" smtClean="0"/>
              <a:t>n</a:t>
            </a:r>
            <a:r>
              <a:rPr lang="zh-CN" altLang="en-US" smtClean="0"/>
              <a:t>的方差</a:t>
            </a:r>
          </a:p>
        </p:txBody>
      </p:sp>
      <p:sp>
        <p:nvSpPr>
          <p:cNvPr id="32771" name="Rectangle 3"/>
          <p:cNvSpPr>
            <a:spLocks noGrp="1" noChangeArrowheads="1"/>
          </p:cNvSpPr>
          <p:nvPr>
            <p:ph idx="1"/>
          </p:nvPr>
        </p:nvSpPr>
        <p:spPr>
          <a:xfrm>
            <a:off x="1212850" y="1143000"/>
            <a:ext cx="7016750" cy="512763"/>
          </a:xfrm>
        </p:spPr>
        <p:txBody>
          <a:bodyPr/>
          <a:lstStyle/>
          <a:p>
            <a:pPr eaLnBrk="1" hangingPunct="1">
              <a:buFont typeface="Wingdings" panose="05000000000000000000" pitchFamily="2" charset="2"/>
              <a:buNone/>
            </a:pPr>
            <a:r>
              <a:rPr lang="en-US" altLang="zh-CN" smtClean="0"/>
              <a:t>V</a:t>
            </a:r>
            <a:r>
              <a:rPr lang="en-US" altLang="zh-CN" baseline="-25000" smtClean="0"/>
              <a:t>n</a:t>
            </a:r>
            <a:r>
              <a:rPr lang="zh-CN" altLang="en-US" smtClean="0"/>
              <a:t>的方差为</a:t>
            </a:r>
          </a:p>
        </p:txBody>
      </p:sp>
      <p:sp>
        <p:nvSpPr>
          <p:cNvPr id="3277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41969E3-948E-422E-AA95-7C3445CCEC9B}"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3277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graphicFrame>
        <p:nvGraphicFramePr>
          <p:cNvPr id="346116" name="Object 4"/>
          <p:cNvGraphicFramePr>
            <a:graphicFrameLocks noChangeAspect="1"/>
          </p:cNvGraphicFramePr>
          <p:nvPr/>
        </p:nvGraphicFramePr>
        <p:xfrm>
          <a:off x="2406650" y="1981200"/>
          <a:ext cx="5365750" cy="528638"/>
        </p:xfrm>
        <a:graphic>
          <a:graphicData uri="http://schemas.openxmlformats.org/presentationml/2006/ole">
            <mc:AlternateContent xmlns:mc="http://schemas.openxmlformats.org/markup-compatibility/2006">
              <mc:Choice xmlns:v="urn:schemas-microsoft-com:vml" Requires="v">
                <p:oleObj spid="_x0000_s32781" name="Equation" r:id="rId4" imgW="2438400" imgH="241300" progId="Equation.3">
                  <p:embed/>
                </p:oleObj>
              </mc:Choice>
              <mc:Fallback>
                <p:oleObj name="Equation" r:id="rId4" imgW="2438400" imgH="241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6650" y="1981200"/>
                        <a:ext cx="5365750"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A644D7EE-C047-4CBF-8312-83275DBC95CD}" type="slidenum">
              <a:rPr lang="zh-CN" altLang="en-US" sz="1800">
                <a:solidFill>
                  <a:srgbClr val="00FF00"/>
                </a:solidFill>
                <a:ea typeface="黑体" panose="02010609060101010101" pitchFamily="49" charset="-122"/>
              </a:rPr>
              <a:pPr/>
              <a:t>13</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46116"/>
                                        </p:tgtEl>
                                        <p:attrNameLst>
                                          <p:attrName>style.visibility</p:attrName>
                                        </p:attrNameLst>
                                      </p:cBhvr>
                                      <p:to>
                                        <p:strVal val="visible"/>
                                      </p:to>
                                    </p:set>
                                    <p:anim calcmode="lin" valueType="num">
                                      <p:cBhvr additive="base">
                                        <p:cTn id="7" dur="500" fill="hold"/>
                                        <p:tgtEl>
                                          <p:spTgt spid="346116"/>
                                        </p:tgtEl>
                                        <p:attrNameLst>
                                          <p:attrName>ppt_x</p:attrName>
                                        </p:attrNameLst>
                                      </p:cBhvr>
                                      <p:tavLst>
                                        <p:tav tm="0">
                                          <p:val>
                                            <p:strVal val="#ppt_x"/>
                                          </p:val>
                                        </p:tav>
                                        <p:tav tm="100000">
                                          <p:val>
                                            <p:strVal val="#ppt_x"/>
                                          </p:val>
                                        </p:tav>
                                      </p:tavLst>
                                    </p:anim>
                                    <p:anim calcmode="lin" valueType="num">
                                      <p:cBhvr additive="base">
                                        <p:cTn id="8" dur="500" fill="hold"/>
                                        <p:tgtEl>
                                          <p:spTgt spid="346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一步转移概率</a:t>
            </a:r>
          </a:p>
        </p:txBody>
      </p:sp>
      <p:sp>
        <p:nvSpPr>
          <p:cNvPr id="348163" name="Rectangle 3"/>
          <p:cNvSpPr>
            <a:spLocks noGrp="1" noChangeArrowheads="1"/>
          </p:cNvSpPr>
          <p:nvPr>
            <p:ph idx="1"/>
          </p:nvPr>
        </p:nvSpPr>
        <p:spPr>
          <a:xfrm>
            <a:off x="1143000" y="1143000"/>
            <a:ext cx="7696200" cy="512763"/>
          </a:xfrm>
        </p:spPr>
        <p:txBody>
          <a:bodyPr/>
          <a:lstStyle/>
          <a:p>
            <a:pPr algn="r" eaLnBrk="1" hangingPunct="1">
              <a:buFont typeface="Wingdings" panose="05000000000000000000" pitchFamily="2" charset="2"/>
              <a:buNone/>
            </a:pPr>
            <a:r>
              <a:rPr lang="zh-CN" altLang="en-US" smtClean="0"/>
              <a:t>嵌入马尔可夫链</a:t>
            </a:r>
            <a:r>
              <a:rPr lang="en-US" altLang="zh-CN" smtClean="0">
                <a:sym typeface="Symbol" panose="05050102010706020507" pitchFamily="18" charset="2"/>
              </a:rPr>
              <a:t>{N</a:t>
            </a:r>
            <a:r>
              <a:rPr lang="en-US" altLang="zh-CN" baseline="-25000" smtClean="0">
                <a:sym typeface="Symbol" panose="05050102010706020507" pitchFamily="18" charset="2"/>
              </a:rPr>
              <a:t>n</a:t>
            </a:r>
            <a:r>
              <a:rPr lang="en-US" altLang="zh-CN" baseline="30000" smtClean="0">
                <a:sym typeface="Symbol" panose="05050102010706020507" pitchFamily="18" charset="2"/>
              </a:rPr>
              <a:t>+</a:t>
            </a:r>
            <a:r>
              <a:rPr lang="zh-CN" altLang="en-US" smtClean="0">
                <a:sym typeface="Symbol" panose="05050102010706020507" pitchFamily="18" charset="2"/>
              </a:rPr>
              <a:t>，</a:t>
            </a:r>
            <a:r>
              <a:rPr lang="en-US" altLang="zh-CN" smtClean="0">
                <a:sym typeface="Symbol" panose="05050102010706020507" pitchFamily="18" charset="2"/>
              </a:rPr>
              <a:t>n≥1}</a:t>
            </a:r>
            <a:r>
              <a:rPr lang="zh-CN" altLang="en-US" smtClean="0"/>
              <a:t>的一步转移概率矩</a:t>
            </a:r>
          </a:p>
        </p:txBody>
      </p:sp>
      <p:sp>
        <p:nvSpPr>
          <p:cNvPr id="3482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55F3C52-52D9-4D7C-B1A4-EBA22FE0ABA5}"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3482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graphicFrame>
        <p:nvGraphicFramePr>
          <p:cNvPr id="348164" name="Object 4"/>
          <p:cNvGraphicFramePr>
            <a:graphicFrameLocks noChangeAspect="1"/>
          </p:cNvGraphicFramePr>
          <p:nvPr/>
        </p:nvGraphicFramePr>
        <p:xfrm>
          <a:off x="2819400" y="1839913"/>
          <a:ext cx="4953000" cy="3417887"/>
        </p:xfrm>
        <a:graphic>
          <a:graphicData uri="http://schemas.openxmlformats.org/presentationml/2006/ole">
            <mc:AlternateContent xmlns:mc="http://schemas.openxmlformats.org/markup-compatibility/2006">
              <mc:Choice xmlns:v="urn:schemas-microsoft-com:vml" Requires="v">
                <p:oleObj spid="_x0000_s34837" name="Equation" r:id="rId4" imgW="2006600" imgH="1384300" progId="Equation.3">
                  <p:embed/>
                </p:oleObj>
              </mc:Choice>
              <mc:Fallback>
                <p:oleObj name="Equation" r:id="rId4" imgW="2006600" imgH="1384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1839913"/>
                        <a:ext cx="4953000" cy="3417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165" name="Rectangle 5"/>
          <p:cNvSpPr>
            <a:spLocks noChangeArrowheads="1"/>
          </p:cNvSpPr>
          <p:nvPr/>
        </p:nvSpPr>
        <p:spPr bwMode="auto">
          <a:xfrm>
            <a:off x="1143000" y="5105400"/>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a:t>其中：</a:t>
            </a:r>
          </a:p>
        </p:txBody>
      </p:sp>
      <p:graphicFrame>
        <p:nvGraphicFramePr>
          <p:cNvPr id="348166" name="Object 6"/>
          <p:cNvGraphicFramePr>
            <a:graphicFrameLocks noChangeAspect="1"/>
          </p:cNvGraphicFramePr>
          <p:nvPr/>
        </p:nvGraphicFramePr>
        <p:xfrm>
          <a:off x="2325688" y="5576888"/>
          <a:ext cx="5441950" cy="976312"/>
        </p:xfrm>
        <a:graphic>
          <a:graphicData uri="http://schemas.openxmlformats.org/presentationml/2006/ole">
            <mc:AlternateContent xmlns:mc="http://schemas.openxmlformats.org/markup-compatibility/2006">
              <mc:Choice xmlns:v="urn:schemas-microsoft-com:vml" Requires="v">
                <p:oleObj spid="_x0000_s34838" name="Equation" r:id="rId6" imgW="2476500" imgH="444500" progId="Equation.3">
                  <p:embed/>
                </p:oleObj>
              </mc:Choice>
              <mc:Fallback>
                <p:oleObj name="Equation" r:id="rId6" imgW="2476500" imgH="4445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5688" y="5576888"/>
                        <a:ext cx="5441950" cy="976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5" name="Rectangle 7"/>
          <p:cNvSpPr>
            <a:spLocks noChangeArrowheads="1"/>
          </p:cNvSpPr>
          <p:nvPr/>
        </p:nvSpPr>
        <p:spPr bwMode="auto">
          <a:xfrm>
            <a:off x="1066800" y="1752600"/>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a:t>阵为：</a:t>
            </a:r>
          </a:p>
        </p:txBody>
      </p:sp>
      <p:sp>
        <p:nvSpPr>
          <p:cNvPr id="3482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AD6178CD-CA55-4E74-B15D-AA2CC6523F5F}" type="slidenum">
              <a:rPr lang="zh-CN" altLang="en-US" sz="1800">
                <a:solidFill>
                  <a:srgbClr val="00FF00"/>
                </a:solidFill>
                <a:ea typeface="黑体" panose="02010609060101010101" pitchFamily="49" charset="-122"/>
              </a:rPr>
              <a:pPr/>
              <a:t>14</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 calcmode="lin" valueType="num">
                                      <p:cBhvr additive="base">
                                        <p:cTn id="7" dur="500" fill="hold"/>
                                        <p:tgtEl>
                                          <p:spTgt spid="3481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6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48164"/>
                                        </p:tgtEl>
                                        <p:attrNameLst>
                                          <p:attrName>style.visibility</p:attrName>
                                        </p:attrNameLst>
                                      </p:cBhvr>
                                      <p:to>
                                        <p:strVal val="visible"/>
                                      </p:to>
                                    </p:set>
                                    <p:anim calcmode="lin" valueType="num">
                                      <p:cBhvr additive="base">
                                        <p:cTn id="12" dur="500" fill="hold"/>
                                        <p:tgtEl>
                                          <p:spTgt spid="348164"/>
                                        </p:tgtEl>
                                        <p:attrNameLst>
                                          <p:attrName>ppt_x</p:attrName>
                                        </p:attrNameLst>
                                      </p:cBhvr>
                                      <p:tavLst>
                                        <p:tav tm="0">
                                          <p:val>
                                            <p:strVal val="#ppt_x"/>
                                          </p:val>
                                        </p:tav>
                                        <p:tav tm="100000">
                                          <p:val>
                                            <p:strVal val="#ppt_x"/>
                                          </p:val>
                                        </p:tav>
                                      </p:tavLst>
                                    </p:anim>
                                    <p:anim calcmode="lin" valueType="num">
                                      <p:cBhvr additive="base">
                                        <p:cTn id="13" dur="500" fill="hold"/>
                                        <p:tgtEl>
                                          <p:spTgt spid="348164"/>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48165"/>
                                        </p:tgtEl>
                                        <p:attrNameLst>
                                          <p:attrName>style.visibility</p:attrName>
                                        </p:attrNameLst>
                                      </p:cBhvr>
                                      <p:to>
                                        <p:strVal val="visible"/>
                                      </p:to>
                                    </p:set>
                                    <p:anim calcmode="lin" valueType="num">
                                      <p:cBhvr additive="base">
                                        <p:cTn id="17" dur="500" fill="hold"/>
                                        <p:tgtEl>
                                          <p:spTgt spid="348165"/>
                                        </p:tgtEl>
                                        <p:attrNameLst>
                                          <p:attrName>ppt_x</p:attrName>
                                        </p:attrNameLst>
                                      </p:cBhvr>
                                      <p:tavLst>
                                        <p:tav tm="0">
                                          <p:val>
                                            <p:strVal val="#ppt_x"/>
                                          </p:val>
                                        </p:tav>
                                        <p:tav tm="100000">
                                          <p:val>
                                            <p:strVal val="#ppt_x"/>
                                          </p:val>
                                        </p:tav>
                                      </p:tavLst>
                                    </p:anim>
                                    <p:anim calcmode="lin" valueType="num">
                                      <p:cBhvr additive="base">
                                        <p:cTn id="18" dur="500" fill="hold"/>
                                        <p:tgtEl>
                                          <p:spTgt spid="348165"/>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348166"/>
                                        </p:tgtEl>
                                        <p:attrNameLst>
                                          <p:attrName>style.visibility</p:attrName>
                                        </p:attrNameLst>
                                      </p:cBhvr>
                                      <p:to>
                                        <p:strVal val="visible"/>
                                      </p:to>
                                    </p:set>
                                    <p:anim calcmode="lin" valueType="num">
                                      <p:cBhvr additive="base">
                                        <p:cTn id="22" dur="500" fill="hold"/>
                                        <p:tgtEl>
                                          <p:spTgt spid="348166"/>
                                        </p:tgtEl>
                                        <p:attrNameLst>
                                          <p:attrName>ppt_x</p:attrName>
                                        </p:attrNameLst>
                                      </p:cBhvr>
                                      <p:tavLst>
                                        <p:tav tm="0">
                                          <p:val>
                                            <p:strVal val="#ppt_x"/>
                                          </p:val>
                                        </p:tav>
                                        <p:tav tm="100000">
                                          <p:val>
                                            <p:strVal val="#ppt_x"/>
                                          </p:val>
                                        </p:tav>
                                      </p:tavLst>
                                    </p:anim>
                                    <p:anim calcmode="lin" valueType="num">
                                      <p:cBhvr additive="base">
                                        <p:cTn id="23" dur="500" fill="hold"/>
                                        <p:tgtEl>
                                          <p:spTgt spid="3481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autoUpdateAnimBg="0" advAuto="0"/>
      <p:bldP spid="34816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zh-CN" altLang="en-US" smtClean="0"/>
              <a:t>引理</a:t>
            </a:r>
          </a:p>
        </p:txBody>
      </p:sp>
      <p:sp>
        <p:nvSpPr>
          <p:cNvPr id="350211" name="Rectangle 3"/>
          <p:cNvSpPr>
            <a:spLocks noGrp="1" noChangeArrowheads="1"/>
          </p:cNvSpPr>
          <p:nvPr>
            <p:ph idx="1"/>
          </p:nvPr>
        </p:nvSpPr>
        <p:spPr>
          <a:xfrm>
            <a:off x="1116013" y="1143000"/>
            <a:ext cx="7632700" cy="1211263"/>
          </a:xfrm>
        </p:spPr>
        <p:txBody>
          <a:bodyPr/>
          <a:lstStyle/>
          <a:p>
            <a:pPr marL="0" indent="719138" eaLnBrk="1" hangingPunct="1">
              <a:lnSpc>
                <a:spcPct val="150000"/>
              </a:lnSpc>
              <a:buFont typeface="Wingdings" panose="05000000000000000000" pitchFamily="2" charset="2"/>
              <a:buNone/>
            </a:pPr>
            <a:r>
              <a:rPr lang="zh-CN" altLang="en-US" smtClean="0"/>
              <a:t>对于不可约非周期的马尔可夫链，令</a:t>
            </a:r>
            <a:r>
              <a:rPr lang="en-US" altLang="zh-CN" smtClean="0"/>
              <a:t>{p</a:t>
            </a:r>
            <a:r>
              <a:rPr lang="en-US" altLang="zh-CN" baseline="-25000" smtClean="0"/>
              <a:t>ij</a:t>
            </a:r>
            <a:r>
              <a:rPr lang="zh-CN" altLang="en-US" smtClean="0"/>
              <a:t>，</a:t>
            </a:r>
            <a:r>
              <a:rPr lang="en-US" altLang="zh-CN" smtClean="0"/>
              <a:t>i,j = 0,1,2,…}</a:t>
            </a:r>
            <a:r>
              <a:rPr lang="zh-CN" altLang="en-US" smtClean="0"/>
              <a:t>为一步转移概率，若不等式组</a:t>
            </a:r>
          </a:p>
        </p:txBody>
      </p:sp>
      <p:sp>
        <p:nvSpPr>
          <p:cNvPr id="3686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F0018B4-298A-4BCB-9DDF-31A4F27536EF}"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3686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graphicFrame>
        <p:nvGraphicFramePr>
          <p:cNvPr id="350213" name="Object 5"/>
          <p:cNvGraphicFramePr>
            <a:graphicFrameLocks noChangeAspect="1"/>
          </p:cNvGraphicFramePr>
          <p:nvPr/>
        </p:nvGraphicFramePr>
        <p:xfrm>
          <a:off x="3048000" y="2644775"/>
          <a:ext cx="3886200" cy="1054100"/>
        </p:xfrm>
        <a:graphic>
          <a:graphicData uri="http://schemas.openxmlformats.org/presentationml/2006/ole">
            <mc:AlternateContent xmlns:mc="http://schemas.openxmlformats.org/markup-compatibility/2006">
              <mc:Choice xmlns:v="urn:schemas-microsoft-com:vml" Requires="v">
                <p:oleObj spid="_x0000_s36885" name="Equation" r:id="rId4" imgW="1637589" imgH="444307" progId="Equation.3">
                  <p:embed/>
                </p:oleObj>
              </mc:Choice>
              <mc:Fallback>
                <p:oleObj name="Equation" r:id="rId4" imgW="1637589" imgH="444307"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2644775"/>
                        <a:ext cx="38862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0214" name="Rectangle 6"/>
          <p:cNvSpPr>
            <a:spLocks noChangeArrowheads="1"/>
          </p:cNvSpPr>
          <p:nvPr/>
        </p:nvSpPr>
        <p:spPr bwMode="auto">
          <a:xfrm>
            <a:off x="1101725" y="3938588"/>
            <a:ext cx="78136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a:t>存在一个满足条件</a:t>
            </a:r>
          </a:p>
        </p:txBody>
      </p:sp>
      <p:graphicFrame>
        <p:nvGraphicFramePr>
          <p:cNvPr id="350215" name="Object 7"/>
          <p:cNvGraphicFramePr>
            <a:graphicFrameLocks noChangeAspect="1"/>
          </p:cNvGraphicFramePr>
          <p:nvPr/>
        </p:nvGraphicFramePr>
        <p:xfrm>
          <a:off x="3787775" y="4603750"/>
          <a:ext cx="1927225" cy="1054100"/>
        </p:xfrm>
        <a:graphic>
          <a:graphicData uri="http://schemas.openxmlformats.org/presentationml/2006/ole">
            <mc:AlternateContent xmlns:mc="http://schemas.openxmlformats.org/markup-compatibility/2006">
              <mc:Choice xmlns:v="urn:schemas-microsoft-com:vml" Requires="v">
                <p:oleObj spid="_x0000_s36886" name="Equation" r:id="rId6" imgW="812447" imgH="444307" progId="Equation.3">
                  <p:embed/>
                </p:oleObj>
              </mc:Choice>
              <mc:Fallback>
                <p:oleObj name="Equation" r:id="rId6" imgW="812447" imgH="444307"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7775" y="4603750"/>
                        <a:ext cx="1927225"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0216" name="Rectangle 8"/>
          <p:cNvSpPr>
            <a:spLocks noChangeArrowheads="1"/>
          </p:cNvSpPr>
          <p:nvPr/>
        </p:nvSpPr>
        <p:spPr bwMode="auto">
          <a:xfrm>
            <a:off x="1101725" y="5897563"/>
            <a:ext cx="78136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a:t>的非负解，则此马尔可夫链是正常返的。</a:t>
            </a:r>
          </a:p>
        </p:txBody>
      </p:sp>
      <p:sp>
        <p:nvSpPr>
          <p:cNvPr id="3687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3278A5D9-7C29-4AB3-8C32-57D554D2C57F}" type="slidenum">
              <a:rPr lang="zh-CN" altLang="en-US" sz="1800">
                <a:solidFill>
                  <a:srgbClr val="00FF00"/>
                </a:solidFill>
                <a:ea typeface="黑体" panose="02010609060101010101" pitchFamily="49" charset="-122"/>
              </a:rPr>
              <a:pPr/>
              <a:t>15</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wipe(up)">
                                      <p:cBhvr>
                                        <p:cTn id="7" dur="500"/>
                                        <p:tgtEl>
                                          <p:spTgt spid="350211">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50213"/>
                                        </p:tgtEl>
                                        <p:attrNameLst>
                                          <p:attrName>style.visibility</p:attrName>
                                        </p:attrNameLst>
                                      </p:cBhvr>
                                      <p:to>
                                        <p:strVal val="visible"/>
                                      </p:to>
                                    </p:set>
                                    <p:animEffect transition="in" filter="wipe(up)">
                                      <p:cBhvr>
                                        <p:cTn id="11" dur="500"/>
                                        <p:tgtEl>
                                          <p:spTgt spid="350213"/>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50214"/>
                                        </p:tgtEl>
                                        <p:attrNameLst>
                                          <p:attrName>style.visibility</p:attrName>
                                        </p:attrNameLst>
                                      </p:cBhvr>
                                      <p:to>
                                        <p:strVal val="visible"/>
                                      </p:to>
                                    </p:set>
                                    <p:animEffect transition="in" filter="wipe(up)">
                                      <p:cBhvr>
                                        <p:cTn id="15" dur="500"/>
                                        <p:tgtEl>
                                          <p:spTgt spid="350214"/>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350215"/>
                                        </p:tgtEl>
                                        <p:attrNameLst>
                                          <p:attrName>style.visibility</p:attrName>
                                        </p:attrNameLst>
                                      </p:cBhvr>
                                      <p:to>
                                        <p:strVal val="visible"/>
                                      </p:to>
                                    </p:set>
                                    <p:animEffect transition="in" filter="wipe(up)">
                                      <p:cBhvr>
                                        <p:cTn id="19" dur="500"/>
                                        <p:tgtEl>
                                          <p:spTgt spid="350215"/>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50216"/>
                                        </p:tgtEl>
                                        <p:attrNameLst>
                                          <p:attrName>style.visibility</p:attrName>
                                        </p:attrNameLst>
                                      </p:cBhvr>
                                      <p:to>
                                        <p:strVal val="visible"/>
                                      </p:to>
                                    </p:set>
                                    <p:animEffect transition="in" filter="wipe(up)">
                                      <p:cBhvr>
                                        <p:cTn id="23" dur="500"/>
                                        <p:tgtEl>
                                          <p:spTgt spid="350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autoUpdateAnimBg="0" advAuto="0"/>
      <p:bldP spid="350214" grpId="0" autoUpdateAnimBg="0"/>
      <p:bldP spid="35021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l" eaLnBrk="1" hangingPunct="1"/>
            <a:r>
              <a:rPr lang="zh-CN" altLang="en-US" smtClean="0"/>
              <a:t>定理</a:t>
            </a:r>
          </a:p>
        </p:txBody>
      </p:sp>
      <p:sp>
        <p:nvSpPr>
          <p:cNvPr id="352259" name="Rectangle 3"/>
          <p:cNvSpPr>
            <a:spLocks noGrp="1" noChangeArrowheads="1"/>
          </p:cNvSpPr>
          <p:nvPr>
            <p:ph idx="1"/>
          </p:nvPr>
        </p:nvSpPr>
        <p:spPr>
          <a:xfrm>
            <a:off x="1143000" y="1447800"/>
            <a:ext cx="7772400" cy="536575"/>
          </a:xfrm>
        </p:spPr>
        <p:txBody>
          <a:bodyPr/>
          <a:lstStyle/>
          <a:p>
            <a:pPr eaLnBrk="1" hangingPunct="1">
              <a:lnSpc>
                <a:spcPct val="110000"/>
              </a:lnSpc>
              <a:buClrTx/>
              <a:buFontTx/>
              <a:buNone/>
            </a:pPr>
            <a:r>
              <a:rPr lang="en-US" altLang="zh-CN" sz="3200" smtClean="0">
                <a:solidFill>
                  <a:srgbClr val="0000FF"/>
                </a:solidFill>
                <a:sym typeface="Symbol" panose="05050102010706020507" pitchFamily="18" charset="2"/>
              </a:rPr>
              <a:t>    </a:t>
            </a:r>
            <a:r>
              <a:rPr lang="zh-CN" altLang="en-US" sz="3200" smtClean="0">
                <a:solidFill>
                  <a:srgbClr val="0000FF"/>
                </a:solidFill>
                <a:sym typeface="Symbol" panose="05050102010706020507" pitchFamily="18" charset="2"/>
              </a:rPr>
              <a:t>嵌入马尔可夫链</a:t>
            </a:r>
            <a:r>
              <a:rPr lang="en-US" altLang="zh-CN" sz="3200" smtClean="0">
                <a:solidFill>
                  <a:srgbClr val="0000FF"/>
                </a:solidFill>
                <a:sym typeface="Symbol" panose="05050102010706020507" pitchFamily="18" charset="2"/>
              </a:rPr>
              <a:t>{N</a:t>
            </a:r>
            <a:r>
              <a:rPr lang="en-US" altLang="zh-CN" sz="3200" baseline="-25000" smtClean="0">
                <a:solidFill>
                  <a:srgbClr val="0000FF"/>
                </a:solidFill>
                <a:sym typeface="Symbol" panose="05050102010706020507" pitchFamily="18" charset="2"/>
              </a:rPr>
              <a:t>n</a:t>
            </a:r>
            <a:r>
              <a:rPr lang="en-US" altLang="zh-CN" sz="3200" baseline="30000" smtClean="0">
                <a:solidFill>
                  <a:srgbClr val="0000FF"/>
                </a:solidFill>
                <a:sym typeface="Symbol" panose="05050102010706020507" pitchFamily="18" charset="2"/>
              </a:rPr>
              <a:t>+</a:t>
            </a:r>
            <a:r>
              <a:rPr lang="zh-CN" altLang="en-US" sz="3200" smtClean="0">
                <a:solidFill>
                  <a:srgbClr val="0000FF"/>
                </a:solidFill>
                <a:sym typeface="Symbol" panose="05050102010706020507" pitchFamily="18" charset="2"/>
              </a:rPr>
              <a:t>，</a:t>
            </a:r>
            <a:r>
              <a:rPr lang="en-US" altLang="zh-CN" sz="3200" smtClean="0">
                <a:solidFill>
                  <a:srgbClr val="0000FF"/>
                </a:solidFill>
                <a:sym typeface="Symbol" panose="05050102010706020507" pitchFamily="18" charset="2"/>
              </a:rPr>
              <a:t>n≥1}</a:t>
            </a:r>
            <a:r>
              <a:rPr lang="zh-CN" altLang="en-US" sz="3200" smtClean="0">
                <a:solidFill>
                  <a:srgbClr val="0000FF"/>
                </a:solidFill>
                <a:sym typeface="Symbol" panose="05050102010706020507" pitchFamily="18" charset="2"/>
              </a:rPr>
              <a:t>为正常返</a:t>
            </a:r>
          </a:p>
        </p:txBody>
      </p:sp>
      <p:sp>
        <p:nvSpPr>
          <p:cNvPr id="3891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7E55381-E063-450E-B186-E7221C118231}"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3891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352260" name="Rectangle 4"/>
          <p:cNvSpPr>
            <a:spLocks noChangeArrowheads="1"/>
          </p:cNvSpPr>
          <p:nvPr/>
        </p:nvSpPr>
        <p:spPr bwMode="auto">
          <a:xfrm>
            <a:off x="1066800" y="2282825"/>
            <a:ext cx="78486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sz="3200">
                <a:solidFill>
                  <a:srgbClr val="0000FF"/>
                </a:solidFill>
                <a:sym typeface="Symbol" panose="05050102010706020507" pitchFamily="18" charset="2"/>
              </a:rPr>
              <a:t>的充分必要条件是＝</a:t>
            </a:r>
            <a:r>
              <a:rPr lang="en-US" altLang="zh-CN" sz="3200">
                <a:solidFill>
                  <a:srgbClr val="0000FF"/>
                </a:solidFill>
                <a:sym typeface="Symbol" panose="05050102010706020507" pitchFamily="18" charset="2"/>
              </a:rPr>
              <a:t>/</a:t>
            </a:r>
            <a:r>
              <a:rPr lang="zh-CN" altLang="en-US" sz="3200">
                <a:solidFill>
                  <a:srgbClr val="0000FF"/>
                </a:solidFill>
              </a:rPr>
              <a:t>＜</a:t>
            </a:r>
            <a:r>
              <a:rPr lang="en-US" altLang="zh-CN" sz="3200">
                <a:solidFill>
                  <a:srgbClr val="0000FF"/>
                </a:solidFill>
                <a:sym typeface="Symbol" panose="05050102010706020507" pitchFamily="18" charset="2"/>
              </a:rPr>
              <a:t>1</a:t>
            </a:r>
            <a:r>
              <a:rPr lang="zh-CN" altLang="en-US" sz="3200">
                <a:solidFill>
                  <a:srgbClr val="0000FF"/>
                </a:solidFill>
                <a:sym typeface="Symbol" panose="05050102010706020507" pitchFamily="18" charset="2"/>
              </a:rPr>
              <a:t>。</a:t>
            </a:r>
          </a:p>
        </p:txBody>
      </p:sp>
      <p:sp>
        <p:nvSpPr>
          <p:cNvPr id="3891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4B317AC5-6855-4717-9A89-ACC173FA431C}" type="slidenum">
              <a:rPr lang="zh-CN" altLang="en-US" sz="1800">
                <a:solidFill>
                  <a:srgbClr val="00FF00"/>
                </a:solidFill>
                <a:ea typeface="黑体" panose="02010609060101010101" pitchFamily="49" charset="-122"/>
              </a:rPr>
              <a:pPr/>
              <a:t>16</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52260"/>
                                        </p:tgtEl>
                                        <p:attrNameLst>
                                          <p:attrName>style.visibility</p:attrName>
                                        </p:attrNameLst>
                                      </p:cBhvr>
                                      <p:to>
                                        <p:strVal val="visible"/>
                                      </p:to>
                                    </p:set>
                                    <p:anim calcmode="lin" valueType="num">
                                      <p:cBhvr additive="base">
                                        <p:cTn id="12" dur="500" fill="hold"/>
                                        <p:tgtEl>
                                          <p:spTgt spid="352260"/>
                                        </p:tgtEl>
                                        <p:attrNameLst>
                                          <p:attrName>ppt_x</p:attrName>
                                        </p:attrNameLst>
                                      </p:cBhvr>
                                      <p:tavLst>
                                        <p:tav tm="0">
                                          <p:val>
                                            <p:strVal val="#ppt_x"/>
                                          </p:val>
                                        </p:tav>
                                        <p:tav tm="100000">
                                          <p:val>
                                            <p:strVal val="#ppt_x"/>
                                          </p:val>
                                        </p:tav>
                                      </p:tavLst>
                                    </p:anim>
                                    <p:anim calcmode="lin" valueType="num">
                                      <p:cBhvr additive="base">
                                        <p:cTn id="13" dur="500" fill="hold"/>
                                        <p:tgtEl>
                                          <p:spTgt spid="3522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autoUpdateAnimBg="0" advAuto="0"/>
      <p:bldP spid="35226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l" eaLnBrk="1" hangingPunct="1"/>
            <a:r>
              <a:rPr lang="zh-CN" altLang="en-US" smtClean="0">
                <a:sym typeface="Symbol" panose="05050102010706020507" pitchFamily="18" charset="2"/>
              </a:rPr>
              <a:t>证明</a:t>
            </a:r>
            <a:endParaRPr lang="zh-CN" altLang="en-US" smtClean="0"/>
          </a:p>
        </p:txBody>
      </p:sp>
      <p:sp>
        <p:nvSpPr>
          <p:cNvPr id="354307" name="Rectangle 3"/>
          <p:cNvSpPr>
            <a:spLocks noGrp="1" noChangeArrowheads="1"/>
          </p:cNvSpPr>
          <p:nvPr>
            <p:ph idx="1"/>
          </p:nvPr>
        </p:nvSpPr>
        <p:spPr>
          <a:xfrm>
            <a:off x="1143000" y="1219200"/>
            <a:ext cx="7772400" cy="469900"/>
          </a:xfrm>
        </p:spPr>
        <p:txBody>
          <a:bodyPr/>
          <a:lstStyle/>
          <a:p>
            <a:pPr eaLnBrk="1" hangingPunct="1">
              <a:lnSpc>
                <a:spcPct val="110000"/>
              </a:lnSpc>
              <a:buClrTx/>
              <a:buFontTx/>
              <a:buNone/>
            </a:pPr>
            <a:r>
              <a:rPr lang="zh-CN" altLang="en-US" smtClean="0">
                <a:solidFill>
                  <a:srgbClr val="0000FF"/>
                </a:solidFill>
                <a:sym typeface="Symbol" panose="05050102010706020507" pitchFamily="18" charset="2"/>
              </a:rPr>
              <a:t>充分性。</a:t>
            </a:r>
            <a:r>
              <a:rPr lang="zh-CN" altLang="en-US" smtClean="0">
                <a:sym typeface="Symbol" panose="05050102010706020507" pitchFamily="18" charset="2"/>
              </a:rPr>
              <a:t>设＝</a:t>
            </a:r>
            <a:r>
              <a:rPr lang="en-US" altLang="zh-CN" smtClean="0">
                <a:sym typeface="Symbol" panose="05050102010706020507" pitchFamily="18" charset="2"/>
              </a:rPr>
              <a:t>/</a:t>
            </a:r>
            <a:r>
              <a:rPr lang="zh-CN" altLang="en-US" smtClean="0">
                <a:sym typeface="Symbol" panose="05050102010706020507" pitchFamily="18" charset="2"/>
              </a:rPr>
              <a:t>＜</a:t>
            </a:r>
            <a:r>
              <a:rPr lang="en-US" altLang="zh-CN" smtClean="0">
                <a:sym typeface="Symbol" panose="05050102010706020507" pitchFamily="18" charset="2"/>
              </a:rPr>
              <a:t>1</a:t>
            </a:r>
            <a:r>
              <a:rPr lang="zh-CN" altLang="en-US" smtClean="0">
                <a:sym typeface="Symbol" panose="05050102010706020507" pitchFamily="18" charset="2"/>
              </a:rPr>
              <a:t>，定义</a:t>
            </a:r>
          </a:p>
        </p:txBody>
      </p:sp>
      <p:sp>
        <p:nvSpPr>
          <p:cNvPr id="4096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B6A2940-B45F-4610-9449-18325C7A156C}"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4096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354308" name="Rectangle 4"/>
          <p:cNvSpPr>
            <a:spLocks noChangeArrowheads="1"/>
          </p:cNvSpPr>
          <p:nvPr/>
        </p:nvSpPr>
        <p:spPr bwMode="auto">
          <a:xfrm>
            <a:off x="1066800" y="2057400"/>
            <a:ext cx="78486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en-US" altLang="zh-CN" sz="2400">
                <a:sym typeface="Symbol" panose="05050102010706020507" pitchFamily="18" charset="2"/>
              </a:rPr>
              <a:t>  </a:t>
            </a:r>
          </a:p>
        </p:txBody>
      </p:sp>
      <p:graphicFrame>
        <p:nvGraphicFramePr>
          <p:cNvPr id="354309" name="Object 5"/>
          <p:cNvGraphicFramePr>
            <a:graphicFrameLocks noChangeAspect="1"/>
          </p:cNvGraphicFramePr>
          <p:nvPr/>
        </p:nvGraphicFramePr>
        <p:xfrm>
          <a:off x="2514600" y="1793875"/>
          <a:ext cx="4216400" cy="949325"/>
        </p:xfrm>
        <a:graphic>
          <a:graphicData uri="http://schemas.openxmlformats.org/presentationml/2006/ole">
            <mc:AlternateContent xmlns:mc="http://schemas.openxmlformats.org/markup-compatibility/2006">
              <mc:Choice xmlns:v="urn:schemas-microsoft-com:vml" Requires="v">
                <p:oleObj spid="_x0000_s40988" name="Equation" r:id="rId4" imgW="1917700" imgH="431800" progId="Equation.3">
                  <p:embed/>
                </p:oleObj>
              </mc:Choice>
              <mc:Fallback>
                <p:oleObj name="Equation" r:id="rId4" imgW="19177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793875"/>
                        <a:ext cx="4216400"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4310" name="Rectangle 6"/>
          <p:cNvSpPr>
            <a:spLocks noChangeArrowheads="1"/>
          </p:cNvSpPr>
          <p:nvPr/>
        </p:nvSpPr>
        <p:spPr bwMode="auto">
          <a:xfrm>
            <a:off x="1066800" y="2717800"/>
            <a:ext cx="78486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a:sym typeface="Symbol" panose="05050102010706020507" pitchFamily="18" charset="2"/>
              </a:rPr>
              <a:t>则</a:t>
            </a:r>
          </a:p>
        </p:txBody>
      </p:sp>
      <p:graphicFrame>
        <p:nvGraphicFramePr>
          <p:cNvPr id="354311" name="Object 7"/>
          <p:cNvGraphicFramePr>
            <a:graphicFrameLocks noChangeAspect="1"/>
          </p:cNvGraphicFramePr>
          <p:nvPr/>
        </p:nvGraphicFramePr>
        <p:xfrm>
          <a:off x="1600200" y="3260725"/>
          <a:ext cx="7261225" cy="976313"/>
        </p:xfrm>
        <a:graphic>
          <a:graphicData uri="http://schemas.openxmlformats.org/presentationml/2006/ole">
            <mc:AlternateContent xmlns:mc="http://schemas.openxmlformats.org/markup-compatibility/2006">
              <mc:Choice xmlns:v="urn:schemas-microsoft-com:vml" Requires="v">
                <p:oleObj spid="_x0000_s40989" name="Equation" r:id="rId6" imgW="3302000" imgH="444500" progId="Equation.3">
                  <p:embed/>
                </p:oleObj>
              </mc:Choice>
              <mc:Fallback>
                <p:oleObj name="Equation" r:id="rId6" imgW="3302000" imgH="4445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3260725"/>
                        <a:ext cx="7261225"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4312" name="Object 8"/>
          <p:cNvGraphicFramePr>
            <a:graphicFrameLocks noChangeAspect="1"/>
          </p:cNvGraphicFramePr>
          <p:nvPr/>
        </p:nvGraphicFramePr>
        <p:xfrm>
          <a:off x="1628775" y="4311650"/>
          <a:ext cx="5781675" cy="976313"/>
        </p:xfrm>
        <a:graphic>
          <a:graphicData uri="http://schemas.openxmlformats.org/presentationml/2006/ole">
            <mc:AlternateContent xmlns:mc="http://schemas.openxmlformats.org/markup-compatibility/2006">
              <mc:Choice xmlns:v="urn:schemas-microsoft-com:vml" Requires="v">
                <p:oleObj spid="_x0000_s40990" name="Equation" r:id="rId8" imgW="2628900" imgH="444500" progId="Equation.3">
                  <p:embed/>
                </p:oleObj>
              </mc:Choice>
              <mc:Fallback>
                <p:oleObj name="Equation" r:id="rId8" imgW="2628900" imgH="4445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28775" y="4311650"/>
                        <a:ext cx="5781675"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4313" name="Rectangle 9"/>
          <p:cNvSpPr>
            <a:spLocks noChangeArrowheads="1"/>
          </p:cNvSpPr>
          <p:nvPr/>
        </p:nvSpPr>
        <p:spPr bwMode="auto">
          <a:xfrm>
            <a:off x="990600" y="5362575"/>
            <a:ext cx="79184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a:sym typeface="Symbol" panose="05050102010706020507" pitchFamily="18" charset="2"/>
              </a:rPr>
              <a:t>即</a:t>
            </a:r>
            <a:r>
              <a:rPr lang="en-US" altLang="zh-CN">
                <a:sym typeface="Symbol" panose="05050102010706020507" pitchFamily="18" charset="2"/>
              </a:rPr>
              <a:t>{y</a:t>
            </a:r>
            <a:r>
              <a:rPr lang="en-US" altLang="zh-CN" baseline="-25000">
                <a:sym typeface="Symbol" panose="05050102010706020507" pitchFamily="18" charset="2"/>
              </a:rPr>
              <a:t>j</a:t>
            </a:r>
            <a:r>
              <a:rPr lang="zh-CN" altLang="en-US">
                <a:sym typeface="Symbol" panose="05050102010706020507" pitchFamily="18" charset="2"/>
              </a:rPr>
              <a:t>，</a:t>
            </a:r>
            <a:r>
              <a:rPr lang="en-US" altLang="zh-CN">
                <a:sym typeface="Symbol" panose="05050102010706020507" pitchFamily="18" charset="2"/>
              </a:rPr>
              <a:t>j≥0}</a:t>
            </a:r>
            <a:r>
              <a:rPr lang="zh-CN" altLang="en-US">
                <a:sym typeface="Symbol" panose="05050102010706020507" pitchFamily="18" charset="2"/>
              </a:rPr>
              <a:t>满足引理的条件，因此嵌入马尔可夫链</a:t>
            </a:r>
            <a:r>
              <a:rPr lang="en-US" altLang="zh-CN">
                <a:sym typeface="Symbol" panose="05050102010706020507" pitchFamily="18" charset="2"/>
              </a:rPr>
              <a:t>{N</a:t>
            </a:r>
            <a:r>
              <a:rPr lang="en-US" altLang="zh-CN" baseline="-25000">
                <a:sym typeface="Symbol" panose="05050102010706020507" pitchFamily="18" charset="2"/>
              </a:rPr>
              <a:t>n</a:t>
            </a:r>
            <a:r>
              <a:rPr lang="en-US" altLang="zh-CN" baseline="30000">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n≥1}</a:t>
            </a:r>
            <a:r>
              <a:rPr lang="zh-CN" altLang="en-US">
                <a:sym typeface="Symbol" panose="05050102010706020507" pitchFamily="18" charset="2"/>
              </a:rPr>
              <a:t>是正常返的。</a:t>
            </a:r>
          </a:p>
        </p:txBody>
      </p:sp>
      <p:sp>
        <p:nvSpPr>
          <p:cNvPr id="4097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A70CB48D-CF84-4A74-B429-40C53A7F7234}" type="slidenum">
              <a:rPr lang="zh-CN" altLang="en-US" sz="1800">
                <a:solidFill>
                  <a:srgbClr val="00FF00"/>
                </a:solidFill>
                <a:ea typeface="黑体" panose="02010609060101010101" pitchFamily="49" charset="-122"/>
              </a:rPr>
              <a:pPr/>
              <a:t>17</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4308"/>
                                        </p:tgtEl>
                                        <p:attrNameLst>
                                          <p:attrName>style.visibility</p:attrName>
                                        </p:attrNameLst>
                                      </p:cBhvr>
                                      <p:to>
                                        <p:strVal val="visible"/>
                                      </p:to>
                                    </p:set>
                                    <p:anim calcmode="lin" valueType="num">
                                      <p:cBhvr additive="base">
                                        <p:cTn id="13" dur="500" fill="hold"/>
                                        <p:tgtEl>
                                          <p:spTgt spid="354308"/>
                                        </p:tgtEl>
                                        <p:attrNameLst>
                                          <p:attrName>ppt_x</p:attrName>
                                        </p:attrNameLst>
                                      </p:cBhvr>
                                      <p:tavLst>
                                        <p:tav tm="0">
                                          <p:val>
                                            <p:strVal val="#ppt_x"/>
                                          </p:val>
                                        </p:tav>
                                        <p:tav tm="100000">
                                          <p:val>
                                            <p:strVal val="#ppt_x"/>
                                          </p:val>
                                        </p:tav>
                                      </p:tavLst>
                                    </p:anim>
                                    <p:anim calcmode="lin" valueType="num">
                                      <p:cBhvr additive="base">
                                        <p:cTn id="14" dur="500" fill="hold"/>
                                        <p:tgtEl>
                                          <p:spTgt spid="354308"/>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354309"/>
                                        </p:tgtEl>
                                        <p:attrNameLst>
                                          <p:attrName>style.visibility</p:attrName>
                                        </p:attrNameLst>
                                      </p:cBhvr>
                                      <p:to>
                                        <p:strVal val="visible"/>
                                      </p:to>
                                    </p:set>
                                    <p:anim calcmode="lin" valueType="num">
                                      <p:cBhvr additive="base">
                                        <p:cTn id="18" dur="500" fill="hold"/>
                                        <p:tgtEl>
                                          <p:spTgt spid="354309"/>
                                        </p:tgtEl>
                                        <p:attrNameLst>
                                          <p:attrName>ppt_x</p:attrName>
                                        </p:attrNameLst>
                                      </p:cBhvr>
                                      <p:tavLst>
                                        <p:tav tm="0">
                                          <p:val>
                                            <p:strVal val="#ppt_x"/>
                                          </p:val>
                                        </p:tav>
                                        <p:tav tm="100000">
                                          <p:val>
                                            <p:strVal val="#ppt_x"/>
                                          </p:val>
                                        </p:tav>
                                      </p:tavLst>
                                    </p:anim>
                                    <p:anim calcmode="lin" valueType="num">
                                      <p:cBhvr additive="base">
                                        <p:cTn id="19" dur="500" fill="hold"/>
                                        <p:tgtEl>
                                          <p:spTgt spid="35430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54310"/>
                                        </p:tgtEl>
                                        <p:attrNameLst>
                                          <p:attrName>style.visibility</p:attrName>
                                        </p:attrNameLst>
                                      </p:cBhvr>
                                      <p:to>
                                        <p:strVal val="visible"/>
                                      </p:to>
                                    </p:set>
                                    <p:anim calcmode="lin" valueType="num">
                                      <p:cBhvr additive="base">
                                        <p:cTn id="24" dur="500" fill="hold"/>
                                        <p:tgtEl>
                                          <p:spTgt spid="354310"/>
                                        </p:tgtEl>
                                        <p:attrNameLst>
                                          <p:attrName>ppt_x</p:attrName>
                                        </p:attrNameLst>
                                      </p:cBhvr>
                                      <p:tavLst>
                                        <p:tav tm="0">
                                          <p:val>
                                            <p:strVal val="#ppt_x"/>
                                          </p:val>
                                        </p:tav>
                                        <p:tav tm="100000">
                                          <p:val>
                                            <p:strVal val="#ppt_x"/>
                                          </p:val>
                                        </p:tav>
                                      </p:tavLst>
                                    </p:anim>
                                    <p:anim calcmode="lin" valueType="num">
                                      <p:cBhvr additive="base">
                                        <p:cTn id="25" dur="500" fill="hold"/>
                                        <p:tgtEl>
                                          <p:spTgt spid="354310"/>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500"/>
                            </p:stCondLst>
                            <p:childTnLst>
                              <p:par>
                                <p:cTn id="27" presetID="2" presetClass="entr" presetSubtype="4" fill="hold" nodeType="afterEffect">
                                  <p:stCondLst>
                                    <p:cond delay="0"/>
                                  </p:stCondLst>
                                  <p:childTnLst>
                                    <p:set>
                                      <p:cBhvr>
                                        <p:cTn id="28" dur="1" fill="hold">
                                          <p:stCondLst>
                                            <p:cond delay="0"/>
                                          </p:stCondLst>
                                        </p:cTn>
                                        <p:tgtEl>
                                          <p:spTgt spid="354311"/>
                                        </p:tgtEl>
                                        <p:attrNameLst>
                                          <p:attrName>style.visibility</p:attrName>
                                        </p:attrNameLst>
                                      </p:cBhvr>
                                      <p:to>
                                        <p:strVal val="visible"/>
                                      </p:to>
                                    </p:set>
                                    <p:anim calcmode="lin" valueType="num">
                                      <p:cBhvr additive="base">
                                        <p:cTn id="29" dur="500" fill="hold"/>
                                        <p:tgtEl>
                                          <p:spTgt spid="354311"/>
                                        </p:tgtEl>
                                        <p:attrNameLst>
                                          <p:attrName>ppt_x</p:attrName>
                                        </p:attrNameLst>
                                      </p:cBhvr>
                                      <p:tavLst>
                                        <p:tav tm="0">
                                          <p:val>
                                            <p:strVal val="#ppt_x"/>
                                          </p:val>
                                        </p:tav>
                                        <p:tav tm="100000">
                                          <p:val>
                                            <p:strVal val="#ppt_x"/>
                                          </p:val>
                                        </p:tav>
                                      </p:tavLst>
                                    </p:anim>
                                    <p:anim calcmode="lin" valueType="num">
                                      <p:cBhvr additive="base">
                                        <p:cTn id="30" dur="500" fill="hold"/>
                                        <p:tgtEl>
                                          <p:spTgt spid="354311"/>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1000"/>
                            </p:stCondLst>
                            <p:childTnLst>
                              <p:par>
                                <p:cTn id="32" presetID="2" presetClass="entr" presetSubtype="4" fill="hold" nodeType="afterEffect">
                                  <p:stCondLst>
                                    <p:cond delay="0"/>
                                  </p:stCondLst>
                                  <p:childTnLst>
                                    <p:set>
                                      <p:cBhvr>
                                        <p:cTn id="33" dur="1" fill="hold">
                                          <p:stCondLst>
                                            <p:cond delay="0"/>
                                          </p:stCondLst>
                                        </p:cTn>
                                        <p:tgtEl>
                                          <p:spTgt spid="354312"/>
                                        </p:tgtEl>
                                        <p:attrNameLst>
                                          <p:attrName>style.visibility</p:attrName>
                                        </p:attrNameLst>
                                      </p:cBhvr>
                                      <p:to>
                                        <p:strVal val="visible"/>
                                      </p:to>
                                    </p:set>
                                    <p:anim calcmode="lin" valueType="num">
                                      <p:cBhvr additive="base">
                                        <p:cTn id="34" dur="500" fill="hold"/>
                                        <p:tgtEl>
                                          <p:spTgt spid="354312"/>
                                        </p:tgtEl>
                                        <p:attrNameLst>
                                          <p:attrName>ppt_x</p:attrName>
                                        </p:attrNameLst>
                                      </p:cBhvr>
                                      <p:tavLst>
                                        <p:tav tm="0">
                                          <p:val>
                                            <p:strVal val="#ppt_x"/>
                                          </p:val>
                                        </p:tav>
                                        <p:tav tm="100000">
                                          <p:val>
                                            <p:strVal val="#ppt_x"/>
                                          </p:val>
                                        </p:tav>
                                      </p:tavLst>
                                    </p:anim>
                                    <p:anim calcmode="lin" valueType="num">
                                      <p:cBhvr additive="base">
                                        <p:cTn id="35" dur="500" fill="hold"/>
                                        <p:tgtEl>
                                          <p:spTgt spid="354312"/>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54313"/>
                                        </p:tgtEl>
                                        <p:attrNameLst>
                                          <p:attrName>style.visibility</p:attrName>
                                        </p:attrNameLst>
                                      </p:cBhvr>
                                      <p:to>
                                        <p:strVal val="visible"/>
                                      </p:to>
                                    </p:set>
                                    <p:anim calcmode="lin" valueType="num">
                                      <p:cBhvr additive="base">
                                        <p:cTn id="40" dur="500" fill="hold"/>
                                        <p:tgtEl>
                                          <p:spTgt spid="354313"/>
                                        </p:tgtEl>
                                        <p:attrNameLst>
                                          <p:attrName>ppt_x</p:attrName>
                                        </p:attrNameLst>
                                      </p:cBhvr>
                                      <p:tavLst>
                                        <p:tav tm="0">
                                          <p:val>
                                            <p:strVal val="#ppt_x"/>
                                          </p:val>
                                        </p:tav>
                                        <p:tav tm="100000">
                                          <p:val>
                                            <p:strVal val="#ppt_x"/>
                                          </p:val>
                                        </p:tav>
                                      </p:tavLst>
                                    </p:anim>
                                    <p:anim calcmode="lin" valueType="num">
                                      <p:cBhvr additive="base">
                                        <p:cTn id="41" dur="500" fill="hold"/>
                                        <p:tgtEl>
                                          <p:spTgt spid="3543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autoUpdateAnimBg="0" advAuto="0"/>
      <p:bldP spid="354308" grpId="0" autoUpdateAnimBg="0"/>
      <p:bldP spid="354310" grpId="0" autoUpdateAnimBg="0"/>
      <p:bldP spid="35431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l" eaLnBrk="1" hangingPunct="1"/>
            <a:r>
              <a:rPr lang="zh-CN" altLang="en-US" smtClean="0"/>
              <a:t>证明</a:t>
            </a:r>
            <a:r>
              <a:rPr lang="en-US" altLang="zh-CN" smtClean="0"/>
              <a:t>(</a:t>
            </a:r>
            <a:r>
              <a:rPr lang="zh-CN" altLang="en-US" smtClean="0"/>
              <a:t>续</a:t>
            </a:r>
            <a:r>
              <a:rPr lang="en-US" altLang="zh-CN" smtClean="0"/>
              <a:t>1)</a:t>
            </a:r>
          </a:p>
        </p:txBody>
      </p:sp>
      <p:sp>
        <p:nvSpPr>
          <p:cNvPr id="356355" name="Rectangle 3"/>
          <p:cNvSpPr>
            <a:spLocks noGrp="1" noChangeArrowheads="1"/>
          </p:cNvSpPr>
          <p:nvPr>
            <p:ph idx="1"/>
          </p:nvPr>
        </p:nvSpPr>
        <p:spPr>
          <a:xfrm>
            <a:off x="1143000" y="1219200"/>
            <a:ext cx="7772400" cy="1387475"/>
          </a:xfrm>
        </p:spPr>
        <p:txBody>
          <a:bodyPr/>
          <a:lstStyle/>
          <a:p>
            <a:pPr marL="0" indent="0" eaLnBrk="1" hangingPunct="1">
              <a:lnSpc>
                <a:spcPct val="110000"/>
              </a:lnSpc>
              <a:buClrTx/>
              <a:buFont typeface="Wingdings" panose="05000000000000000000" pitchFamily="2" charset="2"/>
              <a:buNone/>
            </a:pPr>
            <a:r>
              <a:rPr lang="zh-CN" altLang="en-US" smtClean="0">
                <a:solidFill>
                  <a:srgbClr val="0000FF"/>
                </a:solidFill>
                <a:sym typeface="Symbol" panose="05050102010706020507" pitchFamily="18" charset="2"/>
              </a:rPr>
              <a:t>必要性。</a:t>
            </a:r>
            <a:r>
              <a:rPr lang="zh-CN" altLang="en-US" smtClean="0">
                <a:sym typeface="Symbol" panose="05050102010706020507" pitchFamily="18" charset="2"/>
              </a:rPr>
              <a:t>设嵌入马尔可夫链</a:t>
            </a:r>
            <a:r>
              <a:rPr lang="en-US" altLang="zh-CN" smtClean="0">
                <a:sym typeface="Symbol" panose="05050102010706020507" pitchFamily="18" charset="2"/>
              </a:rPr>
              <a:t>{N</a:t>
            </a:r>
            <a:r>
              <a:rPr lang="en-US" altLang="zh-CN" baseline="-25000" smtClean="0">
                <a:sym typeface="Symbol" panose="05050102010706020507" pitchFamily="18" charset="2"/>
              </a:rPr>
              <a:t>n</a:t>
            </a:r>
            <a:r>
              <a:rPr lang="en-US" altLang="zh-CN" baseline="30000" smtClean="0">
                <a:sym typeface="Symbol" panose="05050102010706020507" pitchFamily="18" charset="2"/>
              </a:rPr>
              <a:t>+</a:t>
            </a:r>
            <a:r>
              <a:rPr lang="zh-CN" altLang="en-US" smtClean="0">
                <a:sym typeface="Symbol" panose="05050102010706020507" pitchFamily="18" charset="2"/>
              </a:rPr>
              <a:t>，</a:t>
            </a:r>
            <a:r>
              <a:rPr lang="en-US" altLang="zh-CN" smtClean="0">
                <a:sym typeface="Symbol" panose="05050102010706020507" pitchFamily="18" charset="2"/>
              </a:rPr>
              <a:t>n≥1}</a:t>
            </a:r>
            <a:r>
              <a:rPr lang="zh-CN" altLang="en-US" smtClean="0">
                <a:sym typeface="Symbol" panose="05050102010706020507" pitchFamily="18" charset="2"/>
              </a:rPr>
              <a:t>是正常返的，则由极限定理知，它是遍历马氏链，且</a:t>
            </a:r>
          </a:p>
          <a:p>
            <a:pPr marL="0" indent="0" eaLnBrk="1" hangingPunct="1">
              <a:lnSpc>
                <a:spcPct val="110000"/>
              </a:lnSpc>
              <a:buClrTx/>
              <a:buFontTx/>
              <a:buNone/>
            </a:pPr>
            <a:endParaRPr lang="zh-CN" altLang="en-US" smtClean="0">
              <a:sym typeface="Symbol" panose="05050102010706020507" pitchFamily="18" charset="2"/>
            </a:endParaRPr>
          </a:p>
        </p:txBody>
      </p:sp>
      <p:sp>
        <p:nvSpPr>
          <p:cNvPr id="4301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60C94D5-9D6B-4534-BFB9-8350641F5762}"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4301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graphicFrame>
        <p:nvGraphicFramePr>
          <p:cNvPr id="356357" name="Object 5"/>
          <p:cNvGraphicFramePr>
            <a:graphicFrameLocks noChangeAspect="1"/>
          </p:cNvGraphicFramePr>
          <p:nvPr/>
        </p:nvGraphicFramePr>
        <p:xfrm>
          <a:off x="2022475" y="2144713"/>
          <a:ext cx="5473700" cy="642937"/>
        </p:xfrm>
        <a:graphic>
          <a:graphicData uri="http://schemas.openxmlformats.org/presentationml/2006/ole">
            <mc:AlternateContent xmlns:mc="http://schemas.openxmlformats.org/markup-compatibility/2006">
              <mc:Choice xmlns:v="urn:schemas-microsoft-com:vml" Requires="v">
                <p:oleObj spid="_x0000_s43042" name="Equation" r:id="rId4" imgW="2489200" imgH="292100" progId="Equation.3">
                  <p:embed/>
                </p:oleObj>
              </mc:Choice>
              <mc:Fallback>
                <p:oleObj name="Equation" r:id="rId4" imgW="2489200" imgH="2921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2475" y="2144713"/>
                        <a:ext cx="54737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6358" name="Object 6"/>
          <p:cNvGraphicFramePr>
            <a:graphicFrameLocks noChangeAspect="1"/>
          </p:cNvGraphicFramePr>
          <p:nvPr/>
        </p:nvGraphicFramePr>
        <p:xfrm>
          <a:off x="2227263" y="3505200"/>
          <a:ext cx="3487737" cy="947738"/>
        </p:xfrm>
        <a:graphic>
          <a:graphicData uri="http://schemas.openxmlformats.org/presentationml/2006/ole">
            <mc:AlternateContent xmlns:mc="http://schemas.openxmlformats.org/markup-compatibility/2006">
              <mc:Choice xmlns:v="urn:schemas-microsoft-com:vml" Requires="v">
                <p:oleObj spid="_x0000_s43043" name="Equation" r:id="rId6" imgW="1587500" imgH="431800" progId="Equation.3">
                  <p:embed/>
                </p:oleObj>
              </mc:Choice>
              <mc:Fallback>
                <p:oleObj name="Equation" r:id="rId6" imgW="1587500" imgH="4318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27263" y="3505200"/>
                        <a:ext cx="3487737"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6359" name="Object 7"/>
          <p:cNvGraphicFramePr>
            <a:graphicFrameLocks noChangeAspect="1"/>
          </p:cNvGraphicFramePr>
          <p:nvPr/>
        </p:nvGraphicFramePr>
        <p:xfrm>
          <a:off x="2514600" y="4357688"/>
          <a:ext cx="1338263" cy="976312"/>
        </p:xfrm>
        <a:graphic>
          <a:graphicData uri="http://schemas.openxmlformats.org/presentationml/2006/ole">
            <mc:AlternateContent xmlns:mc="http://schemas.openxmlformats.org/markup-compatibility/2006">
              <mc:Choice xmlns:v="urn:schemas-microsoft-com:vml" Requires="v">
                <p:oleObj spid="_x0000_s43044" name="Equation" r:id="rId8" imgW="609336" imgH="444307" progId="Equation.3">
                  <p:embed/>
                </p:oleObj>
              </mc:Choice>
              <mc:Fallback>
                <p:oleObj name="Equation" r:id="rId8" imgW="609336" imgH="444307"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4357688"/>
                        <a:ext cx="1338263" cy="976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6360" name="AutoShape 8"/>
          <p:cNvSpPr>
            <a:spLocks noChangeArrowheads="1"/>
          </p:cNvSpPr>
          <p:nvPr/>
        </p:nvSpPr>
        <p:spPr bwMode="auto">
          <a:xfrm>
            <a:off x="5943600" y="3306763"/>
            <a:ext cx="2971800" cy="2405062"/>
          </a:xfrm>
          <a:prstGeom prst="wedgeRoundRectCallout">
            <a:avLst>
              <a:gd name="adj1" fmla="val -94713"/>
              <a:gd name="adj2" fmla="val 3625"/>
              <a:gd name="adj3" fmla="val 16667"/>
            </a:avLst>
          </a:prstGeom>
          <a:solidFill>
            <a:schemeClr val="accent1"/>
          </a:solidFill>
          <a:ln w="9525">
            <a:solidFill>
              <a:schemeClr val="tx1"/>
            </a:solidFill>
            <a:miter lim="800000"/>
            <a:headEnd/>
            <a:tailEnd/>
          </a:ln>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ctr" eaLnBrk="1" hangingPunct="1">
              <a:lnSpc>
                <a:spcPct val="100000"/>
              </a:lnSpc>
              <a:buClrTx/>
              <a:buFontTx/>
              <a:buNone/>
            </a:pPr>
            <a:r>
              <a:rPr lang="zh-CN" altLang="en-US">
                <a:solidFill>
                  <a:srgbClr val="FFFF00"/>
                </a:solidFill>
              </a:rPr>
              <a:t>绝对分布由初始分布和转移概率确定。而平稳分布的初始分布即为极限分布。</a:t>
            </a:r>
          </a:p>
        </p:txBody>
      </p:sp>
      <p:sp>
        <p:nvSpPr>
          <p:cNvPr id="356361" name="Rectangle 9"/>
          <p:cNvSpPr>
            <a:spLocks noChangeArrowheads="1"/>
          </p:cNvSpPr>
          <p:nvPr/>
        </p:nvSpPr>
        <p:spPr bwMode="auto">
          <a:xfrm>
            <a:off x="990600" y="5181600"/>
            <a:ext cx="79184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a:sym typeface="Symbol" panose="05050102010706020507" pitchFamily="18" charset="2"/>
              </a:rPr>
              <a:t>利用一步转移概率矩阵，有</a:t>
            </a:r>
          </a:p>
        </p:txBody>
      </p:sp>
      <p:graphicFrame>
        <p:nvGraphicFramePr>
          <p:cNvPr id="356362" name="Object 10"/>
          <p:cNvGraphicFramePr>
            <a:graphicFrameLocks noChangeAspect="1"/>
          </p:cNvGraphicFramePr>
          <p:nvPr/>
        </p:nvGraphicFramePr>
        <p:xfrm>
          <a:off x="2336800" y="5626100"/>
          <a:ext cx="4743450" cy="974725"/>
        </p:xfrm>
        <a:graphic>
          <a:graphicData uri="http://schemas.openxmlformats.org/presentationml/2006/ole">
            <mc:AlternateContent xmlns:mc="http://schemas.openxmlformats.org/markup-compatibility/2006">
              <mc:Choice xmlns:v="urn:schemas-microsoft-com:vml" Requires="v">
                <p:oleObj spid="_x0000_s43045" name="Equation" r:id="rId10" imgW="2159000" imgH="444500" progId="Equation.3">
                  <p:embed/>
                </p:oleObj>
              </mc:Choice>
              <mc:Fallback>
                <p:oleObj name="Equation" r:id="rId10" imgW="2159000" imgH="4445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36800" y="5626100"/>
                        <a:ext cx="4743450"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6363" name="Rectangle 11"/>
          <p:cNvSpPr>
            <a:spLocks noChangeArrowheads="1"/>
          </p:cNvSpPr>
          <p:nvPr/>
        </p:nvSpPr>
        <p:spPr bwMode="auto">
          <a:xfrm>
            <a:off x="1143000" y="2743200"/>
            <a:ext cx="7772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a:sym typeface="Symbol" panose="05050102010706020507" pitchFamily="18" charset="2"/>
              </a:rPr>
              <a:t>存在，且</a:t>
            </a:r>
            <a:r>
              <a:rPr lang="en-US" altLang="zh-CN">
                <a:sym typeface="Symbol" panose="05050102010706020507" pitchFamily="18" charset="2"/>
              </a:rPr>
              <a:t>{p</a:t>
            </a:r>
            <a:r>
              <a:rPr lang="en-US" altLang="zh-CN" baseline="-25000">
                <a:sym typeface="Symbol" panose="05050102010706020507" pitchFamily="18" charset="2"/>
              </a:rPr>
              <a:t>j</a:t>
            </a:r>
            <a:r>
              <a:rPr lang="en-US" altLang="zh-CN" baseline="30000">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j≥0}</a:t>
            </a:r>
            <a:r>
              <a:rPr lang="zh-CN" altLang="en-US">
                <a:sym typeface="Symbol" panose="05050102010706020507" pitchFamily="18" charset="2"/>
              </a:rPr>
              <a:t>是</a:t>
            </a:r>
            <a:r>
              <a:rPr lang="en-US" altLang="zh-CN">
                <a:sym typeface="Symbol" panose="05050102010706020507" pitchFamily="18" charset="2"/>
              </a:rPr>
              <a:t>{N</a:t>
            </a:r>
            <a:r>
              <a:rPr lang="en-US" altLang="zh-CN" baseline="-25000">
                <a:sym typeface="Symbol" panose="05050102010706020507" pitchFamily="18" charset="2"/>
              </a:rPr>
              <a:t>n</a:t>
            </a:r>
            <a:r>
              <a:rPr lang="en-US" altLang="zh-CN" baseline="30000">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n≥1}</a:t>
            </a:r>
            <a:r>
              <a:rPr lang="zh-CN" altLang="en-US">
                <a:sym typeface="Symbol" panose="05050102010706020507" pitchFamily="18" charset="2"/>
              </a:rPr>
              <a:t>唯一的平稳分布，且满足</a:t>
            </a:r>
          </a:p>
        </p:txBody>
      </p:sp>
      <p:sp>
        <p:nvSpPr>
          <p:cNvPr id="4302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2E2139ED-DB99-4762-BFFB-55FA21D63BA1}" type="slidenum">
              <a:rPr lang="zh-CN" altLang="en-US" sz="1800">
                <a:solidFill>
                  <a:srgbClr val="00FF00"/>
                </a:solidFill>
                <a:ea typeface="黑体" panose="02010609060101010101" pitchFamily="49" charset="-122"/>
              </a:rPr>
              <a:pPr/>
              <a:t>18</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anim calcmode="lin" valueType="num">
                                      <p:cBhvr additive="base">
                                        <p:cTn id="7" dur="500" fill="hold"/>
                                        <p:tgtEl>
                                          <p:spTgt spid="3563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635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56357"/>
                                        </p:tgtEl>
                                        <p:attrNameLst>
                                          <p:attrName>style.visibility</p:attrName>
                                        </p:attrNameLst>
                                      </p:cBhvr>
                                      <p:to>
                                        <p:strVal val="visible"/>
                                      </p:to>
                                    </p:set>
                                    <p:anim calcmode="lin" valueType="num">
                                      <p:cBhvr additive="base">
                                        <p:cTn id="12" dur="500" fill="hold"/>
                                        <p:tgtEl>
                                          <p:spTgt spid="356357"/>
                                        </p:tgtEl>
                                        <p:attrNameLst>
                                          <p:attrName>ppt_x</p:attrName>
                                        </p:attrNameLst>
                                      </p:cBhvr>
                                      <p:tavLst>
                                        <p:tav tm="0">
                                          <p:val>
                                            <p:strVal val="#ppt_x"/>
                                          </p:val>
                                        </p:tav>
                                        <p:tav tm="100000">
                                          <p:val>
                                            <p:strVal val="#ppt_x"/>
                                          </p:val>
                                        </p:tav>
                                      </p:tavLst>
                                    </p:anim>
                                    <p:anim calcmode="lin" valueType="num">
                                      <p:cBhvr additive="base">
                                        <p:cTn id="13" dur="500" fill="hold"/>
                                        <p:tgtEl>
                                          <p:spTgt spid="356357"/>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56363"/>
                                        </p:tgtEl>
                                        <p:attrNameLst>
                                          <p:attrName>style.visibility</p:attrName>
                                        </p:attrNameLst>
                                      </p:cBhvr>
                                      <p:to>
                                        <p:strVal val="visible"/>
                                      </p:to>
                                    </p:set>
                                    <p:anim calcmode="lin" valueType="num">
                                      <p:cBhvr additive="base">
                                        <p:cTn id="17" dur="500" fill="hold"/>
                                        <p:tgtEl>
                                          <p:spTgt spid="356363"/>
                                        </p:tgtEl>
                                        <p:attrNameLst>
                                          <p:attrName>ppt_x</p:attrName>
                                        </p:attrNameLst>
                                      </p:cBhvr>
                                      <p:tavLst>
                                        <p:tav tm="0">
                                          <p:val>
                                            <p:strVal val="#ppt_x"/>
                                          </p:val>
                                        </p:tav>
                                        <p:tav tm="100000">
                                          <p:val>
                                            <p:strVal val="#ppt_x"/>
                                          </p:val>
                                        </p:tav>
                                      </p:tavLst>
                                    </p:anim>
                                    <p:anim calcmode="lin" valueType="num">
                                      <p:cBhvr additive="base">
                                        <p:cTn id="18" dur="500" fill="hold"/>
                                        <p:tgtEl>
                                          <p:spTgt spid="356363"/>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356358"/>
                                        </p:tgtEl>
                                        <p:attrNameLst>
                                          <p:attrName>style.visibility</p:attrName>
                                        </p:attrNameLst>
                                      </p:cBhvr>
                                      <p:to>
                                        <p:strVal val="visible"/>
                                      </p:to>
                                    </p:set>
                                    <p:anim calcmode="lin" valueType="num">
                                      <p:cBhvr additive="base">
                                        <p:cTn id="22" dur="500" fill="hold"/>
                                        <p:tgtEl>
                                          <p:spTgt spid="356358"/>
                                        </p:tgtEl>
                                        <p:attrNameLst>
                                          <p:attrName>ppt_x</p:attrName>
                                        </p:attrNameLst>
                                      </p:cBhvr>
                                      <p:tavLst>
                                        <p:tav tm="0">
                                          <p:val>
                                            <p:strVal val="#ppt_x"/>
                                          </p:val>
                                        </p:tav>
                                        <p:tav tm="100000">
                                          <p:val>
                                            <p:strVal val="#ppt_x"/>
                                          </p:val>
                                        </p:tav>
                                      </p:tavLst>
                                    </p:anim>
                                    <p:anim calcmode="lin" valueType="num">
                                      <p:cBhvr additive="base">
                                        <p:cTn id="23" dur="500" fill="hold"/>
                                        <p:tgtEl>
                                          <p:spTgt spid="356358"/>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356359"/>
                                        </p:tgtEl>
                                        <p:attrNameLst>
                                          <p:attrName>style.visibility</p:attrName>
                                        </p:attrNameLst>
                                      </p:cBhvr>
                                      <p:to>
                                        <p:strVal val="visible"/>
                                      </p:to>
                                    </p:set>
                                    <p:anim calcmode="lin" valueType="num">
                                      <p:cBhvr additive="base">
                                        <p:cTn id="27" dur="500" fill="hold"/>
                                        <p:tgtEl>
                                          <p:spTgt spid="356359"/>
                                        </p:tgtEl>
                                        <p:attrNameLst>
                                          <p:attrName>ppt_x</p:attrName>
                                        </p:attrNameLst>
                                      </p:cBhvr>
                                      <p:tavLst>
                                        <p:tav tm="0">
                                          <p:val>
                                            <p:strVal val="#ppt_x"/>
                                          </p:val>
                                        </p:tav>
                                        <p:tav tm="100000">
                                          <p:val>
                                            <p:strVal val="#ppt_x"/>
                                          </p:val>
                                        </p:tav>
                                      </p:tavLst>
                                    </p:anim>
                                    <p:anim calcmode="lin" valueType="num">
                                      <p:cBhvr additive="base">
                                        <p:cTn id="28" dur="500" fill="hold"/>
                                        <p:tgtEl>
                                          <p:spTgt spid="356359"/>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356360"/>
                                        </p:tgtEl>
                                        <p:attrNameLst>
                                          <p:attrName>style.visibility</p:attrName>
                                        </p:attrNameLst>
                                      </p:cBhvr>
                                      <p:to>
                                        <p:strVal val="visible"/>
                                      </p:to>
                                    </p:set>
                                    <p:anim calcmode="lin" valueType="num">
                                      <p:cBhvr additive="base">
                                        <p:cTn id="32" dur="500" fill="hold"/>
                                        <p:tgtEl>
                                          <p:spTgt spid="356360"/>
                                        </p:tgtEl>
                                        <p:attrNameLst>
                                          <p:attrName>ppt_x</p:attrName>
                                        </p:attrNameLst>
                                      </p:cBhvr>
                                      <p:tavLst>
                                        <p:tav tm="0">
                                          <p:val>
                                            <p:strVal val="1+#ppt_w/2"/>
                                          </p:val>
                                        </p:tav>
                                        <p:tav tm="100000">
                                          <p:val>
                                            <p:strVal val="#ppt_x"/>
                                          </p:val>
                                        </p:tav>
                                      </p:tavLst>
                                    </p:anim>
                                    <p:anim calcmode="lin" valueType="num">
                                      <p:cBhvr additive="base">
                                        <p:cTn id="33" dur="500" fill="hold"/>
                                        <p:tgtEl>
                                          <p:spTgt spid="35636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56360"/>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56361"/>
                                        </p:tgtEl>
                                        <p:attrNameLst>
                                          <p:attrName>style.visibility</p:attrName>
                                        </p:attrNameLst>
                                      </p:cBhvr>
                                      <p:to>
                                        <p:strVal val="visible"/>
                                      </p:to>
                                    </p:set>
                                    <p:anim calcmode="lin" valueType="num">
                                      <p:cBhvr additive="base">
                                        <p:cTn id="38" dur="500" fill="hold"/>
                                        <p:tgtEl>
                                          <p:spTgt spid="356361"/>
                                        </p:tgtEl>
                                        <p:attrNameLst>
                                          <p:attrName>ppt_x</p:attrName>
                                        </p:attrNameLst>
                                      </p:cBhvr>
                                      <p:tavLst>
                                        <p:tav tm="0">
                                          <p:val>
                                            <p:strVal val="#ppt_x"/>
                                          </p:val>
                                        </p:tav>
                                        <p:tav tm="100000">
                                          <p:val>
                                            <p:strVal val="#ppt_x"/>
                                          </p:val>
                                        </p:tav>
                                      </p:tavLst>
                                    </p:anim>
                                    <p:anim calcmode="lin" valueType="num">
                                      <p:cBhvr additive="base">
                                        <p:cTn id="39" dur="500" fill="hold"/>
                                        <p:tgtEl>
                                          <p:spTgt spid="356361"/>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500"/>
                            </p:stCondLst>
                            <p:childTnLst>
                              <p:par>
                                <p:cTn id="41" presetID="2" presetClass="entr" presetSubtype="4" fill="hold" nodeType="afterEffect">
                                  <p:stCondLst>
                                    <p:cond delay="0"/>
                                  </p:stCondLst>
                                  <p:childTnLst>
                                    <p:set>
                                      <p:cBhvr>
                                        <p:cTn id="42" dur="1" fill="hold">
                                          <p:stCondLst>
                                            <p:cond delay="0"/>
                                          </p:stCondLst>
                                        </p:cTn>
                                        <p:tgtEl>
                                          <p:spTgt spid="356362"/>
                                        </p:tgtEl>
                                        <p:attrNameLst>
                                          <p:attrName>style.visibility</p:attrName>
                                        </p:attrNameLst>
                                      </p:cBhvr>
                                      <p:to>
                                        <p:strVal val="visible"/>
                                      </p:to>
                                    </p:set>
                                    <p:anim calcmode="lin" valueType="num">
                                      <p:cBhvr additive="base">
                                        <p:cTn id="43" dur="500" fill="hold"/>
                                        <p:tgtEl>
                                          <p:spTgt spid="356362"/>
                                        </p:tgtEl>
                                        <p:attrNameLst>
                                          <p:attrName>ppt_x</p:attrName>
                                        </p:attrNameLst>
                                      </p:cBhvr>
                                      <p:tavLst>
                                        <p:tav tm="0">
                                          <p:val>
                                            <p:strVal val="#ppt_x"/>
                                          </p:val>
                                        </p:tav>
                                        <p:tav tm="100000">
                                          <p:val>
                                            <p:strVal val="#ppt_x"/>
                                          </p:val>
                                        </p:tav>
                                      </p:tavLst>
                                    </p:anim>
                                    <p:anim calcmode="lin" valueType="num">
                                      <p:cBhvr additive="base">
                                        <p:cTn id="44" dur="500" fill="hold"/>
                                        <p:tgtEl>
                                          <p:spTgt spid="356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build="p" autoUpdateAnimBg="0" advAuto="0"/>
      <p:bldP spid="356360" grpId="0" animBg="1" autoUpdateAnimBg="0"/>
      <p:bldP spid="356361" grpId="0" autoUpdateAnimBg="0"/>
      <p:bldP spid="35636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l" eaLnBrk="1" hangingPunct="1"/>
            <a:r>
              <a:rPr lang="zh-CN" altLang="en-US" smtClean="0"/>
              <a:t>证明</a:t>
            </a:r>
            <a:r>
              <a:rPr lang="en-US" altLang="zh-CN" smtClean="0"/>
              <a:t>(</a:t>
            </a:r>
            <a:r>
              <a:rPr lang="zh-CN" altLang="en-US" smtClean="0"/>
              <a:t>续</a:t>
            </a:r>
            <a:r>
              <a:rPr lang="en-US" altLang="zh-CN" smtClean="0"/>
              <a:t>2)</a:t>
            </a:r>
          </a:p>
        </p:txBody>
      </p:sp>
      <p:sp>
        <p:nvSpPr>
          <p:cNvPr id="358403" name="Rectangle 3"/>
          <p:cNvSpPr>
            <a:spLocks noGrp="1" noChangeArrowheads="1"/>
          </p:cNvSpPr>
          <p:nvPr>
            <p:ph idx="1"/>
          </p:nvPr>
        </p:nvSpPr>
        <p:spPr>
          <a:xfrm>
            <a:off x="1143000" y="1219200"/>
            <a:ext cx="7772400" cy="469900"/>
          </a:xfrm>
        </p:spPr>
        <p:txBody>
          <a:bodyPr/>
          <a:lstStyle/>
          <a:p>
            <a:pPr eaLnBrk="1" hangingPunct="1">
              <a:lnSpc>
                <a:spcPct val="110000"/>
              </a:lnSpc>
              <a:buClrTx/>
              <a:buFontTx/>
              <a:buNone/>
            </a:pPr>
            <a:r>
              <a:rPr lang="zh-CN" altLang="en-US" smtClean="0">
                <a:sym typeface="Symbol" panose="05050102010706020507" pitchFamily="18" charset="2"/>
              </a:rPr>
              <a:t>引入母函数</a:t>
            </a:r>
          </a:p>
        </p:txBody>
      </p:sp>
      <p:sp>
        <p:nvSpPr>
          <p:cNvPr id="4506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3F42A37-CC45-4B40-AB08-DD9E59D9F621}"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4506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graphicFrame>
        <p:nvGraphicFramePr>
          <p:cNvPr id="358404" name="Object 4"/>
          <p:cNvGraphicFramePr>
            <a:graphicFrameLocks noChangeAspect="1"/>
          </p:cNvGraphicFramePr>
          <p:nvPr/>
        </p:nvGraphicFramePr>
        <p:xfrm>
          <a:off x="1816100" y="1466850"/>
          <a:ext cx="5949950" cy="976313"/>
        </p:xfrm>
        <a:graphic>
          <a:graphicData uri="http://schemas.openxmlformats.org/presentationml/2006/ole">
            <mc:AlternateContent xmlns:mc="http://schemas.openxmlformats.org/markup-compatibility/2006">
              <mc:Choice xmlns:v="urn:schemas-microsoft-com:vml" Requires="v">
                <p:oleObj spid="_x0000_s45095" name="Equation" r:id="rId4" imgW="2705100" imgH="444500" progId="Equation.3">
                  <p:embed/>
                </p:oleObj>
              </mc:Choice>
              <mc:Fallback>
                <p:oleObj name="Equation" r:id="rId4" imgW="2705100" imgH="444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6100" y="1466850"/>
                        <a:ext cx="5949950"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05" name="Rectangle 5"/>
          <p:cNvSpPr>
            <a:spLocks noChangeArrowheads="1"/>
          </p:cNvSpPr>
          <p:nvPr/>
        </p:nvSpPr>
        <p:spPr bwMode="auto">
          <a:xfrm>
            <a:off x="1066800" y="2287588"/>
            <a:ext cx="78486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a:sym typeface="Symbol" panose="05050102010706020507" pitchFamily="18" charset="2"/>
              </a:rPr>
              <a:t>得</a:t>
            </a:r>
          </a:p>
        </p:txBody>
      </p:sp>
      <p:graphicFrame>
        <p:nvGraphicFramePr>
          <p:cNvPr id="358406" name="Object 6"/>
          <p:cNvGraphicFramePr>
            <a:graphicFrameLocks noChangeAspect="1"/>
          </p:cNvGraphicFramePr>
          <p:nvPr/>
        </p:nvGraphicFramePr>
        <p:xfrm>
          <a:off x="1752600" y="2603500"/>
          <a:ext cx="5530850" cy="1004888"/>
        </p:xfrm>
        <a:graphic>
          <a:graphicData uri="http://schemas.openxmlformats.org/presentationml/2006/ole">
            <mc:AlternateContent xmlns:mc="http://schemas.openxmlformats.org/markup-compatibility/2006">
              <mc:Choice xmlns:v="urn:schemas-microsoft-com:vml" Requires="v">
                <p:oleObj spid="_x0000_s45096" name="Equation" r:id="rId6" imgW="2514600" imgH="457200" progId="Equation.3">
                  <p:embed/>
                </p:oleObj>
              </mc:Choice>
              <mc:Fallback>
                <p:oleObj name="Equation" r:id="rId6" imgW="2514600" imgH="457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2603500"/>
                        <a:ext cx="5530850"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07" name="Rectangle 7"/>
          <p:cNvSpPr>
            <a:spLocks noChangeArrowheads="1"/>
          </p:cNvSpPr>
          <p:nvPr/>
        </p:nvSpPr>
        <p:spPr bwMode="auto">
          <a:xfrm>
            <a:off x="990600" y="5126038"/>
            <a:ext cx="791845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a:sym typeface="Symbol" panose="05050102010706020507" pitchFamily="18" charset="2"/>
              </a:rPr>
              <a:t>于是</a:t>
            </a:r>
          </a:p>
        </p:txBody>
      </p:sp>
      <p:graphicFrame>
        <p:nvGraphicFramePr>
          <p:cNvPr id="358408" name="Object 8"/>
          <p:cNvGraphicFramePr>
            <a:graphicFrameLocks noChangeAspect="1"/>
          </p:cNvGraphicFramePr>
          <p:nvPr/>
        </p:nvGraphicFramePr>
        <p:xfrm>
          <a:off x="2478088" y="3452813"/>
          <a:ext cx="5110162" cy="1089025"/>
        </p:xfrm>
        <a:graphic>
          <a:graphicData uri="http://schemas.openxmlformats.org/presentationml/2006/ole">
            <mc:AlternateContent xmlns:mc="http://schemas.openxmlformats.org/markup-compatibility/2006">
              <mc:Choice xmlns:v="urn:schemas-microsoft-com:vml" Requires="v">
                <p:oleObj spid="_x0000_s45097" name="Equation" r:id="rId8" imgW="2324100" imgH="495300" progId="Equation.3">
                  <p:embed/>
                </p:oleObj>
              </mc:Choice>
              <mc:Fallback>
                <p:oleObj name="Equation" r:id="rId8" imgW="2324100" imgH="4953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8088" y="3452813"/>
                        <a:ext cx="5110162"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09" name="Object 9"/>
          <p:cNvGraphicFramePr>
            <a:graphicFrameLocks noChangeAspect="1"/>
          </p:cNvGraphicFramePr>
          <p:nvPr/>
        </p:nvGraphicFramePr>
        <p:xfrm>
          <a:off x="2446338" y="4387850"/>
          <a:ext cx="4273550" cy="893763"/>
        </p:xfrm>
        <a:graphic>
          <a:graphicData uri="http://schemas.openxmlformats.org/presentationml/2006/ole">
            <mc:AlternateContent xmlns:mc="http://schemas.openxmlformats.org/markup-compatibility/2006">
              <mc:Choice xmlns:v="urn:schemas-microsoft-com:vml" Requires="v">
                <p:oleObj spid="_x0000_s45098" name="Equation" r:id="rId10" imgW="1943100" imgH="406400" progId="Equation.3">
                  <p:embed/>
                </p:oleObj>
              </mc:Choice>
              <mc:Fallback>
                <p:oleObj name="Equation" r:id="rId10" imgW="1943100" imgH="4064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6338" y="4387850"/>
                        <a:ext cx="4273550"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10" name="Object 10"/>
          <p:cNvGraphicFramePr>
            <a:graphicFrameLocks noChangeAspect="1"/>
          </p:cNvGraphicFramePr>
          <p:nvPr/>
        </p:nvGraphicFramePr>
        <p:xfrm>
          <a:off x="2798763" y="5575300"/>
          <a:ext cx="3128962" cy="976313"/>
        </p:xfrm>
        <a:graphic>
          <a:graphicData uri="http://schemas.openxmlformats.org/presentationml/2006/ole">
            <mc:AlternateContent xmlns:mc="http://schemas.openxmlformats.org/markup-compatibility/2006">
              <mc:Choice xmlns:v="urn:schemas-microsoft-com:vml" Requires="v">
                <p:oleObj spid="_x0000_s45099" name="Equation" r:id="rId12" imgW="1422400" imgH="444500" progId="Equation.3">
                  <p:embed/>
                </p:oleObj>
              </mc:Choice>
              <mc:Fallback>
                <p:oleObj name="Equation" r:id="rId12" imgW="1422400" imgH="44450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98763" y="5575300"/>
                        <a:ext cx="3128962"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24361D7E-472B-4A3D-91EB-B79EEBC5B821}" type="slidenum">
              <a:rPr lang="zh-CN" altLang="en-US" sz="1800">
                <a:solidFill>
                  <a:srgbClr val="00FF00"/>
                </a:solidFill>
                <a:ea typeface="黑体" panose="02010609060101010101" pitchFamily="49" charset="-122"/>
              </a:rPr>
              <a:pPr/>
              <a:t>19</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anim calcmode="lin" valueType="num">
                                      <p:cBhvr additive="base">
                                        <p:cTn id="7" dur="500" fill="hold"/>
                                        <p:tgtEl>
                                          <p:spTgt spid="3584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0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58404"/>
                                        </p:tgtEl>
                                        <p:attrNameLst>
                                          <p:attrName>style.visibility</p:attrName>
                                        </p:attrNameLst>
                                      </p:cBhvr>
                                      <p:to>
                                        <p:strVal val="visible"/>
                                      </p:to>
                                    </p:set>
                                    <p:anim calcmode="lin" valueType="num">
                                      <p:cBhvr additive="base">
                                        <p:cTn id="12" dur="500" fill="hold"/>
                                        <p:tgtEl>
                                          <p:spTgt spid="358404"/>
                                        </p:tgtEl>
                                        <p:attrNameLst>
                                          <p:attrName>ppt_x</p:attrName>
                                        </p:attrNameLst>
                                      </p:cBhvr>
                                      <p:tavLst>
                                        <p:tav tm="0">
                                          <p:val>
                                            <p:strVal val="#ppt_x"/>
                                          </p:val>
                                        </p:tav>
                                        <p:tav tm="100000">
                                          <p:val>
                                            <p:strVal val="#ppt_x"/>
                                          </p:val>
                                        </p:tav>
                                      </p:tavLst>
                                    </p:anim>
                                    <p:anim calcmode="lin" valueType="num">
                                      <p:cBhvr additive="base">
                                        <p:cTn id="13" dur="500" fill="hold"/>
                                        <p:tgtEl>
                                          <p:spTgt spid="35840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58405"/>
                                        </p:tgtEl>
                                        <p:attrNameLst>
                                          <p:attrName>style.visibility</p:attrName>
                                        </p:attrNameLst>
                                      </p:cBhvr>
                                      <p:to>
                                        <p:strVal val="visible"/>
                                      </p:to>
                                    </p:set>
                                    <p:anim calcmode="lin" valueType="num">
                                      <p:cBhvr additive="base">
                                        <p:cTn id="18" dur="500" fill="hold"/>
                                        <p:tgtEl>
                                          <p:spTgt spid="358405"/>
                                        </p:tgtEl>
                                        <p:attrNameLst>
                                          <p:attrName>ppt_x</p:attrName>
                                        </p:attrNameLst>
                                      </p:cBhvr>
                                      <p:tavLst>
                                        <p:tav tm="0">
                                          <p:val>
                                            <p:strVal val="#ppt_x"/>
                                          </p:val>
                                        </p:tav>
                                        <p:tav tm="100000">
                                          <p:val>
                                            <p:strVal val="#ppt_x"/>
                                          </p:val>
                                        </p:tav>
                                      </p:tavLst>
                                    </p:anim>
                                    <p:anim calcmode="lin" valueType="num">
                                      <p:cBhvr additive="base">
                                        <p:cTn id="19" dur="500" fill="hold"/>
                                        <p:tgtEl>
                                          <p:spTgt spid="358405"/>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358406"/>
                                        </p:tgtEl>
                                        <p:attrNameLst>
                                          <p:attrName>style.visibility</p:attrName>
                                        </p:attrNameLst>
                                      </p:cBhvr>
                                      <p:to>
                                        <p:strVal val="visible"/>
                                      </p:to>
                                    </p:set>
                                    <p:anim calcmode="lin" valueType="num">
                                      <p:cBhvr additive="base">
                                        <p:cTn id="23" dur="500" fill="hold"/>
                                        <p:tgtEl>
                                          <p:spTgt spid="358406"/>
                                        </p:tgtEl>
                                        <p:attrNameLst>
                                          <p:attrName>ppt_x</p:attrName>
                                        </p:attrNameLst>
                                      </p:cBhvr>
                                      <p:tavLst>
                                        <p:tav tm="0">
                                          <p:val>
                                            <p:strVal val="#ppt_x"/>
                                          </p:val>
                                        </p:tav>
                                        <p:tav tm="100000">
                                          <p:val>
                                            <p:strVal val="#ppt_x"/>
                                          </p:val>
                                        </p:tav>
                                      </p:tavLst>
                                    </p:anim>
                                    <p:anim calcmode="lin" valueType="num">
                                      <p:cBhvr additive="base">
                                        <p:cTn id="24" dur="500" fill="hold"/>
                                        <p:tgtEl>
                                          <p:spTgt spid="358406"/>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58408"/>
                                        </p:tgtEl>
                                        <p:attrNameLst>
                                          <p:attrName>style.visibility</p:attrName>
                                        </p:attrNameLst>
                                      </p:cBhvr>
                                      <p:to>
                                        <p:strVal val="visible"/>
                                      </p:to>
                                    </p:set>
                                    <p:anim calcmode="lin" valueType="num">
                                      <p:cBhvr additive="base">
                                        <p:cTn id="29" dur="500" fill="hold"/>
                                        <p:tgtEl>
                                          <p:spTgt spid="358408"/>
                                        </p:tgtEl>
                                        <p:attrNameLst>
                                          <p:attrName>ppt_x</p:attrName>
                                        </p:attrNameLst>
                                      </p:cBhvr>
                                      <p:tavLst>
                                        <p:tav tm="0">
                                          <p:val>
                                            <p:strVal val="#ppt_x"/>
                                          </p:val>
                                        </p:tav>
                                        <p:tav tm="100000">
                                          <p:val>
                                            <p:strVal val="#ppt_x"/>
                                          </p:val>
                                        </p:tav>
                                      </p:tavLst>
                                    </p:anim>
                                    <p:anim calcmode="lin" valueType="num">
                                      <p:cBhvr additive="base">
                                        <p:cTn id="30" dur="500" fill="hold"/>
                                        <p:tgtEl>
                                          <p:spTgt spid="358408"/>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58409"/>
                                        </p:tgtEl>
                                        <p:attrNameLst>
                                          <p:attrName>style.visibility</p:attrName>
                                        </p:attrNameLst>
                                      </p:cBhvr>
                                      <p:to>
                                        <p:strVal val="visible"/>
                                      </p:to>
                                    </p:set>
                                    <p:anim calcmode="lin" valueType="num">
                                      <p:cBhvr additive="base">
                                        <p:cTn id="35" dur="500" fill="hold"/>
                                        <p:tgtEl>
                                          <p:spTgt spid="358409"/>
                                        </p:tgtEl>
                                        <p:attrNameLst>
                                          <p:attrName>ppt_x</p:attrName>
                                        </p:attrNameLst>
                                      </p:cBhvr>
                                      <p:tavLst>
                                        <p:tav tm="0">
                                          <p:val>
                                            <p:strVal val="#ppt_x"/>
                                          </p:val>
                                        </p:tav>
                                        <p:tav tm="100000">
                                          <p:val>
                                            <p:strVal val="#ppt_x"/>
                                          </p:val>
                                        </p:tav>
                                      </p:tavLst>
                                    </p:anim>
                                    <p:anim calcmode="lin" valueType="num">
                                      <p:cBhvr additive="base">
                                        <p:cTn id="36" dur="500" fill="hold"/>
                                        <p:tgtEl>
                                          <p:spTgt spid="358409"/>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58407"/>
                                        </p:tgtEl>
                                        <p:attrNameLst>
                                          <p:attrName>style.visibility</p:attrName>
                                        </p:attrNameLst>
                                      </p:cBhvr>
                                      <p:to>
                                        <p:strVal val="visible"/>
                                      </p:to>
                                    </p:set>
                                    <p:anim calcmode="lin" valueType="num">
                                      <p:cBhvr additive="base">
                                        <p:cTn id="41" dur="500" fill="hold"/>
                                        <p:tgtEl>
                                          <p:spTgt spid="358407"/>
                                        </p:tgtEl>
                                        <p:attrNameLst>
                                          <p:attrName>ppt_x</p:attrName>
                                        </p:attrNameLst>
                                      </p:cBhvr>
                                      <p:tavLst>
                                        <p:tav tm="0">
                                          <p:val>
                                            <p:strVal val="#ppt_x"/>
                                          </p:val>
                                        </p:tav>
                                        <p:tav tm="100000">
                                          <p:val>
                                            <p:strVal val="#ppt_x"/>
                                          </p:val>
                                        </p:tav>
                                      </p:tavLst>
                                    </p:anim>
                                    <p:anim calcmode="lin" valueType="num">
                                      <p:cBhvr additive="base">
                                        <p:cTn id="42" dur="500" fill="hold"/>
                                        <p:tgtEl>
                                          <p:spTgt spid="358407"/>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500"/>
                            </p:stCondLst>
                            <p:childTnLst>
                              <p:par>
                                <p:cTn id="44" presetID="2" presetClass="entr" presetSubtype="4" fill="hold" nodeType="afterEffect">
                                  <p:stCondLst>
                                    <p:cond delay="0"/>
                                  </p:stCondLst>
                                  <p:childTnLst>
                                    <p:set>
                                      <p:cBhvr>
                                        <p:cTn id="45" dur="1" fill="hold">
                                          <p:stCondLst>
                                            <p:cond delay="0"/>
                                          </p:stCondLst>
                                        </p:cTn>
                                        <p:tgtEl>
                                          <p:spTgt spid="358410"/>
                                        </p:tgtEl>
                                        <p:attrNameLst>
                                          <p:attrName>style.visibility</p:attrName>
                                        </p:attrNameLst>
                                      </p:cBhvr>
                                      <p:to>
                                        <p:strVal val="visible"/>
                                      </p:to>
                                    </p:set>
                                    <p:anim calcmode="lin" valueType="num">
                                      <p:cBhvr additive="base">
                                        <p:cTn id="46" dur="500" fill="hold"/>
                                        <p:tgtEl>
                                          <p:spTgt spid="358410"/>
                                        </p:tgtEl>
                                        <p:attrNameLst>
                                          <p:attrName>ppt_x</p:attrName>
                                        </p:attrNameLst>
                                      </p:cBhvr>
                                      <p:tavLst>
                                        <p:tav tm="0">
                                          <p:val>
                                            <p:strVal val="#ppt_x"/>
                                          </p:val>
                                        </p:tav>
                                        <p:tav tm="100000">
                                          <p:val>
                                            <p:strVal val="#ppt_x"/>
                                          </p:val>
                                        </p:tav>
                                      </p:tavLst>
                                    </p:anim>
                                    <p:anim calcmode="lin" valueType="num">
                                      <p:cBhvr additive="base">
                                        <p:cTn id="47" dur="500" fill="hold"/>
                                        <p:tgtEl>
                                          <p:spTgt spid="3584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autoUpdateAnimBg="0" advAuto="0"/>
      <p:bldP spid="358405" grpId="0" autoUpdateAnimBg="0"/>
      <p:bldP spid="35840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上一讲内容回顾</a:t>
            </a:r>
          </a:p>
        </p:txBody>
      </p:sp>
      <p:sp>
        <p:nvSpPr>
          <p:cNvPr id="370691" name="Rectangle 3"/>
          <p:cNvSpPr>
            <a:spLocks noGrp="1" noChangeArrowheads="1"/>
          </p:cNvSpPr>
          <p:nvPr>
            <p:ph idx="1"/>
          </p:nvPr>
        </p:nvSpPr>
        <p:spPr>
          <a:xfrm>
            <a:off x="1187450" y="1196975"/>
            <a:ext cx="7705725" cy="4614863"/>
          </a:xfrm>
        </p:spPr>
        <p:txBody>
          <a:bodyPr/>
          <a:lstStyle/>
          <a:p>
            <a:pPr eaLnBrk="1" hangingPunct="1">
              <a:lnSpc>
                <a:spcPct val="150000"/>
              </a:lnSpc>
              <a:buClr>
                <a:srgbClr val="CC00CC"/>
              </a:buClr>
              <a:buFont typeface="Wingdings" panose="05000000000000000000" pitchFamily="2" charset="2"/>
              <a:buChar char="Ø"/>
            </a:pPr>
            <a:r>
              <a:rPr lang="zh-CN" altLang="en-US" sz="3600" smtClean="0">
                <a:solidFill>
                  <a:srgbClr val="0000FF"/>
                </a:solidFill>
              </a:rPr>
              <a:t>二阶段循环排队系统</a:t>
            </a:r>
            <a:endParaRPr lang="zh-CN" altLang="en-US" sz="3600" smtClean="0">
              <a:solidFill>
                <a:srgbClr val="0000FF"/>
              </a:solidFill>
              <a:sym typeface="Symbol" panose="05050102010706020507" pitchFamily="18" charset="2"/>
            </a:endParaRPr>
          </a:p>
          <a:p>
            <a:pPr lvl="1" eaLnBrk="1" hangingPunct="1">
              <a:lnSpc>
                <a:spcPct val="150000"/>
              </a:lnSpc>
              <a:buClr>
                <a:srgbClr val="FF0000"/>
              </a:buClr>
              <a:buFontTx/>
              <a:buChar char="•"/>
            </a:pPr>
            <a:r>
              <a:rPr lang="zh-CN" altLang="en-US" sz="3200" smtClean="0">
                <a:solidFill>
                  <a:srgbClr val="CC00CC"/>
                </a:solidFill>
              </a:rPr>
              <a:t>问题的引入</a:t>
            </a:r>
          </a:p>
          <a:p>
            <a:pPr lvl="1" eaLnBrk="1" hangingPunct="1">
              <a:lnSpc>
                <a:spcPct val="150000"/>
              </a:lnSpc>
              <a:buClr>
                <a:srgbClr val="FF0000"/>
              </a:buClr>
              <a:buFontTx/>
              <a:buChar char="•"/>
            </a:pPr>
            <a:r>
              <a:rPr lang="en-US" altLang="zh-CN" sz="3200" smtClean="0">
                <a:solidFill>
                  <a:srgbClr val="CC00CC"/>
                </a:solidFill>
              </a:rPr>
              <a:t>Ⅰ</a:t>
            </a:r>
            <a:r>
              <a:rPr lang="zh-CN" altLang="en-US" sz="3200" smtClean="0">
                <a:solidFill>
                  <a:srgbClr val="CC00CC"/>
                </a:solidFill>
              </a:rPr>
              <a:t>号台的队长</a:t>
            </a:r>
          </a:p>
          <a:p>
            <a:pPr lvl="1" eaLnBrk="1" hangingPunct="1">
              <a:lnSpc>
                <a:spcPct val="150000"/>
              </a:lnSpc>
              <a:buClr>
                <a:srgbClr val="FF0000"/>
              </a:buClr>
              <a:buFontTx/>
              <a:buChar char="•"/>
            </a:pPr>
            <a:r>
              <a:rPr lang="zh-CN" altLang="en-US" sz="3200" smtClean="0">
                <a:solidFill>
                  <a:srgbClr val="CC00CC"/>
                </a:solidFill>
              </a:rPr>
              <a:t>车辆在</a:t>
            </a:r>
            <a:r>
              <a:rPr lang="en-US" altLang="zh-CN" sz="3200" smtClean="0">
                <a:solidFill>
                  <a:srgbClr val="CC00CC"/>
                </a:solidFill>
              </a:rPr>
              <a:t>Ⅰ</a:t>
            </a:r>
            <a:r>
              <a:rPr lang="zh-CN" altLang="en-US" sz="3200" smtClean="0">
                <a:solidFill>
                  <a:srgbClr val="CC00CC"/>
                </a:solidFill>
              </a:rPr>
              <a:t>号台的等待时间</a:t>
            </a:r>
            <a:endParaRPr lang="en-US" altLang="zh-CN" sz="3200" smtClean="0">
              <a:solidFill>
                <a:srgbClr val="0000FF"/>
              </a:solidFill>
            </a:endParaRPr>
          </a:p>
          <a:p>
            <a:pPr eaLnBrk="1" hangingPunct="1">
              <a:lnSpc>
                <a:spcPct val="150000"/>
              </a:lnSpc>
              <a:buClr>
                <a:srgbClr val="CC00CC"/>
              </a:buClr>
              <a:buFont typeface="Wingdings" panose="05000000000000000000" pitchFamily="2" charset="2"/>
              <a:buChar char="Ø"/>
            </a:pPr>
            <a:r>
              <a:rPr lang="zh-CN" altLang="en-US" sz="4000" smtClean="0">
                <a:solidFill>
                  <a:srgbClr val="0000FF"/>
                </a:solidFill>
              </a:rPr>
              <a:t>一般服务的</a:t>
            </a:r>
            <a:r>
              <a:rPr lang="en-US" altLang="zh-CN" sz="4000" smtClean="0">
                <a:solidFill>
                  <a:srgbClr val="0000FF"/>
                </a:solidFill>
              </a:rPr>
              <a:t>M/G/1/</a:t>
            </a:r>
            <a:r>
              <a:rPr lang="en-US" altLang="zh-CN" sz="4000" smtClean="0">
                <a:solidFill>
                  <a:srgbClr val="0000FF"/>
                </a:solidFill>
                <a:sym typeface="Symbol" panose="05050102010706020507" pitchFamily="18" charset="2"/>
              </a:rPr>
              <a:t></a:t>
            </a:r>
            <a:r>
              <a:rPr lang="zh-CN" altLang="en-US" sz="4000" smtClean="0">
                <a:solidFill>
                  <a:srgbClr val="0000FF"/>
                </a:solidFill>
              </a:rPr>
              <a:t>排队系统</a:t>
            </a:r>
            <a:endParaRPr lang="zh-CN" altLang="en-US" sz="3200" smtClean="0">
              <a:solidFill>
                <a:srgbClr val="CC00CC"/>
              </a:solidFill>
            </a:endParaRPr>
          </a:p>
          <a:p>
            <a:pPr lvl="1" eaLnBrk="1" hangingPunct="1">
              <a:lnSpc>
                <a:spcPct val="150000"/>
              </a:lnSpc>
              <a:buClr>
                <a:srgbClr val="FF0000"/>
              </a:buClr>
              <a:buFontTx/>
              <a:buChar char="•"/>
            </a:pPr>
            <a:r>
              <a:rPr lang="zh-CN" altLang="en-US" sz="3200" smtClean="0">
                <a:solidFill>
                  <a:srgbClr val="CC00CC"/>
                </a:solidFill>
              </a:rPr>
              <a:t>嵌入马尔可夫链</a:t>
            </a:r>
          </a:p>
        </p:txBody>
      </p:sp>
      <p:sp>
        <p:nvSpPr>
          <p:cNvPr id="1024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52900E7-79AF-44DE-8F5D-2B072218EE29}"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024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1024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4CFA3A00-7438-43E9-9794-B3484BB0DCD7}" type="slidenum">
              <a:rPr lang="zh-CN" altLang="en-US" sz="1800">
                <a:solidFill>
                  <a:srgbClr val="00FF00"/>
                </a:solidFill>
                <a:ea typeface="黑体" panose="02010609060101010101" pitchFamily="49" charset="-122"/>
              </a:rPr>
              <a:pPr/>
              <a:t>2</a:t>
            </a:fld>
            <a:endParaRPr lang="zh-CN" altLang="en-US" sz="1800">
              <a:solidFill>
                <a:srgbClr val="00FF00"/>
              </a:solidFill>
              <a:ea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0691">
                                            <p:txEl>
                                              <p:pRg st="1" end="1"/>
                                            </p:txEl>
                                          </p:spTgt>
                                        </p:tgtEl>
                                        <p:attrNameLst>
                                          <p:attrName>style.visibility</p:attrName>
                                        </p:attrNameLst>
                                      </p:cBhvr>
                                      <p:to>
                                        <p:strVal val="visible"/>
                                      </p:to>
                                    </p:set>
                                    <p:anim calcmode="lin" valueType="num">
                                      <p:cBhvr additive="base">
                                        <p:cTn id="11" dur="500" fill="hold"/>
                                        <p:tgtEl>
                                          <p:spTgt spid="3706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069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0691">
                                            <p:txEl>
                                              <p:pRg st="2" end="2"/>
                                            </p:txEl>
                                          </p:spTgt>
                                        </p:tgtEl>
                                        <p:attrNameLst>
                                          <p:attrName>style.visibility</p:attrName>
                                        </p:attrNameLst>
                                      </p:cBhvr>
                                      <p:to>
                                        <p:strVal val="visible"/>
                                      </p:to>
                                    </p:set>
                                    <p:anim calcmode="lin" valueType="num">
                                      <p:cBhvr additive="base">
                                        <p:cTn id="15" dur="500" fill="hold"/>
                                        <p:tgtEl>
                                          <p:spTgt spid="37069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7069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0691">
                                            <p:txEl>
                                              <p:pRg st="3" end="3"/>
                                            </p:txEl>
                                          </p:spTgt>
                                        </p:tgtEl>
                                        <p:attrNameLst>
                                          <p:attrName>style.visibility</p:attrName>
                                        </p:attrNameLst>
                                      </p:cBhvr>
                                      <p:to>
                                        <p:strVal val="visible"/>
                                      </p:to>
                                    </p:set>
                                    <p:anim calcmode="lin" valueType="num">
                                      <p:cBhvr additive="base">
                                        <p:cTn id="19" dur="500" fill="hold"/>
                                        <p:tgtEl>
                                          <p:spTgt spid="3706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069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70691">
                                            <p:txEl>
                                              <p:pRg st="4" end="4"/>
                                            </p:txEl>
                                          </p:spTgt>
                                        </p:tgtEl>
                                        <p:attrNameLst>
                                          <p:attrName>style.visibility</p:attrName>
                                        </p:attrNameLst>
                                      </p:cBhvr>
                                      <p:to>
                                        <p:strVal val="visible"/>
                                      </p:to>
                                    </p:set>
                                    <p:anim calcmode="lin" valueType="num">
                                      <p:cBhvr additive="base">
                                        <p:cTn id="23" dur="500" fill="hold"/>
                                        <p:tgtEl>
                                          <p:spTgt spid="37069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069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70691">
                                            <p:txEl>
                                              <p:pRg st="5" end="5"/>
                                            </p:txEl>
                                          </p:spTgt>
                                        </p:tgtEl>
                                        <p:attrNameLst>
                                          <p:attrName>style.visibility</p:attrName>
                                        </p:attrNameLst>
                                      </p:cBhvr>
                                      <p:to>
                                        <p:strVal val="visible"/>
                                      </p:to>
                                    </p:set>
                                    <p:anim calcmode="lin" valueType="num">
                                      <p:cBhvr additive="base">
                                        <p:cTn id="27" dur="500" fill="hold"/>
                                        <p:tgtEl>
                                          <p:spTgt spid="37069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706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3"/>
          <p:cNvSpPr>
            <a:spLocks noGrp="1" noChangeArrowheads="1"/>
          </p:cNvSpPr>
          <p:nvPr>
            <p:ph type="title"/>
          </p:nvPr>
        </p:nvSpPr>
        <p:spPr/>
        <p:txBody>
          <a:bodyPr/>
          <a:lstStyle/>
          <a:p>
            <a:pPr algn="l" eaLnBrk="1" hangingPunct="1"/>
            <a:r>
              <a:rPr lang="zh-CN" altLang="en-US" smtClean="0"/>
              <a:t>证明</a:t>
            </a:r>
            <a:r>
              <a:rPr lang="en-US" altLang="zh-CN" smtClean="0"/>
              <a:t>(</a:t>
            </a:r>
            <a:r>
              <a:rPr lang="zh-CN" altLang="en-US" smtClean="0"/>
              <a:t>续</a:t>
            </a:r>
            <a:r>
              <a:rPr lang="en-US" altLang="zh-CN" smtClean="0"/>
              <a:t>3)</a:t>
            </a:r>
          </a:p>
        </p:txBody>
      </p:sp>
      <p:sp>
        <p:nvSpPr>
          <p:cNvPr id="360452" name="Rectangle 4"/>
          <p:cNvSpPr>
            <a:spLocks noGrp="1" noChangeArrowheads="1"/>
          </p:cNvSpPr>
          <p:nvPr>
            <p:ph idx="1"/>
          </p:nvPr>
        </p:nvSpPr>
        <p:spPr>
          <a:xfrm>
            <a:off x="1143000" y="1143000"/>
            <a:ext cx="7696200" cy="469900"/>
          </a:xfrm>
        </p:spPr>
        <p:txBody>
          <a:bodyPr/>
          <a:lstStyle/>
          <a:p>
            <a:pPr eaLnBrk="1" hangingPunct="1">
              <a:lnSpc>
                <a:spcPct val="110000"/>
              </a:lnSpc>
              <a:buClrTx/>
              <a:buFontTx/>
              <a:buNone/>
            </a:pPr>
            <a:r>
              <a:rPr lang="zh-CN" altLang="en-US" smtClean="0">
                <a:sym typeface="Symbol" panose="05050102010706020507" pitchFamily="18" charset="2"/>
              </a:rPr>
              <a:t>由于</a:t>
            </a:r>
            <a:r>
              <a:rPr lang="en-US" altLang="zh-CN" smtClean="0">
                <a:sym typeface="Symbol" panose="05050102010706020507" pitchFamily="18" charset="2"/>
              </a:rPr>
              <a:t>P</a:t>
            </a:r>
            <a:r>
              <a:rPr lang="en-US" altLang="zh-CN" baseline="30000" smtClean="0">
                <a:sym typeface="Symbol" panose="05050102010706020507" pitchFamily="18" charset="2"/>
              </a:rPr>
              <a:t>+</a:t>
            </a:r>
            <a:r>
              <a:rPr lang="en-US" altLang="zh-CN" smtClean="0">
                <a:sym typeface="Symbol" panose="05050102010706020507" pitchFamily="18" charset="2"/>
              </a:rPr>
              <a:t>(1)=A(1)=1</a:t>
            </a:r>
            <a:r>
              <a:rPr lang="zh-CN" altLang="en-US" smtClean="0">
                <a:sym typeface="Symbol" panose="05050102010706020507" pitchFamily="18" charset="2"/>
              </a:rPr>
              <a:t>，用求极限的洛必塔法则，得</a:t>
            </a:r>
          </a:p>
        </p:txBody>
      </p:sp>
      <p:sp>
        <p:nvSpPr>
          <p:cNvPr id="4710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2132F74-1B64-4B7C-A37D-D7FC4C8B7F45}"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4710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graphicFrame>
        <p:nvGraphicFramePr>
          <p:cNvPr id="360450" name="Object 2"/>
          <p:cNvGraphicFramePr>
            <a:graphicFrameLocks noChangeAspect="1"/>
          </p:cNvGraphicFramePr>
          <p:nvPr/>
        </p:nvGraphicFramePr>
        <p:xfrm>
          <a:off x="1219200" y="1581150"/>
          <a:ext cx="7637463" cy="914400"/>
        </p:xfrm>
        <a:graphic>
          <a:graphicData uri="http://schemas.openxmlformats.org/presentationml/2006/ole">
            <mc:AlternateContent xmlns:mc="http://schemas.openxmlformats.org/markup-compatibility/2006">
              <mc:Choice xmlns:v="urn:schemas-microsoft-com:vml" Requires="v">
                <p:oleObj spid="_x0000_s47138" name="Equation" r:id="rId4" imgW="3708400" imgH="444500" progId="Equation.3">
                  <p:embed/>
                </p:oleObj>
              </mc:Choice>
              <mc:Fallback>
                <p:oleObj name="Equation" r:id="rId4" imgW="3708400" imgH="4445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581150"/>
                        <a:ext cx="763746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0453" name="Rectangle 5"/>
          <p:cNvSpPr>
            <a:spLocks noChangeArrowheads="1"/>
          </p:cNvSpPr>
          <p:nvPr/>
        </p:nvSpPr>
        <p:spPr bwMode="auto">
          <a:xfrm>
            <a:off x="990600" y="2463800"/>
            <a:ext cx="79184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a:sym typeface="Symbol" panose="05050102010706020507" pitchFamily="18" charset="2"/>
              </a:rPr>
              <a:t>又</a:t>
            </a:r>
          </a:p>
        </p:txBody>
      </p:sp>
      <p:graphicFrame>
        <p:nvGraphicFramePr>
          <p:cNvPr id="360454" name="Object 6"/>
          <p:cNvGraphicFramePr>
            <a:graphicFrameLocks noChangeAspect="1"/>
          </p:cNvGraphicFramePr>
          <p:nvPr/>
        </p:nvGraphicFramePr>
        <p:xfrm>
          <a:off x="3124200" y="3036888"/>
          <a:ext cx="3382963" cy="909637"/>
        </p:xfrm>
        <a:graphic>
          <a:graphicData uri="http://schemas.openxmlformats.org/presentationml/2006/ole">
            <mc:AlternateContent xmlns:mc="http://schemas.openxmlformats.org/markup-compatibility/2006">
              <mc:Choice xmlns:v="urn:schemas-microsoft-com:vml" Requires="v">
                <p:oleObj spid="_x0000_s47139" name="Equation" r:id="rId6" imgW="1651000" imgH="444500" progId="Equation.3">
                  <p:embed/>
                </p:oleObj>
              </mc:Choice>
              <mc:Fallback>
                <p:oleObj name="Equation" r:id="rId6" imgW="1651000" imgH="4445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3036888"/>
                        <a:ext cx="3382963" cy="90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0455" name="Rectangle 7"/>
          <p:cNvSpPr>
            <a:spLocks noChangeArrowheads="1"/>
          </p:cNvSpPr>
          <p:nvPr/>
        </p:nvSpPr>
        <p:spPr bwMode="auto">
          <a:xfrm>
            <a:off x="990600" y="3914775"/>
            <a:ext cx="79184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a:sym typeface="Symbol" panose="05050102010706020507" pitchFamily="18" charset="2"/>
              </a:rPr>
              <a:t>所以</a:t>
            </a:r>
          </a:p>
        </p:txBody>
      </p:sp>
      <p:graphicFrame>
        <p:nvGraphicFramePr>
          <p:cNvPr id="360456" name="Object 8"/>
          <p:cNvGraphicFramePr>
            <a:graphicFrameLocks noChangeAspect="1"/>
          </p:cNvGraphicFramePr>
          <p:nvPr/>
        </p:nvGraphicFramePr>
        <p:xfrm>
          <a:off x="3933825" y="4487863"/>
          <a:ext cx="1171575" cy="909637"/>
        </p:xfrm>
        <a:graphic>
          <a:graphicData uri="http://schemas.openxmlformats.org/presentationml/2006/ole">
            <mc:AlternateContent xmlns:mc="http://schemas.openxmlformats.org/markup-compatibility/2006">
              <mc:Choice xmlns:v="urn:schemas-microsoft-com:vml" Requires="v">
                <p:oleObj spid="_x0000_s47140" name="Equation" r:id="rId8" imgW="571252" imgH="444307" progId="Equation.3">
                  <p:embed/>
                </p:oleObj>
              </mc:Choice>
              <mc:Fallback>
                <p:oleObj name="Equation" r:id="rId8" imgW="571252" imgH="444307"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3825" y="4487863"/>
                        <a:ext cx="1171575" cy="90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0457" name="Rectangle 9"/>
          <p:cNvSpPr>
            <a:spLocks noChangeArrowheads="1"/>
          </p:cNvSpPr>
          <p:nvPr/>
        </p:nvSpPr>
        <p:spPr bwMode="auto">
          <a:xfrm>
            <a:off x="990600" y="5365750"/>
            <a:ext cx="79184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a:sym typeface="Symbol" panose="05050102010706020507" pitchFamily="18" charset="2"/>
              </a:rPr>
              <a:t>即</a:t>
            </a:r>
          </a:p>
        </p:txBody>
      </p:sp>
      <p:graphicFrame>
        <p:nvGraphicFramePr>
          <p:cNvPr id="360458" name="Object 10"/>
          <p:cNvGraphicFramePr>
            <a:graphicFrameLocks noChangeAspect="1"/>
          </p:cNvGraphicFramePr>
          <p:nvPr/>
        </p:nvGraphicFramePr>
        <p:xfrm>
          <a:off x="3717925" y="5938838"/>
          <a:ext cx="1768475" cy="493712"/>
        </p:xfrm>
        <a:graphic>
          <a:graphicData uri="http://schemas.openxmlformats.org/presentationml/2006/ole">
            <mc:AlternateContent xmlns:mc="http://schemas.openxmlformats.org/markup-compatibility/2006">
              <mc:Choice xmlns:v="urn:schemas-microsoft-com:vml" Requires="v">
                <p:oleObj spid="_x0000_s47141" name="Equation" r:id="rId10" imgW="863225" imgH="241195" progId="Equation.3">
                  <p:embed/>
                </p:oleObj>
              </mc:Choice>
              <mc:Fallback>
                <p:oleObj name="Equation" r:id="rId10" imgW="863225" imgH="241195"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17925" y="5938838"/>
                        <a:ext cx="1768475"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83E2A093-5968-4FBD-8CEF-94EC451CF719}" type="slidenum">
              <a:rPr lang="zh-CN" altLang="en-US" sz="1800">
                <a:solidFill>
                  <a:srgbClr val="00FF00"/>
                </a:solidFill>
                <a:ea typeface="黑体" panose="02010609060101010101" pitchFamily="49" charset="-122"/>
              </a:rPr>
              <a:pPr/>
              <a:t>20</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0452">
                                            <p:txEl>
                                              <p:pRg st="0" end="0"/>
                                            </p:txEl>
                                          </p:spTgt>
                                        </p:tgtEl>
                                        <p:attrNameLst>
                                          <p:attrName>style.visibility</p:attrName>
                                        </p:attrNameLst>
                                      </p:cBhvr>
                                      <p:to>
                                        <p:strVal val="visible"/>
                                      </p:to>
                                    </p:set>
                                    <p:anim calcmode="lin" valueType="num">
                                      <p:cBhvr additive="base">
                                        <p:cTn id="7" dur="500" fill="hold"/>
                                        <p:tgtEl>
                                          <p:spTgt spid="3604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0452">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60450"/>
                                        </p:tgtEl>
                                        <p:attrNameLst>
                                          <p:attrName>style.visibility</p:attrName>
                                        </p:attrNameLst>
                                      </p:cBhvr>
                                      <p:to>
                                        <p:strVal val="visible"/>
                                      </p:to>
                                    </p:set>
                                    <p:anim calcmode="lin" valueType="num">
                                      <p:cBhvr additive="base">
                                        <p:cTn id="12" dur="500" fill="hold"/>
                                        <p:tgtEl>
                                          <p:spTgt spid="360450"/>
                                        </p:tgtEl>
                                        <p:attrNameLst>
                                          <p:attrName>ppt_x</p:attrName>
                                        </p:attrNameLst>
                                      </p:cBhvr>
                                      <p:tavLst>
                                        <p:tav tm="0">
                                          <p:val>
                                            <p:strVal val="#ppt_x"/>
                                          </p:val>
                                        </p:tav>
                                        <p:tav tm="100000">
                                          <p:val>
                                            <p:strVal val="#ppt_x"/>
                                          </p:val>
                                        </p:tav>
                                      </p:tavLst>
                                    </p:anim>
                                    <p:anim calcmode="lin" valueType="num">
                                      <p:cBhvr additive="base">
                                        <p:cTn id="13" dur="500" fill="hold"/>
                                        <p:tgtEl>
                                          <p:spTgt spid="36045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60453"/>
                                        </p:tgtEl>
                                        <p:attrNameLst>
                                          <p:attrName>style.visibility</p:attrName>
                                        </p:attrNameLst>
                                      </p:cBhvr>
                                      <p:to>
                                        <p:strVal val="visible"/>
                                      </p:to>
                                    </p:set>
                                    <p:anim calcmode="lin" valueType="num">
                                      <p:cBhvr additive="base">
                                        <p:cTn id="18" dur="500" fill="hold"/>
                                        <p:tgtEl>
                                          <p:spTgt spid="360453"/>
                                        </p:tgtEl>
                                        <p:attrNameLst>
                                          <p:attrName>ppt_x</p:attrName>
                                        </p:attrNameLst>
                                      </p:cBhvr>
                                      <p:tavLst>
                                        <p:tav tm="0">
                                          <p:val>
                                            <p:strVal val="#ppt_x"/>
                                          </p:val>
                                        </p:tav>
                                        <p:tav tm="100000">
                                          <p:val>
                                            <p:strVal val="#ppt_x"/>
                                          </p:val>
                                        </p:tav>
                                      </p:tavLst>
                                    </p:anim>
                                    <p:anim calcmode="lin" valueType="num">
                                      <p:cBhvr additive="base">
                                        <p:cTn id="19" dur="500" fill="hold"/>
                                        <p:tgtEl>
                                          <p:spTgt spid="360453"/>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360454"/>
                                        </p:tgtEl>
                                        <p:attrNameLst>
                                          <p:attrName>style.visibility</p:attrName>
                                        </p:attrNameLst>
                                      </p:cBhvr>
                                      <p:to>
                                        <p:strVal val="visible"/>
                                      </p:to>
                                    </p:set>
                                    <p:anim calcmode="lin" valueType="num">
                                      <p:cBhvr additive="base">
                                        <p:cTn id="23" dur="500" fill="hold"/>
                                        <p:tgtEl>
                                          <p:spTgt spid="360454"/>
                                        </p:tgtEl>
                                        <p:attrNameLst>
                                          <p:attrName>ppt_x</p:attrName>
                                        </p:attrNameLst>
                                      </p:cBhvr>
                                      <p:tavLst>
                                        <p:tav tm="0">
                                          <p:val>
                                            <p:strVal val="#ppt_x"/>
                                          </p:val>
                                        </p:tav>
                                        <p:tav tm="100000">
                                          <p:val>
                                            <p:strVal val="#ppt_x"/>
                                          </p:val>
                                        </p:tav>
                                      </p:tavLst>
                                    </p:anim>
                                    <p:anim calcmode="lin" valueType="num">
                                      <p:cBhvr additive="base">
                                        <p:cTn id="24" dur="500" fill="hold"/>
                                        <p:tgtEl>
                                          <p:spTgt spid="36045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60455"/>
                                        </p:tgtEl>
                                        <p:attrNameLst>
                                          <p:attrName>style.visibility</p:attrName>
                                        </p:attrNameLst>
                                      </p:cBhvr>
                                      <p:to>
                                        <p:strVal val="visible"/>
                                      </p:to>
                                    </p:set>
                                    <p:anim calcmode="lin" valueType="num">
                                      <p:cBhvr additive="base">
                                        <p:cTn id="29" dur="500" fill="hold"/>
                                        <p:tgtEl>
                                          <p:spTgt spid="360455"/>
                                        </p:tgtEl>
                                        <p:attrNameLst>
                                          <p:attrName>ppt_x</p:attrName>
                                        </p:attrNameLst>
                                      </p:cBhvr>
                                      <p:tavLst>
                                        <p:tav tm="0">
                                          <p:val>
                                            <p:strVal val="#ppt_x"/>
                                          </p:val>
                                        </p:tav>
                                        <p:tav tm="100000">
                                          <p:val>
                                            <p:strVal val="#ppt_x"/>
                                          </p:val>
                                        </p:tav>
                                      </p:tavLst>
                                    </p:anim>
                                    <p:anim calcmode="lin" valueType="num">
                                      <p:cBhvr additive="base">
                                        <p:cTn id="30" dur="500" fill="hold"/>
                                        <p:tgtEl>
                                          <p:spTgt spid="360455"/>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2" presetClass="entr" presetSubtype="4" fill="hold" nodeType="afterEffect">
                                  <p:stCondLst>
                                    <p:cond delay="0"/>
                                  </p:stCondLst>
                                  <p:childTnLst>
                                    <p:set>
                                      <p:cBhvr>
                                        <p:cTn id="33" dur="1" fill="hold">
                                          <p:stCondLst>
                                            <p:cond delay="0"/>
                                          </p:stCondLst>
                                        </p:cTn>
                                        <p:tgtEl>
                                          <p:spTgt spid="360456"/>
                                        </p:tgtEl>
                                        <p:attrNameLst>
                                          <p:attrName>style.visibility</p:attrName>
                                        </p:attrNameLst>
                                      </p:cBhvr>
                                      <p:to>
                                        <p:strVal val="visible"/>
                                      </p:to>
                                    </p:set>
                                    <p:anim calcmode="lin" valueType="num">
                                      <p:cBhvr additive="base">
                                        <p:cTn id="34" dur="500" fill="hold"/>
                                        <p:tgtEl>
                                          <p:spTgt spid="360456"/>
                                        </p:tgtEl>
                                        <p:attrNameLst>
                                          <p:attrName>ppt_x</p:attrName>
                                        </p:attrNameLst>
                                      </p:cBhvr>
                                      <p:tavLst>
                                        <p:tav tm="0">
                                          <p:val>
                                            <p:strVal val="#ppt_x"/>
                                          </p:val>
                                        </p:tav>
                                        <p:tav tm="100000">
                                          <p:val>
                                            <p:strVal val="#ppt_x"/>
                                          </p:val>
                                        </p:tav>
                                      </p:tavLst>
                                    </p:anim>
                                    <p:anim calcmode="lin" valueType="num">
                                      <p:cBhvr additive="base">
                                        <p:cTn id="35" dur="500" fill="hold"/>
                                        <p:tgtEl>
                                          <p:spTgt spid="360456"/>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60457"/>
                                        </p:tgtEl>
                                        <p:attrNameLst>
                                          <p:attrName>style.visibility</p:attrName>
                                        </p:attrNameLst>
                                      </p:cBhvr>
                                      <p:to>
                                        <p:strVal val="visible"/>
                                      </p:to>
                                    </p:set>
                                    <p:anim calcmode="lin" valueType="num">
                                      <p:cBhvr additive="base">
                                        <p:cTn id="40" dur="500" fill="hold"/>
                                        <p:tgtEl>
                                          <p:spTgt spid="360457"/>
                                        </p:tgtEl>
                                        <p:attrNameLst>
                                          <p:attrName>ppt_x</p:attrName>
                                        </p:attrNameLst>
                                      </p:cBhvr>
                                      <p:tavLst>
                                        <p:tav tm="0">
                                          <p:val>
                                            <p:strVal val="#ppt_x"/>
                                          </p:val>
                                        </p:tav>
                                        <p:tav tm="100000">
                                          <p:val>
                                            <p:strVal val="#ppt_x"/>
                                          </p:val>
                                        </p:tav>
                                      </p:tavLst>
                                    </p:anim>
                                    <p:anim calcmode="lin" valueType="num">
                                      <p:cBhvr additive="base">
                                        <p:cTn id="41" dur="500" fill="hold"/>
                                        <p:tgtEl>
                                          <p:spTgt spid="360457"/>
                                        </p:tgtEl>
                                        <p:attrNameLst>
                                          <p:attrName>ppt_y</p:attrName>
                                        </p:attrNameLst>
                                      </p:cBhvr>
                                      <p:tavLst>
                                        <p:tav tm="0">
                                          <p:val>
                                            <p:strVal val="1+#ppt_h/2"/>
                                          </p:val>
                                        </p:tav>
                                        <p:tav tm="100000">
                                          <p:val>
                                            <p:strVal val="#ppt_y"/>
                                          </p:val>
                                        </p:tav>
                                      </p:tavLst>
                                    </p:anim>
                                  </p:childTnLst>
                                </p:cTn>
                              </p:par>
                            </p:childTnLst>
                          </p:cTn>
                        </p:par>
                        <p:par>
                          <p:cTn id="42" fill="hold" nodeType="afterGroup">
                            <p:stCondLst>
                              <p:cond delay="500"/>
                            </p:stCondLst>
                            <p:childTnLst>
                              <p:par>
                                <p:cTn id="43" presetID="2" presetClass="entr" presetSubtype="4" fill="hold" nodeType="afterEffect">
                                  <p:stCondLst>
                                    <p:cond delay="0"/>
                                  </p:stCondLst>
                                  <p:childTnLst>
                                    <p:set>
                                      <p:cBhvr>
                                        <p:cTn id="44" dur="1" fill="hold">
                                          <p:stCondLst>
                                            <p:cond delay="0"/>
                                          </p:stCondLst>
                                        </p:cTn>
                                        <p:tgtEl>
                                          <p:spTgt spid="360458"/>
                                        </p:tgtEl>
                                        <p:attrNameLst>
                                          <p:attrName>style.visibility</p:attrName>
                                        </p:attrNameLst>
                                      </p:cBhvr>
                                      <p:to>
                                        <p:strVal val="visible"/>
                                      </p:to>
                                    </p:set>
                                    <p:anim calcmode="lin" valueType="num">
                                      <p:cBhvr additive="base">
                                        <p:cTn id="45" dur="500" fill="hold"/>
                                        <p:tgtEl>
                                          <p:spTgt spid="360458"/>
                                        </p:tgtEl>
                                        <p:attrNameLst>
                                          <p:attrName>ppt_x</p:attrName>
                                        </p:attrNameLst>
                                      </p:cBhvr>
                                      <p:tavLst>
                                        <p:tav tm="0">
                                          <p:val>
                                            <p:strVal val="#ppt_x"/>
                                          </p:val>
                                        </p:tav>
                                        <p:tav tm="100000">
                                          <p:val>
                                            <p:strVal val="#ppt_x"/>
                                          </p:val>
                                        </p:tav>
                                      </p:tavLst>
                                    </p:anim>
                                    <p:anim calcmode="lin" valueType="num">
                                      <p:cBhvr additive="base">
                                        <p:cTn id="46" dur="500" fill="hold"/>
                                        <p:tgtEl>
                                          <p:spTgt spid="3604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build="p" autoUpdateAnimBg="0" advAuto="0"/>
      <p:bldP spid="360453" grpId="0" autoUpdateAnimBg="0"/>
      <p:bldP spid="360455" grpId="0" autoUpdateAnimBg="0"/>
      <p:bldP spid="36045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zh-CN" altLang="en-US" smtClean="0"/>
              <a:t>推论</a:t>
            </a:r>
            <a:r>
              <a:rPr lang="en-US" altLang="zh-CN" smtClean="0"/>
              <a:t>1</a:t>
            </a:r>
          </a:p>
        </p:txBody>
      </p:sp>
      <p:sp>
        <p:nvSpPr>
          <p:cNvPr id="362499" name="Rectangle 3"/>
          <p:cNvSpPr>
            <a:spLocks noGrp="1" noChangeArrowheads="1"/>
          </p:cNvSpPr>
          <p:nvPr>
            <p:ph idx="1"/>
          </p:nvPr>
        </p:nvSpPr>
        <p:spPr>
          <a:xfrm>
            <a:off x="1143000" y="1143000"/>
            <a:ext cx="7092950" cy="401638"/>
          </a:xfrm>
        </p:spPr>
        <p:txBody>
          <a:bodyPr/>
          <a:lstStyle/>
          <a:p>
            <a:pPr eaLnBrk="1" hangingPunct="1">
              <a:lnSpc>
                <a:spcPct val="110000"/>
              </a:lnSpc>
              <a:buClrTx/>
              <a:buFontTx/>
              <a:buNone/>
            </a:pPr>
            <a:r>
              <a:rPr lang="zh-CN" altLang="en-US" sz="2400" smtClean="0">
                <a:solidFill>
                  <a:srgbClr val="0000FF"/>
                </a:solidFill>
                <a:sym typeface="Symbol" panose="05050102010706020507" pitchFamily="18" charset="2"/>
              </a:rPr>
              <a:t>对于嵌入马尔可夫链</a:t>
            </a:r>
            <a:r>
              <a:rPr lang="en-US" altLang="zh-CN" sz="2400" smtClean="0">
                <a:solidFill>
                  <a:srgbClr val="0000FF"/>
                </a:solidFill>
                <a:sym typeface="Symbol" panose="05050102010706020507" pitchFamily="18" charset="2"/>
              </a:rPr>
              <a:t>{N</a:t>
            </a:r>
            <a:r>
              <a:rPr lang="en-US" altLang="zh-CN" sz="2400" baseline="-25000" smtClean="0">
                <a:solidFill>
                  <a:srgbClr val="0000FF"/>
                </a:solidFill>
                <a:sym typeface="Symbol" panose="05050102010706020507" pitchFamily="18" charset="2"/>
              </a:rPr>
              <a:t>n</a:t>
            </a:r>
            <a:r>
              <a:rPr lang="en-US" altLang="zh-CN" sz="2400" baseline="30000" smtClean="0">
                <a:solidFill>
                  <a:srgbClr val="0000FF"/>
                </a:solidFill>
                <a:sym typeface="Symbol" panose="05050102010706020507" pitchFamily="18" charset="2"/>
              </a:rPr>
              <a:t>+</a:t>
            </a:r>
            <a:r>
              <a:rPr lang="zh-CN" altLang="en-US" sz="2400" smtClean="0">
                <a:solidFill>
                  <a:srgbClr val="0000FF"/>
                </a:solidFill>
                <a:sym typeface="Symbol" panose="05050102010706020507" pitchFamily="18" charset="2"/>
              </a:rPr>
              <a:t>，</a:t>
            </a:r>
            <a:r>
              <a:rPr lang="en-US" altLang="zh-CN" sz="2400" smtClean="0">
                <a:solidFill>
                  <a:srgbClr val="0000FF"/>
                </a:solidFill>
                <a:sym typeface="Symbol" panose="05050102010706020507" pitchFamily="18" charset="2"/>
              </a:rPr>
              <a:t>n≥1}</a:t>
            </a:r>
            <a:r>
              <a:rPr lang="zh-CN" altLang="en-US" sz="2400" smtClean="0">
                <a:solidFill>
                  <a:srgbClr val="0000FF"/>
                </a:solidFill>
                <a:sym typeface="Symbol" panose="05050102010706020507" pitchFamily="18" charset="2"/>
              </a:rPr>
              <a:t>，</a:t>
            </a:r>
          </a:p>
        </p:txBody>
      </p:sp>
      <p:sp>
        <p:nvSpPr>
          <p:cNvPr id="4915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5FCB52D-372C-49CB-B0B5-02A2E286AF96}"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4915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362500" name="Rectangle 4"/>
          <p:cNvSpPr>
            <a:spLocks noChangeArrowheads="1"/>
          </p:cNvSpPr>
          <p:nvPr/>
        </p:nvSpPr>
        <p:spPr bwMode="auto">
          <a:xfrm>
            <a:off x="1066800" y="1393825"/>
            <a:ext cx="78486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
                <a:srgbClr val="CC00CC"/>
              </a:buClr>
              <a:buFontTx/>
              <a:buAutoNum type="arabicPeriod"/>
            </a:pPr>
            <a:r>
              <a:rPr lang="zh-CN" altLang="en-US" sz="2400">
                <a:solidFill>
                  <a:srgbClr val="0000FF"/>
                </a:solidFill>
                <a:sym typeface="Symbol" panose="05050102010706020507" pitchFamily="18" charset="2"/>
              </a:rPr>
              <a:t>当＝</a:t>
            </a:r>
            <a:r>
              <a:rPr lang="en-US" altLang="zh-CN" sz="2400">
                <a:solidFill>
                  <a:srgbClr val="0000FF"/>
                </a:solidFill>
                <a:sym typeface="Symbol" panose="05050102010706020507" pitchFamily="18" charset="2"/>
              </a:rPr>
              <a:t>/≥1</a:t>
            </a:r>
            <a:r>
              <a:rPr lang="zh-CN" altLang="en-US" sz="2400">
                <a:solidFill>
                  <a:srgbClr val="0000FF"/>
                </a:solidFill>
                <a:sym typeface="Symbol" panose="05050102010706020507" pitchFamily="18" charset="2"/>
              </a:rPr>
              <a:t>时，此马氏链是零常返或非常返的，</a:t>
            </a:r>
            <a:r>
              <a:rPr lang="en-US" altLang="zh-CN" sz="2400">
                <a:solidFill>
                  <a:srgbClr val="0000FF"/>
                </a:solidFill>
                <a:sym typeface="Symbol" panose="05050102010706020507" pitchFamily="18" charset="2"/>
              </a:rPr>
              <a:t>n</a:t>
            </a:r>
            <a:r>
              <a:rPr lang="zh-CN" altLang="en-US" sz="2400">
                <a:solidFill>
                  <a:srgbClr val="0000FF"/>
                </a:solidFill>
                <a:sym typeface="Symbol" panose="05050102010706020507" pitchFamily="18" charset="2"/>
              </a:rPr>
              <a:t>步转移概率的极限</a:t>
            </a:r>
          </a:p>
        </p:txBody>
      </p:sp>
      <p:graphicFrame>
        <p:nvGraphicFramePr>
          <p:cNvPr id="362501" name="Object 5"/>
          <p:cNvGraphicFramePr>
            <a:graphicFrameLocks noChangeAspect="1"/>
          </p:cNvGraphicFramePr>
          <p:nvPr/>
        </p:nvGraphicFramePr>
        <p:xfrm>
          <a:off x="3810000" y="1866900"/>
          <a:ext cx="4648200" cy="647700"/>
        </p:xfrm>
        <a:graphic>
          <a:graphicData uri="http://schemas.openxmlformats.org/presentationml/2006/ole">
            <mc:AlternateContent xmlns:mc="http://schemas.openxmlformats.org/markup-compatibility/2006">
              <mc:Choice xmlns:v="urn:schemas-microsoft-com:vml" Requires="v">
                <p:oleObj spid="_x0000_s49188" name="Equation" r:id="rId4" imgW="1988766" imgH="266772" progId="Equation.3">
                  <p:embed/>
                </p:oleObj>
              </mc:Choice>
              <mc:Fallback>
                <p:oleObj name="Equation" r:id="rId4" imgW="1988766" imgH="266772"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1866900"/>
                        <a:ext cx="46482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2502" name="Rectangle 6"/>
          <p:cNvSpPr>
            <a:spLocks noChangeArrowheads="1"/>
          </p:cNvSpPr>
          <p:nvPr/>
        </p:nvSpPr>
        <p:spPr bwMode="auto">
          <a:xfrm>
            <a:off x="1524000" y="23622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olidFill>
                  <a:srgbClr val="0000FF"/>
                </a:solidFill>
                <a:sym typeface="Symbol" panose="05050102010706020507" pitchFamily="18" charset="2"/>
              </a:rPr>
              <a:t>且不存在平稳分布。</a:t>
            </a:r>
          </a:p>
        </p:txBody>
      </p:sp>
      <p:sp>
        <p:nvSpPr>
          <p:cNvPr id="362503" name="Rectangle 7"/>
          <p:cNvSpPr>
            <a:spLocks noChangeArrowheads="1"/>
          </p:cNvSpPr>
          <p:nvPr/>
        </p:nvSpPr>
        <p:spPr bwMode="auto">
          <a:xfrm>
            <a:off x="1066800" y="2689225"/>
            <a:ext cx="78486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
                <a:srgbClr val="CC00CC"/>
              </a:buClr>
              <a:buFontTx/>
              <a:buAutoNum type="arabicPeriod" startAt="2"/>
            </a:pPr>
            <a:r>
              <a:rPr lang="zh-CN" altLang="en-US" sz="2400">
                <a:solidFill>
                  <a:srgbClr val="0000FF"/>
                </a:solidFill>
                <a:sym typeface="Symbol" panose="05050102010706020507" pitchFamily="18" charset="2"/>
              </a:rPr>
              <a:t>当＝</a:t>
            </a:r>
            <a:r>
              <a:rPr lang="en-US" altLang="zh-CN" sz="2400">
                <a:solidFill>
                  <a:srgbClr val="0000FF"/>
                </a:solidFill>
                <a:sym typeface="Symbol" panose="05050102010706020507" pitchFamily="18" charset="2"/>
              </a:rPr>
              <a:t>/</a:t>
            </a:r>
            <a:r>
              <a:rPr lang="zh-CN" altLang="en-US" sz="2400">
                <a:solidFill>
                  <a:srgbClr val="0000FF"/>
                </a:solidFill>
                <a:sym typeface="Symbol" panose="05050102010706020507" pitchFamily="18" charset="2"/>
              </a:rPr>
              <a:t>＜</a:t>
            </a:r>
            <a:r>
              <a:rPr lang="en-US" altLang="zh-CN" sz="2400">
                <a:solidFill>
                  <a:srgbClr val="0000FF"/>
                </a:solidFill>
                <a:sym typeface="Symbol" panose="05050102010706020507" pitchFamily="18" charset="2"/>
              </a:rPr>
              <a:t>1</a:t>
            </a:r>
            <a:r>
              <a:rPr lang="zh-CN" altLang="en-US" sz="2400">
                <a:solidFill>
                  <a:srgbClr val="0000FF"/>
                </a:solidFill>
                <a:sym typeface="Symbol" panose="05050102010706020507" pitchFamily="18" charset="2"/>
              </a:rPr>
              <a:t>时，此马氏链是正常返的，</a:t>
            </a:r>
            <a:r>
              <a:rPr lang="en-US" altLang="zh-CN" sz="2400">
                <a:solidFill>
                  <a:srgbClr val="0000FF"/>
                </a:solidFill>
                <a:sym typeface="Symbol" panose="05050102010706020507" pitchFamily="18" charset="2"/>
              </a:rPr>
              <a:t>n</a:t>
            </a:r>
            <a:r>
              <a:rPr lang="zh-CN" altLang="en-US" sz="2400">
                <a:solidFill>
                  <a:srgbClr val="0000FF"/>
                </a:solidFill>
                <a:sym typeface="Symbol" panose="05050102010706020507" pitchFamily="18" charset="2"/>
              </a:rPr>
              <a:t>步转移概率的极限存在，且</a:t>
            </a:r>
          </a:p>
        </p:txBody>
      </p:sp>
      <p:graphicFrame>
        <p:nvGraphicFramePr>
          <p:cNvPr id="362504" name="Object 8"/>
          <p:cNvGraphicFramePr>
            <a:graphicFrameLocks noChangeAspect="1"/>
          </p:cNvGraphicFramePr>
          <p:nvPr/>
        </p:nvGraphicFramePr>
        <p:xfrm>
          <a:off x="3810000" y="3124200"/>
          <a:ext cx="4772025" cy="642938"/>
        </p:xfrm>
        <a:graphic>
          <a:graphicData uri="http://schemas.openxmlformats.org/presentationml/2006/ole">
            <mc:AlternateContent xmlns:mc="http://schemas.openxmlformats.org/markup-compatibility/2006">
              <mc:Choice xmlns:v="urn:schemas-microsoft-com:vml" Requires="v">
                <p:oleObj spid="_x0000_s49189" name="Equation" r:id="rId6" imgW="2156514" imgH="274320" progId="Equation.3">
                  <p:embed/>
                </p:oleObj>
              </mc:Choice>
              <mc:Fallback>
                <p:oleObj name="Equation" r:id="rId6" imgW="2156514" imgH="27432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3124200"/>
                        <a:ext cx="4772025"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2505" name="Rectangle 9"/>
          <p:cNvSpPr>
            <a:spLocks noChangeArrowheads="1"/>
          </p:cNvSpPr>
          <p:nvPr/>
        </p:nvSpPr>
        <p:spPr bwMode="auto">
          <a:xfrm>
            <a:off x="1600200" y="3749675"/>
            <a:ext cx="7239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olidFill>
                  <a:srgbClr val="0000FF"/>
                </a:solidFill>
                <a:sym typeface="Symbol" panose="05050102010706020507" pitchFamily="18" charset="2"/>
              </a:rPr>
              <a:t>进一步，</a:t>
            </a:r>
            <a:r>
              <a:rPr lang="en-US" altLang="zh-CN" sz="2400">
                <a:solidFill>
                  <a:srgbClr val="0000FF"/>
                </a:solidFill>
                <a:sym typeface="Symbol" panose="05050102010706020507" pitchFamily="18" charset="2"/>
              </a:rPr>
              <a:t>{p</a:t>
            </a:r>
            <a:r>
              <a:rPr lang="en-US" altLang="zh-CN" sz="2400" baseline="-25000">
                <a:solidFill>
                  <a:srgbClr val="0000FF"/>
                </a:solidFill>
                <a:sym typeface="Symbol" panose="05050102010706020507" pitchFamily="18" charset="2"/>
              </a:rPr>
              <a:t>j</a:t>
            </a:r>
            <a:r>
              <a:rPr lang="en-US" altLang="zh-CN" sz="2400" baseline="30000">
                <a:solidFill>
                  <a:srgbClr val="0000FF"/>
                </a:solidFill>
                <a:sym typeface="Symbol" panose="05050102010706020507" pitchFamily="18" charset="2"/>
              </a:rPr>
              <a:t>+</a:t>
            </a:r>
            <a:r>
              <a:rPr lang="zh-CN" altLang="en-US" sz="2400">
                <a:solidFill>
                  <a:srgbClr val="0000FF"/>
                </a:solidFill>
                <a:sym typeface="Symbol" panose="05050102010706020507" pitchFamily="18" charset="2"/>
              </a:rPr>
              <a:t>，</a:t>
            </a:r>
            <a:r>
              <a:rPr lang="en-US" altLang="zh-CN" sz="2400">
                <a:solidFill>
                  <a:srgbClr val="0000FF"/>
                </a:solidFill>
                <a:sym typeface="Symbol" panose="05050102010706020507" pitchFamily="18" charset="2"/>
              </a:rPr>
              <a:t>j0}</a:t>
            </a:r>
            <a:r>
              <a:rPr lang="zh-CN" altLang="en-US" sz="2400">
                <a:solidFill>
                  <a:srgbClr val="0000FF"/>
                </a:solidFill>
                <a:sym typeface="Symbol" panose="05050102010706020507" pitchFamily="18" charset="2"/>
              </a:rPr>
              <a:t>是唯一的平稳分布</a:t>
            </a:r>
            <a:r>
              <a:rPr lang="en-US" altLang="zh-CN" sz="2400">
                <a:solidFill>
                  <a:srgbClr val="0000FF"/>
                </a:solidFill>
                <a:sym typeface="Symbol" panose="05050102010706020507" pitchFamily="18" charset="2"/>
              </a:rPr>
              <a:t>,</a:t>
            </a:r>
            <a:r>
              <a:rPr lang="zh-CN" altLang="en-US" sz="2400">
                <a:solidFill>
                  <a:srgbClr val="0000FF"/>
                </a:solidFill>
                <a:sym typeface="Symbol" panose="05050102010706020507" pitchFamily="18" charset="2"/>
              </a:rPr>
              <a:t>有递推表达式</a:t>
            </a:r>
          </a:p>
        </p:txBody>
      </p:sp>
      <p:graphicFrame>
        <p:nvGraphicFramePr>
          <p:cNvPr id="362506" name="Object 10"/>
          <p:cNvGraphicFramePr>
            <a:graphicFrameLocks noChangeAspect="1"/>
          </p:cNvGraphicFramePr>
          <p:nvPr/>
        </p:nvGraphicFramePr>
        <p:xfrm>
          <a:off x="2139950" y="4114800"/>
          <a:ext cx="6237288" cy="1651000"/>
        </p:xfrm>
        <a:graphic>
          <a:graphicData uri="http://schemas.openxmlformats.org/presentationml/2006/ole">
            <mc:AlternateContent xmlns:mc="http://schemas.openxmlformats.org/markup-compatibility/2006">
              <mc:Choice xmlns:v="urn:schemas-microsoft-com:vml" Requires="v">
                <p:oleObj spid="_x0000_s49190" name="Equation" r:id="rId8" imgW="2674674" imgH="693348" progId="Equation.3">
                  <p:embed/>
                </p:oleObj>
              </mc:Choice>
              <mc:Fallback>
                <p:oleObj name="Equation" r:id="rId8" imgW="2674674" imgH="693348"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9950" y="4114800"/>
                        <a:ext cx="6237288" cy="165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2507" name="Object 11"/>
          <p:cNvGraphicFramePr>
            <a:graphicFrameLocks noChangeAspect="1"/>
          </p:cNvGraphicFramePr>
          <p:nvPr/>
        </p:nvGraphicFramePr>
        <p:xfrm>
          <a:off x="2527300" y="5638800"/>
          <a:ext cx="5168900" cy="927100"/>
        </p:xfrm>
        <a:graphic>
          <a:graphicData uri="http://schemas.openxmlformats.org/presentationml/2006/ole">
            <mc:AlternateContent xmlns:mc="http://schemas.openxmlformats.org/markup-compatibility/2006">
              <mc:Choice xmlns:v="urn:schemas-microsoft-com:vml" Requires="v">
                <p:oleObj spid="_x0000_s49191" name="Equation" r:id="rId10" imgW="2461314" imgH="426792" progId="Equation.3">
                  <p:embed/>
                </p:oleObj>
              </mc:Choice>
              <mc:Fallback>
                <p:oleObj name="Equation" r:id="rId10" imgW="2461314" imgH="426792"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27300" y="5638800"/>
                        <a:ext cx="51689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2508" name="Rectangle 12"/>
          <p:cNvSpPr>
            <a:spLocks noChangeArrowheads="1"/>
          </p:cNvSpPr>
          <p:nvPr/>
        </p:nvSpPr>
        <p:spPr bwMode="auto">
          <a:xfrm>
            <a:off x="1447800" y="5867400"/>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olidFill>
                  <a:srgbClr val="0000FF"/>
                </a:solidFill>
                <a:sym typeface="Symbol" panose="05050102010706020507" pitchFamily="18" charset="2"/>
              </a:rPr>
              <a:t>其中，</a:t>
            </a:r>
          </a:p>
        </p:txBody>
      </p:sp>
      <p:sp>
        <p:nvSpPr>
          <p:cNvPr id="4916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0A752E33-F630-49FC-BA07-867074EAF119}" type="slidenum">
              <a:rPr lang="zh-CN" altLang="en-US" sz="1800">
                <a:solidFill>
                  <a:srgbClr val="00FF00"/>
                </a:solidFill>
                <a:ea typeface="黑体" panose="02010609060101010101" pitchFamily="49" charset="-122"/>
              </a:rPr>
              <a:pPr/>
              <a:t>21</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Effect transition="in" filter="wipe(up)">
                                      <p:cBhvr>
                                        <p:cTn id="7" dur="500"/>
                                        <p:tgtEl>
                                          <p:spTgt spid="362499">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2500"/>
                                        </p:tgtEl>
                                        <p:attrNameLst>
                                          <p:attrName>style.visibility</p:attrName>
                                        </p:attrNameLst>
                                      </p:cBhvr>
                                      <p:to>
                                        <p:strVal val="visible"/>
                                      </p:to>
                                    </p:set>
                                    <p:animEffect transition="in" filter="wipe(up)">
                                      <p:cBhvr>
                                        <p:cTn id="11" dur="500"/>
                                        <p:tgtEl>
                                          <p:spTgt spid="362500"/>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362501"/>
                                        </p:tgtEl>
                                        <p:attrNameLst>
                                          <p:attrName>style.visibility</p:attrName>
                                        </p:attrNameLst>
                                      </p:cBhvr>
                                      <p:to>
                                        <p:strVal val="visible"/>
                                      </p:to>
                                    </p:set>
                                    <p:animEffect transition="in" filter="wipe(up)">
                                      <p:cBhvr>
                                        <p:cTn id="15" dur="500"/>
                                        <p:tgtEl>
                                          <p:spTgt spid="362501"/>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62502"/>
                                        </p:tgtEl>
                                        <p:attrNameLst>
                                          <p:attrName>style.visibility</p:attrName>
                                        </p:attrNameLst>
                                      </p:cBhvr>
                                      <p:to>
                                        <p:strVal val="visible"/>
                                      </p:to>
                                    </p:set>
                                    <p:animEffect transition="in" filter="wipe(up)">
                                      <p:cBhvr>
                                        <p:cTn id="19" dur="500"/>
                                        <p:tgtEl>
                                          <p:spTgt spid="362502"/>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62503"/>
                                        </p:tgtEl>
                                        <p:attrNameLst>
                                          <p:attrName>style.visibility</p:attrName>
                                        </p:attrNameLst>
                                      </p:cBhvr>
                                      <p:to>
                                        <p:strVal val="visible"/>
                                      </p:to>
                                    </p:set>
                                    <p:animEffect transition="in" filter="wipe(up)">
                                      <p:cBhvr>
                                        <p:cTn id="23" dur="500"/>
                                        <p:tgtEl>
                                          <p:spTgt spid="362503"/>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362504"/>
                                        </p:tgtEl>
                                        <p:attrNameLst>
                                          <p:attrName>style.visibility</p:attrName>
                                        </p:attrNameLst>
                                      </p:cBhvr>
                                      <p:to>
                                        <p:strVal val="visible"/>
                                      </p:to>
                                    </p:set>
                                    <p:animEffect transition="in" filter="wipe(up)">
                                      <p:cBhvr>
                                        <p:cTn id="27" dur="500"/>
                                        <p:tgtEl>
                                          <p:spTgt spid="362504"/>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62505"/>
                                        </p:tgtEl>
                                        <p:attrNameLst>
                                          <p:attrName>style.visibility</p:attrName>
                                        </p:attrNameLst>
                                      </p:cBhvr>
                                      <p:to>
                                        <p:strVal val="visible"/>
                                      </p:to>
                                    </p:set>
                                    <p:animEffect transition="in" filter="wipe(up)">
                                      <p:cBhvr>
                                        <p:cTn id="31" dur="500"/>
                                        <p:tgtEl>
                                          <p:spTgt spid="362505"/>
                                        </p:tgtEl>
                                      </p:cBhvr>
                                    </p:animEffect>
                                  </p:childTnLst>
                                </p:cTn>
                              </p:par>
                            </p:childTnLst>
                          </p:cTn>
                        </p:par>
                        <p:par>
                          <p:cTn id="32" fill="hold" nodeType="afterGroup">
                            <p:stCondLst>
                              <p:cond delay="3500"/>
                            </p:stCondLst>
                            <p:childTnLst>
                              <p:par>
                                <p:cTn id="33" presetID="22" presetClass="entr" presetSubtype="1" fill="hold" nodeType="afterEffect">
                                  <p:stCondLst>
                                    <p:cond delay="0"/>
                                  </p:stCondLst>
                                  <p:childTnLst>
                                    <p:set>
                                      <p:cBhvr>
                                        <p:cTn id="34" dur="1" fill="hold">
                                          <p:stCondLst>
                                            <p:cond delay="0"/>
                                          </p:stCondLst>
                                        </p:cTn>
                                        <p:tgtEl>
                                          <p:spTgt spid="362506"/>
                                        </p:tgtEl>
                                        <p:attrNameLst>
                                          <p:attrName>style.visibility</p:attrName>
                                        </p:attrNameLst>
                                      </p:cBhvr>
                                      <p:to>
                                        <p:strVal val="visible"/>
                                      </p:to>
                                    </p:set>
                                    <p:animEffect transition="in" filter="wipe(up)">
                                      <p:cBhvr>
                                        <p:cTn id="35" dur="500"/>
                                        <p:tgtEl>
                                          <p:spTgt spid="362506"/>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362508"/>
                                        </p:tgtEl>
                                        <p:attrNameLst>
                                          <p:attrName>style.visibility</p:attrName>
                                        </p:attrNameLst>
                                      </p:cBhvr>
                                      <p:to>
                                        <p:strVal val="visible"/>
                                      </p:to>
                                    </p:set>
                                    <p:animEffect transition="in" filter="wipe(up)">
                                      <p:cBhvr>
                                        <p:cTn id="39" dur="500"/>
                                        <p:tgtEl>
                                          <p:spTgt spid="362508"/>
                                        </p:tgtEl>
                                      </p:cBhvr>
                                    </p:animEffect>
                                  </p:childTnLst>
                                </p:cTn>
                              </p:par>
                            </p:childTnLst>
                          </p:cTn>
                        </p:par>
                        <p:par>
                          <p:cTn id="40" fill="hold" nodeType="afterGroup">
                            <p:stCondLst>
                              <p:cond delay="4500"/>
                            </p:stCondLst>
                            <p:childTnLst>
                              <p:par>
                                <p:cTn id="41" presetID="22" presetClass="entr" presetSubtype="1" fill="hold" nodeType="afterEffect">
                                  <p:stCondLst>
                                    <p:cond delay="0"/>
                                  </p:stCondLst>
                                  <p:childTnLst>
                                    <p:set>
                                      <p:cBhvr>
                                        <p:cTn id="42" dur="1" fill="hold">
                                          <p:stCondLst>
                                            <p:cond delay="0"/>
                                          </p:stCondLst>
                                        </p:cTn>
                                        <p:tgtEl>
                                          <p:spTgt spid="362507"/>
                                        </p:tgtEl>
                                        <p:attrNameLst>
                                          <p:attrName>style.visibility</p:attrName>
                                        </p:attrNameLst>
                                      </p:cBhvr>
                                      <p:to>
                                        <p:strVal val="visible"/>
                                      </p:to>
                                    </p:set>
                                    <p:animEffect transition="in" filter="wipe(up)">
                                      <p:cBhvr>
                                        <p:cTn id="43" dur="500"/>
                                        <p:tgtEl>
                                          <p:spTgt spid="362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autoUpdateAnimBg="0" advAuto="0"/>
      <p:bldP spid="362500" grpId="0" autoUpdateAnimBg="0"/>
      <p:bldP spid="362502" grpId="0" autoUpdateAnimBg="0"/>
      <p:bldP spid="362503" grpId="0" autoUpdateAnimBg="0"/>
      <p:bldP spid="362505" grpId="0" autoUpdateAnimBg="0"/>
      <p:bldP spid="36250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eaLnBrk="1" hangingPunct="1"/>
            <a:r>
              <a:rPr lang="zh-CN" altLang="en-US" smtClean="0"/>
              <a:t>推论</a:t>
            </a:r>
            <a:r>
              <a:rPr lang="en-US" altLang="zh-CN" smtClean="0"/>
              <a:t>2</a:t>
            </a:r>
          </a:p>
        </p:txBody>
      </p:sp>
      <p:sp>
        <p:nvSpPr>
          <p:cNvPr id="51203" name="Rectangle 3"/>
          <p:cNvSpPr>
            <a:spLocks noGrp="1" noChangeArrowheads="1"/>
          </p:cNvSpPr>
          <p:nvPr>
            <p:ph idx="1"/>
          </p:nvPr>
        </p:nvSpPr>
        <p:spPr>
          <a:xfrm>
            <a:off x="1600200" y="1219200"/>
            <a:ext cx="7092950" cy="469900"/>
          </a:xfrm>
        </p:spPr>
        <p:txBody>
          <a:bodyPr/>
          <a:lstStyle/>
          <a:p>
            <a:pPr eaLnBrk="1" hangingPunct="1">
              <a:lnSpc>
                <a:spcPct val="110000"/>
              </a:lnSpc>
              <a:buClrTx/>
              <a:buFontTx/>
              <a:buNone/>
            </a:pPr>
            <a:r>
              <a:rPr lang="zh-CN" altLang="en-US" smtClean="0">
                <a:solidFill>
                  <a:srgbClr val="0000FF"/>
                </a:solidFill>
                <a:sym typeface="Symbol" panose="05050102010706020507" pitchFamily="18" charset="2"/>
              </a:rPr>
              <a:t>对任意正整数</a:t>
            </a:r>
            <a:r>
              <a:rPr lang="en-US" altLang="zh-CN" smtClean="0">
                <a:solidFill>
                  <a:srgbClr val="0000FF"/>
                </a:solidFill>
                <a:sym typeface="Symbol" panose="05050102010706020507" pitchFamily="18" charset="2"/>
              </a:rPr>
              <a:t>m</a:t>
            </a:r>
            <a:r>
              <a:rPr lang="zh-CN" altLang="en-US" smtClean="0">
                <a:solidFill>
                  <a:srgbClr val="0000FF"/>
                </a:solidFill>
                <a:sym typeface="Symbol" panose="05050102010706020507" pitchFamily="18" charset="2"/>
              </a:rPr>
              <a:t>，有</a:t>
            </a:r>
          </a:p>
        </p:txBody>
      </p:sp>
      <p:sp>
        <p:nvSpPr>
          <p:cNvPr id="5120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FEAB30C-0797-4547-83B8-0CCCCB8F2751}"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5120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graphicFrame>
        <p:nvGraphicFramePr>
          <p:cNvPr id="51206" name="Object 4"/>
          <p:cNvGraphicFramePr>
            <a:graphicFrameLocks noChangeAspect="1"/>
          </p:cNvGraphicFramePr>
          <p:nvPr/>
        </p:nvGraphicFramePr>
        <p:xfrm>
          <a:off x="2392363" y="1882775"/>
          <a:ext cx="4465637" cy="1452563"/>
        </p:xfrm>
        <a:graphic>
          <a:graphicData uri="http://schemas.openxmlformats.org/presentationml/2006/ole">
            <mc:AlternateContent xmlns:mc="http://schemas.openxmlformats.org/markup-compatibility/2006">
              <mc:Choice xmlns:v="urn:schemas-microsoft-com:vml" Requires="v">
                <p:oleObj spid="_x0000_s51221" name="Equation" r:id="rId4" imgW="2019246" imgH="647628" progId="Equation.3">
                  <p:embed/>
                </p:oleObj>
              </mc:Choice>
              <mc:Fallback>
                <p:oleObj name="Equation" r:id="rId4" imgW="2019246" imgH="647628"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2363" y="1882775"/>
                        <a:ext cx="4465637" cy="1452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4549" name="Rectangle 5"/>
          <p:cNvSpPr>
            <a:spLocks noChangeArrowheads="1"/>
          </p:cNvSpPr>
          <p:nvPr/>
        </p:nvSpPr>
        <p:spPr bwMode="auto">
          <a:xfrm>
            <a:off x="1219200" y="3529013"/>
            <a:ext cx="7391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a:solidFill>
                  <a:srgbClr val="CC00CC"/>
                </a:solidFill>
                <a:sym typeface="Symbol" panose="05050102010706020507" pitchFamily="18" charset="2"/>
              </a:rPr>
              <a:t>证明：</a:t>
            </a:r>
            <a:r>
              <a:rPr lang="zh-CN" altLang="en-US">
                <a:solidFill>
                  <a:srgbClr val="0000FF"/>
                </a:solidFill>
                <a:sym typeface="Symbol" panose="05050102010706020507" pitchFamily="18" charset="2"/>
              </a:rPr>
              <a:t>  </a:t>
            </a:r>
            <a:endParaRPr lang="zh-CN" altLang="en-US">
              <a:sym typeface="Symbol" panose="05050102010706020507" pitchFamily="18" charset="2"/>
            </a:endParaRPr>
          </a:p>
        </p:txBody>
      </p:sp>
      <p:graphicFrame>
        <p:nvGraphicFramePr>
          <p:cNvPr id="364550" name="Object 6"/>
          <p:cNvGraphicFramePr>
            <a:graphicFrameLocks noChangeAspect="1"/>
          </p:cNvGraphicFramePr>
          <p:nvPr/>
        </p:nvGraphicFramePr>
        <p:xfrm>
          <a:off x="1255713" y="4149725"/>
          <a:ext cx="7735887" cy="1030288"/>
        </p:xfrm>
        <a:graphic>
          <a:graphicData uri="http://schemas.openxmlformats.org/presentationml/2006/ole">
            <mc:AlternateContent xmlns:mc="http://schemas.openxmlformats.org/markup-compatibility/2006">
              <mc:Choice xmlns:v="urn:schemas-microsoft-com:vml" Requires="v">
                <p:oleObj spid="_x0000_s51222" name="Equation" r:id="rId6" imgW="3322320" imgH="426792" progId="Equation.3">
                  <p:embed/>
                </p:oleObj>
              </mc:Choice>
              <mc:Fallback>
                <p:oleObj name="Equation" r:id="rId6" imgW="3322320" imgH="426792"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5713" y="4149725"/>
                        <a:ext cx="7735887" cy="1030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4551" name="Rectangle 7"/>
          <p:cNvSpPr>
            <a:spLocks noChangeArrowheads="1"/>
          </p:cNvSpPr>
          <p:nvPr/>
        </p:nvSpPr>
        <p:spPr bwMode="auto">
          <a:xfrm>
            <a:off x="1219200" y="5375275"/>
            <a:ext cx="76200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a:sym typeface="Symbol" panose="05050102010706020507" pitchFamily="18" charset="2"/>
              </a:rPr>
              <a:t>其中</a:t>
            </a:r>
            <a:r>
              <a:rPr lang="en-US" altLang="zh-CN">
                <a:sym typeface="Symbol" panose="05050102010706020507" pitchFamily="18" charset="2"/>
              </a:rPr>
              <a:t>N(0)</a:t>
            </a:r>
            <a:r>
              <a:rPr lang="zh-CN" altLang="en-US">
                <a:sym typeface="Symbol" panose="05050102010706020507" pitchFamily="18" charset="2"/>
              </a:rPr>
              <a:t>表示初始时刻</a:t>
            </a:r>
            <a:r>
              <a:rPr lang="en-US" altLang="zh-CN">
                <a:sym typeface="Symbol" panose="05050102010706020507" pitchFamily="18" charset="2"/>
              </a:rPr>
              <a:t>t=0</a:t>
            </a:r>
            <a:r>
              <a:rPr lang="zh-CN" altLang="en-US">
                <a:sym typeface="Symbol" panose="05050102010706020507" pitchFamily="18" charset="2"/>
              </a:rPr>
              <a:t>时系统中的顾客数，令</a:t>
            </a:r>
            <a:r>
              <a:rPr lang="en-US" altLang="zh-CN">
                <a:sym typeface="Symbol" panose="05050102010706020507" pitchFamily="18" charset="2"/>
              </a:rPr>
              <a:t>n→</a:t>
            </a:r>
            <a:r>
              <a:rPr lang="zh-CN" altLang="en-US">
                <a:sym typeface="Symbol" panose="05050102010706020507" pitchFamily="18" charset="2"/>
              </a:rPr>
              <a:t>，由推论</a:t>
            </a:r>
            <a:r>
              <a:rPr lang="en-US" altLang="zh-CN">
                <a:sym typeface="Symbol" panose="05050102010706020507" pitchFamily="18" charset="2"/>
              </a:rPr>
              <a:t>1</a:t>
            </a:r>
            <a:r>
              <a:rPr lang="zh-CN" altLang="en-US">
                <a:sym typeface="Symbol" panose="05050102010706020507" pitchFamily="18" charset="2"/>
              </a:rPr>
              <a:t>即得结论。</a:t>
            </a:r>
            <a:endParaRPr lang="zh-CN" altLang="en-US">
              <a:solidFill>
                <a:srgbClr val="0000FF"/>
              </a:solidFill>
              <a:sym typeface="Symbol" panose="05050102010706020507" pitchFamily="18" charset="2"/>
            </a:endParaRPr>
          </a:p>
        </p:txBody>
      </p:sp>
      <p:sp>
        <p:nvSpPr>
          <p:cNvPr id="5121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56450943-FD83-4091-8644-889E0B701B54}" type="slidenum">
              <a:rPr lang="zh-CN" altLang="en-US" sz="1800">
                <a:solidFill>
                  <a:srgbClr val="00FF00"/>
                </a:solidFill>
                <a:ea typeface="黑体" panose="02010609060101010101" pitchFamily="49" charset="-122"/>
              </a:rPr>
              <a:pPr/>
              <a:t>22</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4549"/>
                                        </p:tgtEl>
                                        <p:attrNameLst>
                                          <p:attrName>style.visibility</p:attrName>
                                        </p:attrNameLst>
                                      </p:cBhvr>
                                      <p:to>
                                        <p:strVal val="visible"/>
                                      </p:to>
                                    </p:set>
                                    <p:anim calcmode="lin" valueType="num">
                                      <p:cBhvr additive="base">
                                        <p:cTn id="7" dur="500" fill="hold"/>
                                        <p:tgtEl>
                                          <p:spTgt spid="364549"/>
                                        </p:tgtEl>
                                        <p:attrNameLst>
                                          <p:attrName>ppt_x</p:attrName>
                                        </p:attrNameLst>
                                      </p:cBhvr>
                                      <p:tavLst>
                                        <p:tav tm="0">
                                          <p:val>
                                            <p:strVal val="#ppt_x"/>
                                          </p:val>
                                        </p:tav>
                                        <p:tav tm="100000">
                                          <p:val>
                                            <p:strVal val="#ppt_x"/>
                                          </p:val>
                                        </p:tav>
                                      </p:tavLst>
                                    </p:anim>
                                    <p:anim calcmode="lin" valueType="num">
                                      <p:cBhvr additive="base">
                                        <p:cTn id="8" dur="500" fill="hold"/>
                                        <p:tgtEl>
                                          <p:spTgt spid="36454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64550"/>
                                        </p:tgtEl>
                                        <p:attrNameLst>
                                          <p:attrName>style.visibility</p:attrName>
                                        </p:attrNameLst>
                                      </p:cBhvr>
                                      <p:to>
                                        <p:strVal val="visible"/>
                                      </p:to>
                                    </p:set>
                                    <p:anim calcmode="lin" valueType="num">
                                      <p:cBhvr additive="base">
                                        <p:cTn id="12" dur="500" fill="hold"/>
                                        <p:tgtEl>
                                          <p:spTgt spid="364550"/>
                                        </p:tgtEl>
                                        <p:attrNameLst>
                                          <p:attrName>ppt_x</p:attrName>
                                        </p:attrNameLst>
                                      </p:cBhvr>
                                      <p:tavLst>
                                        <p:tav tm="0">
                                          <p:val>
                                            <p:strVal val="#ppt_x"/>
                                          </p:val>
                                        </p:tav>
                                        <p:tav tm="100000">
                                          <p:val>
                                            <p:strVal val="#ppt_x"/>
                                          </p:val>
                                        </p:tav>
                                      </p:tavLst>
                                    </p:anim>
                                    <p:anim calcmode="lin" valueType="num">
                                      <p:cBhvr additive="base">
                                        <p:cTn id="13" dur="500" fill="hold"/>
                                        <p:tgtEl>
                                          <p:spTgt spid="364550"/>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64551"/>
                                        </p:tgtEl>
                                        <p:attrNameLst>
                                          <p:attrName>style.visibility</p:attrName>
                                        </p:attrNameLst>
                                      </p:cBhvr>
                                      <p:to>
                                        <p:strVal val="visible"/>
                                      </p:to>
                                    </p:set>
                                    <p:anim calcmode="lin" valueType="num">
                                      <p:cBhvr additive="base">
                                        <p:cTn id="17" dur="500" fill="hold"/>
                                        <p:tgtEl>
                                          <p:spTgt spid="364551"/>
                                        </p:tgtEl>
                                        <p:attrNameLst>
                                          <p:attrName>ppt_x</p:attrName>
                                        </p:attrNameLst>
                                      </p:cBhvr>
                                      <p:tavLst>
                                        <p:tav tm="0">
                                          <p:val>
                                            <p:strVal val="#ppt_x"/>
                                          </p:val>
                                        </p:tav>
                                        <p:tav tm="100000">
                                          <p:val>
                                            <p:strVal val="#ppt_x"/>
                                          </p:val>
                                        </p:tav>
                                      </p:tavLst>
                                    </p:anim>
                                    <p:anim calcmode="lin" valueType="num">
                                      <p:cBhvr additive="base">
                                        <p:cTn id="18" dur="500" fill="hold"/>
                                        <p:tgtEl>
                                          <p:spTgt spid="3645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9" grpId="0" autoUpdateAnimBg="0"/>
      <p:bldP spid="36455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mtClean="0"/>
              <a:t>说明</a:t>
            </a:r>
          </a:p>
        </p:txBody>
      </p:sp>
      <p:sp>
        <p:nvSpPr>
          <p:cNvPr id="366595" name="Rectangle 3"/>
          <p:cNvSpPr>
            <a:spLocks noGrp="1" noChangeArrowheads="1"/>
          </p:cNvSpPr>
          <p:nvPr>
            <p:ph idx="1"/>
          </p:nvPr>
        </p:nvSpPr>
        <p:spPr>
          <a:xfrm>
            <a:off x="1828800" y="1206500"/>
            <a:ext cx="7162800" cy="469900"/>
          </a:xfrm>
        </p:spPr>
        <p:txBody>
          <a:bodyPr/>
          <a:lstStyle/>
          <a:p>
            <a:pPr eaLnBrk="1" hangingPunct="1">
              <a:lnSpc>
                <a:spcPct val="110000"/>
              </a:lnSpc>
              <a:buClrTx/>
              <a:buFontTx/>
              <a:buNone/>
            </a:pPr>
            <a:r>
              <a:rPr lang="zh-CN" altLang="en-US" smtClean="0">
                <a:sym typeface="Symbol" panose="05050102010706020507" pitchFamily="18" charset="2"/>
              </a:rPr>
              <a:t>推论</a:t>
            </a:r>
            <a:r>
              <a:rPr lang="en-US" altLang="zh-CN" smtClean="0">
                <a:sym typeface="Symbol" panose="05050102010706020507" pitchFamily="18" charset="2"/>
              </a:rPr>
              <a:t>1</a:t>
            </a:r>
            <a:r>
              <a:rPr lang="zh-CN" altLang="en-US" smtClean="0">
                <a:sym typeface="Symbol" panose="05050102010706020507" pitchFamily="18" charset="2"/>
              </a:rPr>
              <a:t>、</a:t>
            </a:r>
            <a:r>
              <a:rPr lang="en-US" altLang="zh-CN" smtClean="0">
                <a:sym typeface="Symbol" panose="05050102010706020507" pitchFamily="18" charset="2"/>
              </a:rPr>
              <a:t>2</a:t>
            </a:r>
            <a:r>
              <a:rPr lang="zh-CN" altLang="en-US" smtClean="0">
                <a:sym typeface="Symbol" panose="05050102010706020507" pitchFamily="18" charset="2"/>
              </a:rPr>
              <a:t>表明，当</a:t>
            </a:r>
            <a:r>
              <a:rPr lang="zh-CN" altLang="en-US" smtClean="0"/>
              <a:t>＜</a:t>
            </a:r>
            <a:r>
              <a:rPr lang="en-US" altLang="zh-CN" smtClean="0">
                <a:sym typeface="Symbol" panose="05050102010706020507" pitchFamily="18" charset="2"/>
              </a:rPr>
              <a:t>1</a:t>
            </a:r>
            <a:r>
              <a:rPr lang="zh-CN" altLang="en-US" smtClean="0">
                <a:sym typeface="Symbol" panose="05050102010706020507" pitchFamily="18" charset="2"/>
              </a:rPr>
              <a:t>时，嵌入马尔可夫链</a:t>
            </a:r>
            <a:endParaRPr lang="zh-CN" altLang="en-US" smtClean="0">
              <a:solidFill>
                <a:srgbClr val="0000FF"/>
              </a:solidFill>
              <a:sym typeface="Symbol" panose="05050102010706020507" pitchFamily="18" charset="2"/>
            </a:endParaRPr>
          </a:p>
        </p:txBody>
      </p:sp>
      <p:sp>
        <p:nvSpPr>
          <p:cNvPr id="5325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253C33F-8122-4DE0-A7AC-A9A295D1F60E}"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5325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366596" name="Rectangle 4"/>
          <p:cNvSpPr>
            <a:spLocks noChangeArrowheads="1"/>
          </p:cNvSpPr>
          <p:nvPr/>
        </p:nvSpPr>
        <p:spPr bwMode="auto">
          <a:xfrm>
            <a:off x="1066800" y="1643063"/>
            <a:ext cx="7848600"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a:sym typeface="Symbol" panose="05050102010706020507" pitchFamily="18" charset="2"/>
              </a:rPr>
              <a:t>的</a:t>
            </a:r>
            <a:r>
              <a:rPr lang="en-US" altLang="zh-CN">
                <a:sym typeface="Symbol" panose="05050102010706020507" pitchFamily="18" charset="2"/>
              </a:rPr>
              <a:t>n</a:t>
            </a:r>
            <a:r>
              <a:rPr lang="zh-CN" altLang="en-US">
                <a:sym typeface="Symbol" panose="05050102010706020507" pitchFamily="18" charset="2"/>
              </a:rPr>
              <a:t>步转移概率的极限总存在、为正、不依赖于初始状态，即为平稳分布；当</a:t>
            </a:r>
            <a:r>
              <a:rPr lang="en-US" altLang="zh-CN">
                <a:sym typeface="Symbol" panose="05050102010706020507" pitchFamily="18" charset="2"/>
              </a:rPr>
              <a:t>1</a:t>
            </a:r>
            <a:r>
              <a:rPr lang="zh-CN" altLang="en-US">
                <a:sym typeface="Symbol" panose="05050102010706020507" pitchFamily="18" charset="2"/>
              </a:rPr>
              <a:t>时，不论怎样大的正整数</a:t>
            </a:r>
            <a:r>
              <a:rPr lang="en-US" altLang="zh-CN">
                <a:sym typeface="Symbol" panose="05050102010706020507" pitchFamily="18" charset="2"/>
              </a:rPr>
              <a:t>m</a:t>
            </a:r>
            <a:r>
              <a:rPr lang="zh-CN" altLang="en-US">
                <a:sym typeface="Symbol" panose="05050102010706020507" pitchFamily="18" charset="2"/>
              </a:rPr>
              <a:t>，第</a:t>
            </a:r>
            <a:r>
              <a:rPr lang="en-US" altLang="zh-CN">
                <a:sym typeface="Symbol" panose="05050102010706020507" pitchFamily="18" charset="2"/>
              </a:rPr>
              <a:t>n</a:t>
            </a:r>
            <a:r>
              <a:rPr lang="zh-CN" altLang="en-US">
                <a:sym typeface="Symbol" panose="05050102010706020507" pitchFamily="18" charset="2"/>
              </a:rPr>
              <a:t>个顾客服务完毕离开系统时留在系统中的顾客数</a:t>
            </a:r>
            <a:r>
              <a:rPr lang="zh-CN" altLang="en-US"/>
              <a:t>≤</a:t>
            </a:r>
            <a:r>
              <a:rPr lang="en-US" altLang="zh-CN"/>
              <a:t>m</a:t>
            </a:r>
            <a:r>
              <a:rPr lang="zh-CN" altLang="en-US"/>
              <a:t>的概率总趋于</a:t>
            </a:r>
            <a:r>
              <a:rPr lang="en-US" altLang="zh-CN"/>
              <a:t>0(n</a:t>
            </a:r>
            <a:r>
              <a:rPr lang="en-US" altLang="zh-CN">
                <a:sym typeface="Symbol" panose="05050102010706020507" pitchFamily="18" charset="2"/>
              </a:rPr>
              <a:t>→</a:t>
            </a:r>
            <a:r>
              <a:rPr lang="en-US" altLang="zh-CN"/>
              <a:t>)</a:t>
            </a:r>
            <a:r>
              <a:rPr lang="zh-CN" altLang="en-US"/>
              <a:t>，这说明对长越来越长，系统达不到统计平衡。另外也可证明：若</a:t>
            </a:r>
            <a:r>
              <a:rPr lang="zh-CN" altLang="en-US">
                <a:sym typeface="Symbol" panose="05050102010706020507" pitchFamily="18" charset="2"/>
              </a:rPr>
              <a:t>＝</a:t>
            </a:r>
            <a:r>
              <a:rPr lang="en-US" altLang="zh-CN">
                <a:sym typeface="Symbol" panose="05050102010706020507" pitchFamily="18" charset="2"/>
              </a:rPr>
              <a:t>1</a:t>
            </a:r>
            <a:r>
              <a:rPr lang="zh-CN" altLang="en-US">
                <a:sym typeface="Symbol" panose="05050102010706020507" pitchFamily="18" charset="2"/>
              </a:rPr>
              <a:t>，则</a:t>
            </a:r>
            <a:r>
              <a:rPr lang="en-US" altLang="zh-CN">
                <a:sym typeface="Symbol" panose="05050102010706020507" pitchFamily="18" charset="2"/>
              </a:rPr>
              <a:t>{N</a:t>
            </a:r>
            <a:r>
              <a:rPr lang="en-US" altLang="zh-CN" baseline="-25000">
                <a:sym typeface="Symbol" panose="05050102010706020507" pitchFamily="18" charset="2"/>
              </a:rPr>
              <a:t>n</a:t>
            </a:r>
            <a:r>
              <a:rPr lang="en-US" altLang="zh-CN" baseline="30000">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n≥1}</a:t>
            </a:r>
            <a:r>
              <a:rPr lang="zh-CN" altLang="en-US">
                <a:sym typeface="Symbol" panose="05050102010706020507" pitchFamily="18" charset="2"/>
              </a:rPr>
              <a:t>为零常返；</a:t>
            </a:r>
            <a:r>
              <a:rPr lang="zh-CN" altLang="en-US"/>
              <a:t>若</a:t>
            </a:r>
            <a:r>
              <a:rPr lang="zh-CN" altLang="en-US">
                <a:sym typeface="Symbol" panose="05050102010706020507" pitchFamily="18" charset="2"/>
              </a:rPr>
              <a:t></a:t>
            </a:r>
            <a:r>
              <a:rPr lang="zh-CN" altLang="en-US"/>
              <a:t>＞</a:t>
            </a:r>
            <a:r>
              <a:rPr lang="en-US" altLang="zh-CN"/>
              <a:t>1</a:t>
            </a:r>
            <a:r>
              <a:rPr lang="zh-CN" altLang="en-US"/>
              <a:t>，则</a:t>
            </a:r>
            <a:r>
              <a:rPr lang="en-US" altLang="zh-CN">
                <a:sym typeface="Symbol" panose="05050102010706020507" pitchFamily="18" charset="2"/>
              </a:rPr>
              <a:t>{N</a:t>
            </a:r>
            <a:r>
              <a:rPr lang="en-US" altLang="zh-CN" baseline="-25000">
                <a:sym typeface="Symbol" panose="05050102010706020507" pitchFamily="18" charset="2"/>
              </a:rPr>
              <a:t>n</a:t>
            </a:r>
            <a:r>
              <a:rPr lang="en-US" altLang="zh-CN" baseline="30000">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n≥1}</a:t>
            </a:r>
            <a:r>
              <a:rPr lang="zh-CN" altLang="en-US">
                <a:sym typeface="Symbol" panose="05050102010706020507" pitchFamily="18" charset="2"/>
              </a:rPr>
              <a:t>为非常返。两者的区别在于：当＝</a:t>
            </a:r>
            <a:r>
              <a:rPr lang="en-US" altLang="zh-CN">
                <a:sym typeface="Symbol" panose="05050102010706020507" pitchFamily="18" charset="2"/>
              </a:rPr>
              <a:t>1</a:t>
            </a:r>
            <a:r>
              <a:rPr lang="zh-CN" altLang="en-US">
                <a:sym typeface="Symbol" panose="05050102010706020507" pitchFamily="18" charset="2"/>
              </a:rPr>
              <a:t>时，系统始终不空的概率为</a:t>
            </a:r>
            <a:r>
              <a:rPr lang="en-US" altLang="zh-CN">
                <a:sym typeface="Symbol" panose="05050102010706020507" pitchFamily="18" charset="2"/>
              </a:rPr>
              <a:t>0</a:t>
            </a:r>
            <a:r>
              <a:rPr lang="zh-CN" altLang="en-US">
                <a:sym typeface="Symbol" panose="05050102010706020507" pitchFamily="18" charset="2"/>
              </a:rPr>
              <a:t>；</a:t>
            </a:r>
            <a:r>
              <a:rPr lang="zh-CN" altLang="en-US"/>
              <a:t>当</a:t>
            </a:r>
            <a:r>
              <a:rPr lang="zh-CN" altLang="en-US">
                <a:sym typeface="Symbol" panose="05050102010706020507" pitchFamily="18" charset="2"/>
              </a:rPr>
              <a:t></a:t>
            </a:r>
            <a:r>
              <a:rPr lang="zh-CN" altLang="en-US"/>
              <a:t>＞</a:t>
            </a:r>
            <a:r>
              <a:rPr lang="en-US" altLang="zh-CN"/>
              <a:t>1</a:t>
            </a:r>
            <a:r>
              <a:rPr lang="zh-CN" altLang="en-US"/>
              <a:t>时，</a:t>
            </a:r>
            <a:r>
              <a:rPr lang="zh-CN" altLang="en-US">
                <a:sym typeface="Symbol" panose="05050102010706020507" pitchFamily="18" charset="2"/>
              </a:rPr>
              <a:t>系统始终不空的概率为正。</a:t>
            </a:r>
          </a:p>
        </p:txBody>
      </p:sp>
      <p:sp>
        <p:nvSpPr>
          <p:cNvPr id="5325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1BD1925F-8E6C-4DAC-BD16-8E3E1A7FD9BB}" type="slidenum">
              <a:rPr lang="zh-CN" altLang="en-US" sz="1800">
                <a:solidFill>
                  <a:srgbClr val="00FF00"/>
                </a:solidFill>
                <a:ea typeface="黑体" panose="02010609060101010101" pitchFamily="49" charset="-122"/>
              </a:rPr>
              <a:pPr/>
              <a:t>23</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Effect transition="in" filter="wipe(up)">
                                      <p:cBhvr>
                                        <p:cTn id="7" dur="500"/>
                                        <p:tgtEl>
                                          <p:spTgt spid="366595">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6596"/>
                                        </p:tgtEl>
                                        <p:attrNameLst>
                                          <p:attrName>style.visibility</p:attrName>
                                        </p:attrNameLst>
                                      </p:cBhvr>
                                      <p:to>
                                        <p:strVal val="visible"/>
                                      </p:to>
                                    </p:set>
                                    <p:animEffect transition="in" filter="wipe(up)">
                                      <p:cBhvr>
                                        <p:cTn id="11" dur="500"/>
                                        <p:tgtEl>
                                          <p:spTgt spid="366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autoUpdateAnimBg="0" advAuto="0"/>
      <p:bldP spid="36659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t>推论</a:t>
            </a:r>
            <a:r>
              <a:rPr lang="en-US" altLang="zh-CN" smtClean="0"/>
              <a:t>3</a:t>
            </a:r>
          </a:p>
        </p:txBody>
      </p:sp>
      <p:sp>
        <p:nvSpPr>
          <p:cNvPr id="368643" name="Rectangle 3"/>
          <p:cNvSpPr>
            <a:spLocks noGrp="1" noChangeArrowheads="1"/>
          </p:cNvSpPr>
          <p:nvPr>
            <p:ph idx="1"/>
          </p:nvPr>
        </p:nvSpPr>
        <p:spPr>
          <a:xfrm>
            <a:off x="1595438" y="1143000"/>
            <a:ext cx="7092950" cy="469900"/>
          </a:xfrm>
        </p:spPr>
        <p:txBody>
          <a:bodyPr/>
          <a:lstStyle/>
          <a:p>
            <a:pPr eaLnBrk="1" hangingPunct="1">
              <a:lnSpc>
                <a:spcPct val="110000"/>
              </a:lnSpc>
              <a:buClrTx/>
              <a:buFontTx/>
              <a:buNone/>
            </a:pPr>
            <a:r>
              <a:rPr lang="zh-CN" altLang="en-US" smtClean="0">
                <a:solidFill>
                  <a:srgbClr val="0000FF"/>
                </a:solidFill>
                <a:sym typeface="Symbol" panose="05050102010706020507" pitchFamily="18" charset="2"/>
              </a:rPr>
              <a:t>对</a:t>
            </a:r>
            <a:r>
              <a:rPr lang="en-US" altLang="zh-CN" smtClean="0">
                <a:solidFill>
                  <a:srgbClr val="0000FF"/>
                </a:solidFill>
                <a:sym typeface="Symbol" panose="05050102010706020507" pitchFamily="18" charset="2"/>
              </a:rPr>
              <a:t>M/G/1/</a:t>
            </a:r>
            <a:r>
              <a:rPr lang="zh-CN" altLang="en-US" smtClean="0">
                <a:solidFill>
                  <a:srgbClr val="0000FF"/>
                </a:solidFill>
                <a:sym typeface="Symbol" panose="05050102010706020507" pitchFamily="18" charset="2"/>
              </a:rPr>
              <a:t>排队系统，若＝</a:t>
            </a:r>
            <a:r>
              <a:rPr lang="en-US" altLang="zh-CN" smtClean="0">
                <a:solidFill>
                  <a:srgbClr val="0000FF"/>
                </a:solidFill>
                <a:sym typeface="Symbol" panose="05050102010706020507" pitchFamily="18" charset="2"/>
              </a:rPr>
              <a:t>/</a:t>
            </a:r>
            <a:r>
              <a:rPr lang="zh-CN" altLang="en-US" smtClean="0">
                <a:solidFill>
                  <a:srgbClr val="0000FF"/>
                </a:solidFill>
              </a:rPr>
              <a:t>＜</a:t>
            </a:r>
            <a:r>
              <a:rPr lang="en-US" altLang="zh-CN" smtClean="0">
                <a:solidFill>
                  <a:srgbClr val="0000FF"/>
                </a:solidFill>
                <a:sym typeface="Symbol" panose="05050102010706020507" pitchFamily="18" charset="2"/>
              </a:rPr>
              <a:t>1</a:t>
            </a:r>
            <a:r>
              <a:rPr lang="zh-CN" altLang="en-US" smtClean="0">
                <a:solidFill>
                  <a:srgbClr val="0000FF"/>
                </a:solidFill>
                <a:sym typeface="Symbol" panose="05050102010706020507" pitchFamily="18" charset="2"/>
              </a:rPr>
              <a:t>，则平稳</a:t>
            </a:r>
          </a:p>
        </p:txBody>
      </p:sp>
      <p:sp>
        <p:nvSpPr>
          <p:cNvPr id="5530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A57F892-C787-4F1A-A0B3-C3B83001B2EA}"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5530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368644" name="Rectangle 4"/>
          <p:cNvSpPr>
            <a:spLocks noChangeArrowheads="1"/>
          </p:cNvSpPr>
          <p:nvPr/>
        </p:nvSpPr>
        <p:spPr bwMode="auto">
          <a:xfrm>
            <a:off x="990600" y="1847850"/>
            <a:ext cx="792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a:solidFill>
                  <a:srgbClr val="0000FF"/>
                </a:solidFill>
                <a:sym typeface="Symbol" panose="05050102010706020507" pitchFamily="18" charset="2"/>
              </a:rPr>
              <a:t>分布</a:t>
            </a:r>
            <a:r>
              <a:rPr lang="en-US" altLang="zh-CN">
                <a:solidFill>
                  <a:srgbClr val="0000FF"/>
                </a:solidFill>
                <a:sym typeface="Symbol" panose="05050102010706020507" pitchFamily="18" charset="2"/>
              </a:rPr>
              <a:t>{p</a:t>
            </a:r>
            <a:r>
              <a:rPr lang="en-US" altLang="zh-CN" baseline="-25000">
                <a:solidFill>
                  <a:srgbClr val="0000FF"/>
                </a:solidFill>
                <a:sym typeface="Symbol" panose="05050102010706020507" pitchFamily="18" charset="2"/>
              </a:rPr>
              <a:t>j</a:t>
            </a:r>
            <a:r>
              <a:rPr lang="en-US" altLang="zh-CN" baseline="30000">
                <a:solidFill>
                  <a:srgbClr val="0000FF"/>
                </a:solidFill>
                <a:sym typeface="Symbol" panose="05050102010706020507" pitchFamily="18" charset="2"/>
              </a:rPr>
              <a:t>+</a:t>
            </a:r>
            <a:r>
              <a:rPr lang="zh-CN" altLang="en-US">
                <a:solidFill>
                  <a:srgbClr val="0000FF"/>
                </a:solidFill>
                <a:sym typeface="Symbol" panose="05050102010706020507" pitchFamily="18" charset="2"/>
              </a:rPr>
              <a:t>，</a:t>
            </a:r>
            <a:r>
              <a:rPr lang="en-US" altLang="zh-CN">
                <a:solidFill>
                  <a:srgbClr val="0000FF"/>
                </a:solidFill>
                <a:sym typeface="Symbol" panose="05050102010706020507" pitchFamily="18" charset="2"/>
              </a:rPr>
              <a:t>j≥0}</a:t>
            </a:r>
            <a:r>
              <a:rPr lang="zh-CN" altLang="en-US">
                <a:solidFill>
                  <a:srgbClr val="0000FF"/>
                </a:solidFill>
                <a:sym typeface="Symbol" panose="05050102010706020507" pitchFamily="18" charset="2"/>
              </a:rPr>
              <a:t>的母函数为</a:t>
            </a:r>
          </a:p>
        </p:txBody>
      </p:sp>
      <p:graphicFrame>
        <p:nvGraphicFramePr>
          <p:cNvPr id="368645" name="Object 5"/>
          <p:cNvGraphicFramePr>
            <a:graphicFrameLocks noChangeAspect="1"/>
          </p:cNvGraphicFramePr>
          <p:nvPr/>
        </p:nvGraphicFramePr>
        <p:xfrm>
          <a:off x="2133600" y="2601913"/>
          <a:ext cx="5976938" cy="949325"/>
        </p:xfrm>
        <a:graphic>
          <a:graphicData uri="http://schemas.openxmlformats.org/presentationml/2006/ole">
            <mc:AlternateContent xmlns:mc="http://schemas.openxmlformats.org/markup-compatibility/2006">
              <mc:Choice xmlns:v="urn:schemas-microsoft-com:vml" Requires="v">
                <p:oleObj spid="_x0000_s55323" name="Equation" r:id="rId4" imgW="2705154" imgH="419028" progId="Equation.3">
                  <p:embed/>
                </p:oleObj>
              </mc:Choice>
              <mc:Fallback>
                <p:oleObj name="Equation" r:id="rId4" imgW="2705154" imgH="419028"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601913"/>
                        <a:ext cx="5976938"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46" name="Rectangle 6"/>
          <p:cNvSpPr>
            <a:spLocks noChangeArrowheads="1"/>
          </p:cNvSpPr>
          <p:nvPr/>
        </p:nvSpPr>
        <p:spPr bwMode="auto">
          <a:xfrm>
            <a:off x="1066800" y="3786188"/>
            <a:ext cx="7848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a:solidFill>
                  <a:srgbClr val="0000FF"/>
                </a:solidFill>
                <a:sym typeface="Symbol" panose="05050102010706020507" pitchFamily="18" charset="2"/>
              </a:rPr>
              <a:t>其中  </a:t>
            </a:r>
          </a:p>
        </p:txBody>
      </p:sp>
      <p:graphicFrame>
        <p:nvGraphicFramePr>
          <p:cNvPr id="368647" name="Object 7"/>
          <p:cNvGraphicFramePr>
            <a:graphicFrameLocks noChangeAspect="1"/>
          </p:cNvGraphicFramePr>
          <p:nvPr/>
        </p:nvGraphicFramePr>
        <p:xfrm>
          <a:off x="1066800" y="4448175"/>
          <a:ext cx="6591300" cy="725488"/>
        </p:xfrm>
        <a:graphic>
          <a:graphicData uri="http://schemas.openxmlformats.org/presentationml/2006/ole">
            <mc:AlternateContent xmlns:mc="http://schemas.openxmlformats.org/markup-compatibility/2006">
              <mc:Choice xmlns:v="urn:schemas-microsoft-com:vml" Requires="v">
                <p:oleObj spid="_x0000_s55324" name="Equation" r:id="rId6" imgW="2979474" imgH="312492" progId="Equation.3">
                  <p:embed/>
                </p:oleObj>
              </mc:Choice>
              <mc:Fallback>
                <p:oleObj name="Equation" r:id="rId6" imgW="2979474" imgH="312492"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4448175"/>
                        <a:ext cx="6591300"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48" name="Object 8"/>
          <p:cNvGraphicFramePr>
            <a:graphicFrameLocks noChangeAspect="1"/>
          </p:cNvGraphicFramePr>
          <p:nvPr/>
        </p:nvGraphicFramePr>
        <p:xfrm>
          <a:off x="2676525" y="5410200"/>
          <a:ext cx="6086475" cy="1035050"/>
        </p:xfrm>
        <a:graphic>
          <a:graphicData uri="http://schemas.openxmlformats.org/presentationml/2006/ole">
            <mc:AlternateContent xmlns:mc="http://schemas.openxmlformats.org/markup-compatibility/2006">
              <mc:Choice xmlns:v="urn:schemas-microsoft-com:vml" Requires="v">
                <p:oleObj spid="_x0000_s55325" name="Equation" r:id="rId8" imgW="2750766" imgH="457200" progId="Equation.3">
                  <p:embed/>
                </p:oleObj>
              </mc:Choice>
              <mc:Fallback>
                <p:oleObj name="Equation" r:id="rId8" imgW="2750766" imgH="4572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6525" y="5410200"/>
                        <a:ext cx="6086475"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AA1128B2-935D-4EDE-B359-66FBEDC456D4}" type="slidenum">
              <a:rPr lang="zh-CN" altLang="en-US" sz="1800">
                <a:solidFill>
                  <a:srgbClr val="00FF00"/>
                </a:solidFill>
                <a:ea typeface="黑体" panose="02010609060101010101" pitchFamily="49" charset="-122"/>
              </a:rPr>
              <a:pPr/>
              <a:t>24</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Effect transition="in" filter="wipe(up)">
                                      <p:cBhvr>
                                        <p:cTn id="7" dur="500"/>
                                        <p:tgtEl>
                                          <p:spTgt spid="368643">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8644"/>
                                        </p:tgtEl>
                                        <p:attrNameLst>
                                          <p:attrName>style.visibility</p:attrName>
                                        </p:attrNameLst>
                                      </p:cBhvr>
                                      <p:to>
                                        <p:strVal val="visible"/>
                                      </p:to>
                                    </p:set>
                                    <p:animEffect transition="in" filter="wipe(up)">
                                      <p:cBhvr>
                                        <p:cTn id="11" dur="500"/>
                                        <p:tgtEl>
                                          <p:spTgt spid="36864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368645"/>
                                        </p:tgtEl>
                                        <p:attrNameLst>
                                          <p:attrName>style.visibility</p:attrName>
                                        </p:attrNameLst>
                                      </p:cBhvr>
                                      <p:to>
                                        <p:strVal val="visible"/>
                                      </p:to>
                                    </p:set>
                                    <p:animEffect transition="in" filter="wipe(up)">
                                      <p:cBhvr>
                                        <p:cTn id="15" dur="500"/>
                                        <p:tgtEl>
                                          <p:spTgt spid="368645"/>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68646"/>
                                        </p:tgtEl>
                                        <p:attrNameLst>
                                          <p:attrName>style.visibility</p:attrName>
                                        </p:attrNameLst>
                                      </p:cBhvr>
                                      <p:to>
                                        <p:strVal val="visible"/>
                                      </p:to>
                                    </p:set>
                                    <p:animEffect transition="in" filter="wipe(up)">
                                      <p:cBhvr>
                                        <p:cTn id="19" dur="500"/>
                                        <p:tgtEl>
                                          <p:spTgt spid="368646"/>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368647"/>
                                        </p:tgtEl>
                                        <p:attrNameLst>
                                          <p:attrName>style.visibility</p:attrName>
                                        </p:attrNameLst>
                                      </p:cBhvr>
                                      <p:to>
                                        <p:strVal val="visible"/>
                                      </p:to>
                                    </p:set>
                                    <p:animEffect transition="in" filter="wipe(up)">
                                      <p:cBhvr>
                                        <p:cTn id="23" dur="500"/>
                                        <p:tgtEl>
                                          <p:spTgt spid="368647"/>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368648"/>
                                        </p:tgtEl>
                                        <p:attrNameLst>
                                          <p:attrName>style.visibility</p:attrName>
                                        </p:attrNameLst>
                                      </p:cBhvr>
                                      <p:to>
                                        <p:strVal val="visible"/>
                                      </p:to>
                                    </p:set>
                                    <p:animEffect transition="in" filter="wipe(up)">
                                      <p:cBhvr>
                                        <p:cTn id="27" dur="500"/>
                                        <p:tgtEl>
                                          <p:spTgt spid="368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autoUpdateAnimBg="0" advAuto="0"/>
      <p:bldP spid="368644" grpId="0" autoUpdateAnimBg="0"/>
      <p:bldP spid="36864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219200" y="339725"/>
            <a:ext cx="7467600" cy="615950"/>
          </a:xfrm>
        </p:spPr>
        <p:txBody>
          <a:bodyPr/>
          <a:lstStyle/>
          <a:p>
            <a:pPr eaLnBrk="1" hangingPunct="1">
              <a:defRPr/>
            </a:pPr>
            <a:r>
              <a:rPr lang="en-US" altLang="zh-CN" kern="1200" dirty="0" smtClean="0">
                <a:sym typeface="Symbol" panose="05050102010706020507" pitchFamily="18" charset="2"/>
              </a:rPr>
              <a:t>{</a:t>
            </a:r>
            <a:r>
              <a:rPr lang="en-US" altLang="zh-CN" kern="1200" dirty="0" err="1">
                <a:sym typeface="Symbol" panose="05050102010706020507" pitchFamily="18" charset="2"/>
              </a:rPr>
              <a:t>N</a:t>
            </a:r>
            <a:r>
              <a:rPr lang="en-US" altLang="zh-CN" kern="1200" baseline="-25000" dirty="0" err="1">
                <a:sym typeface="Symbol" panose="05050102010706020507" pitchFamily="18" charset="2"/>
              </a:rPr>
              <a:t>n</a:t>
            </a:r>
            <a:r>
              <a:rPr lang="en-US" altLang="zh-CN" kern="1200" baseline="30000" dirty="0">
                <a:sym typeface="Symbol" panose="05050102010706020507" pitchFamily="18" charset="2"/>
              </a:rPr>
              <a:t>+</a:t>
            </a:r>
            <a:r>
              <a:rPr lang="zh-CN" altLang="en-US" kern="1200" dirty="0">
                <a:sym typeface="Symbol" panose="05050102010706020507" pitchFamily="18" charset="2"/>
              </a:rPr>
              <a:t>，</a:t>
            </a:r>
            <a:r>
              <a:rPr lang="en-US" altLang="zh-CN" kern="1200" dirty="0">
                <a:sym typeface="Symbol" panose="05050102010706020507" pitchFamily="18" charset="2"/>
              </a:rPr>
              <a:t>n≥1} </a:t>
            </a:r>
            <a:r>
              <a:rPr lang="zh-CN" altLang="en-US" kern="1200" dirty="0" smtClean="0">
                <a:sym typeface="Symbol" panose="05050102010706020507" pitchFamily="18" charset="2"/>
              </a:rPr>
              <a:t>的</a:t>
            </a:r>
            <a:r>
              <a:rPr lang="zh-CN" altLang="en-US" dirty="0" smtClean="0">
                <a:sym typeface="Symbol" panose="05050102010706020507" pitchFamily="18" charset="2"/>
              </a:rPr>
              <a:t>平均对长</a:t>
            </a:r>
            <a:endParaRPr lang="zh-CN" altLang="en-US" dirty="0" smtClean="0"/>
          </a:p>
        </p:txBody>
      </p:sp>
      <p:sp>
        <p:nvSpPr>
          <p:cNvPr id="444419" name="Rectangle 3"/>
          <p:cNvSpPr>
            <a:spLocks noGrp="1" noChangeArrowheads="1"/>
          </p:cNvSpPr>
          <p:nvPr>
            <p:ph idx="1"/>
          </p:nvPr>
        </p:nvSpPr>
        <p:spPr>
          <a:xfrm>
            <a:off x="1143000" y="1203325"/>
            <a:ext cx="7543800" cy="1550988"/>
          </a:xfrm>
        </p:spPr>
        <p:txBody>
          <a:bodyPr/>
          <a:lstStyle/>
          <a:p>
            <a:pPr marL="0" indent="719138">
              <a:buClrTx/>
              <a:buFontTx/>
              <a:buNone/>
            </a:pPr>
            <a:r>
              <a:rPr lang="zh-CN" altLang="en-US" smtClean="0">
                <a:sym typeface="Symbol" panose="05050102010706020507" pitchFamily="18" charset="2"/>
              </a:rPr>
              <a:t>前面，我们讨论了队长过程</a:t>
            </a:r>
            <a:r>
              <a:rPr lang="en-US" altLang="zh-CN" smtClean="0">
                <a:sym typeface="Symbol" panose="05050102010706020507" pitchFamily="18" charset="2"/>
              </a:rPr>
              <a:t>{N(t)</a:t>
            </a:r>
            <a:r>
              <a:rPr lang="zh-CN" altLang="en-US" smtClean="0">
                <a:sym typeface="Symbol" panose="05050102010706020507" pitchFamily="18" charset="2"/>
              </a:rPr>
              <a:t>，</a:t>
            </a:r>
            <a:r>
              <a:rPr lang="en-US" altLang="zh-CN" smtClean="0">
                <a:sym typeface="Symbol" panose="05050102010706020507" pitchFamily="18" charset="2"/>
              </a:rPr>
              <a:t>t≥0}</a:t>
            </a:r>
            <a:r>
              <a:rPr lang="zh-CN" altLang="en-US" smtClean="0">
                <a:sym typeface="Symbol" panose="05050102010706020507" pitchFamily="18" charset="2"/>
              </a:rPr>
              <a:t>的嵌入过程</a:t>
            </a:r>
            <a:r>
              <a:rPr lang="en-US" altLang="zh-CN" smtClean="0">
                <a:sym typeface="Symbol" panose="05050102010706020507" pitchFamily="18" charset="2"/>
              </a:rPr>
              <a:t>{N</a:t>
            </a:r>
            <a:r>
              <a:rPr lang="en-US" altLang="zh-CN" baseline="-25000" smtClean="0">
                <a:sym typeface="Symbol" panose="05050102010706020507" pitchFamily="18" charset="2"/>
              </a:rPr>
              <a:t>n</a:t>
            </a:r>
            <a:r>
              <a:rPr lang="en-US" altLang="zh-CN" baseline="30000" smtClean="0">
                <a:sym typeface="Symbol" panose="05050102010706020507" pitchFamily="18" charset="2"/>
              </a:rPr>
              <a:t>+</a:t>
            </a:r>
            <a:r>
              <a:rPr lang="zh-CN" altLang="en-US" smtClean="0">
                <a:sym typeface="Symbol" panose="05050102010706020507" pitchFamily="18" charset="2"/>
              </a:rPr>
              <a:t>，</a:t>
            </a:r>
            <a:r>
              <a:rPr lang="en-US" altLang="zh-CN" smtClean="0">
                <a:sym typeface="Symbol" panose="05050102010706020507" pitchFamily="18" charset="2"/>
              </a:rPr>
              <a:t>n≥1}</a:t>
            </a:r>
            <a:r>
              <a:rPr lang="zh-CN" altLang="en-US" smtClean="0">
                <a:sym typeface="Symbol" panose="05050102010706020507" pitchFamily="18" charset="2"/>
              </a:rPr>
              <a:t>的平稳分布。</a:t>
            </a:r>
          </a:p>
          <a:p>
            <a:pPr marL="0" indent="719138">
              <a:buClrTx/>
              <a:buFontTx/>
              <a:buNone/>
            </a:pPr>
            <a:r>
              <a:rPr lang="zh-CN" altLang="en-US" smtClean="0">
                <a:sym typeface="Symbol" panose="05050102010706020507" pitchFamily="18" charset="2"/>
              </a:rPr>
              <a:t>平均队长为</a:t>
            </a:r>
          </a:p>
        </p:txBody>
      </p:sp>
      <p:sp>
        <p:nvSpPr>
          <p:cNvPr id="5734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B75129A-8B82-4CF4-91CB-A98A7C522FDD}"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5734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graphicFrame>
        <p:nvGraphicFramePr>
          <p:cNvPr id="444421" name="Object 5"/>
          <p:cNvGraphicFramePr>
            <a:graphicFrameLocks noChangeAspect="1"/>
          </p:cNvGraphicFramePr>
          <p:nvPr/>
        </p:nvGraphicFramePr>
        <p:xfrm>
          <a:off x="1752600" y="2814638"/>
          <a:ext cx="6092825" cy="938212"/>
        </p:xfrm>
        <a:graphic>
          <a:graphicData uri="http://schemas.openxmlformats.org/presentationml/2006/ole">
            <mc:AlternateContent xmlns:mc="http://schemas.openxmlformats.org/markup-compatibility/2006">
              <mc:Choice xmlns:v="urn:schemas-microsoft-com:vml" Requires="v">
                <p:oleObj spid="_x0000_s57370" name="Equation" r:id="rId4" imgW="3048000" imgH="469900" progId="Equation.3">
                  <p:embed/>
                </p:oleObj>
              </mc:Choice>
              <mc:Fallback>
                <p:oleObj name="Equation" r:id="rId4" imgW="3048000" imgH="4699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814638"/>
                        <a:ext cx="6092825" cy="938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4422" name="Object 6"/>
          <p:cNvGraphicFramePr>
            <a:graphicFrameLocks noChangeAspect="1"/>
          </p:cNvGraphicFramePr>
          <p:nvPr/>
        </p:nvGraphicFramePr>
        <p:xfrm>
          <a:off x="2082800" y="3875088"/>
          <a:ext cx="6804025" cy="989012"/>
        </p:xfrm>
        <a:graphic>
          <a:graphicData uri="http://schemas.openxmlformats.org/presentationml/2006/ole">
            <mc:AlternateContent xmlns:mc="http://schemas.openxmlformats.org/markup-compatibility/2006">
              <mc:Choice xmlns:v="urn:schemas-microsoft-com:vml" Requires="v">
                <p:oleObj spid="_x0000_s57371" name="Equation" r:id="rId6" imgW="3403600" imgH="495300" progId="Equation.3">
                  <p:embed/>
                </p:oleObj>
              </mc:Choice>
              <mc:Fallback>
                <p:oleObj name="Equation" r:id="rId6" imgW="3403600" imgH="4953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2800" y="3875088"/>
                        <a:ext cx="6804025" cy="98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4423" name="Rectangle 7"/>
          <p:cNvSpPr>
            <a:spLocks noChangeArrowheads="1"/>
          </p:cNvSpPr>
          <p:nvPr/>
        </p:nvSpPr>
        <p:spPr bwMode="auto">
          <a:xfrm>
            <a:off x="1219200" y="4986338"/>
            <a:ext cx="7772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nSpc>
                <a:spcPct val="100000"/>
              </a:lnSpc>
              <a:buClrTx/>
              <a:buFontTx/>
              <a:buNone/>
            </a:pPr>
            <a:r>
              <a:rPr lang="zh-CN" altLang="en-US">
                <a:sym typeface="Symbol" panose="05050102010706020507" pitchFamily="18" charset="2"/>
              </a:rPr>
              <a:t>用求极限的洛必塔法则，得</a:t>
            </a:r>
          </a:p>
        </p:txBody>
      </p:sp>
      <p:graphicFrame>
        <p:nvGraphicFramePr>
          <p:cNvPr id="444424" name="Object 8"/>
          <p:cNvGraphicFramePr>
            <a:graphicFrameLocks noChangeAspect="1"/>
          </p:cNvGraphicFramePr>
          <p:nvPr/>
        </p:nvGraphicFramePr>
        <p:xfrm>
          <a:off x="2185988" y="5537200"/>
          <a:ext cx="4976812" cy="939800"/>
        </p:xfrm>
        <a:graphic>
          <a:graphicData uri="http://schemas.openxmlformats.org/presentationml/2006/ole">
            <mc:AlternateContent xmlns:mc="http://schemas.openxmlformats.org/markup-compatibility/2006">
              <mc:Choice xmlns:v="urn:schemas-microsoft-com:vml" Requires="v">
                <p:oleObj spid="_x0000_s57372" name="Equation" r:id="rId8" imgW="2489200" imgH="469900" progId="Equation.3">
                  <p:embed/>
                </p:oleObj>
              </mc:Choice>
              <mc:Fallback>
                <p:oleObj name="Equation" r:id="rId8" imgW="2489200" imgH="4699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85988" y="5537200"/>
                        <a:ext cx="4976812"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4146B43C-41D0-456C-B9AE-D66C9D8F9B99}" type="slidenum">
              <a:rPr lang="zh-CN" altLang="en-US" sz="1800">
                <a:solidFill>
                  <a:srgbClr val="00FF00"/>
                </a:solidFill>
                <a:ea typeface="黑体" panose="02010609060101010101" pitchFamily="49" charset="-122"/>
              </a:rPr>
              <a:pPr/>
              <a:t>25</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anim calcmode="lin" valueType="num">
                                      <p:cBhvr additive="base">
                                        <p:cTn id="7" dur="500" fill="hold"/>
                                        <p:tgtEl>
                                          <p:spTgt spid="444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4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4419">
                                            <p:txEl>
                                              <p:pRg st="1" end="1"/>
                                            </p:txEl>
                                          </p:spTgt>
                                        </p:tgtEl>
                                        <p:attrNameLst>
                                          <p:attrName>style.visibility</p:attrName>
                                        </p:attrNameLst>
                                      </p:cBhvr>
                                      <p:to>
                                        <p:strVal val="visible"/>
                                      </p:to>
                                    </p:set>
                                    <p:anim calcmode="lin" valueType="num">
                                      <p:cBhvr additive="base">
                                        <p:cTn id="13" dur="500" fill="hold"/>
                                        <p:tgtEl>
                                          <p:spTgt spid="4444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4419">
                                            <p:txEl>
                                              <p:pRg st="1" end="1"/>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444421"/>
                                        </p:tgtEl>
                                        <p:attrNameLst>
                                          <p:attrName>style.visibility</p:attrName>
                                        </p:attrNameLst>
                                      </p:cBhvr>
                                      <p:to>
                                        <p:strVal val="visible"/>
                                      </p:to>
                                    </p:set>
                                    <p:anim calcmode="lin" valueType="num">
                                      <p:cBhvr additive="base">
                                        <p:cTn id="18" dur="500" fill="hold"/>
                                        <p:tgtEl>
                                          <p:spTgt spid="444421"/>
                                        </p:tgtEl>
                                        <p:attrNameLst>
                                          <p:attrName>ppt_x</p:attrName>
                                        </p:attrNameLst>
                                      </p:cBhvr>
                                      <p:tavLst>
                                        <p:tav tm="0">
                                          <p:val>
                                            <p:strVal val="#ppt_x"/>
                                          </p:val>
                                        </p:tav>
                                        <p:tav tm="100000">
                                          <p:val>
                                            <p:strVal val="#ppt_x"/>
                                          </p:val>
                                        </p:tav>
                                      </p:tavLst>
                                    </p:anim>
                                    <p:anim calcmode="lin" valueType="num">
                                      <p:cBhvr additive="base">
                                        <p:cTn id="19" dur="500" fill="hold"/>
                                        <p:tgtEl>
                                          <p:spTgt spid="444421"/>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444422"/>
                                        </p:tgtEl>
                                        <p:attrNameLst>
                                          <p:attrName>style.visibility</p:attrName>
                                        </p:attrNameLst>
                                      </p:cBhvr>
                                      <p:to>
                                        <p:strVal val="visible"/>
                                      </p:to>
                                    </p:set>
                                    <p:anim calcmode="lin" valueType="num">
                                      <p:cBhvr additive="base">
                                        <p:cTn id="24" dur="500" fill="hold"/>
                                        <p:tgtEl>
                                          <p:spTgt spid="444422"/>
                                        </p:tgtEl>
                                        <p:attrNameLst>
                                          <p:attrName>ppt_x</p:attrName>
                                        </p:attrNameLst>
                                      </p:cBhvr>
                                      <p:tavLst>
                                        <p:tav tm="0">
                                          <p:val>
                                            <p:strVal val="#ppt_x"/>
                                          </p:val>
                                        </p:tav>
                                        <p:tav tm="100000">
                                          <p:val>
                                            <p:strVal val="#ppt_x"/>
                                          </p:val>
                                        </p:tav>
                                      </p:tavLst>
                                    </p:anim>
                                    <p:anim calcmode="lin" valueType="num">
                                      <p:cBhvr additive="base">
                                        <p:cTn id="25" dur="500" fill="hold"/>
                                        <p:tgtEl>
                                          <p:spTgt spid="44442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44423"/>
                                        </p:tgtEl>
                                        <p:attrNameLst>
                                          <p:attrName>style.visibility</p:attrName>
                                        </p:attrNameLst>
                                      </p:cBhvr>
                                      <p:to>
                                        <p:strVal val="visible"/>
                                      </p:to>
                                    </p:set>
                                    <p:anim calcmode="lin" valueType="num">
                                      <p:cBhvr additive="base">
                                        <p:cTn id="30" dur="500" fill="hold"/>
                                        <p:tgtEl>
                                          <p:spTgt spid="444423"/>
                                        </p:tgtEl>
                                        <p:attrNameLst>
                                          <p:attrName>ppt_x</p:attrName>
                                        </p:attrNameLst>
                                      </p:cBhvr>
                                      <p:tavLst>
                                        <p:tav tm="0">
                                          <p:val>
                                            <p:strVal val="#ppt_x"/>
                                          </p:val>
                                        </p:tav>
                                        <p:tav tm="100000">
                                          <p:val>
                                            <p:strVal val="#ppt_x"/>
                                          </p:val>
                                        </p:tav>
                                      </p:tavLst>
                                    </p:anim>
                                    <p:anim calcmode="lin" valueType="num">
                                      <p:cBhvr additive="base">
                                        <p:cTn id="31" dur="500" fill="hold"/>
                                        <p:tgtEl>
                                          <p:spTgt spid="444423"/>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500"/>
                            </p:stCondLst>
                            <p:childTnLst>
                              <p:par>
                                <p:cTn id="33" presetID="2" presetClass="entr" presetSubtype="4" fill="hold" nodeType="afterEffect">
                                  <p:stCondLst>
                                    <p:cond delay="0"/>
                                  </p:stCondLst>
                                  <p:childTnLst>
                                    <p:set>
                                      <p:cBhvr>
                                        <p:cTn id="34" dur="1" fill="hold">
                                          <p:stCondLst>
                                            <p:cond delay="0"/>
                                          </p:stCondLst>
                                        </p:cTn>
                                        <p:tgtEl>
                                          <p:spTgt spid="444424"/>
                                        </p:tgtEl>
                                        <p:attrNameLst>
                                          <p:attrName>style.visibility</p:attrName>
                                        </p:attrNameLst>
                                      </p:cBhvr>
                                      <p:to>
                                        <p:strVal val="visible"/>
                                      </p:to>
                                    </p:set>
                                    <p:anim calcmode="lin" valueType="num">
                                      <p:cBhvr additive="base">
                                        <p:cTn id="35" dur="500" fill="hold"/>
                                        <p:tgtEl>
                                          <p:spTgt spid="444424"/>
                                        </p:tgtEl>
                                        <p:attrNameLst>
                                          <p:attrName>ppt_x</p:attrName>
                                        </p:attrNameLst>
                                      </p:cBhvr>
                                      <p:tavLst>
                                        <p:tav tm="0">
                                          <p:val>
                                            <p:strVal val="#ppt_x"/>
                                          </p:val>
                                        </p:tav>
                                        <p:tav tm="100000">
                                          <p:val>
                                            <p:strVal val="#ppt_x"/>
                                          </p:val>
                                        </p:tav>
                                      </p:tavLst>
                                    </p:anim>
                                    <p:anim calcmode="lin" valueType="num">
                                      <p:cBhvr additive="base">
                                        <p:cTn id="36" dur="500" fill="hold"/>
                                        <p:tgtEl>
                                          <p:spTgt spid="4444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autoUpdateAnimBg="0" advAuto="0"/>
      <p:bldP spid="44442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altLang="zh-CN" kern="1200" dirty="0">
                <a:sym typeface="Symbol" panose="05050102010706020507" pitchFamily="18" charset="2"/>
              </a:rPr>
              <a:t>{</a:t>
            </a:r>
            <a:r>
              <a:rPr lang="en-US" altLang="zh-CN" kern="1200" dirty="0" err="1">
                <a:sym typeface="Symbol" panose="05050102010706020507" pitchFamily="18" charset="2"/>
              </a:rPr>
              <a:t>N</a:t>
            </a:r>
            <a:r>
              <a:rPr lang="en-US" altLang="zh-CN" kern="1200" baseline="-25000" dirty="0" err="1">
                <a:sym typeface="Symbol" panose="05050102010706020507" pitchFamily="18" charset="2"/>
              </a:rPr>
              <a:t>n</a:t>
            </a:r>
            <a:r>
              <a:rPr lang="en-US" altLang="zh-CN" kern="1200" baseline="30000" dirty="0">
                <a:sym typeface="Symbol" panose="05050102010706020507" pitchFamily="18" charset="2"/>
              </a:rPr>
              <a:t>+</a:t>
            </a:r>
            <a:r>
              <a:rPr lang="zh-CN" altLang="en-US" kern="1200" dirty="0">
                <a:sym typeface="Symbol" panose="05050102010706020507" pitchFamily="18" charset="2"/>
              </a:rPr>
              <a:t>，</a:t>
            </a:r>
            <a:r>
              <a:rPr lang="en-US" altLang="zh-CN" kern="1200" dirty="0">
                <a:sym typeface="Symbol" panose="05050102010706020507" pitchFamily="18" charset="2"/>
              </a:rPr>
              <a:t>n≥1} </a:t>
            </a:r>
            <a:r>
              <a:rPr lang="zh-CN" altLang="en-US" kern="1200" dirty="0">
                <a:sym typeface="Symbol" panose="05050102010706020507" pitchFamily="18" charset="2"/>
              </a:rPr>
              <a:t>的</a:t>
            </a:r>
            <a:r>
              <a:rPr lang="zh-CN" altLang="en-US" dirty="0" smtClean="0">
                <a:sym typeface="Symbol" panose="05050102010706020507" pitchFamily="18" charset="2"/>
              </a:rPr>
              <a:t>平均对长</a:t>
            </a:r>
            <a:r>
              <a:rPr lang="en-US" altLang="zh-CN" dirty="0" smtClean="0">
                <a:sym typeface="Symbol" panose="05050102010706020507" pitchFamily="18" charset="2"/>
              </a:rPr>
              <a:t>(</a:t>
            </a:r>
            <a:r>
              <a:rPr lang="zh-CN" altLang="en-US" dirty="0" smtClean="0">
                <a:sym typeface="Symbol" panose="05050102010706020507" pitchFamily="18" charset="2"/>
              </a:rPr>
              <a:t>续</a:t>
            </a:r>
            <a:r>
              <a:rPr lang="en-US" altLang="zh-CN" dirty="0" smtClean="0">
                <a:sym typeface="Symbol" panose="05050102010706020507" pitchFamily="18" charset="2"/>
              </a:rPr>
              <a:t>)</a:t>
            </a:r>
            <a:endParaRPr lang="en-US" altLang="zh-CN" dirty="0" smtClean="0"/>
          </a:p>
        </p:txBody>
      </p:sp>
      <p:sp>
        <p:nvSpPr>
          <p:cNvPr id="446467" name="Rectangle 3"/>
          <p:cNvSpPr>
            <a:spLocks noGrp="1" noChangeArrowheads="1"/>
          </p:cNvSpPr>
          <p:nvPr>
            <p:ph idx="1"/>
          </p:nvPr>
        </p:nvSpPr>
        <p:spPr>
          <a:xfrm>
            <a:off x="1143000" y="1163638"/>
            <a:ext cx="533400" cy="512762"/>
          </a:xfrm>
        </p:spPr>
        <p:txBody>
          <a:bodyPr/>
          <a:lstStyle/>
          <a:p>
            <a:pPr eaLnBrk="1" hangingPunct="1">
              <a:buFont typeface="Wingdings" panose="05000000000000000000" pitchFamily="2" charset="2"/>
              <a:buNone/>
            </a:pPr>
            <a:r>
              <a:rPr lang="zh-CN" altLang="en-US" smtClean="0">
                <a:sym typeface="Symbol" panose="05050102010706020507" pitchFamily="18" charset="2"/>
              </a:rPr>
              <a:t>而</a:t>
            </a:r>
          </a:p>
        </p:txBody>
      </p:sp>
      <p:sp>
        <p:nvSpPr>
          <p:cNvPr id="5939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C95E961-0237-4862-ADE6-B674A661D1E4}"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5939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446468" name="Rectangle 4"/>
          <p:cNvSpPr>
            <a:spLocks noChangeArrowheads="1"/>
          </p:cNvSpPr>
          <p:nvPr/>
        </p:nvSpPr>
        <p:spPr bwMode="auto">
          <a:xfrm>
            <a:off x="1143000" y="4370388"/>
            <a:ext cx="908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nSpc>
                <a:spcPct val="100000"/>
              </a:lnSpc>
              <a:buClrTx/>
              <a:buFontTx/>
              <a:buNone/>
            </a:pPr>
            <a:r>
              <a:rPr lang="zh-CN" altLang="en-US">
                <a:sym typeface="Symbol" panose="05050102010706020507" pitchFamily="18" charset="2"/>
              </a:rPr>
              <a:t>故</a:t>
            </a:r>
          </a:p>
        </p:txBody>
      </p:sp>
      <p:graphicFrame>
        <p:nvGraphicFramePr>
          <p:cNvPr id="446469" name="Object 5"/>
          <p:cNvGraphicFramePr>
            <a:graphicFrameLocks noChangeAspect="1"/>
          </p:cNvGraphicFramePr>
          <p:nvPr/>
        </p:nvGraphicFramePr>
        <p:xfrm>
          <a:off x="2495550" y="1125538"/>
          <a:ext cx="3300413" cy="887412"/>
        </p:xfrm>
        <a:graphic>
          <a:graphicData uri="http://schemas.openxmlformats.org/presentationml/2006/ole">
            <mc:AlternateContent xmlns:mc="http://schemas.openxmlformats.org/markup-compatibility/2006">
              <mc:Choice xmlns:v="urn:schemas-microsoft-com:vml" Requires="v">
                <p:oleObj spid="_x0000_s59425" name="Equation" r:id="rId4" imgW="1651000" imgH="444500" progId="Equation.3">
                  <p:embed/>
                </p:oleObj>
              </mc:Choice>
              <mc:Fallback>
                <p:oleObj name="Equation" r:id="rId4" imgW="1651000" imgH="4445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550" y="1125538"/>
                        <a:ext cx="3300413" cy="887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6470" name="Object 6"/>
          <p:cNvGraphicFramePr>
            <a:graphicFrameLocks noChangeAspect="1"/>
          </p:cNvGraphicFramePr>
          <p:nvPr/>
        </p:nvGraphicFramePr>
        <p:xfrm>
          <a:off x="1019175" y="2378075"/>
          <a:ext cx="7896225" cy="887413"/>
        </p:xfrm>
        <a:graphic>
          <a:graphicData uri="http://schemas.openxmlformats.org/presentationml/2006/ole">
            <mc:AlternateContent xmlns:mc="http://schemas.openxmlformats.org/markup-compatibility/2006">
              <mc:Choice xmlns:v="urn:schemas-microsoft-com:vml" Requires="v">
                <p:oleObj spid="_x0000_s59426" name="Equation" r:id="rId6" imgW="3949700" imgH="444500" progId="Equation.3">
                  <p:embed/>
                </p:oleObj>
              </mc:Choice>
              <mc:Fallback>
                <p:oleObj name="Equation" r:id="rId6" imgW="3949700" imgH="4445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9175" y="2378075"/>
                        <a:ext cx="7896225" cy="88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6471" name="Object 7"/>
          <p:cNvGraphicFramePr>
            <a:graphicFrameLocks noChangeAspect="1"/>
          </p:cNvGraphicFramePr>
          <p:nvPr/>
        </p:nvGraphicFramePr>
        <p:xfrm>
          <a:off x="1855788" y="3630613"/>
          <a:ext cx="4316412" cy="457200"/>
        </p:xfrm>
        <a:graphic>
          <a:graphicData uri="http://schemas.openxmlformats.org/presentationml/2006/ole">
            <mc:AlternateContent xmlns:mc="http://schemas.openxmlformats.org/markup-compatibility/2006">
              <mc:Choice xmlns:v="urn:schemas-microsoft-com:vml" Requires="v">
                <p:oleObj spid="_x0000_s59427" name="Equation" r:id="rId8" imgW="2159000" imgH="228600" progId="Equation.3">
                  <p:embed/>
                </p:oleObj>
              </mc:Choice>
              <mc:Fallback>
                <p:oleObj name="Equation" r:id="rId8" imgW="2159000" imgH="2286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5788" y="3630613"/>
                        <a:ext cx="43164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6472" name="Object 8"/>
          <p:cNvGraphicFramePr>
            <a:graphicFrameLocks noChangeAspect="1"/>
          </p:cNvGraphicFramePr>
          <p:nvPr/>
        </p:nvGraphicFramePr>
        <p:xfrm>
          <a:off x="2795588" y="4454525"/>
          <a:ext cx="4291012" cy="887413"/>
        </p:xfrm>
        <a:graphic>
          <a:graphicData uri="http://schemas.openxmlformats.org/presentationml/2006/ole">
            <mc:AlternateContent xmlns:mc="http://schemas.openxmlformats.org/markup-compatibility/2006">
              <mc:Choice xmlns:v="urn:schemas-microsoft-com:vml" Requires="v">
                <p:oleObj spid="_x0000_s59428" name="Equation" r:id="rId10" imgW="2145369" imgH="444307" progId="Equation.3">
                  <p:embed/>
                </p:oleObj>
              </mc:Choice>
              <mc:Fallback>
                <p:oleObj name="Equation" r:id="rId10" imgW="2145369" imgH="444307"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95588" y="4454525"/>
                        <a:ext cx="4291012" cy="88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6473" name="Rectangle 9"/>
          <p:cNvSpPr>
            <a:spLocks noChangeArrowheads="1"/>
          </p:cNvSpPr>
          <p:nvPr/>
        </p:nvSpPr>
        <p:spPr bwMode="auto">
          <a:xfrm>
            <a:off x="1143000" y="5365750"/>
            <a:ext cx="77724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nSpc>
                <a:spcPct val="130000"/>
              </a:lnSpc>
              <a:buClrTx/>
              <a:buFontTx/>
              <a:buNone/>
            </a:pPr>
            <a:r>
              <a:rPr lang="zh-CN" altLang="en-US">
                <a:sym typeface="Symbol" panose="05050102010706020507" pitchFamily="18" charset="2"/>
              </a:rPr>
              <a:t>上式称为</a:t>
            </a:r>
            <a:r>
              <a:rPr lang="zh-CN" altLang="en-US">
                <a:solidFill>
                  <a:srgbClr val="FF0000"/>
                </a:solidFill>
                <a:sym typeface="Symbol" panose="05050102010706020507" pitchFamily="18" charset="2"/>
              </a:rPr>
              <a:t>扑拉克</a:t>
            </a:r>
            <a:r>
              <a:rPr lang="en-US" altLang="zh-CN">
                <a:solidFill>
                  <a:srgbClr val="FF0000"/>
                </a:solidFill>
                <a:sym typeface="Symbol" panose="05050102010706020507" pitchFamily="18" charset="2"/>
              </a:rPr>
              <a:t>—</a:t>
            </a:r>
            <a:r>
              <a:rPr lang="zh-CN" altLang="en-US">
                <a:solidFill>
                  <a:srgbClr val="FF0000"/>
                </a:solidFill>
                <a:sym typeface="Symbol" panose="05050102010706020507" pitchFamily="18" charset="2"/>
              </a:rPr>
              <a:t>辛钦</a:t>
            </a:r>
            <a:r>
              <a:rPr lang="en-US" altLang="zh-CN">
                <a:sym typeface="Symbol" panose="05050102010706020507" pitchFamily="18" charset="2"/>
              </a:rPr>
              <a:t>(Pollaczek-Khinchin)</a:t>
            </a:r>
            <a:r>
              <a:rPr lang="zh-CN" altLang="en-US">
                <a:solidFill>
                  <a:srgbClr val="FF0000"/>
                </a:solidFill>
                <a:sym typeface="Symbol" panose="05050102010706020507" pitchFamily="18" charset="2"/>
              </a:rPr>
              <a:t>均值公式</a:t>
            </a:r>
            <a:r>
              <a:rPr lang="zh-CN" altLang="en-US">
                <a:sym typeface="Symbol" panose="05050102010706020507" pitchFamily="18" charset="2"/>
              </a:rPr>
              <a:t>。</a:t>
            </a:r>
          </a:p>
        </p:txBody>
      </p:sp>
      <p:sp>
        <p:nvSpPr>
          <p:cNvPr id="5940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9B1BBC34-E0C1-4F96-81DD-37D626946A37}" type="slidenum">
              <a:rPr lang="zh-CN" altLang="en-US" sz="1800">
                <a:solidFill>
                  <a:srgbClr val="00FF00"/>
                </a:solidFill>
                <a:ea typeface="黑体" panose="02010609060101010101" pitchFamily="49" charset="-122"/>
              </a:rPr>
              <a:pPr/>
              <a:t>26</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anim calcmode="lin" valueType="num">
                                      <p:cBhvr additive="base">
                                        <p:cTn id="7" dur="500" fill="hold"/>
                                        <p:tgtEl>
                                          <p:spTgt spid="446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646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46469"/>
                                        </p:tgtEl>
                                        <p:attrNameLst>
                                          <p:attrName>style.visibility</p:attrName>
                                        </p:attrNameLst>
                                      </p:cBhvr>
                                      <p:to>
                                        <p:strVal val="visible"/>
                                      </p:to>
                                    </p:set>
                                    <p:anim calcmode="lin" valueType="num">
                                      <p:cBhvr additive="base">
                                        <p:cTn id="12" dur="500" fill="hold"/>
                                        <p:tgtEl>
                                          <p:spTgt spid="446469"/>
                                        </p:tgtEl>
                                        <p:attrNameLst>
                                          <p:attrName>ppt_x</p:attrName>
                                        </p:attrNameLst>
                                      </p:cBhvr>
                                      <p:tavLst>
                                        <p:tav tm="0">
                                          <p:val>
                                            <p:strVal val="#ppt_x"/>
                                          </p:val>
                                        </p:tav>
                                        <p:tav tm="100000">
                                          <p:val>
                                            <p:strVal val="#ppt_x"/>
                                          </p:val>
                                        </p:tav>
                                      </p:tavLst>
                                    </p:anim>
                                    <p:anim calcmode="lin" valueType="num">
                                      <p:cBhvr additive="base">
                                        <p:cTn id="13" dur="500" fill="hold"/>
                                        <p:tgtEl>
                                          <p:spTgt spid="44646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446470"/>
                                        </p:tgtEl>
                                        <p:attrNameLst>
                                          <p:attrName>style.visibility</p:attrName>
                                        </p:attrNameLst>
                                      </p:cBhvr>
                                      <p:to>
                                        <p:strVal val="visible"/>
                                      </p:to>
                                    </p:set>
                                    <p:anim calcmode="lin" valueType="num">
                                      <p:cBhvr additive="base">
                                        <p:cTn id="18" dur="500" fill="hold"/>
                                        <p:tgtEl>
                                          <p:spTgt spid="446470"/>
                                        </p:tgtEl>
                                        <p:attrNameLst>
                                          <p:attrName>ppt_x</p:attrName>
                                        </p:attrNameLst>
                                      </p:cBhvr>
                                      <p:tavLst>
                                        <p:tav tm="0">
                                          <p:val>
                                            <p:strVal val="#ppt_x"/>
                                          </p:val>
                                        </p:tav>
                                        <p:tav tm="100000">
                                          <p:val>
                                            <p:strVal val="#ppt_x"/>
                                          </p:val>
                                        </p:tav>
                                      </p:tavLst>
                                    </p:anim>
                                    <p:anim calcmode="lin" valueType="num">
                                      <p:cBhvr additive="base">
                                        <p:cTn id="19" dur="500" fill="hold"/>
                                        <p:tgtEl>
                                          <p:spTgt spid="446470"/>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446471"/>
                                        </p:tgtEl>
                                        <p:attrNameLst>
                                          <p:attrName>style.visibility</p:attrName>
                                        </p:attrNameLst>
                                      </p:cBhvr>
                                      <p:to>
                                        <p:strVal val="visible"/>
                                      </p:to>
                                    </p:set>
                                    <p:anim calcmode="lin" valueType="num">
                                      <p:cBhvr additive="base">
                                        <p:cTn id="23" dur="500" fill="hold"/>
                                        <p:tgtEl>
                                          <p:spTgt spid="446471"/>
                                        </p:tgtEl>
                                        <p:attrNameLst>
                                          <p:attrName>ppt_x</p:attrName>
                                        </p:attrNameLst>
                                      </p:cBhvr>
                                      <p:tavLst>
                                        <p:tav tm="0">
                                          <p:val>
                                            <p:strVal val="#ppt_x"/>
                                          </p:val>
                                        </p:tav>
                                        <p:tav tm="100000">
                                          <p:val>
                                            <p:strVal val="#ppt_x"/>
                                          </p:val>
                                        </p:tav>
                                      </p:tavLst>
                                    </p:anim>
                                    <p:anim calcmode="lin" valueType="num">
                                      <p:cBhvr additive="base">
                                        <p:cTn id="24" dur="500" fill="hold"/>
                                        <p:tgtEl>
                                          <p:spTgt spid="446471"/>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46468"/>
                                        </p:tgtEl>
                                        <p:attrNameLst>
                                          <p:attrName>style.visibility</p:attrName>
                                        </p:attrNameLst>
                                      </p:cBhvr>
                                      <p:to>
                                        <p:strVal val="visible"/>
                                      </p:to>
                                    </p:set>
                                    <p:anim calcmode="lin" valueType="num">
                                      <p:cBhvr additive="base">
                                        <p:cTn id="29" dur="500" fill="hold"/>
                                        <p:tgtEl>
                                          <p:spTgt spid="446468"/>
                                        </p:tgtEl>
                                        <p:attrNameLst>
                                          <p:attrName>ppt_x</p:attrName>
                                        </p:attrNameLst>
                                      </p:cBhvr>
                                      <p:tavLst>
                                        <p:tav tm="0">
                                          <p:val>
                                            <p:strVal val="#ppt_x"/>
                                          </p:val>
                                        </p:tav>
                                        <p:tav tm="100000">
                                          <p:val>
                                            <p:strVal val="#ppt_x"/>
                                          </p:val>
                                        </p:tav>
                                      </p:tavLst>
                                    </p:anim>
                                    <p:anim calcmode="lin" valueType="num">
                                      <p:cBhvr additive="base">
                                        <p:cTn id="30" dur="500" fill="hold"/>
                                        <p:tgtEl>
                                          <p:spTgt spid="446468"/>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2" presetClass="entr" presetSubtype="4" fill="hold" nodeType="afterEffect">
                                  <p:stCondLst>
                                    <p:cond delay="0"/>
                                  </p:stCondLst>
                                  <p:childTnLst>
                                    <p:set>
                                      <p:cBhvr>
                                        <p:cTn id="33" dur="1" fill="hold">
                                          <p:stCondLst>
                                            <p:cond delay="0"/>
                                          </p:stCondLst>
                                        </p:cTn>
                                        <p:tgtEl>
                                          <p:spTgt spid="446472"/>
                                        </p:tgtEl>
                                        <p:attrNameLst>
                                          <p:attrName>style.visibility</p:attrName>
                                        </p:attrNameLst>
                                      </p:cBhvr>
                                      <p:to>
                                        <p:strVal val="visible"/>
                                      </p:to>
                                    </p:set>
                                    <p:anim calcmode="lin" valueType="num">
                                      <p:cBhvr additive="base">
                                        <p:cTn id="34" dur="500" fill="hold"/>
                                        <p:tgtEl>
                                          <p:spTgt spid="446472"/>
                                        </p:tgtEl>
                                        <p:attrNameLst>
                                          <p:attrName>ppt_x</p:attrName>
                                        </p:attrNameLst>
                                      </p:cBhvr>
                                      <p:tavLst>
                                        <p:tav tm="0">
                                          <p:val>
                                            <p:strVal val="#ppt_x"/>
                                          </p:val>
                                        </p:tav>
                                        <p:tav tm="100000">
                                          <p:val>
                                            <p:strVal val="#ppt_x"/>
                                          </p:val>
                                        </p:tav>
                                      </p:tavLst>
                                    </p:anim>
                                    <p:anim calcmode="lin" valueType="num">
                                      <p:cBhvr additive="base">
                                        <p:cTn id="35" dur="500" fill="hold"/>
                                        <p:tgtEl>
                                          <p:spTgt spid="446472"/>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446473"/>
                                        </p:tgtEl>
                                        <p:attrNameLst>
                                          <p:attrName>style.visibility</p:attrName>
                                        </p:attrNameLst>
                                      </p:cBhvr>
                                      <p:to>
                                        <p:strVal val="visible"/>
                                      </p:to>
                                    </p:set>
                                    <p:anim calcmode="lin" valueType="num">
                                      <p:cBhvr additive="base">
                                        <p:cTn id="40" dur="500" fill="hold"/>
                                        <p:tgtEl>
                                          <p:spTgt spid="446473"/>
                                        </p:tgtEl>
                                        <p:attrNameLst>
                                          <p:attrName>ppt_x</p:attrName>
                                        </p:attrNameLst>
                                      </p:cBhvr>
                                      <p:tavLst>
                                        <p:tav tm="0">
                                          <p:val>
                                            <p:strVal val="#ppt_x"/>
                                          </p:val>
                                        </p:tav>
                                        <p:tav tm="100000">
                                          <p:val>
                                            <p:strVal val="#ppt_x"/>
                                          </p:val>
                                        </p:tav>
                                      </p:tavLst>
                                    </p:anim>
                                    <p:anim calcmode="lin" valueType="num">
                                      <p:cBhvr additive="base">
                                        <p:cTn id="41" dur="500" fill="hold"/>
                                        <p:tgtEl>
                                          <p:spTgt spid="4464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build="p" autoUpdateAnimBg="0" advAuto="0"/>
      <p:bldP spid="446468" grpId="0" autoUpdateAnimBg="0"/>
      <p:bldP spid="44647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mtClean="0">
                <a:sym typeface="Symbol" panose="05050102010706020507" pitchFamily="18" charset="2"/>
              </a:rPr>
              <a:t>扑拉克</a:t>
            </a:r>
            <a:r>
              <a:rPr lang="en-US" altLang="zh-CN" smtClean="0">
                <a:sym typeface="Symbol" panose="05050102010706020507" pitchFamily="18" charset="2"/>
              </a:rPr>
              <a:t>—</a:t>
            </a:r>
            <a:r>
              <a:rPr lang="zh-CN" altLang="en-US" smtClean="0">
                <a:sym typeface="Symbol" panose="05050102010706020507" pitchFamily="18" charset="2"/>
              </a:rPr>
              <a:t>辛钦均值公式</a:t>
            </a:r>
            <a:endParaRPr lang="zh-CN" altLang="en-US" smtClean="0"/>
          </a:p>
        </p:txBody>
      </p:sp>
      <p:sp>
        <p:nvSpPr>
          <p:cNvPr id="448515" name="Rectangle 3"/>
          <p:cNvSpPr>
            <a:spLocks noGrp="1" noChangeArrowheads="1"/>
          </p:cNvSpPr>
          <p:nvPr>
            <p:ph idx="1"/>
          </p:nvPr>
        </p:nvSpPr>
        <p:spPr>
          <a:xfrm>
            <a:off x="1219200" y="1163638"/>
            <a:ext cx="7543800" cy="2805112"/>
          </a:xfrm>
        </p:spPr>
        <p:txBody>
          <a:bodyPr/>
          <a:lstStyle/>
          <a:p>
            <a:pPr marL="0" indent="719138" algn="just">
              <a:lnSpc>
                <a:spcPct val="110000"/>
              </a:lnSpc>
              <a:buFont typeface="Wingdings" panose="05000000000000000000" pitchFamily="2" charset="2"/>
              <a:buNone/>
            </a:pPr>
            <a:r>
              <a:rPr lang="zh-CN" altLang="en-US" smtClean="0">
                <a:sym typeface="Symbol" panose="05050102010706020507" pitchFamily="18" charset="2"/>
              </a:rPr>
              <a:t>上式说明，平均对长只与和</a:t>
            </a:r>
            <a:r>
              <a:rPr lang="en-US" altLang="zh-CN" smtClean="0">
                <a:sym typeface="Symbol" panose="05050102010706020507" pitchFamily="18" charset="2"/>
              </a:rPr>
              <a:t>D[]</a:t>
            </a:r>
            <a:r>
              <a:rPr lang="zh-CN" altLang="en-US" smtClean="0">
                <a:sym typeface="Symbol" panose="05050102010706020507" pitchFamily="18" charset="2"/>
              </a:rPr>
              <a:t>有关，即只与交通强度和服务分布的方差有关，而与服务分布的其它性质无关。当</a:t>
            </a:r>
            <a:r>
              <a:rPr lang="en-US" altLang="zh-CN" smtClean="0">
                <a:sym typeface="Symbol" panose="05050102010706020507" pitchFamily="18" charset="2"/>
              </a:rPr>
              <a:t>D[] </a:t>
            </a:r>
            <a:r>
              <a:rPr lang="zh-CN" altLang="en-US" smtClean="0">
                <a:sym typeface="Symbol" panose="05050102010706020507" pitchFamily="18" charset="2"/>
              </a:rPr>
              <a:t>＝</a:t>
            </a:r>
            <a:r>
              <a:rPr lang="en-US" altLang="zh-CN" smtClean="0">
                <a:sym typeface="Symbol" panose="05050102010706020507" pitchFamily="18" charset="2"/>
              </a:rPr>
              <a:t>0</a:t>
            </a:r>
            <a:r>
              <a:rPr lang="zh-CN" altLang="en-US" smtClean="0">
                <a:sym typeface="Symbol" panose="05050102010706020507" pitchFamily="18" charset="2"/>
              </a:rPr>
              <a:t>时，则服务分布为定长分布，　取最小值。一般情况下，平均对长    是服务分布方差的线性函数。平均等待队长为</a:t>
            </a:r>
          </a:p>
        </p:txBody>
      </p:sp>
      <p:sp>
        <p:nvSpPr>
          <p:cNvPr id="6144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C31C3BA-27A9-4A0C-9FBA-4DEEBC4B2547}"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6144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448517" name="Rectangle 5"/>
          <p:cNvSpPr>
            <a:spLocks noChangeArrowheads="1"/>
          </p:cNvSpPr>
          <p:nvPr/>
        </p:nvSpPr>
        <p:spPr bwMode="auto">
          <a:xfrm>
            <a:off x="1143000" y="5364163"/>
            <a:ext cx="22098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nSpc>
                <a:spcPct val="130000"/>
              </a:lnSpc>
              <a:buClrTx/>
              <a:buFontTx/>
              <a:buNone/>
            </a:pPr>
            <a:r>
              <a:rPr lang="zh-CN" altLang="en-US">
                <a:sym typeface="Symbol" panose="05050102010706020507" pitchFamily="18" charset="2"/>
              </a:rPr>
              <a:t>由</a:t>
            </a:r>
            <a:r>
              <a:rPr lang="en-US" altLang="zh-CN">
                <a:sym typeface="Symbol" panose="05050102010706020507" pitchFamily="18" charset="2"/>
              </a:rPr>
              <a:t>Little</a:t>
            </a:r>
            <a:r>
              <a:rPr lang="zh-CN" altLang="en-US">
                <a:sym typeface="Symbol" panose="05050102010706020507" pitchFamily="18" charset="2"/>
              </a:rPr>
              <a:t>公式</a:t>
            </a:r>
          </a:p>
        </p:txBody>
      </p:sp>
      <p:graphicFrame>
        <p:nvGraphicFramePr>
          <p:cNvPr id="448518" name="Object 6"/>
          <p:cNvGraphicFramePr>
            <a:graphicFrameLocks noChangeAspect="1"/>
          </p:cNvGraphicFramePr>
          <p:nvPr/>
        </p:nvGraphicFramePr>
        <p:xfrm>
          <a:off x="1676400" y="3906838"/>
          <a:ext cx="6905625" cy="914400"/>
        </p:xfrm>
        <a:graphic>
          <a:graphicData uri="http://schemas.openxmlformats.org/presentationml/2006/ole">
            <mc:AlternateContent xmlns:mc="http://schemas.openxmlformats.org/markup-compatibility/2006">
              <mc:Choice xmlns:v="urn:schemas-microsoft-com:vml" Requires="v">
                <p:oleObj spid="_x0000_s61480" name="Equation" r:id="rId4" imgW="3454400" imgH="457200" progId="Equation.3">
                  <p:embed/>
                </p:oleObj>
              </mc:Choice>
              <mc:Fallback>
                <p:oleObj name="Equation" r:id="rId4" imgW="3454400" imgH="457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906838"/>
                        <a:ext cx="69056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8519" name="Object 7"/>
          <p:cNvGraphicFramePr>
            <a:graphicFrameLocks noChangeAspect="1"/>
          </p:cNvGraphicFramePr>
          <p:nvPr/>
        </p:nvGraphicFramePr>
        <p:xfrm>
          <a:off x="3703638" y="2492375"/>
          <a:ext cx="363537" cy="474663"/>
        </p:xfrm>
        <a:graphic>
          <a:graphicData uri="http://schemas.openxmlformats.org/presentationml/2006/ole">
            <mc:AlternateContent xmlns:mc="http://schemas.openxmlformats.org/markup-compatibility/2006">
              <mc:Choice xmlns:v="urn:schemas-microsoft-com:vml" Requires="v">
                <p:oleObj spid="_x0000_s61481" name="Equation" r:id="rId6" imgW="164885" imgH="215619" progId="Equation.3">
                  <p:embed/>
                </p:oleObj>
              </mc:Choice>
              <mc:Fallback>
                <p:oleObj name="Equation" r:id="rId6" imgW="164885" imgH="215619"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3638" y="2492375"/>
                        <a:ext cx="363537"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8520" name="Object 8"/>
          <p:cNvGraphicFramePr>
            <a:graphicFrameLocks noChangeAspect="1"/>
          </p:cNvGraphicFramePr>
          <p:nvPr/>
        </p:nvGraphicFramePr>
        <p:xfrm>
          <a:off x="1908175" y="2997200"/>
          <a:ext cx="363538" cy="474663"/>
        </p:xfrm>
        <a:graphic>
          <a:graphicData uri="http://schemas.openxmlformats.org/presentationml/2006/ole">
            <mc:AlternateContent xmlns:mc="http://schemas.openxmlformats.org/markup-compatibility/2006">
              <mc:Choice xmlns:v="urn:schemas-microsoft-com:vml" Requires="v">
                <p:oleObj spid="_x0000_s61482" name="Equation" r:id="rId8" imgW="164885" imgH="215619" progId="Equation.3">
                  <p:embed/>
                </p:oleObj>
              </mc:Choice>
              <mc:Fallback>
                <p:oleObj name="Equation" r:id="rId8" imgW="164885" imgH="215619"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8175" y="2997200"/>
                        <a:ext cx="363538"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8521" name="Object 9"/>
          <p:cNvGraphicFramePr>
            <a:graphicFrameLocks noChangeAspect="1"/>
          </p:cNvGraphicFramePr>
          <p:nvPr/>
        </p:nvGraphicFramePr>
        <p:xfrm>
          <a:off x="5715000" y="4759325"/>
          <a:ext cx="2563813" cy="914400"/>
        </p:xfrm>
        <a:graphic>
          <a:graphicData uri="http://schemas.openxmlformats.org/presentationml/2006/ole">
            <mc:AlternateContent xmlns:mc="http://schemas.openxmlformats.org/markup-compatibility/2006">
              <mc:Choice xmlns:v="urn:schemas-microsoft-com:vml" Requires="v">
                <p:oleObj spid="_x0000_s61483" name="Equation" r:id="rId9" imgW="1282700" imgH="457200" progId="Equation.3">
                  <p:embed/>
                </p:oleObj>
              </mc:Choice>
              <mc:Fallback>
                <p:oleObj name="Equation" r:id="rId9" imgW="1282700" imgH="4572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4759325"/>
                        <a:ext cx="25638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8522" name="Rectangle 10"/>
          <p:cNvSpPr>
            <a:spLocks noChangeArrowheads="1"/>
          </p:cNvSpPr>
          <p:nvPr/>
        </p:nvSpPr>
        <p:spPr bwMode="auto">
          <a:xfrm>
            <a:off x="3581400" y="4938713"/>
            <a:ext cx="23622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nSpc>
                <a:spcPct val="130000"/>
              </a:lnSpc>
              <a:buClrTx/>
              <a:buFontTx/>
              <a:buNone/>
            </a:pPr>
            <a:r>
              <a:rPr lang="zh-CN" altLang="en-US">
                <a:sym typeface="Symbol" panose="05050102010706020507" pitchFamily="18" charset="2"/>
              </a:rPr>
              <a:t>平均等待时间</a:t>
            </a:r>
          </a:p>
        </p:txBody>
      </p:sp>
      <p:sp>
        <p:nvSpPr>
          <p:cNvPr id="448523" name="Rectangle 11"/>
          <p:cNvSpPr>
            <a:spLocks noChangeArrowheads="1"/>
          </p:cNvSpPr>
          <p:nvPr/>
        </p:nvSpPr>
        <p:spPr bwMode="auto">
          <a:xfrm>
            <a:off x="3581400" y="5789613"/>
            <a:ext cx="22860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nSpc>
                <a:spcPct val="130000"/>
              </a:lnSpc>
              <a:buClrTx/>
              <a:buFontTx/>
              <a:buNone/>
            </a:pPr>
            <a:r>
              <a:rPr lang="zh-CN" altLang="en-US">
                <a:sym typeface="Symbol" panose="05050102010706020507" pitchFamily="18" charset="2"/>
              </a:rPr>
              <a:t>平均逗留时间</a:t>
            </a:r>
          </a:p>
        </p:txBody>
      </p:sp>
      <p:graphicFrame>
        <p:nvGraphicFramePr>
          <p:cNvPr id="448524" name="Object 12"/>
          <p:cNvGraphicFramePr>
            <a:graphicFrameLocks noChangeAspect="1"/>
          </p:cNvGraphicFramePr>
          <p:nvPr/>
        </p:nvGraphicFramePr>
        <p:xfrm>
          <a:off x="5741988" y="5610225"/>
          <a:ext cx="2792412" cy="914400"/>
        </p:xfrm>
        <a:graphic>
          <a:graphicData uri="http://schemas.openxmlformats.org/presentationml/2006/ole">
            <mc:AlternateContent xmlns:mc="http://schemas.openxmlformats.org/markup-compatibility/2006">
              <mc:Choice xmlns:v="urn:schemas-microsoft-com:vml" Requires="v">
                <p:oleObj spid="_x0000_s61484" name="Equation" r:id="rId11" imgW="1397000" imgH="457200" progId="Equation.3">
                  <p:embed/>
                </p:oleObj>
              </mc:Choice>
              <mc:Fallback>
                <p:oleObj name="Equation" r:id="rId11" imgW="1397000" imgH="4572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41988" y="5610225"/>
                        <a:ext cx="2792412"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5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6155A00F-06A0-4300-820F-7C3F9B827227}" type="slidenum">
              <a:rPr lang="zh-CN" altLang="en-US" sz="1800">
                <a:solidFill>
                  <a:srgbClr val="00FF00"/>
                </a:solidFill>
                <a:ea typeface="黑体" panose="02010609060101010101" pitchFamily="49" charset="-122"/>
              </a:rPr>
              <a:pPr/>
              <a:t>27</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48515">
                                            <p:txEl>
                                              <p:pRg st="0" end="0"/>
                                            </p:txEl>
                                          </p:spTgt>
                                        </p:tgtEl>
                                        <p:attrNameLst>
                                          <p:attrName>style.visibility</p:attrName>
                                        </p:attrNameLst>
                                      </p:cBhvr>
                                      <p:to>
                                        <p:strVal val="visible"/>
                                      </p:to>
                                    </p:set>
                                    <p:anim calcmode="lin" valueType="num">
                                      <p:cBhvr additive="base">
                                        <p:cTn id="7" dur="500" fill="hold"/>
                                        <p:tgtEl>
                                          <p:spTgt spid="448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851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448519"/>
                                        </p:tgtEl>
                                        <p:attrNameLst>
                                          <p:attrName>style.visibility</p:attrName>
                                        </p:attrNameLst>
                                      </p:cBhvr>
                                      <p:to>
                                        <p:strVal val="visible"/>
                                      </p:to>
                                    </p:set>
                                  </p:childTnLst>
                                </p:cTn>
                              </p:par>
                            </p:childTnLst>
                          </p:cTn>
                        </p:par>
                        <p:par>
                          <p:cTn id="12" fill="hold" nodeType="afterGroup">
                            <p:stCondLst>
                              <p:cond delay="1000"/>
                            </p:stCondLst>
                            <p:childTnLst>
                              <p:par>
                                <p:cTn id="13" presetID="1" presetClass="entr" presetSubtype="0" fill="hold" nodeType="afterEffect">
                                  <p:stCondLst>
                                    <p:cond delay="0"/>
                                  </p:stCondLst>
                                  <p:childTnLst>
                                    <p:set>
                                      <p:cBhvr>
                                        <p:cTn id="14" dur="1" fill="hold">
                                          <p:stCondLst>
                                            <p:cond delay="499"/>
                                          </p:stCondLst>
                                        </p:cTn>
                                        <p:tgtEl>
                                          <p:spTgt spid="448520"/>
                                        </p:tgtEl>
                                        <p:attrNameLst>
                                          <p:attrName>style.visibility</p:attrName>
                                        </p:attrNameLst>
                                      </p:cBhvr>
                                      <p:to>
                                        <p:strVal val="visible"/>
                                      </p:to>
                                    </p:set>
                                  </p:childTnLst>
                                </p:cTn>
                              </p:par>
                            </p:childTnLst>
                          </p:cTn>
                        </p:par>
                        <p:par>
                          <p:cTn id="15" fill="hold" nodeType="afterGroup">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448517"/>
                                        </p:tgtEl>
                                        <p:attrNameLst>
                                          <p:attrName>style.visibility</p:attrName>
                                        </p:attrNameLst>
                                      </p:cBhvr>
                                      <p:to>
                                        <p:strVal val="visible"/>
                                      </p:to>
                                    </p:set>
                                    <p:anim calcmode="lin" valueType="num">
                                      <p:cBhvr additive="base">
                                        <p:cTn id="18" dur="500" fill="hold"/>
                                        <p:tgtEl>
                                          <p:spTgt spid="448517"/>
                                        </p:tgtEl>
                                        <p:attrNameLst>
                                          <p:attrName>ppt_x</p:attrName>
                                        </p:attrNameLst>
                                      </p:cBhvr>
                                      <p:tavLst>
                                        <p:tav tm="0">
                                          <p:val>
                                            <p:strVal val="#ppt_x"/>
                                          </p:val>
                                        </p:tav>
                                        <p:tav tm="100000">
                                          <p:val>
                                            <p:strVal val="#ppt_x"/>
                                          </p:val>
                                        </p:tav>
                                      </p:tavLst>
                                    </p:anim>
                                    <p:anim calcmode="lin" valueType="num">
                                      <p:cBhvr additive="base">
                                        <p:cTn id="19" dur="500" fill="hold"/>
                                        <p:tgtEl>
                                          <p:spTgt spid="448517"/>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448522"/>
                                        </p:tgtEl>
                                        <p:attrNameLst>
                                          <p:attrName>style.visibility</p:attrName>
                                        </p:attrNameLst>
                                      </p:cBhvr>
                                      <p:to>
                                        <p:strVal val="visible"/>
                                      </p:to>
                                    </p:set>
                                    <p:anim calcmode="lin" valueType="num">
                                      <p:cBhvr additive="base">
                                        <p:cTn id="23" dur="500" fill="hold"/>
                                        <p:tgtEl>
                                          <p:spTgt spid="448522"/>
                                        </p:tgtEl>
                                        <p:attrNameLst>
                                          <p:attrName>ppt_x</p:attrName>
                                        </p:attrNameLst>
                                      </p:cBhvr>
                                      <p:tavLst>
                                        <p:tav tm="0">
                                          <p:val>
                                            <p:strVal val="#ppt_x"/>
                                          </p:val>
                                        </p:tav>
                                        <p:tav tm="100000">
                                          <p:val>
                                            <p:strVal val="#ppt_x"/>
                                          </p:val>
                                        </p:tav>
                                      </p:tavLst>
                                    </p:anim>
                                    <p:anim calcmode="lin" valueType="num">
                                      <p:cBhvr additive="base">
                                        <p:cTn id="24" dur="500" fill="hold"/>
                                        <p:tgtEl>
                                          <p:spTgt spid="448522"/>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448523"/>
                                        </p:tgtEl>
                                        <p:attrNameLst>
                                          <p:attrName>style.visibility</p:attrName>
                                        </p:attrNameLst>
                                      </p:cBhvr>
                                      <p:to>
                                        <p:strVal val="visible"/>
                                      </p:to>
                                    </p:set>
                                    <p:anim calcmode="lin" valueType="num">
                                      <p:cBhvr additive="base">
                                        <p:cTn id="28" dur="500" fill="hold"/>
                                        <p:tgtEl>
                                          <p:spTgt spid="448523"/>
                                        </p:tgtEl>
                                        <p:attrNameLst>
                                          <p:attrName>ppt_x</p:attrName>
                                        </p:attrNameLst>
                                      </p:cBhvr>
                                      <p:tavLst>
                                        <p:tav tm="0">
                                          <p:val>
                                            <p:strVal val="#ppt_x"/>
                                          </p:val>
                                        </p:tav>
                                        <p:tav tm="100000">
                                          <p:val>
                                            <p:strVal val="#ppt_x"/>
                                          </p:val>
                                        </p:tav>
                                      </p:tavLst>
                                    </p:anim>
                                    <p:anim calcmode="lin" valueType="num">
                                      <p:cBhvr additive="base">
                                        <p:cTn id="29" dur="500" fill="hold"/>
                                        <p:tgtEl>
                                          <p:spTgt spid="448523"/>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3000"/>
                            </p:stCondLst>
                            <p:childTnLst>
                              <p:par>
                                <p:cTn id="31" presetID="2" presetClass="entr" presetSubtype="4" fill="hold" nodeType="afterEffect">
                                  <p:stCondLst>
                                    <p:cond delay="0"/>
                                  </p:stCondLst>
                                  <p:childTnLst>
                                    <p:set>
                                      <p:cBhvr>
                                        <p:cTn id="32" dur="1" fill="hold">
                                          <p:stCondLst>
                                            <p:cond delay="0"/>
                                          </p:stCondLst>
                                        </p:cTn>
                                        <p:tgtEl>
                                          <p:spTgt spid="448518"/>
                                        </p:tgtEl>
                                        <p:attrNameLst>
                                          <p:attrName>style.visibility</p:attrName>
                                        </p:attrNameLst>
                                      </p:cBhvr>
                                      <p:to>
                                        <p:strVal val="visible"/>
                                      </p:to>
                                    </p:set>
                                    <p:anim calcmode="lin" valueType="num">
                                      <p:cBhvr additive="base">
                                        <p:cTn id="33" dur="500" fill="hold"/>
                                        <p:tgtEl>
                                          <p:spTgt spid="448518"/>
                                        </p:tgtEl>
                                        <p:attrNameLst>
                                          <p:attrName>ppt_x</p:attrName>
                                        </p:attrNameLst>
                                      </p:cBhvr>
                                      <p:tavLst>
                                        <p:tav tm="0">
                                          <p:val>
                                            <p:strVal val="#ppt_x"/>
                                          </p:val>
                                        </p:tav>
                                        <p:tav tm="100000">
                                          <p:val>
                                            <p:strVal val="#ppt_x"/>
                                          </p:val>
                                        </p:tav>
                                      </p:tavLst>
                                    </p:anim>
                                    <p:anim calcmode="lin" valueType="num">
                                      <p:cBhvr additive="base">
                                        <p:cTn id="34" dur="500" fill="hold"/>
                                        <p:tgtEl>
                                          <p:spTgt spid="448518"/>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3500"/>
                            </p:stCondLst>
                            <p:childTnLst>
                              <p:par>
                                <p:cTn id="36" presetID="2" presetClass="entr" presetSubtype="4" fill="hold" nodeType="afterEffect">
                                  <p:stCondLst>
                                    <p:cond delay="0"/>
                                  </p:stCondLst>
                                  <p:childTnLst>
                                    <p:set>
                                      <p:cBhvr>
                                        <p:cTn id="37" dur="1" fill="hold">
                                          <p:stCondLst>
                                            <p:cond delay="0"/>
                                          </p:stCondLst>
                                        </p:cTn>
                                        <p:tgtEl>
                                          <p:spTgt spid="448521"/>
                                        </p:tgtEl>
                                        <p:attrNameLst>
                                          <p:attrName>style.visibility</p:attrName>
                                        </p:attrNameLst>
                                      </p:cBhvr>
                                      <p:to>
                                        <p:strVal val="visible"/>
                                      </p:to>
                                    </p:set>
                                    <p:anim calcmode="lin" valueType="num">
                                      <p:cBhvr additive="base">
                                        <p:cTn id="38" dur="500" fill="hold"/>
                                        <p:tgtEl>
                                          <p:spTgt spid="448521"/>
                                        </p:tgtEl>
                                        <p:attrNameLst>
                                          <p:attrName>ppt_x</p:attrName>
                                        </p:attrNameLst>
                                      </p:cBhvr>
                                      <p:tavLst>
                                        <p:tav tm="0">
                                          <p:val>
                                            <p:strVal val="#ppt_x"/>
                                          </p:val>
                                        </p:tav>
                                        <p:tav tm="100000">
                                          <p:val>
                                            <p:strVal val="#ppt_x"/>
                                          </p:val>
                                        </p:tav>
                                      </p:tavLst>
                                    </p:anim>
                                    <p:anim calcmode="lin" valueType="num">
                                      <p:cBhvr additive="base">
                                        <p:cTn id="39" dur="500" fill="hold"/>
                                        <p:tgtEl>
                                          <p:spTgt spid="448521"/>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4000"/>
                            </p:stCondLst>
                            <p:childTnLst>
                              <p:par>
                                <p:cTn id="41" presetID="2" presetClass="entr" presetSubtype="4" fill="hold" nodeType="afterEffect">
                                  <p:stCondLst>
                                    <p:cond delay="0"/>
                                  </p:stCondLst>
                                  <p:childTnLst>
                                    <p:set>
                                      <p:cBhvr>
                                        <p:cTn id="42" dur="1" fill="hold">
                                          <p:stCondLst>
                                            <p:cond delay="0"/>
                                          </p:stCondLst>
                                        </p:cTn>
                                        <p:tgtEl>
                                          <p:spTgt spid="448524"/>
                                        </p:tgtEl>
                                        <p:attrNameLst>
                                          <p:attrName>style.visibility</p:attrName>
                                        </p:attrNameLst>
                                      </p:cBhvr>
                                      <p:to>
                                        <p:strVal val="visible"/>
                                      </p:to>
                                    </p:set>
                                    <p:anim calcmode="lin" valueType="num">
                                      <p:cBhvr additive="base">
                                        <p:cTn id="43" dur="500" fill="hold"/>
                                        <p:tgtEl>
                                          <p:spTgt spid="448524"/>
                                        </p:tgtEl>
                                        <p:attrNameLst>
                                          <p:attrName>ppt_x</p:attrName>
                                        </p:attrNameLst>
                                      </p:cBhvr>
                                      <p:tavLst>
                                        <p:tav tm="0">
                                          <p:val>
                                            <p:strVal val="#ppt_x"/>
                                          </p:val>
                                        </p:tav>
                                        <p:tav tm="100000">
                                          <p:val>
                                            <p:strVal val="#ppt_x"/>
                                          </p:val>
                                        </p:tav>
                                      </p:tavLst>
                                    </p:anim>
                                    <p:anim calcmode="lin" valueType="num">
                                      <p:cBhvr additive="base">
                                        <p:cTn id="44" dur="500" fill="hold"/>
                                        <p:tgtEl>
                                          <p:spTgt spid="4485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5" grpId="0" build="p" autoUpdateAnimBg="0" advAuto="0"/>
      <p:bldP spid="448517" grpId="0" autoUpdateAnimBg="0"/>
      <p:bldP spid="448522" grpId="0" autoUpdateAnimBg="0"/>
      <p:bldP spid="44852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smtClean="0"/>
              <a:t>§7.2  </a:t>
            </a:r>
            <a:r>
              <a:rPr lang="zh-CN" altLang="en-US" smtClean="0"/>
              <a:t>对长</a:t>
            </a:r>
          </a:p>
        </p:txBody>
      </p:sp>
      <p:sp>
        <p:nvSpPr>
          <p:cNvPr id="403459" name="Rectangle 3"/>
          <p:cNvSpPr>
            <a:spLocks noGrp="1" noChangeArrowheads="1"/>
          </p:cNvSpPr>
          <p:nvPr>
            <p:ph idx="1"/>
          </p:nvPr>
        </p:nvSpPr>
        <p:spPr>
          <a:xfrm>
            <a:off x="1143000" y="1143000"/>
            <a:ext cx="7532688" cy="844550"/>
          </a:xfrm>
        </p:spPr>
        <p:txBody>
          <a:bodyPr/>
          <a:lstStyle/>
          <a:p>
            <a:pPr marL="0" indent="682625" algn="just" eaLnBrk="1" hangingPunct="1">
              <a:buFont typeface="Wingdings" panose="05000000000000000000" pitchFamily="2" charset="2"/>
              <a:buNone/>
            </a:pPr>
            <a:r>
              <a:rPr lang="zh-CN" altLang="en-US" sz="2400" smtClean="0"/>
              <a:t>对于</a:t>
            </a:r>
            <a:r>
              <a:rPr lang="en-US" altLang="zh-CN" sz="2400" smtClean="0"/>
              <a:t>M/G/1/∞</a:t>
            </a:r>
            <a:r>
              <a:rPr lang="zh-CN" altLang="en-US" sz="2400" smtClean="0"/>
              <a:t>排队系统，令</a:t>
            </a:r>
            <a:r>
              <a:rPr lang="en-US" altLang="zh-CN" sz="2400" smtClean="0"/>
              <a:t>b</a:t>
            </a:r>
            <a:r>
              <a:rPr lang="zh-CN" altLang="en-US" sz="2400" smtClean="0"/>
              <a:t>表示从第一个顾客开始的系统忙期，且设</a:t>
            </a:r>
          </a:p>
        </p:txBody>
      </p:sp>
      <p:sp>
        <p:nvSpPr>
          <p:cNvPr id="6349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1B1982A-32BE-4CCD-B08E-FD144329A4FB}"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6349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63494" name="Text Box 4"/>
          <p:cNvSpPr txBox="1">
            <a:spLocks noChangeArrowheads="1"/>
          </p:cNvSpPr>
          <p:nvPr/>
        </p:nvSpPr>
        <p:spPr bwMode="auto">
          <a:xfrm>
            <a:off x="1066800" y="20574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endParaRPr lang="zh-CN" altLang="zh-CN" sz="2400" b="0"/>
          </a:p>
        </p:txBody>
      </p:sp>
      <p:graphicFrame>
        <p:nvGraphicFramePr>
          <p:cNvPr id="403462" name="Object 6"/>
          <p:cNvGraphicFramePr>
            <a:graphicFrameLocks noChangeAspect="1"/>
          </p:cNvGraphicFramePr>
          <p:nvPr/>
        </p:nvGraphicFramePr>
        <p:xfrm>
          <a:off x="2028825" y="1905000"/>
          <a:ext cx="5895975" cy="660400"/>
        </p:xfrm>
        <a:graphic>
          <a:graphicData uri="http://schemas.openxmlformats.org/presentationml/2006/ole">
            <mc:AlternateContent xmlns:mc="http://schemas.openxmlformats.org/markup-compatibility/2006">
              <mc:Choice xmlns:v="urn:schemas-microsoft-com:vml" Requires="v">
                <p:oleObj spid="_x0000_s63503" name="Equation" r:id="rId4" imgW="2946400" imgH="330200" progId="Equation.3">
                  <p:embed/>
                </p:oleObj>
              </mc:Choice>
              <mc:Fallback>
                <p:oleObj name="Equation" r:id="rId4" imgW="2946400" imgH="330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8825" y="1905000"/>
                        <a:ext cx="5895975"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3463" name="Text Box 7"/>
          <p:cNvSpPr txBox="1">
            <a:spLocks noChangeArrowheads="1"/>
          </p:cNvSpPr>
          <p:nvPr/>
        </p:nvSpPr>
        <p:spPr bwMode="auto">
          <a:xfrm>
            <a:off x="1143000" y="2514600"/>
            <a:ext cx="7696200" cy="398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sz="2400"/>
              <a:t>于是，我们可以先讨论系统的忙期分布，</a:t>
            </a:r>
            <a:r>
              <a:rPr lang="en-US" altLang="zh-CN" sz="2400"/>
              <a:t>B(t)</a:t>
            </a:r>
            <a:r>
              <a:rPr lang="zh-CN" altLang="en-US" sz="2400"/>
              <a:t>和</a:t>
            </a:r>
            <a:r>
              <a:rPr lang="en-US" altLang="zh-CN" sz="2400"/>
              <a:t>b(s)</a:t>
            </a:r>
            <a:r>
              <a:rPr lang="zh-CN" altLang="en-US" sz="2400"/>
              <a:t>也可由</a:t>
            </a:r>
            <a:r>
              <a:rPr lang="en-US" altLang="zh-CN" sz="2400"/>
              <a:t>§7.4</a:t>
            </a:r>
            <a:r>
              <a:rPr lang="zh-CN" altLang="en-US" sz="2400"/>
              <a:t>的内容给出。</a:t>
            </a:r>
          </a:p>
          <a:p>
            <a:pPr eaLnBrk="1" hangingPunct="1">
              <a:buClrTx/>
              <a:buFontTx/>
              <a:buNone/>
            </a:pPr>
            <a:r>
              <a:rPr lang="zh-CN" altLang="en-US" sz="2400"/>
              <a:t>    下面我们在已知</a:t>
            </a:r>
            <a:r>
              <a:rPr lang="en-US" altLang="zh-CN" sz="2400"/>
              <a:t>B(t)</a:t>
            </a:r>
            <a:r>
              <a:rPr lang="zh-CN" altLang="en-US" sz="2400"/>
              <a:t>和</a:t>
            </a:r>
            <a:r>
              <a:rPr lang="en-US" altLang="zh-CN" sz="2400"/>
              <a:t>b(s)</a:t>
            </a:r>
            <a:r>
              <a:rPr lang="zh-CN" altLang="en-US" sz="2400"/>
              <a:t>的前提下，利用对长过程</a:t>
            </a:r>
            <a:r>
              <a:rPr lang="en-US" altLang="zh-CN" sz="2400"/>
              <a:t>{N(t),t≥0}</a:t>
            </a:r>
            <a:r>
              <a:rPr lang="zh-CN" altLang="en-US" sz="2400"/>
              <a:t>在忙期中的特性来研究对长的绝对分布和平稳分布。令</a:t>
            </a:r>
          </a:p>
          <a:p>
            <a:pPr algn="ctr" eaLnBrk="1" hangingPunct="1">
              <a:buClrTx/>
              <a:buFontTx/>
              <a:buNone/>
            </a:pPr>
            <a:r>
              <a:rPr lang="en-US" altLang="zh-CN" sz="2400"/>
              <a:t>Q</a:t>
            </a:r>
            <a:r>
              <a:rPr lang="en-US" altLang="zh-CN" sz="2400" baseline="-25000"/>
              <a:t>j</a:t>
            </a:r>
            <a:r>
              <a:rPr lang="en-US" altLang="zh-CN" sz="2400"/>
              <a:t>(t)</a:t>
            </a:r>
            <a:r>
              <a:rPr lang="zh-CN" altLang="en-US" sz="2400"/>
              <a:t>＝</a:t>
            </a:r>
            <a:r>
              <a:rPr lang="en-US" altLang="zh-CN" sz="2400"/>
              <a:t>P{b</a:t>
            </a:r>
            <a:r>
              <a:rPr lang="zh-CN" altLang="en-US" sz="2400"/>
              <a:t>＞</a:t>
            </a:r>
            <a:r>
              <a:rPr lang="en-US" altLang="zh-CN" sz="2400"/>
              <a:t>t≥0</a:t>
            </a:r>
            <a:r>
              <a:rPr lang="zh-CN" altLang="en-US" sz="2400"/>
              <a:t>；</a:t>
            </a:r>
            <a:r>
              <a:rPr lang="en-US" altLang="zh-CN" sz="2400"/>
              <a:t>N(t)=j}</a:t>
            </a:r>
            <a:r>
              <a:rPr lang="zh-CN" altLang="en-US" sz="2400"/>
              <a:t>，</a:t>
            </a:r>
            <a:r>
              <a:rPr lang="en-US" altLang="zh-CN" sz="2400"/>
              <a:t>j≥1	</a:t>
            </a:r>
            <a:r>
              <a:rPr lang="en-US" altLang="zh-CN" sz="2400">
                <a:solidFill>
                  <a:srgbClr val="FF0000"/>
                </a:solidFill>
              </a:rPr>
              <a:t>(1)</a:t>
            </a:r>
          </a:p>
          <a:p>
            <a:pPr eaLnBrk="1" hangingPunct="1">
              <a:buClrTx/>
              <a:buFontTx/>
              <a:buNone/>
            </a:pPr>
            <a:r>
              <a:rPr lang="zh-CN" altLang="en-US" sz="2400"/>
              <a:t>表示在忙期</a:t>
            </a:r>
            <a:r>
              <a:rPr lang="en-US" altLang="zh-CN" sz="2400"/>
              <a:t>b</a:t>
            </a:r>
            <a:r>
              <a:rPr lang="zh-CN" altLang="en-US" sz="2400"/>
              <a:t>中系统的瞬时对长为</a:t>
            </a:r>
            <a:r>
              <a:rPr lang="en-US" altLang="zh-CN" sz="2400"/>
              <a:t>j</a:t>
            </a:r>
            <a:r>
              <a:rPr lang="zh-CN" altLang="en-US" sz="2400"/>
              <a:t>的概率，且在</a:t>
            </a:r>
            <a:r>
              <a:rPr lang="en-US" altLang="zh-CN" sz="2400"/>
              <a:t>t</a:t>
            </a:r>
            <a:r>
              <a:rPr lang="zh-CN" altLang="en-US" sz="2400"/>
              <a:t>＝</a:t>
            </a:r>
            <a:r>
              <a:rPr lang="en-US" altLang="zh-CN" sz="2400"/>
              <a:t>0</a:t>
            </a:r>
            <a:r>
              <a:rPr lang="zh-CN" altLang="en-US" sz="2400"/>
              <a:t>时只有一个顾客，忙期</a:t>
            </a:r>
            <a:r>
              <a:rPr lang="en-US" altLang="zh-CN" sz="2400"/>
              <a:t>b</a:t>
            </a:r>
            <a:r>
              <a:rPr lang="zh-CN" altLang="en-US" sz="2400"/>
              <a:t>刚开始，即</a:t>
            </a:r>
          </a:p>
          <a:p>
            <a:pPr algn="ctr" eaLnBrk="1" hangingPunct="1">
              <a:buClrTx/>
              <a:buFontTx/>
              <a:buNone/>
            </a:pPr>
            <a:r>
              <a:rPr lang="en-US" altLang="zh-CN" sz="2400"/>
              <a:t>Q</a:t>
            </a:r>
            <a:r>
              <a:rPr lang="en-US" altLang="zh-CN" sz="2400" baseline="-25000"/>
              <a:t>1</a:t>
            </a:r>
            <a:r>
              <a:rPr lang="en-US" altLang="zh-CN" sz="2400"/>
              <a:t>(0)</a:t>
            </a:r>
            <a:r>
              <a:rPr lang="zh-CN" altLang="en-US" sz="2400"/>
              <a:t>＝</a:t>
            </a:r>
            <a:r>
              <a:rPr lang="en-US" altLang="zh-CN" sz="2400"/>
              <a:t>1</a:t>
            </a:r>
            <a:r>
              <a:rPr lang="zh-CN" altLang="en-US" sz="2400"/>
              <a:t>，</a:t>
            </a:r>
            <a:r>
              <a:rPr lang="en-US" altLang="zh-CN" sz="2400"/>
              <a:t>Q</a:t>
            </a:r>
            <a:r>
              <a:rPr lang="en-US" altLang="zh-CN" sz="2400" baseline="-25000"/>
              <a:t>j</a:t>
            </a:r>
            <a:r>
              <a:rPr lang="en-US" altLang="zh-CN" sz="2400"/>
              <a:t>(0)</a:t>
            </a:r>
            <a:r>
              <a:rPr lang="zh-CN" altLang="en-US" sz="2400"/>
              <a:t>＝</a:t>
            </a:r>
            <a:r>
              <a:rPr lang="en-US" altLang="zh-CN" sz="2400"/>
              <a:t>0</a:t>
            </a:r>
            <a:r>
              <a:rPr lang="zh-CN" altLang="en-US" sz="2400"/>
              <a:t>， </a:t>
            </a:r>
            <a:r>
              <a:rPr lang="en-US" altLang="zh-CN" sz="2400"/>
              <a:t>j</a:t>
            </a:r>
            <a:r>
              <a:rPr lang="zh-CN" altLang="en-US" sz="2400"/>
              <a:t>＞</a:t>
            </a:r>
            <a:r>
              <a:rPr lang="en-US" altLang="zh-CN" sz="2400"/>
              <a:t>1		</a:t>
            </a:r>
            <a:r>
              <a:rPr lang="en-US" altLang="zh-CN" sz="2400">
                <a:solidFill>
                  <a:srgbClr val="FF0000"/>
                </a:solidFill>
              </a:rPr>
              <a:t>(2)</a:t>
            </a:r>
          </a:p>
        </p:txBody>
      </p:sp>
      <p:sp>
        <p:nvSpPr>
          <p:cNvPr id="6349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76669240-A441-43A8-B00A-4BCC4E96605E}" type="slidenum">
              <a:rPr lang="zh-CN" altLang="en-US" sz="1800">
                <a:solidFill>
                  <a:srgbClr val="00FF00"/>
                </a:solidFill>
                <a:ea typeface="黑体" panose="02010609060101010101" pitchFamily="49" charset="-122"/>
              </a:rPr>
              <a:pPr/>
              <a:t>28</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3459">
                                            <p:txEl>
                                              <p:pRg st="0" end="0"/>
                                            </p:txEl>
                                          </p:spTgt>
                                        </p:tgtEl>
                                        <p:attrNameLst>
                                          <p:attrName>style.visibility</p:attrName>
                                        </p:attrNameLst>
                                      </p:cBhvr>
                                      <p:to>
                                        <p:strVal val="visible"/>
                                      </p:to>
                                    </p:set>
                                    <p:anim calcmode="lin" valueType="num">
                                      <p:cBhvr additive="base">
                                        <p:cTn id="7" dur="500" fill="hold"/>
                                        <p:tgtEl>
                                          <p:spTgt spid="403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345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03462"/>
                                        </p:tgtEl>
                                        <p:attrNameLst>
                                          <p:attrName>style.visibility</p:attrName>
                                        </p:attrNameLst>
                                      </p:cBhvr>
                                      <p:to>
                                        <p:strVal val="visible"/>
                                      </p:to>
                                    </p:set>
                                    <p:anim calcmode="lin" valueType="num">
                                      <p:cBhvr additive="base">
                                        <p:cTn id="12" dur="500" fill="hold"/>
                                        <p:tgtEl>
                                          <p:spTgt spid="403462"/>
                                        </p:tgtEl>
                                        <p:attrNameLst>
                                          <p:attrName>ppt_x</p:attrName>
                                        </p:attrNameLst>
                                      </p:cBhvr>
                                      <p:tavLst>
                                        <p:tav tm="0">
                                          <p:val>
                                            <p:strVal val="#ppt_x"/>
                                          </p:val>
                                        </p:tav>
                                        <p:tav tm="100000">
                                          <p:val>
                                            <p:strVal val="#ppt_x"/>
                                          </p:val>
                                        </p:tav>
                                      </p:tavLst>
                                    </p:anim>
                                    <p:anim calcmode="lin" valueType="num">
                                      <p:cBhvr additive="base">
                                        <p:cTn id="13" dur="500" fill="hold"/>
                                        <p:tgtEl>
                                          <p:spTgt spid="403462"/>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03463">
                                            <p:txEl>
                                              <p:pRg st="0" end="0"/>
                                            </p:txEl>
                                          </p:spTgt>
                                        </p:tgtEl>
                                        <p:attrNameLst>
                                          <p:attrName>style.visibility</p:attrName>
                                        </p:attrNameLst>
                                      </p:cBhvr>
                                      <p:to>
                                        <p:strVal val="visible"/>
                                      </p:to>
                                    </p:set>
                                    <p:anim calcmode="lin" valueType="num">
                                      <p:cBhvr additive="base">
                                        <p:cTn id="17" dur="500" fill="hold"/>
                                        <p:tgtEl>
                                          <p:spTgt spid="40346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34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03463">
                                            <p:txEl>
                                              <p:pRg st="1" end="1"/>
                                            </p:txEl>
                                          </p:spTgt>
                                        </p:tgtEl>
                                        <p:attrNameLst>
                                          <p:attrName>style.visibility</p:attrName>
                                        </p:attrNameLst>
                                      </p:cBhvr>
                                      <p:to>
                                        <p:strVal val="visible"/>
                                      </p:to>
                                    </p:set>
                                    <p:anim calcmode="lin" valueType="num">
                                      <p:cBhvr additive="base">
                                        <p:cTn id="23" dur="500" fill="hold"/>
                                        <p:tgtEl>
                                          <p:spTgt spid="40346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3463">
                                            <p:txEl>
                                              <p:pRg st="1" end="1"/>
                                            </p:txEl>
                                          </p:spTgt>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403463">
                                            <p:txEl>
                                              <p:pRg st="2" end="2"/>
                                            </p:txEl>
                                          </p:spTgt>
                                        </p:tgtEl>
                                        <p:attrNameLst>
                                          <p:attrName>style.visibility</p:attrName>
                                        </p:attrNameLst>
                                      </p:cBhvr>
                                      <p:to>
                                        <p:strVal val="visible"/>
                                      </p:to>
                                    </p:set>
                                    <p:anim calcmode="lin" valueType="num">
                                      <p:cBhvr additive="base">
                                        <p:cTn id="28" dur="500" fill="hold"/>
                                        <p:tgtEl>
                                          <p:spTgt spid="403463">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03463">
                                            <p:txEl>
                                              <p:pRg st="2" end="2"/>
                                            </p:txEl>
                                          </p:spTgt>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403463">
                                            <p:txEl>
                                              <p:pRg st="3" end="3"/>
                                            </p:txEl>
                                          </p:spTgt>
                                        </p:tgtEl>
                                        <p:attrNameLst>
                                          <p:attrName>style.visibility</p:attrName>
                                        </p:attrNameLst>
                                      </p:cBhvr>
                                      <p:to>
                                        <p:strVal val="visible"/>
                                      </p:to>
                                    </p:set>
                                    <p:anim calcmode="lin" valueType="num">
                                      <p:cBhvr additive="base">
                                        <p:cTn id="33" dur="500" fill="hold"/>
                                        <p:tgtEl>
                                          <p:spTgt spid="40346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3463">
                                            <p:txEl>
                                              <p:pRg st="3" end="3"/>
                                            </p:txEl>
                                          </p:spTgt>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1500"/>
                            </p:stCondLst>
                            <p:childTnLst>
                              <p:par>
                                <p:cTn id="36" presetID="2" presetClass="entr" presetSubtype="4" fill="hold" grpId="0" nodeType="afterEffect">
                                  <p:stCondLst>
                                    <p:cond delay="0"/>
                                  </p:stCondLst>
                                  <p:childTnLst>
                                    <p:set>
                                      <p:cBhvr>
                                        <p:cTn id="37" dur="1" fill="hold">
                                          <p:stCondLst>
                                            <p:cond delay="0"/>
                                          </p:stCondLst>
                                        </p:cTn>
                                        <p:tgtEl>
                                          <p:spTgt spid="403463">
                                            <p:txEl>
                                              <p:pRg st="4" end="4"/>
                                            </p:txEl>
                                          </p:spTgt>
                                        </p:tgtEl>
                                        <p:attrNameLst>
                                          <p:attrName>style.visibility</p:attrName>
                                        </p:attrNameLst>
                                      </p:cBhvr>
                                      <p:to>
                                        <p:strVal val="visible"/>
                                      </p:to>
                                    </p:set>
                                    <p:anim calcmode="lin" valueType="num">
                                      <p:cBhvr additive="base">
                                        <p:cTn id="38" dur="500" fill="hold"/>
                                        <p:tgtEl>
                                          <p:spTgt spid="40346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034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build="p"/>
      <p:bldP spid="40346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l" eaLnBrk="1" hangingPunct="1"/>
            <a:r>
              <a:rPr lang="zh-CN" altLang="en-US" smtClean="0"/>
              <a:t>定理</a:t>
            </a:r>
            <a:r>
              <a:rPr lang="en-US" altLang="zh-CN" smtClean="0"/>
              <a:t>1</a:t>
            </a:r>
          </a:p>
        </p:txBody>
      </p:sp>
      <p:sp>
        <p:nvSpPr>
          <p:cNvPr id="405507" name="Rectangle 3"/>
          <p:cNvSpPr>
            <a:spLocks noGrp="1" noChangeArrowheads="1"/>
          </p:cNvSpPr>
          <p:nvPr>
            <p:ph idx="1"/>
          </p:nvPr>
        </p:nvSpPr>
        <p:spPr>
          <a:xfrm>
            <a:off x="1143000" y="1143000"/>
            <a:ext cx="7750175" cy="1506538"/>
          </a:xfrm>
        </p:spPr>
        <p:txBody>
          <a:bodyPr/>
          <a:lstStyle/>
          <a:p>
            <a:pPr marL="0" indent="684000" algn="just" eaLnBrk="1" hangingPunct="1">
              <a:buFont typeface="Wingdings" panose="05000000000000000000" pitchFamily="2" charset="2"/>
              <a:buNone/>
              <a:defRPr/>
            </a:pPr>
            <a:r>
              <a:rPr lang="zh-CN" altLang="en-US" dirty="0" smtClean="0"/>
              <a:t>令			 　为</a:t>
            </a:r>
            <a:r>
              <a:rPr lang="en-US" altLang="zh-CN" dirty="0" err="1" smtClean="0"/>
              <a:t>Q</a:t>
            </a:r>
            <a:r>
              <a:rPr lang="en-US" altLang="zh-CN" baseline="-25000" dirty="0" err="1" smtClean="0"/>
              <a:t>j</a:t>
            </a:r>
            <a:r>
              <a:rPr lang="en-US" altLang="zh-CN" dirty="0" smtClean="0"/>
              <a:t>(t)</a:t>
            </a:r>
            <a:r>
              <a:rPr lang="zh-CN" altLang="en-US" dirty="0" smtClean="0"/>
              <a:t>的拉普拉斯变换，则对</a:t>
            </a:r>
            <a:r>
              <a:rPr lang="en-US" altLang="zh-CN" dirty="0" smtClean="0"/>
              <a:t>s</a:t>
            </a:r>
            <a:r>
              <a:rPr lang="zh-CN" altLang="en-US" dirty="0" smtClean="0"/>
              <a:t>的实部</a:t>
            </a:r>
            <a:r>
              <a:rPr lang="en-US" altLang="zh-CN" dirty="0" smtClean="0"/>
              <a:t>R(s) </a:t>
            </a:r>
            <a:r>
              <a:rPr lang="zh-CN" altLang="en-US" dirty="0" smtClean="0"/>
              <a:t>＞</a:t>
            </a:r>
            <a:r>
              <a:rPr lang="en-US" altLang="zh-CN" dirty="0" smtClean="0"/>
              <a:t>0</a:t>
            </a:r>
            <a:r>
              <a:rPr lang="zh-CN" altLang="en-US" dirty="0" smtClean="0"/>
              <a:t>和</a:t>
            </a:r>
            <a:r>
              <a:rPr lang="en-US" altLang="zh-CN" dirty="0" smtClean="0"/>
              <a:t>j≥1</a:t>
            </a:r>
            <a:r>
              <a:rPr lang="zh-CN" altLang="en-US" dirty="0" smtClean="0"/>
              <a:t>，有</a:t>
            </a:r>
            <a:endParaRPr lang="zh-CN" altLang="en-US" dirty="0" smtClean="0">
              <a:solidFill>
                <a:srgbClr val="FF0000"/>
              </a:solidFill>
            </a:endParaRPr>
          </a:p>
          <a:p>
            <a:pPr algn="r" eaLnBrk="1" hangingPunct="1">
              <a:buFont typeface="Wingdings" panose="05000000000000000000" pitchFamily="2" charset="2"/>
              <a:buNone/>
              <a:defRPr/>
            </a:pPr>
            <a:endParaRPr lang="zh-CN" altLang="en-US" dirty="0" smtClean="0"/>
          </a:p>
        </p:txBody>
      </p:sp>
      <p:sp>
        <p:nvSpPr>
          <p:cNvPr id="6554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34DC641-1F37-458C-B46A-2A8B9F6077E7}"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6554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65542" name="Text Box 4"/>
          <p:cNvSpPr txBox="1">
            <a:spLocks noChangeArrowheads="1"/>
          </p:cNvSpPr>
          <p:nvPr/>
        </p:nvSpPr>
        <p:spPr bwMode="auto">
          <a:xfrm>
            <a:off x="0" y="3284538"/>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endParaRPr lang="zh-CN" altLang="zh-CN" sz="2400" b="0"/>
          </a:p>
        </p:txBody>
      </p:sp>
      <p:graphicFrame>
        <p:nvGraphicFramePr>
          <p:cNvPr id="405510" name="Object 6"/>
          <p:cNvGraphicFramePr>
            <a:graphicFrameLocks noChangeAspect="1"/>
          </p:cNvGraphicFramePr>
          <p:nvPr/>
        </p:nvGraphicFramePr>
        <p:xfrm>
          <a:off x="2124075" y="1052513"/>
          <a:ext cx="2871788" cy="660400"/>
        </p:xfrm>
        <a:graphic>
          <a:graphicData uri="http://schemas.openxmlformats.org/presentationml/2006/ole">
            <mc:AlternateContent xmlns:mc="http://schemas.openxmlformats.org/markup-compatibility/2006">
              <mc:Choice xmlns:v="urn:schemas-microsoft-com:vml" Requires="v">
                <p:oleObj spid="_x0000_s65583" name="Equation" r:id="rId4" imgW="1435100" imgH="330200" progId="Equation.3">
                  <p:embed/>
                </p:oleObj>
              </mc:Choice>
              <mc:Fallback>
                <p:oleObj name="Equation" r:id="rId4" imgW="1435100" imgH="330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1052513"/>
                        <a:ext cx="2871788"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5511" name="Object 7"/>
          <p:cNvGraphicFramePr>
            <a:graphicFrameLocks noChangeAspect="1"/>
          </p:cNvGraphicFramePr>
          <p:nvPr/>
        </p:nvGraphicFramePr>
        <p:xfrm>
          <a:off x="1143000" y="2235200"/>
          <a:ext cx="4116388" cy="889000"/>
        </p:xfrm>
        <a:graphic>
          <a:graphicData uri="http://schemas.openxmlformats.org/presentationml/2006/ole">
            <mc:AlternateContent xmlns:mc="http://schemas.openxmlformats.org/markup-compatibility/2006">
              <mc:Choice xmlns:v="urn:schemas-microsoft-com:vml" Requires="v">
                <p:oleObj spid="_x0000_s65584" name="Equation" r:id="rId6" imgW="2057400" imgH="444500" progId="Equation.3">
                  <p:embed/>
                </p:oleObj>
              </mc:Choice>
              <mc:Fallback>
                <p:oleObj name="Equation" r:id="rId6" imgW="2057400" imgH="4445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2235200"/>
                        <a:ext cx="4116388"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5512" name="Object 8"/>
          <p:cNvGraphicFramePr>
            <a:graphicFrameLocks noChangeAspect="1"/>
          </p:cNvGraphicFramePr>
          <p:nvPr/>
        </p:nvGraphicFramePr>
        <p:xfrm>
          <a:off x="1447800" y="3101975"/>
          <a:ext cx="7470775" cy="1016000"/>
        </p:xfrm>
        <a:graphic>
          <a:graphicData uri="http://schemas.openxmlformats.org/presentationml/2006/ole">
            <mc:AlternateContent xmlns:mc="http://schemas.openxmlformats.org/markup-compatibility/2006">
              <mc:Choice xmlns:v="urn:schemas-microsoft-com:vml" Requires="v">
                <p:oleObj spid="_x0000_s65585" name="Equation" r:id="rId8" imgW="3733800" imgH="508000" progId="Equation.3">
                  <p:embed/>
                </p:oleObj>
              </mc:Choice>
              <mc:Fallback>
                <p:oleObj name="Equation" r:id="rId8" imgW="3733800" imgH="5080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3101975"/>
                        <a:ext cx="7470775"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5513" name="Rectangle 9"/>
          <p:cNvSpPr>
            <a:spLocks noChangeArrowheads="1"/>
          </p:cNvSpPr>
          <p:nvPr/>
        </p:nvSpPr>
        <p:spPr bwMode="auto">
          <a:xfrm>
            <a:off x="8458200" y="2667000"/>
            <a:ext cx="4476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r" eaLnBrk="1" hangingPunct="1">
              <a:lnSpc>
                <a:spcPct val="100000"/>
              </a:lnSpc>
              <a:buClrTx/>
              <a:buFontTx/>
              <a:buNone/>
            </a:pPr>
            <a:r>
              <a:rPr lang="en-US" altLang="zh-CN">
                <a:solidFill>
                  <a:srgbClr val="FF0000"/>
                </a:solidFill>
              </a:rPr>
              <a:t>(3)</a:t>
            </a:r>
          </a:p>
        </p:txBody>
      </p:sp>
      <p:sp>
        <p:nvSpPr>
          <p:cNvPr id="405514" name="Rectangle 10"/>
          <p:cNvSpPr>
            <a:spLocks noChangeArrowheads="1"/>
          </p:cNvSpPr>
          <p:nvPr/>
        </p:nvSpPr>
        <p:spPr bwMode="auto">
          <a:xfrm>
            <a:off x="1277938" y="4281488"/>
            <a:ext cx="1255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a:t>其中：</a:t>
            </a:r>
          </a:p>
        </p:txBody>
      </p:sp>
      <p:graphicFrame>
        <p:nvGraphicFramePr>
          <p:cNvPr id="405515" name="Object 11"/>
          <p:cNvGraphicFramePr>
            <a:graphicFrameLocks noChangeAspect="1"/>
          </p:cNvGraphicFramePr>
          <p:nvPr/>
        </p:nvGraphicFramePr>
        <p:xfrm>
          <a:off x="2420938" y="4108450"/>
          <a:ext cx="6327775" cy="889000"/>
        </p:xfrm>
        <a:graphic>
          <a:graphicData uri="http://schemas.openxmlformats.org/presentationml/2006/ole">
            <mc:AlternateContent xmlns:mc="http://schemas.openxmlformats.org/markup-compatibility/2006">
              <mc:Choice xmlns:v="urn:schemas-microsoft-com:vml" Requires="v">
                <p:oleObj spid="_x0000_s65586" name="公式" r:id="rId10" imgW="3162300" imgH="444500" progId="Equation.3">
                  <p:embed/>
                </p:oleObj>
              </mc:Choice>
              <mc:Fallback>
                <p:oleObj name="公式" r:id="rId10" imgW="3162300" imgH="4445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20938" y="4108450"/>
                        <a:ext cx="6327775"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5516" name="Object 12"/>
          <p:cNvGraphicFramePr>
            <a:graphicFrameLocks noChangeAspect="1"/>
          </p:cNvGraphicFramePr>
          <p:nvPr/>
        </p:nvGraphicFramePr>
        <p:xfrm>
          <a:off x="4114800" y="4953000"/>
          <a:ext cx="1066800" cy="863600"/>
        </p:xfrm>
        <a:graphic>
          <a:graphicData uri="http://schemas.openxmlformats.org/presentationml/2006/ole">
            <mc:AlternateContent xmlns:mc="http://schemas.openxmlformats.org/markup-compatibility/2006">
              <mc:Choice xmlns:v="urn:schemas-microsoft-com:vml" Requires="v">
                <p:oleObj spid="_x0000_s65587" name="Equation" r:id="rId12" imgW="533169" imgH="431613" progId="Equation.3">
                  <p:embed/>
                </p:oleObj>
              </mc:Choice>
              <mc:Fallback>
                <p:oleObj name="Equation" r:id="rId12" imgW="533169" imgH="431613"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14800" y="4953000"/>
                        <a:ext cx="10668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5517" name="Rectangle 13"/>
          <p:cNvSpPr>
            <a:spLocks noChangeArrowheads="1"/>
          </p:cNvSpPr>
          <p:nvPr/>
        </p:nvSpPr>
        <p:spPr bwMode="auto">
          <a:xfrm>
            <a:off x="2590800" y="5105400"/>
            <a:ext cx="15319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a:t>当</a:t>
            </a:r>
            <a:r>
              <a:rPr lang="en-US" altLang="zh-CN"/>
              <a:t>i≤0</a:t>
            </a:r>
            <a:r>
              <a:rPr lang="zh-CN" altLang="en-US"/>
              <a:t>时</a:t>
            </a:r>
          </a:p>
        </p:txBody>
      </p:sp>
      <p:graphicFrame>
        <p:nvGraphicFramePr>
          <p:cNvPr id="405518" name="Object 14"/>
          <p:cNvGraphicFramePr>
            <a:graphicFrameLocks noChangeAspect="1"/>
          </p:cNvGraphicFramePr>
          <p:nvPr/>
        </p:nvGraphicFramePr>
        <p:xfrm>
          <a:off x="2667000" y="5829300"/>
          <a:ext cx="3378200" cy="660400"/>
        </p:xfrm>
        <a:graphic>
          <a:graphicData uri="http://schemas.openxmlformats.org/presentationml/2006/ole">
            <mc:AlternateContent xmlns:mc="http://schemas.openxmlformats.org/markup-compatibility/2006">
              <mc:Choice xmlns:v="urn:schemas-microsoft-com:vml" Requires="v">
                <p:oleObj spid="_x0000_s65588" name="Equation" r:id="rId14" imgW="1689100" imgH="330200" progId="Equation.3">
                  <p:embed/>
                </p:oleObj>
              </mc:Choice>
              <mc:Fallback>
                <p:oleObj name="Equation" r:id="rId14" imgW="1689100" imgH="330200"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67000" y="5829300"/>
                        <a:ext cx="33782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5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0D5824CA-7226-494A-AD47-5E6B0998AD32}" type="slidenum">
              <a:rPr lang="zh-CN" altLang="en-US" sz="1800">
                <a:solidFill>
                  <a:srgbClr val="00FF00"/>
                </a:solidFill>
                <a:ea typeface="黑体" panose="02010609060101010101" pitchFamily="49" charset="-122"/>
              </a:rPr>
              <a:pPr/>
              <a:t>29</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 calcmode="lin" valueType="num">
                                      <p:cBhvr>
                                        <p:cTn id="7" dur="500" decel="50000" fill="hold">
                                          <p:stCondLst>
                                            <p:cond delay="0"/>
                                          </p:stCondLst>
                                        </p:cTn>
                                        <p:tgtEl>
                                          <p:spTgt spid="40550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0550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0550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0550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0550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0550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0550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05507">
                                            <p:txEl>
                                              <p:pRg st="0" end="0"/>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405510"/>
                                        </p:tgtEl>
                                        <p:attrNameLst>
                                          <p:attrName>style.visibility</p:attrName>
                                        </p:attrNameLst>
                                      </p:cBhvr>
                                      <p:to>
                                        <p:strVal val="visible"/>
                                      </p:to>
                                    </p:set>
                                    <p:anim calcmode="lin" valueType="num">
                                      <p:cBhvr>
                                        <p:cTn id="17" dur="500" decel="50000" fill="hold">
                                          <p:stCondLst>
                                            <p:cond delay="0"/>
                                          </p:stCondLst>
                                        </p:cTn>
                                        <p:tgtEl>
                                          <p:spTgt spid="405510"/>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405510"/>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405510"/>
                                        </p:tgtEl>
                                        <p:attrNameLst>
                                          <p:attrName>ppt_w</p:attrName>
                                        </p:attrNameLst>
                                      </p:cBhvr>
                                      <p:tavLst>
                                        <p:tav tm="0">
                                          <p:val>
                                            <p:strVal val="#ppt_w*.05"/>
                                          </p:val>
                                        </p:tav>
                                        <p:tav tm="100000">
                                          <p:val>
                                            <p:strVal val="#ppt_w"/>
                                          </p:val>
                                        </p:tav>
                                      </p:tavLst>
                                    </p:anim>
                                    <p:anim calcmode="lin" valueType="num">
                                      <p:cBhvr>
                                        <p:cTn id="20" dur="1000" fill="hold"/>
                                        <p:tgtEl>
                                          <p:spTgt spid="405510"/>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405510"/>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405510"/>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405510"/>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405510"/>
                                        </p:tgtEl>
                                      </p:cBhvr>
                                    </p:animEffect>
                                  </p:childTnLst>
                                </p:cTn>
                              </p:par>
                              <p:par>
                                <p:cTn id="25" presetID="25" presetClass="entr" presetSubtype="0" fill="hold" nodeType="withEffect">
                                  <p:stCondLst>
                                    <p:cond delay="0"/>
                                  </p:stCondLst>
                                  <p:childTnLst>
                                    <p:set>
                                      <p:cBhvr>
                                        <p:cTn id="26" dur="1" fill="hold">
                                          <p:stCondLst>
                                            <p:cond delay="0"/>
                                          </p:stCondLst>
                                        </p:cTn>
                                        <p:tgtEl>
                                          <p:spTgt spid="405511"/>
                                        </p:tgtEl>
                                        <p:attrNameLst>
                                          <p:attrName>style.visibility</p:attrName>
                                        </p:attrNameLst>
                                      </p:cBhvr>
                                      <p:to>
                                        <p:strVal val="visible"/>
                                      </p:to>
                                    </p:set>
                                    <p:anim calcmode="lin" valueType="num">
                                      <p:cBhvr>
                                        <p:cTn id="27" dur="500" decel="50000" fill="hold">
                                          <p:stCondLst>
                                            <p:cond delay="0"/>
                                          </p:stCondLst>
                                        </p:cTn>
                                        <p:tgtEl>
                                          <p:spTgt spid="405511"/>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405511"/>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405511"/>
                                        </p:tgtEl>
                                        <p:attrNameLst>
                                          <p:attrName>ppt_w</p:attrName>
                                        </p:attrNameLst>
                                      </p:cBhvr>
                                      <p:tavLst>
                                        <p:tav tm="0">
                                          <p:val>
                                            <p:strVal val="#ppt_w*.05"/>
                                          </p:val>
                                        </p:tav>
                                        <p:tav tm="100000">
                                          <p:val>
                                            <p:strVal val="#ppt_w"/>
                                          </p:val>
                                        </p:tav>
                                      </p:tavLst>
                                    </p:anim>
                                    <p:anim calcmode="lin" valueType="num">
                                      <p:cBhvr>
                                        <p:cTn id="30" dur="1000" fill="hold"/>
                                        <p:tgtEl>
                                          <p:spTgt spid="405511"/>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405511"/>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405511"/>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405511"/>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405511"/>
                                        </p:tgtEl>
                                      </p:cBhvr>
                                    </p:animEffect>
                                  </p:childTnLst>
                                </p:cTn>
                              </p:par>
                              <p:par>
                                <p:cTn id="35" presetID="25" presetClass="entr" presetSubtype="0" fill="hold" nodeType="withEffect">
                                  <p:stCondLst>
                                    <p:cond delay="0"/>
                                  </p:stCondLst>
                                  <p:childTnLst>
                                    <p:set>
                                      <p:cBhvr>
                                        <p:cTn id="36" dur="1" fill="hold">
                                          <p:stCondLst>
                                            <p:cond delay="0"/>
                                          </p:stCondLst>
                                        </p:cTn>
                                        <p:tgtEl>
                                          <p:spTgt spid="405512"/>
                                        </p:tgtEl>
                                        <p:attrNameLst>
                                          <p:attrName>style.visibility</p:attrName>
                                        </p:attrNameLst>
                                      </p:cBhvr>
                                      <p:to>
                                        <p:strVal val="visible"/>
                                      </p:to>
                                    </p:set>
                                    <p:anim calcmode="lin" valueType="num">
                                      <p:cBhvr>
                                        <p:cTn id="37" dur="500" decel="50000" fill="hold">
                                          <p:stCondLst>
                                            <p:cond delay="0"/>
                                          </p:stCondLst>
                                        </p:cTn>
                                        <p:tgtEl>
                                          <p:spTgt spid="405512"/>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405512"/>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405512"/>
                                        </p:tgtEl>
                                        <p:attrNameLst>
                                          <p:attrName>ppt_w</p:attrName>
                                        </p:attrNameLst>
                                      </p:cBhvr>
                                      <p:tavLst>
                                        <p:tav tm="0">
                                          <p:val>
                                            <p:strVal val="#ppt_w*.05"/>
                                          </p:val>
                                        </p:tav>
                                        <p:tav tm="100000">
                                          <p:val>
                                            <p:strVal val="#ppt_w"/>
                                          </p:val>
                                        </p:tav>
                                      </p:tavLst>
                                    </p:anim>
                                    <p:anim calcmode="lin" valueType="num">
                                      <p:cBhvr>
                                        <p:cTn id="40" dur="1000" fill="hold"/>
                                        <p:tgtEl>
                                          <p:spTgt spid="405512"/>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405512"/>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405512"/>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405512"/>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405512"/>
                                        </p:tgtEl>
                                      </p:cBhvr>
                                    </p:animEffect>
                                  </p:childTnLst>
                                </p:cTn>
                              </p:par>
                              <p:par>
                                <p:cTn id="45" presetID="25" presetClass="entr" presetSubtype="0" fill="hold" grpId="0" nodeType="withEffect">
                                  <p:stCondLst>
                                    <p:cond delay="0"/>
                                  </p:stCondLst>
                                  <p:childTnLst>
                                    <p:set>
                                      <p:cBhvr>
                                        <p:cTn id="46" dur="1" fill="hold">
                                          <p:stCondLst>
                                            <p:cond delay="0"/>
                                          </p:stCondLst>
                                        </p:cTn>
                                        <p:tgtEl>
                                          <p:spTgt spid="405513"/>
                                        </p:tgtEl>
                                        <p:attrNameLst>
                                          <p:attrName>style.visibility</p:attrName>
                                        </p:attrNameLst>
                                      </p:cBhvr>
                                      <p:to>
                                        <p:strVal val="visible"/>
                                      </p:to>
                                    </p:set>
                                    <p:anim calcmode="lin" valueType="num">
                                      <p:cBhvr>
                                        <p:cTn id="47" dur="500" decel="50000" fill="hold">
                                          <p:stCondLst>
                                            <p:cond delay="0"/>
                                          </p:stCondLst>
                                        </p:cTn>
                                        <p:tgtEl>
                                          <p:spTgt spid="405513"/>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405513"/>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405513"/>
                                        </p:tgtEl>
                                        <p:attrNameLst>
                                          <p:attrName>ppt_w</p:attrName>
                                        </p:attrNameLst>
                                      </p:cBhvr>
                                      <p:tavLst>
                                        <p:tav tm="0">
                                          <p:val>
                                            <p:strVal val="#ppt_w*.05"/>
                                          </p:val>
                                        </p:tav>
                                        <p:tav tm="100000">
                                          <p:val>
                                            <p:strVal val="#ppt_w"/>
                                          </p:val>
                                        </p:tav>
                                      </p:tavLst>
                                    </p:anim>
                                    <p:anim calcmode="lin" valueType="num">
                                      <p:cBhvr>
                                        <p:cTn id="50" dur="1000" fill="hold"/>
                                        <p:tgtEl>
                                          <p:spTgt spid="405513"/>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405513"/>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405513"/>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405513"/>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405513"/>
                                        </p:tgtEl>
                                      </p:cBhvr>
                                    </p:animEffect>
                                  </p:childTnLst>
                                </p:cTn>
                              </p:par>
                              <p:par>
                                <p:cTn id="55" presetID="25" presetClass="entr" presetSubtype="0" fill="hold" grpId="0" nodeType="withEffect">
                                  <p:stCondLst>
                                    <p:cond delay="0"/>
                                  </p:stCondLst>
                                  <p:childTnLst>
                                    <p:set>
                                      <p:cBhvr>
                                        <p:cTn id="56" dur="1" fill="hold">
                                          <p:stCondLst>
                                            <p:cond delay="0"/>
                                          </p:stCondLst>
                                        </p:cTn>
                                        <p:tgtEl>
                                          <p:spTgt spid="405514"/>
                                        </p:tgtEl>
                                        <p:attrNameLst>
                                          <p:attrName>style.visibility</p:attrName>
                                        </p:attrNameLst>
                                      </p:cBhvr>
                                      <p:to>
                                        <p:strVal val="visible"/>
                                      </p:to>
                                    </p:set>
                                    <p:anim calcmode="lin" valueType="num">
                                      <p:cBhvr>
                                        <p:cTn id="57" dur="500" decel="50000" fill="hold">
                                          <p:stCondLst>
                                            <p:cond delay="0"/>
                                          </p:stCondLst>
                                        </p:cTn>
                                        <p:tgtEl>
                                          <p:spTgt spid="405514"/>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405514"/>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405514"/>
                                        </p:tgtEl>
                                        <p:attrNameLst>
                                          <p:attrName>ppt_w</p:attrName>
                                        </p:attrNameLst>
                                      </p:cBhvr>
                                      <p:tavLst>
                                        <p:tav tm="0">
                                          <p:val>
                                            <p:strVal val="#ppt_w*.05"/>
                                          </p:val>
                                        </p:tav>
                                        <p:tav tm="100000">
                                          <p:val>
                                            <p:strVal val="#ppt_w"/>
                                          </p:val>
                                        </p:tav>
                                      </p:tavLst>
                                    </p:anim>
                                    <p:anim calcmode="lin" valueType="num">
                                      <p:cBhvr>
                                        <p:cTn id="60" dur="1000" fill="hold"/>
                                        <p:tgtEl>
                                          <p:spTgt spid="405514"/>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405514"/>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405514"/>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405514"/>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405514"/>
                                        </p:tgtEl>
                                      </p:cBhvr>
                                    </p:animEffect>
                                  </p:childTnLst>
                                </p:cTn>
                              </p:par>
                              <p:par>
                                <p:cTn id="65" presetID="25" presetClass="entr" presetSubtype="0" fill="hold" nodeType="withEffect">
                                  <p:stCondLst>
                                    <p:cond delay="0"/>
                                  </p:stCondLst>
                                  <p:childTnLst>
                                    <p:set>
                                      <p:cBhvr>
                                        <p:cTn id="66" dur="1" fill="hold">
                                          <p:stCondLst>
                                            <p:cond delay="0"/>
                                          </p:stCondLst>
                                        </p:cTn>
                                        <p:tgtEl>
                                          <p:spTgt spid="405515"/>
                                        </p:tgtEl>
                                        <p:attrNameLst>
                                          <p:attrName>style.visibility</p:attrName>
                                        </p:attrNameLst>
                                      </p:cBhvr>
                                      <p:to>
                                        <p:strVal val="visible"/>
                                      </p:to>
                                    </p:set>
                                    <p:anim calcmode="lin" valueType="num">
                                      <p:cBhvr>
                                        <p:cTn id="67" dur="500" decel="50000" fill="hold">
                                          <p:stCondLst>
                                            <p:cond delay="0"/>
                                          </p:stCondLst>
                                        </p:cTn>
                                        <p:tgtEl>
                                          <p:spTgt spid="405515"/>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405515"/>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405515"/>
                                        </p:tgtEl>
                                        <p:attrNameLst>
                                          <p:attrName>ppt_w</p:attrName>
                                        </p:attrNameLst>
                                      </p:cBhvr>
                                      <p:tavLst>
                                        <p:tav tm="0">
                                          <p:val>
                                            <p:strVal val="#ppt_w*.05"/>
                                          </p:val>
                                        </p:tav>
                                        <p:tav tm="100000">
                                          <p:val>
                                            <p:strVal val="#ppt_w"/>
                                          </p:val>
                                        </p:tav>
                                      </p:tavLst>
                                    </p:anim>
                                    <p:anim calcmode="lin" valueType="num">
                                      <p:cBhvr>
                                        <p:cTn id="70" dur="1000" fill="hold"/>
                                        <p:tgtEl>
                                          <p:spTgt spid="405515"/>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405515"/>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405515"/>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405515"/>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405515"/>
                                        </p:tgtEl>
                                      </p:cBhvr>
                                    </p:animEffect>
                                  </p:childTnLst>
                                </p:cTn>
                              </p:par>
                              <p:par>
                                <p:cTn id="75" presetID="25" presetClass="entr" presetSubtype="0" fill="hold" nodeType="withEffect">
                                  <p:stCondLst>
                                    <p:cond delay="0"/>
                                  </p:stCondLst>
                                  <p:childTnLst>
                                    <p:set>
                                      <p:cBhvr>
                                        <p:cTn id="76" dur="1" fill="hold">
                                          <p:stCondLst>
                                            <p:cond delay="0"/>
                                          </p:stCondLst>
                                        </p:cTn>
                                        <p:tgtEl>
                                          <p:spTgt spid="405516"/>
                                        </p:tgtEl>
                                        <p:attrNameLst>
                                          <p:attrName>style.visibility</p:attrName>
                                        </p:attrNameLst>
                                      </p:cBhvr>
                                      <p:to>
                                        <p:strVal val="visible"/>
                                      </p:to>
                                    </p:set>
                                    <p:anim calcmode="lin" valueType="num">
                                      <p:cBhvr>
                                        <p:cTn id="77" dur="500" decel="50000" fill="hold">
                                          <p:stCondLst>
                                            <p:cond delay="0"/>
                                          </p:stCondLst>
                                        </p:cTn>
                                        <p:tgtEl>
                                          <p:spTgt spid="405516"/>
                                        </p:tgtEl>
                                        <p:attrNameLst>
                                          <p:attrName>style.rotation</p:attrName>
                                        </p:attrNameLst>
                                      </p:cBhvr>
                                      <p:tavLst>
                                        <p:tav tm="0">
                                          <p:val>
                                            <p:fltVal val="-90"/>
                                          </p:val>
                                        </p:tav>
                                        <p:tav tm="100000">
                                          <p:val>
                                            <p:fltVal val="0"/>
                                          </p:val>
                                        </p:tav>
                                      </p:tavLst>
                                    </p:anim>
                                    <p:anim calcmode="lin" valueType="num">
                                      <p:cBhvr>
                                        <p:cTn id="78" dur="500" decel="50000" fill="hold">
                                          <p:stCondLst>
                                            <p:cond delay="0"/>
                                          </p:stCondLst>
                                        </p:cTn>
                                        <p:tgtEl>
                                          <p:spTgt spid="405516"/>
                                        </p:tgtEl>
                                        <p:attrNameLst>
                                          <p:attrName>ppt_w</p:attrName>
                                        </p:attrNameLst>
                                      </p:cBhvr>
                                      <p:tavLst>
                                        <p:tav tm="0">
                                          <p:val>
                                            <p:strVal val="#ppt_w"/>
                                          </p:val>
                                        </p:tav>
                                        <p:tav tm="100000">
                                          <p:val>
                                            <p:strVal val="#ppt_w*.05"/>
                                          </p:val>
                                        </p:tav>
                                      </p:tavLst>
                                    </p:anim>
                                    <p:anim calcmode="lin" valueType="num">
                                      <p:cBhvr>
                                        <p:cTn id="79" dur="500" accel="50000" fill="hold">
                                          <p:stCondLst>
                                            <p:cond delay="500"/>
                                          </p:stCondLst>
                                        </p:cTn>
                                        <p:tgtEl>
                                          <p:spTgt spid="405516"/>
                                        </p:tgtEl>
                                        <p:attrNameLst>
                                          <p:attrName>ppt_w</p:attrName>
                                        </p:attrNameLst>
                                      </p:cBhvr>
                                      <p:tavLst>
                                        <p:tav tm="0">
                                          <p:val>
                                            <p:strVal val="#ppt_w*.05"/>
                                          </p:val>
                                        </p:tav>
                                        <p:tav tm="100000">
                                          <p:val>
                                            <p:strVal val="#ppt_w"/>
                                          </p:val>
                                        </p:tav>
                                      </p:tavLst>
                                    </p:anim>
                                    <p:anim calcmode="lin" valueType="num">
                                      <p:cBhvr>
                                        <p:cTn id="80" dur="1000" fill="hold"/>
                                        <p:tgtEl>
                                          <p:spTgt spid="405516"/>
                                        </p:tgtEl>
                                        <p:attrNameLst>
                                          <p:attrName>ppt_h</p:attrName>
                                        </p:attrNameLst>
                                      </p:cBhvr>
                                      <p:tavLst>
                                        <p:tav tm="0">
                                          <p:val>
                                            <p:strVal val="#ppt_h"/>
                                          </p:val>
                                        </p:tav>
                                        <p:tav tm="100000">
                                          <p:val>
                                            <p:strVal val="#ppt_h"/>
                                          </p:val>
                                        </p:tav>
                                      </p:tavLst>
                                    </p:anim>
                                    <p:anim calcmode="lin" valueType="num">
                                      <p:cBhvr>
                                        <p:cTn id="81" dur="500" decel="50000" fill="hold">
                                          <p:stCondLst>
                                            <p:cond delay="0"/>
                                          </p:stCondLst>
                                        </p:cTn>
                                        <p:tgtEl>
                                          <p:spTgt spid="405516"/>
                                        </p:tgtEl>
                                        <p:attrNameLst>
                                          <p:attrName>ppt_x</p:attrName>
                                        </p:attrNameLst>
                                      </p:cBhvr>
                                      <p:tavLst>
                                        <p:tav tm="0">
                                          <p:val>
                                            <p:strVal val="#ppt_x+.4"/>
                                          </p:val>
                                        </p:tav>
                                        <p:tav tm="100000">
                                          <p:val>
                                            <p:strVal val="#ppt_x"/>
                                          </p:val>
                                        </p:tav>
                                      </p:tavLst>
                                    </p:anim>
                                    <p:anim calcmode="lin" valueType="num">
                                      <p:cBhvr>
                                        <p:cTn id="82" dur="500" decel="50000" fill="hold">
                                          <p:stCondLst>
                                            <p:cond delay="0"/>
                                          </p:stCondLst>
                                        </p:cTn>
                                        <p:tgtEl>
                                          <p:spTgt spid="405516"/>
                                        </p:tgtEl>
                                        <p:attrNameLst>
                                          <p:attrName>ppt_y</p:attrName>
                                        </p:attrNameLst>
                                      </p:cBhvr>
                                      <p:tavLst>
                                        <p:tav tm="0">
                                          <p:val>
                                            <p:strVal val="#ppt_y-.2"/>
                                          </p:val>
                                        </p:tav>
                                        <p:tav tm="100000">
                                          <p:val>
                                            <p:strVal val="#ppt_y+.1"/>
                                          </p:val>
                                        </p:tav>
                                      </p:tavLst>
                                    </p:anim>
                                    <p:anim calcmode="lin" valueType="num">
                                      <p:cBhvr>
                                        <p:cTn id="83" dur="500" accel="50000" fill="hold">
                                          <p:stCondLst>
                                            <p:cond delay="500"/>
                                          </p:stCondLst>
                                        </p:cTn>
                                        <p:tgtEl>
                                          <p:spTgt spid="405516"/>
                                        </p:tgtEl>
                                        <p:attrNameLst>
                                          <p:attrName>ppt_y</p:attrName>
                                        </p:attrNameLst>
                                      </p:cBhvr>
                                      <p:tavLst>
                                        <p:tav tm="0">
                                          <p:val>
                                            <p:strVal val="#ppt_y+.1"/>
                                          </p:val>
                                        </p:tav>
                                        <p:tav tm="100000">
                                          <p:val>
                                            <p:strVal val="#ppt_y"/>
                                          </p:val>
                                        </p:tav>
                                      </p:tavLst>
                                    </p:anim>
                                    <p:animEffect transition="in" filter="fade">
                                      <p:cBhvr>
                                        <p:cTn id="84" dur="1000" decel="50000">
                                          <p:stCondLst>
                                            <p:cond delay="0"/>
                                          </p:stCondLst>
                                        </p:cTn>
                                        <p:tgtEl>
                                          <p:spTgt spid="405516"/>
                                        </p:tgtEl>
                                      </p:cBhvr>
                                    </p:animEffect>
                                  </p:childTnLst>
                                </p:cTn>
                              </p:par>
                              <p:par>
                                <p:cTn id="85" presetID="25" presetClass="entr" presetSubtype="0" fill="hold" grpId="0" nodeType="withEffect">
                                  <p:stCondLst>
                                    <p:cond delay="0"/>
                                  </p:stCondLst>
                                  <p:childTnLst>
                                    <p:set>
                                      <p:cBhvr>
                                        <p:cTn id="86" dur="1" fill="hold">
                                          <p:stCondLst>
                                            <p:cond delay="0"/>
                                          </p:stCondLst>
                                        </p:cTn>
                                        <p:tgtEl>
                                          <p:spTgt spid="405517"/>
                                        </p:tgtEl>
                                        <p:attrNameLst>
                                          <p:attrName>style.visibility</p:attrName>
                                        </p:attrNameLst>
                                      </p:cBhvr>
                                      <p:to>
                                        <p:strVal val="visible"/>
                                      </p:to>
                                    </p:set>
                                    <p:anim calcmode="lin" valueType="num">
                                      <p:cBhvr>
                                        <p:cTn id="87" dur="500" decel="50000" fill="hold">
                                          <p:stCondLst>
                                            <p:cond delay="0"/>
                                          </p:stCondLst>
                                        </p:cTn>
                                        <p:tgtEl>
                                          <p:spTgt spid="405517"/>
                                        </p:tgtEl>
                                        <p:attrNameLst>
                                          <p:attrName>style.rotation</p:attrName>
                                        </p:attrNameLst>
                                      </p:cBhvr>
                                      <p:tavLst>
                                        <p:tav tm="0">
                                          <p:val>
                                            <p:fltVal val="-90"/>
                                          </p:val>
                                        </p:tav>
                                        <p:tav tm="100000">
                                          <p:val>
                                            <p:fltVal val="0"/>
                                          </p:val>
                                        </p:tav>
                                      </p:tavLst>
                                    </p:anim>
                                    <p:anim calcmode="lin" valueType="num">
                                      <p:cBhvr>
                                        <p:cTn id="88" dur="500" decel="50000" fill="hold">
                                          <p:stCondLst>
                                            <p:cond delay="0"/>
                                          </p:stCondLst>
                                        </p:cTn>
                                        <p:tgtEl>
                                          <p:spTgt spid="405517"/>
                                        </p:tgtEl>
                                        <p:attrNameLst>
                                          <p:attrName>ppt_w</p:attrName>
                                        </p:attrNameLst>
                                      </p:cBhvr>
                                      <p:tavLst>
                                        <p:tav tm="0">
                                          <p:val>
                                            <p:strVal val="#ppt_w"/>
                                          </p:val>
                                        </p:tav>
                                        <p:tav tm="100000">
                                          <p:val>
                                            <p:strVal val="#ppt_w*.05"/>
                                          </p:val>
                                        </p:tav>
                                      </p:tavLst>
                                    </p:anim>
                                    <p:anim calcmode="lin" valueType="num">
                                      <p:cBhvr>
                                        <p:cTn id="89" dur="500" accel="50000" fill="hold">
                                          <p:stCondLst>
                                            <p:cond delay="500"/>
                                          </p:stCondLst>
                                        </p:cTn>
                                        <p:tgtEl>
                                          <p:spTgt spid="405517"/>
                                        </p:tgtEl>
                                        <p:attrNameLst>
                                          <p:attrName>ppt_w</p:attrName>
                                        </p:attrNameLst>
                                      </p:cBhvr>
                                      <p:tavLst>
                                        <p:tav tm="0">
                                          <p:val>
                                            <p:strVal val="#ppt_w*.05"/>
                                          </p:val>
                                        </p:tav>
                                        <p:tav tm="100000">
                                          <p:val>
                                            <p:strVal val="#ppt_w"/>
                                          </p:val>
                                        </p:tav>
                                      </p:tavLst>
                                    </p:anim>
                                    <p:anim calcmode="lin" valueType="num">
                                      <p:cBhvr>
                                        <p:cTn id="90" dur="1000" fill="hold"/>
                                        <p:tgtEl>
                                          <p:spTgt spid="405517"/>
                                        </p:tgtEl>
                                        <p:attrNameLst>
                                          <p:attrName>ppt_h</p:attrName>
                                        </p:attrNameLst>
                                      </p:cBhvr>
                                      <p:tavLst>
                                        <p:tav tm="0">
                                          <p:val>
                                            <p:strVal val="#ppt_h"/>
                                          </p:val>
                                        </p:tav>
                                        <p:tav tm="100000">
                                          <p:val>
                                            <p:strVal val="#ppt_h"/>
                                          </p:val>
                                        </p:tav>
                                      </p:tavLst>
                                    </p:anim>
                                    <p:anim calcmode="lin" valueType="num">
                                      <p:cBhvr>
                                        <p:cTn id="91" dur="500" decel="50000" fill="hold">
                                          <p:stCondLst>
                                            <p:cond delay="0"/>
                                          </p:stCondLst>
                                        </p:cTn>
                                        <p:tgtEl>
                                          <p:spTgt spid="405517"/>
                                        </p:tgtEl>
                                        <p:attrNameLst>
                                          <p:attrName>ppt_x</p:attrName>
                                        </p:attrNameLst>
                                      </p:cBhvr>
                                      <p:tavLst>
                                        <p:tav tm="0">
                                          <p:val>
                                            <p:strVal val="#ppt_x+.4"/>
                                          </p:val>
                                        </p:tav>
                                        <p:tav tm="100000">
                                          <p:val>
                                            <p:strVal val="#ppt_x"/>
                                          </p:val>
                                        </p:tav>
                                      </p:tavLst>
                                    </p:anim>
                                    <p:anim calcmode="lin" valueType="num">
                                      <p:cBhvr>
                                        <p:cTn id="92" dur="500" decel="50000" fill="hold">
                                          <p:stCondLst>
                                            <p:cond delay="0"/>
                                          </p:stCondLst>
                                        </p:cTn>
                                        <p:tgtEl>
                                          <p:spTgt spid="405517"/>
                                        </p:tgtEl>
                                        <p:attrNameLst>
                                          <p:attrName>ppt_y</p:attrName>
                                        </p:attrNameLst>
                                      </p:cBhvr>
                                      <p:tavLst>
                                        <p:tav tm="0">
                                          <p:val>
                                            <p:strVal val="#ppt_y-.2"/>
                                          </p:val>
                                        </p:tav>
                                        <p:tav tm="100000">
                                          <p:val>
                                            <p:strVal val="#ppt_y+.1"/>
                                          </p:val>
                                        </p:tav>
                                      </p:tavLst>
                                    </p:anim>
                                    <p:anim calcmode="lin" valueType="num">
                                      <p:cBhvr>
                                        <p:cTn id="93" dur="500" accel="50000" fill="hold">
                                          <p:stCondLst>
                                            <p:cond delay="500"/>
                                          </p:stCondLst>
                                        </p:cTn>
                                        <p:tgtEl>
                                          <p:spTgt spid="405517"/>
                                        </p:tgtEl>
                                        <p:attrNameLst>
                                          <p:attrName>ppt_y</p:attrName>
                                        </p:attrNameLst>
                                      </p:cBhvr>
                                      <p:tavLst>
                                        <p:tav tm="0">
                                          <p:val>
                                            <p:strVal val="#ppt_y+.1"/>
                                          </p:val>
                                        </p:tav>
                                        <p:tav tm="100000">
                                          <p:val>
                                            <p:strVal val="#ppt_y"/>
                                          </p:val>
                                        </p:tav>
                                      </p:tavLst>
                                    </p:anim>
                                    <p:animEffect transition="in" filter="fade">
                                      <p:cBhvr>
                                        <p:cTn id="94" dur="1000" decel="50000">
                                          <p:stCondLst>
                                            <p:cond delay="0"/>
                                          </p:stCondLst>
                                        </p:cTn>
                                        <p:tgtEl>
                                          <p:spTgt spid="405517"/>
                                        </p:tgtEl>
                                      </p:cBhvr>
                                    </p:animEffect>
                                  </p:childTnLst>
                                </p:cTn>
                              </p:par>
                              <p:par>
                                <p:cTn id="95" presetID="25" presetClass="entr" presetSubtype="0" fill="hold" nodeType="withEffect">
                                  <p:stCondLst>
                                    <p:cond delay="0"/>
                                  </p:stCondLst>
                                  <p:childTnLst>
                                    <p:set>
                                      <p:cBhvr>
                                        <p:cTn id="96" dur="1" fill="hold">
                                          <p:stCondLst>
                                            <p:cond delay="0"/>
                                          </p:stCondLst>
                                        </p:cTn>
                                        <p:tgtEl>
                                          <p:spTgt spid="405518"/>
                                        </p:tgtEl>
                                        <p:attrNameLst>
                                          <p:attrName>style.visibility</p:attrName>
                                        </p:attrNameLst>
                                      </p:cBhvr>
                                      <p:to>
                                        <p:strVal val="visible"/>
                                      </p:to>
                                    </p:set>
                                    <p:anim calcmode="lin" valueType="num">
                                      <p:cBhvr>
                                        <p:cTn id="97" dur="500" decel="50000" fill="hold">
                                          <p:stCondLst>
                                            <p:cond delay="0"/>
                                          </p:stCondLst>
                                        </p:cTn>
                                        <p:tgtEl>
                                          <p:spTgt spid="405518"/>
                                        </p:tgtEl>
                                        <p:attrNameLst>
                                          <p:attrName>style.rotation</p:attrName>
                                        </p:attrNameLst>
                                      </p:cBhvr>
                                      <p:tavLst>
                                        <p:tav tm="0">
                                          <p:val>
                                            <p:fltVal val="-90"/>
                                          </p:val>
                                        </p:tav>
                                        <p:tav tm="100000">
                                          <p:val>
                                            <p:fltVal val="0"/>
                                          </p:val>
                                        </p:tav>
                                      </p:tavLst>
                                    </p:anim>
                                    <p:anim calcmode="lin" valueType="num">
                                      <p:cBhvr>
                                        <p:cTn id="98" dur="500" decel="50000" fill="hold">
                                          <p:stCondLst>
                                            <p:cond delay="0"/>
                                          </p:stCondLst>
                                        </p:cTn>
                                        <p:tgtEl>
                                          <p:spTgt spid="405518"/>
                                        </p:tgtEl>
                                        <p:attrNameLst>
                                          <p:attrName>ppt_w</p:attrName>
                                        </p:attrNameLst>
                                      </p:cBhvr>
                                      <p:tavLst>
                                        <p:tav tm="0">
                                          <p:val>
                                            <p:strVal val="#ppt_w"/>
                                          </p:val>
                                        </p:tav>
                                        <p:tav tm="100000">
                                          <p:val>
                                            <p:strVal val="#ppt_w*.05"/>
                                          </p:val>
                                        </p:tav>
                                      </p:tavLst>
                                    </p:anim>
                                    <p:anim calcmode="lin" valueType="num">
                                      <p:cBhvr>
                                        <p:cTn id="99" dur="500" accel="50000" fill="hold">
                                          <p:stCondLst>
                                            <p:cond delay="500"/>
                                          </p:stCondLst>
                                        </p:cTn>
                                        <p:tgtEl>
                                          <p:spTgt spid="405518"/>
                                        </p:tgtEl>
                                        <p:attrNameLst>
                                          <p:attrName>ppt_w</p:attrName>
                                        </p:attrNameLst>
                                      </p:cBhvr>
                                      <p:tavLst>
                                        <p:tav tm="0">
                                          <p:val>
                                            <p:strVal val="#ppt_w*.05"/>
                                          </p:val>
                                        </p:tav>
                                        <p:tav tm="100000">
                                          <p:val>
                                            <p:strVal val="#ppt_w"/>
                                          </p:val>
                                        </p:tav>
                                      </p:tavLst>
                                    </p:anim>
                                    <p:anim calcmode="lin" valueType="num">
                                      <p:cBhvr>
                                        <p:cTn id="100" dur="1000" fill="hold"/>
                                        <p:tgtEl>
                                          <p:spTgt spid="405518"/>
                                        </p:tgtEl>
                                        <p:attrNameLst>
                                          <p:attrName>ppt_h</p:attrName>
                                        </p:attrNameLst>
                                      </p:cBhvr>
                                      <p:tavLst>
                                        <p:tav tm="0">
                                          <p:val>
                                            <p:strVal val="#ppt_h"/>
                                          </p:val>
                                        </p:tav>
                                        <p:tav tm="100000">
                                          <p:val>
                                            <p:strVal val="#ppt_h"/>
                                          </p:val>
                                        </p:tav>
                                      </p:tavLst>
                                    </p:anim>
                                    <p:anim calcmode="lin" valueType="num">
                                      <p:cBhvr>
                                        <p:cTn id="101" dur="500" decel="50000" fill="hold">
                                          <p:stCondLst>
                                            <p:cond delay="0"/>
                                          </p:stCondLst>
                                        </p:cTn>
                                        <p:tgtEl>
                                          <p:spTgt spid="405518"/>
                                        </p:tgtEl>
                                        <p:attrNameLst>
                                          <p:attrName>ppt_x</p:attrName>
                                        </p:attrNameLst>
                                      </p:cBhvr>
                                      <p:tavLst>
                                        <p:tav tm="0">
                                          <p:val>
                                            <p:strVal val="#ppt_x+.4"/>
                                          </p:val>
                                        </p:tav>
                                        <p:tav tm="100000">
                                          <p:val>
                                            <p:strVal val="#ppt_x"/>
                                          </p:val>
                                        </p:tav>
                                      </p:tavLst>
                                    </p:anim>
                                    <p:anim calcmode="lin" valueType="num">
                                      <p:cBhvr>
                                        <p:cTn id="102" dur="500" decel="50000" fill="hold">
                                          <p:stCondLst>
                                            <p:cond delay="0"/>
                                          </p:stCondLst>
                                        </p:cTn>
                                        <p:tgtEl>
                                          <p:spTgt spid="405518"/>
                                        </p:tgtEl>
                                        <p:attrNameLst>
                                          <p:attrName>ppt_y</p:attrName>
                                        </p:attrNameLst>
                                      </p:cBhvr>
                                      <p:tavLst>
                                        <p:tav tm="0">
                                          <p:val>
                                            <p:strVal val="#ppt_y-.2"/>
                                          </p:val>
                                        </p:tav>
                                        <p:tav tm="100000">
                                          <p:val>
                                            <p:strVal val="#ppt_y+.1"/>
                                          </p:val>
                                        </p:tav>
                                      </p:tavLst>
                                    </p:anim>
                                    <p:anim calcmode="lin" valueType="num">
                                      <p:cBhvr>
                                        <p:cTn id="103" dur="500" accel="50000" fill="hold">
                                          <p:stCondLst>
                                            <p:cond delay="500"/>
                                          </p:stCondLst>
                                        </p:cTn>
                                        <p:tgtEl>
                                          <p:spTgt spid="405518"/>
                                        </p:tgtEl>
                                        <p:attrNameLst>
                                          <p:attrName>ppt_y</p:attrName>
                                        </p:attrNameLst>
                                      </p:cBhvr>
                                      <p:tavLst>
                                        <p:tav tm="0">
                                          <p:val>
                                            <p:strVal val="#ppt_y+.1"/>
                                          </p:val>
                                        </p:tav>
                                        <p:tav tm="100000">
                                          <p:val>
                                            <p:strVal val="#ppt_y"/>
                                          </p:val>
                                        </p:tav>
                                      </p:tavLst>
                                    </p:anim>
                                    <p:animEffect transition="in" filter="fade">
                                      <p:cBhvr>
                                        <p:cTn id="104" dur="1000" decel="50000">
                                          <p:stCondLst>
                                            <p:cond delay="0"/>
                                          </p:stCondLst>
                                        </p:cTn>
                                        <p:tgtEl>
                                          <p:spTgt spid="405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P spid="405513" grpId="0"/>
      <p:bldP spid="405514" grpId="0"/>
      <p:bldP spid="4055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本讲主要内容</a:t>
            </a:r>
          </a:p>
        </p:txBody>
      </p:sp>
      <p:sp>
        <p:nvSpPr>
          <p:cNvPr id="370691" name="Rectangle 3"/>
          <p:cNvSpPr>
            <a:spLocks noGrp="1" noChangeArrowheads="1"/>
          </p:cNvSpPr>
          <p:nvPr>
            <p:ph idx="1"/>
          </p:nvPr>
        </p:nvSpPr>
        <p:spPr>
          <a:xfrm>
            <a:off x="1187450" y="1052513"/>
            <a:ext cx="7705725" cy="4708525"/>
          </a:xfrm>
        </p:spPr>
        <p:txBody>
          <a:bodyPr/>
          <a:lstStyle/>
          <a:p>
            <a:pPr eaLnBrk="1" hangingPunct="1">
              <a:lnSpc>
                <a:spcPct val="150000"/>
              </a:lnSpc>
              <a:buClr>
                <a:srgbClr val="CC00CC"/>
              </a:buClr>
              <a:buFont typeface="Wingdings" panose="05000000000000000000" pitchFamily="2" charset="2"/>
              <a:buChar char="Ø"/>
            </a:pPr>
            <a:r>
              <a:rPr lang="zh-CN" altLang="en-US" sz="4000" smtClean="0">
                <a:solidFill>
                  <a:srgbClr val="0000FF"/>
                </a:solidFill>
              </a:rPr>
              <a:t>一般服务的</a:t>
            </a:r>
            <a:r>
              <a:rPr lang="en-US" altLang="zh-CN" sz="4000" smtClean="0">
                <a:solidFill>
                  <a:srgbClr val="0000FF"/>
                </a:solidFill>
              </a:rPr>
              <a:t>M/G/1/</a:t>
            </a:r>
            <a:r>
              <a:rPr lang="en-US" altLang="zh-CN" sz="4000" smtClean="0">
                <a:solidFill>
                  <a:srgbClr val="0000FF"/>
                </a:solidFill>
                <a:sym typeface="Symbol" panose="05050102010706020507" pitchFamily="18" charset="2"/>
              </a:rPr>
              <a:t></a:t>
            </a:r>
            <a:r>
              <a:rPr lang="zh-CN" altLang="en-US" sz="4000" smtClean="0">
                <a:solidFill>
                  <a:srgbClr val="0000FF"/>
                </a:solidFill>
              </a:rPr>
              <a:t>排队系统</a:t>
            </a:r>
            <a:endParaRPr lang="zh-CN" altLang="en-US" sz="3200" smtClean="0">
              <a:solidFill>
                <a:srgbClr val="CC00CC"/>
              </a:solidFill>
            </a:endParaRPr>
          </a:p>
          <a:p>
            <a:pPr lvl="1" eaLnBrk="1" hangingPunct="1">
              <a:lnSpc>
                <a:spcPct val="150000"/>
              </a:lnSpc>
              <a:buClr>
                <a:srgbClr val="FF0000"/>
              </a:buClr>
              <a:buFontTx/>
              <a:buChar char="•"/>
            </a:pPr>
            <a:r>
              <a:rPr lang="zh-CN" altLang="en-US" sz="3200" smtClean="0">
                <a:solidFill>
                  <a:srgbClr val="CC00CC"/>
                </a:solidFill>
              </a:rPr>
              <a:t>对长</a:t>
            </a:r>
          </a:p>
          <a:p>
            <a:pPr lvl="1" eaLnBrk="1" hangingPunct="1">
              <a:lnSpc>
                <a:spcPct val="150000"/>
              </a:lnSpc>
              <a:buClr>
                <a:srgbClr val="FF0000"/>
              </a:buClr>
              <a:buFontTx/>
              <a:buChar char="•"/>
            </a:pPr>
            <a:r>
              <a:rPr lang="zh-CN" altLang="en-US" sz="3200" smtClean="0">
                <a:solidFill>
                  <a:srgbClr val="CC00CC"/>
                </a:solidFill>
              </a:rPr>
              <a:t>等待时间与逗留时间</a:t>
            </a:r>
          </a:p>
          <a:p>
            <a:pPr lvl="1" eaLnBrk="1" hangingPunct="1">
              <a:lnSpc>
                <a:spcPct val="150000"/>
              </a:lnSpc>
              <a:buClr>
                <a:srgbClr val="FF0000"/>
              </a:buClr>
              <a:buFontTx/>
              <a:buChar char="•"/>
            </a:pPr>
            <a:r>
              <a:rPr lang="zh-CN" altLang="en-US" sz="3200" smtClean="0">
                <a:solidFill>
                  <a:srgbClr val="CC00CC"/>
                </a:solidFill>
              </a:rPr>
              <a:t>忙期</a:t>
            </a:r>
          </a:p>
          <a:p>
            <a:pPr lvl="1" eaLnBrk="1" hangingPunct="1">
              <a:lnSpc>
                <a:spcPct val="150000"/>
              </a:lnSpc>
              <a:buClr>
                <a:srgbClr val="FF0000"/>
              </a:buClr>
              <a:buFontTx/>
              <a:buChar char="•"/>
            </a:pPr>
            <a:r>
              <a:rPr lang="zh-CN" altLang="en-US" sz="3200" smtClean="0">
                <a:solidFill>
                  <a:srgbClr val="CC00CC"/>
                </a:solidFill>
              </a:rPr>
              <a:t>输出过程</a:t>
            </a:r>
          </a:p>
          <a:p>
            <a:pPr eaLnBrk="1" hangingPunct="1">
              <a:lnSpc>
                <a:spcPct val="150000"/>
              </a:lnSpc>
              <a:buClr>
                <a:srgbClr val="CC00CC"/>
              </a:buClr>
              <a:buFont typeface="Wingdings" panose="05000000000000000000" pitchFamily="2" charset="2"/>
              <a:buChar char="Ø"/>
            </a:pPr>
            <a:r>
              <a:rPr lang="zh-CN" altLang="en-US" sz="3600" smtClean="0">
                <a:solidFill>
                  <a:srgbClr val="0000FF"/>
                </a:solidFill>
                <a:sym typeface="Symbol" panose="05050102010706020507" pitchFamily="18" charset="2"/>
              </a:rPr>
              <a:t>隐马尔科夫模型简介</a:t>
            </a:r>
          </a:p>
        </p:txBody>
      </p:sp>
      <p:sp>
        <p:nvSpPr>
          <p:cNvPr id="1229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CAFC34E-C379-4936-87EC-EE65A5FB790B}"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229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1229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E92020F4-3E39-4DFE-8292-5DFE281A6C5C}" type="slidenum">
              <a:rPr lang="zh-CN" altLang="en-US" sz="1800">
                <a:solidFill>
                  <a:srgbClr val="00FF00"/>
                </a:solidFill>
                <a:ea typeface="黑体" panose="02010609060101010101" pitchFamily="49" charset="-122"/>
              </a:rPr>
              <a:pPr/>
              <a:t>3</a:t>
            </a:fld>
            <a:endParaRPr lang="zh-CN" altLang="en-US" sz="1800">
              <a:solidFill>
                <a:srgbClr val="00FF00"/>
              </a:solidFill>
              <a:ea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0691">
                                            <p:txEl>
                                              <p:pRg st="1" end="1"/>
                                            </p:txEl>
                                          </p:spTgt>
                                        </p:tgtEl>
                                        <p:attrNameLst>
                                          <p:attrName>style.visibility</p:attrName>
                                        </p:attrNameLst>
                                      </p:cBhvr>
                                      <p:to>
                                        <p:strVal val="visible"/>
                                      </p:to>
                                    </p:set>
                                    <p:anim calcmode="lin" valueType="num">
                                      <p:cBhvr additive="base">
                                        <p:cTn id="11" dur="500" fill="hold"/>
                                        <p:tgtEl>
                                          <p:spTgt spid="3706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069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0691">
                                            <p:txEl>
                                              <p:pRg st="2" end="2"/>
                                            </p:txEl>
                                          </p:spTgt>
                                        </p:tgtEl>
                                        <p:attrNameLst>
                                          <p:attrName>style.visibility</p:attrName>
                                        </p:attrNameLst>
                                      </p:cBhvr>
                                      <p:to>
                                        <p:strVal val="visible"/>
                                      </p:to>
                                    </p:set>
                                    <p:anim calcmode="lin" valueType="num">
                                      <p:cBhvr additive="base">
                                        <p:cTn id="15" dur="500" fill="hold"/>
                                        <p:tgtEl>
                                          <p:spTgt spid="37069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7069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0691">
                                            <p:txEl>
                                              <p:pRg st="3" end="3"/>
                                            </p:txEl>
                                          </p:spTgt>
                                        </p:tgtEl>
                                        <p:attrNameLst>
                                          <p:attrName>style.visibility</p:attrName>
                                        </p:attrNameLst>
                                      </p:cBhvr>
                                      <p:to>
                                        <p:strVal val="visible"/>
                                      </p:to>
                                    </p:set>
                                    <p:anim calcmode="lin" valueType="num">
                                      <p:cBhvr additive="base">
                                        <p:cTn id="19" dur="500" fill="hold"/>
                                        <p:tgtEl>
                                          <p:spTgt spid="3706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069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70691">
                                            <p:txEl>
                                              <p:pRg st="4" end="4"/>
                                            </p:txEl>
                                          </p:spTgt>
                                        </p:tgtEl>
                                        <p:attrNameLst>
                                          <p:attrName>style.visibility</p:attrName>
                                        </p:attrNameLst>
                                      </p:cBhvr>
                                      <p:to>
                                        <p:strVal val="visible"/>
                                      </p:to>
                                    </p:set>
                                    <p:anim calcmode="lin" valueType="num">
                                      <p:cBhvr additive="base">
                                        <p:cTn id="23" dur="500" fill="hold"/>
                                        <p:tgtEl>
                                          <p:spTgt spid="37069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06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70691">
                                            <p:txEl>
                                              <p:pRg st="5" end="5"/>
                                            </p:txEl>
                                          </p:spTgt>
                                        </p:tgtEl>
                                        <p:attrNameLst>
                                          <p:attrName>style.visibility</p:attrName>
                                        </p:attrNameLst>
                                      </p:cBhvr>
                                      <p:to>
                                        <p:strVal val="visible"/>
                                      </p:to>
                                    </p:set>
                                    <p:anim calcmode="lin" valueType="num">
                                      <p:cBhvr additive="base">
                                        <p:cTn id="29" dur="500" fill="hold"/>
                                        <p:tgtEl>
                                          <p:spTgt spid="37069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706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just" eaLnBrk="1" hangingPunct="1"/>
            <a:r>
              <a:rPr lang="zh-CN" altLang="en-US" smtClean="0"/>
              <a:t>证明</a:t>
            </a:r>
          </a:p>
        </p:txBody>
      </p:sp>
      <p:sp>
        <p:nvSpPr>
          <p:cNvPr id="67587" name="Rectangle 3"/>
          <p:cNvSpPr>
            <a:spLocks noGrp="1" noChangeArrowheads="1"/>
          </p:cNvSpPr>
          <p:nvPr>
            <p:ph idx="1"/>
          </p:nvPr>
        </p:nvSpPr>
        <p:spPr>
          <a:xfrm>
            <a:off x="1143000" y="1143000"/>
            <a:ext cx="7605713" cy="984250"/>
          </a:xfrm>
        </p:spPr>
        <p:txBody>
          <a:bodyPr/>
          <a:lstStyle/>
          <a:p>
            <a:pPr marL="0" indent="719138" algn="just" eaLnBrk="1" hangingPunct="1">
              <a:buFont typeface="Wingdings" panose="05000000000000000000" pitchFamily="2" charset="2"/>
              <a:buNone/>
            </a:pPr>
            <a:r>
              <a:rPr lang="zh-CN" altLang="en-US" smtClean="0"/>
              <a:t>设</a:t>
            </a:r>
            <a:r>
              <a:rPr lang="en-US" altLang="zh-CN" smtClean="0"/>
              <a:t>v</a:t>
            </a:r>
            <a:r>
              <a:rPr lang="zh-CN" altLang="en-US" smtClean="0"/>
              <a:t>表示在忙期</a:t>
            </a:r>
            <a:r>
              <a:rPr lang="en-US" altLang="zh-CN" smtClean="0"/>
              <a:t>b</a:t>
            </a:r>
            <a:r>
              <a:rPr lang="zh-CN" altLang="en-US" smtClean="0"/>
              <a:t>中第一个顾客的服务时间</a:t>
            </a:r>
            <a:r>
              <a:rPr lang="zh-CN" altLang="en-US" smtClean="0">
                <a:sym typeface="Symbol" panose="05050102010706020507" pitchFamily="18" charset="2"/>
              </a:rPr>
              <a:t>内到达的顾客数，显然有</a:t>
            </a:r>
          </a:p>
        </p:txBody>
      </p:sp>
      <p:sp>
        <p:nvSpPr>
          <p:cNvPr id="6758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27D2F94-8787-4B83-BF4E-DE1E6DA929BC}"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6758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67590" name="Text Box 4"/>
          <p:cNvSpPr txBox="1">
            <a:spLocks noChangeArrowheads="1"/>
          </p:cNvSpPr>
          <p:nvPr/>
        </p:nvSpPr>
        <p:spPr bwMode="auto">
          <a:xfrm>
            <a:off x="1066800" y="20574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endParaRPr lang="zh-CN" altLang="zh-CN" sz="2400" b="0"/>
          </a:p>
        </p:txBody>
      </p:sp>
      <p:graphicFrame>
        <p:nvGraphicFramePr>
          <p:cNvPr id="67591" name="Object 6"/>
          <p:cNvGraphicFramePr>
            <a:graphicFrameLocks noChangeAspect="1"/>
          </p:cNvGraphicFramePr>
          <p:nvPr/>
        </p:nvGraphicFramePr>
        <p:xfrm>
          <a:off x="2438400" y="2209800"/>
          <a:ext cx="5030788" cy="838200"/>
        </p:xfrm>
        <a:graphic>
          <a:graphicData uri="http://schemas.openxmlformats.org/presentationml/2006/ole">
            <mc:AlternateContent xmlns:mc="http://schemas.openxmlformats.org/markup-compatibility/2006">
              <mc:Choice xmlns:v="urn:schemas-microsoft-com:vml" Requires="v">
                <p:oleObj spid="_x0000_s67600" name="Equation" r:id="rId4" imgW="2514600" imgH="419100" progId="Equation.3">
                  <p:embed/>
                </p:oleObj>
              </mc:Choice>
              <mc:Fallback>
                <p:oleObj name="Equation" r:id="rId4" imgW="2514600" imgH="4191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209800"/>
                        <a:ext cx="503078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2" name="Text Box 7"/>
          <p:cNvSpPr txBox="1">
            <a:spLocks noChangeArrowheads="1"/>
          </p:cNvSpPr>
          <p:nvPr/>
        </p:nvSpPr>
        <p:spPr bwMode="auto">
          <a:xfrm>
            <a:off x="1143000" y="2971800"/>
            <a:ext cx="7696200"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buClrTx/>
              <a:buFontTx/>
              <a:buNone/>
            </a:pPr>
            <a:r>
              <a:rPr lang="zh-CN" altLang="en-US">
                <a:sym typeface="Symbol" panose="05050102010706020507" pitchFamily="18" charset="2"/>
              </a:rPr>
              <a:t>　　称在</a:t>
            </a:r>
            <a:r>
              <a:rPr lang="zh-CN" altLang="en-US">
                <a:solidFill>
                  <a:srgbClr val="CC00CC"/>
                </a:solidFill>
              </a:rPr>
              <a:t>服务时间</a:t>
            </a:r>
            <a:r>
              <a:rPr lang="zh-CN" altLang="en-US">
                <a:solidFill>
                  <a:srgbClr val="CC00CC"/>
                </a:solidFill>
                <a:sym typeface="Symbol" panose="05050102010706020507" pitchFamily="18" charset="2"/>
              </a:rPr>
              <a:t>内到达的顾客</a:t>
            </a:r>
            <a:r>
              <a:rPr lang="zh-CN" altLang="en-US">
                <a:sym typeface="Symbol" panose="05050102010706020507" pitchFamily="18" charset="2"/>
              </a:rPr>
              <a:t>为“</a:t>
            </a:r>
            <a:r>
              <a:rPr lang="zh-CN" altLang="en-US">
                <a:solidFill>
                  <a:srgbClr val="0000FF"/>
                </a:solidFill>
                <a:sym typeface="Symbol" panose="05050102010706020507" pitchFamily="18" charset="2"/>
              </a:rPr>
              <a:t>第一类顾客</a:t>
            </a:r>
            <a:r>
              <a:rPr lang="zh-CN" altLang="en-US">
                <a:sym typeface="Symbol" panose="05050102010706020507" pitchFamily="18" charset="2"/>
              </a:rPr>
              <a:t>”，</a:t>
            </a:r>
            <a:r>
              <a:rPr lang="zh-CN" altLang="en-US">
                <a:solidFill>
                  <a:srgbClr val="CC00CC"/>
                </a:solidFill>
                <a:sym typeface="Symbol" panose="05050102010706020507" pitchFamily="18" charset="2"/>
              </a:rPr>
              <a:t>在其后到达的顾客</a:t>
            </a:r>
            <a:r>
              <a:rPr lang="zh-CN" altLang="en-US">
                <a:sym typeface="Symbol" panose="05050102010706020507" pitchFamily="18" charset="2"/>
              </a:rPr>
              <a:t>为“</a:t>
            </a:r>
            <a:r>
              <a:rPr lang="zh-CN" altLang="en-US">
                <a:solidFill>
                  <a:srgbClr val="0000FF"/>
                </a:solidFill>
                <a:sym typeface="Symbol" panose="05050102010706020507" pitchFamily="18" charset="2"/>
              </a:rPr>
              <a:t>第二类顾客</a:t>
            </a:r>
            <a:r>
              <a:rPr lang="zh-CN" altLang="en-US">
                <a:sym typeface="Symbol" panose="05050102010706020507" pitchFamily="18" charset="2"/>
              </a:rPr>
              <a:t>”。由于忙期长度与系统中的顾客数和服务顺序无关，所以我们可以重新安排服务顺序如下：</a:t>
            </a:r>
            <a:endParaRPr lang="zh-CN" altLang="en-US">
              <a:solidFill>
                <a:srgbClr val="FF0000"/>
              </a:solidFill>
              <a:sym typeface="Symbol" panose="05050102010706020507" pitchFamily="18" charset="2"/>
            </a:endParaRPr>
          </a:p>
          <a:p>
            <a:pPr algn="just" eaLnBrk="1" hangingPunct="1">
              <a:buClrTx/>
              <a:buFontTx/>
              <a:buNone/>
            </a:pPr>
            <a:r>
              <a:rPr lang="zh-CN" altLang="en-US">
                <a:sym typeface="Symbol" panose="05050102010706020507" pitchFamily="18" charset="2"/>
              </a:rPr>
              <a:t>　　设在内到达的“第一类顾客”分别为</a:t>
            </a:r>
            <a:r>
              <a:rPr lang="en-US" altLang="zh-CN">
                <a:sym typeface="Symbol" panose="05050102010706020507" pitchFamily="18" charset="2"/>
              </a:rPr>
              <a:t>A</a:t>
            </a:r>
            <a:r>
              <a:rPr lang="en-US" altLang="zh-CN" baseline="-25000">
                <a:sym typeface="Symbol" panose="05050102010706020507" pitchFamily="18" charset="2"/>
              </a:rPr>
              <a:t>1</a:t>
            </a:r>
            <a:r>
              <a:rPr lang="en-US" altLang="zh-CN">
                <a:sym typeface="Symbol" panose="05050102010706020507" pitchFamily="18" charset="2"/>
              </a:rPr>
              <a:t>,A</a:t>
            </a:r>
            <a:r>
              <a:rPr lang="en-US" altLang="zh-CN" baseline="-25000">
                <a:sym typeface="Symbol" panose="05050102010706020507" pitchFamily="18" charset="2"/>
              </a:rPr>
              <a:t>2</a:t>
            </a:r>
            <a:r>
              <a:rPr lang="en-US" altLang="zh-CN">
                <a:sym typeface="Symbol" panose="05050102010706020507" pitchFamily="18" charset="2"/>
              </a:rPr>
              <a:t>,…,A</a:t>
            </a:r>
            <a:r>
              <a:rPr lang="en-US" altLang="zh-CN" baseline="-25000">
                <a:sym typeface="Symbol" panose="05050102010706020507" pitchFamily="18" charset="2"/>
              </a:rPr>
              <a:t>v</a:t>
            </a:r>
            <a:r>
              <a:rPr lang="zh-CN" altLang="en-US">
                <a:sym typeface="Symbol" panose="05050102010706020507" pitchFamily="18" charset="2"/>
              </a:rPr>
              <a:t>。在服务完第一个顾客后，就服务</a:t>
            </a:r>
            <a:r>
              <a:rPr lang="en-US" altLang="zh-CN">
                <a:sym typeface="Symbol" panose="05050102010706020507" pitchFamily="18" charset="2"/>
              </a:rPr>
              <a:t>A</a:t>
            </a:r>
            <a:r>
              <a:rPr lang="en-US" altLang="zh-CN" baseline="-25000">
                <a:sym typeface="Symbol" panose="05050102010706020507" pitchFamily="18" charset="2"/>
              </a:rPr>
              <a:t>1</a:t>
            </a:r>
            <a:r>
              <a:rPr lang="zh-CN" altLang="en-US">
                <a:sym typeface="Symbol" panose="05050102010706020507" pitchFamily="18" charset="2"/>
              </a:rPr>
              <a:t>顾客并接着服务除</a:t>
            </a:r>
            <a:r>
              <a:rPr lang="en-US" altLang="zh-CN">
                <a:sym typeface="Symbol" panose="05050102010706020507" pitchFamily="18" charset="2"/>
              </a:rPr>
              <a:t>A</a:t>
            </a:r>
            <a:r>
              <a:rPr lang="en-US" altLang="zh-CN" baseline="-25000">
                <a:sym typeface="Symbol" panose="05050102010706020507" pitchFamily="18" charset="2"/>
              </a:rPr>
              <a:t>2</a:t>
            </a:r>
            <a:r>
              <a:rPr lang="en-US" altLang="zh-CN">
                <a:sym typeface="Symbol" panose="05050102010706020507" pitchFamily="18" charset="2"/>
              </a:rPr>
              <a:t>,…,A</a:t>
            </a:r>
            <a:r>
              <a:rPr lang="en-US" altLang="zh-CN" baseline="-25000">
                <a:sym typeface="Symbol" panose="05050102010706020507" pitchFamily="18" charset="2"/>
              </a:rPr>
              <a:t>v</a:t>
            </a:r>
            <a:r>
              <a:rPr lang="zh-CN" altLang="en-US">
                <a:sym typeface="Symbol" panose="05050102010706020507" pitchFamily="18" charset="2"/>
              </a:rPr>
              <a:t>外所有新到的“第二类</a:t>
            </a:r>
          </a:p>
        </p:txBody>
      </p:sp>
      <p:sp>
        <p:nvSpPr>
          <p:cNvPr id="67593" name="Rectangle 8"/>
          <p:cNvSpPr>
            <a:spLocks noChangeArrowheads="1"/>
          </p:cNvSpPr>
          <p:nvPr/>
        </p:nvSpPr>
        <p:spPr bwMode="auto">
          <a:xfrm>
            <a:off x="8188325" y="2384425"/>
            <a:ext cx="600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a:solidFill>
                  <a:srgbClr val="FF0000"/>
                </a:solidFill>
                <a:sym typeface="Symbol" panose="05050102010706020507" pitchFamily="18" charset="2"/>
              </a:rPr>
              <a:t>(4)</a:t>
            </a:r>
          </a:p>
        </p:txBody>
      </p:sp>
      <p:sp>
        <p:nvSpPr>
          <p:cNvPr id="6759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4C1918F5-922E-4714-BA91-4B82F336C4DE}" type="slidenum">
              <a:rPr lang="zh-CN" altLang="en-US" sz="1800">
                <a:solidFill>
                  <a:srgbClr val="00FF00"/>
                </a:solidFill>
                <a:ea typeface="黑体" panose="02010609060101010101" pitchFamily="49" charset="-122"/>
              </a:rPr>
              <a:pPr/>
              <a:t>30</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just" eaLnBrk="1" hangingPunct="1"/>
            <a:r>
              <a:rPr lang="zh-CN" altLang="en-US" smtClean="0"/>
              <a:t>证明</a:t>
            </a:r>
            <a:r>
              <a:rPr lang="en-US" altLang="zh-CN" smtClean="0"/>
              <a:t>(</a:t>
            </a:r>
            <a:r>
              <a:rPr lang="zh-CN" altLang="en-US" smtClean="0"/>
              <a:t>续</a:t>
            </a:r>
            <a:r>
              <a:rPr lang="en-US" altLang="zh-CN" smtClean="0"/>
              <a:t>1)</a:t>
            </a:r>
          </a:p>
        </p:txBody>
      </p:sp>
      <p:sp>
        <p:nvSpPr>
          <p:cNvPr id="409603" name="Rectangle 3"/>
          <p:cNvSpPr>
            <a:spLocks noGrp="1" noChangeArrowheads="1"/>
          </p:cNvSpPr>
          <p:nvPr>
            <p:ph idx="1"/>
          </p:nvPr>
        </p:nvSpPr>
        <p:spPr>
          <a:xfrm>
            <a:off x="1143000" y="1143000"/>
            <a:ext cx="7696200" cy="5386388"/>
          </a:xfrm>
        </p:spPr>
        <p:txBody>
          <a:bodyPr/>
          <a:lstStyle/>
          <a:p>
            <a:pPr marL="0" indent="0" algn="just" eaLnBrk="1" hangingPunct="1">
              <a:lnSpc>
                <a:spcPct val="125000"/>
              </a:lnSpc>
              <a:buFont typeface="Wingdings" panose="05000000000000000000" pitchFamily="2" charset="2"/>
              <a:buNone/>
            </a:pPr>
            <a:r>
              <a:rPr lang="zh-CN" altLang="en-US" smtClean="0">
                <a:sym typeface="Symbol" panose="05050102010706020507" pitchFamily="18" charset="2"/>
              </a:rPr>
              <a:t>顾客”，直到没有新到的“第二类顾客”时开始服务</a:t>
            </a:r>
            <a:r>
              <a:rPr lang="en-US" altLang="zh-CN" smtClean="0">
                <a:sym typeface="Symbol" panose="05050102010706020507" pitchFamily="18" charset="2"/>
              </a:rPr>
              <a:t>A</a:t>
            </a:r>
            <a:r>
              <a:rPr lang="en-US" altLang="zh-CN" baseline="-25000" smtClean="0">
                <a:sym typeface="Symbol" panose="05050102010706020507" pitchFamily="18" charset="2"/>
              </a:rPr>
              <a:t>2</a:t>
            </a:r>
            <a:r>
              <a:rPr lang="zh-CN" altLang="en-US" smtClean="0">
                <a:sym typeface="Symbol" panose="05050102010706020507" pitchFamily="18" charset="2"/>
              </a:rPr>
              <a:t>，记这断时间为</a:t>
            </a:r>
            <a:r>
              <a:rPr lang="en-US" altLang="zh-CN" smtClean="0">
                <a:sym typeface="Symbol" panose="05050102010706020507" pitchFamily="18" charset="2"/>
              </a:rPr>
              <a:t>L</a:t>
            </a:r>
            <a:r>
              <a:rPr lang="en-US" altLang="zh-CN" baseline="-25000" smtClean="0">
                <a:sym typeface="Symbol" panose="05050102010706020507" pitchFamily="18" charset="2"/>
              </a:rPr>
              <a:t>1</a:t>
            </a:r>
            <a:r>
              <a:rPr lang="zh-CN" altLang="en-US" smtClean="0">
                <a:sym typeface="Symbol" panose="05050102010706020507" pitchFamily="18" charset="2"/>
              </a:rPr>
              <a:t>，然后等服务完</a:t>
            </a:r>
            <a:r>
              <a:rPr lang="en-US" altLang="zh-CN" smtClean="0">
                <a:sym typeface="Symbol" panose="05050102010706020507" pitchFamily="18" charset="2"/>
              </a:rPr>
              <a:t>A</a:t>
            </a:r>
            <a:r>
              <a:rPr lang="en-US" altLang="zh-CN" baseline="-25000" smtClean="0">
                <a:sym typeface="Symbol" panose="05050102010706020507" pitchFamily="18" charset="2"/>
              </a:rPr>
              <a:t>2</a:t>
            </a:r>
            <a:r>
              <a:rPr lang="zh-CN" altLang="en-US" smtClean="0">
                <a:sym typeface="Symbol" panose="05050102010706020507" pitchFamily="18" charset="2"/>
              </a:rPr>
              <a:t>后，又接着服务除</a:t>
            </a:r>
            <a:r>
              <a:rPr lang="en-US" altLang="zh-CN" smtClean="0">
                <a:sym typeface="Symbol" panose="05050102010706020507" pitchFamily="18" charset="2"/>
              </a:rPr>
              <a:t>A</a:t>
            </a:r>
            <a:r>
              <a:rPr lang="en-US" altLang="zh-CN" baseline="-25000" smtClean="0">
                <a:sym typeface="Symbol" panose="05050102010706020507" pitchFamily="18" charset="2"/>
              </a:rPr>
              <a:t>3</a:t>
            </a:r>
            <a:r>
              <a:rPr lang="en-US" altLang="zh-CN" smtClean="0">
                <a:sym typeface="Symbol" panose="05050102010706020507" pitchFamily="18" charset="2"/>
              </a:rPr>
              <a:t>,…,A</a:t>
            </a:r>
            <a:r>
              <a:rPr lang="en-US" altLang="zh-CN" baseline="-25000" smtClean="0">
                <a:sym typeface="Symbol" panose="05050102010706020507" pitchFamily="18" charset="2"/>
              </a:rPr>
              <a:t>v</a:t>
            </a:r>
            <a:r>
              <a:rPr lang="zh-CN" altLang="en-US" smtClean="0">
                <a:sym typeface="Symbol" panose="05050102010706020507" pitchFamily="18" charset="2"/>
              </a:rPr>
              <a:t>外所有新到的“第二类顾客”，直到没有新到的“第二类顾客”时开始服务</a:t>
            </a:r>
            <a:r>
              <a:rPr lang="en-US" altLang="zh-CN" smtClean="0">
                <a:sym typeface="Symbol" panose="05050102010706020507" pitchFamily="18" charset="2"/>
              </a:rPr>
              <a:t>A</a:t>
            </a:r>
            <a:r>
              <a:rPr lang="en-US" altLang="zh-CN" baseline="-25000" smtClean="0">
                <a:sym typeface="Symbol" panose="05050102010706020507" pitchFamily="18" charset="2"/>
              </a:rPr>
              <a:t>3</a:t>
            </a:r>
            <a:r>
              <a:rPr lang="zh-CN" altLang="en-US" smtClean="0">
                <a:sym typeface="Symbol" panose="05050102010706020507" pitchFamily="18" charset="2"/>
              </a:rPr>
              <a:t>，记这段时间为</a:t>
            </a:r>
            <a:r>
              <a:rPr lang="en-US" altLang="zh-CN" smtClean="0">
                <a:sym typeface="Symbol" panose="05050102010706020507" pitchFamily="18" charset="2"/>
              </a:rPr>
              <a:t>L</a:t>
            </a:r>
            <a:r>
              <a:rPr lang="en-US" altLang="zh-CN" baseline="-25000" smtClean="0">
                <a:sym typeface="Symbol" panose="05050102010706020507" pitchFamily="18" charset="2"/>
              </a:rPr>
              <a:t>2</a:t>
            </a:r>
            <a:r>
              <a:rPr lang="zh-CN" altLang="en-US" smtClean="0">
                <a:sym typeface="Symbol" panose="05050102010706020507" pitchFamily="18" charset="2"/>
              </a:rPr>
              <a:t>，</a:t>
            </a:r>
            <a:r>
              <a:rPr lang="en-US" altLang="zh-CN" smtClean="0">
                <a:sym typeface="Symbol" panose="05050102010706020507" pitchFamily="18" charset="2"/>
              </a:rPr>
              <a:t>…,</a:t>
            </a:r>
            <a:r>
              <a:rPr lang="zh-CN" altLang="en-US" smtClean="0">
                <a:sym typeface="Symbol" panose="05050102010706020507" pitchFamily="18" charset="2"/>
              </a:rPr>
              <a:t>如此下去，直到最后服务</a:t>
            </a:r>
            <a:r>
              <a:rPr lang="en-US" altLang="zh-CN" smtClean="0">
                <a:sym typeface="Symbol" panose="05050102010706020507" pitchFamily="18" charset="2"/>
              </a:rPr>
              <a:t>A</a:t>
            </a:r>
            <a:r>
              <a:rPr lang="en-US" altLang="zh-CN" baseline="-25000" smtClean="0">
                <a:sym typeface="Symbol" panose="05050102010706020507" pitchFamily="18" charset="2"/>
              </a:rPr>
              <a:t>v</a:t>
            </a:r>
            <a:r>
              <a:rPr lang="zh-CN" altLang="en-US" smtClean="0">
                <a:sym typeface="Symbol" panose="05050102010706020507" pitchFamily="18" charset="2"/>
              </a:rPr>
              <a:t>顾客及其后新到的所有“第二类顾客”，记这断时间为</a:t>
            </a:r>
            <a:r>
              <a:rPr lang="en-US" altLang="zh-CN" smtClean="0">
                <a:sym typeface="Symbol" panose="05050102010706020507" pitchFamily="18" charset="2"/>
              </a:rPr>
              <a:t>L</a:t>
            </a:r>
            <a:r>
              <a:rPr lang="en-US" altLang="zh-CN" baseline="-25000" smtClean="0">
                <a:sym typeface="Symbol" panose="05050102010706020507" pitchFamily="18" charset="2"/>
              </a:rPr>
              <a:t>v</a:t>
            </a:r>
            <a:r>
              <a:rPr lang="zh-CN" altLang="en-US" smtClean="0">
                <a:sym typeface="Symbol" panose="05050102010706020507" pitchFamily="18" charset="2"/>
              </a:rPr>
              <a:t>，于是	</a:t>
            </a:r>
            <a:r>
              <a:rPr lang="en-US" altLang="zh-CN" smtClean="0">
                <a:sym typeface="Symbol" panose="05050102010706020507" pitchFamily="18" charset="2"/>
              </a:rPr>
              <a:t>b</a:t>
            </a:r>
            <a:r>
              <a:rPr lang="zh-CN" altLang="en-US" smtClean="0">
                <a:sym typeface="Symbol" panose="05050102010706020507" pitchFamily="18" charset="2"/>
              </a:rPr>
              <a:t>＝</a:t>
            </a:r>
            <a:r>
              <a:rPr lang="en-US" altLang="zh-CN" smtClean="0">
                <a:sym typeface="Symbol" panose="05050102010706020507" pitchFamily="18" charset="2"/>
              </a:rPr>
              <a:t>+L</a:t>
            </a:r>
            <a:r>
              <a:rPr lang="en-US" altLang="zh-CN" baseline="-25000" smtClean="0">
                <a:sym typeface="Symbol" panose="05050102010706020507" pitchFamily="18" charset="2"/>
              </a:rPr>
              <a:t>1</a:t>
            </a:r>
            <a:r>
              <a:rPr lang="en-US" altLang="zh-CN" smtClean="0">
                <a:sym typeface="Symbol" panose="05050102010706020507" pitchFamily="18" charset="2"/>
              </a:rPr>
              <a:t>+L</a:t>
            </a:r>
            <a:r>
              <a:rPr lang="en-US" altLang="zh-CN" baseline="-25000" smtClean="0">
                <a:sym typeface="Symbol" panose="05050102010706020507" pitchFamily="18" charset="2"/>
              </a:rPr>
              <a:t>2</a:t>
            </a:r>
            <a:r>
              <a:rPr lang="en-US" altLang="zh-CN" smtClean="0">
                <a:sym typeface="Symbol" panose="05050102010706020507" pitchFamily="18" charset="2"/>
              </a:rPr>
              <a:t>+…+L</a:t>
            </a:r>
            <a:r>
              <a:rPr lang="en-US" altLang="zh-CN" baseline="-25000" smtClean="0">
                <a:sym typeface="Symbol" panose="05050102010706020507" pitchFamily="18" charset="2"/>
              </a:rPr>
              <a:t>v</a:t>
            </a:r>
          </a:p>
          <a:p>
            <a:pPr marL="0" indent="0" algn="just" eaLnBrk="1" hangingPunct="1">
              <a:lnSpc>
                <a:spcPct val="125000"/>
              </a:lnSpc>
              <a:buFont typeface="Wingdings" panose="05000000000000000000" pitchFamily="2" charset="2"/>
              <a:buNone/>
            </a:pPr>
            <a:r>
              <a:rPr lang="zh-CN" altLang="en-US" smtClean="0">
                <a:sym typeface="Symbol" panose="05050102010706020507" pitchFamily="18" charset="2"/>
              </a:rPr>
              <a:t>而且易知</a:t>
            </a:r>
            <a:r>
              <a:rPr lang="en-US" altLang="zh-CN" smtClean="0">
                <a:sym typeface="Symbol" panose="05050102010706020507" pitchFamily="18" charset="2"/>
              </a:rPr>
              <a:t>L</a:t>
            </a:r>
            <a:r>
              <a:rPr lang="en-US" altLang="zh-CN" baseline="-25000" smtClean="0">
                <a:sym typeface="Symbol" panose="05050102010706020507" pitchFamily="18" charset="2"/>
              </a:rPr>
              <a:t>1</a:t>
            </a:r>
            <a:r>
              <a:rPr lang="en-US" altLang="zh-CN" smtClean="0">
                <a:sym typeface="Symbol" panose="05050102010706020507" pitchFamily="18" charset="2"/>
              </a:rPr>
              <a:t>,L</a:t>
            </a:r>
            <a:r>
              <a:rPr lang="en-US" altLang="zh-CN" baseline="-25000" smtClean="0">
                <a:sym typeface="Symbol" panose="05050102010706020507" pitchFamily="18" charset="2"/>
              </a:rPr>
              <a:t>2</a:t>
            </a:r>
            <a:r>
              <a:rPr lang="en-US" altLang="zh-CN" smtClean="0">
                <a:sym typeface="Symbol" panose="05050102010706020507" pitchFamily="18" charset="2"/>
              </a:rPr>
              <a:t>,…,L</a:t>
            </a:r>
            <a:r>
              <a:rPr lang="en-US" altLang="zh-CN" baseline="-25000" smtClean="0">
                <a:sym typeface="Symbol" panose="05050102010706020507" pitchFamily="18" charset="2"/>
              </a:rPr>
              <a:t>v</a:t>
            </a:r>
            <a:r>
              <a:rPr lang="zh-CN" altLang="en-US" smtClean="0">
                <a:sym typeface="Symbol" panose="05050102010706020507" pitchFamily="18" charset="2"/>
              </a:rPr>
              <a:t>相互独立，与</a:t>
            </a:r>
            <a:r>
              <a:rPr lang="en-US" altLang="zh-CN" smtClean="0">
                <a:sym typeface="Symbol" panose="05050102010706020507" pitchFamily="18" charset="2"/>
              </a:rPr>
              <a:t>b</a:t>
            </a:r>
            <a:r>
              <a:rPr lang="zh-CN" altLang="en-US" smtClean="0">
                <a:sym typeface="Symbol" panose="05050102010706020507" pitchFamily="18" charset="2"/>
              </a:rPr>
              <a:t>同分布</a:t>
            </a:r>
            <a:r>
              <a:rPr lang="en-US" altLang="zh-CN" smtClean="0">
                <a:sym typeface="Symbol" panose="05050102010706020507" pitchFamily="18" charset="2"/>
              </a:rPr>
              <a:t>B(t)</a:t>
            </a:r>
            <a:r>
              <a:rPr lang="zh-CN" altLang="en-US" smtClean="0">
                <a:sym typeface="Symbol" panose="05050102010706020507" pitchFamily="18" charset="2"/>
              </a:rPr>
              <a:t>，并独立于与</a:t>
            </a:r>
            <a:r>
              <a:rPr lang="en-US" altLang="zh-CN" smtClean="0">
                <a:sym typeface="Symbol" panose="05050102010706020507" pitchFamily="18" charset="2"/>
              </a:rPr>
              <a:t>v</a:t>
            </a:r>
            <a:r>
              <a:rPr lang="zh-CN" altLang="en-US" smtClean="0">
                <a:sym typeface="Symbol" panose="05050102010706020507" pitchFamily="18" charset="2"/>
              </a:rPr>
              <a:t>，且当</a:t>
            </a:r>
            <a:r>
              <a:rPr lang="en-US" altLang="zh-CN" smtClean="0">
                <a:sym typeface="Symbol" panose="05050102010706020507" pitchFamily="18" charset="2"/>
              </a:rPr>
              <a:t>v</a:t>
            </a:r>
            <a:r>
              <a:rPr lang="zh-CN" altLang="en-US" smtClean="0">
                <a:sym typeface="Symbol" panose="05050102010706020507" pitchFamily="18" charset="2"/>
              </a:rPr>
              <a:t>＝</a:t>
            </a:r>
            <a:r>
              <a:rPr lang="en-US" altLang="zh-CN" smtClean="0">
                <a:sym typeface="Symbol" panose="05050102010706020507" pitchFamily="18" charset="2"/>
              </a:rPr>
              <a:t>0</a:t>
            </a:r>
            <a:r>
              <a:rPr lang="zh-CN" altLang="en-US" smtClean="0">
                <a:sym typeface="Symbol" panose="05050102010706020507" pitchFamily="18" charset="2"/>
              </a:rPr>
              <a:t>时，</a:t>
            </a:r>
            <a:r>
              <a:rPr lang="en-US" altLang="zh-CN" smtClean="0">
                <a:sym typeface="Symbol" panose="05050102010706020507" pitchFamily="18" charset="2"/>
              </a:rPr>
              <a:t>L</a:t>
            </a:r>
            <a:r>
              <a:rPr lang="en-US" altLang="zh-CN" baseline="-25000" smtClean="0">
                <a:sym typeface="Symbol" panose="05050102010706020507" pitchFamily="18" charset="2"/>
              </a:rPr>
              <a:t>1</a:t>
            </a:r>
            <a:r>
              <a:rPr lang="en-US" altLang="zh-CN" smtClean="0">
                <a:sym typeface="Symbol" panose="05050102010706020507" pitchFamily="18" charset="2"/>
              </a:rPr>
              <a:t>+L</a:t>
            </a:r>
            <a:r>
              <a:rPr lang="en-US" altLang="zh-CN" baseline="-25000" smtClean="0">
                <a:sym typeface="Symbol" panose="05050102010706020507" pitchFamily="18" charset="2"/>
              </a:rPr>
              <a:t>2</a:t>
            </a:r>
            <a:r>
              <a:rPr lang="en-US" altLang="zh-CN" smtClean="0">
                <a:sym typeface="Symbol" panose="05050102010706020507" pitchFamily="18" charset="2"/>
              </a:rPr>
              <a:t>+…+L</a:t>
            </a:r>
            <a:r>
              <a:rPr lang="en-US" altLang="zh-CN" baseline="-25000" smtClean="0">
                <a:sym typeface="Symbol" panose="05050102010706020507" pitchFamily="18" charset="2"/>
              </a:rPr>
              <a:t>v</a:t>
            </a:r>
            <a:r>
              <a:rPr lang="zh-CN" altLang="en-US" smtClean="0">
                <a:sym typeface="Symbol" panose="05050102010706020507" pitchFamily="18" charset="2"/>
              </a:rPr>
              <a:t>＝</a:t>
            </a:r>
            <a:r>
              <a:rPr lang="en-US" altLang="zh-CN" smtClean="0">
                <a:sym typeface="Symbol" panose="05050102010706020507" pitchFamily="18" charset="2"/>
              </a:rPr>
              <a:t>0</a:t>
            </a:r>
            <a:r>
              <a:rPr lang="zh-CN" altLang="en-US" smtClean="0">
                <a:sym typeface="Symbol" panose="05050102010706020507" pitchFamily="18" charset="2"/>
              </a:rPr>
              <a:t>。于是</a:t>
            </a:r>
          </a:p>
        </p:txBody>
      </p:sp>
      <p:sp>
        <p:nvSpPr>
          <p:cNvPr id="6963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698B001-E735-4C23-8810-E8E762231960}"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6963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69638" name="Text Box 4"/>
          <p:cNvSpPr txBox="1">
            <a:spLocks noChangeArrowheads="1"/>
          </p:cNvSpPr>
          <p:nvPr/>
        </p:nvSpPr>
        <p:spPr bwMode="auto">
          <a:xfrm>
            <a:off x="1066800" y="20574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endParaRPr lang="zh-CN" altLang="zh-CN" sz="2400" b="0"/>
          </a:p>
        </p:txBody>
      </p:sp>
      <p:sp>
        <p:nvSpPr>
          <p:cNvPr id="6963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1AF48C4D-0FFF-4BEE-8FFC-4B0D0EAF81BF}" type="slidenum">
              <a:rPr lang="zh-CN" altLang="en-US" sz="1800">
                <a:solidFill>
                  <a:srgbClr val="00FF00"/>
                </a:solidFill>
                <a:ea typeface="黑体" panose="02010609060101010101" pitchFamily="49" charset="-122"/>
              </a:rPr>
              <a:pPr/>
              <a:t>31</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anim calcmode="lin" valueType="num">
                                      <p:cBhvr>
                                        <p:cTn id="7" dur="500" fill="hold"/>
                                        <p:tgtEl>
                                          <p:spTgt spid="409603">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09603">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09603">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09603">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0960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409603">
                                            <p:txEl>
                                              <p:pRg st="1" end="1"/>
                                            </p:txEl>
                                          </p:spTgt>
                                        </p:tgtEl>
                                        <p:attrNameLst>
                                          <p:attrName>style.visibility</p:attrName>
                                        </p:attrNameLst>
                                      </p:cBhvr>
                                      <p:to>
                                        <p:strVal val="visible"/>
                                      </p:to>
                                    </p:set>
                                    <p:anim calcmode="lin" valueType="num">
                                      <p:cBhvr>
                                        <p:cTn id="16" dur="500" fill="hold"/>
                                        <p:tgtEl>
                                          <p:spTgt spid="409603">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409603">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409603">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409603">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409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just" eaLnBrk="1" hangingPunct="1"/>
            <a:r>
              <a:rPr lang="zh-CN" altLang="en-US" smtClean="0"/>
              <a:t>证明</a:t>
            </a:r>
            <a:r>
              <a:rPr lang="en-US" altLang="zh-CN" smtClean="0"/>
              <a:t>(</a:t>
            </a:r>
            <a:r>
              <a:rPr lang="zh-CN" altLang="en-US" smtClean="0"/>
              <a:t>续</a:t>
            </a:r>
            <a:r>
              <a:rPr lang="en-US" altLang="zh-CN" smtClean="0"/>
              <a:t>2)</a:t>
            </a:r>
          </a:p>
        </p:txBody>
      </p:sp>
      <p:sp>
        <p:nvSpPr>
          <p:cNvPr id="411651" name="Rectangle 3"/>
          <p:cNvSpPr>
            <a:spLocks noGrp="1" noChangeArrowheads="1"/>
          </p:cNvSpPr>
          <p:nvPr>
            <p:ph idx="1"/>
          </p:nvPr>
        </p:nvSpPr>
        <p:spPr>
          <a:xfrm>
            <a:off x="1143000" y="1117600"/>
            <a:ext cx="7696200" cy="438150"/>
          </a:xfrm>
        </p:spPr>
        <p:txBody>
          <a:bodyPr/>
          <a:lstStyle/>
          <a:p>
            <a:pPr algn="just" eaLnBrk="1" hangingPunct="1">
              <a:buFont typeface="Wingdings" panose="05000000000000000000" pitchFamily="2" charset="2"/>
              <a:buNone/>
            </a:pPr>
            <a:r>
              <a:rPr lang="en-US" altLang="zh-CN" sz="2400" smtClean="0"/>
              <a:t>Q</a:t>
            </a:r>
            <a:r>
              <a:rPr lang="en-US" altLang="zh-CN" sz="2400" baseline="-25000" smtClean="0"/>
              <a:t>j</a:t>
            </a:r>
            <a:r>
              <a:rPr lang="en-US" altLang="zh-CN" sz="2400" smtClean="0"/>
              <a:t>(t)</a:t>
            </a:r>
            <a:r>
              <a:rPr lang="zh-CN" altLang="en-US" sz="2400" smtClean="0"/>
              <a:t>＝</a:t>
            </a:r>
            <a:r>
              <a:rPr lang="en-US" altLang="zh-CN" sz="2400" smtClean="0"/>
              <a:t>P{</a:t>
            </a:r>
            <a:r>
              <a:rPr lang="en-US" altLang="zh-CN" sz="2400" smtClean="0">
                <a:sym typeface="Symbol" panose="05050102010706020507" pitchFamily="18" charset="2"/>
              </a:rPr>
              <a:t>+L</a:t>
            </a:r>
            <a:r>
              <a:rPr lang="en-US" altLang="zh-CN" sz="2400" baseline="-25000" smtClean="0">
                <a:sym typeface="Symbol" panose="05050102010706020507" pitchFamily="18" charset="2"/>
              </a:rPr>
              <a:t>1</a:t>
            </a:r>
            <a:r>
              <a:rPr lang="en-US" altLang="zh-CN" sz="2400" smtClean="0">
                <a:sym typeface="Symbol" panose="05050102010706020507" pitchFamily="18" charset="2"/>
              </a:rPr>
              <a:t>+L</a:t>
            </a:r>
            <a:r>
              <a:rPr lang="en-US" altLang="zh-CN" sz="2400" baseline="-25000" smtClean="0">
                <a:sym typeface="Symbol" panose="05050102010706020507" pitchFamily="18" charset="2"/>
              </a:rPr>
              <a:t>2</a:t>
            </a:r>
            <a:r>
              <a:rPr lang="en-US" altLang="zh-CN" sz="2400" smtClean="0">
                <a:sym typeface="Symbol" panose="05050102010706020507" pitchFamily="18" charset="2"/>
              </a:rPr>
              <a:t>+…+L</a:t>
            </a:r>
            <a:r>
              <a:rPr lang="en-US" altLang="zh-CN" sz="2400" baseline="-25000" smtClean="0">
                <a:sym typeface="Symbol" panose="05050102010706020507" pitchFamily="18" charset="2"/>
              </a:rPr>
              <a:t>v</a:t>
            </a:r>
            <a:r>
              <a:rPr lang="zh-CN" altLang="en-US" sz="2400" smtClean="0"/>
              <a:t>＞</a:t>
            </a:r>
            <a:r>
              <a:rPr lang="en-US" altLang="zh-CN" sz="2400" smtClean="0"/>
              <a:t>t≥0</a:t>
            </a:r>
            <a:r>
              <a:rPr lang="zh-CN" altLang="en-US" sz="2400" smtClean="0"/>
              <a:t>；</a:t>
            </a:r>
            <a:r>
              <a:rPr lang="en-US" altLang="zh-CN" sz="2400" smtClean="0"/>
              <a:t>N(t)=j}</a:t>
            </a:r>
          </a:p>
        </p:txBody>
      </p:sp>
      <p:sp>
        <p:nvSpPr>
          <p:cNvPr id="7168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15273E4-B289-42E0-BAA4-7DF8A29EC983}"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7168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71686" name="Text Box 4"/>
          <p:cNvSpPr txBox="1">
            <a:spLocks noChangeArrowheads="1"/>
          </p:cNvSpPr>
          <p:nvPr/>
        </p:nvSpPr>
        <p:spPr bwMode="auto">
          <a:xfrm>
            <a:off x="1066800" y="20574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endParaRPr lang="zh-CN" altLang="zh-CN" sz="2400" b="0"/>
          </a:p>
        </p:txBody>
      </p:sp>
      <p:sp>
        <p:nvSpPr>
          <p:cNvPr id="411653" name="Text Box 5"/>
          <p:cNvSpPr txBox="1">
            <a:spLocks noChangeArrowheads="1"/>
          </p:cNvSpPr>
          <p:nvPr/>
        </p:nvSpPr>
        <p:spPr bwMode="auto">
          <a:xfrm>
            <a:off x="1143000" y="1600200"/>
            <a:ext cx="76962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sz="2400">
                <a:sym typeface="Symbol" panose="05050102010706020507" pitchFamily="18" charset="2"/>
              </a:rPr>
              <a:t>＝</a:t>
            </a:r>
            <a:r>
              <a:rPr lang="en-US" altLang="zh-CN" sz="2400"/>
              <a:t>P{</a:t>
            </a:r>
            <a:r>
              <a:rPr lang="en-US" altLang="zh-CN" sz="2400">
                <a:sym typeface="Symbol" panose="05050102010706020507" pitchFamily="18" charset="2"/>
              </a:rPr>
              <a:t></a:t>
            </a:r>
            <a:r>
              <a:rPr lang="zh-CN" altLang="en-US" sz="2400"/>
              <a:t>＞</a:t>
            </a:r>
            <a:r>
              <a:rPr lang="en-US" altLang="zh-CN" sz="2400"/>
              <a:t>t≥0</a:t>
            </a:r>
            <a:r>
              <a:rPr lang="zh-CN" altLang="en-US" sz="2400"/>
              <a:t>；</a:t>
            </a:r>
            <a:r>
              <a:rPr lang="en-US" altLang="zh-CN" sz="2400"/>
              <a:t>N(t)=j}</a:t>
            </a:r>
          </a:p>
        </p:txBody>
      </p:sp>
      <p:graphicFrame>
        <p:nvGraphicFramePr>
          <p:cNvPr id="411654" name="Object 6"/>
          <p:cNvGraphicFramePr>
            <a:graphicFrameLocks noChangeAspect="1"/>
          </p:cNvGraphicFramePr>
          <p:nvPr/>
        </p:nvGraphicFramePr>
        <p:xfrm>
          <a:off x="1430338" y="2057400"/>
          <a:ext cx="7561262" cy="841375"/>
        </p:xfrm>
        <a:graphic>
          <a:graphicData uri="http://schemas.openxmlformats.org/presentationml/2006/ole">
            <mc:AlternateContent xmlns:mc="http://schemas.openxmlformats.org/markup-compatibility/2006">
              <mc:Choice xmlns:v="urn:schemas-microsoft-com:vml" Requires="v">
                <p:oleObj spid="_x0000_s71709" name="Equation" r:id="rId4" imgW="3987800" imgH="444500" progId="Equation.3">
                  <p:embed/>
                </p:oleObj>
              </mc:Choice>
              <mc:Fallback>
                <p:oleObj name="Equation" r:id="rId4" imgW="3987800" imgH="4445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0338" y="2057400"/>
                        <a:ext cx="7561262"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89" name="Text Box 7"/>
          <p:cNvSpPr txBox="1">
            <a:spLocks noChangeArrowheads="1"/>
          </p:cNvSpPr>
          <p:nvPr/>
        </p:nvSpPr>
        <p:spPr bwMode="auto">
          <a:xfrm>
            <a:off x="1143000" y="4343400"/>
            <a:ext cx="76962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r" eaLnBrk="1" hangingPunct="1">
              <a:buClrTx/>
              <a:buFontTx/>
              <a:buNone/>
            </a:pPr>
            <a:r>
              <a:rPr lang="en-US" altLang="zh-CN" sz="2400"/>
              <a:t>j≥1</a:t>
            </a:r>
            <a:r>
              <a:rPr lang="zh-CN" altLang="en-US" sz="2400"/>
              <a:t>　　</a:t>
            </a:r>
            <a:r>
              <a:rPr lang="en-US" altLang="zh-CN" sz="2400">
                <a:solidFill>
                  <a:srgbClr val="FF0000"/>
                </a:solidFill>
              </a:rPr>
              <a:t>(5)</a:t>
            </a:r>
          </a:p>
        </p:txBody>
      </p:sp>
      <p:graphicFrame>
        <p:nvGraphicFramePr>
          <p:cNvPr id="411656" name="Object 8"/>
          <p:cNvGraphicFramePr>
            <a:graphicFrameLocks noChangeAspect="1"/>
          </p:cNvGraphicFramePr>
          <p:nvPr/>
        </p:nvGraphicFramePr>
        <p:xfrm>
          <a:off x="1143000" y="2909888"/>
          <a:ext cx="2192338" cy="865187"/>
        </p:xfrm>
        <a:graphic>
          <a:graphicData uri="http://schemas.openxmlformats.org/presentationml/2006/ole">
            <mc:AlternateContent xmlns:mc="http://schemas.openxmlformats.org/markup-compatibility/2006">
              <mc:Choice xmlns:v="urn:schemas-microsoft-com:vml" Requires="v">
                <p:oleObj spid="_x0000_s71710" name="Equation" r:id="rId6" imgW="1155700" imgH="457200" progId="Equation.3">
                  <p:embed/>
                </p:oleObj>
              </mc:Choice>
              <mc:Fallback>
                <p:oleObj name="Equation" r:id="rId6" imgW="1155700" imgH="4572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2909888"/>
                        <a:ext cx="2192338" cy="8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657" name="Object 9"/>
          <p:cNvGraphicFramePr>
            <a:graphicFrameLocks noChangeAspect="1"/>
          </p:cNvGraphicFramePr>
          <p:nvPr/>
        </p:nvGraphicFramePr>
        <p:xfrm>
          <a:off x="1371600" y="3683000"/>
          <a:ext cx="7561263" cy="841375"/>
        </p:xfrm>
        <a:graphic>
          <a:graphicData uri="http://schemas.openxmlformats.org/presentationml/2006/ole">
            <mc:AlternateContent xmlns:mc="http://schemas.openxmlformats.org/markup-compatibility/2006">
              <mc:Choice xmlns:v="urn:schemas-microsoft-com:vml" Requires="v">
                <p:oleObj spid="_x0000_s71711" name="Equation" r:id="rId8" imgW="3987800" imgH="444500" progId="Equation.3">
                  <p:embed/>
                </p:oleObj>
              </mc:Choice>
              <mc:Fallback>
                <p:oleObj name="Equation" r:id="rId8" imgW="3987800" imgH="4445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3683000"/>
                        <a:ext cx="7561263"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658" name="Text Box 10"/>
          <p:cNvSpPr txBox="1">
            <a:spLocks noChangeArrowheads="1"/>
          </p:cNvSpPr>
          <p:nvPr/>
        </p:nvSpPr>
        <p:spPr bwMode="auto">
          <a:xfrm>
            <a:off x="1143000" y="4754563"/>
            <a:ext cx="7696200"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buClrTx/>
              <a:buFontTx/>
              <a:buNone/>
            </a:pPr>
            <a:r>
              <a:rPr lang="zh-CN" altLang="en-US" sz="2400"/>
              <a:t>根据服务顺序的安排，无论时刻</a:t>
            </a:r>
            <a:r>
              <a:rPr lang="en-US" altLang="zh-CN" sz="2400"/>
              <a:t>t-x</a:t>
            </a:r>
            <a:r>
              <a:rPr lang="zh-CN" altLang="en-US" sz="2400"/>
              <a:t>落入哪个区间</a:t>
            </a:r>
            <a:r>
              <a:rPr lang="en-US" altLang="zh-CN" sz="2400"/>
              <a:t>L</a:t>
            </a:r>
            <a:r>
              <a:rPr lang="en-US" altLang="zh-CN" sz="2400" baseline="-25000"/>
              <a:t>k</a:t>
            </a:r>
            <a:r>
              <a:rPr lang="zh-CN" altLang="en-US" sz="2400"/>
              <a:t>（</a:t>
            </a:r>
            <a:r>
              <a:rPr lang="en-US" altLang="zh-CN" sz="2400"/>
              <a:t>1≤k≤i</a:t>
            </a:r>
            <a:r>
              <a:rPr lang="zh-CN" altLang="en-US" sz="2400"/>
              <a:t>）内，都有在此时刻系统的顾客数等于</a:t>
            </a:r>
            <a:r>
              <a:rPr lang="zh-CN" altLang="en-US" sz="2400">
                <a:sym typeface="Symbol" panose="05050102010706020507" pitchFamily="18" charset="2"/>
              </a:rPr>
              <a:t>“第一类顾客数”加上 “第二类顾客数”，而且</a:t>
            </a:r>
            <a:r>
              <a:rPr lang="en-US" altLang="zh-CN" sz="2400">
                <a:sym typeface="Symbol" panose="05050102010706020507" pitchFamily="18" charset="2"/>
              </a:rPr>
              <a:t>L</a:t>
            </a:r>
            <a:r>
              <a:rPr lang="en-US" altLang="zh-CN" sz="2400" baseline="-25000">
                <a:sym typeface="Symbol" panose="05050102010706020507" pitchFamily="18" charset="2"/>
              </a:rPr>
              <a:t>k</a:t>
            </a:r>
            <a:r>
              <a:rPr lang="zh-CN" altLang="en-US" sz="2400">
                <a:sym typeface="Symbol" panose="05050102010706020507" pitchFamily="18" charset="2"/>
              </a:rPr>
              <a:t>与忙期</a:t>
            </a:r>
            <a:r>
              <a:rPr lang="en-US" altLang="zh-CN" sz="2400">
                <a:sym typeface="Symbol" panose="05050102010706020507" pitchFamily="18" charset="2"/>
              </a:rPr>
              <a:t>b</a:t>
            </a:r>
            <a:r>
              <a:rPr lang="zh-CN" altLang="en-US" sz="2400">
                <a:sym typeface="Symbol" panose="05050102010706020507" pitchFamily="18" charset="2"/>
              </a:rPr>
              <a:t>有相同的概率特性，所以</a:t>
            </a:r>
          </a:p>
        </p:txBody>
      </p:sp>
      <p:sp>
        <p:nvSpPr>
          <p:cNvPr id="7169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BC0FD9A1-BED3-4A3F-850C-C829F04E61E8}" type="slidenum">
              <a:rPr lang="zh-CN" altLang="en-US" sz="1800">
                <a:solidFill>
                  <a:srgbClr val="00FF00"/>
                </a:solidFill>
                <a:ea typeface="黑体" panose="02010609060101010101" pitchFamily="49" charset="-122"/>
              </a:rPr>
              <a:pPr/>
              <a:t>32</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1653"/>
                                        </p:tgtEl>
                                        <p:attrNameLst>
                                          <p:attrName>style.visibility</p:attrName>
                                        </p:attrNameLst>
                                      </p:cBhvr>
                                      <p:to>
                                        <p:strVal val="visible"/>
                                      </p:to>
                                    </p:set>
                                    <p:anim calcmode="lin" valueType="num">
                                      <p:cBhvr additive="base">
                                        <p:cTn id="13" dur="500" fill="hold"/>
                                        <p:tgtEl>
                                          <p:spTgt spid="411653"/>
                                        </p:tgtEl>
                                        <p:attrNameLst>
                                          <p:attrName>ppt_x</p:attrName>
                                        </p:attrNameLst>
                                      </p:cBhvr>
                                      <p:tavLst>
                                        <p:tav tm="0">
                                          <p:val>
                                            <p:strVal val="#ppt_x"/>
                                          </p:val>
                                        </p:tav>
                                        <p:tav tm="100000">
                                          <p:val>
                                            <p:strVal val="#ppt_x"/>
                                          </p:val>
                                        </p:tav>
                                      </p:tavLst>
                                    </p:anim>
                                    <p:anim calcmode="lin" valueType="num">
                                      <p:cBhvr additive="base">
                                        <p:cTn id="14" dur="500" fill="hold"/>
                                        <p:tgtEl>
                                          <p:spTgt spid="41165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1654"/>
                                        </p:tgtEl>
                                        <p:attrNameLst>
                                          <p:attrName>style.visibility</p:attrName>
                                        </p:attrNameLst>
                                      </p:cBhvr>
                                      <p:to>
                                        <p:strVal val="visible"/>
                                      </p:to>
                                    </p:set>
                                    <p:anim calcmode="lin" valueType="num">
                                      <p:cBhvr additive="base">
                                        <p:cTn id="17" dur="500" fill="hold"/>
                                        <p:tgtEl>
                                          <p:spTgt spid="411654"/>
                                        </p:tgtEl>
                                        <p:attrNameLst>
                                          <p:attrName>ppt_x</p:attrName>
                                        </p:attrNameLst>
                                      </p:cBhvr>
                                      <p:tavLst>
                                        <p:tav tm="0">
                                          <p:val>
                                            <p:strVal val="#ppt_x"/>
                                          </p:val>
                                        </p:tav>
                                        <p:tav tm="100000">
                                          <p:val>
                                            <p:strVal val="#ppt_x"/>
                                          </p:val>
                                        </p:tav>
                                      </p:tavLst>
                                    </p:anim>
                                    <p:anim calcmode="lin" valueType="num">
                                      <p:cBhvr additive="base">
                                        <p:cTn id="18" dur="500" fill="hold"/>
                                        <p:tgtEl>
                                          <p:spTgt spid="41165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11656"/>
                                        </p:tgtEl>
                                        <p:attrNameLst>
                                          <p:attrName>style.visibility</p:attrName>
                                        </p:attrNameLst>
                                      </p:cBhvr>
                                      <p:to>
                                        <p:strVal val="visible"/>
                                      </p:to>
                                    </p:set>
                                    <p:anim calcmode="lin" valueType="num">
                                      <p:cBhvr additive="base">
                                        <p:cTn id="23" dur="500" fill="hold"/>
                                        <p:tgtEl>
                                          <p:spTgt spid="411656"/>
                                        </p:tgtEl>
                                        <p:attrNameLst>
                                          <p:attrName>ppt_x</p:attrName>
                                        </p:attrNameLst>
                                      </p:cBhvr>
                                      <p:tavLst>
                                        <p:tav tm="0">
                                          <p:val>
                                            <p:strVal val="#ppt_x"/>
                                          </p:val>
                                        </p:tav>
                                        <p:tav tm="100000">
                                          <p:val>
                                            <p:strVal val="#ppt_x"/>
                                          </p:val>
                                        </p:tav>
                                      </p:tavLst>
                                    </p:anim>
                                    <p:anim calcmode="lin" valueType="num">
                                      <p:cBhvr additive="base">
                                        <p:cTn id="24" dur="500" fill="hold"/>
                                        <p:tgtEl>
                                          <p:spTgt spid="41165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11657"/>
                                        </p:tgtEl>
                                        <p:attrNameLst>
                                          <p:attrName>style.visibility</p:attrName>
                                        </p:attrNameLst>
                                      </p:cBhvr>
                                      <p:to>
                                        <p:strVal val="visible"/>
                                      </p:to>
                                    </p:set>
                                    <p:anim calcmode="lin" valueType="num">
                                      <p:cBhvr additive="base">
                                        <p:cTn id="27" dur="500" fill="hold"/>
                                        <p:tgtEl>
                                          <p:spTgt spid="411657"/>
                                        </p:tgtEl>
                                        <p:attrNameLst>
                                          <p:attrName>ppt_x</p:attrName>
                                        </p:attrNameLst>
                                      </p:cBhvr>
                                      <p:tavLst>
                                        <p:tav tm="0">
                                          <p:val>
                                            <p:strVal val="#ppt_x"/>
                                          </p:val>
                                        </p:tav>
                                        <p:tav tm="100000">
                                          <p:val>
                                            <p:strVal val="#ppt_x"/>
                                          </p:val>
                                        </p:tav>
                                      </p:tavLst>
                                    </p:anim>
                                    <p:anim calcmode="lin" valueType="num">
                                      <p:cBhvr additive="base">
                                        <p:cTn id="28" dur="500" fill="hold"/>
                                        <p:tgtEl>
                                          <p:spTgt spid="411657"/>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11658"/>
                                        </p:tgtEl>
                                        <p:attrNameLst>
                                          <p:attrName>style.visibility</p:attrName>
                                        </p:attrNameLst>
                                      </p:cBhvr>
                                      <p:to>
                                        <p:strVal val="visible"/>
                                      </p:to>
                                    </p:set>
                                    <p:anim calcmode="lin" valueType="num">
                                      <p:cBhvr additive="base">
                                        <p:cTn id="33" dur="500" fill="hold"/>
                                        <p:tgtEl>
                                          <p:spTgt spid="411658"/>
                                        </p:tgtEl>
                                        <p:attrNameLst>
                                          <p:attrName>ppt_x</p:attrName>
                                        </p:attrNameLst>
                                      </p:cBhvr>
                                      <p:tavLst>
                                        <p:tav tm="0">
                                          <p:val>
                                            <p:strVal val="#ppt_x"/>
                                          </p:val>
                                        </p:tav>
                                        <p:tav tm="100000">
                                          <p:val>
                                            <p:strVal val="#ppt_x"/>
                                          </p:val>
                                        </p:tav>
                                      </p:tavLst>
                                    </p:anim>
                                    <p:anim calcmode="lin" valueType="num">
                                      <p:cBhvr additive="base">
                                        <p:cTn id="34" dur="500" fill="hold"/>
                                        <p:tgtEl>
                                          <p:spTgt spid="4116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P spid="411653" grpId="0"/>
      <p:bldP spid="41165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lgn="just" eaLnBrk="1" hangingPunct="1"/>
            <a:r>
              <a:rPr lang="zh-CN" altLang="en-US" smtClean="0"/>
              <a:t>证明</a:t>
            </a:r>
            <a:r>
              <a:rPr lang="en-US" altLang="zh-CN" smtClean="0"/>
              <a:t>(</a:t>
            </a:r>
            <a:r>
              <a:rPr lang="zh-CN" altLang="en-US" smtClean="0"/>
              <a:t>续</a:t>
            </a:r>
            <a:r>
              <a:rPr lang="en-US" altLang="zh-CN" smtClean="0"/>
              <a:t>3)</a:t>
            </a:r>
          </a:p>
        </p:txBody>
      </p:sp>
      <p:sp>
        <p:nvSpPr>
          <p:cNvPr id="413699" name="Rectangle 3"/>
          <p:cNvSpPr>
            <a:spLocks noGrp="1" noChangeArrowheads="1"/>
          </p:cNvSpPr>
          <p:nvPr>
            <p:ph idx="1"/>
          </p:nvPr>
        </p:nvSpPr>
        <p:spPr>
          <a:xfrm>
            <a:off x="1143000" y="1171575"/>
            <a:ext cx="7696200" cy="438150"/>
          </a:xfrm>
        </p:spPr>
        <p:txBody>
          <a:bodyPr/>
          <a:lstStyle/>
          <a:p>
            <a:pPr algn="just" eaLnBrk="1" hangingPunct="1">
              <a:buFont typeface="Wingdings" panose="05000000000000000000" pitchFamily="2" charset="2"/>
              <a:buNone/>
            </a:pPr>
            <a:r>
              <a:rPr lang="en-US" altLang="zh-CN" sz="2400" smtClean="0"/>
              <a:t>P{</a:t>
            </a:r>
            <a:r>
              <a:rPr lang="en-US" altLang="zh-CN" sz="2400" smtClean="0">
                <a:sym typeface="Symbol" panose="05050102010706020507" pitchFamily="18" charset="2"/>
              </a:rPr>
              <a:t>L</a:t>
            </a:r>
            <a:r>
              <a:rPr lang="en-US" altLang="zh-CN" sz="2400" baseline="-25000" smtClean="0">
                <a:sym typeface="Symbol" panose="05050102010706020507" pitchFamily="18" charset="2"/>
              </a:rPr>
              <a:t>1</a:t>
            </a:r>
            <a:r>
              <a:rPr lang="en-US" altLang="zh-CN" sz="2400" smtClean="0">
                <a:sym typeface="Symbol" panose="05050102010706020507" pitchFamily="18" charset="2"/>
              </a:rPr>
              <a:t>+L</a:t>
            </a:r>
            <a:r>
              <a:rPr lang="en-US" altLang="zh-CN" sz="2400" baseline="-25000" smtClean="0">
                <a:sym typeface="Symbol" panose="05050102010706020507" pitchFamily="18" charset="2"/>
              </a:rPr>
              <a:t>2</a:t>
            </a:r>
            <a:r>
              <a:rPr lang="en-US" altLang="zh-CN" sz="2400" smtClean="0">
                <a:sym typeface="Symbol" panose="05050102010706020507" pitchFamily="18" charset="2"/>
              </a:rPr>
              <a:t>+…+L</a:t>
            </a:r>
            <a:r>
              <a:rPr lang="en-US" altLang="zh-CN" sz="2400" baseline="-25000" smtClean="0">
                <a:sym typeface="Symbol" panose="05050102010706020507" pitchFamily="18" charset="2"/>
              </a:rPr>
              <a:t>i</a:t>
            </a:r>
            <a:r>
              <a:rPr lang="zh-CN" altLang="en-US" sz="2400" smtClean="0"/>
              <a:t>＞</a:t>
            </a:r>
            <a:r>
              <a:rPr lang="en-US" altLang="zh-CN" sz="2400" smtClean="0"/>
              <a:t>t-x</a:t>
            </a:r>
            <a:r>
              <a:rPr lang="zh-CN" altLang="en-US" sz="2400" smtClean="0"/>
              <a:t>；</a:t>
            </a:r>
            <a:r>
              <a:rPr lang="en-US" altLang="zh-CN" sz="2400" smtClean="0"/>
              <a:t>N(t-x)=j}</a:t>
            </a:r>
          </a:p>
        </p:txBody>
      </p:sp>
      <p:sp>
        <p:nvSpPr>
          <p:cNvPr id="7373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1592E16-BA6A-43DD-B766-51763DFDF7C9}"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7373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73734" name="Text Box 4"/>
          <p:cNvSpPr txBox="1">
            <a:spLocks noChangeArrowheads="1"/>
          </p:cNvSpPr>
          <p:nvPr/>
        </p:nvSpPr>
        <p:spPr bwMode="auto">
          <a:xfrm>
            <a:off x="1066800" y="20574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endParaRPr lang="zh-CN" altLang="zh-CN" sz="2400" b="0"/>
          </a:p>
        </p:txBody>
      </p:sp>
      <p:graphicFrame>
        <p:nvGraphicFramePr>
          <p:cNvPr id="413701" name="Object 5"/>
          <p:cNvGraphicFramePr>
            <a:graphicFrameLocks noChangeAspect="1"/>
          </p:cNvGraphicFramePr>
          <p:nvPr/>
        </p:nvGraphicFramePr>
        <p:xfrm>
          <a:off x="1143000" y="1697038"/>
          <a:ext cx="3732213" cy="817562"/>
        </p:xfrm>
        <a:graphic>
          <a:graphicData uri="http://schemas.openxmlformats.org/presentationml/2006/ole">
            <mc:AlternateContent xmlns:mc="http://schemas.openxmlformats.org/markup-compatibility/2006">
              <mc:Choice xmlns:v="urn:schemas-microsoft-com:vml" Requires="v">
                <p:oleObj spid="_x0000_s73763" name="Equation" r:id="rId4" imgW="1968500" imgH="431800" progId="Equation.3">
                  <p:embed/>
                </p:oleObj>
              </mc:Choice>
              <mc:Fallback>
                <p:oleObj name="Equation" r:id="rId4" imgW="19685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697038"/>
                        <a:ext cx="3732213" cy="817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3702" name="Text Box 6"/>
          <p:cNvSpPr txBox="1">
            <a:spLocks noChangeArrowheads="1"/>
          </p:cNvSpPr>
          <p:nvPr/>
        </p:nvSpPr>
        <p:spPr bwMode="auto">
          <a:xfrm>
            <a:off x="1143000" y="3249613"/>
            <a:ext cx="76962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r" eaLnBrk="1" hangingPunct="1">
              <a:buClrTx/>
              <a:buFontTx/>
              <a:buNone/>
            </a:pPr>
            <a:r>
              <a:rPr lang="zh-CN" altLang="en-US" sz="2400"/>
              <a:t>，　</a:t>
            </a:r>
            <a:r>
              <a:rPr lang="en-US" altLang="zh-CN" sz="2400"/>
              <a:t>j≥1</a:t>
            </a:r>
            <a:r>
              <a:rPr lang="zh-CN" altLang="en-US" sz="2400"/>
              <a:t>　　　　　　</a:t>
            </a:r>
            <a:r>
              <a:rPr lang="en-US" altLang="zh-CN" sz="2400">
                <a:solidFill>
                  <a:srgbClr val="FF0000"/>
                </a:solidFill>
              </a:rPr>
              <a:t>(6)</a:t>
            </a:r>
          </a:p>
        </p:txBody>
      </p:sp>
      <p:sp>
        <p:nvSpPr>
          <p:cNvPr id="413703" name="Text Box 7"/>
          <p:cNvSpPr txBox="1">
            <a:spLocks noChangeArrowheads="1"/>
          </p:cNvSpPr>
          <p:nvPr/>
        </p:nvSpPr>
        <p:spPr bwMode="auto">
          <a:xfrm>
            <a:off x="1143000" y="3976688"/>
            <a:ext cx="769620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buClrTx/>
              <a:buFontTx/>
              <a:buNone/>
            </a:pPr>
            <a:r>
              <a:rPr lang="zh-CN" altLang="en-US" sz="2400"/>
              <a:t>其中，当</a:t>
            </a:r>
            <a:r>
              <a:rPr lang="en-US" altLang="zh-CN" sz="2400"/>
              <a:t>j≤0</a:t>
            </a:r>
            <a:r>
              <a:rPr lang="zh-CN" altLang="en-US" sz="2400"/>
              <a:t>时，</a:t>
            </a:r>
            <a:r>
              <a:rPr lang="en-US" altLang="zh-CN" sz="2400"/>
              <a:t>Q</a:t>
            </a:r>
            <a:r>
              <a:rPr lang="en-US" altLang="zh-CN" sz="2400" baseline="-25000"/>
              <a:t>j</a:t>
            </a:r>
            <a:r>
              <a:rPr lang="en-US" altLang="zh-CN" sz="2400"/>
              <a:t>(t)=0</a:t>
            </a:r>
            <a:r>
              <a:rPr lang="zh-CN" altLang="en-US" sz="2400"/>
              <a:t>； “*”号表示卷积运算。于是</a:t>
            </a:r>
          </a:p>
          <a:p>
            <a:pPr algn="just" eaLnBrk="1" hangingPunct="1">
              <a:buClrTx/>
              <a:buFontTx/>
              <a:buNone/>
            </a:pPr>
            <a:r>
              <a:rPr lang="en-US" altLang="zh-CN" sz="2400"/>
              <a:t>Q</a:t>
            </a:r>
            <a:r>
              <a:rPr lang="en-US" altLang="zh-CN" sz="2400" baseline="-25000"/>
              <a:t>j</a:t>
            </a:r>
            <a:r>
              <a:rPr lang="en-US" altLang="zh-CN" sz="2400"/>
              <a:t>(t)</a:t>
            </a:r>
            <a:r>
              <a:rPr lang="zh-CN" altLang="en-US" sz="2400"/>
              <a:t>＝</a:t>
            </a:r>
            <a:r>
              <a:rPr lang="zh-CN" altLang="en-US">
                <a:sym typeface="Symbol" panose="05050102010706020507" pitchFamily="18" charset="2"/>
              </a:rPr>
              <a:t></a:t>
            </a:r>
            <a:r>
              <a:rPr lang="en-US" altLang="zh-CN" baseline="-25000">
                <a:sym typeface="Symbol" panose="05050102010706020507" pitchFamily="18" charset="2"/>
              </a:rPr>
              <a:t>j-1</a:t>
            </a:r>
            <a:r>
              <a:rPr lang="en-US" altLang="zh-CN">
                <a:sym typeface="Symbol" panose="05050102010706020507" pitchFamily="18" charset="2"/>
              </a:rPr>
              <a:t>(t)</a:t>
            </a:r>
          </a:p>
        </p:txBody>
      </p:sp>
      <p:graphicFrame>
        <p:nvGraphicFramePr>
          <p:cNvPr id="413704" name="Object 8"/>
          <p:cNvGraphicFramePr>
            <a:graphicFrameLocks noChangeAspect="1"/>
          </p:cNvGraphicFramePr>
          <p:nvPr/>
        </p:nvGraphicFramePr>
        <p:xfrm>
          <a:off x="3200400" y="2549525"/>
          <a:ext cx="5611813" cy="433388"/>
        </p:xfrm>
        <a:graphic>
          <a:graphicData uri="http://schemas.openxmlformats.org/presentationml/2006/ole">
            <mc:AlternateContent xmlns:mc="http://schemas.openxmlformats.org/markup-compatibility/2006">
              <mc:Choice xmlns:v="urn:schemas-microsoft-com:vml" Requires="v">
                <p:oleObj spid="_x0000_s73764" name="Equation" r:id="rId6" imgW="2959100" imgH="228600" progId="Equation.3">
                  <p:embed/>
                </p:oleObj>
              </mc:Choice>
              <mc:Fallback>
                <p:oleObj name="Equation" r:id="rId6" imgW="2959100" imgH="228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2549525"/>
                        <a:ext cx="5611813"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3705" name="Object 9"/>
          <p:cNvGraphicFramePr>
            <a:graphicFrameLocks noChangeAspect="1"/>
          </p:cNvGraphicFramePr>
          <p:nvPr/>
        </p:nvGraphicFramePr>
        <p:xfrm>
          <a:off x="1363663" y="3070225"/>
          <a:ext cx="3900487" cy="817563"/>
        </p:xfrm>
        <a:graphic>
          <a:graphicData uri="http://schemas.openxmlformats.org/presentationml/2006/ole">
            <mc:AlternateContent xmlns:mc="http://schemas.openxmlformats.org/markup-compatibility/2006">
              <mc:Choice xmlns:v="urn:schemas-microsoft-com:vml" Requires="v">
                <p:oleObj spid="_x0000_s73765" name="Equation" r:id="rId8" imgW="2057400" imgH="431800" progId="Equation.3">
                  <p:embed/>
                </p:oleObj>
              </mc:Choice>
              <mc:Fallback>
                <p:oleObj name="Equation" r:id="rId8" imgW="2057400" imgH="4318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63663" y="3070225"/>
                        <a:ext cx="3900487" cy="81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3706" name="Object 10"/>
          <p:cNvGraphicFramePr>
            <a:graphicFrameLocks noChangeAspect="1"/>
          </p:cNvGraphicFramePr>
          <p:nvPr/>
        </p:nvGraphicFramePr>
        <p:xfrm>
          <a:off x="2151063" y="5105400"/>
          <a:ext cx="6597650" cy="842963"/>
        </p:xfrm>
        <a:graphic>
          <a:graphicData uri="http://schemas.openxmlformats.org/presentationml/2006/ole">
            <mc:AlternateContent xmlns:mc="http://schemas.openxmlformats.org/markup-compatibility/2006">
              <mc:Choice xmlns:v="urn:schemas-microsoft-com:vml" Requires="v">
                <p:oleObj spid="_x0000_s73766" name="Equation" r:id="rId10" imgW="3479800" imgH="444500" progId="Equation.3">
                  <p:embed/>
                </p:oleObj>
              </mc:Choice>
              <mc:Fallback>
                <p:oleObj name="Equation" r:id="rId10" imgW="3479800" imgH="4445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51063" y="5105400"/>
                        <a:ext cx="6597650"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3707" name="Text Box 11"/>
          <p:cNvSpPr txBox="1">
            <a:spLocks noChangeArrowheads="1"/>
          </p:cNvSpPr>
          <p:nvPr/>
        </p:nvSpPr>
        <p:spPr bwMode="auto">
          <a:xfrm>
            <a:off x="1143000" y="5992813"/>
            <a:ext cx="76962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r" eaLnBrk="1" hangingPunct="1">
              <a:buClrTx/>
              <a:buFontTx/>
              <a:buNone/>
            </a:pPr>
            <a:r>
              <a:rPr lang="en-US" altLang="zh-CN" sz="2400"/>
              <a:t>j≥1</a:t>
            </a:r>
            <a:r>
              <a:rPr lang="zh-CN" altLang="en-US" sz="2400"/>
              <a:t>　　　　　　</a:t>
            </a:r>
            <a:r>
              <a:rPr lang="en-US" altLang="zh-CN" sz="2400">
                <a:solidFill>
                  <a:srgbClr val="FF0000"/>
                </a:solidFill>
              </a:rPr>
              <a:t>(7)</a:t>
            </a:r>
          </a:p>
        </p:txBody>
      </p:sp>
      <p:sp>
        <p:nvSpPr>
          <p:cNvPr id="7374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43BD335C-2821-4411-873B-5CAF3558E4F5}" type="slidenum">
              <a:rPr lang="zh-CN" altLang="en-US" sz="1800">
                <a:solidFill>
                  <a:srgbClr val="00FF00"/>
                </a:solidFill>
                <a:ea typeface="黑体" panose="02010609060101010101" pitchFamily="49" charset="-122"/>
              </a:rPr>
              <a:pPr/>
              <a:t>33</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13699">
                                            <p:txEl>
                                              <p:pRg st="0" end="0"/>
                                            </p:txEl>
                                          </p:spTgt>
                                        </p:tgtEl>
                                        <p:attrNameLst>
                                          <p:attrName>style.visibility</p:attrName>
                                        </p:attrNameLst>
                                      </p:cBhvr>
                                      <p:to>
                                        <p:strVal val="visible"/>
                                      </p:to>
                                    </p:set>
                                    <p:anim calcmode="lin" valueType="num">
                                      <p:cBhvr additive="base">
                                        <p:cTn id="7" dur="500" fill="hold"/>
                                        <p:tgtEl>
                                          <p:spTgt spid="413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3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3701"/>
                                        </p:tgtEl>
                                        <p:attrNameLst>
                                          <p:attrName>style.visibility</p:attrName>
                                        </p:attrNameLst>
                                      </p:cBhvr>
                                      <p:to>
                                        <p:strVal val="visible"/>
                                      </p:to>
                                    </p:set>
                                    <p:anim calcmode="lin" valueType="num">
                                      <p:cBhvr additive="base">
                                        <p:cTn id="13" dur="500" fill="hold"/>
                                        <p:tgtEl>
                                          <p:spTgt spid="413701"/>
                                        </p:tgtEl>
                                        <p:attrNameLst>
                                          <p:attrName>ppt_x</p:attrName>
                                        </p:attrNameLst>
                                      </p:cBhvr>
                                      <p:tavLst>
                                        <p:tav tm="0">
                                          <p:val>
                                            <p:strVal val="#ppt_x"/>
                                          </p:val>
                                        </p:tav>
                                        <p:tav tm="100000">
                                          <p:val>
                                            <p:strVal val="#ppt_x"/>
                                          </p:val>
                                        </p:tav>
                                      </p:tavLst>
                                    </p:anim>
                                    <p:anim calcmode="lin" valueType="num">
                                      <p:cBhvr additive="base">
                                        <p:cTn id="14" dur="500" fill="hold"/>
                                        <p:tgtEl>
                                          <p:spTgt spid="41370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413704"/>
                                        </p:tgtEl>
                                        <p:attrNameLst>
                                          <p:attrName>style.visibility</p:attrName>
                                        </p:attrNameLst>
                                      </p:cBhvr>
                                      <p:to>
                                        <p:strVal val="visible"/>
                                      </p:to>
                                    </p:set>
                                    <p:anim calcmode="lin" valueType="num">
                                      <p:cBhvr>
                                        <p:cTn id="19" dur="500" decel="50000" fill="hold">
                                          <p:stCondLst>
                                            <p:cond delay="0"/>
                                          </p:stCondLst>
                                        </p:cTn>
                                        <p:tgtEl>
                                          <p:spTgt spid="413704"/>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413704"/>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413704"/>
                                        </p:tgtEl>
                                        <p:attrNameLst>
                                          <p:attrName>ppt_w</p:attrName>
                                        </p:attrNameLst>
                                      </p:cBhvr>
                                      <p:tavLst>
                                        <p:tav tm="0">
                                          <p:val>
                                            <p:strVal val="#ppt_w*.05"/>
                                          </p:val>
                                        </p:tav>
                                        <p:tav tm="100000">
                                          <p:val>
                                            <p:strVal val="#ppt_w"/>
                                          </p:val>
                                        </p:tav>
                                      </p:tavLst>
                                    </p:anim>
                                    <p:anim calcmode="lin" valueType="num">
                                      <p:cBhvr>
                                        <p:cTn id="22" dur="1000" fill="hold"/>
                                        <p:tgtEl>
                                          <p:spTgt spid="413704"/>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413704"/>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413704"/>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413704"/>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41370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13705"/>
                                        </p:tgtEl>
                                        <p:attrNameLst>
                                          <p:attrName>style.visibility</p:attrName>
                                        </p:attrNameLst>
                                      </p:cBhvr>
                                      <p:to>
                                        <p:strVal val="visible"/>
                                      </p:to>
                                    </p:set>
                                    <p:anim calcmode="lin" valueType="num">
                                      <p:cBhvr additive="base">
                                        <p:cTn id="31" dur="500" fill="hold"/>
                                        <p:tgtEl>
                                          <p:spTgt spid="413705"/>
                                        </p:tgtEl>
                                        <p:attrNameLst>
                                          <p:attrName>ppt_x</p:attrName>
                                        </p:attrNameLst>
                                      </p:cBhvr>
                                      <p:tavLst>
                                        <p:tav tm="0">
                                          <p:val>
                                            <p:strVal val="#ppt_x"/>
                                          </p:val>
                                        </p:tav>
                                        <p:tav tm="100000">
                                          <p:val>
                                            <p:strVal val="#ppt_x"/>
                                          </p:val>
                                        </p:tav>
                                      </p:tavLst>
                                    </p:anim>
                                    <p:anim calcmode="lin" valueType="num">
                                      <p:cBhvr additive="base">
                                        <p:cTn id="32" dur="500" fill="hold"/>
                                        <p:tgtEl>
                                          <p:spTgt spid="41370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13702"/>
                                        </p:tgtEl>
                                        <p:attrNameLst>
                                          <p:attrName>style.visibility</p:attrName>
                                        </p:attrNameLst>
                                      </p:cBhvr>
                                      <p:to>
                                        <p:strVal val="visible"/>
                                      </p:to>
                                    </p:set>
                                    <p:anim calcmode="lin" valueType="num">
                                      <p:cBhvr additive="base">
                                        <p:cTn id="35" dur="500" fill="hold"/>
                                        <p:tgtEl>
                                          <p:spTgt spid="413702"/>
                                        </p:tgtEl>
                                        <p:attrNameLst>
                                          <p:attrName>ppt_x</p:attrName>
                                        </p:attrNameLst>
                                      </p:cBhvr>
                                      <p:tavLst>
                                        <p:tav tm="0">
                                          <p:val>
                                            <p:strVal val="#ppt_x"/>
                                          </p:val>
                                        </p:tav>
                                        <p:tav tm="100000">
                                          <p:val>
                                            <p:strVal val="#ppt_x"/>
                                          </p:val>
                                        </p:tav>
                                      </p:tavLst>
                                    </p:anim>
                                    <p:anim calcmode="lin" valueType="num">
                                      <p:cBhvr additive="base">
                                        <p:cTn id="36" dur="500" fill="hold"/>
                                        <p:tgtEl>
                                          <p:spTgt spid="413702"/>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13703"/>
                                        </p:tgtEl>
                                        <p:attrNameLst>
                                          <p:attrName>style.visibility</p:attrName>
                                        </p:attrNameLst>
                                      </p:cBhvr>
                                      <p:to>
                                        <p:strVal val="visible"/>
                                      </p:to>
                                    </p:set>
                                    <p:anim calcmode="lin" valueType="num">
                                      <p:cBhvr additive="base">
                                        <p:cTn id="41" dur="500" fill="hold"/>
                                        <p:tgtEl>
                                          <p:spTgt spid="413703"/>
                                        </p:tgtEl>
                                        <p:attrNameLst>
                                          <p:attrName>ppt_x</p:attrName>
                                        </p:attrNameLst>
                                      </p:cBhvr>
                                      <p:tavLst>
                                        <p:tav tm="0">
                                          <p:val>
                                            <p:strVal val="#ppt_x"/>
                                          </p:val>
                                        </p:tav>
                                        <p:tav tm="100000">
                                          <p:val>
                                            <p:strVal val="#ppt_x"/>
                                          </p:val>
                                        </p:tav>
                                      </p:tavLst>
                                    </p:anim>
                                    <p:anim calcmode="lin" valueType="num">
                                      <p:cBhvr additive="base">
                                        <p:cTn id="42" dur="500" fill="hold"/>
                                        <p:tgtEl>
                                          <p:spTgt spid="413703"/>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500"/>
                            </p:stCondLst>
                            <p:childTnLst>
                              <p:par>
                                <p:cTn id="44" presetID="2" presetClass="entr" presetSubtype="4" fill="hold" nodeType="afterEffect">
                                  <p:stCondLst>
                                    <p:cond delay="0"/>
                                  </p:stCondLst>
                                  <p:childTnLst>
                                    <p:set>
                                      <p:cBhvr>
                                        <p:cTn id="45" dur="1" fill="hold">
                                          <p:stCondLst>
                                            <p:cond delay="0"/>
                                          </p:stCondLst>
                                        </p:cTn>
                                        <p:tgtEl>
                                          <p:spTgt spid="413706"/>
                                        </p:tgtEl>
                                        <p:attrNameLst>
                                          <p:attrName>style.visibility</p:attrName>
                                        </p:attrNameLst>
                                      </p:cBhvr>
                                      <p:to>
                                        <p:strVal val="visible"/>
                                      </p:to>
                                    </p:set>
                                    <p:anim calcmode="lin" valueType="num">
                                      <p:cBhvr additive="base">
                                        <p:cTn id="46" dur="500" fill="hold"/>
                                        <p:tgtEl>
                                          <p:spTgt spid="413706"/>
                                        </p:tgtEl>
                                        <p:attrNameLst>
                                          <p:attrName>ppt_x</p:attrName>
                                        </p:attrNameLst>
                                      </p:cBhvr>
                                      <p:tavLst>
                                        <p:tav tm="0">
                                          <p:val>
                                            <p:strVal val="#ppt_x"/>
                                          </p:val>
                                        </p:tav>
                                        <p:tav tm="100000">
                                          <p:val>
                                            <p:strVal val="#ppt_x"/>
                                          </p:val>
                                        </p:tav>
                                      </p:tavLst>
                                    </p:anim>
                                    <p:anim calcmode="lin" valueType="num">
                                      <p:cBhvr additive="base">
                                        <p:cTn id="47" dur="500" fill="hold"/>
                                        <p:tgtEl>
                                          <p:spTgt spid="413706"/>
                                        </p:tgtEl>
                                        <p:attrNameLst>
                                          <p:attrName>ppt_y</p:attrName>
                                        </p:attrNameLst>
                                      </p:cBhvr>
                                      <p:tavLst>
                                        <p:tav tm="0">
                                          <p:val>
                                            <p:strVal val="1+#ppt_h/2"/>
                                          </p:val>
                                        </p:tav>
                                        <p:tav tm="100000">
                                          <p:val>
                                            <p:strVal val="#ppt_y"/>
                                          </p:val>
                                        </p:tav>
                                      </p:tavLst>
                                    </p:anim>
                                  </p:childTnLst>
                                </p:cTn>
                              </p:par>
                            </p:childTnLst>
                          </p:cTn>
                        </p:par>
                        <p:par>
                          <p:cTn id="48" fill="hold" nodeType="afterGroup">
                            <p:stCondLst>
                              <p:cond delay="1000"/>
                            </p:stCondLst>
                            <p:childTnLst>
                              <p:par>
                                <p:cTn id="49" presetID="2" presetClass="entr" presetSubtype="4" fill="hold" grpId="0" nodeType="afterEffect">
                                  <p:stCondLst>
                                    <p:cond delay="0"/>
                                  </p:stCondLst>
                                  <p:childTnLst>
                                    <p:set>
                                      <p:cBhvr>
                                        <p:cTn id="50" dur="1" fill="hold">
                                          <p:stCondLst>
                                            <p:cond delay="0"/>
                                          </p:stCondLst>
                                        </p:cTn>
                                        <p:tgtEl>
                                          <p:spTgt spid="413707"/>
                                        </p:tgtEl>
                                        <p:attrNameLst>
                                          <p:attrName>style.visibility</p:attrName>
                                        </p:attrNameLst>
                                      </p:cBhvr>
                                      <p:to>
                                        <p:strVal val="visible"/>
                                      </p:to>
                                    </p:set>
                                    <p:anim calcmode="lin" valueType="num">
                                      <p:cBhvr additive="base">
                                        <p:cTn id="51" dur="500" fill="hold"/>
                                        <p:tgtEl>
                                          <p:spTgt spid="413707"/>
                                        </p:tgtEl>
                                        <p:attrNameLst>
                                          <p:attrName>ppt_x</p:attrName>
                                        </p:attrNameLst>
                                      </p:cBhvr>
                                      <p:tavLst>
                                        <p:tav tm="0">
                                          <p:val>
                                            <p:strVal val="#ppt_x"/>
                                          </p:val>
                                        </p:tav>
                                        <p:tav tm="100000">
                                          <p:val>
                                            <p:strVal val="#ppt_x"/>
                                          </p:val>
                                        </p:tav>
                                      </p:tavLst>
                                    </p:anim>
                                    <p:anim calcmode="lin" valueType="num">
                                      <p:cBhvr additive="base">
                                        <p:cTn id="52" dur="500" fill="hold"/>
                                        <p:tgtEl>
                                          <p:spTgt spid="4137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build="p"/>
      <p:bldP spid="413702" grpId="0"/>
      <p:bldP spid="413703" grpId="0"/>
      <p:bldP spid="41370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algn="just" eaLnBrk="1" hangingPunct="1"/>
            <a:r>
              <a:rPr lang="zh-CN" altLang="en-US" smtClean="0"/>
              <a:t>证明</a:t>
            </a:r>
            <a:r>
              <a:rPr lang="en-US" altLang="zh-CN" smtClean="0"/>
              <a:t>(</a:t>
            </a:r>
            <a:r>
              <a:rPr lang="zh-CN" altLang="en-US" smtClean="0"/>
              <a:t>续</a:t>
            </a:r>
            <a:r>
              <a:rPr lang="en-US" altLang="zh-CN" smtClean="0"/>
              <a:t>4)</a:t>
            </a:r>
          </a:p>
        </p:txBody>
      </p:sp>
      <p:sp>
        <p:nvSpPr>
          <p:cNvPr id="415747" name="Rectangle 3"/>
          <p:cNvSpPr>
            <a:spLocks noGrp="1" noChangeArrowheads="1"/>
          </p:cNvSpPr>
          <p:nvPr>
            <p:ph idx="1"/>
          </p:nvPr>
        </p:nvSpPr>
        <p:spPr>
          <a:xfrm>
            <a:off x="1143000" y="1171575"/>
            <a:ext cx="7696200" cy="512763"/>
          </a:xfrm>
        </p:spPr>
        <p:txBody>
          <a:bodyPr/>
          <a:lstStyle/>
          <a:p>
            <a:pPr algn="just" eaLnBrk="1" hangingPunct="1">
              <a:buFont typeface="Wingdings" panose="05000000000000000000" pitchFamily="2" charset="2"/>
              <a:buNone/>
            </a:pPr>
            <a:r>
              <a:rPr lang="zh-CN" altLang="en-US" smtClean="0"/>
              <a:t>对</a:t>
            </a:r>
            <a:r>
              <a:rPr lang="en-US" altLang="zh-CN" smtClean="0"/>
              <a:t>R(s)</a:t>
            </a:r>
            <a:r>
              <a:rPr lang="zh-CN" altLang="en-US" smtClean="0"/>
              <a:t>＞</a:t>
            </a:r>
            <a:r>
              <a:rPr lang="en-US" altLang="zh-CN" smtClean="0"/>
              <a:t>0</a:t>
            </a:r>
            <a:r>
              <a:rPr lang="zh-CN" altLang="en-US" smtClean="0"/>
              <a:t>，上式的拉普拉斯变换为</a:t>
            </a:r>
          </a:p>
        </p:txBody>
      </p:sp>
      <p:sp>
        <p:nvSpPr>
          <p:cNvPr id="7578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51F977A-956B-4740-B464-238B518F8A5D}"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7578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graphicFrame>
        <p:nvGraphicFramePr>
          <p:cNvPr id="415748" name="Object 4"/>
          <p:cNvGraphicFramePr>
            <a:graphicFrameLocks noChangeAspect="1"/>
          </p:cNvGraphicFramePr>
          <p:nvPr/>
        </p:nvGraphicFramePr>
        <p:xfrm>
          <a:off x="2944813" y="2757488"/>
          <a:ext cx="5368925" cy="842962"/>
        </p:xfrm>
        <a:graphic>
          <a:graphicData uri="http://schemas.openxmlformats.org/presentationml/2006/ole">
            <mc:AlternateContent xmlns:mc="http://schemas.openxmlformats.org/markup-compatibility/2006">
              <mc:Choice xmlns:v="urn:schemas-microsoft-com:vml" Requires="v">
                <p:oleObj spid="_x0000_s75807" name="Equation" r:id="rId4" imgW="2832100" imgH="444500" progId="Equation.3">
                  <p:embed/>
                </p:oleObj>
              </mc:Choice>
              <mc:Fallback>
                <p:oleObj name="Equation" r:id="rId4" imgW="2832100" imgH="444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4813" y="2757488"/>
                        <a:ext cx="5368925" cy="84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5749" name="Object 5"/>
          <p:cNvGraphicFramePr>
            <a:graphicFrameLocks noChangeAspect="1"/>
          </p:cNvGraphicFramePr>
          <p:nvPr/>
        </p:nvGraphicFramePr>
        <p:xfrm>
          <a:off x="1447800" y="1852613"/>
          <a:ext cx="3024188" cy="660400"/>
        </p:xfrm>
        <a:graphic>
          <a:graphicData uri="http://schemas.openxmlformats.org/presentationml/2006/ole">
            <mc:AlternateContent xmlns:mc="http://schemas.openxmlformats.org/markup-compatibility/2006">
              <mc:Choice xmlns:v="urn:schemas-microsoft-com:vml" Requires="v">
                <p:oleObj spid="_x0000_s75808" name="Equation" r:id="rId6" imgW="1511300" imgH="330200" progId="Equation.3">
                  <p:embed/>
                </p:oleObj>
              </mc:Choice>
              <mc:Fallback>
                <p:oleObj name="Equation" r:id="rId6" imgW="1511300" imgH="330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1852613"/>
                        <a:ext cx="3024188"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5750" name="Object 6"/>
          <p:cNvGraphicFramePr>
            <a:graphicFrameLocks noChangeAspect="1"/>
          </p:cNvGraphicFramePr>
          <p:nvPr/>
        </p:nvGraphicFramePr>
        <p:xfrm>
          <a:off x="2944813" y="4748213"/>
          <a:ext cx="5513387" cy="842962"/>
        </p:xfrm>
        <a:graphic>
          <a:graphicData uri="http://schemas.openxmlformats.org/presentationml/2006/ole">
            <mc:AlternateContent xmlns:mc="http://schemas.openxmlformats.org/markup-compatibility/2006">
              <mc:Choice xmlns:v="urn:schemas-microsoft-com:vml" Requires="v">
                <p:oleObj spid="_x0000_s75809" name="Equation" r:id="rId8" imgW="2908300" imgH="444500" progId="Equation.3">
                  <p:embed/>
                </p:oleObj>
              </mc:Choice>
              <mc:Fallback>
                <p:oleObj name="Equation" r:id="rId8" imgW="2908300" imgH="4445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44813" y="4748213"/>
                        <a:ext cx="5513387" cy="84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5751" name="Object 7"/>
          <p:cNvGraphicFramePr>
            <a:graphicFrameLocks noChangeAspect="1"/>
          </p:cNvGraphicFramePr>
          <p:nvPr/>
        </p:nvGraphicFramePr>
        <p:xfrm>
          <a:off x="2181225" y="3843338"/>
          <a:ext cx="2286000" cy="660400"/>
        </p:xfrm>
        <a:graphic>
          <a:graphicData uri="http://schemas.openxmlformats.org/presentationml/2006/ole">
            <mc:AlternateContent xmlns:mc="http://schemas.openxmlformats.org/markup-compatibility/2006">
              <mc:Choice xmlns:v="urn:schemas-microsoft-com:vml" Requires="v">
                <p:oleObj spid="_x0000_s75810" name="Equation" r:id="rId10" imgW="1143000" imgH="330200" progId="Equation.3">
                  <p:embed/>
                </p:oleObj>
              </mc:Choice>
              <mc:Fallback>
                <p:oleObj name="Equation" r:id="rId10" imgW="1143000" imgH="3302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81225" y="3843338"/>
                        <a:ext cx="22860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F56C3515-B5BE-4B79-BD6A-16B51301A0F1}" type="slidenum">
              <a:rPr lang="zh-CN" altLang="en-US" sz="1800">
                <a:solidFill>
                  <a:srgbClr val="00FF00"/>
                </a:solidFill>
                <a:ea typeface="黑体" panose="02010609060101010101" pitchFamily="49" charset="-122"/>
              </a:rPr>
              <a:pPr/>
              <a:t>34</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15747">
                                            <p:txEl>
                                              <p:pRg st="0" end="0"/>
                                            </p:txEl>
                                          </p:spTgt>
                                        </p:tgtEl>
                                        <p:attrNameLst>
                                          <p:attrName>style.visibility</p:attrName>
                                        </p:attrNameLst>
                                      </p:cBhvr>
                                      <p:to>
                                        <p:strVal val="visible"/>
                                      </p:to>
                                    </p:set>
                                    <p:anim calcmode="lin" valueType="num">
                                      <p:cBhvr additive="base">
                                        <p:cTn id="7" dur="500" fill="hold"/>
                                        <p:tgtEl>
                                          <p:spTgt spid="415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5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5749"/>
                                        </p:tgtEl>
                                        <p:attrNameLst>
                                          <p:attrName>style.visibility</p:attrName>
                                        </p:attrNameLst>
                                      </p:cBhvr>
                                      <p:to>
                                        <p:strVal val="visible"/>
                                      </p:to>
                                    </p:set>
                                    <p:anim calcmode="lin" valueType="num">
                                      <p:cBhvr additive="base">
                                        <p:cTn id="13" dur="500" fill="hold"/>
                                        <p:tgtEl>
                                          <p:spTgt spid="415749"/>
                                        </p:tgtEl>
                                        <p:attrNameLst>
                                          <p:attrName>ppt_x</p:attrName>
                                        </p:attrNameLst>
                                      </p:cBhvr>
                                      <p:tavLst>
                                        <p:tav tm="0">
                                          <p:val>
                                            <p:strVal val="#ppt_x"/>
                                          </p:val>
                                        </p:tav>
                                        <p:tav tm="100000">
                                          <p:val>
                                            <p:strVal val="#ppt_x"/>
                                          </p:val>
                                        </p:tav>
                                      </p:tavLst>
                                    </p:anim>
                                    <p:anim calcmode="lin" valueType="num">
                                      <p:cBhvr additive="base">
                                        <p:cTn id="14" dur="500" fill="hold"/>
                                        <p:tgtEl>
                                          <p:spTgt spid="415749"/>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415748"/>
                                        </p:tgtEl>
                                        <p:attrNameLst>
                                          <p:attrName>style.visibility</p:attrName>
                                        </p:attrNameLst>
                                      </p:cBhvr>
                                      <p:to>
                                        <p:strVal val="visible"/>
                                      </p:to>
                                    </p:set>
                                    <p:anim calcmode="lin" valueType="num">
                                      <p:cBhvr additive="base">
                                        <p:cTn id="18" dur="500" fill="hold"/>
                                        <p:tgtEl>
                                          <p:spTgt spid="415748"/>
                                        </p:tgtEl>
                                        <p:attrNameLst>
                                          <p:attrName>ppt_x</p:attrName>
                                        </p:attrNameLst>
                                      </p:cBhvr>
                                      <p:tavLst>
                                        <p:tav tm="0">
                                          <p:val>
                                            <p:strVal val="#ppt_x"/>
                                          </p:val>
                                        </p:tav>
                                        <p:tav tm="100000">
                                          <p:val>
                                            <p:strVal val="#ppt_x"/>
                                          </p:val>
                                        </p:tav>
                                      </p:tavLst>
                                    </p:anim>
                                    <p:anim calcmode="lin" valueType="num">
                                      <p:cBhvr additive="base">
                                        <p:cTn id="19" dur="500" fill="hold"/>
                                        <p:tgtEl>
                                          <p:spTgt spid="41574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415751"/>
                                        </p:tgtEl>
                                        <p:attrNameLst>
                                          <p:attrName>style.visibility</p:attrName>
                                        </p:attrNameLst>
                                      </p:cBhvr>
                                      <p:to>
                                        <p:strVal val="visible"/>
                                      </p:to>
                                    </p:set>
                                    <p:anim calcmode="lin" valueType="num">
                                      <p:cBhvr additive="base">
                                        <p:cTn id="24" dur="500" fill="hold"/>
                                        <p:tgtEl>
                                          <p:spTgt spid="415751"/>
                                        </p:tgtEl>
                                        <p:attrNameLst>
                                          <p:attrName>ppt_x</p:attrName>
                                        </p:attrNameLst>
                                      </p:cBhvr>
                                      <p:tavLst>
                                        <p:tav tm="0">
                                          <p:val>
                                            <p:strVal val="#ppt_x"/>
                                          </p:val>
                                        </p:tav>
                                        <p:tav tm="100000">
                                          <p:val>
                                            <p:strVal val="#ppt_x"/>
                                          </p:val>
                                        </p:tav>
                                      </p:tavLst>
                                    </p:anim>
                                    <p:anim calcmode="lin" valueType="num">
                                      <p:cBhvr additive="base">
                                        <p:cTn id="25" dur="500" fill="hold"/>
                                        <p:tgtEl>
                                          <p:spTgt spid="415751"/>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500"/>
                            </p:stCondLst>
                            <p:childTnLst>
                              <p:par>
                                <p:cTn id="27" presetID="2" presetClass="entr" presetSubtype="4" fill="hold" nodeType="afterEffect">
                                  <p:stCondLst>
                                    <p:cond delay="0"/>
                                  </p:stCondLst>
                                  <p:childTnLst>
                                    <p:set>
                                      <p:cBhvr>
                                        <p:cTn id="28" dur="1" fill="hold">
                                          <p:stCondLst>
                                            <p:cond delay="0"/>
                                          </p:stCondLst>
                                        </p:cTn>
                                        <p:tgtEl>
                                          <p:spTgt spid="415750"/>
                                        </p:tgtEl>
                                        <p:attrNameLst>
                                          <p:attrName>style.visibility</p:attrName>
                                        </p:attrNameLst>
                                      </p:cBhvr>
                                      <p:to>
                                        <p:strVal val="visible"/>
                                      </p:to>
                                    </p:set>
                                    <p:anim calcmode="lin" valueType="num">
                                      <p:cBhvr additive="base">
                                        <p:cTn id="29" dur="500" fill="hold"/>
                                        <p:tgtEl>
                                          <p:spTgt spid="415750"/>
                                        </p:tgtEl>
                                        <p:attrNameLst>
                                          <p:attrName>ppt_x</p:attrName>
                                        </p:attrNameLst>
                                      </p:cBhvr>
                                      <p:tavLst>
                                        <p:tav tm="0">
                                          <p:val>
                                            <p:strVal val="#ppt_x"/>
                                          </p:val>
                                        </p:tav>
                                        <p:tav tm="100000">
                                          <p:val>
                                            <p:strVal val="#ppt_x"/>
                                          </p:val>
                                        </p:tav>
                                      </p:tavLst>
                                    </p:anim>
                                    <p:anim calcmode="lin" valueType="num">
                                      <p:cBhvr additive="base">
                                        <p:cTn id="30" dur="500" fill="hold"/>
                                        <p:tgtEl>
                                          <p:spTgt spid="4157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lgn="just" eaLnBrk="1" hangingPunct="1"/>
            <a:r>
              <a:rPr lang="zh-CN" altLang="en-US" smtClean="0"/>
              <a:t>证明</a:t>
            </a:r>
            <a:r>
              <a:rPr lang="en-US" altLang="zh-CN" smtClean="0"/>
              <a:t>(</a:t>
            </a:r>
            <a:r>
              <a:rPr lang="zh-CN" altLang="en-US" smtClean="0"/>
              <a:t>续</a:t>
            </a:r>
            <a:r>
              <a:rPr lang="en-US" altLang="zh-CN" smtClean="0"/>
              <a:t>5)</a:t>
            </a:r>
          </a:p>
        </p:txBody>
      </p:sp>
      <p:sp>
        <p:nvSpPr>
          <p:cNvPr id="417795" name="Rectangle 3"/>
          <p:cNvSpPr>
            <a:spLocks noGrp="1" noChangeArrowheads="1"/>
          </p:cNvSpPr>
          <p:nvPr>
            <p:ph idx="1"/>
          </p:nvPr>
        </p:nvSpPr>
        <p:spPr>
          <a:xfrm>
            <a:off x="1143000" y="5600700"/>
            <a:ext cx="7696200" cy="876300"/>
          </a:xfrm>
        </p:spPr>
        <p:txBody>
          <a:bodyPr/>
          <a:lstStyle/>
          <a:p>
            <a:pPr marL="0" indent="0" algn="just" eaLnBrk="1" hangingPunct="1">
              <a:buFont typeface="Wingdings" panose="05000000000000000000" pitchFamily="2" charset="2"/>
              <a:buNone/>
            </a:pPr>
            <a:r>
              <a:rPr lang="zh-CN" altLang="en-US" sz="2400" smtClean="0"/>
              <a:t>并注意到</a:t>
            </a:r>
            <a:r>
              <a:rPr lang="en-US" altLang="zh-CN" sz="2400" smtClean="0"/>
              <a:t>§7.4</a:t>
            </a:r>
            <a:r>
              <a:rPr lang="zh-CN" altLang="en-US" sz="2400" smtClean="0"/>
              <a:t>中定理</a:t>
            </a:r>
            <a:r>
              <a:rPr lang="en-US" altLang="zh-CN" sz="2400" smtClean="0"/>
              <a:t>1</a:t>
            </a:r>
            <a:r>
              <a:rPr lang="zh-CN" altLang="en-US" sz="2400" smtClean="0"/>
              <a:t>，有</a:t>
            </a:r>
            <a:r>
              <a:rPr lang="en-US" altLang="zh-CN" sz="2400" smtClean="0"/>
              <a:t>b(s)</a:t>
            </a:r>
            <a:r>
              <a:rPr lang="zh-CN" altLang="en-US" sz="2400" smtClean="0"/>
              <a:t>＝</a:t>
            </a:r>
            <a:r>
              <a:rPr lang="en-US" altLang="zh-CN" sz="2400" smtClean="0"/>
              <a:t>g(s+</a:t>
            </a:r>
            <a:r>
              <a:rPr lang="en-US" altLang="zh-CN" sz="2400" smtClean="0">
                <a:sym typeface="Symbol" panose="05050102010706020507" pitchFamily="18" charset="2"/>
              </a:rPr>
              <a:t></a:t>
            </a:r>
            <a:r>
              <a:rPr lang="en-US" altLang="zh-CN" sz="2400" smtClean="0"/>
              <a:t>-</a:t>
            </a:r>
            <a:r>
              <a:rPr lang="en-US" altLang="zh-CN" sz="2400" smtClean="0">
                <a:sym typeface="Symbol" panose="05050102010706020507" pitchFamily="18" charset="2"/>
              </a:rPr>
              <a:t></a:t>
            </a:r>
            <a:r>
              <a:rPr lang="en-US" altLang="zh-CN" sz="2400" smtClean="0"/>
              <a:t> b(s))</a:t>
            </a:r>
            <a:r>
              <a:rPr lang="zh-CN" altLang="en-US" sz="2400" smtClean="0"/>
              <a:t>。于是本定理得证。</a:t>
            </a:r>
          </a:p>
        </p:txBody>
      </p:sp>
      <p:sp>
        <p:nvSpPr>
          <p:cNvPr id="7782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E1A6E5F-F822-4503-B4BE-1015F5ED0AB5}"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7782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417796" name="Text Box 4"/>
          <p:cNvSpPr txBox="1">
            <a:spLocks noChangeArrowheads="1"/>
          </p:cNvSpPr>
          <p:nvPr/>
        </p:nvSpPr>
        <p:spPr bwMode="auto">
          <a:xfrm>
            <a:off x="1219200" y="5154613"/>
            <a:ext cx="76962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r" eaLnBrk="1" hangingPunct="1">
              <a:buClrTx/>
              <a:buFontTx/>
              <a:buNone/>
            </a:pPr>
            <a:r>
              <a:rPr lang="en-US" altLang="zh-CN" sz="2400"/>
              <a:t>j≥1</a:t>
            </a:r>
            <a:r>
              <a:rPr lang="zh-CN" altLang="en-US" sz="2400"/>
              <a:t>　　　　　　</a:t>
            </a:r>
            <a:r>
              <a:rPr lang="en-US" altLang="zh-CN" sz="2400">
                <a:solidFill>
                  <a:srgbClr val="FF0000"/>
                </a:solidFill>
              </a:rPr>
              <a:t>(8)</a:t>
            </a:r>
          </a:p>
        </p:txBody>
      </p:sp>
      <p:graphicFrame>
        <p:nvGraphicFramePr>
          <p:cNvPr id="417797" name="Object 5"/>
          <p:cNvGraphicFramePr>
            <a:graphicFrameLocks noChangeAspect="1"/>
          </p:cNvGraphicFramePr>
          <p:nvPr/>
        </p:nvGraphicFramePr>
        <p:xfrm>
          <a:off x="1862138" y="1827213"/>
          <a:ext cx="4357687" cy="890587"/>
        </p:xfrm>
        <a:graphic>
          <a:graphicData uri="http://schemas.openxmlformats.org/presentationml/2006/ole">
            <mc:AlternateContent xmlns:mc="http://schemas.openxmlformats.org/markup-compatibility/2006">
              <mc:Choice xmlns:v="urn:schemas-microsoft-com:vml" Requires="v">
                <p:oleObj spid="_x0000_s77857" name="Equation" r:id="rId4" imgW="2298700" imgH="469900" progId="Equation.3">
                  <p:embed/>
                </p:oleObj>
              </mc:Choice>
              <mc:Fallback>
                <p:oleObj name="Equation" r:id="rId4" imgW="2298700" imgH="4699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2138" y="1827213"/>
                        <a:ext cx="4357687"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7798" name="Object 6"/>
          <p:cNvGraphicFramePr>
            <a:graphicFrameLocks noChangeAspect="1"/>
          </p:cNvGraphicFramePr>
          <p:nvPr/>
        </p:nvGraphicFramePr>
        <p:xfrm>
          <a:off x="1600200" y="1143000"/>
          <a:ext cx="2286000" cy="660400"/>
        </p:xfrm>
        <a:graphic>
          <a:graphicData uri="http://schemas.openxmlformats.org/presentationml/2006/ole">
            <mc:AlternateContent xmlns:mc="http://schemas.openxmlformats.org/markup-compatibility/2006">
              <mc:Choice xmlns:v="urn:schemas-microsoft-com:vml" Requires="v">
                <p:oleObj spid="_x0000_s77858" name="Equation" r:id="rId6" imgW="1143000" imgH="330200" progId="Equation.3">
                  <p:embed/>
                </p:oleObj>
              </mc:Choice>
              <mc:Fallback>
                <p:oleObj name="Equation" r:id="rId6" imgW="1143000" imgH="330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1143000"/>
                        <a:ext cx="22860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7799" name="Object 7"/>
          <p:cNvGraphicFramePr>
            <a:graphicFrameLocks noChangeAspect="1"/>
          </p:cNvGraphicFramePr>
          <p:nvPr/>
        </p:nvGraphicFramePr>
        <p:xfrm>
          <a:off x="1862138" y="2741613"/>
          <a:ext cx="7053262" cy="963612"/>
        </p:xfrm>
        <a:graphic>
          <a:graphicData uri="http://schemas.openxmlformats.org/presentationml/2006/ole">
            <mc:AlternateContent xmlns:mc="http://schemas.openxmlformats.org/markup-compatibility/2006">
              <mc:Choice xmlns:v="urn:schemas-microsoft-com:vml" Requires="v">
                <p:oleObj spid="_x0000_s77859" name="Equation" r:id="rId8" imgW="3721100" imgH="508000" progId="Equation.3">
                  <p:embed/>
                </p:oleObj>
              </mc:Choice>
              <mc:Fallback>
                <p:oleObj name="Equation" r:id="rId8" imgW="3721100" imgH="5080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62138" y="2741613"/>
                        <a:ext cx="7053262"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7800" name="Rectangle 8"/>
          <p:cNvSpPr>
            <a:spLocks noChangeArrowheads="1"/>
          </p:cNvSpPr>
          <p:nvPr/>
        </p:nvSpPr>
        <p:spPr bwMode="auto">
          <a:xfrm>
            <a:off x="1905000" y="3729038"/>
            <a:ext cx="6858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buFont typeface="Wingdings" panose="05000000000000000000" pitchFamily="2" charset="2"/>
              <a:buNone/>
            </a:pPr>
            <a:r>
              <a:rPr lang="en-US" altLang="zh-CN" sz="2400"/>
              <a:t>+…</a:t>
            </a:r>
          </a:p>
        </p:txBody>
      </p:sp>
      <p:graphicFrame>
        <p:nvGraphicFramePr>
          <p:cNvPr id="417801" name="Object 9"/>
          <p:cNvGraphicFramePr>
            <a:graphicFrameLocks noChangeAspect="1"/>
          </p:cNvGraphicFramePr>
          <p:nvPr/>
        </p:nvGraphicFramePr>
        <p:xfrm>
          <a:off x="1862138" y="4191000"/>
          <a:ext cx="6884987" cy="963613"/>
        </p:xfrm>
        <a:graphic>
          <a:graphicData uri="http://schemas.openxmlformats.org/presentationml/2006/ole">
            <mc:AlternateContent xmlns:mc="http://schemas.openxmlformats.org/markup-compatibility/2006">
              <mc:Choice xmlns:v="urn:schemas-microsoft-com:vml" Requires="v">
                <p:oleObj spid="_x0000_s77860" name="Equation" r:id="rId10" imgW="3632200" imgH="508000" progId="Equation.3">
                  <p:embed/>
                </p:oleObj>
              </mc:Choice>
              <mc:Fallback>
                <p:oleObj name="Equation" r:id="rId10" imgW="3632200" imgH="5080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62138" y="4191000"/>
                        <a:ext cx="6884987"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21D4096C-4043-4729-B267-53E1545CA3EB}" type="slidenum">
              <a:rPr lang="zh-CN" altLang="en-US" sz="1800">
                <a:solidFill>
                  <a:srgbClr val="00FF00"/>
                </a:solidFill>
                <a:ea typeface="黑体" panose="02010609060101010101" pitchFamily="49" charset="-122"/>
              </a:rPr>
              <a:pPr/>
              <a:t>35</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7798"/>
                                        </p:tgtEl>
                                        <p:attrNameLst>
                                          <p:attrName>style.visibility</p:attrName>
                                        </p:attrNameLst>
                                      </p:cBhvr>
                                      <p:to>
                                        <p:strVal val="visible"/>
                                      </p:to>
                                    </p:set>
                                    <p:anim calcmode="lin" valueType="num">
                                      <p:cBhvr additive="base">
                                        <p:cTn id="7" dur="500" fill="hold"/>
                                        <p:tgtEl>
                                          <p:spTgt spid="417798"/>
                                        </p:tgtEl>
                                        <p:attrNameLst>
                                          <p:attrName>ppt_x</p:attrName>
                                        </p:attrNameLst>
                                      </p:cBhvr>
                                      <p:tavLst>
                                        <p:tav tm="0">
                                          <p:val>
                                            <p:strVal val="#ppt_x"/>
                                          </p:val>
                                        </p:tav>
                                        <p:tav tm="100000">
                                          <p:val>
                                            <p:strVal val="#ppt_x"/>
                                          </p:val>
                                        </p:tav>
                                      </p:tavLst>
                                    </p:anim>
                                    <p:anim calcmode="lin" valueType="num">
                                      <p:cBhvr additive="base">
                                        <p:cTn id="8" dur="500" fill="hold"/>
                                        <p:tgtEl>
                                          <p:spTgt spid="41779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17797"/>
                                        </p:tgtEl>
                                        <p:attrNameLst>
                                          <p:attrName>style.visibility</p:attrName>
                                        </p:attrNameLst>
                                      </p:cBhvr>
                                      <p:to>
                                        <p:strVal val="visible"/>
                                      </p:to>
                                    </p:set>
                                    <p:anim calcmode="lin" valueType="num">
                                      <p:cBhvr additive="base">
                                        <p:cTn id="12" dur="500" fill="hold"/>
                                        <p:tgtEl>
                                          <p:spTgt spid="417797"/>
                                        </p:tgtEl>
                                        <p:attrNameLst>
                                          <p:attrName>ppt_x</p:attrName>
                                        </p:attrNameLst>
                                      </p:cBhvr>
                                      <p:tavLst>
                                        <p:tav tm="0">
                                          <p:val>
                                            <p:strVal val="#ppt_x"/>
                                          </p:val>
                                        </p:tav>
                                        <p:tav tm="100000">
                                          <p:val>
                                            <p:strVal val="#ppt_x"/>
                                          </p:val>
                                        </p:tav>
                                      </p:tavLst>
                                    </p:anim>
                                    <p:anim calcmode="lin" valueType="num">
                                      <p:cBhvr additive="base">
                                        <p:cTn id="13" dur="500" fill="hold"/>
                                        <p:tgtEl>
                                          <p:spTgt spid="417797"/>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417799"/>
                                        </p:tgtEl>
                                        <p:attrNameLst>
                                          <p:attrName>style.visibility</p:attrName>
                                        </p:attrNameLst>
                                      </p:cBhvr>
                                      <p:to>
                                        <p:strVal val="visible"/>
                                      </p:to>
                                    </p:set>
                                    <p:anim calcmode="lin" valueType="num">
                                      <p:cBhvr additive="base">
                                        <p:cTn id="17" dur="500" fill="hold"/>
                                        <p:tgtEl>
                                          <p:spTgt spid="417799"/>
                                        </p:tgtEl>
                                        <p:attrNameLst>
                                          <p:attrName>ppt_x</p:attrName>
                                        </p:attrNameLst>
                                      </p:cBhvr>
                                      <p:tavLst>
                                        <p:tav tm="0">
                                          <p:val>
                                            <p:strVal val="#ppt_x"/>
                                          </p:val>
                                        </p:tav>
                                        <p:tav tm="100000">
                                          <p:val>
                                            <p:strVal val="#ppt_x"/>
                                          </p:val>
                                        </p:tav>
                                      </p:tavLst>
                                    </p:anim>
                                    <p:anim calcmode="lin" valueType="num">
                                      <p:cBhvr additive="base">
                                        <p:cTn id="18" dur="500" fill="hold"/>
                                        <p:tgtEl>
                                          <p:spTgt spid="417799"/>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17800"/>
                                        </p:tgtEl>
                                        <p:attrNameLst>
                                          <p:attrName>style.visibility</p:attrName>
                                        </p:attrNameLst>
                                      </p:cBhvr>
                                      <p:to>
                                        <p:strVal val="visible"/>
                                      </p:to>
                                    </p:set>
                                    <p:anim calcmode="lin" valueType="num">
                                      <p:cBhvr additive="base">
                                        <p:cTn id="22" dur="500" fill="hold"/>
                                        <p:tgtEl>
                                          <p:spTgt spid="417800"/>
                                        </p:tgtEl>
                                        <p:attrNameLst>
                                          <p:attrName>ppt_x</p:attrName>
                                        </p:attrNameLst>
                                      </p:cBhvr>
                                      <p:tavLst>
                                        <p:tav tm="0">
                                          <p:val>
                                            <p:strVal val="#ppt_x"/>
                                          </p:val>
                                        </p:tav>
                                        <p:tav tm="100000">
                                          <p:val>
                                            <p:strVal val="#ppt_x"/>
                                          </p:val>
                                        </p:tav>
                                      </p:tavLst>
                                    </p:anim>
                                    <p:anim calcmode="lin" valueType="num">
                                      <p:cBhvr additive="base">
                                        <p:cTn id="23" dur="500" fill="hold"/>
                                        <p:tgtEl>
                                          <p:spTgt spid="417800"/>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417801"/>
                                        </p:tgtEl>
                                        <p:attrNameLst>
                                          <p:attrName>style.visibility</p:attrName>
                                        </p:attrNameLst>
                                      </p:cBhvr>
                                      <p:to>
                                        <p:strVal val="visible"/>
                                      </p:to>
                                    </p:set>
                                    <p:anim calcmode="lin" valueType="num">
                                      <p:cBhvr additive="base">
                                        <p:cTn id="27" dur="500" fill="hold"/>
                                        <p:tgtEl>
                                          <p:spTgt spid="417801"/>
                                        </p:tgtEl>
                                        <p:attrNameLst>
                                          <p:attrName>ppt_x</p:attrName>
                                        </p:attrNameLst>
                                      </p:cBhvr>
                                      <p:tavLst>
                                        <p:tav tm="0">
                                          <p:val>
                                            <p:strVal val="#ppt_x"/>
                                          </p:val>
                                        </p:tav>
                                        <p:tav tm="100000">
                                          <p:val>
                                            <p:strVal val="#ppt_x"/>
                                          </p:val>
                                        </p:tav>
                                      </p:tavLst>
                                    </p:anim>
                                    <p:anim calcmode="lin" valueType="num">
                                      <p:cBhvr additive="base">
                                        <p:cTn id="28" dur="500" fill="hold"/>
                                        <p:tgtEl>
                                          <p:spTgt spid="417801"/>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17796"/>
                                        </p:tgtEl>
                                        <p:attrNameLst>
                                          <p:attrName>style.visibility</p:attrName>
                                        </p:attrNameLst>
                                      </p:cBhvr>
                                      <p:to>
                                        <p:strVal val="visible"/>
                                      </p:to>
                                    </p:set>
                                    <p:anim calcmode="lin" valueType="num">
                                      <p:cBhvr additive="base">
                                        <p:cTn id="32" dur="500" fill="hold"/>
                                        <p:tgtEl>
                                          <p:spTgt spid="417796"/>
                                        </p:tgtEl>
                                        <p:attrNameLst>
                                          <p:attrName>ppt_x</p:attrName>
                                        </p:attrNameLst>
                                      </p:cBhvr>
                                      <p:tavLst>
                                        <p:tav tm="0">
                                          <p:val>
                                            <p:strVal val="#ppt_x"/>
                                          </p:val>
                                        </p:tav>
                                        <p:tav tm="100000">
                                          <p:val>
                                            <p:strVal val="#ppt_x"/>
                                          </p:val>
                                        </p:tav>
                                      </p:tavLst>
                                    </p:anim>
                                    <p:anim calcmode="lin" valueType="num">
                                      <p:cBhvr additive="base">
                                        <p:cTn id="33" dur="500" fill="hold"/>
                                        <p:tgtEl>
                                          <p:spTgt spid="417796"/>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417795">
                                            <p:txEl>
                                              <p:pRg st="0" end="0"/>
                                            </p:txEl>
                                          </p:spTgt>
                                        </p:tgtEl>
                                        <p:attrNameLst>
                                          <p:attrName>style.visibility</p:attrName>
                                        </p:attrNameLst>
                                      </p:cBhvr>
                                      <p:to>
                                        <p:strVal val="visible"/>
                                      </p:to>
                                    </p:set>
                                    <p:anim calcmode="lin" valueType="num">
                                      <p:cBhvr additive="base">
                                        <p:cTn id="38" dur="500" fill="hold"/>
                                        <p:tgtEl>
                                          <p:spTgt spid="417795">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1779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build="p"/>
      <p:bldP spid="417796" grpId="0"/>
      <p:bldP spid="41780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algn="l" eaLnBrk="1" hangingPunct="1"/>
            <a:r>
              <a:rPr lang="zh-CN" altLang="en-US" smtClean="0"/>
              <a:t>定理</a:t>
            </a:r>
            <a:r>
              <a:rPr lang="en-US" altLang="zh-CN" smtClean="0"/>
              <a:t>2</a:t>
            </a:r>
          </a:p>
        </p:txBody>
      </p:sp>
      <p:sp>
        <p:nvSpPr>
          <p:cNvPr id="419843" name="Rectangle 3"/>
          <p:cNvSpPr>
            <a:spLocks noGrp="1" noChangeArrowheads="1"/>
          </p:cNvSpPr>
          <p:nvPr>
            <p:ph idx="1"/>
          </p:nvPr>
        </p:nvSpPr>
        <p:spPr>
          <a:xfrm>
            <a:off x="1143000" y="1143000"/>
            <a:ext cx="7696200" cy="512763"/>
          </a:xfrm>
        </p:spPr>
        <p:txBody>
          <a:bodyPr/>
          <a:lstStyle/>
          <a:p>
            <a:pPr algn="just" eaLnBrk="1" hangingPunct="1">
              <a:buFont typeface="Wingdings" panose="05000000000000000000" pitchFamily="2" charset="2"/>
              <a:buNone/>
            </a:pPr>
            <a:r>
              <a:rPr lang="zh-CN" altLang="en-US" smtClean="0"/>
              <a:t>对</a:t>
            </a:r>
            <a:r>
              <a:rPr lang="en-US" altLang="zh-CN" smtClean="0"/>
              <a:t>t≥0</a:t>
            </a:r>
            <a:r>
              <a:rPr lang="zh-CN" altLang="en-US" smtClean="0"/>
              <a:t>，令</a:t>
            </a:r>
          </a:p>
        </p:txBody>
      </p:sp>
      <p:sp>
        <p:nvSpPr>
          <p:cNvPr id="7987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076A0E6-AC82-4679-A5EF-58A7840C1C31}"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7987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419845" name="Text Box 5"/>
          <p:cNvSpPr txBox="1">
            <a:spLocks noChangeArrowheads="1"/>
          </p:cNvSpPr>
          <p:nvPr/>
        </p:nvSpPr>
        <p:spPr bwMode="auto">
          <a:xfrm>
            <a:off x="1187450" y="2852738"/>
            <a:ext cx="76962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a:t>对</a:t>
            </a:r>
            <a:r>
              <a:rPr lang="en-US" altLang="zh-CN"/>
              <a:t>R(s) </a:t>
            </a:r>
            <a:r>
              <a:rPr lang="zh-CN" altLang="en-US"/>
              <a:t>＞</a:t>
            </a:r>
            <a:r>
              <a:rPr lang="en-US" altLang="zh-CN"/>
              <a:t>0</a:t>
            </a:r>
            <a:r>
              <a:rPr lang="zh-CN" altLang="en-US"/>
              <a:t>，</a:t>
            </a:r>
            <a:r>
              <a:rPr lang="en-US" altLang="zh-CN"/>
              <a:t>i≥0</a:t>
            </a:r>
            <a:r>
              <a:rPr lang="zh-CN" altLang="en-US"/>
              <a:t>，</a:t>
            </a:r>
            <a:r>
              <a:rPr lang="en-US" altLang="zh-CN"/>
              <a:t>j≥1</a:t>
            </a:r>
            <a:r>
              <a:rPr lang="zh-CN" altLang="en-US"/>
              <a:t>，有</a:t>
            </a:r>
          </a:p>
        </p:txBody>
      </p:sp>
      <p:graphicFrame>
        <p:nvGraphicFramePr>
          <p:cNvPr id="419846" name="Object 6"/>
          <p:cNvGraphicFramePr>
            <a:graphicFrameLocks noChangeAspect="1"/>
          </p:cNvGraphicFramePr>
          <p:nvPr/>
        </p:nvGraphicFramePr>
        <p:xfrm>
          <a:off x="2308225" y="1517650"/>
          <a:ext cx="4229100" cy="1335088"/>
        </p:xfrm>
        <a:graphic>
          <a:graphicData uri="http://schemas.openxmlformats.org/presentationml/2006/ole">
            <mc:AlternateContent xmlns:mc="http://schemas.openxmlformats.org/markup-compatibility/2006">
              <mc:Choice xmlns:v="urn:schemas-microsoft-com:vml" Requires="v">
                <p:oleObj spid="_x0000_s79907" name="Equation" r:id="rId4" imgW="1930400" imgH="609600" progId="Equation.3">
                  <p:embed/>
                </p:oleObj>
              </mc:Choice>
              <mc:Fallback>
                <p:oleObj name="Equation" r:id="rId4" imgW="1930400" imgH="609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8225" y="1517650"/>
                        <a:ext cx="4229100" cy="1335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847" name="Rectangle 7"/>
          <p:cNvSpPr>
            <a:spLocks noChangeArrowheads="1"/>
          </p:cNvSpPr>
          <p:nvPr/>
        </p:nvSpPr>
        <p:spPr bwMode="auto">
          <a:xfrm>
            <a:off x="8391525" y="3611563"/>
            <a:ext cx="4476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r" eaLnBrk="1" hangingPunct="1">
              <a:lnSpc>
                <a:spcPct val="100000"/>
              </a:lnSpc>
              <a:buClrTx/>
              <a:buFontTx/>
              <a:buNone/>
            </a:pPr>
            <a:r>
              <a:rPr lang="en-US" altLang="zh-CN">
                <a:solidFill>
                  <a:srgbClr val="FF0000"/>
                </a:solidFill>
              </a:rPr>
              <a:t>(9)</a:t>
            </a:r>
          </a:p>
        </p:txBody>
      </p:sp>
      <p:sp>
        <p:nvSpPr>
          <p:cNvPr id="419848" name="Rectangle 8"/>
          <p:cNvSpPr>
            <a:spLocks noChangeArrowheads="1"/>
          </p:cNvSpPr>
          <p:nvPr/>
        </p:nvSpPr>
        <p:spPr bwMode="auto">
          <a:xfrm>
            <a:off x="1219200" y="5254625"/>
            <a:ext cx="76200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zh-CN" altLang="en-US"/>
              <a:t>其中：当</a:t>
            </a:r>
            <a:r>
              <a:rPr lang="en-US" altLang="zh-CN"/>
              <a:t>i≤0</a:t>
            </a:r>
            <a:r>
              <a:rPr lang="zh-CN" altLang="en-US"/>
              <a:t>时		　由定理</a:t>
            </a:r>
            <a:r>
              <a:rPr lang="en-US" altLang="zh-CN"/>
              <a:t>1</a:t>
            </a:r>
            <a:r>
              <a:rPr lang="zh-CN" altLang="en-US"/>
              <a:t>给出；</a:t>
            </a:r>
            <a:r>
              <a:rPr lang="en-US" altLang="zh-CN"/>
              <a:t>b(s)</a:t>
            </a:r>
            <a:r>
              <a:rPr lang="zh-CN" altLang="en-US"/>
              <a:t>由</a:t>
            </a:r>
            <a:r>
              <a:rPr lang="en-US" altLang="zh-CN"/>
              <a:t>§7.4</a:t>
            </a:r>
            <a:r>
              <a:rPr lang="zh-CN" altLang="en-US"/>
              <a:t>中定理</a:t>
            </a:r>
            <a:r>
              <a:rPr lang="en-US" altLang="zh-CN"/>
              <a:t>1</a:t>
            </a:r>
            <a:r>
              <a:rPr lang="zh-CN" altLang="en-US"/>
              <a:t>确定。</a:t>
            </a:r>
          </a:p>
        </p:txBody>
      </p:sp>
      <p:graphicFrame>
        <p:nvGraphicFramePr>
          <p:cNvPr id="419849" name="Object 9"/>
          <p:cNvGraphicFramePr>
            <a:graphicFrameLocks noChangeAspect="1"/>
          </p:cNvGraphicFramePr>
          <p:nvPr/>
        </p:nvGraphicFramePr>
        <p:xfrm>
          <a:off x="3721100" y="5254625"/>
          <a:ext cx="1549400" cy="863600"/>
        </p:xfrm>
        <a:graphic>
          <a:graphicData uri="http://schemas.openxmlformats.org/presentationml/2006/ole">
            <mc:AlternateContent xmlns:mc="http://schemas.openxmlformats.org/markup-compatibility/2006">
              <mc:Choice xmlns:v="urn:schemas-microsoft-com:vml" Requires="v">
                <p:oleObj spid="_x0000_s79908" name="Equation" r:id="rId6" imgW="774364" imgH="431613" progId="Equation.3">
                  <p:embed/>
                </p:oleObj>
              </mc:Choice>
              <mc:Fallback>
                <p:oleObj name="Equation" r:id="rId6" imgW="774364" imgH="431613"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1100" y="5254625"/>
                        <a:ext cx="15494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50" name="Object 10"/>
          <p:cNvGraphicFramePr>
            <a:graphicFrameLocks noChangeAspect="1"/>
          </p:cNvGraphicFramePr>
          <p:nvPr/>
        </p:nvGraphicFramePr>
        <p:xfrm>
          <a:off x="1974850" y="3365500"/>
          <a:ext cx="2847975" cy="889000"/>
        </p:xfrm>
        <a:graphic>
          <a:graphicData uri="http://schemas.openxmlformats.org/presentationml/2006/ole">
            <mc:AlternateContent xmlns:mc="http://schemas.openxmlformats.org/markup-compatibility/2006">
              <mc:Choice xmlns:v="urn:schemas-microsoft-com:vml" Requires="v">
                <p:oleObj spid="_x0000_s79909" name="Equation" r:id="rId8" imgW="1422400" imgH="444500" progId="Equation.3">
                  <p:embed/>
                </p:oleObj>
              </mc:Choice>
              <mc:Fallback>
                <p:oleObj name="Equation" r:id="rId8" imgW="1422400" imgH="4445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4850" y="3365500"/>
                        <a:ext cx="2847975"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51" name="Object 11"/>
          <p:cNvGraphicFramePr>
            <a:graphicFrameLocks noChangeAspect="1"/>
          </p:cNvGraphicFramePr>
          <p:nvPr/>
        </p:nvGraphicFramePr>
        <p:xfrm>
          <a:off x="1974850" y="4318000"/>
          <a:ext cx="5416550" cy="939800"/>
        </p:xfrm>
        <a:graphic>
          <a:graphicData uri="http://schemas.openxmlformats.org/presentationml/2006/ole">
            <mc:AlternateContent xmlns:mc="http://schemas.openxmlformats.org/markup-compatibility/2006">
              <mc:Choice xmlns:v="urn:schemas-microsoft-com:vml" Requires="v">
                <p:oleObj spid="_x0000_s79910" name="Equation" r:id="rId10" imgW="2705100" imgH="469900" progId="Equation.3">
                  <p:embed/>
                </p:oleObj>
              </mc:Choice>
              <mc:Fallback>
                <p:oleObj name="Equation" r:id="rId10" imgW="2705100" imgH="4699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4850" y="4318000"/>
                        <a:ext cx="541655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852" name="Rectangle 12"/>
          <p:cNvSpPr>
            <a:spLocks noChangeArrowheads="1"/>
          </p:cNvSpPr>
          <p:nvPr/>
        </p:nvSpPr>
        <p:spPr bwMode="auto">
          <a:xfrm>
            <a:off x="8229600" y="4602163"/>
            <a:ext cx="609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r" eaLnBrk="1" hangingPunct="1">
              <a:lnSpc>
                <a:spcPct val="100000"/>
              </a:lnSpc>
              <a:buClrTx/>
              <a:buFontTx/>
              <a:buNone/>
            </a:pPr>
            <a:r>
              <a:rPr lang="en-US" altLang="zh-CN">
                <a:solidFill>
                  <a:srgbClr val="FF0000"/>
                </a:solidFill>
              </a:rPr>
              <a:t>(10)</a:t>
            </a:r>
          </a:p>
        </p:txBody>
      </p:sp>
      <p:sp>
        <p:nvSpPr>
          <p:cNvPr id="7988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5B4261BA-D92D-4F67-92AF-08FE9B752523}" type="slidenum">
              <a:rPr lang="zh-CN" altLang="en-US" sz="1800">
                <a:solidFill>
                  <a:srgbClr val="00FF00"/>
                </a:solidFill>
                <a:ea typeface="黑体" panose="02010609060101010101" pitchFamily="49" charset="-122"/>
              </a:rPr>
              <a:pPr/>
              <a:t>36</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419843">
                                            <p:txEl>
                                              <p:pRg st="0" end="0"/>
                                            </p:txEl>
                                          </p:spTgt>
                                        </p:tgtEl>
                                        <p:attrNameLst>
                                          <p:attrName>style.visibility</p:attrName>
                                        </p:attrNameLst>
                                      </p:cBhvr>
                                      <p:to>
                                        <p:strVal val="visible"/>
                                      </p:to>
                                    </p:set>
                                    <p:anim calcmode="lin" valueType="num">
                                      <p:cBhvr>
                                        <p:cTn id="7" dur="500" decel="50000" fill="hold">
                                          <p:stCondLst>
                                            <p:cond delay="0"/>
                                          </p:stCondLst>
                                        </p:cTn>
                                        <p:tgtEl>
                                          <p:spTgt spid="41984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1984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1984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1984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1984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1984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1984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1984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419845"/>
                                        </p:tgtEl>
                                        <p:attrNameLst>
                                          <p:attrName>style.visibility</p:attrName>
                                        </p:attrNameLst>
                                      </p:cBhvr>
                                      <p:to>
                                        <p:strVal val="visible"/>
                                      </p:to>
                                    </p:set>
                                    <p:anim calcmode="lin" valueType="num">
                                      <p:cBhvr>
                                        <p:cTn id="19" dur="500" decel="50000" fill="hold">
                                          <p:stCondLst>
                                            <p:cond delay="0"/>
                                          </p:stCondLst>
                                        </p:cTn>
                                        <p:tgtEl>
                                          <p:spTgt spid="419845"/>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419845"/>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419845"/>
                                        </p:tgtEl>
                                        <p:attrNameLst>
                                          <p:attrName>ppt_w</p:attrName>
                                        </p:attrNameLst>
                                      </p:cBhvr>
                                      <p:tavLst>
                                        <p:tav tm="0">
                                          <p:val>
                                            <p:strVal val="#ppt_w*.05"/>
                                          </p:val>
                                        </p:tav>
                                        <p:tav tm="100000">
                                          <p:val>
                                            <p:strVal val="#ppt_w"/>
                                          </p:val>
                                        </p:tav>
                                      </p:tavLst>
                                    </p:anim>
                                    <p:anim calcmode="lin" valueType="num">
                                      <p:cBhvr>
                                        <p:cTn id="22" dur="1000" fill="hold"/>
                                        <p:tgtEl>
                                          <p:spTgt spid="419845"/>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419845"/>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419845"/>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419845"/>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419845"/>
                                        </p:tgtEl>
                                      </p:cBhvr>
                                    </p:animEffect>
                                  </p:childTnLst>
                                </p:cTn>
                              </p:par>
                              <p:par>
                                <p:cTn id="27" presetID="25" presetClass="entr" presetSubtype="0" fill="hold" nodeType="withEffect">
                                  <p:stCondLst>
                                    <p:cond delay="0"/>
                                  </p:stCondLst>
                                  <p:childTnLst>
                                    <p:set>
                                      <p:cBhvr>
                                        <p:cTn id="28" dur="1" fill="hold">
                                          <p:stCondLst>
                                            <p:cond delay="0"/>
                                          </p:stCondLst>
                                        </p:cTn>
                                        <p:tgtEl>
                                          <p:spTgt spid="419846"/>
                                        </p:tgtEl>
                                        <p:attrNameLst>
                                          <p:attrName>style.visibility</p:attrName>
                                        </p:attrNameLst>
                                      </p:cBhvr>
                                      <p:to>
                                        <p:strVal val="visible"/>
                                      </p:to>
                                    </p:set>
                                    <p:anim calcmode="lin" valueType="num">
                                      <p:cBhvr>
                                        <p:cTn id="29" dur="500" decel="50000" fill="hold">
                                          <p:stCondLst>
                                            <p:cond delay="0"/>
                                          </p:stCondLst>
                                        </p:cTn>
                                        <p:tgtEl>
                                          <p:spTgt spid="419846"/>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419846"/>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419846"/>
                                        </p:tgtEl>
                                        <p:attrNameLst>
                                          <p:attrName>ppt_w</p:attrName>
                                        </p:attrNameLst>
                                      </p:cBhvr>
                                      <p:tavLst>
                                        <p:tav tm="0">
                                          <p:val>
                                            <p:strVal val="#ppt_w*.05"/>
                                          </p:val>
                                        </p:tav>
                                        <p:tav tm="100000">
                                          <p:val>
                                            <p:strVal val="#ppt_w"/>
                                          </p:val>
                                        </p:tav>
                                      </p:tavLst>
                                    </p:anim>
                                    <p:anim calcmode="lin" valueType="num">
                                      <p:cBhvr>
                                        <p:cTn id="32" dur="1000" fill="hold"/>
                                        <p:tgtEl>
                                          <p:spTgt spid="419846"/>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419846"/>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419846"/>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419846"/>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419846"/>
                                        </p:tgtEl>
                                      </p:cBhvr>
                                    </p:animEffect>
                                  </p:childTnLst>
                                </p:cTn>
                              </p:par>
                              <p:par>
                                <p:cTn id="37" presetID="25" presetClass="entr" presetSubtype="0" fill="hold" grpId="0" nodeType="withEffect">
                                  <p:stCondLst>
                                    <p:cond delay="0"/>
                                  </p:stCondLst>
                                  <p:childTnLst>
                                    <p:set>
                                      <p:cBhvr>
                                        <p:cTn id="38" dur="1" fill="hold">
                                          <p:stCondLst>
                                            <p:cond delay="0"/>
                                          </p:stCondLst>
                                        </p:cTn>
                                        <p:tgtEl>
                                          <p:spTgt spid="419847"/>
                                        </p:tgtEl>
                                        <p:attrNameLst>
                                          <p:attrName>style.visibility</p:attrName>
                                        </p:attrNameLst>
                                      </p:cBhvr>
                                      <p:to>
                                        <p:strVal val="visible"/>
                                      </p:to>
                                    </p:set>
                                    <p:anim calcmode="lin" valueType="num">
                                      <p:cBhvr>
                                        <p:cTn id="39" dur="500" decel="50000" fill="hold">
                                          <p:stCondLst>
                                            <p:cond delay="0"/>
                                          </p:stCondLst>
                                        </p:cTn>
                                        <p:tgtEl>
                                          <p:spTgt spid="419847"/>
                                        </p:tgtEl>
                                        <p:attrNameLst>
                                          <p:attrName>style.rotation</p:attrName>
                                        </p:attrNameLst>
                                      </p:cBhvr>
                                      <p:tavLst>
                                        <p:tav tm="0">
                                          <p:val>
                                            <p:fltVal val="-90"/>
                                          </p:val>
                                        </p:tav>
                                        <p:tav tm="100000">
                                          <p:val>
                                            <p:fltVal val="0"/>
                                          </p:val>
                                        </p:tav>
                                      </p:tavLst>
                                    </p:anim>
                                    <p:anim calcmode="lin" valueType="num">
                                      <p:cBhvr>
                                        <p:cTn id="40" dur="500" decel="50000" fill="hold">
                                          <p:stCondLst>
                                            <p:cond delay="0"/>
                                          </p:stCondLst>
                                        </p:cTn>
                                        <p:tgtEl>
                                          <p:spTgt spid="419847"/>
                                        </p:tgtEl>
                                        <p:attrNameLst>
                                          <p:attrName>ppt_w</p:attrName>
                                        </p:attrNameLst>
                                      </p:cBhvr>
                                      <p:tavLst>
                                        <p:tav tm="0">
                                          <p:val>
                                            <p:strVal val="#ppt_w"/>
                                          </p:val>
                                        </p:tav>
                                        <p:tav tm="100000">
                                          <p:val>
                                            <p:strVal val="#ppt_w*.05"/>
                                          </p:val>
                                        </p:tav>
                                      </p:tavLst>
                                    </p:anim>
                                    <p:anim calcmode="lin" valueType="num">
                                      <p:cBhvr>
                                        <p:cTn id="41" dur="500" accel="50000" fill="hold">
                                          <p:stCondLst>
                                            <p:cond delay="500"/>
                                          </p:stCondLst>
                                        </p:cTn>
                                        <p:tgtEl>
                                          <p:spTgt spid="419847"/>
                                        </p:tgtEl>
                                        <p:attrNameLst>
                                          <p:attrName>ppt_w</p:attrName>
                                        </p:attrNameLst>
                                      </p:cBhvr>
                                      <p:tavLst>
                                        <p:tav tm="0">
                                          <p:val>
                                            <p:strVal val="#ppt_w*.05"/>
                                          </p:val>
                                        </p:tav>
                                        <p:tav tm="100000">
                                          <p:val>
                                            <p:strVal val="#ppt_w"/>
                                          </p:val>
                                        </p:tav>
                                      </p:tavLst>
                                    </p:anim>
                                    <p:anim calcmode="lin" valueType="num">
                                      <p:cBhvr>
                                        <p:cTn id="42" dur="1000" fill="hold"/>
                                        <p:tgtEl>
                                          <p:spTgt spid="419847"/>
                                        </p:tgtEl>
                                        <p:attrNameLst>
                                          <p:attrName>ppt_h</p:attrName>
                                        </p:attrNameLst>
                                      </p:cBhvr>
                                      <p:tavLst>
                                        <p:tav tm="0">
                                          <p:val>
                                            <p:strVal val="#ppt_h"/>
                                          </p:val>
                                        </p:tav>
                                        <p:tav tm="100000">
                                          <p:val>
                                            <p:strVal val="#ppt_h"/>
                                          </p:val>
                                        </p:tav>
                                      </p:tavLst>
                                    </p:anim>
                                    <p:anim calcmode="lin" valueType="num">
                                      <p:cBhvr>
                                        <p:cTn id="43" dur="500" decel="50000" fill="hold">
                                          <p:stCondLst>
                                            <p:cond delay="0"/>
                                          </p:stCondLst>
                                        </p:cTn>
                                        <p:tgtEl>
                                          <p:spTgt spid="419847"/>
                                        </p:tgtEl>
                                        <p:attrNameLst>
                                          <p:attrName>ppt_x</p:attrName>
                                        </p:attrNameLst>
                                      </p:cBhvr>
                                      <p:tavLst>
                                        <p:tav tm="0">
                                          <p:val>
                                            <p:strVal val="#ppt_x+.4"/>
                                          </p:val>
                                        </p:tav>
                                        <p:tav tm="100000">
                                          <p:val>
                                            <p:strVal val="#ppt_x"/>
                                          </p:val>
                                        </p:tav>
                                      </p:tavLst>
                                    </p:anim>
                                    <p:anim calcmode="lin" valueType="num">
                                      <p:cBhvr>
                                        <p:cTn id="44" dur="500" decel="50000" fill="hold">
                                          <p:stCondLst>
                                            <p:cond delay="0"/>
                                          </p:stCondLst>
                                        </p:cTn>
                                        <p:tgtEl>
                                          <p:spTgt spid="419847"/>
                                        </p:tgtEl>
                                        <p:attrNameLst>
                                          <p:attrName>ppt_y</p:attrName>
                                        </p:attrNameLst>
                                      </p:cBhvr>
                                      <p:tavLst>
                                        <p:tav tm="0">
                                          <p:val>
                                            <p:strVal val="#ppt_y-.2"/>
                                          </p:val>
                                        </p:tav>
                                        <p:tav tm="100000">
                                          <p:val>
                                            <p:strVal val="#ppt_y+.1"/>
                                          </p:val>
                                        </p:tav>
                                      </p:tavLst>
                                    </p:anim>
                                    <p:anim calcmode="lin" valueType="num">
                                      <p:cBhvr>
                                        <p:cTn id="45" dur="500" accel="50000" fill="hold">
                                          <p:stCondLst>
                                            <p:cond delay="500"/>
                                          </p:stCondLst>
                                        </p:cTn>
                                        <p:tgtEl>
                                          <p:spTgt spid="419847"/>
                                        </p:tgtEl>
                                        <p:attrNameLst>
                                          <p:attrName>ppt_y</p:attrName>
                                        </p:attrNameLst>
                                      </p:cBhvr>
                                      <p:tavLst>
                                        <p:tav tm="0">
                                          <p:val>
                                            <p:strVal val="#ppt_y+.1"/>
                                          </p:val>
                                        </p:tav>
                                        <p:tav tm="100000">
                                          <p:val>
                                            <p:strVal val="#ppt_y"/>
                                          </p:val>
                                        </p:tav>
                                      </p:tavLst>
                                    </p:anim>
                                    <p:animEffect transition="in" filter="fade">
                                      <p:cBhvr>
                                        <p:cTn id="46" dur="1000" decel="50000">
                                          <p:stCondLst>
                                            <p:cond delay="0"/>
                                          </p:stCondLst>
                                        </p:cTn>
                                        <p:tgtEl>
                                          <p:spTgt spid="419847"/>
                                        </p:tgtEl>
                                      </p:cBhvr>
                                    </p:animEffect>
                                  </p:childTnLst>
                                </p:cTn>
                              </p:par>
                              <p:par>
                                <p:cTn id="47" presetID="25" presetClass="entr" presetSubtype="0" fill="hold" grpId="0" nodeType="withEffect">
                                  <p:stCondLst>
                                    <p:cond delay="0"/>
                                  </p:stCondLst>
                                  <p:childTnLst>
                                    <p:set>
                                      <p:cBhvr>
                                        <p:cTn id="48" dur="1" fill="hold">
                                          <p:stCondLst>
                                            <p:cond delay="0"/>
                                          </p:stCondLst>
                                        </p:cTn>
                                        <p:tgtEl>
                                          <p:spTgt spid="419848"/>
                                        </p:tgtEl>
                                        <p:attrNameLst>
                                          <p:attrName>style.visibility</p:attrName>
                                        </p:attrNameLst>
                                      </p:cBhvr>
                                      <p:to>
                                        <p:strVal val="visible"/>
                                      </p:to>
                                    </p:set>
                                    <p:anim calcmode="lin" valueType="num">
                                      <p:cBhvr>
                                        <p:cTn id="49" dur="500" decel="50000" fill="hold">
                                          <p:stCondLst>
                                            <p:cond delay="0"/>
                                          </p:stCondLst>
                                        </p:cTn>
                                        <p:tgtEl>
                                          <p:spTgt spid="419848"/>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419848"/>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419848"/>
                                        </p:tgtEl>
                                        <p:attrNameLst>
                                          <p:attrName>ppt_w</p:attrName>
                                        </p:attrNameLst>
                                      </p:cBhvr>
                                      <p:tavLst>
                                        <p:tav tm="0">
                                          <p:val>
                                            <p:strVal val="#ppt_w*.05"/>
                                          </p:val>
                                        </p:tav>
                                        <p:tav tm="100000">
                                          <p:val>
                                            <p:strVal val="#ppt_w"/>
                                          </p:val>
                                        </p:tav>
                                      </p:tavLst>
                                    </p:anim>
                                    <p:anim calcmode="lin" valueType="num">
                                      <p:cBhvr>
                                        <p:cTn id="52" dur="1000" fill="hold"/>
                                        <p:tgtEl>
                                          <p:spTgt spid="419848"/>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419848"/>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419848"/>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419848"/>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419848"/>
                                        </p:tgtEl>
                                      </p:cBhvr>
                                    </p:animEffect>
                                  </p:childTnLst>
                                </p:cTn>
                              </p:par>
                              <p:par>
                                <p:cTn id="57" presetID="25" presetClass="entr" presetSubtype="0" fill="hold" nodeType="withEffect">
                                  <p:stCondLst>
                                    <p:cond delay="0"/>
                                  </p:stCondLst>
                                  <p:childTnLst>
                                    <p:set>
                                      <p:cBhvr>
                                        <p:cTn id="58" dur="1" fill="hold">
                                          <p:stCondLst>
                                            <p:cond delay="0"/>
                                          </p:stCondLst>
                                        </p:cTn>
                                        <p:tgtEl>
                                          <p:spTgt spid="419849"/>
                                        </p:tgtEl>
                                        <p:attrNameLst>
                                          <p:attrName>style.visibility</p:attrName>
                                        </p:attrNameLst>
                                      </p:cBhvr>
                                      <p:to>
                                        <p:strVal val="visible"/>
                                      </p:to>
                                    </p:set>
                                    <p:anim calcmode="lin" valueType="num">
                                      <p:cBhvr>
                                        <p:cTn id="59" dur="500" decel="50000" fill="hold">
                                          <p:stCondLst>
                                            <p:cond delay="0"/>
                                          </p:stCondLst>
                                        </p:cTn>
                                        <p:tgtEl>
                                          <p:spTgt spid="419849"/>
                                        </p:tgtEl>
                                        <p:attrNameLst>
                                          <p:attrName>style.rotation</p:attrName>
                                        </p:attrNameLst>
                                      </p:cBhvr>
                                      <p:tavLst>
                                        <p:tav tm="0">
                                          <p:val>
                                            <p:fltVal val="-90"/>
                                          </p:val>
                                        </p:tav>
                                        <p:tav tm="100000">
                                          <p:val>
                                            <p:fltVal val="0"/>
                                          </p:val>
                                        </p:tav>
                                      </p:tavLst>
                                    </p:anim>
                                    <p:anim calcmode="lin" valueType="num">
                                      <p:cBhvr>
                                        <p:cTn id="60" dur="500" decel="50000" fill="hold">
                                          <p:stCondLst>
                                            <p:cond delay="0"/>
                                          </p:stCondLst>
                                        </p:cTn>
                                        <p:tgtEl>
                                          <p:spTgt spid="419849"/>
                                        </p:tgtEl>
                                        <p:attrNameLst>
                                          <p:attrName>ppt_w</p:attrName>
                                        </p:attrNameLst>
                                      </p:cBhvr>
                                      <p:tavLst>
                                        <p:tav tm="0">
                                          <p:val>
                                            <p:strVal val="#ppt_w"/>
                                          </p:val>
                                        </p:tav>
                                        <p:tav tm="100000">
                                          <p:val>
                                            <p:strVal val="#ppt_w*.05"/>
                                          </p:val>
                                        </p:tav>
                                      </p:tavLst>
                                    </p:anim>
                                    <p:anim calcmode="lin" valueType="num">
                                      <p:cBhvr>
                                        <p:cTn id="61" dur="500" accel="50000" fill="hold">
                                          <p:stCondLst>
                                            <p:cond delay="500"/>
                                          </p:stCondLst>
                                        </p:cTn>
                                        <p:tgtEl>
                                          <p:spTgt spid="419849"/>
                                        </p:tgtEl>
                                        <p:attrNameLst>
                                          <p:attrName>ppt_w</p:attrName>
                                        </p:attrNameLst>
                                      </p:cBhvr>
                                      <p:tavLst>
                                        <p:tav tm="0">
                                          <p:val>
                                            <p:strVal val="#ppt_w*.05"/>
                                          </p:val>
                                        </p:tav>
                                        <p:tav tm="100000">
                                          <p:val>
                                            <p:strVal val="#ppt_w"/>
                                          </p:val>
                                        </p:tav>
                                      </p:tavLst>
                                    </p:anim>
                                    <p:anim calcmode="lin" valueType="num">
                                      <p:cBhvr>
                                        <p:cTn id="62" dur="1000" fill="hold"/>
                                        <p:tgtEl>
                                          <p:spTgt spid="419849"/>
                                        </p:tgtEl>
                                        <p:attrNameLst>
                                          <p:attrName>ppt_h</p:attrName>
                                        </p:attrNameLst>
                                      </p:cBhvr>
                                      <p:tavLst>
                                        <p:tav tm="0">
                                          <p:val>
                                            <p:strVal val="#ppt_h"/>
                                          </p:val>
                                        </p:tav>
                                        <p:tav tm="100000">
                                          <p:val>
                                            <p:strVal val="#ppt_h"/>
                                          </p:val>
                                        </p:tav>
                                      </p:tavLst>
                                    </p:anim>
                                    <p:anim calcmode="lin" valueType="num">
                                      <p:cBhvr>
                                        <p:cTn id="63" dur="500" decel="50000" fill="hold">
                                          <p:stCondLst>
                                            <p:cond delay="0"/>
                                          </p:stCondLst>
                                        </p:cTn>
                                        <p:tgtEl>
                                          <p:spTgt spid="419849"/>
                                        </p:tgtEl>
                                        <p:attrNameLst>
                                          <p:attrName>ppt_x</p:attrName>
                                        </p:attrNameLst>
                                      </p:cBhvr>
                                      <p:tavLst>
                                        <p:tav tm="0">
                                          <p:val>
                                            <p:strVal val="#ppt_x+.4"/>
                                          </p:val>
                                        </p:tav>
                                        <p:tav tm="100000">
                                          <p:val>
                                            <p:strVal val="#ppt_x"/>
                                          </p:val>
                                        </p:tav>
                                      </p:tavLst>
                                    </p:anim>
                                    <p:anim calcmode="lin" valueType="num">
                                      <p:cBhvr>
                                        <p:cTn id="64" dur="500" decel="50000" fill="hold">
                                          <p:stCondLst>
                                            <p:cond delay="0"/>
                                          </p:stCondLst>
                                        </p:cTn>
                                        <p:tgtEl>
                                          <p:spTgt spid="419849"/>
                                        </p:tgtEl>
                                        <p:attrNameLst>
                                          <p:attrName>ppt_y</p:attrName>
                                        </p:attrNameLst>
                                      </p:cBhvr>
                                      <p:tavLst>
                                        <p:tav tm="0">
                                          <p:val>
                                            <p:strVal val="#ppt_y-.2"/>
                                          </p:val>
                                        </p:tav>
                                        <p:tav tm="100000">
                                          <p:val>
                                            <p:strVal val="#ppt_y+.1"/>
                                          </p:val>
                                        </p:tav>
                                      </p:tavLst>
                                    </p:anim>
                                    <p:anim calcmode="lin" valueType="num">
                                      <p:cBhvr>
                                        <p:cTn id="65" dur="500" accel="50000" fill="hold">
                                          <p:stCondLst>
                                            <p:cond delay="500"/>
                                          </p:stCondLst>
                                        </p:cTn>
                                        <p:tgtEl>
                                          <p:spTgt spid="419849"/>
                                        </p:tgtEl>
                                        <p:attrNameLst>
                                          <p:attrName>ppt_y</p:attrName>
                                        </p:attrNameLst>
                                      </p:cBhvr>
                                      <p:tavLst>
                                        <p:tav tm="0">
                                          <p:val>
                                            <p:strVal val="#ppt_y+.1"/>
                                          </p:val>
                                        </p:tav>
                                        <p:tav tm="100000">
                                          <p:val>
                                            <p:strVal val="#ppt_y"/>
                                          </p:val>
                                        </p:tav>
                                      </p:tavLst>
                                    </p:anim>
                                    <p:animEffect transition="in" filter="fade">
                                      <p:cBhvr>
                                        <p:cTn id="66" dur="1000" decel="50000">
                                          <p:stCondLst>
                                            <p:cond delay="0"/>
                                          </p:stCondLst>
                                        </p:cTn>
                                        <p:tgtEl>
                                          <p:spTgt spid="419849"/>
                                        </p:tgtEl>
                                      </p:cBhvr>
                                    </p:animEffect>
                                  </p:childTnLst>
                                </p:cTn>
                              </p:par>
                              <p:par>
                                <p:cTn id="67" presetID="25" presetClass="entr" presetSubtype="0" fill="hold" nodeType="withEffect">
                                  <p:stCondLst>
                                    <p:cond delay="0"/>
                                  </p:stCondLst>
                                  <p:childTnLst>
                                    <p:set>
                                      <p:cBhvr>
                                        <p:cTn id="68" dur="1" fill="hold">
                                          <p:stCondLst>
                                            <p:cond delay="0"/>
                                          </p:stCondLst>
                                        </p:cTn>
                                        <p:tgtEl>
                                          <p:spTgt spid="419850"/>
                                        </p:tgtEl>
                                        <p:attrNameLst>
                                          <p:attrName>style.visibility</p:attrName>
                                        </p:attrNameLst>
                                      </p:cBhvr>
                                      <p:to>
                                        <p:strVal val="visible"/>
                                      </p:to>
                                    </p:set>
                                    <p:anim calcmode="lin" valueType="num">
                                      <p:cBhvr>
                                        <p:cTn id="69" dur="500" decel="50000" fill="hold">
                                          <p:stCondLst>
                                            <p:cond delay="0"/>
                                          </p:stCondLst>
                                        </p:cTn>
                                        <p:tgtEl>
                                          <p:spTgt spid="419850"/>
                                        </p:tgtEl>
                                        <p:attrNameLst>
                                          <p:attrName>style.rotation</p:attrName>
                                        </p:attrNameLst>
                                      </p:cBhvr>
                                      <p:tavLst>
                                        <p:tav tm="0">
                                          <p:val>
                                            <p:fltVal val="-90"/>
                                          </p:val>
                                        </p:tav>
                                        <p:tav tm="100000">
                                          <p:val>
                                            <p:fltVal val="0"/>
                                          </p:val>
                                        </p:tav>
                                      </p:tavLst>
                                    </p:anim>
                                    <p:anim calcmode="lin" valueType="num">
                                      <p:cBhvr>
                                        <p:cTn id="70" dur="500" decel="50000" fill="hold">
                                          <p:stCondLst>
                                            <p:cond delay="0"/>
                                          </p:stCondLst>
                                        </p:cTn>
                                        <p:tgtEl>
                                          <p:spTgt spid="419850"/>
                                        </p:tgtEl>
                                        <p:attrNameLst>
                                          <p:attrName>ppt_w</p:attrName>
                                        </p:attrNameLst>
                                      </p:cBhvr>
                                      <p:tavLst>
                                        <p:tav tm="0">
                                          <p:val>
                                            <p:strVal val="#ppt_w"/>
                                          </p:val>
                                        </p:tav>
                                        <p:tav tm="100000">
                                          <p:val>
                                            <p:strVal val="#ppt_w*.05"/>
                                          </p:val>
                                        </p:tav>
                                      </p:tavLst>
                                    </p:anim>
                                    <p:anim calcmode="lin" valueType="num">
                                      <p:cBhvr>
                                        <p:cTn id="71" dur="500" accel="50000" fill="hold">
                                          <p:stCondLst>
                                            <p:cond delay="500"/>
                                          </p:stCondLst>
                                        </p:cTn>
                                        <p:tgtEl>
                                          <p:spTgt spid="419850"/>
                                        </p:tgtEl>
                                        <p:attrNameLst>
                                          <p:attrName>ppt_w</p:attrName>
                                        </p:attrNameLst>
                                      </p:cBhvr>
                                      <p:tavLst>
                                        <p:tav tm="0">
                                          <p:val>
                                            <p:strVal val="#ppt_w*.05"/>
                                          </p:val>
                                        </p:tav>
                                        <p:tav tm="100000">
                                          <p:val>
                                            <p:strVal val="#ppt_w"/>
                                          </p:val>
                                        </p:tav>
                                      </p:tavLst>
                                    </p:anim>
                                    <p:anim calcmode="lin" valueType="num">
                                      <p:cBhvr>
                                        <p:cTn id="72" dur="1000" fill="hold"/>
                                        <p:tgtEl>
                                          <p:spTgt spid="419850"/>
                                        </p:tgtEl>
                                        <p:attrNameLst>
                                          <p:attrName>ppt_h</p:attrName>
                                        </p:attrNameLst>
                                      </p:cBhvr>
                                      <p:tavLst>
                                        <p:tav tm="0">
                                          <p:val>
                                            <p:strVal val="#ppt_h"/>
                                          </p:val>
                                        </p:tav>
                                        <p:tav tm="100000">
                                          <p:val>
                                            <p:strVal val="#ppt_h"/>
                                          </p:val>
                                        </p:tav>
                                      </p:tavLst>
                                    </p:anim>
                                    <p:anim calcmode="lin" valueType="num">
                                      <p:cBhvr>
                                        <p:cTn id="73" dur="500" decel="50000" fill="hold">
                                          <p:stCondLst>
                                            <p:cond delay="0"/>
                                          </p:stCondLst>
                                        </p:cTn>
                                        <p:tgtEl>
                                          <p:spTgt spid="419850"/>
                                        </p:tgtEl>
                                        <p:attrNameLst>
                                          <p:attrName>ppt_x</p:attrName>
                                        </p:attrNameLst>
                                      </p:cBhvr>
                                      <p:tavLst>
                                        <p:tav tm="0">
                                          <p:val>
                                            <p:strVal val="#ppt_x+.4"/>
                                          </p:val>
                                        </p:tav>
                                        <p:tav tm="100000">
                                          <p:val>
                                            <p:strVal val="#ppt_x"/>
                                          </p:val>
                                        </p:tav>
                                      </p:tavLst>
                                    </p:anim>
                                    <p:anim calcmode="lin" valueType="num">
                                      <p:cBhvr>
                                        <p:cTn id="74" dur="500" decel="50000" fill="hold">
                                          <p:stCondLst>
                                            <p:cond delay="0"/>
                                          </p:stCondLst>
                                        </p:cTn>
                                        <p:tgtEl>
                                          <p:spTgt spid="419850"/>
                                        </p:tgtEl>
                                        <p:attrNameLst>
                                          <p:attrName>ppt_y</p:attrName>
                                        </p:attrNameLst>
                                      </p:cBhvr>
                                      <p:tavLst>
                                        <p:tav tm="0">
                                          <p:val>
                                            <p:strVal val="#ppt_y-.2"/>
                                          </p:val>
                                        </p:tav>
                                        <p:tav tm="100000">
                                          <p:val>
                                            <p:strVal val="#ppt_y+.1"/>
                                          </p:val>
                                        </p:tav>
                                      </p:tavLst>
                                    </p:anim>
                                    <p:anim calcmode="lin" valueType="num">
                                      <p:cBhvr>
                                        <p:cTn id="75" dur="500" accel="50000" fill="hold">
                                          <p:stCondLst>
                                            <p:cond delay="500"/>
                                          </p:stCondLst>
                                        </p:cTn>
                                        <p:tgtEl>
                                          <p:spTgt spid="419850"/>
                                        </p:tgtEl>
                                        <p:attrNameLst>
                                          <p:attrName>ppt_y</p:attrName>
                                        </p:attrNameLst>
                                      </p:cBhvr>
                                      <p:tavLst>
                                        <p:tav tm="0">
                                          <p:val>
                                            <p:strVal val="#ppt_y+.1"/>
                                          </p:val>
                                        </p:tav>
                                        <p:tav tm="100000">
                                          <p:val>
                                            <p:strVal val="#ppt_y"/>
                                          </p:val>
                                        </p:tav>
                                      </p:tavLst>
                                    </p:anim>
                                    <p:animEffect transition="in" filter="fade">
                                      <p:cBhvr>
                                        <p:cTn id="76" dur="1000" decel="50000">
                                          <p:stCondLst>
                                            <p:cond delay="0"/>
                                          </p:stCondLst>
                                        </p:cTn>
                                        <p:tgtEl>
                                          <p:spTgt spid="419850"/>
                                        </p:tgtEl>
                                      </p:cBhvr>
                                    </p:animEffect>
                                  </p:childTnLst>
                                </p:cTn>
                              </p:par>
                              <p:par>
                                <p:cTn id="77" presetID="25" presetClass="entr" presetSubtype="0" fill="hold" nodeType="withEffect">
                                  <p:stCondLst>
                                    <p:cond delay="0"/>
                                  </p:stCondLst>
                                  <p:childTnLst>
                                    <p:set>
                                      <p:cBhvr>
                                        <p:cTn id="78" dur="1" fill="hold">
                                          <p:stCondLst>
                                            <p:cond delay="0"/>
                                          </p:stCondLst>
                                        </p:cTn>
                                        <p:tgtEl>
                                          <p:spTgt spid="419851"/>
                                        </p:tgtEl>
                                        <p:attrNameLst>
                                          <p:attrName>style.visibility</p:attrName>
                                        </p:attrNameLst>
                                      </p:cBhvr>
                                      <p:to>
                                        <p:strVal val="visible"/>
                                      </p:to>
                                    </p:set>
                                    <p:anim calcmode="lin" valueType="num">
                                      <p:cBhvr>
                                        <p:cTn id="79" dur="500" decel="50000" fill="hold">
                                          <p:stCondLst>
                                            <p:cond delay="0"/>
                                          </p:stCondLst>
                                        </p:cTn>
                                        <p:tgtEl>
                                          <p:spTgt spid="419851"/>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419851"/>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419851"/>
                                        </p:tgtEl>
                                        <p:attrNameLst>
                                          <p:attrName>ppt_w</p:attrName>
                                        </p:attrNameLst>
                                      </p:cBhvr>
                                      <p:tavLst>
                                        <p:tav tm="0">
                                          <p:val>
                                            <p:strVal val="#ppt_w*.05"/>
                                          </p:val>
                                        </p:tav>
                                        <p:tav tm="100000">
                                          <p:val>
                                            <p:strVal val="#ppt_w"/>
                                          </p:val>
                                        </p:tav>
                                      </p:tavLst>
                                    </p:anim>
                                    <p:anim calcmode="lin" valueType="num">
                                      <p:cBhvr>
                                        <p:cTn id="82" dur="1000" fill="hold"/>
                                        <p:tgtEl>
                                          <p:spTgt spid="419851"/>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419851"/>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419851"/>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419851"/>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419851"/>
                                        </p:tgtEl>
                                      </p:cBhvr>
                                    </p:animEffect>
                                  </p:childTnLst>
                                </p:cTn>
                              </p:par>
                              <p:par>
                                <p:cTn id="87" presetID="25" presetClass="entr" presetSubtype="0" fill="hold" grpId="0" nodeType="withEffect">
                                  <p:stCondLst>
                                    <p:cond delay="0"/>
                                  </p:stCondLst>
                                  <p:childTnLst>
                                    <p:set>
                                      <p:cBhvr>
                                        <p:cTn id="88" dur="1" fill="hold">
                                          <p:stCondLst>
                                            <p:cond delay="0"/>
                                          </p:stCondLst>
                                        </p:cTn>
                                        <p:tgtEl>
                                          <p:spTgt spid="419852"/>
                                        </p:tgtEl>
                                        <p:attrNameLst>
                                          <p:attrName>style.visibility</p:attrName>
                                        </p:attrNameLst>
                                      </p:cBhvr>
                                      <p:to>
                                        <p:strVal val="visible"/>
                                      </p:to>
                                    </p:set>
                                    <p:anim calcmode="lin" valueType="num">
                                      <p:cBhvr>
                                        <p:cTn id="89" dur="500" decel="50000" fill="hold">
                                          <p:stCondLst>
                                            <p:cond delay="0"/>
                                          </p:stCondLst>
                                        </p:cTn>
                                        <p:tgtEl>
                                          <p:spTgt spid="419852"/>
                                        </p:tgtEl>
                                        <p:attrNameLst>
                                          <p:attrName>style.rotation</p:attrName>
                                        </p:attrNameLst>
                                      </p:cBhvr>
                                      <p:tavLst>
                                        <p:tav tm="0">
                                          <p:val>
                                            <p:fltVal val="-90"/>
                                          </p:val>
                                        </p:tav>
                                        <p:tav tm="100000">
                                          <p:val>
                                            <p:fltVal val="0"/>
                                          </p:val>
                                        </p:tav>
                                      </p:tavLst>
                                    </p:anim>
                                    <p:anim calcmode="lin" valueType="num">
                                      <p:cBhvr>
                                        <p:cTn id="90" dur="500" decel="50000" fill="hold">
                                          <p:stCondLst>
                                            <p:cond delay="0"/>
                                          </p:stCondLst>
                                        </p:cTn>
                                        <p:tgtEl>
                                          <p:spTgt spid="419852"/>
                                        </p:tgtEl>
                                        <p:attrNameLst>
                                          <p:attrName>ppt_w</p:attrName>
                                        </p:attrNameLst>
                                      </p:cBhvr>
                                      <p:tavLst>
                                        <p:tav tm="0">
                                          <p:val>
                                            <p:strVal val="#ppt_w"/>
                                          </p:val>
                                        </p:tav>
                                        <p:tav tm="100000">
                                          <p:val>
                                            <p:strVal val="#ppt_w*.05"/>
                                          </p:val>
                                        </p:tav>
                                      </p:tavLst>
                                    </p:anim>
                                    <p:anim calcmode="lin" valueType="num">
                                      <p:cBhvr>
                                        <p:cTn id="91" dur="500" accel="50000" fill="hold">
                                          <p:stCondLst>
                                            <p:cond delay="500"/>
                                          </p:stCondLst>
                                        </p:cTn>
                                        <p:tgtEl>
                                          <p:spTgt spid="419852"/>
                                        </p:tgtEl>
                                        <p:attrNameLst>
                                          <p:attrName>ppt_w</p:attrName>
                                        </p:attrNameLst>
                                      </p:cBhvr>
                                      <p:tavLst>
                                        <p:tav tm="0">
                                          <p:val>
                                            <p:strVal val="#ppt_w*.05"/>
                                          </p:val>
                                        </p:tav>
                                        <p:tav tm="100000">
                                          <p:val>
                                            <p:strVal val="#ppt_w"/>
                                          </p:val>
                                        </p:tav>
                                      </p:tavLst>
                                    </p:anim>
                                    <p:anim calcmode="lin" valueType="num">
                                      <p:cBhvr>
                                        <p:cTn id="92" dur="1000" fill="hold"/>
                                        <p:tgtEl>
                                          <p:spTgt spid="419852"/>
                                        </p:tgtEl>
                                        <p:attrNameLst>
                                          <p:attrName>ppt_h</p:attrName>
                                        </p:attrNameLst>
                                      </p:cBhvr>
                                      <p:tavLst>
                                        <p:tav tm="0">
                                          <p:val>
                                            <p:strVal val="#ppt_h"/>
                                          </p:val>
                                        </p:tav>
                                        <p:tav tm="100000">
                                          <p:val>
                                            <p:strVal val="#ppt_h"/>
                                          </p:val>
                                        </p:tav>
                                      </p:tavLst>
                                    </p:anim>
                                    <p:anim calcmode="lin" valueType="num">
                                      <p:cBhvr>
                                        <p:cTn id="93" dur="500" decel="50000" fill="hold">
                                          <p:stCondLst>
                                            <p:cond delay="0"/>
                                          </p:stCondLst>
                                        </p:cTn>
                                        <p:tgtEl>
                                          <p:spTgt spid="419852"/>
                                        </p:tgtEl>
                                        <p:attrNameLst>
                                          <p:attrName>ppt_x</p:attrName>
                                        </p:attrNameLst>
                                      </p:cBhvr>
                                      <p:tavLst>
                                        <p:tav tm="0">
                                          <p:val>
                                            <p:strVal val="#ppt_x+.4"/>
                                          </p:val>
                                        </p:tav>
                                        <p:tav tm="100000">
                                          <p:val>
                                            <p:strVal val="#ppt_x"/>
                                          </p:val>
                                        </p:tav>
                                      </p:tavLst>
                                    </p:anim>
                                    <p:anim calcmode="lin" valueType="num">
                                      <p:cBhvr>
                                        <p:cTn id="94" dur="500" decel="50000" fill="hold">
                                          <p:stCondLst>
                                            <p:cond delay="0"/>
                                          </p:stCondLst>
                                        </p:cTn>
                                        <p:tgtEl>
                                          <p:spTgt spid="419852"/>
                                        </p:tgtEl>
                                        <p:attrNameLst>
                                          <p:attrName>ppt_y</p:attrName>
                                        </p:attrNameLst>
                                      </p:cBhvr>
                                      <p:tavLst>
                                        <p:tav tm="0">
                                          <p:val>
                                            <p:strVal val="#ppt_y-.2"/>
                                          </p:val>
                                        </p:tav>
                                        <p:tav tm="100000">
                                          <p:val>
                                            <p:strVal val="#ppt_y+.1"/>
                                          </p:val>
                                        </p:tav>
                                      </p:tavLst>
                                    </p:anim>
                                    <p:anim calcmode="lin" valueType="num">
                                      <p:cBhvr>
                                        <p:cTn id="95" dur="500" accel="50000" fill="hold">
                                          <p:stCondLst>
                                            <p:cond delay="500"/>
                                          </p:stCondLst>
                                        </p:cTn>
                                        <p:tgtEl>
                                          <p:spTgt spid="419852"/>
                                        </p:tgtEl>
                                        <p:attrNameLst>
                                          <p:attrName>ppt_y</p:attrName>
                                        </p:attrNameLst>
                                      </p:cBhvr>
                                      <p:tavLst>
                                        <p:tav tm="0">
                                          <p:val>
                                            <p:strVal val="#ppt_y+.1"/>
                                          </p:val>
                                        </p:tav>
                                        <p:tav tm="100000">
                                          <p:val>
                                            <p:strVal val="#ppt_y"/>
                                          </p:val>
                                        </p:tav>
                                      </p:tavLst>
                                    </p:anim>
                                    <p:animEffect transition="in" filter="fade">
                                      <p:cBhvr>
                                        <p:cTn id="96" dur="1000" decel="50000">
                                          <p:stCondLst>
                                            <p:cond delay="0"/>
                                          </p:stCondLst>
                                        </p:cTn>
                                        <p:tgtEl>
                                          <p:spTgt spid="419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build="p"/>
      <p:bldP spid="419845" grpId="0"/>
      <p:bldP spid="419847" grpId="0"/>
      <p:bldP spid="419848" grpId="0"/>
      <p:bldP spid="41985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algn="just" eaLnBrk="1" hangingPunct="1"/>
            <a:r>
              <a:rPr lang="zh-CN" altLang="en-US" smtClean="0"/>
              <a:t>证明</a:t>
            </a:r>
          </a:p>
        </p:txBody>
      </p:sp>
      <p:sp>
        <p:nvSpPr>
          <p:cNvPr id="81923" name="Rectangle 3"/>
          <p:cNvSpPr>
            <a:spLocks noGrp="1" noChangeArrowheads="1"/>
          </p:cNvSpPr>
          <p:nvPr>
            <p:ph idx="1"/>
          </p:nvPr>
        </p:nvSpPr>
        <p:spPr>
          <a:xfrm>
            <a:off x="1143000" y="1143000"/>
            <a:ext cx="7696200" cy="512763"/>
          </a:xfrm>
        </p:spPr>
        <p:txBody>
          <a:bodyPr/>
          <a:lstStyle/>
          <a:p>
            <a:pPr algn="r" eaLnBrk="1" hangingPunct="1">
              <a:buFont typeface="Wingdings" panose="05000000000000000000" pitchFamily="2" charset="2"/>
              <a:buNone/>
            </a:pPr>
            <a:r>
              <a:rPr lang="zh-CN" altLang="en-US" smtClean="0"/>
              <a:t>设　与</a:t>
            </a:r>
            <a:r>
              <a:rPr lang="en-US" altLang="zh-CN" smtClean="0"/>
              <a:t>b</a:t>
            </a:r>
            <a:r>
              <a:rPr lang="en-US" altLang="zh-CN" baseline="-25000" smtClean="0"/>
              <a:t>j</a:t>
            </a:r>
            <a:r>
              <a:rPr lang="zh-CN" altLang="en-US" smtClean="0"/>
              <a:t>分别表示从初始状态</a:t>
            </a:r>
            <a:r>
              <a:rPr lang="en-US" altLang="zh-CN" smtClean="0"/>
              <a:t>N(0)</a:t>
            </a:r>
            <a:r>
              <a:rPr lang="zh-CN" altLang="en-US" smtClean="0"/>
              <a:t>＝</a:t>
            </a:r>
            <a:r>
              <a:rPr lang="en-US" altLang="zh-CN" smtClean="0"/>
              <a:t>0</a:t>
            </a:r>
            <a:r>
              <a:rPr lang="zh-CN" altLang="en-US" smtClean="0"/>
              <a:t>出发，</a:t>
            </a:r>
            <a:endParaRPr lang="zh-CN" altLang="en-US" smtClean="0">
              <a:sym typeface="Symbol" panose="05050102010706020507" pitchFamily="18" charset="2"/>
            </a:endParaRPr>
          </a:p>
        </p:txBody>
      </p:sp>
      <p:sp>
        <p:nvSpPr>
          <p:cNvPr id="8192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F30CE88-FFA9-4520-922E-A816A01EB4C4}"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8192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81926" name="Text Box 4"/>
          <p:cNvSpPr txBox="1">
            <a:spLocks noChangeArrowheads="1"/>
          </p:cNvSpPr>
          <p:nvPr/>
        </p:nvSpPr>
        <p:spPr bwMode="auto">
          <a:xfrm>
            <a:off x="1066800" y="20574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endParaRPr lang="zh-CN" altLang="zh-CN" sz="2400" b="0"/>
          </a:p>
        </p:txBody>
      </p:sp>
      <p:sp>
        <p:nvSpPr>
          <p:cNvPr id="81927" name="Text Box 5"/>
          <p:cNvSpPr txBox="1">
            <a:spLocks noChangeArrowheads="1"/>
          </p:cNvSpPr>
          <p:nvPr/>
        </p:nvSpPr>
        <p:spPr bwMode="auto">
          <a:xfrm>
            <a:off x="1143000" y="1676400"/>
            <a:ext cx="7696200" cy="414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a:sym typeface="Symbol" panose="05050102010706020507" pitchFamily="18" charset="2"/>
              </a:rPr>
              <a:t>系统的第</a:t>
            </a:r>
            <a:r>
              <a:rPr lang="en-US" altLang="zh-CN">
                <a:sym typeface="Symbol" panose="05050102010706020507" pitchFamily="18" charset="2"/>
              </a:rPr>
              <a:t>j</a:t>
            </a:r>
            <a:r>
              <a:rPr lang="zh-CN" altLang="en-US">
                <a:sym typeface="Symbol" panose="05050102010706020507" pitchFamily="18" charset="2"/>
              </a:rPr>
              <a:t>个闲期与忙期长度，</a:t>
            </a:r>
            <a:r>
              <a:rPr lang="en-US" altLang="zh-CN">
                <a:sym typeface="Symbol" panose="05050102010706020507" pitchFamily="18" charset="2"/>
              </a:rPr>
              <a:t>j≥1</a:t>
            </a:r>
            <a:r>
              <a:rPr lang="zh-CN" altLang="en-US">
                <a:sym typeface="Symbol" panose="05050102010706020507" pitchFamily="18" charset="2"/>
              </a:rPr>
              <a:t>。由于到达是参数的泊松流，所以　服从参数为的负指数分布，而且从任意初始状态出发，顾客离开后瞬时对长为</a:t>
            </a:r>
            <a:r>
              <a:rPr lang="en-US" altLang="zh-CN">
                <a:sym typeface="Symbol" panose="05050102010706020507" pitchFamily="18" charset="2"/>
              </a:rPr>
              <a:t>n</a:t>
            </a:r>
            <a:r>
              <a:rPr lang="zh-CN" altLang="en-US">
                <a:sym typeface="Symbol" panose="05050102010706020507" pitchFamily="18" charset="2"/>
              </a:rPr>
              <a:t>（</a:t>
            </a:r>
            <a:r>
              <a:rPr lang="en-US" altLang="zh-CN">
                <a:sym typeface="Symbol" panose="05050102010706020507" pitchFamily="18" charset="2"/>
              </a:rPr>
              <a:t>n≥0</a:t>
            </a:r>
            <a:r>
              <a:rPr lang="zh-CN" altLang="en-US">
                <a:sym typeface="Symbol" panose="05050102010706020507" pitchFamily="18" charset="2"/>
              </a:rPr>
              <a:t>）的那些时刻构成一个更新过程的更新时刻，于是</a:t>
            </a:r>
            <a:r>
              <a:rPr lang="en-US" altLang="zh-CN">
                <a:sym typeface="Symbol" panose="05050102010706020507" pitchFamily="18" charset="2"/>
              </a:rPr>
              <a:t>{ </a:t>
            </a:r>
            <a:r>
              <a:rPr lang="zh-CN" altLang="en-US">
                <a:sym typeface="Symbol" panose="05050102010706020507" pitchFamily="18" charset="2"/>
              </a:rPr>
              <a:t>　</a:t>
            </a:r>
            <a:r>
              <a:rPr lang="en-US" altLang="zh-CN">
                <a:sym typeface="Symbol" panose="05050102010706020507" pitchFamily="18" charset="2"/>
              </a:rPr>
              <a:t>, j≥1}</a:t>
            </a:r>
            <a:r>
              <a:rPr lang="zh-CN" altLang="en-US">
                <a:sym typeface="Symbol" panose="05050102010706020507" pitchFamily="18" charset="2"/>
              </a:rPr>
              <a:t>与</a:t>
            </a:r>
            <a:r>
              <a:rPr lang="en-US" altLang="zh-CN">
                <a:sym typeface="Symbol" panose="05050102010706020507" pitchFamily="18" charset="2"/>
              </a:rPr>
              <a:t>{b</a:t>
            </a:r>
            <a:r>
              <a:rPr lang="en-US" altLang="zh-CN" baseline="-25000">
                <a:sym typeface="Symbol" panose="05050102010706020507" pitchFamily="18" charset="2"/>
              </a:rPr>
              <a:t>j</a:t>
            </a:r>
            <a:r>
              <a:rPr lang="en-US" altLang="zh-CN">
                <a:sym typeface="Symbol" panose="05050102010706020507" pitchFamily="18" charset="2"/>
              </a:rPr>
              <a:t>, j≥1}</a:t>
            </a:r>
            <a:r>
              <a:rPr lang="zh-CN" altLang="en-US">
                <a:sym typeface="Symbol" panose="05050102010706020507" pitchFamily="18" charset="2"/>
              </a:rPr>
              <a:t>相互独立，且各自为一个独立过程。</a:t>
            </a:r>
          </a:p>
          <a:p>
            <a:pPr eaLnBrk="1" hangingPunct="1">
              <a:buClrTx/>
              <a:buFontTx/>
              <a:buNone/>
            </a:pPr>
            <a:r>
              <a:rPr lang="zh-CN" altLang="en-US">
                <a:sym typeface="Symbol" panose="05050102010706020507" pitchFamily="18" charset="2"/>
              </a:rPr>
              <a:t>　　显然，在时刻</a:t>
            </a:r>
            <a:r>
              <a:rPr lang="en-US" altLang="zh-CN">
                <a:sym typeface="Symbol" panose="05050102010706020507" pitchFamily="18" charset="2"/>
              </a:rPr>
              <a:t>t</a:t>
            </a:r>
            <a:r>
              <a:rPr lang="zh-CN" altLang="en-US">
                <a:sym typeface="Symbol" panose="05050102010706020507" pitchFamily="18" charset="2"/>
              </a:rPr>
              <a:t>系统的对长等于</a:t>
            </a:r>
            <a:r>
              <a:rPr lang="en-US" altLang="zh-CN">
                <a:sym typeface="Symbol" panose="05050102010706020507" pitchFamily="18" charset="2"/>
              </a:rPr>
              <a:t>0</a:t>
            </a:r>
            <a:r>
              <a:rPr lang="zh-CN" altLang="en-US">
                <a:sym typeface="Symbol" panose="05050102010706020507" pitchFamily="18" charset="2"/>
              </a:rPr>
              <a:t>的充要条件是时刻</a:t>
            </a:r>
            <a:r>
              <a:rPr lang="en-US" altLang="zh-CN">
                <a:sym typeface="Symbol" panose="05050102010706020507" pitchFamily="18" charset="2"/>
              </a:rPr>
              <a:t>t</a:t>
            </a:r>
            <a:r>
              <a:rPr lang="zh-CN" altLang="en-US">
                <a:sym typeface="Symbol" panose="05050102010706020507" pitchFamily="18" charset="2"/>
              </a:rPr>
              <a:t>处于系统的闲期，所以</a:t>
            </a:r>
          </a:p>
        </p:txBody>
      </p:sp>
      <p:graphicFrame>
        <p:nvGraphicFramePr>
          <p:cNvPr id="81928" name="Object 6"/>
          <p:cNvGraphicFramePr>
            <a:graphicFrameLocks noChangeAspect="1"/>
          </p:cNvGraphicFramePr>
          <p:nvPr/>
        </p:nvGraphicFramePr>
        <p:xfrm>
          <a:off x="2336800" y="1193800"/>
          <a:ext cx="330200" cy="482600"/>
        </p:xfrm>
        <a:graphic>
          <a:graphicData uri="http://schemas.openxmlformats.org/presentationml/2006/ole">
            <mc:AlternateContent xmlns:mc="http://schemas.openxmlformats.org/markup-compatibility/2006">
              <mc:Choice xmlns:v="urn:schemas-microsoft-com:vml" Requires="v">
                <p:oleObj spid="_x0000_s81947" name="Equation" r:id="rId4" imgW="164957" imgH="241091" progId="Equation.3">
                  <p:embed/>
                </p:oleObj>
              </mc:Choice>
              <mc:Fallback>
                <p:oleObj name="Equation" r:id="rId4" imgW="164957" imgH="241091"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6800" y="1193800"/>
                        <a:ext cx="3302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9" name="Object 7"/>
          <p:cNvGraphicFramePr>
            <a:graphicFrameLocks noChangeAspect="1"/>
          </p:cNvGraphicFramePr>
          <p:nvPr/>
        </p:nvGraphicFramePr>
        <p:xfrm>
          <a:off x="4602163" y="2205038"/>
          <a:ext cx="330200" cy="482600"/>
        </p:xfrm>
        <a:graphic>
          <a:graphicData uri="http://schemas.openxmlformats.org/presentationml/2006/ole">
            <mc:AlternateContent xmlns:mc="http://schemas.openxmlformats.org/markup-compatibility/2006">
              <mc:Choice xmlns:v="urn:schemas-microsoft-com:vml" Requires="v">
                <p:oleObj spid="_x0000_s81948" name="Equation" r:id="rId6" imgW="164957" imgH="241091" progId="Equation.3">
                  <p:embed/>
                </p:oleObj>
              </mc:Choice>
              <mc:Fallback>
                <p:oleObj name="Equation" r:id="rId6" imgW="164957" imgH="241091"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2163" y="2205038"/>
                        <a:ext cx="3302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30" name="Object 8"/>
          <p:cNvGraphicFramePr>
            <a:graphicFrameLocks noChangeAspect="1"/>
          </p:cNvGraphicFramePr>
          <p:nvPr/>
        </p:nvGraphicFramePr>
        <p:xfrm>
          <a:off x="3851275" y="3789363"/>
          <a:ext cx="330200" cy="482600"/>
        </p:xfrm>
        <a:graphic>
          <a:graphicData uri="http://schemas.openxmlformats.org/presentationml/2006/ole">
            <mc:AlternateContent xmlns:mc="http://schemas.openxmlformats.org/markup-compatibility/2006">
              <mc:Choice xmlns:v="urn:schemas-microsoft-com:vml" Requires="v">
                <p:oleObj spid="_x0000_s81949" name="Equation" r:id="rId7" imgW="164957" imgH="241091" progId="Equation.3">
                  <p:embed/>
                </p:oleObj>
              </mc:Choice>
              <mc:Fallback>
                <p:oleObj name="Equation" r:id="rId7" imgW="164957" imgH="241091"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3789363"/>
                        <a:ext cx="3302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3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1C3CB356-F1E2-4215-A06D-9B9B7AF7933C}" type="slidenum">
              <a:rPr lang="zh-CN" altLang="en-US" sz="1800">
                <a:solidFill>
                  <a:srgbClr val="00FF00"/>
                </a:solidFill>
                <a:ea typeface="黑体" panose="02010609060101010101" pitchFamily="49" charset="-122"/>
              </a:rPr>
              <a:pPr/>
              <a:t>37</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algn="just" eaLnBrk="1" hangingPunct="1"/>
            <a:r>
              <a:rPr lang="zh-CN" altLang="en-US" smtClean="0"/>
              <a:t>证明</a:t>
            </a:r>
            <a:r>
              <a:rPr lang="en-US" altLang="zh-CN" smtClean="0"/>
              <a:t>(</a:t>
            </a:r>
            <a:r>
              <a:rPr lang="zh-CN" altLang="en-US" smtClean="0"/>
              <a:t>续</a:t>
            </a:r>
            <a:r>
              <a:rPr lang="en-US" altLang="zh-CN" smtClean="0"/>
              <a:t>1)</a:t>
            </a:r>
          </a:p>
        </p:txBody>
      </p:sp>
      <p:sp>
        <p:nvSpPr>
          <p:cNvPr id="29703" name="Rectangle 3"/>
          <p:cNvSpPr>
            <a:spLocks noGrp="1" noChangeArrowheads="1"/>
          </p:cNvSpPr>
          <p:nvPr>
            <p:ph idx="1"/>
          </p:nvPr>
        </p:nvSpPr>
        <p:spPr>
          <a:xfrm>
            <a:off x="1143000" y="3881438"/>
            <a:ext cx="7696200" cy="512762"/>
          </a:xfrm>
        </p:spPr>
        <p:txBody>
          <a:bodyPr/>
          <a:lstStyle/>
          <a:p>
            <a:pPr algn="just" eaLnBrk="1" hangingPunct="1">
              <a:buFont typeface="Wingdings" panose="05000000000000000000" pitchFamily="2" charset="2"/>
              <a:buNone/>
            </a:pPr>
            <a:r>
              <a:rPr lang="zh-CN" altLang="en-US" smtClean="0">
                <a:sym typeface="Symbol" panose="05050102010706020507" pitchFamily="18" charset="2"/>
              </a:rPr>
              <a:t>其中</a:t>
            </a:r>
            <a:r>
              <a:rPr lang="en-US" altLang="zh-CN" smtClean="0">
                <a:sym typeface="Symbol" panose="05050102010706020507" pitchFamily="18" charset="2"/>
              </a:rPr>
              <a:t>b</a:t>
            </a:r>
            <a:r>
              <a:rPr lang="en-US" altLang="zh-CN" baseline="30000" smtClean="0">
                <a:sym typeface="Symbol" panose="05050102010706020507" pitchFamily="18" charset="2"/>
              </a:rPr>
              <a:t>(i)</a:t>
            </a:r>
            <a:r>
              <a:rPr lang="zh-CN" altLang="en-US" smtClean="0">
                <a:sym typeface="Symbol" panose="05050102010706020507" pitchFamily="18" charset="2"/>
              </a:rPr>
              <a:t>表示有</a:t>
            </a:r>
            <a:r>
              <a:rPr lang="en-US" altLang="zh-CN" smtClean="0">
                <a:sym typeface="Symbol" panose="05050102010706020507" pitchFamily="18" charset="2"/>
              </a:rPr>
              <a:t>i</a:t>
            </a:r>
            <a:r>
              <a:rPr lang="zh-CN" altLang="en-US" smtClean="0">
                <a:sym typeface="Symbol" panose="05050102010706020507" pitchFamily="18" charset="2"/>
              </a:rPr>
              <a:t>个顾客开始的忙期长度。由于到</a:t>
            </a:r>
          </a:p>
        </p:txBody>
      </p:sp>
      <p:sp>
        <p:nvSpPr>
          <p:cNvPr id="8397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61D02FF-9750-4099-B20F-D3D48A2D5F33}"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8397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83974" name="Text Box 4"/>
          <p:cNvSpPr txBox="1">
            <a:spLocks noChangeArrowheads="1"/>
          </p:cNvSpPr>
          <p:nvPr/>
        </p:nvSpPr>
        <p:spPr bwMode="auto">
          <a:xfrm>
            <a:off x="1066800" y="20574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endParaRPr lang="zh-CN" altLang="zh-CN" sz="2400" b="0"/>
          </a:p>
        </p:txBody>
      </p:sp>
      <p:sp>
        <p:nvSpPr>
          <p:cNvPr id="29705" name="Text Box 5"/>
          <p:cNvSpPr txBox="1">
            <a:spLocks noChangeArrowheads="1"/>
          </p:cNvSpPr>
          <p:nvPr/>
        </p:nvSpPr>
        <p:spPr bwMode="auto">
          <a:xfrm>
            <a:off x="1143000" y="4414838"/>
            <a:ext cx="7696200" cy="209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a:sym typeface="Symbol" panose="05050102010706020507" pitchFamily="18" charset="2"/>
              </a:rPr>
              <a:t>达是泊松流，所以类似前面服务顺序的安排，</a:t>
            </a:r>
            <a:r>
              <a:rPr lang="en-US" altLang="zh-CN">
                <a:sym typeface="Symbol" panose="05050102010706020507" pitchFamily="18" charset="2"/>
              </a:rPr>
              <a:t>b</a:t>
            </a:r>
            <a:r>
              <a:rPr lang="en-US" altLang="zh-CN" baseline="30000">
                <a:sym typeface="Symbol" panose="05050102010706020507" pitchFamily="18" charset="2"/>
              </a:rPr>
              <a:t>(i)</a:t>
            </a:r>
            <a:r>
              <a:rPr lang="zh-CN" altLang="en-US">
                <a:sym typeface="Symbol" panose="05050102010706020507" pitchFamily="18" charset="2"/>
              </a:rPr>
              <a:t>可表示为</a:t>
            </a:r>
          </a:p>
          <a:p>
            <a:pPr algn="r" eaLnBrk="1" hangingPunct="1">
              <a:buClrTx/>
              <a:buFontTx/>
              <a:buNone/>
            </a:pPr>
            <a:r>
              <a:rPr lang="en-US" altLang="zh-CN">
                <a:sym typeface="Symbol" panose="05050102010706020507" pitchFamily="18" charset="2"/>
              </a:rPr>
              <a:t>b</a:t>
            </a:r>
            <a:r>
              <a:rPr lang="en-US" altLang="zh-CN" baseline="30000">
                <a:sym typeface="Symbol" panose="05050102010706020507" pitchFamily="18" charset="2"/>
              </a:rPr>
              <a:t>(i)</a:t>
            </a:r>
            <a:r>
              <a:rPr lang="zh-CN" altLang="en-US">
                <a:sym typeface="Symbol" panose="05050102010706020507" pitchFamily="18" charset="2"/>
              </a:rPr>
              <a:t>＝</a:t>
            </a:r>
            <a:r>
              <a:rPr lang="en-US" altLang="zh-CN">
                <a:sym typeface="Symbol" panose="05050102010706020507" pitchFamily="18" charset="2"/>
              </a:rPr>
              <a:t>b</a:t>
            </a:r>
            <a:r>
              <a:rPr lang="en-US" altLang="zh-CN" baseline="-25000">
                <a:sym typeface="Symbol" panose="05050102010706020507" pitchFamily="18" charset="2"/>
              </a:rPr>
              <a:t>1</a:t>
            </a:r>
            <a:r>
              <a:rPr lang="en-US" altLang="zh-CN">
                <a:sym typeface="Symbol" panose="05050102010706020507" pitchFamily="18" charset="2"/>
              </a:rPr>
              <a:t>+b</a:t>
            </a:r>
            <a:r>
              <a:rPr lang="en-US" altLang="zh-CN" baseline="-25000">
                <a:sym typeface="Symbol" panose="05050102010706020507" pitchFamily="18" charset="2"/>
              </a:rPr>
              <a:t>2</a:t>
            </a:r>
            <a:r>
              <a:rPr lang="en-US" altLang="zh-CN">
                <a:sym typeface="Symbol" panose="05050102010706020507" pitchFamily="18" charset="2"/>
              </a:rPr>
              <a:t>+…+b</a:t>
            </a:r>
            <a:r>
              <a:rPr lang="en-US" altLang="zh-CN" baseline="-25000">
                <a:sym typeface="Symbol" panose="05050102010706020507" pitchFamily="18" charset="2"/>
              </a:rPr>
              <a:t>i</a:t>
            </a:r>
            <a:r>
              <a:rPr lang="zh-CN" altLang="en-US">
                <a:sym typeface="Symbol" panose="05050102010706020507" pitchFamily="18" charset="2"/>
              </a:rPr>
              <a:t>，</a:t>
            </a:r>
            <a:r>
              <a:rPr lang="en-US" altLang="zh-CN">
                <a:sym typeface="Symbol" panose="05050102010706020507" pitchFamily="18" charset="2"/>
              </a:rPr>
              <a:t>i≥1		</a:t>
            </a:r>
            <a:r>
              <a:rPr lang="en-US" altLang="zh-CN">
                <a:solidFill>
                  <a:srgbClr val="FF0000"/>
                </a:solidFill>
                <a:sym typeface="Symbol" panose="05050102010706020507" pitchFamily="18" charset="2"/>
              </a:rPr>
              <a:t>(13)</a:t>
            </a:r>
          </a:p>
          <a:p>
            <a:pPr eaLnBrk="1" hangingPunct="1">
              <a:buClrTx/>
              <a:buFontTx/>
              <a:buNone/>
            </a:pPr>
            <a:r>
              <a:rPr lang="zh-CN" altLang="en-US">
                <a:solidFill>
                  <a:schemeClr val="tx2"/>
                </a:solidFill>
                <a:sym typeface="Symbol" panose="05050102010706020507" pitchFamily="18" charset="2"/>
              </a:rPr>
              <a:t>而且</a:t>
            </a:r>
            <a:r>
              <a:rPr lang="en-US" altLang="zh-CN">
                <a:sym typeface="Symbol" panose="05050102010706020507" pitchFamily="18" charset="2"/>
              </a:rPr>
              <a:t>b</a:t>
            </a:r>
            <a:r>
              <a:rPr lang="en-US" altLang="zh-CN" baseline="-25000">
                <a:sym typeface="Symbol" panose="05050102010706020507" pitchFamily="18" charset="2"/>
              </a:rPr>
              <a:t>1</a:t>
            </a:r>
            <a:r>
              <a:rPr lang="en-US" altLang="zh-CN">
                <a:sym typeface="Symbol" panose="05050102010706020507" pitchFamily="18" charset="2"/>
              </a:rPr>
              <a:t>,b</a:t>
            </a:r>
            <a:r>
              <a:rPr lang="en-US" altLang="zh-CN" baseline="-25000">
                <a:sym typeface="Symbol" panose="05050102010706020507" pitchFamily="18" charset="2"/>
              </a:rPr>
              <a:t>2</a:t>
            </a:r>
            <a:r>
              <a:rPr lang="en-US" altLang="zh-CN">
                <a:sym typeface="Symbol" panose="05050102010706020507" pitchFamily="18" charset="2"/>
              </a:rPr>
              <a:t>,…,b</a:t>
            </a:r>
            <a:r>
              <a:rPr lang="en-US" altLang="zh-CN" baseline="-25000">
                <a:sym typeface="Symbol" panose="05050102010706020507" pitchFamily="18" charset="2"/>
              </a:rPr>
              <a:t>i</a:t>
            </a:r>
            <a:r>
              <a:rPr lang="zh-CN" altLang="en-US">
                <a:solidFill>
                  <a:schemeClr val="tx2"/>
                </a:solidFill>
                <a:sym typeface="Symbol" panose="05050102010706020507" pitchFamily="18" charset="2"/>
              </a:rPr>
              <a:t>相互独立</a:t>
            </a:r>
            <a:r>
              <a:rPr lang="en-US" altLang="zh-CN">
                <a:solidFill>
                  <a:schemeClr val="tx2"/>
                </a:solidFill>
                <a:sym typeface="Symbol" panose="05050102010706020507" pitchFamily="18" charset="2"/>
              </a:rPr>
              <a:t>,</a:t>
            </a:r>
            <a:r>
              <a:rPr lang="zh-CN" altLang="en-US">
                <a:solidFill>
                  <a:schemeClr val="tx2"/>
                </a:solidFill>
                <a:sym typeface="Symbol" panose="05050102010706020507" pitchFamily="18" charset="2"/>
              </a:rPr>
              <a:t>有相同分布</a:t>
            </a:r>
            <a:r>
              <a:rPr lang="en-US" altLang="zh-CN">
                <a:solidFill>
                  <a:schemeClr val="tx2"/>
                </a:solidFill>
                <a:sym typeface="Symbol" panose="05050102010706020507" pitchFamily="18" charset="2"/>
              </a:rPr>
              <a:t>B(t),</a:t>
            </a:r>
            <a:r>
              <a:rPr lang="zh-CN" altLang="en-US">
                <a:solidFill>
                  <a:schemeClr val="tx2"/>
                </a:solidFill>
                <a:sym typeface="Symbol" panose="05050102010706020507" pitchFamily="18" charset="2"/>
              </a:rPr>
              <a:t>所以</a:t>
            </a:r>
          </a:p>
        </p:txBody>
      </p:sp>
      <p:graphicFrame>
        <p:nvGraphicFramePr>
          <p:cNvPr id="29698" name="Object 6"/>
          <p:cNvGraphicFramePr>
            <a:graphicFrameLocks noChangeAspect="1"/>
          </p:cNvGraphicFramePr>
          <p:nvPr/>
        </p:nvGraphicFramePr>
        <p:xfrm>
          <a:off x="1295400" y="1219200"/>
          <a:ext cx="6327775" cy="1905000"/>
        </p:xfrm>
        <a:graphic>
          <a:graphicData uri="http://schemas.openxmlformats.org/presentationml/2006/ole">
            <mc:AlternateContent xmlns:mc="http://schemas.openxmlformats.org/markup-compatibility/2006">
              <mc:Choice xmlns:v="urn:schemas-microsoft-com:vml" Requires="v">
                <p:oleObj spid="_x0000_s83991" name="Equation" r:id="rId4" imgW="3162300" imgH="952500" progId="Equation.3">
                  <p:embed/>
                </p:oleObj>
              </mc:Choice>
              <mc:Fallback>
                <p:oleObj name="Equation" r:id="rId4" imgW="3162300" imgH="9525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219200"/>
                        <a:ext cx="6327775"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699" name="Object 7"/>
          <p:cNvGraphicFramePr>
            <a:graphicFrameLocks noChangeAspect="1"/>
          </p:cNvGraphicFramePr>
          <p:nvPr/>
        </p:nvGraphicFramePr>
        <p:xfrm>
          <a:off x="1295400" y="3200400"/>
          <a:ext cx="5464175" cy="660400"/>
        </p:xfrm>
        <a:graphic>
          <a:graphicData uri="http://schemas.openxmlformats.org/presentationml/2006/ole">
            <mc:AlternateContent xmlns:mc="http://schemas.openxmlformats.org/markup-compatibility/2006">
              <mc:Choice xmlns:v="urn:schemas-microsoft-com:vml" Requires="v">
                <p:oleObj spid="_x0000_s83992" name="Equation" r:id="rId6" imgW="2730500" imgH="330200" progId="Equation.3">
                  <p:embed/>
                </p:oleObj>
              </mc:Choice>
              <mc:Fallback>
                <p:oleObj name="Equation" r:id="rId6" imgW="2730500" imgH="3302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3200400"/>
                        <a:ext cx="5464175"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6" name="Rectangle 8"/>
          <p:cNvSpPr>
            <a:spLocks noChangeArrowheads="1"/>
          </p:cNvSpPr>
          <p:nvPr/>
        </p:nvSpPr>
        <p:spPr bwMode="auto">
          <a:xfrm>
            <a:off x="8153400" y="14478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a:solidFill>
                  <a:srgbClr val="FF0000"/>
                </a:solidFill>
                <a:sym typeface="Symbol" panose="05050102010706020507" pitchFamily="18" charset="2"/>
              </a:rPr>
              <a:t>(11)</a:t>
            </a:r>
          </a:p>
        </p:txBody>
      </p:sp>
      <p:sp>
        <p:nvSpPr>
          <p:cNvPr id="29707" name="Rectangle 9"/>
          <p:cNvSpPr>
            <a:spLocks noChangeArrowheads="1"/>
          </p:cNvSpPr>
          <p:nvPr/>
        </p:nvSpPr>
        <p:spPr bwMode="auto">
          <a:xfrm>
            <a:off x="8153400" y="3306763"/>
            <a:ext cx="762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a:solidFill>
                  <a:srgbClr val="FF0000"/>
                </a:solidFill>
                <a:sym typeface="Symbol" panose="05050102010706020507" pitchFamily="18" charset="2"/>
              </a:rPr>
              <a:t>(12)</a:t>
            </a:r>
          </a:p>
        </p:txBody>
      </p:sp>
      <p:sp>
        <p:nvSpPr>
          <p:cNvPr id="8398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E2AE4E51-E4E1-4CAB-BDBB-F6303952C428}" type="slidenum">
              <a:rPr lang="zh-CN" altLang="en-US" sz="1800">
                <a:solidFill>
                  <a:srgbClr val="00FF00"/>
                </a:solidFill>
                <a:ea typeface="黑体" panose="02010609060101010101" pitchFamily="49" charset="-122"/>
              </a:rPr>
              <a:pPr/>
              <a:t>38</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500" fill="hold"/>
                                        <p:tgtEl>
                                          <p:spTgt spid="29698"/>
                                        </p:tgtEl>
                                        <p:attrNameLst>
                                          <p:attrName>ppt_x</p:attrName>
                                        </p:attrNameLst>
                                      </p:cBhvr>
                                      <p:tavLst>
                                        <p:tav tm="0">
                                          <p:val>
                                            <p:strVal val="#ppt_x"/>
                                          </p:val>
                                        </p:tav>
                                        <p:tav tm="100000">
                                          <p:val>
                                            <p:strVal val="#ppt_x"/>
                                          </p:val>
                                        </p:tav>
                                      </p:tavLst>
                                    </p:anim>
                                    <p:anim calcmode="lin" valueType="num">
                                      <p:cBhvr additive="base">
                                        <p:cTn id="8" dur="500" fill="hold"/>
                                        <p:tgtEl>
                                          <p:spTgt spid="2969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706"/>
                                        </p:tgtEl>
                                        <p:attrNameLst>
                                          <p:attrName>style.visibility</p:attrName>
                                        </p:attrNameLst>
                                      </p:cBhvr>
                                      <p:to>
                                        <p:strVal val="visible"/>
                                      </p:to>
                                    </p:set>
                                    <p:anim calcmode="lin" valueType="num">
                                      <p:cBhvr additive="base">
                                        <p:cTn id="11" dur="500" fill="hold"/>
                                        <p:tgtEl>
                                          <p:spTgt spid="29706"/>
                                        </p:tgtEl>
                                        <p:attrNameLst>
                                          <p:attrName>ppt_x</p:attrName>
                                        </p:attrNameLst>
                                      </p:cBhvr>
                                      <p:tavLst>
                                        <p:tav tm="0">
                                          <p:val>
                                            <p:strVal val="#ppt_x"/>
                                          </p:val>
                                        </p:tav>
                                        <p:tav tm="100000">
                                          <p:val>
                                            <p:strVal val="#ppt_x"/>
                                          </p:val>
                                        </p:tav>
                                      </p:tavLst>
                                    </p:anim>
                                    <p:anim calcmode="lin" valueType="num">
                                      <p:cBhvr additive="base">
                                        <p:cTn id="12" dur="500" fill="hold"/>
                                        <p:tgtEl>
                                          <p:spTgt spid="2970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9699"/>
                                        </p:tgtEl>
                                        <p:attrNameLst>
                                          <p:attrName>style.visibility</p:attrName>
                                        </p:attrNameLst>
                                      </p:cBhvr>
                                      <p:to>
                                        <p:strVal val="visible"/>
                                      </p:to>
                                    </p:set>
                                    <p:anim calcmode="lin" valueType="num">
                                      <p:cBhvr additive="base">
                                        <p:cTn id="17" dur="500" fill="hold"/>
                                        <p:tgtEl>
                                          <p:spTgt spid="29699"/>
                                        </p:tgtEl>
                                        <p:attrNameLst>
                                          <p:attrName>ppt_x</p:attrName>
                                        </p:attrNameLst>
                                      </p:cBhvr>
                                      <p:tavLst>
                                        <p:tav tm="0">
                                          <p:val>
                                            <p:strVal val="#ppt_x"/>
                                          </p:val>
                                        </p:tav>
                                        <p:tav tm="100000">
                                          <p:val>
                                            <p:strVal val="#ppt_x"/>
                                          </p:val>
                                        </p:tav>
                                      </p:tavLst>
                                    </p:anim>
                                    <p:anim calcmode="lin" valueType="num">
                                      <p:cBhvr additive="base">
                                        <p:cTn id="18" dur="500" fill="hold"/>
                                        <p:tgtEl>
                                          <p:spTgt spid="2969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707"/>
                                        </p:tgtEl>
                                        <p:attrNameLst>
                                          <p:attrName>style.visibility</p:attrName>
                                        </p:attrNameLst>
                                      </p:cBhvr>
                                      <p:to>
                                        <p:strVal val="visible"/>
                                      </p:to>
                                    </p:set>
                                    <p:anim calcmode="lin" valueType="num">
                                      <p:cBhvr additive="base">
                                        <p:cTn id="21" dur="500" fill="hold"/>
                                        <p:tgtEl>
                                          <p:spTgt spid="29707"/>
                                        </p:tgtEl>
                                        <p:attrNameLst>
                                          <p:attrName>ppt_x</p:attrName>
                                        </p:attrNameLst>
                                      </p:cBhvr>
                                      <p:tavLst>
                                        <p:tav tm="0">
                                          <p:val>
                                            <p:strVal val="#ppt_x"/>
                                          </p:val>
                                        </p:tav>
                                        <p:tav tm="100000">
                                          <p:val>
                                            <p:strVal val="#ppt_x"/>
                                          </p:val>
                                        </p:tav>
                                      </p:tavLst>
                                    </p:anim>
                                    <p:anim calcmode="lin" valueType="num">
                                      <p:cBhvr additive="base">
                                        <p:cTn id="22" dur="500" fill="hold"/>
                                        <p:tgtEl>
                                          <p:spTgt spid="29707"/>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29703">
                                            <p:txEl>
                                              <p:pRg st="0" end="0"/>
                                            </p:txEl>
                                          </p:spTgt>
                                        </p:tgtEl>
                                        <p:attrNameLst>
                                          <p:attrName>style.visibility</p:attrName>
                                        </p:attrNameLst>
                                      </p:cBhvr>
                                      <p:to>
                                        <p:strVal val="visible"/>
                                      </p:to>
                                    </p:set>
                                    <p:anim calcmode="lin" valueType="num">
                                      <p:cBhvr additive="base">
                                        <p:cTn id="26" dur="500" fill="hold"/>
                                        <p:tgtEl>
                                          <p:spTgt spid="29703">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703">
                                            <p:txEl>
                                              <p:pRg st="0" end="0"/>
                                            </p:txEl>
                                          </p:spTgt>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1000"/>
                            </p:stCondLst>
                            <p:childTnLst>
                              <p:par>
                                <p:cTn id="29" presetID="2" presetClass="entr" presetSubtype="4" fill="hold" grpId="0" nodeType="afterEffect">
                                  <p:stCondLst>
                                    <p:cond delay="0"/>
                                  </p:stCondLst>
                                  <p:childTnLst>
                                    <p:set>
                                      <p:cBhvr>
                                        <p:cTn id="30" dur="1" fill="hold">
                                          <p:stCondLst>
                                            <p:cond delay="0"/>
                                          </p:stCondLst>
                                        </p:cTn>
                                        <p:tgtEl>
                                          <p:spTgt spid="29705">
                                            <p:txEl>
                                              <p:pRg st="0" end="0"/>
                                            </p:txEl>
                                          </p:spTgt>
                                        </p:tgtEl>
                                        <p:attrNameLst>
                                          <p:attrName>style.visibility</p:attrName>
                                        </p:attrNameLst>
                                      </p:cBhvr>
                                      <p:to>
                                        <p:strVal val="visible"/>
                                      </p:to>
                                    </p:set>
                                    <p:anim calcmode="lin" valueType="num">
                                      <p:cBhvr additive="base">
                                        <p:cTn id="31" dur="500" fill="hold"/>
                                        <p:tgtEl>
                                          <p:spTgt spid="2970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705">
                                            <p:txEl>
                                              <p:pRg st="0" end="0"/>
                                            </p:txEl>
                                          </p:spTgt>
                                        </p:tgtEl>
                                        <p:attrNameLst>
                                          <p:attrName>ppt_y</p:attrName>
                                        </p:attrNameLst>
                                      </p:cBhvr>
                                      <p:tavLst>
                                        <p:tav tm="0">
                                          <p:val>
                                            <p:strVal val="1+#ppt_h/2"/>
                                          </p:val>
                                        </p:tav>
                                        <p:tav tm="100000">
                                          <p:val>
                                            <p:strVal val="#ppt_y"/>
                                          </p:val>
                                        </p:tav>
                                      </p:tavLst>
                                    </p:anim>
                                  </p:childTnLst>
                                </p:cTn>
                              </p:par>
                            </p:childTnLst>
                          </p:cTn>
                        </p:par>
                        <p:par>
                          <p:cTn id="33" fill="hold" nodeType="afterGroup">
                            <p:stCondLst>
                              <p:cond delay="1500"/>
                            </p:stCondLst>
                            <p:childTnLst>
                              <p:par>
                                <p:cTn id="34" presetID="2" presetClass="entr" presetSubtype="4" fill="hold" grpId="0" nodeType="afterEffect">
                                  <p:stCondLst>
                                    <p:cond delay="0"/>
                                  </p:stCondLst>
                                  <p:childTnLst>
                                    <p:set>
                                      <p:cBhvr>
                                        <p:cTn id="35" dur="1" fill="hold">
                                          <p:stCondLst>
                                            <p:cond delay="0"/>
                                          </p:stCondLst>
                                        </p:cTn>
                                        <p:tgtEl>
                                          <p:spTgt spid="29705">
                                            <p:txEl>
                                              <p:pRg st="1" end="1"/>
                                            </p:txEl>
                                          </p:spTgt>
                                        </p:tgtEl>
                                        <p:attrNameLst>
                                          <p:attrName>style.visibility</p:attrName>
                                        </p:attrNameLst>
                                      </p:cBhvr>
                                      <p:to>
                                        <p:strVal val="visible"/>
                                      </p:to>
                                    </p:set>
                                    <p:anim calcmode="lin" valueType="num">
                                      <p:cBhvr additive="base">
                                        <p:cTn id="36" dur="500" fill="hold"/>
                                        <p:tgtEl>
                                          <p:spTgt spid="29705">
                                            <p:txEl>
                                              <p:pRg st="1" end="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9705">
                                            <p:txEl>
                                              <p:pRg st="1" end="1"/>
                                            </p:txEl>
                                          </p:spTgt>
                                        </p:tgtEl>
                                        <p:attrNameLst>
                                          <p:attrName>ppt_y</p:attrName>
                                        </p:attrNameLst>
                                      </p:cBhvr>
                                      <p:tavLst>
                                        <p:tav tm="0">
                                          <p:val>
                                            <p:strVal val="1+#ppt_h/2"/>
                                          </p:val>
                                        </p:tav>
                                        <p:tav tm="100000">
                                          <p:val>
                                            <p:strVal val="#ppt_y"/>
                                          </p:val>
                                        </p:tav>
                                      </p:tavLst>
                                    </p:anim>
                                  </p:childTnLst>
                                </p:cTn>
                              </p:par>
                            </p:childTnLst>
                          </p:cTn>
                        </p:par>
                        <p:par>
                          <p:cTn id="38" fill="hold" nodeType="afterGroup">
                            <p:stCondLst>
                              <p:cond delay="2000"/>
                            </p:stCondLst>
                            <p:childTnLst>
                              <p:par>
                                <p:cTn id="39" presetID="2" presetClass="entr" presetSubtype="4" fill="hold" grpId="0" nodeType="afterEffect">
                                  <p:stCondLst>
                                    <p:cond delay="0"/>
                                  </p:stCondLst>
                                  <p:childTnLst>
                                    <p:set>
                                      <p:cBhvr>
                                        <p:cTn id="40" dur="1" fill="hold">
                                          <p:stCondLst>
                                            <p:cond delay="0"/>
                                          </p:stCondLst>
                                        </p:cTn>
                                        <p:tgtEl>
                                          <p:spTgt spid="29705">
                                            <p:txEl>
                                              <p:pRg st="2" end="2"/>
                                            </p:txEl>
                                          </p:spTgt>
                                        </p:tgtEl>
                                        <p:attrNameLst>
                                          <p:attrName>style.visibility</p:attrName>
                                        </p:attrNameLst>
                                      </p:cBhvr>
                                      <p:to>
                                        <p:strVal val="visible"/>
                                      </p:to>
                                    </p:set>
                                    <p:anim calcmode="lin" valueType="num">
                                      <p:cBhvr additive="base">
                                        <p:cTn id="41" dur="500" fill="hold"/>
                                        <p:tgtEl>
                                          <p:spTgt spid="29705">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970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build="p"/>
      <p:bldP spid="29705" grpId="0" build="p"/>
      <p:bldP spid="29706" grpId="0"/>
      <p:bldP spid="2970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algn="just" eaLnBrk="1" hangingPunct="1"/>
            <a:r>
              <a:rPr lang="zh-CN" altLang="en-US" smtClean="0"/>
              <a:t>证明</a:t>
            </a:r>
            <a:r>
              <a:rPr lang="en-US" altLang="zh-CN" smtClean="0"/>
              <a:t>(</a:t>
            </a:r>
            <a:r>
              <a:rPr lang="zh-CN" altLang="en-US" smtClean="0"/>
              <a:t>续</a:t>
            </a:r>
            <a:r>
              <a:rPr lang="en-US" altLang="zh-CN" smtClean="0"/>
              <a:t>2)</a:t>
            </a:r>
          </a:p>
        </p:txBody>
      </p:sp>
      <p:sp>
        <p:nvSpPr>
          <p:cNvPr id="30726" name="Rectangle 3"/>
          <p:cNvSpPr>
            <a:spLocks noGrp="1" noChangeArrowheads="1"/>
          </p:cNvSpPr>
          <p:nvPr>
            <p:ph idx="1"/>
          </p:nvPr>
        </p:nvSpPr>
        <p:spPr>
          <a:xfrm>
            <a:off x="1143000" y="1163638"/>
            <a:ext cx="7696200" cy="512762"/>
          </a:xfrm>
        </p:spPr>
        <p:txBody>
          <a:bodyPr/>
          <a:lstStyle/>
          <a:p>
            <a:pPr algn="r" eaLnBrk="1" hangingPunct="1">
              <a:buFont typeface="Wingdings" panose="05000000000000000000" pitchFamily="2" charset="2"/>
              <a:buNone/>
            </a:pPr>
            <a:r>
              <a:rPr lang="en-US" altLang="zh-CN" smtClean="0">
                <a:sym typeface="Symbol" panose="05050102010706020507" pitchFamily="18" charset="2"/>
              </a:rPr>
              <a:t>P{b</a:t>
            </a:r>
            <a:r>
              <a:rPr lang="en-US" altLang="zh-CN" baseline="30000" smtClean="0">
                <a:sym typeface="Symbol" panose="05050102010706020507" pitchFamily="18" charset="2"/>
              </a:rPr>
              <a:t>(i)</a:t>
            </a:r>
            <a:r>
              <a:rPr lang="en-US" altLang="zh-CN" smtClean="0">
                <a:sym typeface="Symbol" panose="05050102010706020507" pitchFamily="18" charset="2"/>
              </a:rPr>
              <a:t>≤t}</a:t>
            </a:r>
            <a:r>
              <a:rPr lang="zh-CN" altLang="en-US" smtClean="0">
                <a:sym typeface="Symbol" panose="05050102010706020507" pitchFamily="18" charset="2"/>
              </a:rPr>
              <a:t>＝</a:t>
            </a:r>
            <a:r>
              <a:rPr lang="en-US" altLang="zh-CN" smtClean="0">
                <a:sym typeface="Symbol" panose="05050102010706020507" pitchFamily="18" charset="2"/>
              </a:rPr>
              <a:t>B</a:t>
            </a:r>
            <a:r>
              <a:rPr lang="en-US" altLang="zh-CN" baseline="30000" smtClean="0">
                <a:sym typeface="Symbol" panose="05050102010706020507" pitchFamily="18" charset="2"/>
              </a:rPr>
              <a:t>(i)</a:t>
            </a:r>
            <a:r>
              <a:rPr lang="en-US" altLang="zh-CN" smtClean="0">
                <a:sym typeface="Symbol" panose="05050102010706020507" pitchFamily="18" charset="2"/>
              </a:rPr>
              <a:t>(t)</a:t>
            </a:r>
            <a:r>
              <a:rPr lang="zh-CN" altLang="en-US" smtClean="0">
                <a:sym typeface="Symbol" panose="05050102010706020507" pitchFamily="18" charset="2"/>
              </a:rPr>
              <a:t>，</a:t>
            </a:r>
            <a:r>
              <a:rPr lang="en-US" altLang="zh-CN" smtClean="0">
                <a:sym typeface="Symbol" panose="05050102010706020507" pitchFamily="18" charset="2"/>
              </a:rPr>
              <a:t>i≥1,t≥0		</a:t>
            </a:r>
            <a:r>
              <a:rPr lang="en-US" altLang="zh-CN" smtClean="0">
                <a:solidFill>
                  <a:srgbClr val="FF0000"/>
                </a:solidFill>
                <a:sym typeface="Symbol" panose="05050102010706020507" pitchFamily="18" charset="2"/>
              </a:rPr>
              <a:t>(14)</a:t>
            </a:r>
          </a:p>
        </p:txBody>
      </p:sp>
      <p:sp>
        <p:nvSpPr>
          <p:cNvPr id="8602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BD40EB4-54AD-40CE-B6A2-83F02535DFA9}"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8602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86022" name="Text Box 4"/>
          <p:cNvSpPr txBox="1">
            <a:spLocks noChangeArrowheads="1"/>
          </p:cNvSpPr>
          <p:nvPr/>
        </p:nvSpPr>
        <p:spPr bwMode="auto">
          <a:xfrm>
            <a:off x="1066800" y="20574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endParaRPr lang="zh-CN" altLang="zh-CN" sz="2400" b="0"/>
          </a:p>
        </p:txBody>
      </p:sp>
      <p:sp>
        <p:nvSpPr>
          <p:cNvPr id="30728" name="Text Box 5"/>
          <p:cNvSpPr txBox="1">
            <a:spLocks noChangeArrowheads="1"/>
          </p:cNvSpPr>
          <p:nvPr/>
        </p:nvSpPr>
        <p:spPr bwMode="auto">
          <a:xfrm>
            <a:off x="1143000" y="1712913"/>
            <a:ext cx="7696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a:solidFill>
                  <a:schemeClr val="tx2"/>
                </a:solidFill>
                <a:sym typeface="Symbol" panose="05050102010706020507" pitchFamily="18" charset="2"/>
              </a:rPr>
              <a:t>然后取拉普拉斯变换，经过整理即得式</a:t>
            </a:r>
            <a:r>
              <a:rPr lang="en-US" altLang="zh-CN">
                <a:solidFill>
                  <a:schemeClr val="tx2"/>
                </a:solidFill>
                <a:sym typeface="Symbol" panose="05050102010706020507" pitchFamily="18" charset="2"/>
              </a:rPr>
              <a:t>(9)</a:t>
            </a:r>
            <a:r>
              <a:rPr lang="zh-CN" altLang="en-US">
                <a:solidFill>
                  <a:schemeClr val="tx2"/>
                </a:solidFill>
                <a:sym typeface="Symbol" panose="05050102010706020507" pitchFamily="18" charset="2"/>
              </a:rPr>
              <a:t>。</a:t>
            </a:r>
          </a:p>
          <a:p>
            <a:pPr eaLnBrk="1" hangingPunct="1">
              <a:buClrTx/>
              <a:buFontTx/>
              <a:buNone/>
            </a:pPr>
            <a:r>
              <a:rPr lang="zh-CN" altLang="en-US">
                <a:solidFill>
                  <a:schemeClr val="tx2"/>
                </a:solidFill>
                <a:sym typeface="Symbol" panose="05050102010706020507" pitchFamily="18" charset="2"/>
              </a:rPr>
              <a:t>　　同理，当</a:t>
            </a:r>
            <a:r>
              <a:rPr lang="en-US" altLang="zh-CN">
                <a:solidFill>
                  <a:schemeClr val="tx2"/>
                </a:solidFill>
                <a:sym typeface="Symbol" panose="05050102010706020507" pitchFamily="18" charset="2"/>
              </a:rPr>
              <a:t>j≥1</a:t>
            </a:r>
            <a:r>
              <a:rPr lang="zh-CN" altLang="en-US">
                <a:solidFill>
                  <a:schemeClr val="tx2"/>
                </a:solidFill>
                <a:sym typeface="Symbol" panose="05050102010706020507" pitchFamily="18" charset="2"/>
              </a:rPr>
              <a:t>时，有</a:t>
            </a:r>
          </a:p>
          <a:p>
            <a:pPr algn="ctr" eaLnBrk="1" hangingPunct="1">
              <a:buClrTx/>
              <a:buFontTx/>
              <a:buNone/>
            </a:pPr>
            <a:r>
              <a:rPr lang="en-US" altLang="zh-CN">
                <a:solidFill>
                  <a:schemeClr val="tx2"/>
                </a:solidFill>
                <a:sym typeface="Symbol" panose="05050102010706020507" pitchFamily="18" charset="2"/>
              </a:rPr>
              <a:t>P</a:t>
            </a:r>
            <a:r>
              <a:rPr lang="en-US" altLang="zh-CN" baseline="-25000">
                <a:solidFill>
                  <a:schemeClr val="tx2"/>
                </a:solidFill>
                <a:sym typeface="Symbol" panose="05050102010706020507" pitchFamily="18" charset="2"/>
              </a:rPr>
              <a:t>ij</a:t>
            </a:r>
            <a:r>
              <a:rPr lang="en-US" altLang="zh-CN">
                <a:solidFill>
                  <a:schemeClr val="tx2"/>
                </a:solidFill>
                <a:sym typeface="Symbol" panose="05050102010706020507" pitchFamily="18" charset="2"/>
              </a:rPr>
              <a:t>(t)</a:t>
            </a:r>
            <a:r>
              <a:rPr lang="zh-CN" altLang="en-US">
                <a:solidFill>
                  <a:schemeClr val="tx2"/>
                </a:solidFill>
                <a:sym typeface="Symbol" panose="05050102010706020507" pitchFamily="18" charset="2"/>
              </a:rPr>
              <a:t>＝</a:t>
            </a:r>
            <a:r>
              <a:rPr lang="en-US" altLang="zh-CN">
                <a:solidFill>
                  <a:schemeClr val="tx2"/>
                </a:solidFill>
                <a:sym typeface="Symbol" panose="05050102010706020507" pitchFamily="18" charset="2"/>
              </a:rPr>
              <a:t>P{</a:t>
            </a:r>
            <a:r>
              <a:rPr lang="zh-CN" altLang="en-US">
                <a:solidFill>
                  <a:schemeClr val="tx2"/>
                </a:solidFill>
                <a:sym typeface="Symbol" panose="05050102010706020507" pitchFamily="18" charset="2"/>
              </a:rPr>
              <a:t>时刻</a:t>
            </a:r>
            <a:r>
              <a:rPr lang="en-US" altLang="zh-CN">
                <a:solidFill>
                  <a:schemeClr val="tx2"/>
                </a:solidFill>
                <a:sym typeface="Symbol" panose="05050102010706020507" pitchFamily="18" charset="2"/>
              </a:rPr>
              <a:t>t</a:t>
            </a:r>
            <a:r>
              <a:rPr lang="zh-CN" altLang="en-US">
                <a:solidFill>
                  <a:schemeClr val="tx2"/>
                </a:solidFill>
                <a:sym typeface="Symbol" panose="05050102010706020507" pitchFamily="18" charset="2"/>
              </a:rPr>
              <a:t>处于忙期；</a:t>
            </a:r>
            <a:r>
              <a:rPr lang="en-US" altLang="zh-CN">
                <a:solidFill>
                  <a:schemeClr val="tx2"/>
                </a:solidFill>
                <a:sym typeface="Symbol" panose="05050102010706020507" pitchFamily="18" charset="2"/>
              </a:rPr>
              <a:t>N(t)=j|N(0)=i}</a:t>
            </a:r>
          </a:p>
          <a:p>
            <a:pPr algn="r" eaLnBrk="1" hangingPunct="1">
              <a:buClrTx/>
              <a:buFontTx/>
              <a:buNone/>
            </a:pPr>
            <a:r>
              <a:rPr lang="en-US" altLang="zh-CN">
                <a:solidFill>
                  <a:schemeClr val="tx2"/>
                </a:solidFill>
                <a:sym typeface="Symbol" panose="05050102010706020507" pitchFamily="18" charset="2"/>
              </a:rPr>
              <a:t>i≥0</a:t>
            </a:r>
            <a:r>
              <a:rPr lang="en-US" altLang="zh-CN">
                <a:sym typeface="Symbol" panose="05050102010706020507" pitchFamily="18" charset="2"/>
              </a:rPr>
              <a:t>		</a:t>
            </a:r>
            <a:r>
              <a:rPr lang="en-US" altLang="zh-CN">
                <a:solidFill>
                  <a:srgbClr val="FF0000"/>
                </a:solidFill>
                <a:sym typeface="Symbol" panose="05050102010706020507" pitchFamily="18" charset="2"/>
              </a:rPr>
              <a:t>(15)</a:t>
            </a:r>
            <a:endParaRPr lang="en-US" altLang="zh-CN">
              <a:solidFill>
                <a:schemeClr val="tx2"/>
              </a:solidFill>
              <a:sym typeface="Symbol" panose="05050102010706020507" pitchFamily="18" charset="2"/>
            </a:endParaRPr>
          </a:p>
          <a:p>
            <a:pPr eaLnBrk="1" hangingPunct="1">
              <a:lnSpc>
                <a:spcPct val="80000"/>
              </a:lnSpc>
              <a:buClrTx/>
              <a:buFontTx/>
              <a:buNone/>
            </a:pPr>
            <a:r>
              <a:rPr lang="zh-CN" altLang="en-US">
                <a:solidFill>
                  <a:schemeClr val="tx2"/>
                </a:solidFill>
                <a:sym typeface="Symbol" panose="05050102010706020507" pitchFamily="18" charset="2"/>
              </a:rPr>
              <a:t>　　于是，当</a:t>
            </a:r>
            <a:r>
              <a:rPr lang="en-US" altLang="zh-CN">
                <a:solidFill>
                  <a:schemeClr val="tx2"/>
                </a:solidFill>
                <a:sym typeface="Symbol" panose="05050102010706020507" pitchFamily="18" charset="2"/>
              </a:rPr>
              <a:t>i</a:t>
            </a:r>
            <a:r>
              <a:rPr lang="zh-CN" altLang="en-US">
                <a:solidFill>
                  <a:schemeClr val="tx2"/>
                </a:solidFill>
                <a:sym typeface="Symbol" panose="05050102010706020507" pitchFamily="18" charset="2"/>
              </a:rPr>
              <a:t>＝</a:t>
            </a:r>
            <a:r>
              <a:rPr lang="en-US" altLang="zh-CN">
                <a:solidFill>
                  <a:schemeClr val="tx2"/>
                </a:solidFill>
                <a:sym typeface="Symbol" panose="05050102010706020507" pitchFamily="18" charset="2"/>
              </a:rPr>
              <a:t>0</a:t>
            </a:r>
            <a:r>
              <a:rPr lang="zh-CN" altLang="en-US">
                <a:solidFill>
                  <a:schemeClr val="tx2"/>
                </a:solidFill>
                <a:sym typeface="Symbol" panose="05050102010706020507" pitchFamily="18" charset="2"/>
              </a:rPr>
              <a:t>时，</a:t>
            </a:r>
          </a:p>
        </p:txBody>
      </p:sp>
      <p:sp>
        <p:nvSpPr>
          <p:cNvPr id="30729" name="Rectangle 6"/>
          <p:cNvSpPr>
            <a:spLocks noChangeArrowheads="1"/>
          </p:cNvSpPr>
          <p:nvPr/>
        </p:nvSpPr>
        <p:spPr bwMode="auto">
          <a:xfrm>
            <a:off x="8153400" y="59436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a:solidFill>
                  <a:srgbClr val="FF0000"/>
                </a:solidFill>
                <a:sym typeface="Symbol" panose="05050102010706020507" pitchFamily="18" charset="2"/>
              </a:rPr>
              <a:t>(16)</a:t>
            </a:r>
          </a:p>
        </p:txBody>
      </p:sp>
      <p:graphicFrame>
        <p:nvGraphicFramePr>
          <p:cNvPr id="30722" name="Object 7"/>
          <p:cNvGraphicFramePr>
            <a:graphicFrameLocks noChangeAspect="1"/>
          </p:cNvGraphicFramePr>
          <p:nvPr/>
        </p:nvGraphicFramePr>
        <p:xfrm>
          <a:off x="1905000" y="4114800"/>
          <a:ext cx="6981825" cy="2447925"/>
        </p:xfrm>
        <a:graphic>
          <a:graphicData uri="http://schemas.openxmlformats.org/presentationml/2006/ole">
            <mc:AlternateContent xmlns:mc="http://schemas.openxmlformats.org/markup-compatibility/2006">
              <mc:Choice xmlns:v="urn:schemas-microsoft-com:vml" Requires="v">
                <p:oleObj spid="_x0000_s86032" name="Equation" r:id="rId4" imgW="3873500" imgH="1358900" progId="Equation.3">
                  <p:embed/>
                </p:oleObj>
              </mc:Choice>
              <mc:Fallback>
                <p:oleObj name="Equation" r:id="rId4" imgW="3873500" imgH="13589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4114800"/>
                        <a:ext cx="6981825" cy="244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167CB1E4-408D-4B67-9BF6-DC8C56D84161}" type="slidenum">
              <a:rPr lang="zh-CN" altLang="en-US" sz="1800">
                <a:solidFill>
                  <a:srgbClr val="00FF00"/>
                </a:solidFill>
                <a:ea typeface="黑体" panose="02010609060101010101" pitchFamily="49" charset="-122"/>
              </a:rPr>
              <a:pPr/>
              <a:t>39</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6">
                                            <p:txEl>
                                              <p:pRg st="0" end="0"/>
                                            </p:txEl>
                                          </p:spTgt>
                                        </p:tgtEl>
                                        <p:attrNameLst>
                                          <p:attrName>style.visibility</p:attrName>
                                        </p:attrNameLst>
                                      </p:cBhvr>
                                      <p:to>
                                        <p:strVal val="visible"/>
                                      </p:to>
                                    </p:set>
                                    <p:anim calcmode="lin" valueType="num">
                                      <p:cBhvr additive="base">
                                        <p:cTn id="7" dur="500" fill="hold"/>
                                        <p:tgtEl>
                                          <p:spTgt spid="307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28">
                                            <p:txEl>
                                              <p:pRg st="0" end="0"/>
                                            </p:txEl>
                                          </p:spTgt>
                                        </p:tgtEl>
                                        <p:attrNameLst>
                                          <p:attrName>style.visibility</p:attrName>
                                        </p:attrNameLst>
                                      </p:cBhvr>
                                      <p:to>
                                        <p:strVal val="visible"/>
                                      </p:to>
                                    </p:set>
                                    <p:anim calcmode="lin" valueType="num">
                                      <p:cBhvr additive="base">
                                        <p:cTn id="13" dur="500" fill="hold"/>
                                        <p:tgtEl>
                                          <p:spTgt spid="3072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28">
                                            <p:txEl>
                                              <p:pRg st="1" end="1"/>
                                            </p:txEl>
                                          </p:spTgt>
                                        </p:tgtEl>
                                        <p:attrNameLst>
                                          <p:attrName>style.visibility</p:attrName>
                                        </p:attrNameLst>
                                      </p:cBhvr>
                                      <p:to>
                                        <p:strVal val="visible"/>
                                      </p:to>
                                    </p:set>
                                    <p:anim calcmode="lin" valueType="num">
                                      <p:cBhvr additive="base">
                                        <p:cTn id="19" dur="500" fill="hold"/>
                                        <p:tgtEl>
                                          <p:spTgt spid="3072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28">
                                            <p:txEl>
                                              <p:pRg st="2" end="2"/>
                                            </p:txEl>
                                          </p:spTgt>
                                        </p:tgtEl>
                                        <p:attrNameLst>
                                          <p:attrName>style.visibility</p:attrName>
                                        </p:attrNameLst>
                                      </p:cBhvr>
                                      <p:to>
                                        <p:strVal val="visible"/>
                                      </p:to>
                                    </p:set>
                                    <p:anim calcmode="lin" valueType="num">
                                      <p:cBhvr additive="base">
                                        <p:cTn id="25" dur="500" fill="hold"/>
                                        <p:tgtEl>
                                          <p:spTgt spid="3072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8">
                                            <p:txEl>
                                              <p:pRg st="2" end="2"/>
                                            </p:txEl>
                                          </p:spTgt>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30728">
                                            <p:txEl>
                                              <p:pRg st="3" end="3"/>
                                            </p:txEl>
                                          </p:spTgt>
                                        </p:tgtEl>
                                        <p:attrNameLst>
                                          <p:attrName>style.visibility</p:attrName>
                                        </p:attrNameLst>
                                      </p:cBhvr>
                                      <p:to>
                                        <p:strVal val="visible"/>
                                      </p:to>
                                    </p:set>
                                    <p:anim calcmode="lin" valueType="num">
                                      <p:cBhvr additive="base">
                                        <p:cTn id="30" dur="500" fill="hold"/>
                                        <p:tgtEl>
                                          <p:spTgt spid="30728">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07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0728">
                                            <p:txEl>
                                              <p:pRg st="4" end="4"/>
                                            </p:txEl>
                                          </p:spTgt>
                                        </p:tgtEl>
                                        <p:attrNameLst>
                                          <p:attrName>style.visibility</p:attrName>
                                        </p:attrNameLst>
                                      </p:cBhvr>
                                      <p:to>
                                        <p:strVal val="visible"/>
                                      </p:to>
                                    </p:set>
                                    <p:anim calcmode="lin" valueType="num">
                                      <p:cBhvr additive="base">
                                        <p:cTn id="36" dur="500" fill="hold"/>
                                        <p:tgtEl>
                                          <p:spTgt spid="30728">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072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30722"/>
                                        </p:tgtEl>
                                        <p:attrNameLst>
                                          <p:attrName>style.visibility</p:attrName>
                                        </p:attrNameLst>
                                      </p:cBhvr>
                                      <p:to>
                                        <p:strVal val="visible"/>
                                      </p:to>
                                    </p:set>
                                    <p:anim calcmode="lin" valueType="num">
                                      <p:cBhvr additive="base">
                                        <p:cTn id="42" dur="500" fill="hold"/>
                                        <p:tgtEl>
                                          <p:spTgt spid="30722"/>
                                        </p:tgtEl>
                                        <p:attrNameLst>
                                          <p:attrName>ppt_x</p:attrName>
                                        </p:attrNameLst>
                                      </p:cBhvr>
                                      <p:tavLst>
                                        <p:tav tm="0">
                                          <p:val>
                                            <p:strVal val="#ppt_x"/>
                                          </p:val>
                                        </p:tav>
                                        <p:tav tm="100000">
                                          <p:val>
                                            <p:strVal val="#ppt_x"/>
                                          </p:val>
                                        </p:tav>
                                      </p:tavLst>
                                    </p:anim>
                                    <p:anim calcmode="lin" valueType="num">
                                      <p:cBhvr additive="base">
                                        <p:cTn id="43" dur="500" fill="hold"/>
                                        <p:tgtEl>
                                          <p:spTgt spid="30722"/>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0729"/>
                                        </p:tgtEl>
                                        <p:attrNameLst>
                                          <p:attrName>style.visibility</p:attrName>
                                        </p:attrNameLst>
                                      </p:cBhvr>
                                      <p:to>
                                        <p:strVal val="visible"/>
                                      </p:to>
                                    </p:set>
                                    <p:anim calcmode="lin" valueType="num">
                                      <p:cBhvr additive="base">
                                        <p:cTn id="46" dur="500" fill="hold"/>
                                        <p:tgtEl>
                                          <p:spTgt spid="30729"/>
                                        </p:tgtEl>
                                        <p:attrNameLst>
                                          <p:attrName>ppt_x</p:attrName>
                                        </p:attrNameLst>
                                      </p:cBhvr>
                                      <p:tavLst>
                                        <p:tav tm="0">
                                          <p:val>
                                            <p:strVal val="#ppt_x"/>
                                          </p:val>
                                        </p:tav>
                                        <p:tav tm="100000">
                                          <p:val>
                                            <p:strVal val="#ppt_x"/>
                                          </p:val>
                                        </p:tav>
                                      </p:tavLst>
                                    </p:anim>
                                    <p:anim calcmode="lin" valueType="num">
                                      <p:cBhvr additive="base">
                                        <p:cTn id="47" dur="500" fill="hold"/>
                                        <p:tgtEl>
                                          <p:spTgt spid="307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build="p"/>
      <p:bldP spid="30728" grpId="0" build="p"/>
      <p:bldP spid="307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43000" y="373063"/>
            <a:ext cx="7772400" cy="549275"/>
          </a:xfrm>
        </p:spPr>
        <p:txBody>
          <a:bodyPr/>
          <a:lstStyle/>
          <a:p>
            <a:pPr eaLnBrk="1" hangingPunct="1"/>
            <a:r>
              <a:rPr lang="zh-CN" altLang="en-US" sz="3600" smtClean="0"/>
              <a:t>第七章  一般服务的</a:t>
            </a:r>
            <a:r>
              <a:rPr lang="en-US" altLang="zh-CN" sz="3600" smtClean="0"/>
              <a:t>M/G/1/</a:t>
            </a:r>
            <a:r>
              <a:rPr lang="en-US" altLang="zh-CN" sz="3600" smtClean="0">
                <a:sym typeface="Symbol" panose="05050102010706020507" pitchFamily="18" charset="2"/>
              </a:rPr>
              <a:t></a:t>
            </a:r>
            <a:r>
              <a:rPr lang="zh-CN" altLang="en-US" sz="3600" smtClean="0"/>
              <a:t>排队系统</a:t>
            </a:r>
          </a:p>
        </p:txBody>
      </p:sp>
      <p:sp>
        <p:nvSpPr>
          <p:cNvPr id="327683" name="Rectangle 3"/>
          <p:cNvSpPr>
            <a:spLocks noGrp="1" noChangeArrowheads="1"/>
          </p:cNvSpPr>
          <p:nvPr>
            <p:ph idx="1"/>
          </p:nvPr>
        </p:nvSpPr>
        <p:spPr>
          <a:xfrm>
            <a:off x="1042988" y="1196975"/>
            <a:ext cx="7696200" cy="5400675"/>
          </a:xfrm>
        </p:spPr>
        <p:txBody>
          <a:bodyPr/>
          <a:lstStyle/>
          <a:p>
            <a:pPr marL="0" indent="647700" algn="just" eaLnBrk="1" hangingPunct="1">
              <a:lnSpc>
                <a:spcPct val="125000"/>
              </a:lnSpc>
              <a:buFont typeface="Wingdings" panose="05000000000000000000" pitchFamily="2" charset="2"/>
              <a:buNone/>
            </a:pPr>
            <a:r>
              <a:rPr lang="zh-CN" altLang="en-US" sz="2500" smtClean="0">
                <a:solidFill>
                  <a:srgbClr val="0000FF"/>
                </a:solidFill>
              </a:rPr>
              <a:t>前面内容着重讨论了按泊松流到达与负指数服务时间的简单排队系统，它的主要特点是在任何时刻系统都具有较好的马尔可夫性，能比较容易地得到队长分布的平稳解，因此部分内容相对讲可以看作是初等的。</a:t>
            </a:r>
            <a:endParaRPr lang="en-US" altLang="zh-CN" sz="2500" smtClean="0">
              <a:solidFill>
                <a:srgbClr val="0000FF"/>
              </a:solidFill>
            </a:endParaRPr>
          </a:p>
          <a:p>
            <a:pPr marL="0" indent="647700" algn="just" eaLnBrk="1" hangingPunct="1">
              <a:lnSpc>
                <a:spcPct val="125000"/>
              </a:lnSpc>
              <a:spcBef>
                <a:spcPts val="600"/>
              </a:spcBef>
              <a:buFont typeface="Wingdings" panose="05000000000000000000" pitchFamily="2" charset="2"/>
              <a:buNone/>
            </a:pPr>
            <a:r>
              <a:rPr lang="zh-CN" altLang="en-US" sz="2500" smtClean="0">
                <a:solidFill>
                  <a:srgbClr val="0000FF"/>
                </a:solidFill>
              </a:rPr>
              <a:t>对于一般服务或一般到达的排队系统，并不是任何时刻系统都具有马尔可夫性，只是在某些特殊的随机时刻系统才具有这种性质，我们称这种随机时刻为</a:t>
            </a:r>
            <a:r>
              <a:rPr lang="zh-CN" altLang="en-US" sz="2500" smtClean="0">
                <a:solidFill>
                  <a:srgbClr val="FF0000"/>
                </a:solidFill>
              </a:rPr>
              <a:t>再生点</a:t>
            </a:r>
            <a:r>
              <a:rPr lang="zh-CN" altLang="en-US" sz="2500" smtClean="0">
                <a:solidFill>
                  <a:srgbClr val="0000FF"/>
                </a:solidFill>
              </a:rPr>
              <a:t>，即从这个时刻起，系统好像又重新开始一样。利用再生点，一般服务或一般到达的排队系统可化成马尔可夫链，用马尔可夫链的方法来解决，这种方法叫做</a:t>
            </a:r>
            <a:r>
              <a:rPr lang="zh-CN" altLang="en-US" sz="2500" smtClean="0">
                <a:solidFill>
                  <a:srgbClr val="FF0000"/>
                </a:solidFill>
              </a:rPr>
              <a:t>嵌入马尔可夫链法</a:t>
            </a:r>
            <a:r>
              <a:rPr lang="zh-CN" altLang="en-US" sz="2500" smtClean="0">
                <a:solidFill>
                  <a:srgbClr val="0000FF"/>
                </a:solidFill>
              </a:rPr>
              <a:t>。此方法的精髓在于找到再生点。</a:t>
            </a:r>
          </a:p>
        </p:txBody>
      </p:sp>
      <p:sp>
        <p:nvSpPr>
          <p:cNvPr id="1434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5EBCE63-11C3-4318-8A98-D4EF459CAF7D}"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434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1434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755AF5FC-39EC-496E-BC24-619FFCE123F3}" type="slidenum">
              <a:rPr lang="zh-CN" altLang="en-US" sz="1800">
                <a:solidFill>
                  <a:srgbClr val="00FF00"/>
                </a:solidFill>
                <a:ea typeface="黑体" panose="02010609060101010101" pitchFamily="49" charset="-122"/>
              </a:rPr>
              <a:pPr/>
              <a:t>4</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anim calcmode="lin" valueType="num">
                                      <p:cBhvr additive="base">
                                        <p:cTn id="7" dur="500" fill="hold"/>
                                        <p:tgtEl>
                                          <p:spTgt spid="327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6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7683">
                                            <p:txEl>
                                              <p:pRg st="1" end="1"/>
                                            </p:txEl>
                                          </p:spTgt>
                                        </p:tgtEl>
                                        <p:attrNameLst>
                                          <p:attrName>style.visibility</p:attrName>
                                        </p:attrNameLst>
                                      </p:cBhvr>
                                      <p:to>
                                        <p:strVal val="visible"/>
                                      </p:to>
                                    </p:set>
                                    <p:anim calcmode="lin" valueType="num">
                                      <p:cBhvr additive="base">
                                        <p:cTn id="13" dur="500" fill="hold"/>
                                        <p:tgtEl>
                                          <p:spTgt spid="3276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68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just" eaLnBrk="1" hangingPunct="1"/>
            <a:r>
              <a:rPr lang="zh-CN" altLang="en-US" smtClean="0"/>
              <a:t>证明</a:t>
            </a:r>
            <a:r>
              <a:rPr lang="en-US" altLang="zh-CN" smtClean="0"/>
              <a:t>(</a:t>
            </a:r>
            <a:r>
              <a:rPr lang="zh-CN" altLang="en-US" smtClean="0"/>
              <a:t>续</a:t>
            </a:r>
            <a:r>
              <a:rPr lang="en-US" altLang="zh-CN" smtClean="0"/>
              <a:t>3)</a:t>
            </a:r>
          </a:p>
        </p:txBody>
      </p:sp>
      <p:sp>
        <p:nvSpPr>
          <p:cNvPr id="31752" name="Rectangle 3"/>
          <p:cNvSpPr>
            <a:spLocks noGrp="1" noChangeArrowheads="1"/>
          </p:cNvSpPr>
          <p:nvPr>
            <p:ph idx="1"/>
          </p:nvPr>
        </p:nvSpPr>
        <p:spPr>
          <a:xfrm>
            <a:off x="1143000" y="1163638"/>
            <a:ext cx="7696200" cy="512762"/>
          </a:xfrm>
        </p:spPr>
        <p:txBody>
          <a:bodyPr/>
          <a:lstStyle/>
          <a:p>
            <a:pPr algn="just" eaLnBrk="1" hangingPunct="1">
              <a:buFont typeface="Wingdings" panose="05000000000000000000" pitchFamily="2" charset="2"/>
              <a:buNone/>
            </a:pPr>
            <a:r>
              <a:rPr lang="zh-CN" altLang="en-US" smtClean="0">
                <a:solidFill>
                  <a:schemeClr val="tx2"/>
                </a:solidFill>
                <a:sym typeface="Symbol" panose="05050102010706020507" pitchFamily="18" charset="2"/>
              </a:rPr>
              <a:t>当</a:t>
            </a:r>
            <a:r>
              <a:rPr lang="en-US" altLang="zh-CN" smtClean="0">
                <a:solidFill>
                  <a:schemeClr val="tx2"/>
                </a:solidFill>
                <a:sym typeface="Symbol" panose="05050102010706020507" pitchFamily="18" charset="2"/>
              </a:rPr>
              <a:t>i≥1</a:t>
            </a:r>
            <a:r>
              <a:rPr lang="zh-CN" altLang="en-US" smtClean="0">
                <a:solidFill>
                  <a:schemeClr val="tx2"/>
                </a:solidFill>
                <a:sym typeface="Symbol" panose="05050102010706020507" pitchFamily="18" charset="2"/>
              </a:rPr>
              <a:t>时，</a:t>
            </a:r>
          </a:p>
        </p:txBody>
      </p:sp>
      <p:sp>
        <p:nvSpPr>
          <p:cNvPr id="8806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C5DDB36-99EB-4FA9-9A5D-5B0D1B0D22FA}"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8806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31754" name="Rectangle 5"/>
          <p:cNvSpPr>
            <a:spLocks noChangeArrowheads="1"/>
          </p:cNvSpPr>
          <p:nvPr/>
        </p:nvSpPr>
        <p:spPr bwMode="auto">
          <a:xfrm>
            <a:off x="8153400" y="1935163"/>
            <a:ext cx="762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a:solidFill>
                  <a:srgbClr val="FF0000"/>
                </a:solidFill>
                <a:sym typeface="Symbol" panose="05050102010706020507" pitchFamily="18" charset="2"/>
              </a:rPr>
              <a:t>(17)</a:t>
            </a:r>
          </a:p>
        </p:txBody>
      </p:sp>
      <p:graphicFrame>
        <p:nvGraphicFramePr>
          <p:cNvPr id="31746" name="Object 6"/>
          <p:cNvGraphicFramePr>
            <a:graphicFrameLocks noChangeAspect="1"/>
          </p:cNvGraphicFramePr>
          <p:nvPr/>
        </p:nvGraphicFramePr>
        <p:xfrm>
          <a:off x="1371600" y="1798638"/>
          <a:ext cx="6726238" cy="658812"/>
        </p:xfrm>
        <a:graphic>
          <a:graphicData uri="http://schemas.openxmlformats.org/presentationml/2006/ole">
            <mc:AlternateContent xmlns:mc="http://schemas.openxmlformats.org/markup-compatibility/2006">
              <mc:Choice xmlns:v="urn:schemas-microsoft-com:vml" Requires="v">
                <p:oleObj spid="_x0000_s88095" name="Equation" r:id="rId4" imgW="3365500" imgH="330200" progId="Equation.3">
                  <p:embed/>
                </p:oleObj>
              </mc:Choice>
              <mc:Fallback>
                <p:oleObj name="Equation" r:id="rId4" imgW="3365500" imgH="330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798638"/>
                        <a:ext cx="6726238" cy="65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5" name="Text Box 7"/>
          <p:cNvSpPr txBox="1">
            <a:spLocks noChangeArrowheads="1"/>
          </p:cNvSpPr>
          <p:nvPr/>
        </p:nvSpPr>
        <p:spPr bwMode="auto">
          <a:xfrm>
            <a:off x="1143000" y="2581275"/>
            <a:ext cx="76962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a:t>类似</a:t>
            </a:r>
            <a:r>
              <a:rPr lang="en-US" altLang="zh-CN"/>
              <a:t>Q</a:t>
            </a:r>
            <a:r>
              <a:rPr lang="en-US" altLang="zh-CN" baseline="-25000"/>
              <a:t>j</a:t>
            </a:r>
            <a:r>
              <a:rPr lang="en-US" altLang="zh-CN"/>
              <a:t>(t)</a:t>
            </a:r>
            <a:r>
              <a:rPr lang="zh-CN" altLang="en-US"/>
              <a:t>的讨论，有</a:t>
            </a:r>
          </a:p>
        </p:txBody>
      </p:sp>
      <p:sp>
        <p:nvSpPr>
          <p:cNvPr id="31756" name="Rectangle 8"/>
          <p:cNvSpPr>
            <a:spLocks noChangeArrowheads="1"/>
          </p:cNvSpPr>
          <p:nvPr/>
        </p:nvSpPr>
        <p:spPr bwMode="auto">
          <a:xfrm>
            <a:off x="8153400" y="3459163"/>
            <a:ext cx="762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a:solidFill>
                  <a:srgbClr val="FF0000"/>
                </a:solidFill>
                <a:sym typeface="Symbol" panose="05050102010706020507" pitchFamily="18" charset="2"/>
              </a:rPr>
              <a:t>(18)</a:t>
            </a:r>
          </a:p>
        </p:txBody>
      </p:sp>
      <p:graphicFrame>
        <p:nvGraphicFramePr>
          <p:cNvPr id="31747" name="Object 9"/>
          <p:cNvGraphicFramePr>
            <a:graphicFrameLocks noChangeAspect="1"/>
          </p:cNvGraphicFramePr>
          <p:nvPr/>
        </p:nvGraphicFramePr>
        <p:xfrm>
          <a:off x="1638300" y="3263900"/>
          <a:ext cx="6192838" cy="862013"/>
        </p:xfrm>
        <a:graphic>
          <a:graphicData uri="http://schemas.openxmlformats.org/presentationml/2006/ole">
            <mc:AlternateContent xmlns:mc="http://schemas.openxmlformats.org/markup-compatibility/2006">
              <mc:Choice xmlns:v="urn:schemas-microsoft-com:vml" Requires="v">
                <p:oleObj spid="_x0000_s88096" name="Equation" r:id="rId6" imgW="3098800" imgH="431800" progId="Equation.3">
                  <p:embed/>
                </p:oleObj>
              </mc:Choice>
              <mc:Fallback>
                <p:oleObj name="Equation" r:id="rId6" imgW="3098800" imgH="4318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8300" y="3263900"/>
                        <a:ext cx="6192838"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7" name="Text Box 10"/>
          <p:cNvSpPr txBox="1">
            <a:spLocks noChangeArrowheads="1"/>
          </p:cNvSpPr>
          <p:nvPr/>
        </p:nvSpPr>
        <p:spPr bwMode="auto">
          <a:xfrm>
            <a:off x="1143000" y="4249738"/>
            <a:ext cx="76962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a:t>于是</a:t>
            </a:r>
          </a:p>
        </p:txBody>
      </p:sp>
      <p:sp>
        <p:nvSpPr>
          <p:cNvPr id="31758" name="Rectangle 11"/>
          <p:cNvSpPr>
            <a:spLocks noChangeArrowheads="1"/>
          </p:cNvSpPr>
          <p:nvPr/>
        </p:nvSpPr>
        <p:spPr bwMode="auto">
          <a:xfrm>
            <a:off x="8153400" y="5135563"/>
            <a:ext cx="762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a:solidFill>
                  <a:srgbClr val="FF0000"/>
                </a:solidFill>
                <a:sym typeface="Symbol" panose="05050102010706020507" pitchFamily="18" charset="2"/>
              </a:rPr>
              <a:t>(19)</a:t>
            </a:r>
          </a:p>
        </p:txBody>
      </p:sp>
      <p:graphicFrame>
        <p:nvGraphicFramePr>
          <p:cNvPr id="31748" name="Object 12"/>
          <p:cNvGraphicFramePr>
            <a:graphicFrameLocks noChangeAspect="1"/>
          </p:cNvGraphicFramePr>
          <p:nvPr/>
        </p:nvGraphicFramePr>
        <p:xfrm>
          <a:off x="1346200" y="4932363"/>
          <a:ext cx="6777038" cy="862012"/>
        </p:xfrm>
        <a:graphic>
          <a:graphicData uri="http://schemas.openxmlformats.org/presentationml/2006/ole">
            <mc:AlternateContent xmlns:mc="http://schemas.openxmlformats.org/markup-compatibility/2006">
              <mc:Choice xmlns:v="urn:schemas-microsoft-com:vml" Requires="v">
                <p:oleObj spid="_x0000_s88097" name="Equation" r:id="rId8" imgW="3390900" imgH="431800" progId="Equation.3">
                  <p:embed/>
                </p:oleObj>
              </mc:Choice>
              <mc:Fallback>
                <p:oleObj name="Equation" r:id="rId8" imgW="3390900" imgH="4318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6200" y="4932363"/>
                        <a:ext cx="6777038"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9" name="Text Box 13"/>
          <p:cNvSpPr txBox="1">
            <a:spLocks noChangeArrowheads="1"/>
          </p:cNvSpPr>
          <p:nvPr/>
        </p:nvSpPr>
        <p:spPr bwMode="auto">
          <a:xfrm>
            <a:off x="1143000" y="5918200"/>
            <a:ext cx="76962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a:t>然后取拉普拉斯变换，经过整理即得式</a:t>
            </a:r>
            <a:r>
              <a:rPr lang="en-US" altLang="zh-CN"/>
              <a:t>(10)</a:t>
            </a:r>
            <a:r>
              <a:rPr lang="zh-CN" altLang="en-US"/>
              <a:t>。</a:t>
            </a:r>
          </a:p>
        </p:txBody>
      </p:sp>
      <p:sp>
        <p:nvSpPr>
          <p:cNvPr id="8807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4D12E914-2492-421E-AD9F-7A53595A94E6}" type="slidenum">
              <a:rPr lang="zh-CN" altLang="en-US" sz="1800">
                <a:solidFill>
                  <a:srgbClr val="00FF00"/>
                </a:solidFill>
                <a:ea typeface="黑体" panose="02010609060101010101" pitchFamily="49" charset="-122"/>
              </a:rPr>
              <a:pPr/>
              <a:t>40</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52">
                                            <p:txEl>
                                              <p:pRg st="0" end="0"/>
                                            </p:txEl>
                                          </p:spTgt>
                                        </p:tgtEl>
                                        <p:attrNameLst>
                                          <p:attrName>style.visibility</p:attrName>
                                        </p:attrNameLst>
                                      </p:cBhvr>
                                      <p:to>
                                        <p:strVal val="visible"/>
                                      </p:to>
                                    </p:set>
                                    <p:anim calcmode="lin" valueType="num">
                                      <p:cBhvr additive="base">
                                        <p:cTn id="7" dur="500" fill="hold"/>
                                        <p:tgtEl>
                                          <p:spTgt spid="317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52">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1746"/>
                                        </p:tgtEl>
                                        <p:attrNameLst>
                                          <p:attrName>style.visibility</p:attrName>
                                        </p:attrNameLst>
                                      </p:cBhvr>
                                      <p:to>
                                        <p:strVal val="visible"/>
                                      </p:to>
                                    </p:set>
                                    <p:anim calcmode="lin" valueType="num">
                                      <p:cBhvr additive="base">
                                        <p:cTn id="12" dur="500" fill="hold"/>
                                        <p:tgtEl>
                                          <p:spTgt spid="31746"/>
                                        </p:tgtEl>
                                        <p:attrNameLst>
                                          <p:attrName>ppt_x</p:attrName>
                                        </p:attrNameLst>
                                      </p:cBhvr>
                                      <p:tavLst>
                                        <p:tav tm="0">
                                          <p:val>
                                            <p:strVal val="#ppt_x"/>
                                          </p:val>
                                        </p:tav>
                                        <p:tav tm="100000">
                                          <p:val>
                                            <p:strVal val="#ppt_x"/>
                                          </p:val>
                                        </p:tav>
                                      </p:tavLst>
                                    </p:anim>
                                    <p:anim calcmode="lin" valueType="num">
                                      <p:cBhvr additive="base">
                                        <p:cTn id="13" dur="500" fill="hold"/>
                                        <p:tgtEl>
                                          <p:spTgt spid="3174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1754"/>
                                        </p:tgtEl>
                                        <p:attrNameLst>
                                          <p:attrName>style.visibility</p:attrName>
                                        </p:attrNameLst>
                                      </p:cBhvr>
                                      <p:to>
                                        <p:strVal val="visible"/>
                                      </p:to>
                                    </p:set>
                                    <p:anim calcmode="lin" valueType="num">
                                      <p:cBhvr additive="base">
                                        <p:cTn id="16" dur="500" fill="hold"/>
                                        <p:tgtEl>
                                          <p:spTgt spid="31754"/>
                                        </p:tgtEl>
                                        <p:attrNameLst>
                                          <p:attrName>ppt_x</p:attrName>
                                        </p:attrNameLst>
                                      </p:cBhvr>
                                      <p:tavLst>
                                        <p:tav tm="0">
                                          <p:val>
                                            <p:strVal val="#ppt_x"/>
                                          </p:val>
                                        </p:tav>
                                        <p:tav tm="100000">
                                          <p:val>
                                            <p:strVal val="#ppt_x"/>
                                          </p:val>
                                        </p:tav>
                                      </p:tavLst>
                                    </p:anim>
                                    <p:anim calcmode="lin" valueType="num">
                                      <p:cBhvr additive="base">
                                        <p:cTn id="17" dur="500" fill="hold"/>
                                        <p:tgtEl>
                                          <p:spTgt spid="31754"/>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1755"/>
                                        </p:tgtEl>
                                        <p:attrNameLst>
                                          <p:attrName>style.visibility</p:attrName>
                                        </p:attrNameLst>
                                      </p:cBhvr>
                                      <p:to>
                                        <p:strVal val="visible"/>
                                      </p:to>
                                    </p:set>
                                    <p:anim calcmode="lin" valueType="num">
                                      <p:cBhvr additive="base">
                                        <p:cTn id="22" dur="500" fill="hold"/>
                                        <p:tgtEl>
                                          <p:spTgt spid="31755"/>
                                        </p:tgtEl>
                                        <p:attrNameLst>
                                          <p:attrName>ppt_x</p:attrName>
                                        </p:attrNameLst>
                                      </p:cBhvr>
                                      <p:tavLst>
                                        <p:tav tm="0">
                                          <p:val>
                                            <p:strVal val="#ppt_x"/>
                                          </p:val>
                                        </p:tav>
                                        <p:tav tm="100000">
                                          <p:val>
                                            <p:strVal val="#ppt_x"/>
                                          </p:val>
                                        </p:tav>
                                      </p:tavLst>
                                    </p:anim>
                                    <p:anim calcmode="lin" valueType="num">
                                      <p:cBhvr additive="base">
                                        <p:cTn id="23" dur="500" fill="hold"/>
                                        <p:tgtEl>
                                          <p:spTgt spid="31755"/>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500"/>
                            </p:stCondLst>
                            <p:childTnLst>
                              <p:par>
                                <p:cTn id="25" presetID="2" presetClass="entr" presetSubtype="4" fill="hold" nodeType="afterEffect">
                                  <p:stCondLst>
                                    <p:cond delay="0"/>
                                  </p:stCondLst>
                                  <p:childTnLst>
                                    <p:set>
                                      <p:cBhvr>
                                        <p:cTn id="26" dur="1" fill="hold">
                                          <p:stCondLst>
                                            <p:cond delay="0"/>
                                          </p:stCondLst>
                                        </p:cTn>
                                        <p:tgtEl>
                                          <p:spTgt spid="31747"/>
                                        </p:tgtEl>
                                        <p:attrNameLst>
                                          <p:attrName>style.visibility</p:attrName>
                                        </p:attrNameLst>
                                      </p:cBhvr>
                                      <p:to>
                                        <p:strVal val="visible"/>
                                      </p:to>
                                    </p:set>
                                    <p:anim calcmode="lin" valueType="num">
                                      <p:cBhvr additive="base">
                                        <p:cTn id="27" dur="500" fill="hold"/>
                                        <p:tgtEl>
                                          <p:spTgt spid="31747"/>
                                        </p:tgtEl>
                                        <p:attrNameLst>
                                          <p:attrName>ppt_x</p:attrName>
                                        </p:attrNameLst>
                                      </p:cBhvr>
                                      <p:tavLst>
                                        <p:tav tm="0">
                                          <p:val>
                                            <p:strVal val="#ppt_x"/>
                                          </p:val>
                                        </p:tav>
                                        <p:tav tm="100000">
                                          <p:val>
                                            <p:strVal val="#ppt_x"/>
                                          </p:val>
                                        </p:tav>
                                      </p:tavLst>
                                    </p:anim>
                                    <p:anim calcmode="lin" valueType="num">
                                      <p:cBhvr additive="base">
                                        <p:cTn id="28" dur="500" fill="hold"/>
                                        <p:tgtEl>
                                          <p:spTgt spid="3174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1756"/>
                                        </p:tgtEl>
                                        <p:attrNameLst>
                                          <p:attrName>style.visibility</p:attrName>
                                        </p:attrNameLst>
                                      </p:cBhvr>
                                      <p:to>
                                        <p:strVal val="visible"/>
                                      </p:to>
                                    </p:set>
                                    <p:anim calcmode="lin" valueType="num">
                                      <p:cBhvr additive="base">
                                        <p:cTn id="31" dur="500" fill="hold"/>
                                        <p:tgtEl>
                                          <p:spTgt spid="31756"/>
                                        </p:tgtEl>
                                        <p:attrNameLst>
                                          <p:attrName>ppt_x</p:attrName>
                                        </p:attrNameLst>
                                      </p:cBhvr>
                                      <p:tavLst>
                                        <p:tav tm="0">
                                          <p:val>
                                            <p:strVal val="#ppt_x"/>
                                          </p:val>
                                        </p:tav>
                                        <p:tav tm="100000">
                                          <p:val>
                                            <p:strVal val="#ppt_x"/>
                                          </p:val>
                                        </p:tav>
                                      </p:tavLst>
                                    </p:anim>
                                    <p:anim calcmode="lin" valueType="num">
                                      <p:cBhvr additive="base">
                                        <p:cTn id="32" dur="500" fill="hold"/>
                                        <p:tgtEl>
                                          <p:spTgt spid="3175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1757"/>
                                        </p:tgtEl>
                                        <p:attrNameLst>
                                          <p:attrName>style.visibility</p:attrName>
                                        </p:attrNameLst>
                                      </p:cBhvr>
                                      <p:to>
                                        <p:strVal val="visible"/>
                                      </p:to>
                                    </p:set>
                                    <p:anim calcmode="lin" valueType="num">
                                      <p:cBhvr additive="base">
                                        <p:cTn id="37" dur="500" fill="hold"/>
                                        <p:tgtEl>
                                          <p:spTgt spid="31757"/>
                                        </p:tgtEl>
                                        <p:attrNameLst>
                                          <p:attrName>ppt_x</p:attrName>
                                        </p:attrNameLst>
                                      </p:cBhvr>
                                      <p:tavLst>
                                        <p:tav tm="0">
                                          <p:val>
                                            <p:strVal val="#ppt_x"/>
                                          </p:val>
                                        </p:tav>
                                        <p:tav tm="100000">
                                          <p:val>
                                            <p:strVal val="#ppt_x"/>
                                          </p:val>
                                        </p:tav>
                                      </p:tavLst>
                                    </p:anim>
                                    <p:anim calcmode="lin" valueType="num">
                                      <p:cBhvr additive="base">
                                        <p:cTn id="38" dur="500" fill="hold"/>
                                        <p:tgtEl>
                                          <p:spTgt spid="31757"/>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500"/>
                            </p:stCondLst>
                            <p:childTnLst>
                              <p:par>
                                <p:cTn id="40" presetID="2" presetClass="entr" presetSubtype="4" fill="hold" nodeType="afterEffect">
                                  <p:stCondLst>
                                    <p:cond delay="0"/>
                                  </p:stCondLst>
                                  <p:childTnLst>
                                    <p:set>
                                      <p:cBhvr>
                                        <p:cTn id="41" dur="1" fill="hold">
                                          <p:stCondLst>
                                            <p:cond delay="0"/>
                                          </p:stCondLst>
                                        </p:cTn>
                                        <p:tgtEl>
                                          <p:spTgt spid="31748"/>
                                        </p:tgtEl>
                                        <p:attrNameLst>
                                          <p:attrName>style.visibility</p:attrName>
                                        </p:attrNameLst>
                                      </p:cBhvr>
                                      <p:to>
                                        <p:strVal val="visible"/>
                                      </p:to>
                                    </p:set>
                                    <p:anim calcmode="lin" valueType="num">
                                      <p:cBhvr additive="base">
                                        <p:cTn id="42" dur="500" fill="hold"/>
                                        <p:tgtEl>
                                          <p:spTgt spid="31748"/>
                                        </p:tgtEl>
                                        <p:attrNameLst>
                                          <p:attrName>ppt_x</p:attrName>
                                        </p:attrNameLst>
                                      </p:cBhvr>
                                      <p:tavLst>
                                        <p:tav tm="0">
                                          <p:val>
                                            <p:strVal val="#ppt_x"/>
                                          </p:val>
                                        </p:tav>
                                        <p:tav tm="100000">
                                          <p:val>
                                            <p:strVal val="#ppt_x"/>
                                          </p:val>
                                        </p:tav>
                                      </p:tavLst>
                                    </p:anim>
                                    <p:anim calcmode="lin" valueType="num">
                                      <p:cBhvr additive="base">
                                        <p:cTn id="43" dur="500" fill="hold"/>
                                        <p:tgtEl>
                                          <p:spTgt spid="31748"/>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1758"/>
                                        </p:tgtEl>
                                        <p:attrNameLst>
                                          <p:attrName>style.visibility</p:attrName>
                                        </p:attrNameLst>
                                      </p:cBhvr>
                                      <p:to>
                                        <p:strVal val="visible"/>
                                      </p:to>
                                    </p:set>
                                    <p:anim calcmode="lin" valueType="num">
                                      <p:cBhvr additive="base">
                                        <p:cTn id="46" dur="500" fill="hold"/>
                                        <p:tgtEl>
                                          <p:spTgt spid="31758"/>
                                        </p:tgtEl>
                                        <p:attrNameLst>
                                          <p:attrName>ppt_x</p:attrName>
                                        </p:attrNameLst>
                                      </p:cBhvr>
                                      <p:tavLst>
                                        <p:tav tm="0">
                                          <p:val>
                                            <p:strVal val="#ppt_x"/>
                                          </p:val>
                                        </p:tav>
                                        <p:tav tm="100000">
                                          <p:val>
                                            <p:strVal val="#ppt_x"/>
                                          </p:val>
                                        </p:tav>
                                      </p:tavLst>
                                    </p:anim>
                                    <p:anim calcmode="lin" valueType="num">
                                      <p:cBhvr additive="base">
                                        <p:cTn id="47" dur="500" fill="hold"/>
                                        <p:tgtEl>
                                          <p:spTgt spid="31758"/>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31759"/>
                                        </p:tgtEl>
                                        <p:attrNameLst>
                                          <p:attrName>style.visibility</p:attrName>
                                        </p:attrNameLst>
                                      </p:cBhvr>
                                      <p:to>
                                        <p:strVal val="visible"/>
                                      </p:to>
                                    </p:set>
                                    <p:anim calcmode="lin" valueType="num">
                                      <p:cBhvr additive="base">
                                        <p:cTn id="52" dur="500" fill="hold"/>
                                        <p:tgtEl>
                                          <p:spTgt spid="31759"/>
                                        </p:tgtEl>
                                        <p:attrNameLst>
                                          <p:attrName>ppt_x</p:attrName>
                                        </p:attrNameLst>
                                      </p:cBhvr>
                                      <p:tavLst>
                                        <p:tav tm="0">
                                          <p:val>
                                            <p:strVal val="#ppt_x"/>
                                          </p:val>
                                        </p:tav>
                                        <p:tav tm="100000">
                                          <p:val>
                                            <p:strVal val="#ppt_x"/>
                                          </p:val>
                                        </p:tav>
                                      </p:tavLst>
                                    </p:anim>
                                    <p:anim calcmode="lin" valueType="num">
                                      <p:cBhvr additive="base">
                                        <p:cTn id="53" dur="500" fill="hold"/>
                                        <p:tgtEl>
                                          <p:spTgt spid="317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2" grpId="0" build="p"/>
      <p:bldP spid="31754" grpId="0"/>
      <p:bldP spid="31755" grpId="0"/>
      <p:bldP spid="31756" grpId="0"/>
      <p:bldP spid="31757" grpId="0"/>
      <p:bldP spid="31758" grpId="0"/>
      <p:bldP spid="3175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lgn="l" eaLnBrk="1" hangingPunct="1"/>
            <a:r>
              <a:rPr lang="zh-CN" altLang="en-US" smtClean="0"/>
              <a:t>定理</a:t>
            </a:r>
            <a:r>
              <a:rPr lang="en-US" altLang="zh-CN" smtClean="0"/>
              <a:t>3</a:t>
            </a:r>
          </a:p>
        </p:txBody>
      </p:sp>
      <p:sp>
        <p:nvSpPr>
          <p:cNvPr id="32777" name="Rectangle 3"/>
          <p:cNvSpPr>
            <a:spLocks noGrp="1" noChangeArrowheads="1"/>
          </p:cNvSpPr>
          <p:nvPr>
            <p:ph type="body" sz="half" idx="1"/>
          </p:nvPr>
        </p:nvSpPr>
        <p:spPr>
          <a:xfrm>
            <a:off x="1143000" y="1143000"/>
            <a:ext cx="7532688" cy="438150"/>
          </a:xfrm>
        </p:spPr>
        <p:txBody>
          <a:bodyPr/>
          <a:lstStyle/>
          <a:p>
            <a:pPr eaLnBrk="1" hangingPunct="1">
              <a:buFont typeface="Wingdings" panose="05000000000000000000" pitchFamily="2" charset="2"/>
              <a:buNone/>
            </a:pPr>
            <a:r>
              <a:rPr lang="zh-CN" altLang="en-US" sz="2400" smtClean="0"/>
              <a:t>令</a:t>
            </a:r>
            <a:r>
              <a:rPr lang="en-US" altLang="zh-CN" sz="2400" smtClean="0"/>
              <a:t>p</a:t>
            </a:r>
            <a:r>
              <a:rPr lang="en-US" altLang="zh-CN" sz="2400" baseline="-25000" smtClean="0"/>
              <a:t>j</a:t>
            </a:r>
            <a:r>
              <a:rPr lang="zh-CN" altLang="en-US" sz="2400" smtClean="0"/>
              <a:t>＝        </a:t>
            </a:r>
            <a:r>
              <a:rPr lang="en-US" altLang="zh-CN" sz="2400" smtClean="0"/>
              <a:t>P{N(t)=j}</a:t>
            </a:r>
            <a:r>
              <a:rPr lang="zh-CN" altLang="en-US" sz="2400" smtClean="0"/>
              <a:t>，</a:t>
            </a:r>
            <a:r>
              <a:rPr lang="en-US" altLang="zh-CN" sz="2400" smtClean="0"/>
              <a:t>j≥0</a:t>
            </a:r>
            <a:r>
              <a:rPr lang="zh-CN" altLang="en-US" sz="2400" smtClean="0"/>
              <a:t>，则对任意初始状态，有</a:t>
            </a:r>
          </a:p>
        </p:txBody>
      </p:sp>
      <p:graphicFrame>
        <p:nvGraphicFramePr>
          <p:cNvPr id="32770" name="Object 4"/>
          <p:cNvGraphicFramePr>
            <a:graphicFrameLocks noGrp="1" noChangeAspect="1"/>
          </p:cNvGraphicFramePr>
          <p:nvPr>
            <p:ph sz="quarter" idx="2"/>
          </p:nvPr>
        </p:nvGraphicFramePr>
        <p:xfrm>
          <a:off x="2022475" y="1141413"/>
          <a:ext cx="533400" cy="558800"/>
        </p:xfrm>
        <a:graphic>
          <a:graphicData uri="http://schemas.openxmlformats.org/presentationml/2006/ole">
            <mc:AlternateContent xmlns:mc="http://schemas.openxmlformats.org/markup-compatibility/2006">
              <mc:Choice xmlns:v="urn:schemas-microsoft-com:vml" Requires="v">
                <p:oleObj spid="_x0000_s90145" name="公式" r:id="rId4" imgW="266584" imgH="279279" progId="Equation.3">
                  <p:embed/>
                </p:oleObj>
              </mc:Choice>
              <mc:Fallback>
                <p:oleObj name="公式" r:id="rId4" imgW="266584" imgH="279279"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2475" y="1141413"/>
                        <a:ext cx="5334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1" name="Object 7"/>
          <p:cNvGraphicFramePr>
            <a:graphicFrameLocks noGrp="1" noChangeAspect="1"/>
          </p:cNvGraphicFramePr>
          <p:nvPr>
            <p:ph sz="quarter" idx="3"/>
          </p:nvPr>
        </p:nvGraphicFramePr>
        <p:xfrm>
          <a:off x="1571625" y="3760788"/>
          <a:ext cx="7202488" cy="963612"/>
        </p:xfrm>
        <a:graphic>
          <a:graphicData uri="http://schemas.openxmlformats.org/presentationml/2006/ole">
            <mc:AlternateContent xmlns:mc="http://schemas.openxmlformats.org/markup-compatibility/2006">
              <mc:Choice xmlns:v="urn:schemas-microsoft-com:vml" Requires="v">
                <p:oleObj spid="_x0000_s90146" name="公式" r:id="rId6" imgW="3606800" imgH="482600" progId="Equation.3">
                  <p:embed/>
                </p:oleObj>
              </mc:Choice>
              <mc:Fallback>
                <p:oleObj name="公式" r:id="rId6" imgW="3606800" imgH="482600" progId="Equation.3">
                  <p:embed/>
                  <p:pic>
                    <p:nvPicPr>
                      <p:cNvPr id="0" name="Object 7"/>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1625" y="3760788"/>
                        <a:ext cx="7202488"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18" name="日期占位符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F1CE0C9-94C4-4522-B104-7990CCB39B8C}" type="datetime1">
              <a:rPr lang="zh-CN" altLang="en-US" sz="1800">
                <a:solidFill>
                  <a:srgbClr val="00FF00"/>
                </a:solidFill>
                <a:latin typeface="黑体" panose="02010609060101010101" pitchFamily="49" charset="-122"/>
                <a:ea typeface="黑体" panose="02010609060101010101" pitchFamily="49" charset="-122"/>
              </a:rPr>
              <a:pPr/>
              <a:t>2019/11/16</a:t>
            </a:fld>
            <a:endParaRPr lang="en-US" altLang="zh-CN" sz="1800">
              <a:solidFill>
                <a:srgbClr val="00FF00"/>
              </a:solidFill>
              <a:latin typeface="黑体" panose="02010609060101010101" pitchFamily="49" charset="-122"/>
              <a:ea typeface="黑体" panose="02010609060101010101" pitchFamily="49" charset="-122"/>
            </a:endParaRPr>
          </a:p>
        </p:txBody>
      </p:sp>
      <p:sp>
        <p:nvSpPr>
          <p:cNvPr id="90119" name="页脚占位符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latin typeface="黑体" panose="02010609060101010101" pitchFamily="49" charset="-122"/>
                <a:ea typeface="黑体" panose="02010609060101010101" pitchFamily="49" charset="-122"/>
              </a:rPr>
              <a:t>信息与软件工程学院　顾小丰</a:t>
            </a:r>
            <a:endParaRPr lang="en-US" altLang="zh-CN" sz="1800">
              <a:solidFill>
                <a:srgbClr val="00FF00"/>
              </a:solidFill>
              <a:latin typeface="黑体" panose="02010609060101010101" pitchFamily="49" charset="-122"/>
              <a:ea typeface="黑体" panose="02010609060101010101" pitchFamily="49" charset="-122"/>
            </a:endParaRPr>
          </a:p>
        </p:txBody>
      </p:sp>
      <p:sp>
        <p:nvSpPr>
          <p:cNvPr id="32779" name="Text Box 6"/>
          <p:cNvSpPr txBox="1">
            <a:spLocks noChangeArrowheads="1"/>
          </p:cNvSpPr>
          <p:nvPr/>
        </p:nvSpPr>
        <p:spPr bwMode="auto">
          <a:xfrm>
            <a:off x="1143000" y="1773238"/>
            <a:ext cx="7696200"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AutoNum type="arabicParenR"/>
            </a:pPr>
            <a:r>
              <a:rPr lang="zh-CN" altLang="en-US" sz="2400"/>
              <a:t>当</a:t>
            </a:r>
            <a:r>
              <a:rPr lang="zh-CN" altLang="en-US" sz="2400">
                <a:sym typeface="Symbol" panose="05050102010706020507" pitchFamily="18" charset="2"/>
              </a:rPr>
              <a:t>＝</a:t>
            </a:r>
            <a:r>
              <a:rPr lang="en-US" altLang="zh-CN" sz="2400">
                <a:sym typeface="Symbol" panose="05050102010706020507" pitchFamily="18" charset="2"/>
              </a:rPr>
              <a:t>/</a:t>
            </a:r>
            <a:r>
              <a:rPr lang="en-US" altLang="zh-CN" sz="2400"/>
              <a:t>≥1</a:t>
            </a:r>
            <a:r>
              <a:rPr lang="zh-CN" altLang="en-US" sz="2400"/>
              <a:t>时，</a:t>
            </a:r>
            <a:r>
              <a:rPr lang="en-US" altLang="zh-CN" sz="2400"/>
              <a:t>p</a:t>
            </a:r>
            <a:r>
              <a:rPr lang="en-US" altLang="zh-CN" sz="2400" baseline="-25000"/>
              <a:t>j</a:t>
            </a:r>
            <a:r>
              <a:rPr lang="zh-CN" altLang="en-US" sz="2400"/>
              <a:t>＝</a:t>
            </a:r>
            <a:r>
              <a:rPr lang="en-US" altLang="zh-CN" sz="2400"/>
              <a:t>0</a:t>
            </a:r>
            <a:r>
              <a:rPr lang="zh-CN" altLang="en-US" sz="2400"/>
              <a:t>，</a:t>
            </a:r>
            <a:r>
              <a:rPr lang="en-US" altLang="zh-CN" sz="2400"/>
              <a:t>=0,1,2,……</a:t>
            </a:r>
          </a:p>
          <a:p>
            <a:pPr eaLnBrk="1" hangingPunct="1">
              <a:lnSpc>
                <a:spcPct val="150000"/>
              </a:lnSpc>
              <a:buClrTx/>
              <a:buFontTx/>
              <a:buAutoNum type="arabicParenR"/>
            </a:pPr>
            <a:r>
              <a:rPr lang="zh-CN" altLang="en-US" sz="2400"/>
              <a:t>当</a:t>
            </a:r>
            <a:r>
              <a:rPr lang="zh-CN" altLang="en-US" sz="2400">
                <a:sym typeface="Symbol" panose="05050102010706020507" pitchFamily="18" charset="2"/>
              </a:rPr>
              <a:t>＝</a:t>
            </a:r>
            <a:r>
              <a:rPr lang="en-US" altLang="zh-CN" sz="2400">
                <a:sym typeface="Symbol" panose="05050102010706020507" pitchFamily="18" charset="2"/>
              </a:rPr>
              <a:t>/</a:t>
            </a:r>
            <a:r>
              <a:rPr lang="zh-CN" altLang="zh-CN" sz="2400"/>
              <a:t>＜</a:t>
            </a:r>
            <a:r>
              <a:rPr lang="en-US" altLang="zh-CN" sz="2400"/>
              <a:t>1</a:t>
            </a:r>
            <a:r>
              <a:rPr lang="zh-CN" altLang="en-US" sz="2400"/>
              <a:t>时，</a:t>
            </a:r>
            <a:r>
              <a:rPr lang="en-US" altLang="zh-CN" sz="2400"/>
              <a:t>{p</a:t>
            </a:r>
            <a:r>
              <a:rPr lang="en-US" altLang="zh-CN" sz="2400" baseline="-25000"/>
              <a:t>j</a:t>
            </a:r>
            <a:r>
              <a:rPr lang="zh-CN" altLang="en-US" sz="2400"/>
              <a:t>，</a:t>
            </a:r>
            <a:r>
              <a:rPr lang="en-US" altLang="zh-CN" sz="2400"/>
              <a:t>j ≥</a:t>
            </a:r>
            <a:r>
              <a:rPr lang="en-US" altLang="zh-CN" sz="2400" b="0"/>
              <a:t> </a:t>
            </a:r>
            <a:r>
              <a:rPr lang="en-US" altLang="zh-CN" sz="2400"/>
              <a:t>0}</a:t>
            </a:r>
            <a:r>
              <a:rPr lang="zh-CN" altLang="en-US" sz="2400"/>
              <a:t>，且构成概率分布，有</a:t>
            </a:r>
          </a:p>
          <a:p>
            <a:pPr eaLnBrk="1" hangingPunct="1">
              <a:lnSpc>
                <a:spcPct val="150000"/>
              </a:lnSpc>
              <a:spcBef>
                <a:spcPct val="50000"/>
              </a:spcBef>
              <a:buClrTx/>
              <a:buFontTx/>
              <a:buNone/>
            </a:pPr>
            <a:r>
              <a:rPr lang="zh-CN" altLang="en-US" sz="2400"/>
              <a:t>	</a:t>
            </a:r>
            <a:r>
              <a:rPr lang="en-US" altLang="zh-CN" sz="2400"/>
              <a:t>p</a:t>
            </a:r>
            <a:r>
              <a:rPr lang="en-US" altLang="zh-CN" sz="2400" baseline="-25000"/>
              <a:t>0</a:t>
            </a:r>
            <a:r>
              <a:rPr lang="zh-CN" altLang="en-US" sz="2400"/>
              <a:t>＝</a:t>
            </a:r>
            <a:r>
              <a:rPr lang="en-US" altLang="zh-CN" sz="2400"/>
              <a:t>1</a:t>
            </a:r>
            <a:r>
              <a:rPr lang="zh-CN" altLang="en-US" sz="2400"/>
              <a:t>－ </a:t>
            </a:r>
            <a:r>
              <a:rPr lang="zh-CN" altLang="en-US" sz="2400">
                <a:sym typeface="Symbol" panose="05050102010706020507" pitchFamily="18" charset="2"/>
              </a:rPr>
              <a:t></a:t>
            </a:r>
          </a:p>
        </p:txBody>
      </p:sp>
      <p:sp>
        <p:nvSpPr>
          <p:cNvPr id="32780" name="Rectangle 8"/>
          <p:cNvSpPr>
            <a:spLocks noChangeArrowheads="1"/>
          </p:cNvSpPr>
          <p:nvPr/>
        </p:nvSpPr>
        <p:spPr bwMode="auto">
          <a:xfrm>
            <a:off x="1143000" y="4894263"/>
            <a:ext cx="2684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a:t>其中</a:t>
            </a:r>
            <a:r>
              <a:rPr lang="zh-CN" altLang="en-US" sz="2400"/>
              <a:t>当</a:t>
            </a:r>
            <a:r>
              <a:rPr lang="en-US" altLang="zh-CN" sz="2400"/>
              <a:t>j≤0</a:t>
            </a:r>
            <a:r>
              <a:rPr lang="zh-CN" altLang="en-US" sz="2400"/>
              <a:t>时，有</a:t>
            </a:r>
          </a:p>
        </p:txBody>
      </p:sp>
      <p:graphicFrame>
        <p:nvGraphicFramePr>
          <p:cNvPr id="32772" name="Object 9"/>
          <p:cNvGraphicFramePr>
            <a:graphicFrameLocks noChangeAspect="1"/>
          </p:cNvGraphicFramePr>
          <p:nvPr/>
        </p:nvGraphicFramePr>
        <p:xfrm>
          <a:off x="3779838" y="4724400"/>
          <a:ext cx="1066800" cy="889000"/>
        </p:xfrm>
        <a:graphic>
          <a:graphicData uri="http://schemas.openxmlformats.org/presentationml/2006/ole">
            <mc:AlternateContent xmlns:mc="http://schemas.openxmlformats.org/markup-compatibility/2006">
              <mc:Choice xmlns:v="urn:schemas-microsoft-com:vml" Requires="v">
                <p:oleObj spid="_x0000_s90147" name="公式" r:id="rId8" imgW="533169" imgH="444307" progId="Equation.3">
                  <p:embed/>
                </p:oleObj>
              </mc:Choice>
              <mc:Fallback>
                <p:oleObj name="公式" r:id="rId8" imgW="533169" imgH="444307"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9838" y="4724400"/>
                        <a:ext cx="10668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3" name="Object 10"/>
          <p:cNvGraphicFramePr>
            <a:graphicFrameLocks noChangeAspect="1"/>
          </p:cNvGraphicFramePr>
          <p:nvPr/>
        </p:nvGraphicFramePr>
        <p:xfrm>
          <a:off x="3813175" y="5661025"/>
          <a:ext cx="2846388" cy="838200"/>
        </p:xfrm>
        <a:graphic>
          <a:graphicData uri="http://schemas.openxmlformats.org/presentationml/2006/ole">
            <mc:AlternateContent xmlns:mc="http://schemas.openxmlformats.org/markup-compatibility/2006">
              <mc:Choice xmlns:v="urn:schemas-microsoft-com:vml" Requires="v">
                <p:oleObj spid="_x0000_s90148" name="公式" r:id="rId10" imgW="1422400" imgH="419100" progId="Equation.3">
                  <p:embed/>
                </p:oleObj>
              </mc:Choice>
              <mc:Fallback>
                <p:oleObj name="公式" r:id="rId10" imgW="1422400" imgH="4191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3175" y="5661025"/>
                        <a:ext cx="284638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2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latin typeface="黑体" panose="02010609060101010101" pitchFamily="49" charset="-122"/>
                <a:ea typeface="黑体" panose="02010609060101010101" pitchFamily="49" charset="-122"/>
              </a:rPr>
              <a:t>77</a:t>
            </a:r>
            <a:r>
              <a:rPr lang="zh-CN" altLang="en-US" sz="1800">
                <a:solidFill>
                  <a:srgbClr val="00FF00"/>
                </a:solidFill>
                <a:latin typeface="黑体" panose="02010609060101010101" pitchFamily="49" charset="-122"/>
                <a:ea typeface="黑体" panose="02010609060101010101" pitchFamily="49" charset="-122"/>
              </a:rPr>
              <a:t>－</a:t>
            </a:r>
            <a:fld id="{0EAF76F7-7734-4B90-BB1E-E3FDEB2EC35D}" type="slidenum">
              <a:rPr lang="zh-CN" altLang="en-US" sz="1800">
                <a:solidFill>
                  <a:srgbClr val="00FF00"/>
                </a:solidFill>
                <a:latin typeface="黑体" panose="02010609060101010101" pitchFamily="49" charset="-122"/>
                <a:ea typeface="黑体" panose="02010609060101010101" pitchFamily="49" charset="-122"/>
              </a:rPr>
              <a:pPr/>
              <a:t>41</a:t>
            </a:fld>
            <a:endParaRPr lang="zh-CN" altLang="en-US" sz="1800">
              <a:solidFill>
                <a:srgbClr val="00FF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7">
                                            <p:txEl>
                                              <p:pRg st="0" end="0"/>
                                            </p:txEl>
                                          </p:spTgt>
                                        </p:tgtEl>
                                        <p:attrNameLst>
                                          <p:attrName>style.visibility</p:attrName>
                                        </p:attrNameLst>
                                      </p:cBhvr>
                                      <p:to>
                                        <p:strVal val="visible"/>
                                      </p:to>
                                    </p:set>
                                    <p:anim calcmode="lin" valueType="num">
                                      <p:cBhvr additive="base">
                                        <p:cTn id="7" dur="500" fill="hold"/>
                                        <p:tgtEl>
                                          <p:spTgt spid="3277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770"/>
                                        </p:tgtEl>
                                        <p:attrNameLst>
                                          <p:attrName>style.visibility</p:attrName>
                                        </p:attrNameLst>
                                      </p:cBhvr>
                                      <p:to>
                                        <p:strVal val="visible"/>
                                      </p:to>
                                    </p:set>
                                    <p:anim calcmode="lin" valueType="num">
                                      <p:cBhvr additive="base">
                                        <p:cTn id="11" dur="500" fill="hold"/>
                                        <p:tgtEl>
                                          <p:spTgt spid="32770"/>
                                        </p:tgtEl>
                                        <p:attrNameLst>
                                          <p:attrName>ppt_x</p:attrName>
                                        </p:attrNameLst>
                                      </p:cBhvr>
                                      <p:tavLst>
                                        <p:tav tm="0">
                                          <p:val>
                                            <p:strVal val="#ppt_x"/>
                                          </p:val>
                                        </p:tav>
                                        <p:tav tm="100000">
                                          <p:val>
                                            <p:strVal val="#ppt_x"/>
                                          </p:val>
                                        </p:tav>
                                      </p:tavLst>
                                    </p:anim>
                                    <p:anim calcmode="lin" valueType="num">
                                      <p:cBhvr additive="base">
                                        <p:cTn id="12" dur="500" fill="hold"/>
                                        <p:tgtEl>
                                          <p:spTgt spid="32770"/>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2779">
                                            <p:txEl>
                                              <p:pRg st="0" end="0"/>
                                            </p:txEl>
                                          </p:spTgt>
                                        </p:tgtEl>
                                        <p:attrNameLst>
                                          <p:attrName>style.visibility</p:attrName>
                                        </p:attrNameLst>
                                      </p:cBhvr>
                                      <p:to>
                                        <p:strVal val="visible"/>
                                      </p:to>
                                    </p:set>
                                    <p:anim calcmode="lin" valueType="num">
                                      <p:cBhvr additive="base">
                                        <p:cTn id="17" dur="500" fill="hold"/>
                                        <p:tgtEl>
                                          <p:spTgt spid="3277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27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2779">
                                            <p:txEl>
                                              <p:pRg st="1" end="1"/>
                                            </p:txEl>
                                          </p:spTgt>
                                        </p:tgtEl>
                                        <p:attrNameLst>
                                          <p:attrName>style.visibility</p:attrName>
                                        </p:attrNameLst>
                                      </p:cBhvr>
                                      <p:to>
                                        <p:strVal val="visible"/>
                                      </p:to>
                                    </p:set>
                                    <p:anim calcmode="lin" valueType="num">
                                      <p:cBhvr additive="base">
                                        <p:cTn id="23" dur="500" fill="hold"/>
                                        <p:tgtEl>
                                          <p:spTgt spid="32779">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7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2779">
                                            <p:txEl>
                                              <p:pRg st="2" end="2"/>
                                            </p:txEl>
                                          </p:spTgt>
                                        </p:tgtEl>
                                        <p:attrNameLst>
                                          <p:attrName>style.visibility</p:attrName>
                                        </p:attrNameLst>
                                      </p:cBhvr>
                                      <p:to>
                                        <p:strVal val="visible"/>
                                      </p:to>
                                    </p:set>
                                    <p:anim calcmode="lin" valueType="num">
                                      <p:cBhvr additive="base">
                                        <p:cTn id="29" dur="500" fill="hold"/>
                                        <p:tgtEl>
                                          <p:spTgt spid="32779">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27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2771"/>
                                        </p:tgtEl>
                                        <p:attrNameLst>
                                          <p:attrName>style.visibility</p:attrName>
                                        </p:attrNameLst>
                                      </p:cBhvr>
                                      <p:to>
                                        <p:strVal val="visible"/>
                                      </p:to>
                                    </p:set>
                                    <p:anim calcmode="lin" valueType="num">
                                      <p:cBhvr additive="base">
                                        <p:cTn id="35" dur="500" fill="hold"/>
                                        <p:tgtEl>
                                          <p:spTgt spid="32771"/>
                                        </p:tgtEl>
                                        <p:attrNameLst>
                                          <p:attrName>ppt_x</p:attrName>
                                        </p:attrNameLst>
                                      </p:cBhvr>
                                      <p:tavLst>
                                        <p:tav tm="0">
                                          <p:val>
                                            <p:strVal val="#ppt_x"/>
                                          </p:val>
                                        </p:tav>
                                        <p:tav tm="100000">
                                          <p:val>
                                            <p:strVal val="#ppt_x"/>
                                          </p:val>
                                        </p:tav>
                                      </p:tavLst>
                                    </p:anim>
                                    <p:anim calcmode="lin" valueType="num">
                                      <p:cBhvr additive="base">
                                        <p:cTn id="36" dur="500" fill="hold"/>
                                        <p:tgtEl>
                                          <p:spTgt spid="32771"/>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32780"/>
                                        </p:tgtEl>
                                        <p:attrNameLst>
                                          <p:attrName>style.visibility</p:attrName>
                                        </p:attrNameLst>
                                      </p:cBhvr>
                                      <p:to>
                                        <p:strVal val="visible"/>
                                      </p:to>
                                    </p:set>
                                    <p:anim calcmode="lin" valueType="num">
                                      <p:cBhvr additive="base">
                                        <p:cTn id="40" dur="500" fill="hold"/>
                                        <p:tgtEl>
                                          <p:spTgt spid="32780"/>
                                        </p:tgtEl>
                                        <p:attrNameLst>
                                          <p:attrName>ppt_x</p:attrName>
                                        </p:attrNameLst>
                                      </p:cBhvr>
                                      <p:tavLst>
                                        <p:tav tm="0">
                                          <p:val>
                                            <p:strVal val="#ppt_x"/>
                                          </p:val>
                                        </p:tav>
                                        <p:tav tm="100000">
                                          <p:val>
                                            <p:strVal val="#ppt_x"/>
                                          </p:val>
                                        </p:tav>
                                      </p:tavLst>
                                    </p:anim>
                                    <p:anim calcmode="lin" valueType="num">
                                      <p:cBhvr additive="base">
                                        <p:cTn id="41" dur="500" fill="hold"/>
                                        <p:tgtEl>
                                          <p:spTgt spid="32780"/>
                                        </p:tgtEl>
                                        <p:attrNameLst>
                                          <p:attrName>ppt_y</p:attrName>
                                        </p:attrNameLst>
                                      </p:cBhvr>
                                      <p:tavLst>
                                        <p:tav tm="0">
                                          <p:val>
                                            <p:strVal val="1+#ppt_h/2"/>
                                          </p:val>
                                        </p:tav>
                                        <p:tav tm="100000">
                                          <p:val>
                                            <p:strVal val="#ppt_y"/>
                                          </p:val>
                                        </p:tav>
                                      </p:tavLst>
                                    </p:anim>
                                  </p:childTnLst>
                                </p:cTn>
                              </p:par>
                            </p:childTnLst>
                          </p:cTn>
                        </p:par>
                        <p:par>
                          <p:cTn id="42" fill="hold" nodeType="afterGroup">
                            <p:stCondLst>
                              <p:cond delay="1000"/>
                            </p:stCondLst>
                            <p:childTnLst>
                              <p:par>
                                <p:cTn id="43" presetID="2" presetClass="entr" presetSubtype="4" fill="hold" nodeType="afterEffect">
                                  <p:stCondLst>
                                    <p:cond delay="0"/>
                                  </p:stCondLst>
                                  <p:childTnLst>
                                    <p:set>
                                      <p:cBhvr>
                                        <p:cTn id="44" dur="1" fill="hold">
                                          <p:stCondLst>
                                            <p:cond delay="0"/>
                                          </p:stCondLst>
                                        </p:cTn>
                                        <p:tgtEl>
                                          <p:spTgt spid="32772"/>
                                        </p:tgtEl>
                                        <p:attrNameLst>
                                          <p:attrName>style.visibility</p:attrName>
                                        </p:attrNameLst>
                                      </p:cBhvr>
                                      <p:to>
                                        <p:strVal val="visible"/>
                                      </p:to>
                                    </p:set>
                                    <p:anim calcmode="lin" valueType="num">
                                      <p:cBhvr additive="base">
                                        <p:cTn id="45" dur="500" fill="hold"/>
                                        <p:tgtEl>
                                          <p:spTgt spid="32772"/>
                                        </p:tgtEl>
                                        <p:attrNameLst>
                                          <p:attrName>ppt_x</p:attrName>
                                        </p:attrNameLst>
                                      </p:cBhvr>
                                      <p:tavLst>
                                        <p:tav tm="0">
                                          <p:val>
                                            <p:strVal val="#ppt_x"/>
                                          </p:val>
                                        </p:tav>
                                        <p:tav tm="100000">
                                          <p:val>
                                            <p:strVal val="#ppt_x"/>
                                          </p:val>
                                        </p:tav>
                                      </p:tavLst>
                                    </p:anim>
                                    <p:anim calcmode="lin" valueType="num">
                                      <p:cBhvr additive="base">
                                        <p:cTn id="46" dur="500" fill="hold"/>
                                        <p:tgtEl>
                                          <p:spTgt spid="32772"/>
                                        </p:tgtEl>
                                        <p:attrNameLst>
                                          <p:attrName>ppt_y</p:attrName>
                                        </p:attrNameLst>
                                      </p:cBhvr>
                                      <p:tavLst>
                                        <p:tav tm="0">
                                          <p:val>
                                            <p:strVal val="1+#ppt_h/2"/>
                                          </p:val>
                                        </p:tav>
                                        <p:tav tm="100000">
                                          <p:val>
                                            <p:strVal val="#ppt_y"/>
                                          </p:val>
                                        </p:tav>
                                      </p:tavLst>
                                    </p:anim>
                                  </p:childTnLst>
                                </p:cTn>
                              </p:par>
                            </p:childTnLst>
                          </p:cTn>
                        </p:par>
                        <p:par>
                          <p:cTn id="47" fill="hold" nodeType="afterGroup">
                            <p:stCondLst>
                              <p:cond delay="1500"/>
                            </p:stCondLst>
                            <p:childTnLst>
                              <p:par>
                                <p:cTn id="48" presetID="2" presetClass="entr" presetSubtype="4" fill="hold" nodeType="afterEffect">
                                  <p:stCondLst>
                                    <p:cond delay="0"/>
                                  </p:stCondLst>
                                  <p:childTnLst>
                                    <p:set>
                                      <p:cBhvr>
                                        <p:cTn id="49" dur="1" fill="hold">
                                          <p:stCondLst>
                                            <p:cond delay="0"/>
                                          </p:stCondLst>
                                        </p:cTn>
                                        <p:tgtEl>
                                          <p:spTgt spid="32773"/>
                                        </p:tgtEl>
                                        <p:attrNameLst>
                                          <p:attrName>style.visibility</p:attrName>
                                        </p:attrNameLst>
                                      </p:cBhvr>
                                      <p:to>
                                        <p:strVal val="visible"/>
                                      </p:to>
                                    </p:set>
                                    <p:anim calcmode="lin" valueType="num">
                                      <p:cBhvr additive="base">
                                        <p:cTn id="50" dur="500" fill="hold"/>
                                        <p:tgtEl>
                                          <p:spTgt spid="32773"/>
                                        </p:tgtEl>
                                        <p:attrNameLst>
                                          <p:attrName>ppt_x</p:attrName>
                                        </p:attrNameLst>
                                      </p:cBhvr>
                                      <p:tavLst>
                                        <p:tav tm="0">
                                          <p:val>
                                            <p:strVal val="#ppt_x"/>
                                          </p:val>
                                        </p:tav>
                                        <p:tav tm="100000">
                                          <p:val>
                                            <p:strVal val="#ppt_x"/>
                                          </p:val>
                                        </p:tav>
                                      </p:tavLst>
                                    </p:anim>
                                    <p:anim calcmode="lin" valueType="num">
                                      <p:cBhvr additive="base">
                                        <p:cTn id="51" dur="500" fill="hold"/>
                                        <p:tgtEl>
                                          <p:spTgt spid="327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7" grpId="0" build="p"/>
      <p:bldP spid="32779" grpId="0" build="p"/>
      <p:bldP spid="3278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l" eaLnBrk="1" hangingPunct="1"/>
            <a:r>
              <a:rPr lang="zh-CN" altLang="en-US" smtClean="0"/>
              <a:t>推论</a:t>
            </a:r>
          </a:p>
        </p:txBody>
      </p:sp>
      <p:sp>
        <p:nvSpPr>
          <p:cNvPr id="33802" name="Rectangle 3"/>
          <p:cNvSpPr>
            <a:spLocks noGrp="1" noChangeArrowheads="1"/>
          </p:cNvSpPr>
          <p:nvPr>
            <p:ph type="body" sz="half" idx="1"/>
          </p:nvPr>
        </p:nvSpPr>
        <p:spPr>
          <a:xfrm>
            <a:off x="1143000" y="1262063"/>
            <a:ext cx="7532688" cy="438150"/>
          </a:xfrm>
        </p:spPr>
        <p:txBody>
          <a:bodyPr/>
          <a:lstStyle/>
          <a:p>
            <a:pPr eaLnBrk="1" hangingPunct="1">
              <a:buClr>
                <a:srgbClr val="6600CC"/>
              </a:buClr>
            </a:pPr>
            <a:r>
              <a:rPr lang="zh-CN" altLang="en-US" sz="2400" smtClean="0"/>
              <a:t>令</a:t>
            </a:r>
            <a:r>
              <a:rPr lang="en-US" altLang="zh-CN" sz="2400" smtClean="0"/>
              <a:t>P(z)</a:t>
            </a:r>
            <a:r>
              <a:rPr lang="zh-CN" altLang="en-US" sz="2400" smtClean="0"/>
              <a:t>＝            ，则当</a:t>
            </a:r>
            <a:r>
              <a:rPr lang="zh-CN" altLang="en-US" sz="2400" smtClean="0">
                <a:sym typeface="Symbol" panose="05050102010706020507" pitchFamily="18" charset="2"/>
              </a:rPr>
              <a:t>＜</a:t>
            </a:r>
            <a:r>
              <a:rPr lang="en-US" altLang="zh-CN" sz="2400" smtClean="0">
                <a:sym typeface="Symbol" panose="05050102010706020507" pitchFamily="18" charset="2"/>
              </a:rPr>
              <a:t>1</a:t>
            </a:r>
            <a:r>
              <a:rPr lang="zh-CN" altLang="en-US" sz="2400" smtClean="0">
                <a:sym typeface="Symbol" panose="05050102010706020507" pitchFamily="18" charset="2"/>
              </a:rPr>
              <a:t>时，</a:t>
            </a:r>
          </a:p>
        </p:txBody>
      </p:sp>
      <p:graphicFrame>
        <p:nvGraphicFramePr>
          <p:cNvPr id="33794" name="Object 4"/>
          <p:cNvGraphicFramePr>
            <a:graphicFrameLocks noGrp="1" noChangeAspect="1"/>
          </p:cNvGraphicFramePr>
          <p:nvPr>
            <p:ph sz="quarter" idx="2"/>
          </p:nvPr>
        </p:nvGraphicFramePr>
        <p:xfrm>
          <a:off x="2808288" y="1095375"/>
          <a:ext cx="969962" cy="893763"/>
        </p:xfrm>
        <a:graphic>
          <a:graphicData uri="http://schemas.openxmlformats.org/presentationml/2006/ole">
            <mc:AlternateContent xmlns:mc="http://schemas.openxmlformats.org/markup-compatibility/2006">
              <mc:Choice xmlns:v="urn:schemas-microsoft-com:vml" Requires="v">
                <p:oleObj spid="_x0000_s92198" name="公式" r:id="rId4" imgW="482391" imgH="444307" progId="Equation.3">
                  <p:embed/>
                </p:oleObj>
              </mc:Choice>
              <mc:Fallback>
                <p:oleObj name="公式" r:id="rId4" imgW="482391" imgH="444307"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8288" y="1095375"/>
                        <a:ext cx="969962"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5" name="Object 7"/>
          <p:cNvGraphicFramePr>
            <a:graphicFrameLocks noGrp="1" noChangeAspect="1"/>
          </p:cNvGraphicFramePr>
          <p:nvPr>
            <p:ph sz="quarter" idx="3"/>
          </p:nvPr>
        </p:nvGraphicFramePr>
        <p:xfrm>
          <a:off x="1549400" y="2165350"/>
          <a:ext cx="6426200" cy="863600"/>
        </p:xfrm>
        <a:graphic>
          <a:graphicData uri="http://schemas.openxmlformats.org/presentationml/2006/ole">
            <mc:AlternateContent xmlns:mc="http://schemas.openxmlformats.org/markup-compatibility/2006">
              <mc:Choice xmlns:v="urn:schemas-microsoft-com:vml" Requires="v">
                <p:oleObj spid="_x0000_s92199" name="公式" r:id="rId6" imgW="3213100" imgH="431800" progId="Equation.3">
                  <p:embed/>
                </p:oleObj>
              </mc:Choice>
              <mc:Fallback>
                <p:oleObj name="公式" r:id="rId6" imgW="3213100" imgH="431800" progId="Equation.3">
                  <p:embed/>
                  <p:pic>
                    <p:nvPicPr>
                      <p:cNvPr id="0" name="Object 7"/>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9400" y="2165350"/>
                        <a:ext cx="64262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6" name="日期占位符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81F9596-47F9-4484-B677-158B4145E60B}" type="datetime1">
              <a:rPr lang="zh-CN" altLang="en-US" sz="1800">
                <a:solidFill>
                  <a:srgbClr val="00FF00"/>
                </a:solidFill>
                <a:latin typeface="黑体" panose="02010609060101010101" pitchFamily="49" charset="-122"/>
                <a:ea typeface="黑体" panose="02010609060101010101" pitchFamily="49" charset="-122"/>
              </a:rPr>
              <a:pPr/>
              <a:t>2019/11/16</a:t>
            </a:fld>
            <a:endParaRPr lang="en-US" altLang="zh-CN" sz="1800">
              <a:solidFill>
                <a:srgbClr val="00FF00"/>
              </a:solidFill>
              <a:latin typeface="黑体" panose="02010609060101010101" pitchFamily="49" charset="-122"/>
              <a:ea typeface="黑体" panose="02010609060101010101" pitchFamily="49" charset="-122"/>
            </a:endParaRPr>
          </a:p>
        </p:txBody>
      </p:sp>
      <p:sp>
        <p:nvSpPr>
          <p:cNvPr id="92167" name="页脚占位符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latin typeface="黑体" panose="02010609060101010101" pitchFamily="49" charset="-122"/>
                <a:ea typeface="黑体" panose="02010609060101010101" pitchFamily="49" charset="-122"/>
              </a:rPr>
              <a:t>信息与软件工程学院　顾小丰</a:t>
            </a:r>
            <a:endParaRPr lang="en-US" altLang="zh-CN" sz="1800">
              <a:solidFill>
                <a:srgbClr val="00FF00"/>
              </a:solidFill>
              <a:latin typeface="黑体" panose="02010609060101010101" pitchFamily="49" charset="-122"/>
              <a:ea typeface="黑体" panose="02010609060101010101" pitchFamily="49" charset="-122"/>
            </a:endParaRPr>
          </a:p>
        </p:txBody>
      </p:sp>
      <p:sp>
        <p:nvSpPr>
          <p:cNvPr id="33804" name="Text Box 6"/>
          <p:cNvSpPr txBox="1">
            <a:spLocks noChangeArrowheads="1"/>
          </p:cNvSpPr>
          <p:nvPr/>
        </p:nvSpPr>
        <p:spPr bwMode="auto">
          <a:xfrm>
            <a:off x="1116013" y="5335588"/>
            <a:ext cx="76962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
                <a:srgbClr val="6600CC"/>
              </a:buClr>
              <a:buFont typeface="Wingdings" panose="05000000000000000000" pitchFamily="2" charset="2"/>
              <a:buAutoNum type="arabicPeriod" startAt="2"/>
            </a:pPr>
            <a:r>
              <a:rPr lang="zh-CN" altLang="en-US" sz="2400"/>
              <a:t>在</a:t>
            </a:r>
            <a:r>
              <a:rPr lang="en-US" altLang="zh-CN" sz="2400"/>
              <a:t>M/G/1/∞</a:t>
            </a:r>
            <a:r>
              <a:rPr lang="zh-CN" altLang="en-US" sz="2400"/>
              <a:t>排队系统中，当</a:t>
            </a:r>
            <a:r>
              <a:rPr lang="zh-CN" altLang="en-US" sz="2400">
                <a:sym typeface="Symbol" panose="05050102010706020507" pitchFamily="18" charset="2"/>
              </a:rPr>
              <a:t>＜</a:t>
            </a:r>
            <a:r>
              <a:rPr lang="en-US" altLang="zh-CN" sz="2400">
                <a:sym typeface="Symbol" panose="05050102010706020507" pitchFamily="18" charset="2"/>
              </a:rPr>
              <a:t>1</a:t>
            </a:r>
            <a:r>
              <a:rPr lang="zh-CN" altLang="en-US" sz="2400">
                <a:sym typeface="Symbol" panose="05050102010706020507" pitchFamily="18" charset="2"/>
              </a:rPr>
              <a:t>时，</a:t>
            </a:r>
          </a:p>
        </p:txBody>
      </p:sp>
      <p:graphicFrame>
        <p:nvGraphicFramePr>
          <p:cNvPr id="33796" name="Object 8"/>
          <p:cNvGraphicFramePr>
            <a:graphicFrameLocks noChangeAspect="1"/>
          </p:cNvGraphicFramePr>
          <p:nvPr/>
        </p:nvGraphicFramePr>
        <p:xfrm>
          <a:off x="1547813" y="3205163"/>
          <a:ext cx="2543175" cy="889000"/>
        </p:xfrm>
        <a:graphic>
          <a:graphicData uri="http://schemas.openxmlformats.org/presentationml/2006/ole">
            <mc:AlternateContent xmlns:mc="http://schemas.openxmlformats.org/markup-compatibility/2006">
              <mc:Choice xmlns:v="urn:schemas-microsoft-com:vml" Requires="v">
                <p:oleObj spid="_x0000_s92200" name="公式" r:id="rId8" imgW="1269449" imgH="444307" progId="Equation.3">
                  <p:embed/>
                </p:oleObj>
              </mc:Choice>
              <mc:Fallback>
                <p:oleObj name="公式" r:id="rId8" imgW="1269449" imgH="444307"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7813" y="3205163"/>
                        <a:ext cx="2543175"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9"/>
          <p:cNvGraphicFramePr>
            <a:graphicFrameLocks noChangeAspect="1"/>
          </p:cNvGraphicFramePr>
          <p:nvPr/>
        </p:nvGraphicFramePr>
        <p:xfrm>
          <a:off x="2028825" y="4270375"/>
          <a:ext cx="1779588" cy="889000"/>
        </p:xfrm>
        <a:graphic>
          <a:graphicData uri="http://schemas.openxmlformats.org/presentationml/2006/ole">
            <mc:AlternateContent xmlns:mc="http://schemas.openxmlformats.org/markup-compatibility/2006">
              <mc:Choice xmlns:v="urn:schemas-microsoft-com:vml" Requires="v">
                <p:oleObj spid="_x0000_s92201" name="公式" r:id="rId10" imgW="888614" imgH="444307" progId="Equation.3">
                  <p:embed/>
                </p:oleObj>
              </mc:Choice>
              <mc:Fallback>
                <p:oleObj name="公式" r:id="rId10" imgW="888614" imgH="444307"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28825" y="4270375"/>
                        <a:ext cx="1779588"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8" name="Object 10"/>
          <p:cNvGraphicFramePr>
            <a:graphicFrameLocks noChangeAspect="1"/>
          </p:cNvGraphicFramePr>
          <p:nvPr/>
        </p:nvGraphicFramePr>
        <p:xfrm>
          <a:off x="2119313" y="5949950"/>
          <a:ext cx="2668587" cy="508000"/>
        </p:xfrm>
        <a:graphic>
          <a:graphicData uri="http://schemas.openxmlformats.org/presentationml/2006/ole">
            <mc:AlternateContent xmlns:mc="http://schemas.openxmlformats.org/markup-compatibility/2006">
              <mc:Choice xmlns:v="urn:schemas-microsoft-com:vml" Requires="v">
                <p:oleObj spid="_x0000_s92202" name="公式" r:id="rId12" imgW="1333500" imgH="254000" progId="Equation.3">
                  <p:embed/>
                </p:oleObj>
              </mc:Choice>
              <mc:Fallback>
                <p:oleObj name="公式" r:id="rId12" imgW="1333500" imgH="25400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19313" y="5949950"/>
                        <a:ext cx="266858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latin typeface="黑体" panose="02010609060101010101" pitchFamily="49" charset="-122"/>
                <a:ea typeface="黑体" panose="02010609060101010101" pitchFamily="49" charset="-122"/>
              </a:rPr>
              <a:t>77</a:t>
            </a:r>
            <a:r>
              <a:rPr lang="zh-CN" altLang="en-US" sz="1800">
                <a:solidFill>
                  <a:srgbClr val="00FF00"/>
                </a:solidFill>
                <a:latin typeface="黑体" panose="02010609060101010101" pitchFamily="49" charset="-122"/>
                <a:ea typeface="黑体" panose="02010609060101010101" pitchFamily="49" charset="-122"/>
              </a:rPr>
              <a:t>－</a:t>
            </a:r>
            <a:fld id="{9C91235C-6A23-4E35-9669-BE5986B9AE4F}" type="slidenum">
              <a:rPr lang="zh-CN" altLang="en-US" sz="1800">
                <a:solidFill>
                  <a:srgbClr val="00FF00"/>
                </a:solidFill>
                <a:latin typeface="黑体" panose="02010609060101010101" pitchFamily="49" charset="-122"/>
                <a:ea typeface="黑体" panose="02010609060101010101" pitchFamily="49" charset="-122"/>
              </a:rPr>
              <a:pPr/>
              <a:t>42</a:t>
            </a:fld>
            <a:endParaRPr lang="zh-CN" altLang="en-US" sz="1800">
              <a:solidFill>
                <a:srgbClr val="00FF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802">
                                            <p:txEl>
                                              <p:pRg st="0" end="0"/>
                                            </p:txEl>
                                          </p:spTgt>
                                        </p:tgtEl>
                                        <p:attrNameLst>
                                          <p:attrName>style.visibility</p:attrName>
                                        </p:attrNameLst>
                                      </p:cBhvr>
                                      <p:to>
                                        <p:strVal val="visible"/>
                                      </p:to>
                                    </p:set>
                                    <p:anim calcmode="lin" valueType="num">
                                      <p:cBhvr additive="base">
                                        <p:cTn id="7" dur="500" fill="hold"/>
                                        <p:tgtEl>
                                          <p:spTgt spid="338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80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794"/>
                                        </p:tgtEl>
                                        <p:attrNameLst>
                                          <p:attrName>style.visibility</p:attrName>
                                        </p:attrNameLst>
                                      </p:cBhvr>
                                      <p:to>
                                        <p:strVal val="visible"/>
                                      </p:to>
                                    </p:set>
                                    <p:anim calcmode="lin" valueType="num">
                                      <p:cBhvr additive="base">
                                        <p:cTn id="11" dur="500" fill="hold"/>
                                        <p:tgtEl>
                                          <p:spTgt spid="33794"/>
                                        </p:tgtEl>
                                        <p:attrNameLst>
                                          <p:attrName>ppt_x</p:attrName>
                                        </p:attrNameLst>
                                      </p:cBhvr>
                                      <p:tavLst>
                                        <p:tav tm="0">
                                          <p:val>
                                            <p:strVal val="#ppt_x"/>
                                          </p:val>
                                        </p:tav>
                                        <p:tav tm="100000">
                                          <p:val>
                                            <p:strVal val="#ppt_x"/>
                                          </p:val>
                                        </p:tav>
                                      </p:tavLst>
                                    </p:anim>
                                    <p:anim calcmode="lin" valueType="num">
                                      <p:cBhvr additive="base">
                                        <p:cTn id="12" dur="500" fill="hold"/>
                                        <p:tgtEl>
                                          <p:spTgt spid="33794"/>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
                            </p:stCondLst>
                            <p:childTnLst>
                              <p:par>
                                <p:cTn id="14" presetID="2" presetClass="entr" presetSubtype="4" fill="hold" nodeType="afterEffect">
                                  <p:stCondLst>
                                    <p:cond delay="0"/>
                                  </p:stCondLst>
                                  <p:childTnLst>
                                    <p:set>
                                      <p:cBhvr>
                                        <p:cTn id="15" dur="1" fill="hold">
                                          <p:stCondLst>
                                            <p:cond delay="0"/>
                                          </p:stCondLst>
                                        </p:cTn>
                                        <p:tgtEl>
                                          <p:spTgt spid="33795"/>
                                        </p:tgtEl>
                                        <p:attrNameLst>
                                          <p:attrName>style.visibility</p:attrName>
                                        </p:attrNameLst>
                                      </p:cBhvr>
                                      <p:to>
                                        <p:strVal val="visible"/>
                                      </p:to>
                                    </p:set>
                                    <p:anim calcmode="lin" valueType="num">
                                      <p:cBhvr additive="base">
                                        <p:cTn id="16" dur="500" fill="hold"/>
                                        <p:tgtEl>
                                          <p:spTgt spid="33795"/>
                                        </p:tgtEl>
                                        <p:attrNameLst>
                                          <p:attrName>ppt_x</p:attrName>
                                        </p:attrNameLst>
                                      </p:cBhvr>
                                      <p:tavLst>
                                        <p:tav tm="0">
                                          <p:val>
                                            <p:strVal val="#ppt_x"/>
                                          </p:val>
                                        </p:tav>
                                        <p:tav tm="100000">
                                          <p:val>
                                            <p:strVal val="#ppt_x"/>
                                          </p:val>
                                        </p:tav>
                                      </p:tavLst>
                                    </p:anim>
                                    <p:anim calcmode="lin" valueType="num">
                                      <p:cBhvr additive="base">
                                        <p:cTn id="17" dur="500" fill="hold"/>
                                        <p:tgtEl>
                                          <p:spTgt spid="33795"/>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33796"/>
                                        </p:tgtEl>
                                        <p:attrNameLst>
                                          <p:attrName>style.visibility</p:attrName>
                                        </p:attrNameLst>
                                      </p:cBhvr>
                                      <p:to>
                                        <p:strVal val="visible"/>
                                      </p:to>
                                    </p:set>
                                    <p:anim calcmode="lin" valueType="num">
                                      <p:cBhvr additive="base">
                                        <p:cTn id="22" dur="500" fill="hold"/>
                                        <p:tgtEl>
                                          <p:spTgt spid="33796"/>
                                        </p:tgtEl>
                                        <p:attrNameLst>
                                          <p:attrName>ppt_x</p:attrName>
                                        </p:attrNameLst>
                                      </p:cBhvr>
                                      <p:tavLst>
                                        <p:tav tm="0">
                                          <p:val>
                                            <p:strVal val="#ppt_x"/>
                                          </p:val>
                                        </p:tav>
                                        <p:tav tm="100000">
                                          <p:val>
                                            <p:strVal val="#ppt_x"/>
                                          </p:val>
                                        </p:tav>
                                      </p:tavLst>
                                    </p:anim>
                                    <p:anim calcmode="lin" valueType="num">
                                      <p:cBhvr additive="base">
                                        <p:cTn id="23"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33797"/>
                                        </p:tgtEl>
                                        <p:attrNameLst>
                                          <p:attrName>style.visibility</p:attrName>
                                        </p:attrNameLst>
                                      </p:cBhvr>
                                      <p:to>
                                        <p:strVal val="visible"/>
                                      </p:to>
                                    </p:set>
                                    <p:anim calcmode="lin" valueType="num">
                                      <p:cBhvr additive="base">
                                        <p:cTn id="28" dur="500" fill="hold"/>
                                        <p:tgtEl>
                                          <p:spTgt spid="33797"/>
                                        </p:tgtEl>
                                        <p:attrNameLst>
                                          <p:attrName>ppt_x</p:attrName>
                                        </p:attrNameLst>
                                      </p:cBhvr>
                                      <p:tavLst>
                                        <p:tav tm="0">
                                          <p:val>
                                            <p:strVal val="#ppt_x"/>
                                          </p:val>
                                        </p:tav>
                                        <p:tav tm="100000">
                                          <p:val>
                                            <p:strVal val="#ppt_x"/>
                                          </p:val>
                                        </p:tav>
                                      </p:tavLst>
                                    </p:anim>
                                    <p:anim calcmode="lin" valueType="num">
                                      <p:cBhvr additive="base">
                                        <p:cTn id="29" dur="500" fill="hold"/>
                                        <p:tgtEl>
                                          <p:spTgt spid="33797"/>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3804"/>
                                        </p:tgtEl>
                                        <p:attrNameLst>
                                          <p:attrName>style.visibility</p:attrName>
                                        </p:attrNameLst>
                                      </p:cBhvr>
                                      <p:to>
                                        <p:strVal val="visible"/>
                                      </p:to>
                                    </p:set>
                                    <p:anim calcmode="lin" valueType="num">
                                      <p:cBhvr additive="base">
                                        <p:cTn id="34" dur="500" fill="hold"/>
                                        <p:tgtEl>
                                          <p:spTgt spid="33804"/>
                                        </p:tgtEl>
                                        <p:attrNameLst>
                                          <p:attrName>ppt_x</p:attrName>
                                        </p:attrNameLst>
                                      </p:cBhvr>
                                      <p:tavLst>
                                        <p:tav tm="0">
                                          <p:val>
                                            <p:strVal val="#ppt_x"/>
                                          </p:val>
                                        </p:tav>
                                        <p:tav tm="100000">
                                          <p:val>
                                            <p:strVal val="#ppt_x"/>
                                          </p:val>
                                        </p:tav>
                                      </p:tavLst>
                                    </p:anim>
                                    <p:anim calcmode="lin" valueType="num">
                                      <p:cBhvr additive="base">
                                        <p:cTn id="35" dur="500" fill="hold"/>
                                        <p:tgtEl>
                                          <p:spTgt spid="33804"/>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500"/>
                            </p:stCondLst>
                            <p:childTnLst>
                              <p:par>
                                <p:cTn id="37" presetID="2" presetClass="entr" presetSubtype="4" fill="hold" nodeType="afterEffect">
                                  <p:stCondLst>
                                    <p:cond delay="0"/>
                                  </p:stCondLst>
                                  <p:childTnLst>
                                    <p:set>
                                      <p:cBhvr>
                                        <p:cTn id="38" dur="1" fill="hold">
                                          <p:stCondLst>
                                            <p:cond delay="0"/>
                                          </p:stCondLst>
                                        </p:cTn>
                                        <p:tgtEl>
                                          <p:spTgt spid="33798"/>
                                        </p:tgtEl>
                                        <p:attrNameLst>
                                          <p:attrName>style.visibility</p:attrName>
                                        </p:attrNameLst>
                                      </p:cBhvr>
                                      <p:to>
                                        <p:strVal val="visible"/>
                                      </p:to>
                                    </p:set>
                                    <p:anim calcmode="lin" valueType="num">
                                      <p:cBhvr additive="base">
                                        <p:cTn id="39" dur="500" fill="hold"/>
                                        <p:tgtEl>
                                          <p:spTgt spid="33798"/>
                                        </p:tgtEl>
                                        <p:attrNameLst>
                                          <p:attrName>ppt_x</p:attrName>
                                        </p:attrNameLst>
                                      </p:cBhvr>
                                      <p:tavLst>
                                        <p:tav tm="0">
                                          <p:val>
                                            <p:strVal val="#ppt_x"/>
                                          </p:val>
                                        </p:tav>
                                        <p:tav tm="100000">
                                          <p:val>
                                            <p:strVal val="#ppt_x"/>
                                          </p:val>
                                        </p:tav>
                                      </p:tavLst>
                                    </p:anim>
                                    <p:anim calcmode="lin" valueType="num">
                                      <p:cBhvr additive="base">
                                        <p:cTn id="40" dur="500" fill="hold"/>
                                        <p:tgtEl>
                                          <p:spTgt spid="337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2" grpId="0" build="p"/>
      <p:bldP spid="3380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zh-CN" smtClean="0"/>
              <a:t>§7.3  </a:t>
            </a:r>
            <a:r>
              <a:rPr lang="zh-CN" altLang="en-US" smtClean="0"/>
              <a:t>等待时间与逗留时间</a:t>
            </a:r>
          </a:p>
        </p:txBody>
      </p:sp>
      <p:sp>
        <p:nvSpPr>
          <p:cNvPr id="34825" name="Rectangle 3"/>
          <p:cNvSpPr>
            <a:spLocks noGrp="1" noChangeArrowheads="1"/>
          </p:cNvSpPr>
          <p:nvPr>
            <p:ph idx="1"/>
          </p:nvPr>
        </p:nvSpPr>
        <p:spPr>
          <a:xfrm>
            <a:off x="1143000" y="1143000"/>
            <a:ext cx="7696200" cy="512763"/>
          </a:xfrm>
        </p:spPr>
        <p:txBody>
          <a:bodyPr/>
          <a:lstStyle/>
          <a:p>
            <a:pPr eaLnBrk="1" hangingPunct="1"/>
            <a:r>
              <a:rPr lang="zh-CN" altLang="en-US" smtClean="0"/>
              <a:t>假定顾客是先到先服务。</a:t>
            </a:r>
          </a:p>
        </p:txBody>
      </p:sp>
      <p:sp>
        <p:nvSpPr>
          <p:cNvPr id="9421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7AA0B2B-1116-4CE5-B9F4-B133D27C22D2}"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9421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34826" name="Rectangle 4"/>
          <p:cNvSpPr>
            <a:spLocks noChangeArrowheads="1"/>
          </p:cNvSpPr>
          <p:nvPr/>
        </p:nvSpPr>
        <p:spPr bwMode="auto">
          <a:xfrm>
            <a:off x="1119188" y="1609725"/>
            <a:ext cx="7796212"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en-US" altLang="zh-CN" sz="2400">
                <a:solidFill>
                  <a:srgbClr val="FF9900"/>
                </a:solidFill>
              </a:rPr>
              <a:t>    </a:t>
            </a:r>
            <a:r>
              <a:rPr lang="zh-CN" altLang="en-US" sz="2400"/>
              <a:t>令</a:t>
            </a:r>
            <a:r>
              <a:rPr lang="en-US" altLang="zh-CN" sz="2400"/>
              <a:t>W</a:t>
            </a:r>
            <a:r>
              <a:rPr lang="en-US" altLang="zh-CN" sz="2400" baseline="-25000"/>
              <a:t>q</a:t>
            </a:r>
            <a:r>
              <a:rPr lang="en-US" altLang="zh-CN" sz="2400"/>
              <a:t>(t)</a:t>
            </a:r>
            <a:r>
              <a:rPr lang="zh-CN" altLang="en-US" sz="2400"/>
              <a:t>与</a:t>
            </a:r>
            <a:r>
              <a:rPr lang="en-US" altLang="zh-CN" sz="2400"/>
              <a:t>W(t)</a:t>
            </a:r>
            <a:r>
              <a:rPr lang="zh-CN" altLang="en-US" sz="2400"/>
              <a:t>在统计平衡下，顾客的等待时间分布函数和逗留时间分布函数，且它们的拉普拉斯－司梯阶变换为</a:t>
            </a:r>
          </a:p>
        </p:txBody>
      </p:sp>
      <p:graphicFrame>
        <p:nvGraphicFramePr>
          <p:cNvPr id="34818" name="Object 5"/>
          <p:cNvGraphicFramePr>
            <a:graphicFrameLocks noChangeAspect="1"/>
          </p:cNvGraphicFramePr>
          <p:nvPr/>
        </p:nvGraphicFramePr>
        <p:xfrm>
          <a:off x="2214563" y="3046413"/>
          <a:ext cx="5557837" cy="619125"/>
        </p:xfrm>
        <a:graphic>
          <a:graphicData uri="http://schemas.openxmlformats.org/presentationml/2006/ole">
            <mc:AlternateContent xmlns:mc="http://schemas.openxmlformats.org/markup-compatibility/2006">
              <mc:Choice xmlns:v="urn:schemas-microsoft-com:vml" Requires="v">
                <p:oleObj spid="_x0000_s94242" name="Equation" r:id="rId4" imgW="2971800" imgH="330200" progId="Equation.3">
                  <p:embed/>
                </p:oleObj>
              </mc:Choice>
              <mc:Fallback>
                <p:oleObj name="Equation" r:id="rId4" imgW="2971800" imgH="330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4563" y="3046413"/>
                        <a:ext cx="5557837"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7" name="Rectangle 6"/>
          <p:cNvSpPr>
            <a:spLocks noChangeArrowheads="1"/>
          </p:cNvSpPr>
          <p:nvPr/>
        </p:nvSpPr>
        <p:spPr bwMode="auto">
          <a:xfrm>
            <a:off x="1119188" y="3695700"/>
            <a:ext cx="711041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sz="2400">
                <a:solidFill>
                  <a:srgbClr val="CC00CC"/>
                </a:solidFill>
              </a:rPr>
              <a:t>定理 </a:t>
            </a:r>
            <a:r>
              <a:rPr lang="zh-CN" altLang="en-US" sz="2400"/>
              <a:t> 对</a:t>
            </a:r>
            <a:r>
              <a:rPr lang="en-US" altLang="zh-CN" sz="2400"/>
              <a:t>M/G/1/</a:t>
            </a:r>
            <a:r>
              <a:rPr lang="en-US" altLang="zh-CN" sz="2400">
                <a:sym typeface="Symbol" panose="05050102010706020507" pitchFamily="18" charset="2"/>
              </a:rPr>
              <a:t></a:t>
            </a:r>
            <a:r>
              <a:rPr lang="zh-CN" altLang="en-US" sz="2400">
                <a:sym typeface="Symbol" panose="05050102010706020507" pitchFamily="18" charset="2"/>
              </a:rPr>
              <a:t>排队系统，</a:t>
            </a:r>
            <a:r>
              <a:rPr lang="zh-CN" altLang="en-US" sz="2400"/>
              <a:t>在</a:t>
            </a:r>
            <a:r>
              <a:rPr lang="zh-CN" altLang="en-US" sz="2400">
                <a:sym typeface="Symbol" panose="05050102010706020507" pitchFamily="18" charset="2"/>
              </a:rPr>
              <a:t></a:t>
            </a:r>
            <a:r>
              <a:rPr lang="en-US" altLang="zh-CN" sz="2400">
                <a:sym typeface="Symbol" panose="05050102010706020507" pitchFamily="18" charset="2"/>
              </a:rPr>
              <a:t>&lt;1</a:t>
            </a:r>
            <a:r>
              <a:rPr lang="zh-CN" altLang="en-US" sz="2400"/>
              <a:t>下，有</a:t>
            </a:r>
            <a:endParaRPr lang="zh-CN" altLang="en-US" sz="2400">
              <a:sym typeface="Symbol" panose="05050102010706020507" pitchFamily="18" charset="2"/>
            </a:endParaRPr>
          </a:p>
        </p:txBody>
      </p:sp>
      <p:graphicFrame>
        <p:nvGraphicFramePr>
          <p:cNvPr id="34819" name="Object 7"/>
          <p:cNvGraphicFramePr>
            <a:graphicFrameLocks noChangeAspect="1"/>
          </p:cNvGraphicFramePr>
          <p:nvPr/>
        </p:nvGraphicFramePr>
        <p:xfrm>
          <a:off x="1979613" y="4254500"/>
          <a:ext cx="4537075" cy="809625"/>
        </p:xfrm>
        <a:graphic>
          <a:graphicData uri="http://schemas.openxmlformats.org/presentationml/2006/ole">
            <mc:AlternateContent xmlns:mc="http://schemas.openxmlformats.org/markup-compatibility/2006">
              <mc:Choice xmlns:v="urn:schemas-microsoft-com:vml" Requires="v">
                <p:oleObj spid="_x0000_s94243" name="Equation" r:id="rId6" imgW="2425700" imgH="431800" progId="Equation.3">
                  <p:embed/>
                </p:oleObj>
              </mc:Choice>
              <mc:Fallback>
                <p:oleObj name="Equation" r:id="rId6" imgW="2425700" imgH="4318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4254500"/>
                        <a:ext cx="4537075"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0" name="Object 8"/>
          <p:cNvGraphicFramePr>
            <a:graphicFrameLocks noChangeAspect="1"/>
          </p:cNvGraphicFramePr>
          <p:nvPr/>
        </p:nvGraphicFramePr>
        <p:xfrm>
          <a:off x="1979613" y="5094288"/>
          <a:ext cx="4703762" cy="809625"/>
        </p:xfrm>
        <a:graphic>
          <a:graphicData uri="http://schemas.openxmlformats.org/presentationml/2006/ole">
            <mc:AlternateContent xmlns:mc="http://schemas.openxmlformats.org/markup-compatibility/2006">
              <mc:Choice xmlns:v="urn:schemas-microsoft-com:vml" Requires="v">
                <p:oleObj spid="_x0000_s94244" name="Equation" r:id="rId8" imgW="2514600" imgH="431800" progId="Equation.3">
                  <p:embed/>
                </p:oleObj>
              </mc:Choice>
              <mc:Fallback>
                <p:oleObj name="Equation" r:id="rId8" imgW="2514600" imgH="4318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613" y="5094288"/>
                        <a:ext cx="4703762"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8" name="Rectangle 9"/>
          <p:cNvSpPr>
            <a:spLocks noChangeArrowheads="1"/>
          </p:cNvSpPr>
          <p:nvPr/>
        </p:nvSpPr>
        <p:spPr bwMode="auto">
          <a:xfrm>
            <a:off x="1143000" y="5943600"/>
            <a:ext cx="711041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sz="2400"/>
              <a:t>其中</a:t>
            </a:r>
            <a:r>
              <a:rPr lang="en-US" altLang="zh-CN" sz="2400"/>
              <a:t>2)</a:t>
            </a:r>
            <a:r>
              <a:rPr lang="zh-CN" altLang="en-US" sz="2400"/>
              <a:t>称为扑拉克－辛钦公式；</a:t>
            </a:r>
            <a:endParaRPr lang="zh-CN" altLang="en-US" sz="2400">
              <a:sym typeface="Symbol" panose="05050102010706020507" pitchFamily="18" charset="2"/>
            </a:endParaRPr>
          </a:p>
        </p:txBody>
      </p:sp>
      <p:graphicFrame>
        <p:nvGraphicFramePr>
          <p:cNvPr id="34821" name="Object 10"/>
          <p:cNvGraphicFramePr>
            <a:graphicFrameLocks noChangeAspect="1"/>
          </p:cNvGraphicFramePr>
          <p:nvPr/>
        </p:nvGraphicFramePr>
        <p:xfrm>
          <a:off x="5562600" y="5934075"/>
          <a:ext cx="2279650" cy="619125"/>
        </p:xfrm>
        <a:graphic>
          <a:graphicData uri="http://schemas.openxmlformats.org/presentationml/2006/ole">
            <mc:AlternateContent xmlns:mc="http://schemas.openxmlformats.org/markup-compatibility/2006">
              <mc:Choice xmlns:v="urn:schemas-microsoft-com:vml" Requires="v">
                <p:oleObj spid="_x0000_s94245" name="Equation" r:id="rId10" imgW="1219200" imgH="330200" progId="Equation.3">
                  <p:embed/>
                </p:oleObj>
              </mc:Choice>
              <mc:Fallback>
                <p:oleObj name="Equation" r:id="rId10" imgW="1219200" imgH="3302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2600" y="5934075"/>
                        <a:ext cx="227965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2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88484488-D059-4300-97AF-7D2B665154AA}" type="slidenum">
              <a:rPr lang="zh-CN" altLang="en-US" sz="1800">
                <a:solidFill>
                  <a:srgbClr val="00FF00"/>
                </a:solidFill>
                <a:ea typeface="黑体" panose="02010609060101010101" pitchFamily="49" charset="-122"/>
              </a:rPr>
              <a:pPr/>
              <a:t>43</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825">
                                            <p:txEl>
                                              <p:pRg st="0" end="0"/>
                                            </p:txEl>
                                          </p:spTgt>
                                        </p:tgtEl>
                                        <p:attrNameLst>
                                          <p:attrName>style.visibility</p:attrName>
                                        </p:attrNameLst>
                                      </p:cBhvr>
                                      <p:to>
                                        <p:strVal val="visible"/>
                                      </p:to>
                                    </p:set>
                                    <p:anim calcmode="lin" valueType="num">
                                      <p:cBhvr additive="base">
                                        <p:cTn id="7" dur="500" fill="hold"/>
                                        <p:tgtEl>
                                          <p:spTgt spid="348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826"/>
                                        </p:tgtEl>
                                        <p:attrNameLst>
                                          <p:attrName>style.visibility</p:attrName>
                                        </p:attrNameLst>
                                      </p:cBhvr>
                                      <p:to>
                                        <p:strVal val="visible"/>
                                      </p:to>
                                    </p:set>
                                    <p:anim calcmode="lin" valueType="num">
                                      <p:cBhvr additive="base">
                                        <p:cTn id="13" dur="500" fill="hold"/>
                                        <p:tgtEl>
                                          <p:spTgt spid="34826"/>
                                        </p:tgtEl>
                                        <p:attrNameLst>
                                          <p:attrName>ppt_x</p:attrName>
                                        </p:attrNameLst>
                                      </p:cBhvr>
                                      <p:tavLst>
                                        <p:tav tm="0">
                                          <p:val>
                                            <p:strVal val="#ppt_x"/>
                                          </p:val>
                                        </p:tav>
                                        <p:tav tm="100000">
                                          <p:val>
                                            <p:strVal val="#ppt_x"/>
                                          </p:val>
                                        </p:tav>
                                      </p:tavLst>
                                    </p:anim>
                                    <p:anim calcmode="lin" valueType="num">
                                      <p:cBhvr additive="base">
                                        <p:cTn id="14" dur="500" fill="hold"/>
                                        <p:tgtEl>
                                          <p:spTgt spid="34826"/>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34818"/>
                                        </p:tgtEl>
                                        <p:attrNameLst>
                                          <p:attrName>style.visibility</p:attrName>
                                        </p:attrNameLst>
                                      </p:cBhvr>
                                      <p:to>
                                        <p:strVal val="visible"/>
                                      </p:to>
                                    </p:set>
                                    <p:anim calcmode="lin" valueType="num">
                                      <p:cBhvr additive="base">
                                        <p:cTn id="18" dur="500" fill="hold"/>
                                        <p:tgtEl>
                                          <p:spTgt spid="34818"/>
                                        </p:tgtEl>
                                        <p:attrNameLst>
                                          <p:attrName>ppt_x</p:attrName>
                                        </p:attrNameLst>
                                      </p:cBhvr>
                                      <p:tavLst>
                                        <p:tav tm="0">
                                          <p:val>
                                            <p:strVal val="#ppt_x"/>
                                          </p:val>
                                        </p:tav>
                                        <p:tav tm="100000">
                                          <p:val>
                                            <p:strVal val="#ppt_x"/>
                                          </p:val>
                                        </p:tav>
                                      </p:tavLst>
                                    </p:anim>
                                    <p:anim calcmode="lin" valueType="num">
                                      <p:cBhvr additive="base">
                                        <p:cTn id="19" dur="500" fill="hold"/>
                                        <p:tgtEl>
                                          <p:spTgt spid="3481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4827"/>
                                        </p:tgtEl>
                                        <p:attrNameLst>
                                          <p:attrName>style.visibility</p:attrName>
                                        </p:attrNameLst>
                                      </p:cBhvr>
                                      <p:to>
                                        <p:strVal val="visible"/>
                                      </p:to>
                                    </p:set>
                                    <p:anim calcmode="lin" valueType="num">
                                      <p:cBhvr additive="base">
                                        <p:cTn id="24" dur="500" fill="hold"/>
                                        <p:tgtEl>
                                          <p:spTgt spid="34827"/>
                                        </p:tgtEl>
                                        <p:attrNameLst>
                                          <p:attrName>ppt_x</p:attrName>
                                        </p:attrNameLst>
                                      </p:cBhvr>
                                      <p:tavLst>
                                        <p:tav tm="0">
                                          <p:val>
                                            <p:strVal val="#ppt_x"/>
                                          </p:val>
                                        </p:tav>
                                        <p:tav tm="100000">
                                          <p:val>
                                            <p:strVal val="#ppt_x"/>
                                          </p:val>
                                        </p:tav>
                                      </p:tavLst>
                                    </p:anim>
                                    <p:anim calcmode="lin" valueType="num">
                                      <p:cBhvr additive="base">
                                        <p:cTn id="25" dur="500" fill="hold"/>
                                        <p:tgtEl>
                                          <p:spTgt spid="34827"/>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500"/>
                            </p:stCondLst>
                            <p:childTnLst>
                              <p:par>
                                <p:cTn id="27" presetID="2" presetClass="entr" presetSubtype="4" fill="hold" nodeType="afterEffect">
                                  <p:stCondLst>
                                    <p:cond delay="0"/>
                                  </p:stCondLst>
                                  <p:childTnLst>
                                    <p:set>
                                      <p:cBhvr>
                                        <p:cTn id="28" dur="1" fill="hold">
                                          <p:stCondLst>
                                            <p:cond delay="0"/>
                                          </p:stCondLst>
                                        </p:cTn>
                                        <p:tgtEl>
                                          <p:spTgt spid="34819"/>
                                        </p:tgtEl>
                                        <p:attrNameLst>
                                          <p:attrName>style.visibility</p:attrName>
                                        </p:attrNameLst>
                                      </p:cBhvr>
                                      <p:to>
                                        <p:strVal val="visible"/>
                                      </p:to>
                                    </p:set>
                                    <p:anim calcmode="lin" valueType="num">
                                      <p:cBhvr additive="base">
                                        <p:cTn id="29" dur="500" fill="hold"/>
                                        <p:tgtEl>
                                          <p:spTgt spid="34819"/>
                                        </p:tgtEl>
                                        <p:attrNameLst>
                                          <p:attrName>ppt_x</p:attrName>
                                        </p:attrNameLst>
                                      </p:cBhvr>
                                      <p:tavLst>
                                        <p:tav tm="0">
                                          <p:val>
                                            <p:strVal val="#ppt_x"/>
                                          </p:val>
                                        </p:tav>
                                        <p:tav tm="100000">
                                          <p:val>
                                            <p:strVal val="#ppt_x"/>
                                          </p:val>
                                        </p:tav>
                                      </p:tavLst>
                                    </p:anim>
                                    <p:anim calcmode="lin" valueType="num">
                                      <p:cBhvr additive="base">
                                        <p:cTn id="30" dur="500" fill="hold"/>
                                        <p:tgtEl>
                                          <p:spTgt spid="34819"/>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1000"/>
                            </p:stCondLst>
                            <p:childTnLst>
                              <p:par>
                                <p:cTn id="32" presetID="2" presetClass="entr" presetSubtype="4" fill="hold" nodeType="afterEffect">
                                  <p:stCondLst>
                                    <p:cond delay="0"/>
                                  </p:stCondLst>
                                  <p:childTnLst>
                                    <p:set>
                                      <p:cBhvr>
                                        <p:cTn id="33" dur="1" fill="hold">
                                          <p:stCondLst>
                                            <p:cond delay="0"/>
                                          </p:stCondLst>
                                        </p:cTn>
                                        <p:tgtEl>
                                          <p:spTgt spid="34820"/>
                                        </p:tgtEl>
                                        <p:attrNameLst>
                                          <p:attrName>style.visibility</p:attrName>
                                        </p:attrNameLst>
                                      </p:cBhvr>
                                      <p:to>
                                        <p:strVal val="visible"/>
                                      </p:to>
                                    </p:set>
                                    <p:anim calcmode="lin" valueType="num">
                                      <p:cBhvr additive="base">
                                        <p:cTn id="34" dur="500" fill="hold"/>
                                        <p:tgtEl>
                                          <p:spTgt spid="34820"/>
                                        </p:tgtEl>
                                        <p:attrNameLst>
                                          <p:attrName>ppt_x</p:attrName>
                                        </p:attrNameLst>
                                      </p:cBhvr>
                                      <p:tavLst>
                                        <p:tav tm="0">
                                          <p:val>
                                            <p:strVal val="#ppt_x"/>
                                          </p:val>
                                        </p:tav>
                                        <p:tav tm="100000">
                                          <p:val>
                                            <p:strVal val="#ppt_x"/>
                                          </p:val>
                                        </p:tav>
                                      </p:tavLst>
                                    </p:anim>
                                    <p:anim calcmode="lin" valueType="num">
                                      <p:cBhvr additive="base">
                                        <p:cTn id="35" dur="500" fill="hold"/>
                                        <p:tgtEl>
                                          <p:spTgt spid="34820"/>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1500"/>
                            </p:stCondLst>
                            <p:childTnLst>
                              <p:par>
                                <p:cTn id="37" presetID="2" presetClass="entr" presetSubtype="4" fill="hold" grpId="0" nodeType="afterEffect">
                                  <p:stCondLst>
                                    <p:cond delay="0"/>
                                  </p:stCondLst>
                                  <p:childTnLst>
                                    <p:set>
                                      <p:cBhvr>
                                        <p:cTn id="38" dur="1" fill="hold">
                                          <p:stCondLst>
                                            <p:cond delay="0"/>
                                          </p:stCondLst>
                                        </p:cTn>
                                        <p:tgtEl>
                                          <p:spTgt spid="34828"/>
                                        </p:tgtEl>
                                        <p:attrNameLst>
                                          <p:attrName>style.visibility</p:attrName>
                                        </p:attrNameLst>
                                      </p:cBhvr>
                                      <p:to>
                                        <p:strVal val="visible"/>
                                      </p:to>
                                    </p:set>
                                    <p:anim calcmode="lin" valueType="num">
                                      <p:cBhvr additive="base">
                                        <p:cTn id="39" dur="500" fill="hold"/>
                                        <p:tgtEl>
                                          <p:spTgt spid="34828"/>
                                        </p:tgtEl>
                                        <p:attrNameLst>
                                          <p:attrName>ppt_x</p:attrName>
                                        </p:attrNameLst>
                                      </p:cBhvr>
                                      <p:tavLst>
                                        <p:tav tm="0">
                                          <p:val>
                                            <p:strVal val="#ppt_x"/>
                                          </p:val>
                                        </p:tav>
                                        <p:tav tm="100000">
                                          <p:val>
                                            <p:strVal val="#ppt_x"/>
                                          </p:val>
                                        </p:tav>
                                      </p:tavLst>
                                    </p:anim>
                                    <p:anim calcmode="lin" valueType="num">
                                      <p:cBhvr additive="base">
                                        <p:cTn id="40" dur="500" fill="hold"/>
                                        <p:tgtEl>
                                          <p:spTgt spid="3482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4821"/>
                                        </p:tgtEl>
                                        <p:attrNameLst>
                                          <p:attrName>style.visibility</p:attrName>
                                        </p:attrNameLst>
                                      </p:cBhvr>
                                      <p:to>
                                        <p:strVal val="visible"/>
                                      </p:to>
                                    </p:set>
                                    <p:anim calcmode="lin" valueType="num">
                                      <p:cBhvr additive="base">
                                        <p:cTn id="43" dur="500" fill="hold"/>
                                        <p:tgtEl>
                                          <p:spTgt spid="34821"/>
                                        </p:tgtEl>
                                        <p:attrNameLst>
                                          <p:attrName>ppt_x</p:attrName>
                                        </p:attrNameLst>
                                      </p:cBhvr>
                                      <p:tavLst>
                                        <p:tav tm="0">
                                          <p:val>
                                            <p:strVal val="#ppt_x"/>
                                          </p:val>
                                        </p:tav>
                                        <p:tav tm="100000">
                                          <p:val>
                                            <p:strVal val="#ppt_x"/>
                                          </p:val>
                                        </p:tav>
                                      </p:tavLst>
                                    </p:anim>
                                    <p:anim calcmode="lin" valueType="num">
                                      <p:cBhvr additive="base">
                                        <p:cTn id="44" dur="500" fill="hold"/>
                                        <p:tgtEl>
                                          <p:spTgt spid="348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5" grpId="0" build="p"/>
      <p:bldP spid="34826" grpId="0"/>
      <p:bldP spid="34827" grpId="0"/>
      <p:bldP spid="3482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algn="l" eaLnBrk="1" hangingPunct="1"/>
            <a:r>
              <a:rPr lang="zh-CN" altLang="en-US" smtClean="0"/>
              <a:t>证明</a:t>
            </a:r>
          </a:p>
        </p:txBody>
      </p:sp>
      <p:sp>
        <p:nvSpPr>
          <p:cNvPr id="35850" name="Rectangle 3"/>
          <p:cNvSpPr>
            <a:spLocks noGrp="1" noChangeArrowheads="1"/>
          </p:cNvSpPr>
          <p:nvPr>
            <p:ph idx="1"/>
          </p:nvPr>
        </p:nvSpPr>
        <p:spPr>
          <a:xfrm>
            <a:off x="1116013" y="1162050"/>
            <a:ext cx="7559675" cy="1338263"/>
          </a:xfrm>
        </p:spPr>
        <p:txBody>
          <a:bodyPr/>
          <a:lstStyle/>
          <a:p>
            <a:pPr marL="0" indent="719138" eaLnBrk="1" hangingPunct="1">
              <a:lnSpc>
                <a:spcPct val="125000"/>
              </a:lnSpc>
              <a:buFont typeface="Wingdings" panose="05000000000000000000" pitchFamily="2" charset="2"/>
              <a:buNone/>
            </a:pPr>
            <a:r>
              <a:rPr lang="zh-CN" altLang="en-US" sz="2400" smtClean="0"/>
              <a:t>显然，在统计平衡下，顾客服务完毕离开系统时留在系统中的顾客数应等于在该顾客的逗留时间内到达的顾客数，即</a:t>
            </a:r>
          </a:p>
        </p:txBody>
      </p:sp>
      <p:sp>
        <p:nvSpPr>
          <p:cNvPr id="9626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FB1BBEF-D4AD-4DAD-9EDA-802998D52047}"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9626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graphicFrame>
        <p:nvGraphicFramePr>
          <p:cNvPr id="35842" name="Object 5"/>
          <p:cNvGraphicFramePr>
            <a:graphicFrameLocks noChangeAspect="1"/>
          </p:cNvGraphicFramePr>
          <p:nvPr/>
        </p:nvGraphicFramePr>
        <p:xfrm>
          <a:off x="1979613" y="2544763"/>
          <a:ext cx="695325" cy="534987"/>
        </p:xfrm>
        <a:graphic>
          <a:graphicData uri="http://schemas.openxmlformats.org/presentationml/2006/ole">
            <mc:AlternateContent xmlns:mc="http://schemas.openxmlformats.org/markup-compatibility/2006">
              <mc:Choice xmlns:v="urn:schemas-microsoft-com:vml" Requires="v">
                <p:oleObj spid="_x0000_s96296" name="Equation" r:id="rId4" imgW="330057" imgH="253890" progId="Equation.DSMT4">
                  <p:embed/>
                </p:oleObj>
              </mc:Choice>
              <mc:Fallback>
                <p:oleObj name="Equation" r:id="rId4" imgW="330057" imgH="25389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2544763"/>
                        <a:ext cx="695325"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3" name="Object 6"/>
          <p:cNvGraphicFramePr>
            <a:graphicFrameLocks noChangeAspect="1"/>
          </p:cNvGraphicFramePr>
          <p:nvPr/>
        </p:nvGraphicFramePr>
        <p:xfrm>
          <a:off x="2417763" y="3097213"/>
          <a:ext cx="4479925" cy="849312"/>
        </p:xfrm>
        <a:graphic>
          <a:graphicData uri="http://schemas.openxmlformats.org/presentationml/2006/ole">
            <mc:AlternateContent xmlns:mc="http://schemas.openxmlformats.org/markup-compatibility/2006">
              <mc:Choice xmlns:v="urn:schemas-microsoft-com:vml" Requires="v">
                <p:oleObj spid="_x0000_s96297" name="Equation" r:id="rId6" imgW="2349500" imgH="444500" progId="Equation.3">
                  <p:embed/>
                </p:oleObj>
              </mc:Choice>
              <mc:Fallback>
                <p:oleObj name="Equation" r:id="rId6" imgW="2349500" imgH="4445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7763" y="3097213"/>
                        <a:ext cx="4479925" cy="849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2" name="Rectangle 7"/>
          <p:cNvSpPr>
            <a:spLocks noChangeArrowheads="1"/>
          </p:cNvSpPr>
          <p:nvPr/>
        </p:nvSpPr>
        <p:spPr bwMode="auto">
          <a:xfrm>
            <a:off x="1104900" y="41148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t>于是</a:t>
            </a:r>
          </a:p>
        </p:txBody>
      </p:sp>
      <p:graphicFrame>
        <p:nvGraphicFramePr>
          <p:cNvPr id="35844" name="Object 8"/>
          <p:cNvGraphicFramePr>
            <a:graphicFrameLocks noChangeAspect="1"/>
          </p:cNvGraphicFramePr>
          <p:nvPr/>
        </p:nvGraphicFramePr>
        <p:xfrm>
          <a:off x="2068513" y="3983038"/>
          <a:ext cx="4865687" cy="873125"/>
        </p:xfrm>
        <a:graphic>
          <a:graphicData uri="http://schemas.openxmlformats.org/presentationml/2006/ole">
            <mc:AlternateContent xmlns:mc="http://schemas.openxmlformats.org/markup-compatibility/2006">
              <mc:Choice xmlns:v="urn:schemas-microsoft-com:vml" Requires="v">
                <p:oleObj spid="_x0000_s96298" name="Equation" r:id="rId8" imgW="2552700" imgH="457200" progId="Equation.3">
                  <p:embed/>
                </p:oleObj>
              </mc:Choice>
              <mc:Fallback>
                <p:oleObj name="Equation" r:id="rId8" imgW="2552700" imgH="4572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8513" y="3983038"/>
                        <a:ext cx="4865687"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5" name="Object 9"/>
          <p:cNvGraphicFramePr>
            <a:graphicFrameLocks noChangeAspect="1"/>
          </p:cNvGraphicFramePr>
          <p:nvPr/>
        </p:nvGraphicFramePr>
        <p:xfrm>
          <a:off x="2493963" y="4894263"/>
          <a:ext cx="3870325" cy="630237"/>
        </p:xfrm>
        <a:graphic>
          <a:graphicData uri="http://schemas.openxmlformats.org/presentationml/2006/ole">
            <mc:AlternateContent xmlns:mc="http://schemas.openxmlformats.org/markup-compatibility/2006">
              <mc:Choice xmlns:v="urn:schemas-microsoft-com:vml" Requires="v">
                <p:oleObj spid="_x0000_s96299" name="Equation" r:id="rId10" imgW="2032000" imgH="330200" progId="Equation.3">
                  <p:embed/>
                </p:oleObj>
              </mc:Choice>
              <mc:Fallback>
                <p:oleObj name="Equation" r:id="rId10" imgW="2032000" imgH="3302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93963" y="4894263"/>
                        <a:ext cx="3870325" cy="630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3" name="Rectangle 10"/>
          <p:cNvSpPr>
            <a:spLocks noChangeArrowheads="1"/>
          </p:cNvSpPr>
          <p:nvPr/>
        </p:nvSpPr>
        <p:spPr bwMode="auto">
          <a:xfrm>
            <a:off x="1104900" y="5791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t>即</a:t>
            </a:r>
          </a:p>
        </p:txBody>
      </p:sp>
      <p:graphicFrame>
        <p:nvGraphicFramePr>
          <p:cNvPr id="35846" name="Object 11"/>
          <p:cNvGraphicFramePr>
            <a:graphicFrameLocks noChangeAspect="1"/>
          </p:cNvGraphicFramePr>
          <p:nvPr/>
        </p:nvGraphicFramePr>
        <p:xfrm>
          <a:off x="1951038" y="5562600"/>
          <a:ext cx="5441950" cy="1001713"/>
        </p:xfrm>
        <a:graphic>
          <a:graphicData uri="http://schemas.openxmlformats.org/presentationml/2006/ole">
            <mc:AlternateContent xmlns:mc="http://schemas.openxmlformats.org/markup-compatibility/2006">
              <mc:Choice xmlns:v="urn:schemas-microsoft-com:vml" Requires="v">
                <p:oleObj spid="_x0000_s96300" name="Equation" r:id="rId12" imgW="2331828" imgH="419028" progId="Equation.3">
                  <p:embed/>
                </p:oleObj>
              </mc:Choice>
              <mc:Fallback>
                <p:oleObj name="Equation" r:id="rId12" imgW="2331828" imgH="419028"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51038" y="5562600"/>
                        <a:ext cx="5441950" cy="100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矩形 15"/>
          <p:cNvSpPr/>
          <p:nvPr/>
        </p:nvSpPr>
        <p:spPr>
          <a:xfrm>
            <a:off x="2627313" y="2581275"/>
            <a:ext cx="4897437" cy="461963"/>
          </a:xfrm>
          <a:prstGeom prst="rect">
            <a:avLst/>
          </a:prstGeom>
        </p:spPr>
        <p:txBody>
          <a:bodyPr>
            <a:spAutoFit/>
          </a:bodyPr>
          <a:lstStyle/>
          <a:p>
            <a:pPr eaLnBrk="1" hangingPunct="1">
              <a:defRPr/>
            </a:pPr>
            <a:r>
              <a:rPr lang="en-US" altLang="zh-CN" b="1" kern="0" dirty="0">
                <a:solidFill>
                  <a:srgbClr val="000000"/>
                </a:solidFill>
                <a:latin typeface="Times New Roman"/>
                <a:ea typeface="黑体" pitchFamily="2" charset="-122"/>
              </a:rPr>
              <a:t>P{</a:t>
            </a:r>
            <a:r>
              <a:rPr lang="zh-CN" altLang="en-US" b="1" kern="0" dirty="0">
                <a:solidFill>
                  <a:srgbClr val="000000"/>
                </a:solidFill>
                <a:latin typeface="Times New Roman"/>
                <a:ea typeface="黑体" pitchFamily="2" charset="-122"/>
              </a:rPr>
              <a:t>在该顾客的逗留时间内到达</a:t>
            </a:r>
            <a:r>
              <a:rPr lang="en-US" altLang="zh-CN" b="1" kern="0" dirty="0">
                <a:solidFill>
                  <a:srgbClr val="000000"/>
                </a:solidFill>
                <a:latin typeface="Times New Roman"/>
                <a:ea typeface="黑体" pitchFamily="2" charset="-122"/>
              </a:rPr>
              <a:t>j</a:t>
            </a:r>
            <a:r>
              <a:rPr lang="zh-CN" altLang="en-US" b="1" kern="0" dirty="0">
                <a:solidFill>
                  <a:srgbClr val="000000"/>
                </a:solidFill>
                <a:latin typeface="Times New Roman"/>
                <a:ea typeface="黑体" pitchFamily="2" charset="-122"/>
              </a:rPr>
              <a:t>个</a:t>
            </a:r>
            <a:r>
              <a:rPr lang="en-US" altLang="zh-CN" b="1" kern="0" dirty="0">
                <a:solidFill>
                  <a:srgbClr val="000000"/>
                </a:solidFill>
                <a:latin typeface="Times New Roman"/>
                <a:ea typeface="黑体" pitchFamily="2" charset="-122"/>
              </a:rPr>
              <a:t>}</a:t>
            </a:r>
            <a:endParaRPr lang="zh-CN" altLang="en-US" dirty="0">
              <a:ea typeface="黑体" pitchFamily="2" charset="-122"/>
            </a:endParaRPr>
          </a:p>
        </p:txBody>
      </p:sp>
      <p:sp>
        <p:nvSpPr>
          <p:cNvPr id="9627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4CD0D754-21FD-44FC-A985-855A764859DC}" type="slidenum">
              <a:rPr lang="zh-CN" altLang="en-US" sz="1800">
                <a:solidFill>
                  <a:srgbClr val="00FF00"/>
                </a:solidFill>
                <a:ea typeface="黑体" panose="02010609060101010101" pitchFamily="49" charset="-122"/>
              </a:rPr>
              <a:pPr/>
              <a:t>44</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50">
                                            <p:txEl>
                                              <p:pRg st="0" end="0"/>
                                            </p:txEl>
                                          </p:spTgt>
                                        </p:tgtEl>
                                        <p:attrNameLst>
                                          <p:attrName>style.visibility</p:attrName>
                                        </p:attrNameLst>
                                      </p:cBhvr>
                                      <p:to>
                                        <p:strVal val="visible"/>
                                      </p:to>
                                    </p:set>
                                    <p:anim calcmode="lin" valueType="num">
                                      <p:cBhvr additive="base">
                                        <p:cTn id="7" dur="500" fill="hold"/>
                                        <p:tgtEl>
                                          <p:spTgt spid="3585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5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842"/>
                                        </p:tgtEl>
                                        <p:attrNameLst>
                                          <p:attrName>style.visibility</p:attrName>
                                        </p:attrNameLst>
                                      </p:cBhvr>
                                      <p:to>
                                        <p:strVal val="visible"/>
                                      </p:to>
                                    </p:set>
                                    <p:anim calcmode="lin" valueType="num">
                                      <p:cBhvr additive="base">
                                        <p:cTn id="13" dur="500" fill="hold"/>
                                        <p:tgtEl>
                                          <p:spTgt spid="35842"/>
                                        </p:tgtEl>
                                        <p:attrNameLst>
                                          <p:attrName>ppt_x</p:attrName>
                                        </p:attrNameLst>
                                      </p:cBhvr>
                                      <p:tavLst>
                                        <p:tav tm="0">
                                          <p:val>
                                            <p:strVal val="#ppt_x"/>
                                          </p:val>
                                        </p:tav>
                                        <p:tav tm="100000">
                                          <p:val>
                                            <p:strVal val="#ppt_x"/>
                                          </p:val>
                                        </p:tav>
                                      </p:tavLst>
                                    </p:anim>
                                    <p:anim calcmode="lin" valueType="num">
                                      <p:cBhvr additive="base">
                                        <p:cTn id="14" dur="500" fill="hold"/>
                                        <p:tgtEl>
                                          <p:spTgt spid="3584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5843"/>
                                        </p:tgtEl>
                                        <p:attrNameLst>
                                          <p:attrName>style.visibility</p:attrName>
                                        </p:attrNameLst>
                                      </p:cBhvr>
                                      <p:to>
                                        <p:strVal val="visible"/>
                                      </p:to>
                                    </p:set>
                                    <p:anim calcmode="lin" valueType="num">
                                      <p:cBhvr additive="base">
                                        <p:cTn id="23" dur="500" fill="hold"/>
                                        <p:tgtEl>
                                          <p:spTgt spid="35843"/>
                                        </p:tgtEl>
                                        <p:attrNameLst>
                                          <p:attrName>ppt_x</p:attrName>
                                        </p:attrNameLst>
                                      </p:cBhvr>
                                      <p:tavLst>
                                        <p:tav tm="0">
                                          <p:val>
                                            <p:strVal val="#ppt_x"/>
                                          </p:val>
                                        </p:tav>
                                        <p:tav tm="100000">
                                          <p:val>
                                            <p:strVal val="#ppt_x"/>
                                          </p:val>
                                        </p:tav>
                                      </p:tavLst>
                                    </p:anim>
                                    <p:anim calcmode="lin" valueType="num">
                                      <p:cBhvr additive="base">
                                        <p:cTn id="24" dur="500" fill="hold"/>
                                        <p:tgtEl>
                                          <p:spTgt spid="35843"/>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5852"/>
                                        </p:tgtEl>
                                        <p:attrNameLst>
                                          <p:attrName>style.visibility</p:attrName>
                                        </p:attrNameLst>
                                      </p:cBhvr>
                                      <p:to>
                                        <p:strVal val="visible"/>
                                      </p:to>
                                    </p:set>
                                    <p:anim calcmode="lin" valueType="num">
                                      <p:cBhvr additive="base">
                                        <p:cTn id="29" dur="500" fill="hold"/>
                                        <p:tgtEl>
                                          <p:spTgt spid="35852"/>
                                        </p:tgtEl>
                                        <p:attrNameLst>
                                          <p:attrName>ppt_x</p:attrName>
                                        </p:attrNameLst>
                                      </p:cBhvr>
                                      <p:tavLst>
                                        <p:tav tm="0">
                                          <p:val>
                                            <p:strVal val="#ppt_x"/>
                                          </p:val>
                                        </p:tav>
                                        <p:tav tm="100000">
                                          <p:val>
                                            <p:strVal val="#ppt_x"/>
                                          </p:val>
                                        </p:tav>
                                      </p:tavLst>
                                    </p:anim>
                                    <p:anim calcmode="lin" valueType="num">
                                      <p:cBhvr additive="base">
                                        <p:cTn id="30" dur="500" fill="hold"/>
                                        <p:tgtEl>
                                          <p:spTgt spid="35852"/>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2" presetClass="entr" presetSubtype="4" fill="hold" nodeType="afterEffect">
                                  <p:stCondLst>
                                    <p:cond delay="0"/>
                                  </p:stCondLst>
                                  <p:childTnLst>
                                    <p:set>
                                      <p:cBhvr>
                                        <p:cTn id="33" dur="1" fill="hold">
                                          <p:stCondLst>
                                            <p:cond delay="0"/>
                                          </p:stCondLst>
                                        </p:cTn>
                                        <p:tgtEl>
                                          <p:spTgt spid="35844"/>
                                        </p:tgtEl>
                                        <p:attrNameLst>
                                          <p:attrName>style.visibility</p:attrName>
                                        </p:attrNameLst>
                                      </p:cBhvr>
                                      <p:to>
                                        <p:strVal val="visible"/>
                                      </p:to>
                                    </p:set>
                                    <p:anim calcmode="lin" valueType="num">
                                      <p:cBhvr additive="base">
                                        <p:cTn id="34" dur="500" fill="hold"/>
                                        <p:tgtEl>
                                          <p:spTgt spid="35844"/>
                                        </p:tgtEl>
                                        <p:attrNameLst>
                                          <p:attrName>ppt_x</p:attrName>
                                        </p:attrNameLst>
                                      </p:cBhvr>
                                      <p:tavLst>
                                        <p:tav tm="0">
                                          <p:val>
                                            <p:strVal val="#ppt_x"/>
                                          </p:val>
                                        </p:tav>
                                        <p:tav tm="100000">
                                          <p:val>
                                            <p:strVal val="#ppt_x"/>
                                          </p:val>
                                        </p:tav>
                                      </p:tavLst>
                                    </p:anim>
                                    <p:anim calcmode="lin" valueType="num">
                                      <p:cBhvr additive="base">
                                        <p:cTn id="35" dur="500" fill="hold"/>
                                        <p:tgtEl>
                                          <p:spTgt spid="35844"/>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1000"/>
                            </p:stCondLst>
                            <p:childTnLst>
                              <p:par>
                                <p:cTn id="37" presetID="2" presetClass="entr" presetSubtype="4" fill="hold" nodeType="afterEffect">
                                  <p:stCondLst>
                                    <p:cond delay="0"/>
                                  </p:stCondLst>
                                  <p:childTnLst>
                                    <p:set>
                                      <p:cBhvr>
                                        <p:cTn id="38" dur="1" fill="hold">
                                          <p:stCondLst>
                                            <p:cond delay="0"/>
                                          </p:stCondLst>
                                        </p:cTn>
                                        <p:tgtEl>
                                          <p:spTgt spid="35845"/>
                                        </p:tgtEl>
                                        <p:attrNameLst>
                                          <p:attrName>style.visibility</p:attrName>
                                        </p:attrNameLst>
                                      </p:cBhvr>
                                      <p:to>
                                        <p:strVal val="visible"/>
                                      </p:to>
                                    </p:set>
                                    <p:anim calcmode="lin" valueType="num">
                                      <p:cBhvr additive="base">
                                        <p:cTn id="39" dur="500" fill="hold"/>
                                        <p:tgtEl>
                                          <p:spTgt spid="35845"/>
                                        </p:tgtEl>
                                        <p:attrNameLst>
                                          <p:attrName>ppt_x</p:attrName>
                                        </p:attrNameLst>
                                      </p:cBhvr>
                                      <p:tavLst>
                                        <p:tav tm="0">
                                          <p:val>
                                            <p:strVal val="#ppt_x"/>
                                          </p:val>
                                        </p:tav>
                                        <p:tav tm="100000">
                                          <p:val>
                                            <p:strVal val="#ppt_x"/>
                                          </p:val>
                                        </p:tav>
                                      </p:tavLst>
                                    </p:anim>
                                    <p:anim calcmode="lin" valueType="num">
                                      <p:cBhvr additive="base">
                                        <p:cTn id="40" dur="500" fill="hold"/>
                                        <p:tgtEl>
                                          <p:spTgt spid="35845"/>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5853"/>
                                        </p:tgtEl>
                                        <p:attrNameLst>
                                          <p:attrName>style.visibility</p:attrName>
                                        </p:attrNameLst>
                                      </p:cBhvr>
                                      <p:to>
                                        <p:strVal val="visible"/>
                                      </p:to>
                                    </p:set>
                                    <p:anim calcmode="lin" valueType="num">
                                      <p:cBhvr additive="base">
                                        <p:cTn id="45" dur="500" fill="hold"/>
                                        <p:tgtEl>
                                          <p:spTgt spid="35853"/>
                                        </p:tgtEl>
                                        <p:attrNameLst>
                                          <p:attrName>ppt_x</p:attrName>
                                        </p:attrNameLst>
                                      </p:cBhvr>
                                      <p:tavLst>
                                        <p:tav tm="0">
                                          <p:val>
                                            <p:strVal val="#ppt_x"/>
                                          </p:val>
                                        </p:tav>
                                        <p:tav tm="100000">
                                          <p:val>
                                            <p:strVal val="#ppt_x"/>
                                          </p:val>
                                        </p:tav>
                                      </p:tavLst>
                                    </p:anim>
                                    <p:anim calcmode="lin" valueType="num">
                                      <p:cBhvr additive="base">
                                        <p:cTn id="46" dur="500" fill="hold"/>
                                        <p:tgtEl>
                                          <p:spTgt spid="35853"/>
                                        </p:tgtEl>
                                        <p:attrNameLst>
                                          <p:attrName>ppt_y</p:attrName>
                                        </p:attrNameLst>
                                      </p:cBhvr>
                                      <p:tavLst>
                                        <p:tav tm="0">
                                          <p:val>
                                            <p:strVal val="1+#ppt_h/2"/>
                                          </p:val>
                                        </p:tav>
                                        <p:tav tm="100000">
                                          <p:val>
                                            <p:strVal val="#ppt_y"/>
                                          </p:val>
                                        </p:tav>
                                      </p:tavLst>
                                    </p:anim>
                                  </p:childTnLst>
                                </p:cTn>
                              </p:par>
                            </p:childTnLst>
                          </p:cTn>
                        </p:par>
                        <p:par>
                          <p:cTn id="47" fill="hold" nodeType="afterGroup">
                            <p:stCondLst>
                              <p:cond delay="500"/>
                            </p:stCondLst>
                            <p:childTnLst>
                              <p:par>
                                <p:cTn id="48" presetID="2" presetClass="entr" presetSubtype="4" fill="hold" nodeType="afterEffect">
                                  <p:stCondLst>
                                    <p:cond delay="0"/>
                                  </p:stCondLst>
                                  <p:childTnLst>
                                    <p:set>
                                      <p:cBhvr>
                                        <p:cTn id="49" dur="1" fill="hold">
                                          <p:stCondLst>
                                            <p:cond delay="0"/>
                                          </p:stCondLst>
                                        </p:cTn>
                                        <p:tgtEl>
                                          <p:spTgt spid="35846"/>
                                        </p:tgtEl>
                                        <p:attrNameLst>
                                          <p:attrName>style.visibility</p:attrName>
                                        </p:attrNameLst>
                                      </p:cBhvr>
                                      <p:to>
                                        <p:strVal val="visible"/>
                                      </p:to>
                                    </p:set>
                                    <p:anim calcmode="lin" valueType="num">
                                      <p:cBhvr additive="base">
                                        <p:cTn id="50" dur="500" fill="hold"/>
                                        <p:tgtEl>
                                          <p:spTgt spid="35846"/>
                                        </p:tgtEl>
                                        <p:attrNameLst>
                                          <p:attrName>ppt_x</p:attrName>
                                        </p:attrNameLst>
                                      </p:cBhvr>
                                      <p:tavLst>
                                        <p:tav tm="0">
                                          <p:val>
                                            <p:strVal val="#ppt_x"/>
                                          </p:val>
                                        </p:tav>
                                        <p:tav tm="100000">
                                          <p:val>
                                            <p:strVal val="#ppt_x"/>
                                          </p:val>
                                        </p:tav>
                                      </p:tavLst>
                                    </p:anim>
                                    <p:anim calcmode="lin" valueType="num">
                                      <p:cBhvr additive="base">
                                        <p:cTn id="51" dur="500" fill="hold"/>
                                        <p:tgtEl>
                                          <p:spTgt spid="358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0" grpId="0" build="p"/>
      <p:bldP spid="35852" grpId="0"/>
      <p:bldP spid="35853" grpId="0"/>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algn="l" eaLnBrk="1" hangingPunct="1"/>
            <a:r>
              <a:rPr lang="zh-CN" altLang="en-US" smtClean="0"/>
              <a:t>证明</a:t>
            </a:r>
            <a:r>
              <a:rPr lang="en-US" altLang="zh-CN" smtClean="0"/>
              <a:t>(</a:t>
            </a:r>
            <a:r>
              <a:rPr lang="zh-CN" altLang="en-US" smtClean="0"/>
              <a:t>续</a:t>
            </a:r>
            <a:r>
              <a:rPr lang="en-US" altLang="zh-CN" smtClean="0"/>
              <a:t>)</a:t>
            </a:r>
          </a:p>
        </p:txBody>
      </p:sp>
      <p:sp>
        <p:nvSpPr>
          <p:cNvPr id="36872" name="Rectangle 3"/>
          <p:cNvSpPr>
            <a:spLocks noGrp="1" noChangeArrowheads="1"/>
          </p:cNvSpPr>
          <p:nvPr>
            <p:ph idx="1"/>
          </p:nvPr>
        </p:nvSpPr>
        <p:spPr>
          <a:xfrm>
            <a:off x="1143000" y="1143000"/>
            <a:ext cx="7696200" cy="512763"/>
          </a:xfrm>
        </p:spPr>
        <p:txBody>
          <a:bodyPr/>
          <a:lstStyle/>
          <a:p>
            <a:pPr eaLnBrk="1" hangingPunct="1">
              <a:buFont typeface="Wingdings" panose="05000000000000000000" pitchFamily="2" charset="2"/>
              <a:buNone/>
            </a:pPr>
            <a:r>
              <a:rPr lang="zh-CN" altLang="en-US" smtClean="0"/>
              <a:t>令</a:t>
            </a:r>
            <a:r>
              <a:rPr lang="en-US" altLang="zh-CN" smtClean="0"/>
              <a:t>s</a:t>
            </a:r>
            <a:r>
              <a:rPr lang="zh-CN" altLang="en-US" smtClean="0"/>
              <a:t>＝</a:t>
            </a:r>
            <a:r>
              <a:rPr lang="zh-CN" altLang="en-US" smtClean="0">
                <a:sym typeface="Symbol" panose="05050102010706020507" pitchFamily="18" charset="2"/>
              </a:rPr>
              <a:t></a:t>
            </a:r>
            <a:r>
              <a:rPr lang="en-US" altLang="zh-CN" smtClean="0"/>
              <a:t>(1-z)</a:t>
            </a:r>
            <a:r>
              <a:rPr lang="zh-CN" altLang="en-US" smtClean="0"/>
              <a:t>得</a:t>
            </a:r>
          </a:p>
        </p:txBody>
      </p:sp>
      <p:sp>
        <p:nvSpPr>
          <p:cNvPr id="9830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D6D32C5-612C-4C15-BABE-FAD623E8C09D}"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9830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graphicFrame>
        <p:nvGraphicFramePr>
          <p:cNvPr id="36866" name="Object 4"/>
          <p:cNvGraphicFramePr>
            <a:graphicFrameLocks noChangeAspect="1"/>
          </p:cNvGraphicFramePr>
          <p:nvPr/>
        </p:nvGraphicFramePr>
        <p:xfrm>
          <a:off x="3319463" y="1679575"/>
          <a:ext cx="2470150" cy="809625"/>
        </p:xfrm>
        <a:graphic>
          <a:graphicData uri="http://schemas.openxmlformats.org/presentationml/2006/ole">
            <mc:AlternateContent xmlns:mc="http://schemas.openxmlformats.org/markup-compatibility/2006">
              <mc:Choice xmlns:v="urn:schemas-microsoft-com:vml" Requires="v">
                <p:oleObj spid="_x0000_s98331" name="Equation" r:id="rId4" imgW="1320227" imgH="431613" progId="Equation.3">
                  <p:embed/>
                </p:oleObj>
              </mc:Choice>
              <mc:Fallback>
                <p:oleObj name="Equation" r:id="rId4" imgW="1320227" imgH="43161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9463" y="1679575"/>
                        <a:ext cx="2470150"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3" name="Rectangle 5"/>
          <p:cNvSpPr>
            <a:spLocks noChangeArrowheads="1"/>
          </p:cNvSpPr>
          <p:nvPr/>
        </p:nvSpPr>
        <p:spPr bwMode="auto">
          <a:xfrm>
            <a:off x="1143000" y="2587625"/>
            <a:ext cx="777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en-US" altLang="zh-CN" sz="2400"/>
              <a:t>    </a:t>
            </a:r>
            <a:r>
              <a:rPr lang="zh-CN" altLang="en-US" sz="2400"/>
              <a:t>因为逗留时间</a:t>
            </a:r>
            <a:r>
              <a:rPr lang="en-US" altLang="zh-CN" sz="2400"/>
              <a:t>W</a:t>
            </a:r>
            <a:r>
              <a:rPr lang="zh-CN" altLang="en-US" sz="2400"/>
              <a:t>等于等待时间</a:t>
            </a:r>
            <a:r>
              <a:rPr lang="en-US" altLang="zh-CN" sz="2400"/>
              <a:t>W</a:t>
            </a:r>
            <a:r>
              <a:rPr lang="en-US" altLang="zh-CN" sz="2400" baseline="-25000"/>
              <a:t>q</a:t>
            </a:r>
            <a:r>
              <a:rPr lang="zh-CN" altLang="en-US" sz="2400"/>
              <a:t>加上服务时间</a:t>
            </a:r>
            <a:r>
              <a:rPr lang="zh-CN" altLang="en-US" sz="2400">
                <a:sym typeface="Symbol" panose="05050102010706020507" pitchFamily="18" charset="2"/>
              </a:rPr>
              <a:t>，即</a:t>
            </a:r>
            <a:r>
              <a:rPr lang="en-US" altLang="zh-CN" sz="2400">
                <a:sym typeface="Symbol" panose="05050102010706020507" pitchFamily="18" charset="2"/>
              </a:rPr>
              <a:t>W</a:t>
            </a:r>
            <a:r>
              <a:rPr lang="zh-CN" altLang="en-US" sz="2400">
                <a:sym typeface="Symbol" panose="05050102010706020507" pitchFamily="18" charset="2"/>
              </a:rPr>
              <a:t>＝</a:t>
            </a:r>
            <a:r>
              <a:rPr lang="en-US" altLang="zh-CN" sz="2400"/>
              <a:t>W</a:t>
            </a:r>
            <a:r>
              <a:rPr lang="en-US" altLang="zh-CN" sz="2400" baseline="-25000"/>
              <a:t>q</a:t>
            </a:r>
            <a:r>
              <a:rPr lang="en-US" altLang="zh-CN" sz="2400"/>
              <a:t>+</a:t>
            </a:r>
            <a:r>
              <a:rPr lang="en-US" altLang="zh-CN" sz="2400">
                <a:sym typeface="Symbol" panose="05050102010706020507" pitchFamily="18" charset="2"/>
              </a:rPr>
              <a:t></a:t>
            </a:r>
            <a:r>
              <a:rPr lang="zh-CN" altLang="en-US" sz="2400">
                <a:sym typeface="Symbol" panose="05050102010706020507" pitchFamily="18" charset="2"/>
              </a:rPr>
              <a:t>，且</a:t>
            </a:r>
            <a:r>
              <a:rPr lang="en-US" altLang="zh-CN" sz="2400"/>
              <a:t>W</a:t>
            </a:r>
            <a:r>
              <a:rPr lang="en-US" altLang="zh-CN" sz="2400" baseline="-25000"/>
              <a:t>q</a:t>
            </a:r>
            <a:r>
              <a:rPr lang="zh-CN" altLang="en-US" sz="2400"/>
              <a:t>与</a:t>
            </a:r>
            <a:r>
              <a:rPr lang="zh-CN" altLang="en-US" sz="2400">
                <a:sym typeface="Symbol" panose="05050102010706020507" pitchFamily="18" charset="2"/>
              </a:rPr>
              <a:t>相互独立，因此</a:t>
            </a:r>
            <a:r>
              <a:rPr lang="en-US" altLang="zh-CN" sz="2400">
                <a:sym typeface="Symbol" panose="05050102010706020507" pitchFamily="18" charset="2"/>
              </a:rPr>
              <a:t>W</a:t>
            </a:r>
            <a:r>
              <a:rPr lang="zh-CN" altLang="en-US" sz="2400">
                <a:sym typeface="Symbol" panose="05050102010706020507" pitchFamily="18" charset="2"/>
              </a:rPr>
              <a:t>的概率密度为</a:t>
            </a:r>
            <a:r>
              <a:rPr lang="en-US" altLang="zh-CN" sz="2400"/>
              <a:t>W</a:t>
            </a:r>
            <a:r>
              <a:rPr lang="en-US" altLang="zh-CN" sz="2400" baseline="-25000"/>
              <a:t>q</a:t>
            </a:r>
            <a:r>
              <a:rPr lang="zh-CN" altLang="en-US" sz="2400">
                <a:sym typeface="Symbol" panose="05050102010706020507" pitchFamily="18" charset="2"/>
              </a:rPr>
              <a:t>的概率密度和的概率密度的卷积，再利用卷积的拉普拉斯变换等于拉普拉斯变换的乘积，得</a:t>
            </a:r>
          </a:p>
        </p:txBody>
      </p:sp>
      <p:graphicFrame>
        <p:nvGraphicFramePr>
          <p:cNvPr id="36867" name="Object 6"/>
          <p:cNvGraphicFramePr>
            <a:graphicFrameLocks noChangeAspect="1"/>
          </p:cNvGraphicFramePr>
          <p:nvPr/>
        </p:nvGraphicFramePr>
        <p:xfrm>
          <a:off x="3632200" y="4438650"/>
          <a:ext cx="2162175" cy="452438"/>
        </p:xfrm>
        <a:graphic>
          <a:graphicData uri="http://schemas.openxmlformats.org/presentationml/2006/ole">
            <mc:AlternateContent xmlns:mc="http://schemas.openxmlformats.org/markup-compatibility/2006">
              <mc:Choice xmlns:v="urn:schemas-microsoft-com:vml" Requires="v">
                <p:oleObj spid="_x0000_s98332" name="Equation" r:id="rId6" imgW="1155700" imgH="241300" progId="Equation.3">
                  <p:embed/>
                </p:oleObj>
              </mc:Choice>
              <mc:Fallback>
                <p:oleObj name="Equation" r:id="rId6" imgW="1155700" imgH="2413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2200" y="4438650"/>
                        <a:ext cx="2162175"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4" name="Rectangle 7"/>
          <p:cNvSpPr>
            <a:spLocks noChangeArrowheads="1"/>
          </p:cNvSpPr>
          <p:nvPr/>
        </p:nvSpPr>
        <p:spPr bwMode="auto">
          <a:xfrm>
            <a:off x="1031875" y="49895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ym typeface="Symbol" panose="05050102010706020507" pitchFamily="18" charset="2"/>
              </a:rPr>
              <a:t>即</a:t>
            </a:r>
          </a:p>
        </p:txBody>
      </p:sp>
      <p:graphicFrame>
        <p:nvGraphicFramePr>
          <p:cNvPr id="36868" name="Object 8"/>
          <p:cNvGraphicFramePr>
            <a:graphicFrameLocks noChangeAspect="1"/>
          </p:cNvGraphicFramePr>
          <p:nvPr/>
        </p:nvGraphicFramePr>
        <p:xfrm>
          <a:off x="3482975" y="5546725"/>
          <a:ext cx="2613025" cy="809625"/>
        </p:xfrm>
        <a:graphic>
          <a:graphicData uri="http://schemas.openxmlformats.org/presentationml/2006/ole">
            <mc:AlternateContent xmlns:mc="http://schemas.openxmlformats.org/markup-compatibility/2006">
              <mc:Choice xmlns:v="urn:schemas-microsoft-com:vml" Requires="v">
                <p:oleObj spid="_x0000_s98333" name="Equation" r:id="rId8" imgW="1397000" imgH="431800" progId="Equation.3">
                  <p:embed/>
                </p:oleObj>
              </mc:Choice>
              <mc:Fallback>
                <p:oleObj name="Equation" r:id="rId8" imgW="1397000" imgH="4318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82975" y="5546725"/>
                        <a:ext cx="2613025"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1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A9FDCA39-D34D-4F20-AB45-2AA7AAC97C54}" type="slidenum">
              <a:rPr lang="zh-CN" altLang="en-US" sz="1800">
                <a:solidFill>
                  <a:srgbClr val="00FF00"/>
                </a:solidFill>
                <a:ea typeface="黑体" panose="02010609060101010101" pitchFamily="49" charset="-122"/>
              </a:rPr>
              <a:pPr/>
              <a:t>45</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72">
                                            <p:txEl>
                                              <p:pRg st="0" end="0"/>
                                            </p:txEl>
                                          </p:spTgt>
                                        </p:tgtEl>
                                        <p:attrNameLst>
                                          <p:attrName>style.visibility</p:attrName>
                                        </p:attrNameLst>
                                      </p:cBhvr>
                                      <p:to>
                                        <p:strVal val="visible"/>
                                      </p:to>
                                    </p:set>
                                    <p:anim calcmode="lin" valueType="num">
                                      <p:cBhvr additive="base">
                                        <p:cTn id="7" dur="500" fill="hold"/>
                                        <p:tgtEl>
                                          <p:spTgt spid="368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72">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6866"/>
                                        </p:tgtEl>
                                        <p:attrNameLst>
                                          <p:attrName>style.visibility</p:attrName>
                                        </p:attrNameLst>
                                      </p:cBhvr>
                                      <p:to>
                                        <p:strVal val="visible"/>
                                      </p:to>
                                    </p:set>
                                    <p:anim calcmode="lin" valueType="num">
                                      <p:cBhvr additive="base">
                                        <p:cTn id="12" dur="500" fill="hold"/>
                                        <p:tgtEl>
                                          <p:spTgt spid="36866"/>
                                        </p:tgtEl>
                                        <p:attrNameLst>
                                          <p:attrName>ppt_x</p:attrName>
                                        </p:attrNameLst>
                                      </p:cBhvr>
                                      <p:tavLst>
                                        <p:tav tm="0">
                                          <p:val>
                                            <p:strVal val="#ppt_x"/>
                                          </p:val>
                                        </p:tav>
                                        <p:tav tm="100000">
                                          <p:val>
                                            <p:strVal val="#ppt_x"/>
                                          </p:val>
                                        </p:tav>
                                      </p:tavLst>
                                    </p:anim>
                                    <p:anim calcmode="lin" valueType="num">
                                      <p:cBhvr additive="base">
                                        <p:cTn id="13" dur="500" fill="hold"/>
                                        <p:tgtEl>
                                          <p:spTgt spid="3686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6873"/>
                                        </p:tgtEl>
                                        <p:attrNameLst>
                                          <p:attrName>style.visibility</p:attrName>
                                        </p:attrNameLst>
                                      </p:cBhvr>
                                      <p:to>
                                        <p:strVal val="visible"/>
                                      </p:to>
                                    </p:set>
                                    <p:anim calcmode="lin" valueType="num">
                                      <p:cBhvr additive="base">
                                        <p:cTn id="18" dur="500" fill="hold"/>
                                        <p:tgtEl>
                                          <p:spTgt spid="36873"/>
                                        </p:tgtEl>
                                        <p:attrNameLst>
                                          <p:attrName>ppt_x</p:attrName>
                                        </p:attrNameLst>
                                      </p:cBhvr>
                                      <p:tavLst>
                                        <p:tav tm="0">
                                          <p:val>
                                            <p:strVal val="#ppt_x"/>
                                          </p:val>
                                        </p:tav>
                                        <p:tav tm="100000">
                                          <p:val>
                                            <p:strVal val="#ppt_x"/>
                                          </p:val>
                                        </p:tav>
                                      </p:tavLst>
                                    </p:anim>
                                    <p:anim calcmode="lin" valueType="num">
                                      <p:cBhvr additive="base">
                                        <p:cTn id="19" dur="500" fill="hold"/>
                                        <p:tgtEl>
                                          <p:spTgt spid="36873"/>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36867"/>
                                        </p:tgtEl>
                                        <p:attrNameLst>
                                          <p:attrName>style.visibility</p:attrName>
                                        </p:attrNameLst>
                                      </p:cBhvr>
                                      <p:to>
                                        <p:strVal val="visible"/>
                                      </p:to>
                                    </p:set>
                                    <p:anim calcmode="lin" valueType="num">
                                      <p:cBhvr additive="base">
                                        <p:cTn id="23" dur="500" fill="hold"/>
                                        <p:tgtEl>
                                          <p:spTgt spid="36867"/>
                                        </p:tgtEl>
                                        <p:attrNameLst>
                                          <p:attrName>ppt_x</p:attrName>
                                        </p:attrNameLst>
                                      </p:cBhvr>
                                      <p:tavLst>
                                        <p:tav tm="0">
                                          <p:val>
                                            <p:strVal val="#ppt_x"/>
                                          </p:val>
                                        </p:tav>
                                        <p:tav tm="100000">
                                          <p:val>
                                            <p:strVal val="#ppt_x"/>
                                          </p:val>
                                        </p:tav>
                                      </p:tavLst>
                                    </p:anim>
                                    <p:anim calcmode="lin" valueType="num">
                                      <p:cBhvr additive="base">
                                        <p:cTn id="24" dur="500" fill="hold"/>
                                        <p:tgtEl>
                                          <p:spTgt spid="36867"/>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6874"/>
                                        </p:tgtEl>
                                        <p:attrNameLst>
                                          <p:attrName>style.visibility</p:attrName>
                                        </p:attrNameLst>
                                      </p:cBhvr>
                                      <p:to>
                                        <p:strVal val="visible"/>
                                      </p:to>
                                    </p:set>
                                    <p:anim calcmode="lin" valueType="num">
                                      <p:cBhvr additive="base">
                                        <p:cTn id="29" dur="500" fill="hold"/>
                                        <p:tgtEl>
                                          <p:spTgt spid="36874"/>
                                        </p:tgtEl>
                                        <p:attrNameLst>
                                          <p:attrName>ppt_x</p:attrName>
                                        </p:attrNameLst>
                                      </p:cBhvr>
                                      <p:tavLst>
                                        <p:tav tm="0">
                                          <p:val>
                                            <p:strVal val="#ppt_x"/>
                                          </p:val>
                                        </p:tav>
                                        <p:tav tm="100000">
                                          <p:val>
                                            <p:strVal val="#ppt_x"/>
                                          </p:val>
                                        </p:tav>
                                      </p:tavLst>
                                    </p:anim>
                                    <p:anim calcmode="lin" valueType="num">
                                      <p:cBhvr additive="base">
                                        <p:cTn id="30" dur="500" fill="hold"/>
                                        <p:tgtEl>
                                          <p:spTgt spid="36874"/>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2" presetClass="entr" presetSubtype="4" fill="hold" nodeType="afterEffect">
                                  <p:stCondLst>
                                    <p:cond delay="0"/>
                                  </p:stCondLst>
                                  <p:childTnLst>
                                    <p:set>
                                      <p:cBhvr>
                                        <p:cTn id="33" dur="1" fill="hold">
                                          <p:stCondLst>
                                            <p:cond delay="0"/>
                                          </p:stCondLst>
                                        </p:cTn>
                                        <p:tgtEl>
                                          <p:spTgt spid="36868"/>
                                        </p:tgtEl>
                                        <p:attrNameLst>
                                          <p:attrName>style.visibility</p:attrName>
                                        </p:attrNameLst>
                                      </p:cBhvr>
                                      <p:to>
                                        <p:strVal val="visible"/>
                                      </p:to>
                                    </p:set>
                                    <p:anim calcmode="lin" valueType="num">
                                      <p:cBhvr additive="base">
                                        <p:cTn id="34" dur="500" fill="hold"/>
                                        <p:tgtEl>
                                          <p:spTgt spid="36868"/>
                                        </p:tgtEl>
                                        <p:attrNameLst>
                                          <p:attrName>ppt_x</p:attrName>
                                        </p:attrNameLst>
                                      </p:cBhvr>
                                      <p:tavLst>
                                        <p:tav tm="0">
                                          <p:val>
                                            <p:strVal val="#ppt_x"/>
                                          </p:val>
                                        </p:tav>
                                        <p:tav tm="100000">
                                          <p:val>
                                            <p:strVal val="#ppt_x"/>
                                          </p:val>
                                        </p:tav>
                                      </p:tavLst>
                                    </p:anim>
                                    <p:anim calcmode="lin" valueType="num">
                                      <p:cBhvr additive="base">
                                        <p:cTn id="35"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2" grpId="0" build="p"/>
      <p:bldP spid="36873" grpId="0"/>
      <p:bldP spid="3687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algn="l" eaLnBrk="1" hangingPunct="1"/>
            <a:r>
              <a:rPr lang="zh-CN" altLang="en-US" smtClean="0"/>
              <a:t>推论</a:t>
            </a:r>
            <a:r>
              <a:rPr lang="en-US" altLang="zh-CN" smtClean="0"/>
              <a:t>1</a:t>
            </a:r>
          </a:p>
        </p:txBody>
      </p:sp>
      <p:sp>
        <p:nvSpPr>
          <p:cNvPr id="100355" name="Rectangle 3"/>
          <p:cNvSpPr>
            <a:spLocks noGrp="1" noChangeArrowheads="1"/>
          </p:cNvSpPr>
          <p:nvPr>
            <p:ph idx="1"/>
          </p:nvPr>
        </p:nvSpPr>
        <p:spPr>
          <a:xfrm>
            <a:off x="1116013" y="1119188"/>
            <a:ext cx="7848600" cy="438150"/>
          </a:xfrm>
        </p:spPr>
        <p:txBody>
          <a:bodyPr/>
          <a:lstStyle/>
          <a:p>
            <a:pPr eaLnBrk="1" hangingPunct="1">
              <a:buFont typeface="Wingdings" panose="05000000000000000000" pitchFamily="2" charset="2"/>
              <a:buNone/>
            </a:pPr>
            <a:r>
              <a:rPr lang="zh-CN" altLang="en-US" sz="2400" smtClean="0"/>
              <a:t>令                                 表示服务时间分布</a:t>
            </a:r>
            <a:r>
              <a:rPr lang="en-US" altLang="zh-CN" sz="2400" smtClean="0"/>
              <a:t>G(t)</a:t>
            </a:r>
            <a:r>
              <a:rPr lang="zh-CN" altLang="en-US" sz="2400" smtClean="0"/>
              <a:t>的平衡分布，</a:t>
            </a:r>
          </a:p>
        </p:txBody>
      </p:sp>
      <p:sp>
        <p:nvSpPr>
          <p:cNvPr id="10035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35A16B6-6005-4758-A047-1EC3B0B66056}"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0035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graphicFrame>
        <p:nvGraphicFramePr>
          <p:cNvPr id="100358" name="Object 4"/>
          <p:cNvGraphicFramePr>
            <a:graphicFrameLocks noChangeAspect="1"/>
          </p:cNvGraphicFramePr>
          <p:nvPr/>
        </p:nvGraphicFramePr>
        <p:xfrm>
          <a:off x="1462088" y="1125538"/>
          <a:ext cx="2389187" cy="541337"/>
        </p:xfrm>
        <a:graphic>
          <a:graphicData uri="http://schemas.openxmlformats.org/presentationml/2006/ole">
            <mc:AlternateContent xmlns:mc="http://schemas.openxmlformats.org/markup-compatibility/2006">
              <mc:Choice xmlns:v="urn:schemas-microsoft-com:vml" Requires="v">
                <p:oleObj spid="_x0000_s100414" name="Equation" r:id="rId4" imgW="1459866" imgH="330057" progId="Equation.3">
                  <p:embed/>
                </p:oleObj>
              </mc:Choice>
              <mc:Fallback>
                <p:oleObj name="Equation" r:id="rId4" imgW="1459866" imgH="330057"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2088" y="1125538"/>
                        <a:ext cx="2389187"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59" name="Rectangle 5"/>
          <p:cNvSpPr>
            <a:spLocks noChangeArrowheads="1"/>
          </p:cNvSpPr>
          <p:nvPr/>
        </p:nvSpPr>
        <p:spPr bwMode="auto">
          <a:xfrm>
            <a:off x="1171575" y="1712913"/>
            <a:ext cx="38433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t>则等待时间分布函数</a:t>
            </a:r>
            <a:r>
              <a:rPr lang="en-US" altLang="zh-CN" sz="2400"/>
              <a:t>Wq(t)</a:t>
            </a:r>
            <a:r>
              <a:rPr lang="zh-CN" altLang="en-US" sz="2400"/>
              <a:t>为</a:t>
            </a:r>
          </a:p>
        </p:txBody>
      </p:sp>
      <p:graphicFrame>
        <p:nvGraphicFramePr>
          <p:cNvPr id="100360" name="Object 6"/>
          <p:cNvGraphicFramePr>
            <a:graphicFrameLocks noChangeAspect="1"/>
          </p:cNvGraphicFramePr>
          <p:nvPr/>
        </p:nvGraphicFramePr>
        <p:xfrm>
          <a:off x="2932113" y="2057400"/>
          <a:ext cx="4192587" cy="768350"/>
        </p:xfrm>
        <a:graphic>
          <a:graphicData uri="http://schemas.openxmlformats.org/presentationml/2006/ole">
            <mc:AlternateContent xmlns:mc="http://schemas.openxmlformats.org/markup-compatibility/2006">
              <mc:Choice xmlns:v="urn:schemas-microsoft-com:vml" Requires="v">
                <p:oleObj spid="_x0000_s100415" name="Equation" r:id="rId6" imgW="2362200" imgH="431800" progId="Equation.3">
                  <p:embed/>
                </p:oleObj>
              </mc:Choice>
              <mc:Fallback>
                <p:oleObj name="Equation" r:id="rId6" imgW="2362200" imgH="4318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2113" y="2057400"/>
                        <a:ext cx="4192587"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61" name="Rectangle 7"/>
          <p:cNvSpPr>
            <a:spLocks noChangeArrowheads="1"/>
          </p:cNvSpPr>
          <p:nvPr/>
        </p:nvSpPr>
        <p:spPr bwMode="auto">
          <a:xfrm>
            <a:off x="1143000" y="2911475"/>
            <a:ext cx="612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t>其中</a:t>
            </a:r>
          </a:p>
        </p:txBody>
      </p:sp>
      <p:graphicFrame>
        <p:nvGraphicFramePr>
          <p:cNvPr id="100362" name="Object 8"/>
          <p:cNvGraphicFramePr>
            <a:graphicFrameLocks noChangeAspect="1"/>
          </p:cNvGraphicFramePr>
          <p:nvPr/>
        </p:nvGraphicFramePr>
        <p:xfrm>
          <a:off x="1828800" y="2895600"/>
          <a:ext cx="5883275" cy="428625"/>
        </p:xfrm>
        <a:graphic>
          <a:graphicData uri="http://schemas.openxmlformats.org/presentationml/2006/ole">
            <mc:AlternateContent xmlns:mc="http://schemas.openxmlformats.org/markup-compatibility/2006">
              <mc:Choice xmlns:v="urn:schemas-microsoft-com:vml" Requires="v">
                <p:oleObj spid="_x0000_s100416" name="Equation" r:id="rId8" imgW="3314700" imgH="241300" progId="Equation.3">
                  <p:embed/>
                </p:oleObj>
              </mc:Choice>
              <mc:Fallback>
                <p:oleObj name="Equation" r:id="rId8" imgW="3314700" imgH="2413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2895600"/>
                        <a:ext cx="588327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29" name="Rectangle 9"/>
          <p:cNvSpPr>
            <a:spLocks noChangeArrowheads="1"/>
          </p:cNvSpPr>
          <p:nvPr/>
        </p:nvSpPr>
        <p:spPr bwMode="auto">
          <a:xfrm>
            <a:off x="1171575" y="3470275"/>
            <a:ext cx="10715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olidFill>
                  <a:srgbClr val="FF9900"/>
                </a:solidFill>
              </a:rPr>
              <a:t>证明</a:t>
            </a:r>
            <a:r>
              <a:rPr lang="zh-CN" altLang="en-US" sz="2400"/>
              <a:t>  令</a:t>
            </a:r>
          </a:p>
        </p:txBody>
      </p:sp>
      <p:graphicFrame>
        <p:nvGraphicFramePr>
          <p:cNvPr id="440330" name="Object 10"/>
          <p:cNvGraphicFramePr>
            <a:graphicFrameLocks noChangeAspect="1"/>
          </p:cNvGraphicFramePr>
          <p:nvPr/>
        </p:nvGraphicFramePr>
        <p:xfrm>
          <a:off x="2514600" y="3357563"/>
          <a:ext cx="1870075" cy="541337"/>
        </p:xfrm>
        <a:graphic>
          <a:graphicData uri="http://schemas.openxmlformats.org/presentationml/2006/ole">
            <mc:AlternateContent xmlns:mc="http://schemas.openxmlformats.org/markup-compatibility/2006">
              <mc:Choice xmlns:v="urn:schemas-microsoft-com:vml" Requires="v">
                <p:oleObj spid="_x0000_s100417" name="Equation" r:id="rId10" imgW="1143000" imgH="330200" progId="Equation.3">
                  <p:embed/>
                </p:oleObj>
              </mc:Choice>
              <mc:Fallback>
                <p:oleObj name="Equation" r:id="rId10" imgW="1143000" imgH="3302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4600" y="3357563"/>
                        <a:ext cx="1870075"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31" name="Rectangle 11"/>
          <p:cNvSpPr>
            <a:spLocks noChangeArrowheads="1"/>
          </p:cNvSpPr>
          <p:nvPr/>
        </p:nvSpPr>
        <p:spPr bwMode="auto">
          <a:xfrm>
            <a:off x="4343400" y="3433763"/>
            <a:ext cx="612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t>，则</a:t>
            </a:r>
          </a:p>
        </p:txBody>
      </p:sp>
      <p:graphicFrame>
        <p:nvGraphicFramePr>
          <p:cNvPr id="440332" name="Object 12"/>
          <p:cNvGraphicFramePr>
            <a:graphicFrameLocks noChangeAspect="1"/>
          </p:cNvGraphicFramePr>
          <p:nvPr/>
        </p:nvGraphicFramePr>
        <p:xfrm>
          <a:off x="5029200" y="3295650"/>
          <a:ext cx="1682750" cy="666750"/>
        </p:xfrm>
        <a:graphic>
          <a:graphicData uri="http://schemas.openxmlformats.org/presentationml/2006/ole">
            <mc:AlternateContent xmlns:mc="http://schemas.openxmlformats.org/markup-compatibility/2006">
              <mc:Choice xmlns:v="urn:schemas-microsoft-com:vml" Requires="v">
                <p:oleObj spid="_x0000_s100418" name="Equation" r:id="rId12" imgW="1028254" imgH="406224" progId="Equation.3">
                  <p:embed/>
                </p:oleObj>
              </mc:Choice>
              <mc:Fallback>
                <p:oleObj name="Equation" r:id="rId12" imgW="1028254" imgH="406224"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9200" y="3295650"/>
                        <a:ext cx="1682750"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33" name="Rectangle 13"/>
          <p:cNvSpPr>
            <a:spLocks noChangeArrowheads="1"/>
          </p:cNvSpPr>
          <p:nvPr/>
        </p:nvSpPr>
        <p:spPr bwMode="auto">
          <a:xfrm>
            <a:off x="6705600" y="3454400"/>
            <a:ext cx="20939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t>，</a:t>
            </a:r>
            <a:r>
              <a:rPr lang="en-US" altLang="zh-CN" sz="2400"/>
              <a:t>R(s)&gt;0</a:t>
            </a:r>
            <a:r>
              <a:rPr lang="zh-CN" altLang="en-US" sz="2400"/>
              <a:t>，于是</a:t>
            </a:r>
          </a:p>
        </p:txBody>
      </p:sp>
      <p:graphicFrame>
        <p:nvGraphicFramePr>
          <p:cNvPr id="440334" name="Object 14"/>
          <p:cNvGraphicFramePr>
            <a:graphicFrameLocks noChangeAspect="1"/>
          </p:cNvGraphicFramePr>
          <p:nvPr/>
        </p:nvGraphicFramePr>
        <p:xfrm>
          <a:off x="3706813" y="4016375"/>
          <a:ext cx="1931987" cy="708025"/>
        </p:xfrm>
        <a:graphic>
          <a:graphicData uri="http://schemas.openxmlformats.org/presentationml/2006/ole">
            <mc:AlternateContent xmlns:mc="http://schemas.openxmlformats.org/markup-compatibility/2006">
              <mc:Choice xmlns:v="urn:schemas-microsoft-com:vml" Requires="v">
                <p:oleObj spid="_x0000_s100419" name="Equation" r:id="rId14" imgW="1180588" imgH="431613" progId="Equation.3">
                  <p:embed/>
                </p:oleObj>
              </mc:Choice>
              <mc:Fallback>
                <p:oleObj name="Equation" r:id="rId14" imgW="1180588" imgH="431613"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06813" y="4016375"/>
                        <a:ext cx="1931987"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35" name="Rectangle 15"/>
          <p:cNvSpPr>
            <a:spLocks noChangeArrowheads="1"/>
          </p:cNvSpPr>
          <p:nvPr/>
        </p:nvSpPr>
        <p:spPr bwMode="auto">
          <a:xfrm>
            <a:off x="1143000" y="4754563"/>
            <a:ext cx="76311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t>显然，当</a:t>
            </a:r>
            <a:r>
              <a:rPr lang="zh-CN" altLang="en-US" sz="2400">
                <a:sym typeface="Symbol" panose="05050102010706020507" pitchFamily="18" charset="2"/>
              </a:rPr>
              <a:t></a:t>
            </a:r>
            <a:r>
              <a:rPr lang="zh-CN" altLang="en-US" sz="2400"/>
              <a:t>＜</a:t>
            </a:r>
            <a:r>
              <a:rPr lang="en-US" altLang="zh-CN" sz="2400"/>
              <a:t>1</a:t>
            </a:r>
            <a:r>
              <a:rPr lang="zh-CN" altLang="en-US" sz="2400"/>
              <a:t>时，其模                   ，于是把</a:t>
            </a:r>
            <a:r>
              <a:rPr lang="en-US" altLang="zh-CN" sz="2400"/>
              <a:t>w</a:t>
            </a:r>
            <a:r>
              <a:rPr lang="en-US" altLang="zh-CN" sz="2400" baseline="-25000"/>
              <a:t>q</a:t>
            </a:r>
            <a:r>
              <a:rPr lang="en-US" altLang="zh-CN" sz="2400"/>
              <a:t>(s)</a:t>
            </a:r>
            <a:r>
              <a:rPr lang="zh-CN" altLang="en-US" sz="2400"/>
              <a:t>展开，有</a:t>
            </a:r>
          </a:p>
        </p:txBody>
      </p:sp>
      <p:graphicFrame>
        <p:nvGraphicFramePr>
          <p:cNvPr id="440336" name="Object 16"/>
          <p:cNvGraphicFramePr>
            <a:graphicFrameLocks noChangeAspect="1"/>
          </p:cNvGraphicFramePr>
          <p:nvPr/>
        </p:nvGraphicFramePr>
        <p:xfrm>
          <a:off x="4246563" y="4724400"/>
          <a:ext cx="1316037" cy="447675"/>
        </p:xfrm>
        <a:graphic>
          <a:graphicData uri="http://schemas.openxmlformats.org/presentationml/2006/ole">
            <mc:AlternateContent xmlns:mc="http://schemas.openxmlformats.org/markup-compatibility/2006">
              <mc:Choice xmlns:v="urn:schemas-microsoft-com:vml" Requires="v">
                <p:oleObj spid="_x0000_s100420" name="Equation" r:id="rId16" imgW="710891" imgH="241195" progId="Equation.3">
                  <p:embed/>
                </p:oleObj>
              </mc:Choice>
              <mc:Fallback>
                <p:oleObj name="Equation" r:id="rId16" imgW="710891" imgH="241195" progId="Equation.3">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46563" y="4724400"/>
                        <a:ext cx="1316037"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37" name="Object 17"/>
          <p:cNvGraphicFramePr>
            <a:graphicFrameLocks noChangeAspect="1"/>
          </p:cNvGraphicFramePr>
          <p:nvPr/>
        </p:nvGraphicFramePr>
        <p:xfrm>
          <a:off x="3252788" y="5105400"/>
          <a:ext cx="3021012" cy="768350"/>
        </p:xfrm>
        <a:graphic>
          <a:graphicData uri="http://schemas.openxmlformats.org/presentationml/2006/ole">
            <mc:AlternateContent xmlns:mc="http://schemas.openxmlformats.org/markup-compatibility/2006">
              <mc:Choice xmlns:v="urn:schemas-microsoft-com:vml" Requires="v">
                <p:oleObj spid="_x0000_s100421" name="Equation" r:id="rId18" imgW="1701800" imgH="431800" progId="Equation.3">
                  <p:embed/>
                </p:oleObj>
              </mc:Choice>
              <mc:Fallback>
                <p:oleObj name="Equation" r:id="rId18" imgW="1701800" imgH="431800" progId="Equation.3">
                  <p:embed/>
                  <p:pic>
                    <p:nvPicPr>
                      <p:cNvPr id="0" name="Object 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52788" y="5105400"/>
                        <a:ext cx="3021012"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38" name="Rectangle 18"/>
          <p:cNvSpPr>
            <a:spLocks noChangeArrowheads="1"/>
          </p:cNvSpPr>
          <p:nvPr/>
        </p:nvSpPr>
        <p:spPr bwMode="auto">
          <a:xfrm>
            <a:off x="1143000" y="5791200"/>
            <a:ext cx="77724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t>利用控制收敛定理，逐项求拉普拉斯－司梯阶的反演变换即得结论。</a:t>
            </a:r>
          </a:p>
        </p:txBody>
      </p:sp>
      <p:sp>
        <p:nvSpPr>
          <p:cNvPr id="10037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8BE41E3E-9F89-4A85-B4AA-226A107B7E07}" type="slidenum">
              <a:rPr lang="zh-CN" altLang="en-US" sz="1800">
                <a:solidFill>
                  <a:srgbClr val="00FF00"/>
                </a:solidFill>
                <a:ea typeface="黑体" panose="02010609060101010101" pitchFamily="49" charset="-122"/>
              </a:rPr>
              <a:pPr/>
              <a:t>46</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29"/>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440330"/>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40331"/>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440332"/>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440333"/>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499"/>
                                          </p:stCondLst>
                                        </p:cTn>
                                        <p:tgtEl>
                                          <p:spTgt spid="440334"/>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440335"/>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nodeType="afterEffect">
                                  <p:stCondLst>
                                    <p:cond delay="0"/>
                                  </p:stCondLst>
                                  <p:childTnLst>
                                    <p:set>
                                      <p:cBhvr>
                                        <p:cTn id="27" dur="1" fill="hold">
                                          <p:stCondLst>
                                            <p:cond delay="499"/>
                                          </p:stCondLst>
                                        </p:cTn>
                                        <p:tgtEl>
                                          <p:spTgt spid="440336"/>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nodeType="afterEffect">
                                  <p:stCondLst>
                                    <p:cond delay="0"/>
                                  </p:stCondLst>
                                  <p:childTnLst>
                                    <p:set>
                                      <p:cBhvr>
                                        <p:cTn id="30" dur="1" fill="hold">
                                          <p:stCondLst>
                                            <p:cond delay="499"/>
                                          </p:stCondLst>
                                        </p:cTn>
                                        <p:tgtEl>
                                          <p:spTgt spid="440337"/>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440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9" grpId="0" autoUpdateAnimBg="0"/>
      <p:bldP spid="440331" grpId="0" autoUpdateAnimBg="0"/>
      <p:bldP spid="440333" grpId="0" autoUpdateAnimBg="0"/>
      <p:bldP spid="440335" grpId="0" autoUpdateAnimBg="0"/>
      <p:bldP spid="44033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lgn="l" eaLnBrk="1" hangingPunct="1"/>
            <a:r>
              <a:rPr lang="zh-CN" altLang="en-US" smtClean="0"/>
              <a:t>推论</a:t>
            </a:r>
            <a:r>
              <a:rPr lang="en-US" altLang="zh-CN" smtClean="0"/>
              <a:t>2</a:t>
            </a:r>
            <a:r>
              <a:rPr lang="zh-CN" altLang="en-US" smtClean="0"/>
              <a:t>、推论</a:t>
            </a:r>
            <a:r>
              <a:rPr lang="en-US" altLang="zh-CN" smtClean="0"/>
              <a:t>3</a:t>
            </a:r>
          </a:p>
        </p:txBody>
      </p:sp>
      <p:sp>
        <p:nvSpPr>
          <p:cNvPr id="38918" name="Rectangle 3"/>
          <p:cNvSpPr>
            <a:spLocks noGrp="1" noChangeArrowheads="1"/>
          </p:cNvSpPr>
          <p:nvPr>
            <p:ph idx="1"/>
          </p:nvPr>
        </p:nvSpPr>
        <p:spPr>
          <a:xfrm>
            <a:off x="1143000" y="1219200"/>
            <a:ext cx="7162800" cy="512763"/>
          </a:xfrm>
        </p:spPr>
        <p:txBody>
          <a:bodyPr/>
          <a:lstStyle/>
          <a:p>
            <a:pPr eaLnBrk="1" hangingPunct="1">
              <a:buFont typeface="Wingdings" panose="05000000000000000000" pitchFamily="2" charset="2"/>
              <a:buNone/>
            </a:pPr>
            <a:r>
              <a:rPr lang="zh-CN" altLang="en-US" smtClean="0">
                <a:solidFill>
                  <a:srgbClr val="FF9900"/>
                </a:solidFill>
              </a:rPr>
              <a:t>推论</a:t>
            </a:r>
            <a:r>
              <a:rPr lang="en-US" altLang="zh-CN" smtClean="0">
                <a:solidFill>
                  <a:srgbClr val="FF9900"/>
                </a:solidFill>
              </a:rPr>
              <a:t>2</a:t>
            </a:r>
            <a:r>
              <a:rPr lang="en-US" altLang="zh-CN" smtClean="0"/>
              <a:t>  </a:t>
            </a:r>
            <a:r>
              <a:rPr lang="zh-CN" altLang="en-US" smtClean="0"/>
              <a:t>对</a:t>
            </a:r>
            <a:r>
              <a:rPr lang="en-US" altLang="zh-CN" smtClean="0"/>
              <a:t>M/G/1/</a:t>
            </a:r>
            <a:r>
              <a:rPr lang="en-US" altLang="zh-CN" smtClean="0">
                <a:sym typeface="Symbol" panose="05050102010706020507" pitchFamily="18" charset="2"/>
              </a:rPr>
              <a:t></a:t>
            </a:r>
            <a:r>
              <a:rPr lang="zh-CN" altLang="en-US" smtClean="0">
                <a:sym typeface="Symbol" panose="05050102010706020507" pitchFamily="18" charset="2"/>
              </a:rPr>
              <a:t>排队系统，</a:t>
            </a:r>
            <a:r>
              <a:rPr lang="zh-CN" altLang="en-US" smtClean="0"/>
              <a:t>在</a:t>
            </a:r>
            <a:r>
              <a:rPr lang="zh-CN" altLang="en-US" smtClean="0">
                <a:sym typeface="Symbol" panose="05050102010706020507" pitchFamily="18" charset="2"/>
              </a:rPr>
              <a:t></a:t>
            </a:r>
            <a:r>
              <a:rPr lang="en-US" altLang="en-US" smtClean="0">
                <a:sym typeface="Symbol" panose="05050102010706020507" pitchFamily="18" charset="2"/>
              </a:rPr>
              <a:t>＜</a:t>
            </a:r>
            <a:r>
              <a:rPr lang="en-US" altLang="zh-CN" smtClean="0">
                <a:sym typeface="Symbol" panose="05050102010706020507" pitchFamily="18" charset="2"/>
              </a:rPr>
              <a:t>1</a:t>
            </a:r>
            <a:r>
              <a:rPr lang="zh-CN" altLang="en-US" smtClean="0"/>
              <a:t>下，有</a:t>
            </a:r>
          </a:p>
        </p:txBody>
      </p:sp>
      <p:sp>
        <p:nvSpPr>
          <p:cNvPr id="10240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1557E5D-0FE0-4264-8D2A-6C5E82779F65}"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0240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graphicFrame>
        <p:nvGraphicFramePr>
          <p:cNvPr id="442372" name="Object 4"/>
          <p:cNvGraphicFramePr>
            <a:graphicFrameLocks noChangeAspect="1"/>
          </p:cNvGraphicFramePr>
          <p:nvPr/>
        </p:nvGraphicFramePr>
        <p:xfrm>
          <a:off x="2667000" y="1989138"/>
          <a:ext cx="4194175" cy="790575"/>
        </p:xfrm>
        <a:graphic>
          <a:graphicData uri="http://schemas.openxmlformats.org/presentationml/2006/ole">
            <mc:AlternateContent xmlns:mc="http://schemas.openxmlformats.org/markup-compatibility/2006">
              <mc:Choice xmlns:v="urn:schemas-microsoft-com:vml" Requires="v">
                <p:oleObj spid="_x0000_s102414" name="Equation" r:id="rId4" imgW="2362200" imgH="444500" progId="Equation.3">
                  <p:embed/>
                </p:oleObj>
              </mc:Choice>
              <mc:Fallback>
                <p:oleObj name="Equation" r:id="rId4" imgW="2362200" imgH="444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989138"/>
                        <a:ext cx="4194175"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2373" name="Rectangle 5"/>
          <p:cNvSpPr>
            <a:spLocks noChangeArrowheads="1"/>
          </p:cNvSpPr>
          <p:nvPr/>
        </p:nvSpPr>
        <p:spPr bwMode="auto">
          <a:xfrm>
            <a:off x="1143000" y="3562350"/>
            <a:ext cx="7772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a:solidFill>
                  <a:srgbClr val="FF9900"/>
                </a:solidFill>
              </a:rPr>
              <a:t>推论</a:t>
            </a:r>
            <a:r>
              <a:rPr lang="en-US" altLang="zh-CN">
                <a:solidFill>
                  <a:srgbClr val="FF9900"/>
                </a:solidFill>
              </a:rPr>
              <a:t>3</a:t>
            </a:r>
            <a:r>
              <a:rPr lang="en-US" altLang="zh-CN"/>
              <a:t>  </a:t>
            </a:r>
            <a:r>
              <a:rPr lang="zh-CN" altLang="en-US"/>
              <a:t>对</a:t>
            </a:r>
            <a:r>
              <a:rPr lang="en-US" altLang="zh-CN"/>
              <a:t>M/G/1/</a:t>
            </a:r>
            <a:r>
              <a:rPr lang="en-US" altLang="zh-CN">
                <a:sym typeface="Symbol" panose="05050102010706020507" pitchFamily="18" charset="2"/>
              </a:rPr>
              <a:t></a:t>
            </a:r>
            <a:r>
              <a:rPr lang="zh-CN" altLang="en-US">
                <a:sym typeface="Symbol" panose="05050102010706020507" pitchFamily="18" charset="2"/>
              </a:rPr>
              <a:t>排队系统，</a:t>
            </a:r>
            <a:r>
              <a:rPr lang="zh-CN" altLang="en-US"/>
              <a:t>在</a:t>
            </a:r>
            <a:r>
              <a:rPr lang="zh-CN" altLang="en-US">
                <a:sym typeface="Symbol" panose="05050102010706020507" pitchFamily="18" charset="2"/>
              </a:rPr>
              <a:t></a:t>
            </a:r>
            <a:r>
              <a:rPr lang="en-US" altLang="en-US">
                <a:sym typeface="Symbol" panose="05050102010706020507" pitchFamily="18" charset="2"/>
              </a:rPr>
              <a:t>＜</a:t>
            </a:r>
            <a:r>
              <a:rPr lang="en-US" altLang="zh-CN">
                <a:sym typeface="Symbol" panose="05050102010706020507" pitchFamily="18" charset="2"/>
              </a:rPr>
              <a:t>1</a:t>
            </a:r>
            <a:r>
              <a:rPr lang="zh-CN" altLang="en-US"/>
              <a:t>下，</a:t>
            </a:r>
            <a:r>
              <a:rPr lang="en-US" altLang="zh-CN"/>
              <a:t>Little</a:t>
            </a:r>
            <a:r>
              <a:rPr lang="zh-CN" altLang="en-US"/>
              <a:t>公式成立。</a:t>
            </a:r>
          </a:p>
        </p:txBody>
      </p:sp>
      <p:sp>
        <p:nvSpPr>
          <p:cNvPr id="10240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5BA03F50-A2CA-4E8A-968D-2DBCE3B893C1}" type="slidenum">
              <a:rPr lang="zh-CN" altLang="en-US" sz="1800">
                <a:solidFill>
                  <a:srgbClr val="00FF00"/>
                </a:solidFill>
                <a:ea typeface="黑体" panose="02010609060101010101" pitchFamily="49" charset="-122"/>
              </a:rPr>
              <a:pPr/>
              <a:t>47</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8">
                                            <p:txEl>
                                              <p:pRg st="0" end="0"/>
                                            </p:txEl>
                                          </p:spTgt>
                                        </p:tgtEl>
                                        <p:attrNameLst>
                                          <p:attrName>style.visibility</p:attrName>
                                        </p:attrNameLst>
                                      </p:cBhvr>
                                      <p:to>
                                        <p:strVal val="visible"/>
                                      </p:to>
                                    </p:set>
                                    <p:anim calcmode="lin" valueType="num">
                                      <p:cBhvr additive="base">
                                        <p:cTn id="7" dur="500" fill="hold"/>
                                        <p:tgtEl>
                                          <p:spTgt spid="389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8">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44237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42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build="p"/>
      <p:bldP spid="442373"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ltLang="zh-CN" smtClean="0"/>
              <a:t>§7.4</a:t>
            </a:r>
            <a:r>
              <a:rPr lang="zh-CN" altLang="en-US" smtClean="0"/>
              <a:t>　忙期</a:t>
            </a:r>
          </a:p>
        </p:txBody>
      </p:sp>
      <p:sp>
        <p:nvSpPr>
          <p:cNvPr id="450563" name="Rectangle 3"/>
          <p:cNvSpPr>
            <a:spLocks noGrp="1" noChangeArrowheads="1"/>
          </p:cNvSpPr>
          <p:nvPr>
            <p:ph idx="1"/>
          </p:nvPr>
        </p:nvSpPr>
        <p:spPr>
          <a:xfrm>
            <a:off x="1752600" y="1143000"/>
            <a:ext cx="7086600" cy="512763"/>
          </a:xfrm>
        </p:spPr>
        <p:txBody>
          <a:bodyPr/>
          <a:lstStyle/>
          <a:p>
            <a:pPr eaLnBrk="1" hangingPunct="1">
              <a:buFont typeface="Wingdings" panose="05000000000000000000" pitchFamily="2" charset="2"/>
              <a:buNone/>
            </a:pPr>
            <a:r>
              <a:rPr lang="zh-CN" altLang="en-US" smtClean="0"/>
              <a:t>当顾客到达空闲得服务台时，忙期就开始，</a:t>
            </a:r>
          </a:p>
        </p:txBody>
      </p:sp>
      <p:sp>
        <p:nvSpPr>
          <p:cNvPr id="10445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FA4D1A6-C095-45B4-9D4B-044738A067BF}"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0445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450564" name="Rectangle 4"/>
          <p:cNvSpPr>
            <a:spLocks noChangeArrowheads="1"/>
          </p:cNvSpPr>
          <p:nvPr/>
        </p:nvSpPr>
        <p:spPr bwMode="auto">
          <a:xfrm>
            <a:off x="1066800" y="1660525"/>
            <a:ext cx="78486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30000"/>
              </a:lnSpc>
              <a:buClrTx/>
              <a:buFontTx/>
              <a:buNone/>
            </a:pPr>
            <a:r>
              <a:rPr lang="zh-CN" altLang="en-US"/>
              <a:t>直到服务台又一次得空闲时忙期才结束。令</a:t>
            </a:r>
            <a:r>
              <a:rPr lang="en-US" altLang="zh-CN"/>
              <a:t>b</a:t>
            </a:r>
            <a:r>
              <a:rPr lang="zh-CN" altLang="en-US"/>
              <a:t>表示从一个顾客开始的忙期长度，且令</a:t>
            </a:r>
          </a:p>
        </p:txBody>
      </p:sp>
      <p:graphicFrame>
        <p:nvGraphicFramePr>
          <p:cNvPr id="450565" name="Object 5"/>
          <p:cNvGraphicFramePr>
            <a:graphicFrameLocks noChangeAspect="1"/>
          </p:cNvGraphicFramePr>
          <p:nvPr/>
        </p:nvGraphicFramePr>
        <p:xfrm>
          <a:off x="2057400" y="2921000"/>
          <a:ext cx="6019800" cy="812800"/>
        </p:xfrm>
        <a:graphic>
          <a:graphicData uri="http://schemas.openxmlformats.org/presentationml/2006/ole">
            <mc:AlternateContent xmlns:mc="http://schemas.openxmlformats.org/markup-compatibility/2006">
              <mc:Choice xmlns:v="urn:schemas-microsoft-com:vml" Requires="v">
                <p:oleObj spid="_x0000_s104462" name="Equation" r:id="rId4" imgW="2451100" imgH="330200" progId="Equation.3">
                  <p:embed/>
                </p:oleObj>
              </mc:Choice>
              <mc:Fallback>
                <p:oleObj name="Equation" r:id="rId4" imgW="2451100" imgH="330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921000"/>
                        <a:ext cx="60198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45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050B5C27-8E71-4E46-AAAC-4BE18ABC6050}" type="slidenum">
              <a:rPr lang="zh-CN" altLang="en-US" sz="1800">
                <a:solidFill>
                  <a:srgbClr val="00FF00"/>
                </a:solidFill>
                <a:ea typeface="黑体" panose="02010609060101010101" pitchFamily="49" charset="-122"/>
              </a:rPr>
              <a:pPr/>
              <a:t>48</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anim calcmode="lin" valueType="num">
                                      <p:cBhvr additive="base">
                                        <p:cTn id="7" dur="500" fill="hold"/>
                                        <p:tgtEl>
                                          <p:spTgt spid="450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6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50564"/>
                                        </p:tgtEl>
                                        <p:attrNameLst>
                                          <p:attrName>style.visibility</p:attrName>
                                        </p:attrNameLst>
                                      </p:cBhvr>
                                      <p:to>
                                        <p:strVal val="visible"/>
                                      </p:to>
                                    </p:set>
                                    <p:anim calcmode="lin" valueType="num">
                                      <p:cBhvr additive="base">
                                        <p:cTn id="12" dur="500" fill="hold"/>
                                        <p:tgtEl>
                                          <p:spTgt spid="450564"/>
                                        </p:tgtEl>
                                        <p:attrNameLst>
                                          <p:attrName>ppt_x</p:attrName>
                                        </p:attrNameLst>
                                      </p:cBhvr>
                                      <p:tavLst>
                                        <p:tav tm="0">
                                          <p:val>
                                            <p:strVal val="#ppt_x"/>
                                          </p:val>
                                        </p:tav>
                                        <p:tav tm="100000">
                                          <p:val>
                                            <p:strVal val="#ppt_x"/>
                                          </p:val>
                                        </p:tav>
                                      </p:tavLst>
                                    </p:anim>
                                    <p:anim calcmode="lin" valueType="num">
                                      <p:cBhvr additive="base">
                                        <p:cTn id="13" dur="500" fill="hold"/>
                                        <p:tgtEl>
                                          <p:spTgt spid="450564"/>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450565"/>
                                        </p:tgtEl>
                                        <p:attrNameLst>
                                          <p:attrName>style.visibility</p:attrName>
                                        </p:attrNameLst>
                                      </p:cBhvr>
                                      <p:to>
                                        <p:strVal val="visible"/>
                                      </p:to>
                                    </p:set>
                                    <p:anim calcmode="lin" valueType="num">
                                      <p:cBhvr additive="base">
                                        <p:cTn id="17" dur="500" fill="hold"/>
                                        <p:tgtEl>
                                          <p:spTgt spid="450565"/>
                                        </p:tgtEl>
                                        <p:attrNameLst>
                                          <p:attrName>ppt_x</p:attrName>
                                        </p:attrNameLst>
                                      </p:cBhvr>
                                      <p:tavLst>
                                        <p:tav tm="0">
                                          <p:val>
                                            <p:strVal val="#ppt_x"/>
                                          </p:val>
                                        </p:tav>
                                        <p:tav tm="100000">
                                          <p:val>
                                            <p:strVal val="#ppt_x"/>
                                          </p:val>
                                        </p:tav>
                                      </p:tavLst>
                                    </p:anim>
                                    <p:anim calcmode="lin" valueType="num">
                                      <p:cBhvr additive="base">
                                        <p:cTn id="18" dur="500" fill="hold"/>
                                        <p:tgtEl>
                                          <p:spTgt spid="450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build="p" autoUpdateAnimBg="0" advAuto="0"/>
      <p:bldP spid="450564"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algn="l" eaLnBrk="1" hangingPunct="1"/>
            <a:r>
              <a:rPr lang="zh-CN" altLang="en-US" smtClean="0"/>
              <a:t>引理</a:t>
            </a:r>
            <a:r>
              <a:rPr lang="en-US" altLang="zh-CN" smtClean="0"/>
              <a:t>1</a:t>
            </a:r>
          </a:p>
        </p:txBody>
      </p:sp>
      <p:sp>
        <p:nvSpPr>
          <p:cNvPr id="452611" name="Rectangle 3"/>
          <p:cNvSpPr>
            <a:spLocks noGrp="1" noChangeArrowheads="1"/>
          </p:cNvSpPr>
          <p:nvPr>
            <p:ph idx="1"/>
          </p:nvPr>
        </p:nvSpPr>
        <p:spPr>
          <a:xfrm>
            <a:off x="1143000" y="1143000"/>
            <a:ext cx="7558088" cy="473075"/>
          </a:xfrm>
        </p:spPr>
        <p:txBody>
          <a:bodyPr/>
          <a:lstStyle/>
          <a:p>
            <a:pPr eaLnBrk="1" hangingPunct="1">
              <a:buFont typeface="Wingdings" panose="05000000000000000000" pitchFamily="2" charset="2"/>
              <a:buNone/>
            </a:pPr>
            <a:r>
              <a:rPr lang="zh-CN" altLang="en-US" sz="2400" smtClean="0"/>
              <a:t>若</a:t>
            </a:r>
          </a:p>
        </p:txBody>
      </p:sp>
      <p:sp>
        <p:nvSpPr>
          <p:cNvPr id="10650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29A8F3A-393D-41BA-83FB-3257184C393E}"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0650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452612" name="Rectangle 4"/>
          <p:cNvSpPr>
            <a:spLocks noChangeArrowheads="1"/>
          </p:cNvSpPr>
          <p:nvPr/>
        </p:nvSpPr>
        <p:spPr bwMode="auto">
          <a:xfrm>
            <a:off x="1600200" y="1190625"/>
            <a:ext cx="7177088"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
                <a:srgbClr val="6600CC"/>
              </a:buClr>
              <a:buFontTx/>
              <a:buAutoNum type="arabicParenR"/>
            </a:pPr>
            <a:r>
              <a:rPr lang="en-US" altLang="zh-CN" sz="2400"/>
              <a:t>R(s)≥0</a:t>
            </a:r>
            <a:r>
              <a:rPr lang="zh-CN" altLang="en-US" sz="2400"/>
              <a:t>，</a:t>
            </a:r>
            <a:r>
              <a:rPr lang="en-US" altLang="zh-CN" sz="2400"/>
              <a:t>|u|</a:t>
            </a:r>
            <a:r>
              <a:rPr lang="zh-CN" altLang="en-US" sz="2400">
                <a:sym typeface="Symbol" panose="05050102010706020507" pitchFamily="18" charset="2"/>
              </a:rPr>
              <a:t>＜</a:t>
            </a:r>
            <a:r>
              <a:rPr lang="en-US" altLang="zh-CN" sz="2400">
                <a:sym typeface="Symbol" panose="05050102010706020507" pitchFamily="18" charset="2"/>
              </a:rPr>
              <a:t>1</a:t>
            </a:r>
            <a:r>
              <a:rPr lang="zh-CN" altLang="en-US" sz="2400">
                <a:sym typeface="Symbol" panose="05050102010706020507" pitchFamily="18" charset="2"/>
              </a:rPr>
              <a:t>；或</a:t>
            </a:r>
          </a:p>
          <a:p>
            <a:pPr eaLnBrk="1" hangingPunct="1">
              <a:lnSpc>
                <a:spcPct val="100000"/>
              </a:lnSpc>
              <a:buClr>
                <a:srgbClr val="6600CC"/>
              </a:buClr>
              <a:buFontTx/>
              <a:buAutoNum type="arabicParenR"/>
            </a:pPr>
            <a:r>
              <a:rPr lang="en-US" altLang="zh-CN" sz="2400"/>
              <a:t>R(s)</a:t>
            </a:r>
            <a:r>
              <a:rPr lang="zh-CN" altLang="en-US" sz="2400">
                <a:sym typeface="Symbol" panose="05050102010706020507" pitchFamily="18" charset="2"/>
              </a:rPr>
              <a:t>＞</a:t>
            </a:r>
            <a:r>
              <a:rPr lang="en-US" altLang="zh-CN" sz="2400"/>
              <a:t>0</a:t>
            </a:r>
            <a:r>
              <a:rPr lang="zh-CN" altLang="en-US" sz="2400"/>
              <a:t>，</a:t>
            </a:r>
            <a:r>
              <a:rPr lang="en-US" altLang="zh-CN" sz="2400"/>
              <a:t>|u|</a:t>
            </a:r>
            <a:r>
              <a:rPr lang="en-US" altLang="zh-CN" sz="2400">
                <a:sym typeface="Symbol" panose="05050102010706020507" pitchFamily="18" charset="2"/>
              </a:rPr>
              <a:t>≤1</a:t>
            </a:r>
            <a:r>
              <a:rPr lang="zh-CN" altLang="en-US" sz="2400">
                <a:sym typeface="Symbol" panose="05050102010706020507" pitchFamily="18" charset="2"/>
              </a:rPr>
              <a:t>；或</a:t>
            </a:r>
          </a:p>
          <a:p>
            <a:pPr eaLnBrk="1" hangingPunct="1">
              <a:lnSpc>
                <a:spcPct val="100000"/>
              </a:lnSpc>
              <a:buClr>
                <a:srgbClr val="6600CC"/>
              </a:buClr>
              <a:buFontTx/>
              <a:buAutoNum type="arabicParenR"/>
            </a:pPr>
            <a:r>
              <a:rPr lang="en-US" altLang="zh-CN" sz="2400"/>
              <a:t>R(s)≥0</a:t>
            </a:r>
            <a:r>
              <a:rPr lang="zh-CN" altLang="en-US" sz="2400"/>
              <a:t>，</a:t>
            </a:r>
            <a:r>
              <a:rPr lang="en-US" altLang="zh-CN" sz="2400"/>
              <a:t>|u|</a:t>
            </a:r>
            <a:r>
              <a:rPr lang="en-US" altLang="zh-CN" sz="2400">
                <a:sym typeface="Symbol" panose="05050102010706020507" pitchFamily="18" charset="2"/>
              </a:rPr>
              <a:t>≤1</a:t>
            </a:r>
            <a:r>
              <a:rPr lang="zh-CN" altLang="en-US" sz="2400">
                <a:sym typeface="Symbol" panose="05050102010706020507" pitchFamily="18" charset="2"/>
              </a:rPr>
              <a:t>，＝</a:t>
            </a:r>
            <a:r>
              <a:rPr lang="en-US" altLang="zh-CN" sz="2400">
                <a:sym typeface="Symbol" panose="05050102010706020507" pitchFamily="18" charset="2"/>
              </a:rPr>
              <a:t>/</a:t>
            </a:r>
            <a:r>
              <a:rPr lang="zh-CN" altLang="en-US" sz="2400">
                <a:sym typeface="Symbol" panose="05050102010706020507" pitchFamily="18" charset="2"/>
              </a:rPr>
              <a:t>＞</a:t>
            </a:r>
            <a:r>
              <a:rPr lang="en-US" altLang="zh-CN" sz="2400">
                <a:sym typeface="Symbol" panose="05050102010706020507" pitchFamily="18" charset="2"/>
              </a:rPr>
              <a:t>1</a:t>
            </a:r>
            <a:r>
              <a:rPr lang="zh-CN" altLang="en-US" sz="2400">
                <a:sym typeface="Symbol" panose="05050102010706020507" pitchFamily="18" charset="2"/>
              </a:rPr>
              <a:t>，</a:t>
            </a:r>
          </a:p>
        </p:txBody>
      </p:sp>
      <p:sp>
        <p:nvSpPr>
          <p:cNvPr id="452613" name="Text Box 5"/>
          <p:cNvSpPr txBox="1">
            <a:spLocks noChangeArrowheads="1"/>
          </p:cNvSpPr>
          <p:nvPr/>
        </p:nvSpPr>
        <p:spPr bwMode="auto">
          <a:xfrm>
            <a:off x="1143000" y="2301875"/>
            <a:ext cx="77374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r>
              <a:rPr lang="zh-CN" altLang="en-US" sz="2400"/>
              <a:t>则方程</a:t>
            </a:r>
            <a:r>
              <a:rPr lang="en-US" altLang="zh-CN" sz="2400">
                <a:sym typeface="Symbol" panose="05050102010706020507" pitchFamily="18" charset="2"/>
              </a:rPr>
              <a:t>z=g(s+(1-z))</a:t>
            </a:r>
            <a:r>
              <a:rPr lang="zh-CN" altLang="en-US" sz="2400"/>
              <a:t>在</a:t>
            </a:r>
            <a:r>
              <a:rPr lang="zh-CN" altLang="en-US" sz="2400">
                <a:sym typeface="Symbol" panose="05050102010706020507" pitchFamily="18" charset="2"/>
              </a:rPr>
              <a:t>单位圆</a:t>
            </a:r>
            <a:r>
              <a:rPr lang="en-US" altLang="zh-CN" sz="2400">
                <a:sym typeface="Symbol" panose="05050102010706020507" pitchFamily="18" charset="2"/>
              </a:rPr>
              <a:t>|z|</a:t>
            </a:r>
            <a:r>
              <a:rPr lang="zh-CN" altLang="en-US" sz="2400">
                <a:sym typeface="Symbol" panose="05050102010706020507" pitchFamily="18" charset="2"/>
              </a:rPr>
              <a:t>＜</a:t>
            </a:r>
            <a:r>
              <a:rPr lang="en-US" altLang="zh-CN" sz="2400">
                <a:sym typeface="Symbol" panose="05050102010706020507" pitchFamily="18" charset="2"/>
              </a:rPr>
              <a:t>1</a:t>
            </a:r>
            <a:r>
              <a:rPr lang="zh-CN" altLang="en-US" sz="2400">
                <a:sym typeface="Symbol" panose="05050102010706020507" pitchFamily="18" charset="2"/>
              </a:rPr>
              <a:t>内有唯一解</a:t>
            </a:r>
            <a:r>
              <a:rPr lang="en-US" altLang="zh-CN" sz="2400">
                <a:sym typeface="Symbol" panose="05050102010706020507" pitchFamily="18" charset="2"/>
              </a:rPr>
              <a:t>r(s,u)</a:t>
            </a:r>
            <a:r>
              <a:rPr lang="zh-CN" altLang="en-US" sz="2400">
                <a:sym typeface="Symbol" panose="05050102010706020507" pitchFamily="18" charset="2"/>
              </a:rPr>
              <a:t>，且</a:t>
            </a:r>
            <a:r>
              <a:rPr lang="en-US" altLang="zh-CN" sz="2400">
                <a:sym typeface="Symbol" panose="05050102010706020507" pitchFamily="18" charset="2"/>
              </a:rPr>
              <a:t>r(s,u)</a:t>
            </a:r>
            <a:r>
              <a:rPr lang="zh-CN" altLang="en-US" sz="2400">
                <a:sym typeface="Symbol" panose="05050102010706020507" pitchFamily="18" charset="2"/>
              </a:rPr>
              <a:t>可表示为</a:t>
            </a:r>
          </a:p>
        </p:txBody>
      </p:sp>
      <p:graphicFrame>
        <p:nvGraphicFramePr>
          <p:cNvPr id="452614" name="Object 6"/>
          <p:cNvGraphicFramePr>
            <a:graphicFrameLocks noChangeAspect="1"/>
          </p:cNvGraphicFramePr>
          <p:nvPr/>
        </p:nvGraphicFramePr>
        <p:xfrm>
          <a:off x="2490788" y="3048000"/>
          <a:ext cx="4824412" cy="892175"/>
        </p:xfrm>
        <a:graphic>
          <a:graphicData uri="http://schemas.openxmlformats.org/presentationml/2006/ole">
            <mc:AlternateContent xmlns:mc="http://schemas.openxmlformats.org/markup-compatibility/2006">
              <mc:Choice xmlns:v="urn:schemas-microsoft-com:vml" Requires="v">
                <p:oleObj spid="_x0000_s106525" name="Equation" r:id="rId4" imgW="2540000" imgH="469900" progId="Equation.3">
                  <p:embed/>
                </p:oleObj>
              </mc:Choice>
              <mc:Fallback>
                <p:oleObj name="Equation" r:id="rId4" imgW="2540000" imgH="4699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0788" y="3048000"/>
                        <a:ext cx="4824412"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2615" name="Text Box 7"/>
          <p:cNvSpPr txBox="1">
            <a:spLocks noChangeArrowheads="1"/>
          </p:cNvSpPr>
          <p:nvPr/>
        </p:nvSpPr>
        <p:spPr bwMode="auto">
          <a:xfrm>
            <a:off x="1066800" y="4267200"/>
            <a:ext cx="75580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r>
              <a:rPr lang="zh-CN" altLang="en-US" sz="2400">
                <a:sym typeface="Symbol" panose="05050102010706020507" pitchFamily="18" charset="2"/>
              </a:rPr>
              <a:t>而且</a:t>
            </a:r>
            <a:endParaRPr lang="zh-CN" altLang="en-US" sz="2400">
              <a:solidFill>
                <a:srgbClr val="FF0000"/>
              </a:solidFill>
              <a:sym typeface="Symbol" panose="05050102010706020507" pitchFamily="18" charset="2"/>
            </a:endParaRPr>
          </a:p>
        </p:txBody>
      </p:sp>
      <p:graphicFrame>
        <p:nvGraphicFramePr>
          <p:cNvPr id="452616" name="Object 8"/>
          <p:cNvGraphicFramePr>
            <a:graphicFrameLocks noChangeAspect="1"/>
          </p:cNvGraphicFramePr>
          <p:nvPr/>
        </p:nvGraphicFramePr>
        <p:xfrm>
          <a:off x="3429000" y="3844925"/>
          <a:ext cx="3376613" cy="892175"/>
        </p:xfrm>
        <a:graphic>
          <a:graphicData uri="http://schemas.openxmlformats.org/presentationml/2006/ole">
            <mc:AlternateContent xmlns:mc="http://schemas.openxmlformats.org/markup-compatibility/2006">
              <mc:Choice xmlns:v="urn:schemas-microsoft-com:vml" Requires="v">
                <p:oleObj spid="_x0000_s106526" name="Equation" r:id="rId6" imgW="1778000" imgH="469900" progId="Equation.3">
                  <p:embed/>
                </p:oleObj>
              </mc:Choice>
              <mc:Fallback>
                <p:oleObj name="Equation" r:id="rId6" imgW="1778000" imgH="4699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3844925"/>
                        <a:ext cx="3376613"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2617" name="Object 9"/>
          <p:cNvGraphicFramePr>
            <a:graphicFrameLocks noChangeAspect="1"/>
          </p:cNvGraphicFramePr>
          <p:nvPr/>
        </p:nvGraphicFramePr>
        <p:xfrm>
          <a:off x="3429000" y="4640263"/>
          <a:ext cx="3232150" cy="892175"/>
        </p:xfrm>
        <a:graphic>
          <a:graphicData uri="http://schemas.openxmlformats.org/presentationml/2006/ole">
            <mc:AlternateContent xmlns:mc="http://schemas.openxmlformats.org/markup-compatibility/2006">
              <mc:Choice xmlns:v="urn:schemas-microsoft-com:vml" Requires="v">
                <p:oleObj spid="_x0000_s106527" name="Equation" r:id="rId8" imgW="1701800" imgH="469900" progId="Equation.3">
                  <p:embed/>
                </p:oleObj>
              </mc:Choice>
              <mc:Fallback>
                <p:oleObj name="Equation" r:id="rId8" imgW="1701800" imgH="4699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9000" y="4640263"/>
                        <a:ext cx="32321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2618" name="Text Box 10"/>
          <p:cNvSpPr txBox="1">
            <a:spLocks noChangeArrowheads="1"/>
          </p:cNvSpPr>
          <p:nvPr/>
        </p:nvSpPr>
        <p:spPr bwMode="auto">
          <a:xfrm>
            <a:off x="1143000" y="5410200"/>
            <a:ext cx="77374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r>
              <a:rPr lang="zh-CN" altLang="en-US" sz="2400">
                <a:sym typeface="Symbol" panose="05050102010706020507" pitchFamily="18" charset="2"/>
              </a:rPr>
              <a:t>其中，</a:t>
            </a:r>
            <a:r>
              <a:rPr lang="en-US" altLang="zh-CN" sz="2400">
                <a:sym typeface="Symbol" panose="05050102010706020507" pitchFamily="18" charset="2"/>
              </a:rPr>
              <a:t>G</a:t>
            </a:r>
            <a:r>
              <a:rPr lang="en-US" altLang="zh-CN" sz="2400" baseline="30000">
                <a:sym typeface="Symbol" panose="05050102010706020507" pitchFamily="18" charset="2"/>
              </a:rPr>
              <a:t>(j)</a:t>
            </a:r>
            <a:r>
              <a:rPr lang="en-US" altLang="zh-CN" sz="2400">
                <a:sym typeface="Symbol" panose="05050102010706020507" pitchFamily="18" charset="2"/>
              </a:rPr>
              <a:t>(x)</a:t>
            </a:r>
            <a:r>
              <a:rPr lang="zh-CN" altLang="en-US" sz="2400">
                <a:sym typeface="Symbol" panose="05050102010706020507" pitchFamily="18" charset="2"/>
              </a:rPr>
              <a:t>为服务时间分布</a:t>
            </a:r>
            <a:r>
              <a:rPr lang="en-US" altLang="zh-CN" sz="2400">
                <a:sym typeface="Symbol" panose="05050102010706020507" pitchFamily="18" charset="2"/>
              </a:rPr>
              <a:t>G(x)</a:t>
            </a:r>
            <a:r>
              <a:rPr lang="zh-CN" altLang="en-US" sz="2400">
                <a:sym typeface="Symbol" panose="05050102010706020507" pitchFamily="18" charset="2"/>
              </a:rPr>
              <a:t>的</a:t>
            </a:r>
            <a:r>
              <a:rPr lang="en-US" altLang="zh-CN" sz="2400">
                <a:sym typeface="Symbol" panose="05050102010706020507" pitchFamily="18" charset="2"/>
              </a:rPr>
              <a:t>j</a:t>
            </a:r>
            <a:r>
              <a:rPr lang="zh-CN" altLang="en-US" sz="2400">
                <a:sym typeface="Symbol" panose="05050102010706020507" pitchFamily="18" charset="2"/>
              </a:rPr>
              <a:t>重卷积，</a:t>
            </a:r>
            <a:r>
              <a:rPr lang="en-US" altLang="zh-CN" sz="2400">
                <a:sym typeface="Symbol" panose="05050102010706020507" pitchFamily="18" charset="2"/>
              </a:rPr>
              <a:t>j≥1</a:t>
            </a:r>
            <a:r>
              <a:rPr lang="zh-CN" altLang="en-US" sz="2400">
                <a:sym typeface="Symbol" panose="05050102010706020507" pitchFamily="18" charset="2"/>
              </a:rPr>
              <a:t>；</a:t>
            </a:r>
            <a:r>
              <a:rPr lang="en-US" altLang="zh-CN" sz="2400">
                <a:sym typeface="Symbol" panose="05050102010706020507" pitchFamily="18" charset="2"/>
              </a:rPr>
              <a:t>g(s)</a:t>
            </a:r>
            <a:r>
              <a:rPr lang="zh-CN" altLang="en-US" sz="2400">
                <a:sym typeface="Symbol" panose="05050102010706020507" pitchFamily="18" charset="2"/>
              </a:rPr>
              <a:t>为</a:t>
            </a:r>
            <a:r>
              <a:rPr lang="en-US" altLang="zh-CN" sz="2400">
                <a:sym typeface="Symbol" panose="05050102010706020507" pitchFamily="18" charset="2"/>
              </a:rPr>
              <a:t>G(x)</a:t>
            </a:r>
            <a:r>
              <a:rPr lang="zh-CN" altLang="en-US" sz="2400">
                <a:sym typeface="Symbol" panose="05050102010706020507" pitchFamily="18" charset="2"/>
              </a:rPr>
              <a:t>的拉普拉斯</a:t>
            </a:r>
            <a:r>
              <a:rPr lang="en-US" altLang="zh-CN" sz="2400">
                <a:sym typeface="Symbol" panose="05050102010706020507" pitchFamily="18" charset="2"/>
              </a:rPr>
              <a:t>-</a:t>
            </a:r>
            <a:r>
              <a:rPr lang="zh-CN" altLang="en-US" sz="2400">
                <a:sym typeface="Symbol" panose="05050102010706020507" pitchFamily="18" charset="2"/>
              </a:rPr>
              <a:t>司梯阶变换；为方程</a:t>
            </a:r>
            <a:r>
              <a:rPr lang="en-US" altLang="zh-CN" sz="2400">
                <a:sym typeface="Symbol" panose="05050102010706020507" pitchFamily="18" charset="2"/>
              </a:rPr>
              <a:t>z=g((1-z))</a:t>
            </a:r>
            <a:r>
              <a:rPr lang="zh-CN" altLang="en-US" sz="2400">
                <a:sym typeface="Symbol" panose="05050102010706020507" pitchFamily="18" charset="2"/>
              </a:rPr>
              <a:t>在</a:t>
            </a:r>
            <a:r>
              <a:rPr lang="en-US" altLang="zh-CN" sz="2400">
                <a:sym typeface="Symbol" panose="05050102010706020507" pitchFamily="18" charset="2"/>
              </a:rPr>
              <a:t>(0,1)</a:t>
            </a:r>
            <a:r>
              <a:rPr lang="zh-CN" altLang="en-US" sz="2400">
                <a:sym typeface="Symbol" panose="05050102010706020507" pitchFamily="18" charset="2"/>
              </a:rPr>
              <a:t>内的最小非负实根。</a:t>
            </a:r>
          </a:p>
        </p:txBody>
      </p:sp>
      <p:sp>
        <p:nvSpPr>
          <p:cNvPr id="10650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E445810D-1711-4133-AC34-E09C487DC3D7}" type="slidenum">
              <a:rPr lang="zh-CN" altLang="en-US" sz="1800">
                <a:solidFill>
                  <a:srgbClr val="00FF00"/>
                </a:solidFill>
                <a:ea typeface="黑体" panose="02010609060101010101" pitchFamily="49" charset="-122"/>
              </a:rPr>
              <a:pPr/>
              <a:t>49</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52611">
                                            <p:txEl>
                                              <p:pRg st="0" end="0"/>
                                            </p:txEl>
                                          </p:spTgt>
                                        </p:tgtEl>
                                        <p:attrNameLst>
                                          <p:attrName>style.visibility</p:attrName>
                                        </p:attrNameLst>
                                      </p:cBhvr>
                                      <p:to>
                                        <p:strVal val="visible"/>
                                      </p:to>
                                    </p:set>
                                    <p:anim calcmode="lin" valueType="num">
                                      <p:cBhvr additive="base">
                                        <p:cTn id="7" dur="500" fill="hold"/>
                                        <p:tgtEl>
                                          <p:spTgt spid="4526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261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52612"/>
                                        </p:tgtEl>
                                        <p:attrNameLst>
                                          <p:attrName>style.visibility</p:attrName>
                                        </p:attrNameLst>
                                      </p:cBhvr>
                                      <p:to>
                                        <p:strVal val="visible"/>
                                      </p:to>
                                    </p:set>
                                    <p:anim calcmode="lin" valueType="num">
                                      <p:cBhvr additive="base">
                                        <p:cTn id="12" dur="500" fill="hold"/>
                                        <p:tgtEl>
                                          <p:spTgt spid="452612"/>
                                        </p:tgtEl>
                                        <p:attrNameLst>
                                          <p:attrName>ppt_x</p:attrName>
                                        </p:attrNameLst>
                                      </p:cBhvr>
                                      <p:tavLst>
                                        <p:tav tm="0">
                                          <p:val>
                                            <p:strVal val="#ppt_x"/>
                                          </p:val>
                                        </p:tav>
                                        <p:tav tm="100000">
                                          <p:val>
                                            <p:strVal val="#ppt_x"/>
                                          </p:val>
                                        </p:tav>
                                      </p:tavLst>
                                    </p:anim>
                                    <p:anim calcmode="lin" valueType="num">
                                      <p:cBhvr additive="base">
                                        <p:cTn id="13" dur="500" fill="hold"/>
                                        <p:tgtEl>
                                          <p:spTgt spid="452612"/>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52613"/>
                                        </p:tgtEl>
                                        <p:attrNameLst>
                                          <p:attrName>style.visibility</p:attrName>
                                        </p:attrNameLst>
                                      </p:cBhvr>
                                      <p:to>
                                        <p:strVal val="visible"/>
                                      </p:to>
                                    </p:set>
                                    <p:anim calcmode="lin" valueType="num">
                                      <p:cBhvr additive="base">
                                        <p:cTn id="17" dur="500" fill="hold"/>
                                        <p:tgtEl>
                                          <p:spTgt spid="452613"/>
                                        </p:tgtEl>
                                        <p:attrNameLst>
                                          <p:attrName>ppt_x</p:attrName>
                                        </p:attrNameLst>
                                      </p:cBhvr>
                                      <p:tavLst>
                                        <p:tav tm="0">
                                          <p:val>
                                            <p:strVal val="#ppt_x"/>
                                          </p:val>
                                        </p:tav>
                                        <p:tav tm="100000">
                                          <p:val>
                                            <p:strVal val="#ppt_x"/>
                                          </p:val>
                                        </p:tav>
                                      </p:tavLst>
                                    </p:anim>
                                    <p:anim calcmode="lin" valueType="num">
                                      <p:cBhvr additive="base">
                                        <p:cTn id="18" dur="500" fill="hold"/>
                                        <p:tgtEl>
                                          <p:spTgt spid="452613"/>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452614"/>
                                        </p:tgtEl>
                                        <p:attrNameLst>
                                          <p:attrName>style.visibility</p:attrName>
                                        </p:attrNameLst>
                                      </p:cBhvr>
                                      <p:to>
                                        <p:strVal val="visible"/>
                                      </p:to>
                                    </p:set>
                                    <p:anim calcmode="lin" valueType="num">
                                      <p:cBhvr additive="base">
                                        <p:cTn id="22" dur="500" fill="hold"/>
                                        <p:tgtEl>
                                          <p:spTgt spid="452614"/>
                                        </p:tgtEl>
                                        <p:attrNameLst>
                                          <p:attrName>ppt_x</p:attrName>
                                        </p:attrNameLst>
                                      </p:cBhvr>
                                      <p:tavLst>
                                        <p:tav tm="0">
                                          <p:val>
                                            <p:strVal val="#ppt_x"/>
                                          </p:val>
                                        </p:tav>
                                        <p:tav tm="100000">
                                          <p:val>
                                            <p:strVal val="#ppt_x"/>
                                          </p:val>
                                        </p:tav>
                                      </p:tavLst>
                                    </p:anim>
                                    <p:anim calcmode="lin" valueType="num">
                                      <p:cBhvr additive="base">
                                        <p:cTn id="23" dur="500" fill="hold"/>
                                        <p:tgtEl>
                                          <p:spTgt spid="452614"/>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52615"/>
                                        </p:tgtEl>
                                        <p:attrNameLst>
                                          <p:attrName>style.visibility</p:attrName>
                                        </p:attrNameLst>
                                      </p:cBhvr>
                                      <p:to>
                                        <p:strVal val="visible"/>
                                      </p:to>
                                    </p:set>
                                    <p:anim calcmode="lin" valueType="num">
                                      <p:cBhvr additive="base">
                                        <p:cTn id="27" dur="500" fill="hold"/>
                                        <p:tgtEl>
                                          <p:spTgt spid="452615"/>
                                        </p:tgtEl>
                                        <p:attrNameLst>
                                          <p:attrName>ppt_x</p:attrName>
                                        </p:attrNameLst>
                                      </p:cBhvr>
                                      <p:tavLst>
                                        <p:tav tm="0">
                                          <p:val>
                                            <p:strVal val="#ppt_x"/>
                                          </p:val>
                                        </p:tav>
                                        <p:tav tm="100000">
                                          <p:val>
                                            <p:strVal val="#ppt_x"/>
                                          </p:val>
                                        </p:tav>
                                      </p:tavLst>
                                    </p:anim>
                                    <p:anim calcmode="lin" valueType="num">
                                      <p:cBhvr additive="base">
                                        <p:cTn id="28" dur="500" fill="hold"/>
                                        <p:tgtEl>
                                          <p:spTgt spid="452615"/>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nodeType="afterEffect">
                                  <p:stCondLst>
                                    <p:cond delay="0"/>
                                  </p:stCondLst>
                                  <p:childTnLst>
                                    <p:set>
                                      <p:cBhvr>
                                        <p:cTn id="31" dur="1" fill="hold">
                                          <p:stCondLst>
                                            <p:cond delay="0"/>
                                          </p:stCondLst>
                                        </p:cTn>
                                        <p:tgtEl>
                                          <p:spTgt spid="452616"/>
                                        </p:tgtEl>
                                        <p:attrNameLst>
                                          <p:attrName>style.visibility</p:attrName>
                                        </p:attrNameLst>
                                      </p:cBhvr>
                                      <p:to>
                                        <p:strVal val="visible"/>
                                      </p:to>
                                    </p:set>
                                    <p:anim calcmode="lin" valueType="num">
                                      <p:cBhvr additive="base">
                                        <p:cTn id="32" dur="500" fill="hold"/>
                                        <p:tgtEl>
                                          <p:spTgt spid="452616"/>
                                        </p:tgtEl>
                                        <p:attrNameLst>
                                          <p:attrName>ppt_x</p:attrName>
                                        </p:attrNameLst>
                                      </p:cBhvr>
                                      <p:tavLst>
                                        <p:tav tm="0">
                                          <p:val>
                                            <p:strVal val="#ppt_x"/>
                                          </p:val>
                                        </p:tav>
                                        <p:tav tm="100000">
                                          <p:val>
                                            <p:strVal val="#ppt_x"/>
                                          </p:val>
                                        </p:tav>
                                      </p:tavLst>
                                    </p:anim>
                                    <p:anim calcmode="lin" valueType="num">
                                      <p:cBhvr additive="base">
                                        <p:cTn id="33" dur="500" fill="hold"/>
                                        <p:tgtEl>
                                          <p:spTgt spid="452616"/>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nodeType="afterEffect">
                                  <p:stCondLst>
                                    <p:cond delay="0"/>
                                  </p:stCondLst>
                                  <p:childTnLst>
                                    <p:set>
                                      <p:cBhvr>
                                        <p:cTn id="36" dur="1" fill="hold">
                                          <p:stCondLst>
                                            <p:cond delay="0"/>
                                          </p:stCondLst>
                                        </p:cTn>
                                        <p:tgtEl>
                                          <p:spTgt spid="452617"/>
                                        </p:tgtEl>
                                        <p:attrNameLst>
                                          <p:attrName>style.visibility</p:attrName>
                                        </p:attrNameLst>
                                      </p:cBhvr>
                                      <p:to>
                                        <p:strVal val="visible"/>
                                      </p:to>
                                    </p:set>
                                    <p:anim calcmode="lin" valueType="num">
                                      <p:cBhvr additive="base">
                                        <p:cTn id="37" dur="500" fill="hold"/>
                                        <p:tgtEl>
                                          <p:spTgt spid="452617"/>
                                        </p:tgtEl>
                                        <p:attrNameLst>
                                          <p:attrName>ppt_x</p:attrName>
                                        </p:attrNameLst>
                                      </p:cBhvr>
                                      <p:tavLst>
                                        <p:tav tm="0">
                                          <p:val>
                                            <p:strVal val="#ppt_x"/>
                                          </p:val>
                                        </p:tav>
                                        <p:tav tm="100000">
                                          <p:val>
                                            <p:strVal val="#ppt_x"/>
                                          </p:val>
                                        </p:tav>
                                      </p:tavLst>
                                    </p:anim>
                                    <p:anim calcmode="lin" valueType="num">
                                      <p:cBhvr additive="base">
                                        <p:cTn id="38" dur="500" fill="hold"/>
                                        <p:tgtEl>
                                          <p:spTgt spid="452617"/>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452618"/>
                                        </p:tgtEl>
                                        <p:attrNameLst>
                                          <p:attrName>style.visibility</p:attrName>
                                        </p:attrNameLst>
                                      </p:cBhvr>
                                      <p:to>
                                        <p:strVal val="visible"/>
                                      </p:to>
                                    </p:set>
                                    <p:anim calcmode="lin" valueType="num">
                                      <p:cBhvr additive="base">
                                        <p:cTn id="42" dur="500" fill="hold"/>
                                        <p:tgtEl>
                                          <p:spTgt spid="452618"/>
                                        </p:tgtEl>
                                        <p:attrNameLst>
                                          <p:attrName>ppt_x</p:attrName>
                                        </p:attrNameLst>
                                      </p:cBhvr>
                                      <p:tavLst>
                                        <p:tav tm="0">
                                          <p:val>
                                            <p:strVal val="#ppt_x"/>
                                          </p:val>
                                        </p:tav>
                                        <p:tav tm="100000">
                                          <p:val>
                                            <p:strVal val="#ppt_x"/>
                                          </p:val>
                                        </p:tav>
                                      </p:tavLst>
                                    </p:anim>
                                    <p:anim calcmode="lin" valueType="num">
                                      <p:cBhvr additive="base">
                                        <p:cTn id="43" dur="500" fill="hold"/>
                                        <p:tgtEl>
                                          <p:spTgt spid="4526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build="p" autoUpdateAnimBg="0" advAuto="0"/>
      <p:bldP spid="452612" grpId="0" autoUpdateAnimBg="0"/>
      <p:bldP spid="452613" grpId="0" autoUpdateAnimBg="0"/>
      <p:bldP spid="452615" grpId="0" autoUpdateAnimBg="0"/>
      <p:bldP spid="45261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t>§7.1  </a:t>
            </a:r>
            <a:r>
              <a:rPr lang="zh-CN" altLang="en-US" smtClean="0"/>
              <a:t>嵌入马尔可夫链</a:t>
            </a:r>
            <a:endParaRPr lang="zh-CN" altLang="en-US" smtClean="0">
              <a:sym typeface="Symbol" panose="05050102010706020507" pitchFamily="18" charset="2"/>
            </a:endParaRPr>
          </a:p>
        </p:txBody>
      </p:sp>
      <p:sp>
        <p:nvSpPr>
          <p:cNvPr id="329731" name="Rectangle 3"/>
          <p:cNvSpPr>
            <a:spLocks noGrp="1" noChangeArrowheads="1"/>
          </p:cNvSpPr>
          <p:nvPr>
            <p:ph idx="1"/>
          </p:nvPr>
        </p:nvSpPr>
        <p:spPr>
          <a:xfrm>
            <a:off x="1143000" y="990600"/>
            <a:ext cx="7804150" cy="3322638"/>
          </a:xfrm>
        </p:spPr>
        <p:txBody>
          <a:bodyPr/>
          <a:lstStyle/>
          <a:p>
            <a:pPr eaLnBrk="1" hangingPunct="1">
              <a:buClr>
                <a:srgbClr val="FF0000"/>
              </a:buClr>
            </a:pPr>
            <a:r>
              <a:rPr lang="en-US" altLang="zh-CN" sz="3200" smtClean="0">
                <a:solidFill>
                  <a:srgbClr val="0000FF"/>
                </a:solidFill>
              </a:rPr>
              <a:t>M/G/1/</a:t>
            </a:r>
            <a:r>
              <a:rPr lang="en-US" altLang="zh-CN" sz="3200" smtClean="0">
                <a:solidFill>
                  <a:srgbClr val="0000FF"/>
                </a:solidFill>
                <a:sym typeface="Symbol" panose="05050102010706020507" pitchFamily="18" charset="2"/>
              </a:rPr>
              <a:t></a:t>
            </a:r>
            <a:r>
              <a:rPr lang="zh-CN" altLang="en-US" sz="3200" smtClean="0">
                <a:solidFill>
                  <a:srgbClr val="0000FF"/>
                </a:solidFill>
              </a:rPr>
              <a:t>排队系统的叙述</a:t>
            </a:r>
          </a:p>
          <a:p>
            <a:pPr eaLnBrk="1" hangingPunct="1">
              <a:lnSpc>
                <a:spcPct val="150000"/>
              </a:lnSpc>
              <a:buClr>
                <a:srgbClr val="CC00CC"/>
              </a:buClr>
              <a:buFont typeface="Wingdings" panose="05000000000000000000" pitchFamily="2" charset="2"/>
              <a:buChar char="v"/>
            </a:pPr>
            <a:r>
              <a:rPr lang="zh-CN" altLang="en-US" sz="2400" smtClean="0"/>
              <a:t>顾客按参数</a:t>
            </a:r>
            <a:r>
              <a:rPr lang="zh-CN" altLang="en-US" sz="2400" smtClean="0">
                <a:sym typeface="Symbol" panose="05050102010706020507" pitchFamily="18" charset="2"/>
              </a:rPr>
              <a:t></a:t>
            </a:r>
            <a:r>
              <a:rPr lang="en-US" altLang="zh-CN" sz="2400" smtClean="0">
                <a:sym typeface="Symbol" panose="05050102010706020507" pitchFamily="18" charset="2"/>
              </a:rPr>
              <a:t>(</a:t>
            </a:r>
            <a:r>
              <a:rPr lang="zh-CN" altLang="en-US" sz="2400" smtClean="0">
                <a:sym typeface="Symbol" panose="05050102010706020507" pitchFamily="18" charset="2"/>
              </a:rPr>
              <a:t>＞</a:t>
            </a:r>
            <a:r>
              <a:rPr lang="en-US" altLang="zh-CN" sz="2400" smtClean="0">
                <a:sym typeface="Symbol" panose="05050102010706020507" pitchFamily="18" charset="2"/>
              </a:rPr>
              <a:t>0)</a:t>
            </a:r>
            <a:r>
              <a:rPr lang="zh-CN" altLang="en-US" sz="2400" smtClean="0"/>
              <a:t>的泊松流到达，即相继到达的间隔时间序列</a:t>
            </a:r>
            <a:r>
              <a:rPr lang="en-US" altLang="zh-CN" sz="2400" smtClean="0"/>
              <a:t>{</a:t>
            </a:r>
            <a:r>
              <a:rPr lang="en-US" altLang="zh-CN" sz="2400" smtClean="0">
                <a:sym typeface="Symbol" panose="05050102010706020507" pitchFamily="18" charset="2"/>
              </a:rPr>
              <a:t></a:t>
            </a:r>
            <a:r>
              <a:rPr lang="en-US" altLang="zh-CN" sz="2400" baseline="-25000" smtClean="0">
                <a:sym typeface="Symbol" panose="05050102010706020507" pitchFamily="18" charset="2"/>
              </a:rPr>
              <a:t>n</a:t>
            </a:r>
            <a:r>
              <a:rPr lang="zh-CN" altLang="en-US" sz="2400" smtClean="0">
                <a:sym typeface="Symbol" panose="05050102010706020507" pitchFamily="18" charset="2"/>
              </a:rPr>
              <a:t>，</a:t>
            </a:r>
            <a:r>
              <a:rPr lang="en-US" altLang="zh-CN" sz="2400" smtClean="0">
                <a:sym typeface="Symbol" panose="05050102010706020507" pitchFamily="18" charset="2"/>
              </a:rPr>
              <a:t>n≥1</a:t>
            </a:r>
            <a:r>
              <a:rPr lang="en-US" altLang="zh-CN" sz="2400" smtClean="0"/>
              <a:t>}</a:t>
            </a:r>
            <a:r>
              <a:rPr lang="zh-CN" altLang="en-US" sz="2400" smtClean="0"/>
              <a:t>独立、服从参数为</a:t>
            </a:r>
            <a:r>
              <a:rPr lang="zh-CN" altLang="en-US" sz="2400" smtClean="0">
                <a:sym typeface="Symbol" panose="05050102010706020507" pitchFamily="18" charset="2"/>
              </a:rPr>
              <a:t></a:t>
            </a:r>
            <a:r>
              <a:rPr lang="en-US" altLang="zh-CN" sz="2400" smtClean="0">
                <a:sym typeface="Symbol" panose="05050102010706020507" pitchFamily="18" charset="2"/>
              </a:rPr>
              <a:t>(</a:t>
            </a:r>
            <a:r>
              <a:rPr lang="zh-CN" altLang="en-US" sz="2400" smtClean="0">
                <a:sym typeface="Symbol" panose="05050102010706020507" pitchFamily="18" charset="2"/>
              </a:rPr>
              <a:t>＞</a:t>
            </a:r>
            <a:r>
              <a:rPr lang="en-US" altLang="zh-CN" sz="2400" smtClean="0">
                <a:sym typeface="Symbol" panose="05050102010706020507" pitchFamily="18" charset="2"/>
              </a:rPr>
              <a:t>0)</a:t>
            </a:r>
            <a:r>
              <a:rPr lang="zh-CN" altLang="en-US" sz="2400" smtClean="0"/>
              <a:t>的负指数分布</a:t>
            </a:r>
            <a:r>
              <a:rPr lang="en-US" altLang="zh-CN" sz="2400" smtClean="0"/>
              <a:t>F(t)</a:t>
            </a:r>
            <a:r>
              <a:rPr lang="zh-CN" altLang="en-US" sz="2400" smtClean="0"/>
              <a:t>＝</a:t>
            </a:r>
            <a:r>
              <a:rPr lang="en-US" altLang="zh-CN" sz="2400" smtClean="0"/>
              <a:t>1-e</a:t>
            </a:r>
            <a:r>
              <a:rPr lang="en-US" altLang="zh-CN" sz="2400" baseline="30000" smtClean="0"/>
              <a:t>-</a:t>
            </a:r>
            <a:r>
              <a:rPr lang="en-US" altLang="zh-CN" sz="2400" baseline="30000" smtClean="0">
                <a:sym typeface="Symbol" panose="05050102010706020507" pitchFamily="18" charset="2"/>
              </a:rPr>
              <a:t>t</a:t>
            </a:r>
            <a:r>
              <a:rPr lang="zh-CN" altLang="en-US" sz="2400" smtClean="0"/>
              <a:t>，</a:t>
            </a:r>
            <a:r>
              <a:rPr lang="en-US" altLang="zh-CN" sz="2400" smtClean="0"/>
              <a:t>t≥</a:t>
            </a:r>
            <a:r>
              <a:rPr lang="en-US" altLang="zh-CN" sz="2400" smtClean="0">
                <a:sym typeface="Symbol" panose="05050102010706020507" pitchFamily="18" charset="2"/>
              </a:rPr>
              <a:t>0</a:t>
            </a:r>
            <a:r>
              <a:rPr lang="zh-CN" altLang="en-US" sz="2400" smtClean="0"/>
              <a:t>；</a:t>
            </a:r>
          </a:p>
          <a:p>
            <a:pPr eaLnBrk="1" hangingPunct="1">
              <a:lnSpc>
                <a:spcPct val="150000"/>
              </a:lnSpc>
              <a:buClr>
                <a:srgbClr val="CC00CC"/>
              </a:buClr>
              <a:buFont typeface="Wingdings" panose="05000000000000000000" pitchFamily="2" charset="2"/>
              <a:buChar char="v"/>
            </a:pPr>
            <a:r>
              <a:rPr lang="zh-CN" altLang="en-US" sz="2400" smtClean="0"/>
              <a:t>顾客所需的服务时间序列</a:t>
            </a:r>
            <a:r>
              <a:rPr lang="en-US" altLang="zh-CN" sz="2400" smtClean="0"/>
              <a:t>{</a:t>
            </a:r>
            <a:r>
              <a:rPr lang="en-US" altLang="zh-CN" sz="2400" smtClean="0">
                <a:sym typeface="Symbol" panose="05050102010706020507" pitchFamily="18" charset="2"/>
              </a:rPr>
              <a:t></a:t>
            </a:r>
            <a:r>
              <a:rPr lang="en-US" altLang="zh-CN" sz="2400" baseline="-25000" smtClean="0">
                <a:sym typeface="Symbol" panose="05050102010706020507" pitchFamily="18" charset="2"/>
              </a:rPr>
              <a:t>i</a:t>
            </a:r>
            <a:r>
              <a:rPr lang="zh-CN" altLang="en-US" sz="2400" smtClean="0"/>
              <a:t>，</a:t>
            </a:r>
            <a:r>
              <a:rPr lang="en-US" altLang="zh-CN" sz="2400" smtClean="0"/>
              <a:t>i≥</a:t>
            </a:r>
            <a:r>
              <a:rPr lang="en-US" altLang="zh-CN" sz="2400" smtClean="0">
                <a:sym typeface="Symbol" panose="05050102010706020507" pitchFamily="18" charset="2"/>
              </a:rPr>
              <a:t>1</a:t>
            </a:r>
            <a:r>
              <a:rPr lang="en-US" altLang="zh-CN" sz="2400" smtClean="0"/>
              <a:t>}</a:t>
            </a:r>
            <a:r>
              <a:rPr lang="zh-CN" altLang="en-US" sz="2400" smtClean="0"/>
              <a:t>独立、同一般分布</a:t>
            </a:r>
            <a:r>
              <a:rPr lang="en-US" altLang="zh-CN" sz="2400" smtClean="0"/>
              <a:t>G(t)</a:t>
            </a:r>
            <a:r>
              <a:rPr lang="zh-CN" altLang="en-US" sz="2400" smtClean="0"/>
              <a:t>，</a:t>
            </a:r>
            <a:r>
              <a:rPr lang="en-US" altLang="zh-CN" sz="2400" smtClean="0"/>
              <a:t>t≥</a:t>
            </a:r>
            <a:r>
              <a:rPr lang="en-US" altLang="zh-CN" sz="2400" smtClean="0">
                <a:sym typeface="Symbol" panose="05050102010706020507" pitchFamily="18" charset="2"/>
              </a:rPr>
              <a:t>0</a:t>
            </a:r>
            <a:r>
              <a:rPr lang="zh-CN" altLang="en-US" sz="2400" smtClean="0"/>
              <a:t>，记平均服务时间为                             ；</a:t>
            </a:r>
          </a:p>
        </p:txBody>
      </p:sp>
      <p:sp>
        <p:nvSpPr>
          <p:cNvPr id="1638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94309AB-3F1C-4EFF-95C7-0D6650C668B6}"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638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graphicFrame>
        <p:nvGraphicFramePr>
          <p:cNvPr id="329732" name="Object 4"/>
          <p:cNvGraphicFramePr>
            <a:graphicFrameLocks noChangeAspect="1"/>
          </p:cNvGraphicFramePr>
          <p:nvPr/>
        </p:nvGraphicFramePr>
        <p:xfrm>
          <a:off x="5751513" y="3694113"/>
          <a:ext cx="2133600" cy="814387"/>
        </p:xfrm>
        <a:graphic>
          <a:graphicData uri="http://schemas.openxmlformats.org/presentationml/2006/ole">
            <mc:AlternateContent xmlns:mc="http://schemas.openxmlformats.org/markup-compatibility/2006">
              <mc:Choice xmlns:v="urn:schemas-microsoft-com:vml" Requires="v">
                <p:oleObj spid="_x0000_s16398" name="Equation" r:id="rId4" imgW="1129810" imgH="431613" progId="Equation.3">
                  <p:embed/>
                </p:oleObj>
              </mc:Choice>
              <mc:Fallback>
                <p:oleObj name="Equation" r:id="rId4" imgW="1129810" imgH="43161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1513" y="3694113"/>
                        <a:ext cx="2133600" cy="81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9733" name="Rectangle 5"/>
          <p:cNvSpPr>
            <a:spLocks noChangeArrowheads="1"/>
          </p:cNvSpPr>
          <p:nvPr/>
        </p:nvSpPr>
        <p:spPr bwMode="auto">
          <a:xfrm>
            <a:off x="1143000" y="4267200"/>
            <a:ext cx="780415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
                <a:srgbClr val="CC00CC"/>
              </a:buClr>
              <a:buFont typeface="Wingdings" panose="05000000000000000000" pitchFamily="2" charset="2"/>
              <a:buChar char="v"/>
            </a:pPr>
            <a:r>
              <a:rPr lang="zh-CN" altLang="en-US" sz="2400"/>
              <a:t>系统中只有一个服务台，容量为无穷大；</a:t>
            </a:r>
          </a:p>
          <a:p>
            <a:pPr eaLnBrk="1" hangingPunct="1">
              <a:lnSpc>
                <a:spcPct val="150000"/>
              </a:lnSpc>
              <a:buClr>
                <a:srgbClr val="CC00CC"/>
              </a:buClr>
              <a:buFont typeface="Wingdings" panose="05000000000000000000" pitchFamily="2" charset="2"/>
              <a:buChar char="v"/>
            </a:pPr>
            <a:r>
              <a:rPr lang="zh-CN" altLang="en-US" sz="2400"/>
              <a:t>顾客到达时，若服务台空闲就立即接受服务，否则就排队等待，并按先到先服务的顺序接受服务，而且到达过程与服务过程彼此独立。</a:t>
            </a:r>
          </a:p>
        </p:txBody>
      </p:sp>
      <p:sp>
        <p:nvSpPr>
          <p:cNvPr id="1639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EE3954F8-3125-4616-BE52-2DB521E3F4DE}" type="slidenum">
              <a:rPr lang="zh-CN" altLang="en-US" sz="1800">
                <a:solidFill>
                  <a:srgbClr val="00FF00"/>
                </a:solidFill>
                <a:ea typeface="黑体" panose="02010609060101010101" pitchFamily="49" charset="-122"/>
              </a:rPr>
              <a:pPr/>
              <a:t>5</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Effect transition="in" filter="wipe(left)">
                                      <p:cBhvr>
                                        <p:cTn id="7" dur="500"/>
                                        <p:tgtEl>
                                          <p:spTgt spid="329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9731">
                                            <p:txEl>
                                              <p:pRg st="1" end="1"/>
                                            </p:txEl>
                                          </p:spTgt>
                                        </p:tgtEl>
                                        <p:attrNameLst>
                                          <p:attrName>style.visibility</p:attrName>
                                        </p:attrNameLst>
                                      </p:cBhvr>
                                      <p:to>
                                        <p:strVal val="visible"/>
                                      </p:to>
                                    </p:set>
                                    <p:animEffect transition="in" filter="wipe(left)">
                                      <p:cBhvr>
                                        <p:cTn id="12" dur="500"/>
                                        <p:tgtEl>
                                          <p:spTgt spid="3297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9731">
                                            <p:txEl>
                                              <p:pRg st="2" end="2"/>
                                            </p:txEl>
                                          </p:spTgt>
                                        </p:tgtEl>
                                        <p:attrNameLst>
                                          <p:attrName>style.visibility</p:attrName>
                                        </p:attrNameLst>
                                      </p:cBhvr>
                                      <p:to>
                                        <p:strVal val="visible"/>
                                      </p:to>
                                    </p:set>
                                    <p:animEffect transition="in" filter="wipe(left)">
                                      <p:cBhvr>
                                        <p:cTn id="17" dur="500"/>
                                        <p:tgtEl>
                                          <p:spTgt spid="329731">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329732"/>
                                        </p:tgtEl>
                                        <p:attrNameLst>
                                          <p:attrName>style.visibility</p:attrName>
                                        </p:attrNameLst>
                                      </p:cBhvr>
                                      <p:to>
                                        <p:strVal val="visible"/>
                                      </p:to>
                                    </p:set>
                                    <p:animEffect transition="in" filter="wipe(left)">
                                      <p:cBhvr>
                                        <p:cTn id="20" dur="500"/>
                                        <p:tgtEl>
                                          <p:spTgt spid="32973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29733">
                                            <p:txEl>
                                              <p:pRg st="0" end="0"/>
                                            </p:txEl>
                                          </p:spTgt>
                                        </p:tgtEl>
                                        <p:attrNameLst>
                                          <p:attrName>style.visibility</p:attrName>
                                        </p:attrNameLst>
                                      </p:cBhvr>
                                      <p:to>
                                        <p:strVal val="visible"/>
                                      </p:to>
                                    </p:set>
                                    <p:animEffect transition="in" filter="wipe(left)">
                                      <p:cBhvr>
                                        <p:cTn id="25" dur="500"/>
                                        <p:tgtEl>
                                          <p:spTgt spid="329733">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29733">
                                            <p:txEl>
                                              <p:pRg st="1" end="1"/>
                                            </p:txEl>
                                          </p:spTgt>
                                        </p:tgtEl>
                                        <p:attrNameLst>
                                          <p:attrName>style.visibility</p:attrName>
                                        </p:attrNameLst>
                                      </p:cBhvr>
                                      <p:to>
                                        <p:strVal val="visible"/>
                                      </p:to>
                                    </p:set>
                                    <p:animEffect transition="in" filter="wipe(left)">
                                      <p:cBhvr>
                                        <p:cTn id="30" dur="500"/>
                                        <p:tgtEl>
                                          <p:spTgt spid="3297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autoUpdateAnimBg="0" advAuto="0"/>
      <p:bldP spid="329733" grpId="0" build="p" autoUpdateAnimBg="0" advAuto="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algn="just" eaLnBrk="1" hangingPunct="1"/>
            <a:r>
              <a:rPr lang="zh-CN" altLang="en-US" smtClean="0"/>
              <a:t>定理</a:t>
            </a:r>
            <a:r>
              <a:rPr lang="en-US" altLang="zh-CN" smtClean="0"/>
              <a:t>1</a:t>
            </a:r>
          </a:p>
        </p:txBody>
      </p:sp>
      <p:sp>
        <p:nvSpPr>
          <p:cNvPr id="454659" name="Rectangle 3"/>
          <p:cNvSpPr>
            <a:spLocks noGrp="1" noChangeArrowheads="1"/>
          </p:cNvSpPr>
          <p:nvPr>
            <p:ph idx="1"/>
          </p:nvPr>
        </p:nvSpPr>
        <p:spPr>
          <a:xfrm>
            <a:off x="1143000" y="1249363"/>
            <a:ext cx="7737475" cy="427037"/>
          </a:xfrm>
        </p:spPr>
        <p:txBody>
          <a:bodyPr/>
          <a:lstStyle/>
          <a:p>
            <a:pPr eaLnBrk="1" hangingPunct="1">
              <a:lnSpc>
                <a:spcPct val="100000"/>
              </a:lnSpc>
              <a:spcBef>
                <a:spcPct val="50000"/>
              </a:spcBef>
              <a:buClrTx/>
              <a:buFontTx/>
              <a:buNone/>
            </a:pPr>
            <a:r>
              <a:rPr lang="zh-CN" altLang="en-US" smtClean="0"/>
              <a:t>对</a:t>
            </a:r>
            <a:r>
              <a:rPr lang="en-US" altLang="zh-CN" smtClean="0"/>
              <a:t>M/G/1/</a:t>
            </a:r>
            <a:r>
              <a:rPr lang="en-US" altLang="zh-CN" smtClean="0">
                <a:sym typeface="Symbol" panose="05050102010706020507" pitchFamily="18" charset="2"/>
              </a:rPr>
              <a:t></a:t>
            </a:r>
            <a:r>
              <a:rPr lang="zh-CN" altLang="en-US" smtClean="0">
                <a:sym typeface="Symbol" panose="05050102010706020507" pitchFamily="18" charset="2"/>
              </a:rPr>
              <a:t>排队系统，若</a:t>
            </a:r>
            <a:r>
              <a:rPr lang="en-US" altLang="zh-CN" smtClean="0">
                <a:sym typeface="Symbol" panose="05050102010706020507" pitchFamily="18" charset="2"/>
              </a:rPr>
              <a:t>R(s)</a:t>
            </a:r>
            <a:r>
              <a:rPr lang="zh-CN" altLang="en-US" smtClean="0">
                <a:sym typeface="Symbol" panose="05050102010706020507" pitchFamily="18" charset="2"/>
              </a:rPr>
              <a:t>＞</a:t>
            </a:r>
            <a:r>
              <a:rPr lang="en-US" altLang="zh-CN" smtClean="0">
                <a:sym typeface="Symbol" panose="05050102010706020507" pitchFamily="18" charset="2"/>
              </a:rPr>
              <a:t>0</a:t>
            </a:r>
            <a:r>
              <a:rPr lang="zh-CN" altLang="en-US" smtClean="0">
                <a:sym typeface="Symbol" panose="05050102010706020507" pitchFamily="18" charset="2"/>
              </a:rPr>
              <a:t>，则</a:t>
            </a:r>
            <a:r>
              <a:rPr lang="en-US" altLang="zh-CN" smtClean="0">
                <a:sym typeface="Symbol" panose="05050102010706020507" pitchFamily="18" charset="2"/>
              </a:rPr>
              <a:t>b(s)</a:t>
            </a:r>
            <a:r>
              <a:rPr lang="zh-CN" altLang="en-US" smtClean="0">
                <a:sym typeface="Symbol" panose="05050102010706020507" pitchFamily="18" charset="2"/>
              </a:rPr>
              <a:t>为方程</a:t>
            </a:r>
          </a:p>
        </p:txBody>
      </p:sp>
      <p:sp>
        <p:nvSpPr>
          <p:cNvPr id="10854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A4589C4-BBFD-4D9A-B6E0-4F4A33F8AD25}"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0854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graphicFrame>
        <p:nvGraphicFramePr>
          <p:cNvPr id="454660" name="Object 4"/>
          <p:cNvGraphicFramePr>
            <a:graphicFrameLocks noChangeAspect="1"/>
          </p:cNvGraphicFramePr>
          <p:nvPr/>
        </p:nvGraphicFramePr>
        <p:xfrm>
          <a:off x="3429000" y="1905000"/>
          <a:ext cx="2486025" cy="446088"/>
        </p:xfrm>
        <a:graphic>
          <a:graphicData uri="http://schemas.openxmlformats.org/presentationml/2006/ole">
            <mc:AlternateContent xmlns:mc="http://schemas.openxmlformats.org/markup-compatibility/2006">
              <mc:Choice xmlns:v="urn:schemas-microsoft-com:vml" Requires="v">
                <p:oleObj spid="_x0000_s108565" name="Equation" r:id="rId4" imgW="1129810" imgH="203112" progId="Equation.3">
                  <p:embed/>
                </p:oleObj>
              </mc:Choice>
              <mc:Fallback>
                <p:oleObj name="Equation" r:id="rId4" imgW="1129810" imgH="203112"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1905000"/>
                        <a:ext cx="2486025"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4661" name="Text Box 5"/>
          <p:cNvSpPr txBox="1">
            <a:spLocks noChangeArrowheads="1"/>
          </p:cNvSpPr>
          <p:nvPr/>
        </p:nvSpPr>
        <p:spPr bwMode="auto">
          <a:xfrm>
            <a:off x="1143000" y="2514600"/>
            <a:ext cx="77374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r>
              <a:rPr lang="zh-CN" altLang="en-US">
                <a:sym typeface="Symbol" panose="05050102010706020507" pitchFamily="18" charset="2"/>
              </a:rPr>
              <a:t>在</a:t>
            </a:r>
            <a:r>
              <a:rPr lang="en-US" altLang="zh-CN">
                <a:sym typeface="Symbol" panose="05050102010706020507" pitchFamily="18" charset="2"/>
              </a:rPr>
              <a:t>|z|</a:t>
            </a:r>
            <a:r>
              <a:rPr lang="zh-CN" altLang="en-US">
                <a:sym typeface="Symbol" panose="05050102010706020507" pitchFamily="18" charset="2"/>
              </a:rPr>
              <a:t>＜</a:t>
            </a:r>
            <a:r>
              <a:rPr lang="en-US" altLang="zh-CN">
                <a:sym typeface="Symbol" panose="05050102010706020507" pitchFamily="18" charset="2"/>
              </a:rPr>
              <a:t>1</a:t>
            </a:r>
            <a:r>
              <a:rPr lang="zh-CN" altLang="en-US">
                <a:sym typeface="Symbol" panose="05050102010706020507" pitchFamily="18" charset="2"/>
              </a:rPr>
              <a:t>内的唯一解，且</a:t>
            </a:r>
          </a:p>
        </p:txBody>
      </p:sp>
      <p:graphicFrame>
        <p:nvGraphicFramePr>
          <p:cNvPr id="454662" name="Object 6"/>
          <p:cNvGraphicFramePr>
            <a:graphicFrameLocks noChangeAspect="1"/>
          </p:cNvGraphicFramePr>
          <p:nvPr/>
        </p:nvGraphicFramePr>
        <p:xfrm>
          <a:off x="2514600" y="3033713"/>
          <a:ext cx="4384675" cy="1004887"/>
        </p:xfrm>
        <a:graphic>
          <a:graphicData uri="http://schemas.openxmlformats.org/presentationml/2006/ole">
            <mc:AlternateContent xmlns:mc="http://schemas.openxmlformats.org/markup-compatibility/2006">
              <mc:Choice xmlns:v="urn:schemas-microsoft-com:vml" Requires="v">
                <p:oleObj spid="_x0000_s108566" name="Equation" r:id="rId6" imgW="1993900" imgH="457200" progId="Equation.3">
                  <p:embed/>
                </p:oleObj>
              </mc:Choice>
              <mc:Fallback>
                <p:oleObj name="Equation" r:id="rId6" imgW="1993900" imgH="457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3033713"/>
                        <a:ext cx="4384675"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4663" name="Text Box 7"/>
          <p:cNvSpPr txBox="1">
            <a:spLocks noChangeArrowheads="1"/>
          </p:cNvSpPr>
          <p:nvPr/>
        </p:nvSpPr>
        <p:spPr bwMode="auto">
          <a:xfrm>
            <a:off x="1143000" y="4038600"/>
            <a:ext cx="773747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30000"/>
              </a:lnSpc>
              <a:buClrTx/>
              <a:buFontTx/>
              <a:buNone/>
            </a:pPr>
            <a:r>
              <a:rPr lang="zh-CN" altLang="en-US">
                <a:sym typeface="Symbol" panose="05050102010706020507" pitchFamily="18" charset="2"/>
              </a:rPr>
              <a:t>若≤</a:t>
            </a:r>
            <a:r>
              <a:rPr lang="en-US" altLang="zh-CN">
                <a:sym typeface="Symbol" panose="05050102010706020507" pitchFamily="18" charset="2"/>
              </a:rPr>
              <a:t>1</a:t>
            </a:r>
            <a:r>
              <a:rPr lang="zh-CN" altLang="en-US">
                <a:sym typeface="Symbol" panose="05050102010706020507" pitchFamily="18" charset="2"/>
              </a:rPr>
              <a:t>，则</a:t>
            </a:r>
            <a:r>
              <a:rPr lang="en-US" altLang="zh-CN">
                <a:sym typeface="Symbol" panose="05050102010706020507" pitchFamily="18" charset="2"/>
              </a:rPr>
              <a:t>B()</a:t>
            </a:r>
            <a:r>
              <a:rPr lang="zh-CN" altLang="en-US">
                <a:sym typeface="Symbol" panose="05050102010706020507" pitchFamily="18" charset="2"/>
              </a:rPr>
              <a:t>＝</a:t>
            </a:r>
            <a:r>
              <a:rPr lang="en-US" altLang="zh-CN">
                <a:sym typeface="Symbol" panose="05050102010706020507" pitchFamily="18" charset="2"/>
              </a:rPr>
              <a:t>1</a:t>
            </a:r>
            <a:r>
              <a:rPr lang="zh-CN" altLang="en-US">
                <a:sym typeface="Symbol" panose="05050102010706020507" pitchFamily="18" charset="2"/>
              </a:rPr>
              <a:t>，此时</a:t>
            </a:r>
            <a:r>
              <a:rPr lang="en-US" altLang="zh-CN">
                <a:sym typeface="Symbol" panose="05050102010706020507" pitchFamily="18" charset="2"/>
              </a:rPr>
              <a:t>B(t)</a:t>
            </a:r>
            <a:r>
              <a:rPr lang="zh-CN" altLang="en-US">
                <a:sym typeface="Symbol" panose="05050102010706020507" pitchFamily="18" charset="2"/>
              </a:rPr>
              <a:t>为概率分布函数；若＞</a:t>
            </a:r>
            <a:r>
              <a:rPr lang="en-US" altLang="zh-CN">
                <a:sym typeface="Symbol" panose="05050102010706020507" pitchFamily="18" charset="2"/>
              </a:rPr>
              <a:t>1</a:t>
            </a:r>
            <a:r>
              <a:rPr lang="zh-CN" altLang="en-US">
                <a:sym typeface="Symbol" panose="05050102010706020507" pitchFamily="18" charset="2"/>
              </a:rPr>
              <a:t>，则</a:t>
            </a:r>
            <a:r>
              <a:rPr lang="en-US" altLang="zh-CN">
                <a:sym typeface="Symbol" panose="05050102010706020507" pitchFamily="18" charset="2"/>
              </a:rPr>
              <a:t>B()</a:t>
            </a:r>
            <a:r>
              <a:rPr lang="zh-CN" altLang="en-US">
                <a:sym typeface="Symbol" panose="05050102010706020507" pitchFamily="18" charset="2"/>
              </a:rPr>
              <a:t>＝＜</a:t>
            </a:r>
            <a:r>
              <a:rPr lang="en-US" altLang="zh-CN">
                <a:sym typeface="Symbol" panose="05050102010706020507" pitchFamily="18" charset="2"/>
              </a:rPr>
              <a:t>1</a:t>
            </a:r>
            <a:r>
              <a:rPr lang="zh-CN" altLang="en-US">
                <a:sym typeface="Symbol" panose="05050102010706020507" pitchFamily="18" charset="2"/>
              </a:rPr>
              <a:t>，此时</a:t>
            </a:r>
            <a:r>
              <a:rPr lang="en-US" altLang="zh-CN">
                <a:sym typeface="Symbol" panose="05050102010706020507" pitchFamily="18" charset="2"/>
              </a:rPr>
              <a:t>B(t)</a:t>
            </a:r>
            <a:r>
              <a:rPr lang="zh-CN" altLang="en-US">
                <a:sym typeface="Symbol" panose="05050102010706020507" pitchFamily="18" charset="2"/>
              </a:rPr>
              <a:t>不是概率分布函数，且忙期长度为无穷的概率等于</a:t>
            </a:r>
            <a:r>
              <a:rPr lang="en-US" altLang="zh-CN">
                <a:sym typeface="Symbol" panose="05050102010706020507" pitchFamily="18" charset="2"/>
              </a:rPr>
              <a:t>1-</a:t>
            </a:r>
            <a:r>
              <a:rPr lang="zh-CN" altLang="en-US">
                <a:sym typeface="Symbol" panose="05050102010706020507" pitchFamily="18" charset="2"/>
              </a:rPr>
              <a:t>。</a:t>
            </a:r>
          </a:p>
        </p:txBody>
      </p:sp>
      <p:sp>
        <p:nvSpPr>
          <p:cNvPr id="10855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EF186CE0-DE52-46AB-A229-0909DC28E7E3}" type="slidenum">
              <a:rPr lang="zh-CN" altLang="en-US" sz="1800">
                <a:solidFill>
                  <a:srgbClr val="00FF00"/>
                </a:solidFill>
                <a:ea typeface="黑体" panose="02010609060101010101" pitchFamily="49" charset="-122"/>
              </a:rPr>
              <a:pPr/>
              <a:t>50</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54659">
                                            <p:txEl>
                                              <p:pRg st="0" end="0"/>
                                            </p:txEl>
                                          </p:spTgt>
                                        </p:tgtEl>
                                        <p:attrNameLst>
                                          <p:attrName>style.visibility</p:attrName>
                                        </p:attrNameLst>
                                      </p:cBhvr>
                                      <p:to>
                                        <p:strVal val="visible"/>
                                      </p:to>
                                    </p:set>
                                    <p:anim calcmode="lin" valueType="num">
                                      <p:cBhvr additive="base">
                                        <p:cTn id="7" dur="500" fill="hold"/>
                                        <p:tgtEl>
                                          <p:spTgt spid="454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465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54660"/>
                                        </p:tgtEl>
                                        <p:attrNameLst>
                                          <p:attrName>style.visibility</p:attrName>
                                        </p:attrNameLst>
                                      </p:cBhvr>
                                      <p:to>
                                        <p:strVal val="visible"/>
                                      </p:to>
                                    </p:set>
                                    <p:anim calcmode="lin" valueType="num">
                                      <p:cBhvr additive="base">
                                        <p:cTn id="12" dur="500" fill="hold"/>
                                        <p:tgtEl>
                                          <p:spTgt spid="454660"/>
                                        </p:tgtEl>
                                        <p:attrNameLst>
                                          <p:attrName>ppt_x</p:attrName>
                                        </p:attrNameLst>
                                      </p:cBhvr>
                                      <p:tavLst>
                                        <p:tav tm="0">
                                          <p:val>
                                            <p:strVal val="#ppt_x"/>
                                          </p:val>
                                        </p:tav>
                                        <p:tav tm="100000">
                                          <p:val>
                                            <p:strVal val="#ppt_x"/>
                                          </p:val>
                                        </p:tav>
                                      </p:tavLst>
                                    </p:anim>
                                    <p:anim calcmode="lin" valueType="num">
                                      <p:cBhvr additive="base">
                                        <p:cTn id="13" dur="500" fill="hold"/>
                                        <p:tgtEl>
                                          <p:spTgt spid="454660"/>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54661"/>
                                        </p:tgtEl>
                                        <p:attrNameLst>
                                          <p:attrName>style.visibility</p:attrName>
                                        </p:attrNameLst>
                                      </p:cBhvr>
                                      <p:to>
                                        <p:strVal val="visible"/>
                                      </p:to>
                                    </p:set>
                                    <p:anim calcmode="lin" valueType="num">
                                      <p:cBhvr additive="base">
                                        <p:cTn id="17" dur="500" fill="hold"/>
                                        <p:tgtEl>
                                          <p:spTgt spid="454661"/>
                                        </p:tgtEl>
                                        <p:attrNameLst>
                                          <p:attrName>ppt_x</p:attrName>
                                        </p:attrNameLst>
                                      </p:cBhvr>
                                      <p:tavLst>
                                        <p:tav tm="0">
                                          <p:val>
                                            <p:strVal val="#ppt_x"/>
                                          </p:val>
                                        </p:tav>
                                        <p:tav tm="100000">
                                          <p:val>
                                            <p:strVal val="#ppt_x"/>
                                          </p:val>
                                        </p:tav>
                                      </p:tavLst>
                                    </p:anim>
                                    <p:anim calcmode="lin" valueType="num">
                                      <p:cBhvr additive="base">
                                        <p:cTn id="18" dur="500" fill="hold"/>
                                        <p:tgtEl>
                                          <p:spTgt spid="454661"/>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454662"/>
                                        </p:tgtEl>
                                        <p:attrNameLst>
                                          <p:attrName>style.visibility</p:attrName>
                                        </p:attrNameLst>
                                      </p:cBhvr>
                                      <p:to>
                                        <p:strVal val="visible"/>
                                      </p:to>
                                    </p:set>
                                    <p:anim calcmode="lin" valueType="num">
                                      <p:cBhvr additive="base">
                                        <p:cTn id="22" dur="500" fill="hold"/>
                                        <p:tgtEl>
                                          <p:spTgt spid="454662"/>
                                        </p:tgtEl>
                                        <p:attrNameLst>
                                          <p:attrName>ppt_x</p:attrName>
                                        </p:attrNameLst>
                                      </p:cBhvr>
                                      <p:tavLst>
                                        <p:tav tm="0">
                                          <p:val>
                                            <p:strVal val="#ppt_x"/>
                                          </p:val>
                                        </p:tav>
                                        <p:tav tm="100000">
                                          <p:val>
                                            <p:strVal val="#ppt_x"/>
                                          </p:val>
                                        </p:tav>
                                      </p:tavLst>
                                    </p:anim>
                                    <p:anim calcmode="lin" valueType="num">
                                      <p:cBhvr additive="base">
                                        <p:cTn id="23" dur="500" fill="hold"/>
                                        <p:tgtEl>
                                          <p:spTgt spid="454662"/>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54663"/>
                                        </p:tgtEl>
                                        <p:attrNameLst>
                                          <p:attrName>style.visibility</p:attrName>
                                        </p:attrNameLst>
                                      </p:cBhvr>
                                      <p:to>
                                        <p:strVal val="visible"/>
                                      </p:to>
                                    </p:set>
                                    <p:anim calcmode="lin" valueType="num">
                                      <p:cBhvr additive="base">
                                        <p:cTn id="27" dur="500" fill="hold"/>
                                        <p:tgtEl>
                                          <p:spTgt spid="454663"/>
                                        </p:tgtEl>
                                        <p:attrNameLst>
                                          <p:attrName>ppt_x</p:attrName>
                                        </p:attrNameLst>
                                      </p:cBhvr>
                                      <p:tavLst>
                                        <p:tav tm="0">
                                          <p:val>
                                            <p:strVal val="#ppt_x"/>
                                          </p:val>
                                        </p:tav>
                                        <p:tav tm="100000">
                                          <p:val>
                                            <p:strVal val="#ppt_x"/>
                                          </p:val>
                                        </p:tav>
                                      </p:tavLst>
                                    </p:anim>
                                    <p:anim calcmode="lin" valueType="num">
                                      <p:cBhvr additive="base">
                                        <p:cTn id="28" dur="500" fill="hold"/>
                                        <p:tgtEl>
                                          <p:spTgt spid="4546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build="p" autoUpdateAnimBg="0" advAuto="0"/>
      <p:bldP spid="454661" grpId="0" autoUpdateAnimBg="0"/>
      <p:bldP spid="454663"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lgn="just" eaLnBrk="1" hangingPunct="1"/>
            <a:r>
              <a:rPr lang="zh-CN" altLang="en-US" smtClean="0"/>
              <a:t>定理</a:t>
            </a:r>
            <a:r>
              <a:rPr lang="en-US" altLang="zh-CN" smtClean="0"/>
              <a:t>2</a:t>
            </a:r>
          </a:p>
        </p:txBody>
      </p:sp>
      <p:sp>
        <p:nvSpPr>
          <p:cNvPr id="456707" name="Rectangle 3"/>
          <p:cNvSpPr>
            <a:spLocks noGrp="1" noChangeArrowheads="1"/>
          </p:cNvSpPr>
          <p:nvPr>
            <p:ph idx="1"/>
          </p:nvPr>
        </p:nvSpPr>
        <p:spPr>
          <a:xfrm>
            <a:off x="1143000" y="1198563"/>
            <a:ext cx="7737475" cy="401637"/>
          </a:xfrm>
        </p:spPr>
        <p:txBody>
          <a:bodyPr/>
          <a:lstStyle/>
          <a:p>
            <a:pPr marL="457200" indent="-457200" eaLnBrk="1" hangingPunct="1">
              <a:lnSpc>
                <a:spcPct val="100000"/>
              </a:lnSpc>
              <a:buClrTx/>
              <a:buFontTx/>
              <a:buNone/>
            </a:pPr>
            <a:r>
              <a:rPr lang="zh-CN" altLang="en-US" smtClean="0"/>
              <a:t>令</a:t>
            </a:r>
            <a:r>
              <a:rPr lang="en-US" altLang="zh-CN" smtClean="0"/>
              <a:t>D</a:t>
            </a:r>
            <a:r>
              <a:rPr lang="en-US" altLang="zh-CN" baseline="-25000" smtClean="0"/>
              <a:t>j</a:t>
            </a:r>
            <a:r>
              <a:rPr lang="en-US" altLang="zh-CN" smtClean="0"/>
              <a:t>(t)</a:t>
            </a:r>
            <a:r>
              <a:rPr lang="zh-CN" altLang="en-US" smtClean="0"/>
              <a:t>＝</a:t>
            </a:r>
            <a:r>
              <a:rPr lang="en-US" altLang="zh-CN" smtClean="0"/>
              <a:t>P{b</a:t>
            </a:r>
            <a:r>
              <a:rPr lang="en-US" altLang="zh-CN" smtClean="0">
                <a:sym typeface="Symbol" panose="05050102010706020507" pitchFamily="18" charset="2"/>
              </a:rPr>
              <a:t>≤t</a:t>
            </a:r>
            <a:r>
              <a:rPr lang="zh-CN" altLang="en-US" smtClean="0">
                <a:sym typeface="Symbol" panose="05050102010706020507" pitchFamily="18" charset="2"/>
              </a:rPr>
              <a:t>，且在忙期内</a:t>
            </a:r>
            <a:r>
              <a:rPr lang="en-US" altLang="zh-CN" smtClean="0">
                <a:sym typeface="Symbol" panose="05050102010706020507" pitchFamily="18" charset="2"/>
              </a:rPr>
              <a:t>b</a:t>
            </a:r>
            <a:r>
              <a:rPr lang="zh-CN" altLang="en-US" smtClean="0">
                <a:sym typeface="Symbol" panose="05050102010706020507" pitchFamily="18" charset="2"/>
              </a:rPr>
              <a:t>中服务</a:t>
            </a:r>
            <a:r>
              <a:rPr lang="en-US" altLang="zh-CN" smtClean="0">
                <a:sym typeface="Symbol" panose="05050102010706020507" pitchFamily="18" charset="2"/>
              </a:rPr>
              <a:t>j</a:t>
            </a:r>
            <a:r>
              <a:rPr lang="zh-CN" altLang="en-US" smtClean="0">
                <a:sym typeface="Symbol" panose="05050102010706020507" pitchFamily="18" charset="2"/>
              </a:rPr>
              <a:t>个顾客</a:t>
            </a:r>
            <a:r>
              <a:rPr lang="en-US" altLang="zh-CN" smtClean="0"/>
              <a:t>},</a:t>
            </a:r>
            <a:endParaRPr lang="en-US" altLang="zh-CN" smtClean="0">
              <a:sym typeface="Symbol" panose="05050102010706020507" pitchFamily="18" charset="2"/>
            </a:endParaRPr>
          </a:p>
        </p:txBody>
      </p:sp>
      <p:sp>
        <p:nvSpPr>
          <p:cNvPr id="11059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5F85A55-AF92-47B3-90AF-7AE4F1BDDE72}"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1059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456708" name="Rectangle 4"/>
          <p:cNvSpPr>
            <a:spLocks noChangeArrowheads="1"/>
          </p:cNvSpPr>
          <p:nvPr/>
        </p:nvSpPr>
        <p:spPr bwMode="auto">
          <a:xfrm>
            <a:off x="1143000" y="2701925"/>
            <a:ext cx="7737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lnSpc>
                <a:spcPct val="100000"/>
              </a:lnSpc>
              <a:buFont typeface="Wingdings" panose="05000000000000000000" pitchFamily="2" charset="2"/>
              <a:buNone/>
            </a:pPr>
            <a:r>
              <a:rPr lang="zh-CN" altLang="en-US"/>
              <a:t>若</a:t>
            </a:r>
            <a:r>
              <a:rPr lang="en-US" altLang="zh-CN"/>
              <a:t>R(s)</a:t>
            </a:r>
            <a:r>
              <a:rPr lang="zh-CN" altLang="en-US"/>
              <a:t>＞</a:t>
            </a:r>
            <a:r>
              <a:rPr lang="en-US" altLang="zh-CN"/>
              <a:t>0</a:t>
            </a:r>
            <a:r>
              <a:rPr lang="zh-CN" altLang="en-US"/>
              <a:t>，</a:t>
            </a:r>
            <a:r>
              <a:rPr lang="en-US" altLang="zh-CN"/>
              <a:t>|</a:t>
            </a:r>
            <a:r>
              <a:rPr lang="en-US" altLang="zh-CN">
                <a:sym typeface="Symbol" panose="05050102010706020507" pitchFamily="18" charset="2"/>
              </a:rPr>
              <a:t></a:t>
            </a:r>
            <a:r>
              <a:rPr lang="en-US" altLang="zh-CN"/>
              <a:t>|</a:t>
            </a:r>
            <a:r>
              <a:rPr lang="zh-CN" altLang="en-US"/>
              <a:t>＜</a:t>
            </a:r>
            <a:r>
              <a:rPr lang="en-US" altLang="zh-CN"/>
              <a:t>1</a:t>
            </a:r>
            <a:r>
              <a:rPr lang="zh-CN" altLang="en-US"/>
              <a:t>，则</a:t>
            </a:r>
          </a:p>
        </p:txBody>
      </p:sp>
      <p:graphicFrame>
        <p:nvGraphicFramePr>
          <p:cNvPr id="456709" name="Object 5"/>
          <p:cNvGraphicFramePr>
            <a:graphicFrameLocks noChangeAspect="1"/>
          </p:cNvGraphicFramePr>
          <p:nvPr/>
        </p:nvGraphicFramePr>
        <p:xfrm>
          <a:off x="3135313" y="1820863"/>
          <a:ext cx="2817812" cy="660400"/>
        </p:xfrm>
        <a:graphic>
          <a:graphicData uri="http://schemas.openxmlformats.org/presentationml/2006/ole">
            <mc:AlternateContent xmlns:mc="http://schemas.openxmlformats.org/markup-compatibility/2006">
              <mc:Choice xmlns:v="urn:schemas-microsoft-com:vml" Requires="v">
                <p:oleObj spid="_x0000_s110628" name="Equation" r:id="rId4" imgW="1409088" imgH="330057" progId="Equation.3">
                  <p:embed/>
                </p:oleObj>
              </mc:Choice>
              <mc:Fallback>
                <p:oleObj name="Equation" r:id="rId4" imgW="1409088" imgH="330057"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5313" y="1820863"/>
                        <a:ext cx="2817812"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6710" name="Object 6"/>
          <p:cNvGraphicFramePr>
            <a:graphicFrameLocks noChangeAspect="1"/>
          </p:cNvGraphicFramePr>
          <p:nvPr/>
        </p:nvGraphicFramePr>
        <p:xfrm>
          <a:off x="5181600" y="2438400"/>
          <a:ext cx="2589213" cy="942975"/>
        </p:xfrm>
        <a:graphic>
          <a:graphicData uri="http://schemas.openxmlformats.org/presentationml/2006/ole">
            <mc:AlternateContent xmlns:mc="http://schemas.openxmlformats.org/markup-compatibility/2006">
              <mc:Choice xmlns:v="urn:schemas-microsoft-com:vml" Requires="v">
                <p:oleObj spid="_x0000_s110629" name="Equation" r:id="rId6" imgW="1218671" imgH="444307" progId="Equation.3">
                  <p:embed/>
                </p:oleObj>
              </mc:Choice>
              <mc:Fallback>
                <p:oleObj name="Equation" r:id="rId6" imgW="1218671" imgH="444307"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0" y="2438400"/>
                        <a:ext cx="2589213"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6711" name="Rectangle 7"/>
          <p:cNvSpPr>
            <a:spLocks noChangeArrowheads="1"/>
          </p:cNvSpPr>
          <p:nvPr/>
        </p:nvSpPr>
        <p:spPr bwMode="auto">
          <a:xfrm>
            <a:off x="1143000" y="3360738"/>
            <a:ext cx="7737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lnSpc>
                <a:spcPct val="100000"/>
              </a:lnSpc>
              <a:buFont typeface="Wingdings" panose="05000000000000000000" pitchFamily="2" charset="2"/>
              <a:buNone/>
            </a:pPr>
            <a:r>
              <a:rPr lang="zh-CN" altLang="en-US"/>
              <a:t>其中</a:t>
            </a:r>
            <a:r>
              <a:rPr lang="en-US" altLang="zh-CN"/>
              <a:t>r(s,</a:t>
            </a:r>
            <a:r>
              <a:rPr lang="en-US" altLang="zh-CN">
                <a:sym typeface="Symbol" panose="05050102010706020507" pitchFamily="18" charset="2"/>
              </a:rPr>
              <a:t>)</a:t>
            </a:r>
            <a:r>
              <a:rPr lang="zh-CN" altLang="en-US">
                <a:sym typeface="Symbol" panose="05050102010706020507" pitchFamily="18" charset="2"/>
              </a:rPr>
              <a:t>为方程　</a:t>
            </a:r>
            <a:r>
              <a:rPr lang="en-US" altLang="zh-CN">
                <a:sym typeface="Symbol" panose="05050102010706020507" pitchFamily="18" charset="2"/>
              </a:rPr>
              <a:t>z=ug(s+(1-z))</a:t>
            </a:r>
            <a:r>
              <a:rPr lang="zh-CN" altLang="en-US">
                <a:sym typeface="Symbol" panose="05050102010706020507" pitchFamily="18" charset="2"/>
              </a:rPr>
              <a:t>　在</a:t>
            </a:r>
            <a:r>
              <a:rPr lang="en-US" altLang="zh-CN">
                <a:sym typeface="Symbol" panose="05050102010706020507" pitchFamily="18" charset="2"/>
              </a:rPr>
              <a:t>|z|</a:t>
            </a:r>
            <a:r>
              <a:rPr lang="zh-CN" altLang="en-US">
                <a:sym typeface="Symbol" panose="05050102010706020507" pitchFamily="18" charset="2"/>
              </a:rPr>
              <a:t>＜</a:t>
            </a:r>
            <a:r>
              <a:rPr lang="en-US" altLang="zh-CN">
                <a:sym typeface="Symbol" panose="05050102010706020507" pitchFamily="18" charset="2"/>
              </a:rPr>
              <a:t>1</a:t>
            </a:r>
          </a:p>
        </p:txBody>
      </p:sp>
      <p:sp>
        <p:nvSpPr>
          <p:cNvPr id="456712" name="Text Box 8"/>
          <p:cNvSpPr txBox="1">
            <a:spLocks noChangeArrowheads="1"/>
          </p:cNvSpPr>
          <p:nvPr/>
        </p:nvSpPr>
        <p:spPr bwMode="auto">
          <a:xfrm>
            <a:off x="1143000" y="4019550"/>
            <a:ext cx="77374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a:sym typeface="Symbol" panose="05050102010706020507" pitchFamily="18" charset="2"/>
              </a:rPr>
              <a:t>内的唯一解，且</a:t>
            </a:r>
          </a:p>
        </p:txBody>
      </p:sp>
      <p:graphicFrame>
        <p:nvGraphicFramePr>
          <p:cNvPr id="456713" name="Object 9"/>
          <p:cNvGraphicFramePr>
            <a:graphicFrameLocks noChangeAspect="1"/>
          </p:cNvGraphicFramePr>
          <p:nvPr/>
        </p:nvGraphicFramePr>
        <p:xfrm>
          <a:off x="3108325" y="4605338"/>
          <a:ext cx="4011613" cy="887412"/>
        </p:xfrm>
        <a:graphic>
          <a:graphicData uri="http://schemas.openxmlformats.org/presentationml/2006/ole">
            <mc:AlternateContent xmlns:mc="http://schemas.openxmlformats.org/markup-compatibility/2006">
              <mc:Choice xmlns:v="urn:schemas-microsoft-com:vml" Requires="v">
                <p:oleObj spid="_x0000_s110630" name="Equation" r:id="rId8" imgW="2005729" imgH="444307" progId="Equation.3">
                  <p:embed/>
                </p:oleObj>
              </mc:Choice>
              <mc:Fallback>
                <p:oleObj name="Equation" r:id="rId8" imgW="2005729" imgH="444307"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8325" y="4605338"/>
                        <a:ext cx="4011613" cy="887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6714" name="Text Box 10"/>
          <p:cNvSpPr txBox="1">
            <a:spLocks noChangeArrowheads="1"/>
          </p:cNvSpPr>
          <p:nvPr/>
        </p:nvSpPr>
        <p:spPr bwMode="auto">
          <a:xfrm>
            <a:off x="1143000" y="5426075"/>
            <a:ext cx="77374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a:sym typeface="Symbol" panose="05050102010706020507" pitchFamily="18" charset="2"/>
              </a:rPr>
              <a:t>反演，得</a:t>
            </a:r>
          </a:p>
        </p:txBody>
      </p:sp>
      <p:graphicFrame>
        <p:nvGraphicFramePr>
          <p:cNvPr id="456715" name="Object 11"/>
          <p:cNvGraphicFramePr>
            <a:graphicFrameLocks noChangeAspect="1"/>
          </p:cNvGraphicFramePr>
          <p:nvPr/>
        </p:nvGraphicFramePr>
        <p:xfrm>
          <a:off x="2971800" y="5715000"/>
          <a:ext cx="3757613" cy="887413"/>
        </p:xfrm>
        <a:graphic>
          <a:graphicData uri="http://schemas.openxmlformats.org/presentationml/2006/ole">
            <mc:AlternateContent xmlns:mc="http://schemas.openxmlformats.org/markup-compatibility/2006">
              <mc:Choice xmlns:v="urn:schemas-microsoft-com:vml" Requires="v">
                <p:oleObj spid="_x0000_s110631" name="Equation" r:id="rId10" imgW="1879600" imgH="444500" progId="Equation.3">
                  <p:embed/>
                </p:oleObj>
              </mc:Choice>
              <mc:Fallback>
                <p:oleObj name="Equation" r:id="rId10" imgW="1879600" imgH="4445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1800" y="5715000"/>
                        <a:ext cx="3757613" cy="88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6716" name="Rectangle 12"/>
          <p:cNvSpPr>
            <a:spLocks noChangeArrowheads="1"/>
          </p:cNvSpPr>
          <p:nvPr/>
        </p:nvSpPr>
        <p:spPr bwMode="auto">
          <a:xfrm>
            <a:off x="7400925" y="1851025"/>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a:t>j≥</a:t>
            </a:r>
            <a:r>
              <a:rPr lang="en-US" altLang="zh-CN">
                <a:sym typeface="Symbol" panose="05050102010706020507" pitchFamily="18" charset="2"/>
              </a:rPr>
              <a:t>1</a:t>
            </a:r>
          </a:p>
        </p:txBody>
      </p:sp>
      <p:sp>
        <p:nvSpPr>
          <p:cNvPr id="11060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51E2DA36-8A80-48D4-8084-CB3429EF3E64}" type="slidenum">
              <a:rPr lang="zh-CN" altLang="en-US" sz="1800">
                <a:solidFill>
                  <a:srgbClr val="00FF00"/>
                </a:solidFill>
                <a:ea typeface="黑体" panose="02010609060101010101" pitchFamily="49" charset="-122"/>
              </a:rPr>
              <a:pPr/>
              <a:t>51</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anim calcmode="lin" valueType="num">
                                      <p:cBhvr additive="base">
                                        <p:cTn id="7" dur="500" fill="hold"/>
                                        <p:tgtEl>
                                          <p:spTgt spid="4567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670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56709"/>
                                        </p:tgtEl>
                                        <p:attrNameLst>
                                          <p:attrName>style.visibility</p:attrName>
                                        </p:attrNameLst>
                                      </p:cBhvr>
                                      <p:to>
                                        <p:strVal val="visible"/>
                                      </p:to>
                                    </p:set>
                                    <p:anim calcmode="lin" valueType="num">
                                      <p:cBhvr additive="base">
                                        <p:cTn id="12" dur="500" fill="hold"/>
                                        <p:tgtEl>
                                          <p:spTgt spid="456709"/>
                                        </p:tgtEl>
                                        <p:attrNameLst>
                                          <p:attrName>ppt_x</p:attrName>
                                        </p:attrNameLst>
                                      </p:cBhvr>
                                      <p:tavLst>
                                        <p:tav tm="0">
                                          <p:val>
                                            <p:strVal val="#ppt_x"/>
                                          </p:val>
                                        </p:tav>
                                        <p:tav tm="100000">
                                          <p:val>
                                            <p:strVal val="#ppt_x"/>
                                          </p:val>
                                        </p:tav>
                                      </p:tavLst>
                                    </p:anim>
                                    <p:anim calcmode="lin" valueType="num">
                                      <p:cBhvr additive="base">
                                        <p:cTn id="13" dur="500" fill="hold"/>
                                        <p:tgtEl>
                                          <p:spTgt spid="456709"/>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56716"/>
                                        </p:tgtEl>
                                        <p:attrNameLst>
                                          <p:attrName>style.visibility</p:attrName>
                                        </p:attrNameLst>
                                      </p:cBhvr>
                                      <p:to>
                                        <p:strVal val="visible"/>
                                      </p:to>
                                    </p:set>
                                    <p:anim calcmode="lin" valueType="num">
                                      <p:cBhvr additive="base">
                                        <p:cTn id="17" dur="500" fill="hold"/>
                                        <p:tgtEl>
                                          <p:spTgt spid="456716"/>
                                        </p:tgtEl>
                                        <p:attrNameLst>
                                          <p:attrName>ppt_x</p:attrName>
                                        </p:attrNameLst>
                                      </p:cBhvr>
                                      <p:tavLst>
                                        <p:tav tm="0">
                                          <p:val>
                                            <p:strVal val="1+#ppt_w/2"/>
                                          </p:val>
                                        </p:tav>
                                        <p:tav tm="100000">
                                          <p:val>
                                            <p:strVal val="#ppt_x"/>
                                          </p:val>
                                        </p:tav>
                                      </p:tavLst>
                                    </p:anim>
                                    <p:anim calcmode="lin" valueType="num">
                                      <p:cBhvr additive="base">
                                        <p:cTn id="18" dur="500" fill="hold"/>
                                        <p:tgtEl>
                                          <p:spTgt spid="456716"/>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56708"/>
                                        </p:tgtEl>
                                        <p:attrNameLst>
                                          <p:attrName>style.visibility</p:attrName>
                                        </p:attrNameLst>
                                      </p:cBhvr>
                                      <p:to>
                                        <p:strVal val="visible"/>
                                      </p:to>
                                    </p:set>
                                    <p:anim calcmode="lin" valueType="num">
                                      <p:cBhvr additive="base">
                                        <p:cTn id="22" dur="500" fill="hold"/>
                                        <p:tgtEl>
                                          <p:spTgt spid="456708"/>
                                        </p:tgtEl>
                                        <p:attrNameLst>
                                          <p:attrName>ppt_x</p:attrName>
                                        </p:attrNameLst>
                                      </p:cBhvr>
                                      <p:tavLst>
                                        <p:tav tm="0">
                                          <p:val>
                                            <p:strVal val="#ppt_x"/>
                                          </p:val>
                                        </p:tav>
                                        <p:tav tm="100000">
                                          <p:val>
                                            <p:strVal val="#ppt_x"/>
                                          </p:val>
                                        </p:tav>
                                      </p:tavLst>
                                    </p:anim>
                                    <p:anim calcmode="lin" valueType="num">
                                      <p:cBhvr additive="base">
                                        <p:cTn id="23" dur="500" fill="hold"/>
                                        <p:tgtEl>
                                          <p:spTgt spid="456708"/>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2" fill="hold" nodeType="afterEffect">
                                  <p:stCondLst>
                                    <p:cond delay="0"/>
                                  </p:stCondLst>
                                  <p:childTnLst>
                                    <p:set>
                                      <p:cBhvr>
                                        <p:cTn id="26" dur="1" fill="hold">
                                          <p:stCondLst>
                                            <p:cond delay="0"/>
                                          </p:stCondLst>
                                        </p:cTn>
                                        <p:tgtEl>
                                          <p:spTgt spid="456710"/>
                                        </p:tgtEl>
                                        <p:attrNameLst>
                                          <p:attrName>style.visibility</p:attrName>
                                        </p:attrNameLst>
                                      </p:cBhvr>
                                      <p:to>
                                        <p:strVal val="visible"/>
                                      </p:to>
                                    </p:set>
                                    <p:anim calcmode="lin" valueType="num">
                                      <p:cBhvr additive="base">
                                        <p:cTn id="27" dur="500" fill="hold"/>
                                        <p:tgtEl>
                                          <p:spTgt spid="456710"/>
                                        </p:tgtEl>
                                        <p:attrNameLst>
                                          <p:attrName>ppt_x</p:attrName>
                                        </p:attrNameLst>
                                      </p:cBhvr>
                                      <p:tavLst>
                                        <p:tav tm="0">
                                          <p:val>
                                            <p:strVal val="1+#ppt_w/2"/>
                                          </p:val>
                                        </p:tav>
                                        <p:tav tm="100000">
                                          <p:val>
                                            <p:strVal val="#ppt_x"/>
                                          </p:val>
                                        </p:tav>
                                      </p:tavLst>
                                    </p:anim>
                                    <p:anim calcmode="lin" valueType="num">
                                      <p:cBhvr additive="base">
                                        <p:cTn id="28" dur="500" fill="hold"/>
                                        <p:tgtEl>
                                          <p:spTgt spid="456710"/>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56711"/>
                                        </p:tgtEl>
                                        <p:attrNameLst>
                                          <p:attrName>style.visibility</p:attrName>
                                        </p:attrNameLst>
                                      </p:cBhvr>
                                      <p:to>
                                        <p:strVal val="visible"/>
                                      </p:to>
                                    </p:set>
                                    <p:anim calcmode="lin" valueType="num">
                                      <p:cBhvr additive="base">
                                        <p:cTn id="32" dur="500" fill="hold"/>
                                        <p:tgtEl>
                                          <p:spTgt spid="456711"/>
                                        </p:tgtEl>
                                        <p:attrNameLst>
                                          <p:attrName>ppt_x</p:attrName>
                                        </p:attrNameLst>
                                      </p:cBhvr>
                                      <p:tavLst>
                                        <p:tav tm="0">
                                          <p:val>
                                            <p:strVal val="#ppt_x"/>
                                          </p:val>
                                        </p:tav>
                                        <p:tav tm="100000">
                                          <p:val>
                                            <p:strVal val="#ppt_x"/>
                                          </p:val>
                                        </p:tav>
                                      </p:tavLst>
                                    </p:anim>
                                    <p:anim calcmode="lin" valueType="num">
                                      <p:cBhvr additive="base">
                                        <p:cTn id="33" dur="500" fill="hold"/>
                                        <p:tgtEl>
                                          <p:spTgt spid="456711"/>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456712"/>
                                        </p:tgtEl>
                                        <p:attrNameLst>
                                          <p:attrName>style.visibility</p:attrName>
                                        </p:attrNameLst>
                                      </p:cBhvr>
                                      <p:to>
                                        <p:strVal val="visible"/>
                                      </p:to>
                                    </p:set>
                                    <p:anim calcmode="lin" valueType="num">
                                      <p:cBhvr additive="base">
                                        <p:cTn id="37" dur="500" fill="hold"/>
                                        <p:tgtEl>
                                          <p:spTgt spid="456712"/>
                                        </p:tgtEl>
                                        <p:attrNameLst>
                                          <p:attrName>ppt_x</p:attrName>
                                        </p:attrNameLst>
                                      </p:cBhvr>
                                      <p:tavLst>
                                        <p:tav tm="0">
                                          <p:val>
                                            <p:strVal val="#ppt_x"/>
                                          </p:val>
                                        </p:tav>
                                        <p:tav tm="100000">
                                          <p:val>
                                            <p:strVal val="#ppt_x"/>
                                          </p:val>
                                        </p:tav>
                                      </p:tavLst>
                                    </p:anim>
                                    <p:anim calcmode="lin" valueType="num">
                                      <p:cBhvr additive="base">
                                        <p:cTn id="38" dur="500" fill="hold"/>
                                        <p:tgtEl>
                                          <p:spTgt spid="456712"/>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nodeType="afterEffect">
                                  <p:stCondLst>
                                    <p:cond delay="0"/>
                                  </p:stCondLst>
                                  <p:childTnLst>
                                    <p:set>
                                      <p:cBhvr>
                                        <p:cTn id="41" dur="1" fill="hold">
                                          <p:stCondLst>
                                            <p:cond delay="0"/>
                                          </p:stCondLst>
                                        </p:cTn>
                                        <p:tgtEl>
                                          <p:spTgt spid="456713"/>
                                        </p:tgtEl>
                                        <p:attrNameLst>
                                          <p:attrName>style.visibility</p:attrName>
                                        </p:attrNameLst>
                                      </p:cBhvr>
                                      <p:to>
                                        <p:strVal val="visible"/>
                                      </p:to>
                                    </p:set>
                                    <p:anim calcmode="lin" valueType="num">
                                      <p:cBhvr additive="base">
                                        <p:cTn id="42" dur="500" fill="hold"/>
                                        <p:tgtEl>
                                          <p:spTgt spid="456713"/>
                                        </p:tgtEl>
                                        <p:attrNameLst>
                                          <p:attrName>ppt_x</p:attrName>
                                        </p:attrNameLst>
                                      </p:cBhvr>
                                      <p:tavLst>
                                        <p:tav tm="0">
                                          <p:val>
                                            <p:strVal val="#ppt_x"/>
                                          </p:val>
                                        </p:tav>
                                        <p:tav tm="100000">
                                          <p:val>
                                            <p:strVal val="#ppt_x"/>
                                          </p:val>
                                        </p:tav>
                                      </p:tavLst>
                                    </p:anim>
                                    <p:anim calcmode="lin" valueType="num">
                                      <p:cBhvr additive="base">
                                        <p:cTn id="43" dur="500" fill="hold"/>
                                        <p:tgtEl>
                                          <p:spTgt spid="456713"/>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456714"/>
                                        </p:tgtEl>
                                        <p:attrNameLst>
                                          <p:attrName>style.visibility</p:attrName>
                                        </p:attrNameLst>
                                      </p:cBhvr>
                                      <p:to>
                                        <p:strVal val="visible"/>
                                      </p:to>
                                    </p:set>
                                    <p:anim calcmode="lin" valueType="num">
                                      <p:cBhvr additive="base">
                                        <p:cTn id="47" dur="500" fill="hold"/>
                                        <p:tgtEl>
                                          <p:spTgt spid="456714"/>
                                        </p:tgtEl>
                                        <p:attrNameLst>
                                          <p:attrName>ppt_x</p:attrName>
                                        </p:attrNameLst>
                                      </p:cBhvr>
                                      <p:tavLst>
                                        <p:tav tm="0">
                                          <p:val>
                                            <p:strVal val="#ppt_x"/>
                                          </p:val>
                                        </p:tav>
                                        <p:tav tm="100000">
                                          <p:val>
                                            <p:strVal val="#ppt_x"/>
                                          </p:val>
                                        </p:tav>
                                      </p:tavLst>
                                    </p:anim>
                                    <p:anim calcmode="lin" valueType="num">
                                      <p:cBhvr additive="base">
                                        <p:cTn id="48" dur="500" fill="hold"/>
                                        <p:tgtEl>
                                          <p:spTgt spid="456714"/>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4500"/>
                            </p:stCondLst>
                            <p:childTnLst>
                              <p:par>
                                <p:cTn id="50" presetID="2" presetClass="entr" presetSubtype="4" fill="hold" nodeType="afterEffect">
                                  <p:stCondLst>
                                    <p:cond delay="0"/>
                                  </p:stCondLst>
                                  <p:childTnLst>
                                    <p:set>
                                      <p:cBhvr>
                                        <p:cTn id="51" dur="1" fill="hold">
                                          <p:stCondLst>
                                            <p:cond delay="0"/>
                                          </p:stCondLst>
                                        </p:cTn>
                                        <p:tgtEl>
                                          <p:spTgt spid="456715"/>
                                        </p:tgtEl>
                                        <p:attrNameLst>
                                          <p:attrName>style.visibility</p:attrName>
                                        </p:attrNameLst>
                                      </p:cBhvr>
                                      <p:to>
                                        <p:strVal val="visible"/>
                                      </p:to>
                                    </p:set>
                                    <p:anim calcmode="lin" valueType="num">
                                      <p:cBhvr additive="base">
                                        <p:cTn id="52" dur="500" fill="hold"/>
                                        <p:tgtEl>
                                          <p:spTgt spid="456715"/>
                                        </p:tgtEl>
                                        <p:attrNameLst>
                                          <p:attrName>ppt_x</p:attrName>
                                        </p:attrNameLst>
                                      </p:cBhvr>
                                      <p:tavLst>
                                        <p:tav tm="0">
                                          <p:val>
                                            <p:strVal val="#ppt_x"/>
                                          </p:val>
                                        </p:tav>
                                        <p:tav tm="100000">
                                          <p:val>
                                            <p:strVal val="#ppt_x"/>
                                          </p:val>
                                        </p:tav>
                                      </p:tavLst>
                                    </p:anim>
                                    <p:anim calcmode="lin" valueType="num">
                                      <p:cBhvr additive="base">
                                        <p:cTn id="53" dur="500" fill="hold"/>
                                        <p:tgtEl>
                                          <p:spTgt spid="4567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7" grpId="0" build="p" autoUpdateAnimBg="0" advAuto="0"/>
      <p:bldP spid="456708" grpId="0" autoUpdateAnimBg="0"/>
      <p:bldP spid="456711" grpId="0" autoUpdateAnimBg="0"/>
      <p:bldP spid="456712" grpId="0" autoUpdateAnimBg="0"/>
      <p:bldP spid="456714" grpId="0" autoUpdateAnimBg="0"/>
      <p:bldP spid="456716"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just" eaLnBrk="1" hangingPunct="1"/>
            <a:r>
              <a:rPr lang="zh-CN" altLang="en-US" smtClean="0"/>
              <a:t>推论</a:t>
            </a:r>
          </a:p>
        </p:txBody>
      </p:sp>
      <p:sp>
        <p:nvSpPr>
          <p:cNvPr id="458755" name="Rectangle 3"/>
          <p:cNvSpPr>
            <a:spLocks noGrp="1" noChangeArrowheads="1"/>
          </p:cNvSpPr>
          <p:nvPr>
            <p:ph idx="1"/>
          </p:nvPr>
        </p:nvSpPr>
        <p:spPr>
          <a:xfrm>
            <a:off x="1143000" y="1282700"/>
            <a:ext cx="7737475" cy="427038"/>
          </a:xfrm>
        </p:spPr>
        <p:txBody>
          <a:bodyPr/>
          <a:lstStyle/>
          <a:p>
            <a:pPr eaLnBrk="1" hangingPunct="1">
              <a:lnSpc>
                <a:spcPct val="100000"/>
              </a:lnSpc>
              <a:spcBef>
                <a:spcPct val="50000"/>
              </a:spcBef>
              <a:buClr>
                <a:srgbClr val="CC00CC"/>
              </a:buClr>
              <a:buFontTx/>
              <a:buAutoNum type="arabicParenR"/>
            </a:pPr>
            <a:r>
              <a:rPr lang="zh-CN" altLang="en-US" smtClean="0"/>
              <a:t>忙期长度</a:t>
            </a:r>
            <a:r>
              <a:rPr lang="en-US" altLang="zh-CN" smtClean="0">
                <a:sym typeface="Symbol" panose="05050102010706020507" pitchFamily="18" charset="2"/>
              </a:rPr>
              <a:t>b</a:t>
            </a:r>
            <a:r>
              <a:rPr lang="zh-CN" altLang="en-US" smtClean="0">
                <a:sym typeface="Symbol" panose="05050102010706020507" pitchFamily="18" charset="2"/>
              </a:rPr>
              <a:t>的分布函数为</a:t>
            </a:r>
          </a:p>
        </p:txBody>
      </p:sp>
      <p:sp>
        <p:nvSpPr>
          <p:cNvPr id="11264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F69C42D-8F12-400A-B8A9-850026308BE3}"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1264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graphicFrame>
        <p:nvGraphicFramePr>
          <p:cNvPr id="458756" name="Object 4"/>
          <p:cNvGraphicFramePr>
            <a:graphicFrameLocks noChangeAspect="1"/>
          </p:cNvGraphicFramePr>
          <p:nvPr/>
        </p:nvGraphicFramePr>
        <p:xfrm>
          <a:off x="2168525" y="1828800"/>
          <a:ext cx="6061075" cy="1033463"/>
        </p:xfrm>
        <a:graphic>
          <a:graphicData uri="http://schemas.openxmlformats.org/presentationml/2006/ole">
            <mc:AlternateContent xmlns:mc="http://schemas.openxmlformats.org/markup-compatibility/2006">
              <mc:Choice xmlns:v="urn:schemas-microsoft-com:vml" Requires="v">
                <p:oleObj spid="_x0000_s112667" name="Equation" r:id="rId4" imgW="2755900" imgH="469900" progId="Equation.3">
                  <p:embed/>
                </p:oleObj>
              </mc:Choice>
              <mc:Fallback>
                <p:oleObj name="Equation" r:id="rId4" imgW="2755900" imgH="469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8525" y="1828800"/>
                        <a:ext cx="6061075" cy="1033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8757" name="Text Box 5"/>
          <p:cNvSpPr txBox="1">
            <a:spLocks noChangeArrowheads="1"/>
          </p:cNvSpPr>
          <p:nvPr/>
        </p:nvSpPr>
        <p:spPr bwMode="auto">
          <a:xfrm>
            <a:off x="1143000" y="2981325"/>
            <a:ext cx="773747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30000"/>
              </a:lnSpc>
              <a:buClr>
                <a:srgbClr val="CC00CC"/>
              </a:buClr>
              <a:buFontTx/>
              <a:buAutoNum type="arabicParenR" startAt="2"/>
            </a:pPr>
            <a:r>
              <a:rPr lang="zh-CN" altLang="en-US">
                <a:sym typeface="Symbol" panose="05050102010706020507" pitchFamily="18" charset="2"/>
              </a:rPr>
              <a:t>忙期中服务</a:t>
            </a:r>
            <a:r>
              <a:rPr lang="en-US" altLang="zh-CN">
                <a:sym typeface="Symbol" panose="05050102010706020507" pitchFamily="18" charset="2"/>
              </a:rPr>
              <a:t>j</a:t>
            </a:r>
            <a:r>
              <a:rPr lang="zh-CN" altLang="en-US">
                <a:sym typeface="Symbol" panose="05050102010706020507" pitchFamily="18" charset="2"/>
              </a:rPr>
              <a:t>个顾客的概率为</a:t>
            </a:r>
          </a:p>
        </p:txBody>
      </p:sp>
      <p:graphicFrame>
        <p:nvGraphicFramePr>
          <p:cNvPr id="458758" name="Object 6"/>
          <p:cNvGraphicFramePr>
            <a:graphicFrameLocks noChangeAspect="1"/>
          </p:cNvGraphicFramePr>
          <p:nvPr/>
        </p:nvGraphicFramePr>
        <p:xfrm>
          <a:off x="2168525" y="3657600"/>
          <a:ext cx="4497388" cy="1006475"/>
        </p:xfrm>
        <a:graphic>
          <a:graphicData uri="http://schemas.openxmlformats.org/presentationml/2006/ole">
            <mc:AlternateContent xmlns:mc="http://schemas.openxmlformats.org/markup-compatibility/2006">
              <mc:Choice xmlns:v="urn:schemas-microsoft-com:vml" Requires="v">
                <p:oleObj spid="_x0000_s112668" name="Equation" r:id="rId6" imgW="2044700" imgH="457200" progId="Equation.3">
                  <p:embed/>
                </p:oleObj>
              </mc:Choice>
              <mc:Fallback>
                <p:oleObj name="Equation" r:id="rId6" imgW="2044700" imgH="457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8525" y="3657600"/>
                        <a:ext cx="449738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8759" name="Text Box 7"/>
          <p:cNvSpPr txBox="1">
            <a:spLocks noChangeArrowheads="1"/>
          </p:cNvSpPr>
          <p:nvPr/>
        </p:nvSpPr>
        <p:spPr bwMode="auto">
          <a:xfrm>
            <a:off x="1143000" y="4783138"/>
            <a:ext cx="773747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30000"/>
              </a:lnSpc>
              <a:buClrTx/>
              <a:buFontTx/>
              <a:buNone/>
            </a:pPr>
            <a:r>
              <a:rPr lang="zh-CN" altLang="en-US">
                <a:sym typeface="Symbol" panose="05050102010706020507" pitchFamily="18" charset="2"/>
              </a:rPr>
              <a:t>特别地，当</a:t>
            </a:r>
            <a:r>
              <a:rPr lang="en-US" altLang="zh-CN">
                <a:sym typeface="Symbol" panose="05050102010706020507" pitchFamily="18" charset="2"/>
              </a:rPr>
              <a:t>G(x)</a:t>
            </a:r>
            <a:r>
              <a:rPr lang="zh-CN" altLang="en-US">
                <a:sym typeface="Symbol" panose="05050102010706020507" pitchFamily="18" charset="2"/>
              </a:rPr>
              <a:t>＝</a:t>
            </a:r>
            <a:r>
              <a:rPr lang="en-US" altLang="zh-CN">
                <a:sym typeface="Symbol" panose="05050102010706020507" pitchFamily="18" charset="2"/>
              </a:rPr>
              <a:t>1-e</a:t>
            </a:r>
            <a:r>
              <a:rPr lang="en-US" altLang="zh-CN" baseline="30000">
                <a:sym typeface="Symbol" panose="05050102010706020507" pitchFamily="18" charset="2"/>
              </a:rPr>
              <a:t>-x</a:t>
            </a:r>
            <a:r>
              <a:rPr lang="zh-CN" altLang="en-US">
                <a:sym typeface="Symbol" panose="05050102010706020507" pitchFamily="18" charset="2"/>
              </a:rPr>
              <a:t>时，有</a:t>
            </a:r>
          </a:p>
        </p:txBody>
      </p:sp>
      <p:graphicFrame>
        <p:nvGraphicFramePr>
          <p:cNvPr id="458760" name="Object 8"/>
          <p:cNvGraphicFramePr>
            <a:graphicFrameLocks noChangeAspect="1"/>
          </p:cNvGraphicFramePr>
          <p:nvPr/>
        </p:nvGraphicFramePr>
        <p:xfrm>
          <a:off x="2168525" y="5459413"/>
          <a:ext cx="5419725" cy="1062037"/>
        </p:xfrm>
        <a:graphic>
          <a:graphicData uri="http://schemas.openxmlformats.org/presentationml/2006/ole">
            <mc:AlternateContent xmlns:mc="http://schemas.openxmlformats.org/markup-compatibility/2006">
              <mc:Choice xmlns:v="urn:schemas-microsoft-com:vml" Requires="v">
                <p:oleObj spid="_x0000_s112669" name="Equation" r:id="rId8" imgW="2463800" imgH="482600" progId="Equation.3">
                  <p:embed/>
                </p:oleObj>
              </mc:Choice>
              <mc:Fallback>
                <p:oleObj name="Equation" r:id="rId8" imgW="2463800" imgH="4826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68525" y="5459413"/>
                        <a:ext cx="5419725" cy="1062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5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EC00781C-DA95-4630-AE0E-C822232AD087}" type="slidenum">
              <a:rPr lang="zh-CN" altLang="en-US" sz="1800">
                <a:solidFill>
                  <a:srgbClr val="00FF00"/>
                </a:solidFill>
                <a:ea typeface="黑体" panose="02010609060101010101" pitchFamily="49" charset="-122"/>
              </a:rPr>
              <a:pPr/>
              <a:t>52</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58755">
                                            <p:txEl>
                                              <p:pRg st="0" end="0"/>
                                            </p:txEl>
                                          </p:spTgt>
                                        </p:tgtEl>
                                        <p:attrNameLst>
                                          <p:attrName>style.visibility</p:attrName>
                                        </p:attrNameLst>
                                      </p:cBhvr>
                                      <p:to>
                                        <p:strVal val="visible"/>
                                      </p:to>
                                    </p:set>
                                    <p:anim calcmode="lin" valueType="num">
                                      <p:cBhvr additive="base">
                                        <p:cTn id="7" dur="500" fill="hold"/>
                                        <p:tgtEl>
                                          <p:spTgt spid="458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875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58756"/>
                                        </p:tgtEl>
                                        <p:attrNameLst>
                                          <p:attrName>style.visibility</p:attrName>
                                        </p:attrNameLst>
                                      </p:cBhvr>
                                      <p:to>
                                        <p:strVal val="visible"/>
                                      </p:to>
                                    </p:set>
                                    <p:anim calcmode="lin" valueType="num">
                                      <p:cBhvr additive="base">
                                        <p:cTn id="12" dur="500" fill="hold"/>
                                        <p:tgtEl>
                                          <p:spTgt spid="458756"/>
                                        </p:tgtEl>
                                        <p:attrNameLst>
                                          <p:attrName>ppt_x</p:attrName>
                                        </p:attrNameLst>
                                      </p:cBhvr>
                                      <p:tavLst>
                                        <p:tav tm="0">
                                          <p:val>
                                            <p:strVal val="#ppt_x"/>
                                          </p:val>
                                        </p:tav>
                                        <p:tav tm="100000">
                                          <p:val>
                                            <p:strVal val="#ppt_x"/>
                                          </p:val>
                                        </p:tav>
                                      </p:tavLst>
                                    </p:anim>
                                    <p:anim calcmode="lin" valueType="num">
                                      <p:cBhvr additive="base">
                                        <p:cTn id="13" dur="500" fill="hold"/>
                                        <p:tgtEl>
                                          <p:spTgt spid="458756"/>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58757"/>
                                        </p:tgtEl>
                                        <p:attrNameLst>
                                          <p:attrName>style.visibility</p:attrName>
                                        </p:attrNameLst>
                                      </p:cBhvr>
                                      <p:to>
                                        <p:strVal val="visible"/>
                                      </p:to>
                                    </p:set>
                                    <p:anim calcmode="lin" valueType="num">
                                      <p:cBhvr additive="base">
                                        <p:cTn id="17" dur="500" fill="hold"/>
                                        <p:tgtEl>
                                          <p:spTgt spid="458757"/>
                                        </p:tgtEl>
                                        <p:attrNameLst>
                                          <p:attrName>ppt_x</p:attrName>
                                        </p:attrNameLst>
                                      </p:cBhvr>
                                      <p:tavLst>
                                        <p:tav tm="0">
                                          <p:val>
                                            <p:strVal val="#ppt_x"/>
                                          </p:val>
                                        </p:tav>
                                        <p:tav tm="100000">
                                          <p:val>
                                            <p:strVal val="#ppt_x"/>
                                          </p:val>
                                        </p:tav>
                                      </p:tavLst>
                                    </p:anim>
                                    <p:anim calcmode="lin" valueType="num">
                                      <p:cBhvr additive="base">
                                        <p:cTn id="18" dur="500" fill="hold"/>
                                        <p:tgtEl>
                                          <p:spTgt spid="458757"/>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458758"/>
                                        </p:tgtEl>
                                        <p:attrNameLst>
                                          <p:attrName>style.visibility</p:attrName>
                                        </p:attrNameLst>
                                      </p:cBhvr>
                                      <p:to>
                                        <p:strVal val="visible"/>
                                      </p:to>
                                    </p:set>
                                    <p:anim calcmode="lin" valueType="num">
                                      <p:cBhvr additive="base">
                                        <p:cTn id="22" dur="500" fill="hold"/>
                                        <p:tgtEl>
                                          <p:spTgt spid="458758"/>
                                        </p:tgtEl>
                                        <p:attrNameLst>
                                          <p:attrName>ppt_x</p:attrName>
                                        </p:attrNameLst>
                                      </p:cBhvr>
                                      <p:tavLst>
                                        <p:tav tm="0">
                                          <p:val>
                                            <p:strVal val="#ppt_x"/>
                                          </p:val>
                                        </p:tav>
                                        <p:tav tm="100000">
                                          <p:val>
                                            <p:strVal val="#ppt_x"/>
                                          </p:val>
                                        </p:tav>
                                      </p:tavLst>
                                    </p:anim>
                                    <p:anim calcmode="lin" valueType="num">
                                      <p:cBhvr additive="base">
                                        <p:cTn id="23" dur="500" fill="hold"/>
                                        <p:tgtEl>
                                          <p:spTgt spid="458758"/>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58759"/>
                                        </p:tgtEl>
                                        <p:attrNameLst>
                                          <p:attrName>style.visibility</p:attrName>
                                        </p:attrNameLst>
                                      </p:cBhvr>
                                      <p:to>
                                        <p:strVal val="visible"/>
                                      </p:to>
                                    </p:set>
                                    <p:anim calcmode="lin" valueType="num">
                                      <p:cBhvr additive="base">
                                        <p:cTn id="27" dur="500" fill="hold"/>
                                        <p:tgtEl>
                                          <p:spTgt spid="458759"/>
                                        </p:tgtEl>
                                        <p:attrNameLst>
                                          <p:attrName>ppt_x</p:attrName>
                                        </p:attrNameLst>
                                      </p:cBhvr>
                                      <p:tavLst>
                                        <p:tav tm="0">
                                          <p:val>
                                            <p:strVal val="#ppt_x"/>
                                          </p:val>
                                        </p:tav>
                                        <p:tav tm="100000">
                                          <p:val>
                                            <p:strVal val="#ppt_x"/>
                                          </p:val>
                                        </p:tav>
                                      </p:tavLst>
                                    </p:anim>
                                    <p:anim calcmode="lin" valueType="num">
                                      <p:cBhvr additive="base">
                                        <p:cTn id="28" dur="500" fill="hold"/>
                                        <p:tgtEl>
                                          <p:spTgt spid="458759"/>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nodeType="afterEffect">
                                  <p:stCondLst>
                                    <p:cond delay="0"/>
                                  </p:stCondLst>
                                  <p:childTnLst>
                                    <p:set>
                                      <p:cBhvr>
                                        <p:cTn id="31" dur="1" fill="hold">
                                          <p:stCondLst>
                                            <p:cond delay="0"/>
                                          </p:stCondLst>
                                        </p:cTn>
                                        <p:tgtEl>
                                          <p:spTgt spid="458760"/>
                                        </p:tgtEl>
                                        <p:attrNameLst>
                                          <p:attrName>style.visibility</p:attrName>
                                        </p:attrNameLst>
                                      </p:cBhvr>
                                      <p:to>
                                        <p:strVal val="visible"/>
                                      </p:to>
                                    </p:set>
                                    <p:anim calcmode="lin" valueType="num">
                                      <p:cBhvr additive="base">
                                        <p:cTn id="32" dur="500" fill="hold"/>
                                        <p:tgtEl>
                                          <p:spTgt spid="458760"/>
                                        </p:tgtEl>
                                        <p:attrNameLst>
                                          <p:attrName>ppt_x</p:attrName>
                                        </p:attrNameLst>
                                      </p:cBhvr>
                                      <p:tavLst>
                                        <p:tav tm="0">
                                          <p:val>
                                            <p:strVal val="#ppt_x"/>
                                          </p:val>
                                        </p:tav>
                                        <p:tav tm="100000">
                                          <p:val>
                                            <p:strVal val="#ppt_x"/>
                                          </p:val>
                                        </p:tav>
                                      </p:tavLst>
                                    </p:anim>
                                    <p:anim calcmode="lin" valueType="num">
                                      <p:cBhvr additive="base">
                                        <p:cTn id="33" dur="500" fill="hold"/>
                                        <p:tgtEl>
                                          <p:spTgt spid="4587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5" grpId="0" build="p" autoUpdateAnimBg="0" advAuto="0"/>
      <p:bldP spid="458757" grpId="0" autoUpdateAnimBg="0"/>
      <p:bldP spid="458759"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zh-CN" altLang="en-US" smtClean="0"/>
              <a:t>定理</a:t>
            </a:r>
            <a:r>
              <a:rPr lang="en-US" altLang="zh-CN" smtClean="0"/>
              <a:t>3</a:t>
            </a:r>
          </a:p>
        </p:txBody>
      </p:sp>
      <p:sp>
        <p:nvSpPr>
          <p:cNvPr id="460803" name="Rectangle 3"/>
          <p:cNvSpPr>
            <a:spLocks noGrp="1" noChangeArrowheads="1"/>
          </p:cNvSpPr>
          <p:nvPr>
            <p:ph idx="1"/>
          </p:nvPr>
        </p:nvSpPr>
        <p:spPr>
          <a:xfrm>
            <a:off x="1143000" y="1225550"/>
            <a:ext cx="7696200" cy="469900"/>
          </a:xfrm>
        </p:spPr>
        <p:txBody>
          <a:bodyPr/>
          <a:lstStyle/>
          <a:p>
            <a:pPr marL="457200" indent="-457200" eaLnBrk="1" hangingPunct="1">
              <a:lnSpc>
                <a:spcPct val="110000"/>
              </a:lnSpc>
              <a:buClrTx/>
              <a:buFontTx/>
              <a:buNone/>
            </a:pPr>
            <a:r>
              <a:rPr lang="zh-CN" altLang="en-US" smtClean="0"/>
              <a:t>对</a:t>
            </a:r>
            <a:r>
              <a:rPr lang="en-US" altLang="zh-CN" smtClean="0"/>
              <a:t>M/G/1/</a:t>
            </a:r>
            <a:r>
              <a:rPr lang="en-US" altLang="zh-CN" smtClean="0">
                <a:sym typeface="Symbol" panose="05050102010706020507" pitchFamily="18" charset="2"/>
              </a:rPr>
              <a:t></a:t>
            </a:r>
            <a:r>
              <a:rPr lang="zh-CN" altLang="en-US" smtClean="0">
                <a:sym typeface="Symbol" panose="05050102010706020507" pitchFamily="18" charset="2"/>
              </a:rPr>
              <a:t>排队系统，</a:t>
            </a:r>
          </a:p>
        </p:txBody>
      </p:sp>
      <p:sp>
        <p:nvSpPr>
          <p:cNvPr id="11469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90DC9E0-CDD7-4957-ACE9-273C713E2820}"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1469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graphicFrame>
        <p:nvGraphicFramePr>
          <p:cNvPr id="460804" name="Object 4"/>
          <p:cNvGraphicFramePr>
            <a:graphicFrameLocks noChangeAspect="1"/>
          </p:cNvGraphicFramePr>
          <p:nvPr/>
        </p:nvGraphicFramePr>
        <p:xfrm>
          <a:off x="2873375" y="2522538"/>
          <a:ext cx="3071813" cy="1397000"/>
        </p:xfrm>
        <a:graphic>
          <a:graphicData uri="http://schemas.openxmlformats.org/presentationml/2006/ole">
            <mc:AlternateContent xmlns:mc="http://schemas.openxmlformats.org/markup-compatibility/2006">
              <mc:Choice xmlns:v="urn:schemas-microsoft-com:vml" Requires="v">
                <p:oleObj spid="_x0000_s114709" name="Equation" r:id="rId4" imgW="1396394" imgH="634725" progId="Equation.3">
                  <p:embed/>
                </p:oleObj>
              </mc:Choice>
              <mc:Fallback>
                <p:oleObj name="Equation" r:id="rId4" imgW="1396394" imgH="634725"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3375" y="2522538"/>
                        <a:ext cx="3071813" cy="139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05" name="Text Box 5"/>
          <p:cNvSpPr txBox="1">
            <a:spLocks noChangeArrowheads="1"/>
          </p:cNvSpPr>
          <p:nvPr/>
        </p:nvSpPr>
        <p:spPr bwMode="auto">
          <a:xfrm>
            <a:off x="1828800" y="4102100"/>
            <a:ext cx="6400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
                <a:srgbClr val="CC00CC"/>
              </a:buClr>
              <a:buFontTx/>
              <a:buAutoNum type="arabicPeriod" startAt="2"/>
            </a:pPr>
            <a:r>
              <a:rPr lang="zh-CN" altLang="en-US">
                <a:sym typeface="Symbol" panose="05050102010706020507" pitchFamily="18" charset="2"/>
              </a:rPr>
              <a:t>忙期</a:t>
            </a:r>
            <a:r>
              <a:rPr lang="en-US" altLang="zh-CN">
                <a:sym typeface="Symbol" panose="05050102010706020507" pitchFamily="18" charset="2"/>
              </a:rPr>
              <a:t>b</a:t>
            </a:r>
            <a:r>
              <a:rPr lang="zh-CN" altLang="en-US">
                <a:sym typeface="Symbol" panose="05050102010706020507" pitchFamily="18" charset="2"/>
              </a:rPr>
              <a:t>内服务完的顾客平均数为</a:t>
            </a:r>
          </a:p>
        </p:txBody>
      </p:sp>
      <p:graphicFrame>
        <p:nvGraphicFramePr>
          <p:cNvPr id="460806" name="Object 6"/>
          <p:cNvGraphicFramePr>
            <a:graphicFrameLocks noChangeAspect="1"/>
          </p:cNvGraphicFramePr>
          <p:nvPr/>
        </p:nvGraphicFramePr>
        <p:xfrm>
          <a:off x="2873375" y="4711700"/>
          <a:ext cx="3211513" cy="1397000"/>
        </p:xfrm>
        <a:graphic>
          <a:graphicData uri="http://schemas.openxmlformats.org/presentationml/2006/ole">
            <mc:AlternateContent xmlns:mc="http://schemas.openxmlformats.org/markup-compatibility/2006">
              <mc:Choice xmlns:v="urn:schemas-microsoft-com:vml" Requires="v">
                <p:oleObj spid="_x0000_s114710" name="Equation" r:id="rId6" imgW="1459866" imgH="634725" progId="Equation.3">
                  <p:embed/>
                </p:oleObj>
              </mc:Choice>
              <mc:Fallback>
                <p:oleObj name="Equation" r:id="rId6" imgW="1459866" imgH="634725"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3375" y="4711700"/>
                        <a:ext cx="3211513" cy="139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07" name="Rectangle 7"/>
          <p:cNvSpPr>
            <a:spLocks noChangeArrowheads="1"/>
          </p:cNvSpPr>
          <p:nvPr/>
        </p:nvSpPr>
        <p:spPr bwMode="auto">
          <a:xfrm>
            <a:off x="1828800" y="1870075"/>
            <a:ext cx="64008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
                <a:srgbClr val="CC00CC"/>
              </a:buClr>
              <a:buFontTx/>
              <a:buAutoNum type="arabicPeriod"/>
            </a:pPr>
            <a:r>
              <a:rPr lang="zh-CN" altLang="en-US">
                <a:sym typeface="Symbol" panose="05050102010706020507" pitchFamily="18" charset="2"/>
              </a:rPr>
              <a:t>忙期</a:t>
            </a:r>
            <a:r>
              <a:rPr lang="en-US" altLang="zh-CN">
                <a:sym typeface="Symbol" panose="05050102010706020507" pitchFamily="18" charset="2"/>
              </a:rPr>
              <a:t>b</a:t>
            </a:r>
            <a:r>
              <a:rPr lang="zh-CN" altLang="en-US">
                <a:sym typeface="Symbol" panose="05050102010706020507" pitchFamily="18" charset="2"/>
              </a:rPr>
              <a:t>的平均长度为</a:t>
            </a:r>
          </a:p>
        </p:txBody>
      </p:sp>
      <p:sp>
        <p:nvSpPr>
          <p:cNvPr id="11469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5265DD4B-8D85-4728-B72F-42441D129ECB}" type="slidenum">
              <a:rPr lang="zh-CN" altLang="en-US" sz="1800">
                <a:solidFill>
                  <a:srgbClr val="00FF00"/>
                </a:solidFill>
                <a:ea typeface="黑体" panose="02010609060101010101" pitchFamily="49" charset="-122"/>
              </a:rPr>
              <a:pPr/>
              <a:t>53</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60803">
                                            <p:txEl>
                                              <p:pRg st="0" end="0"/>
                                            </p:txEl>
                                          </p:spTgt>
                                        </p:tgtEl>
                                        <p:attrNameLst>
                                          <p:attrName>style.visibility</p:attrName>
                                        </p:attrNameLst>
                                      </p:cBhvr>
                                      <p:to>
                                        <p:strVal val="visible"/>
                                      </p:to>
                                    </p:set>
                                    <p:anim calcmode="lin" valueType="num">
                                      <p:cBhvr additive="base">
                                        <p:cTn id="7" dur="500" fill="hold"/>
                                        <p:tgtEl>
                                          <p:spTgt spid="4608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0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60807">
                                            <p:txEl>
                                              <p:pRg st="0" end="0"/>
                                            </p:txEl>
                                          </p:spTgt>
                                        </p:tgtEl>
                                        <p:attrNameLst>
                                          <p:attrName>style.visibility</p:attrName>
                                        </p:attrNameLst>
                                      </p:cBhvr>
                                      <p:to>
                                        <p:strVal val="visible"/>
                                      </p:to>
                                    </p:set>
                                    <p:anim calcmode="lin" valueType="num">
                                      <p:cBhvr additive="base">
                                        <p:cTn id="12" dur="500" fill="hold"/>
                                        <p:tgtEl>
                                          <p:spTgt spid="46080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60807">
                                            <p:txEl>
                                              <p:pRg st="0" end="0"/>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460804"/>
                                        </p:tgtEl>
                                        <p:attrNameLst>
                                          <p:attrName>style.visibility</p:attrName>
                                        </p:attrNameLst>
                                      </p:cBhvr>
                                      <p:to>
                                        <p:strVal val="visible"/>
                                      </p:to>
                                    </p:set>
                                    <p:anim calcmode="lin" valueType="num">
                                      <p:cBhvr additive="base">
                                        <p:cTn id="17" dur="500" fill="hold"/>
                                        <p:tgtEl>
                                          <p:spTgt spid="460804"/>
                                        </p:tgtEl>
                                        <p:attrNameLst>
                                          <p:attrName>ppt_x</p:attrName>
                                        </p:attrNameLst>
                                      </p:cBhvr>
                                      <p:tavLst>
                                        <p:tav tm="0">
                                          <p:val>
                                            <p:strVal val="#ppt_x"/>
                                          </p:val>
                                        </p:tav>
                                        <p:tav tm="100000">
                                          <p:val>
                                            <p:strVal val="#ppt_x"/>
                                          </p:val>
                                        </p:tav>
                                      </p:tavLst>
                                    </p:anim>
                                    <p:anim calcmode="lin" valueType="num">
                                      <p:cBhvr additive="base">
                                        <p:cTn id="18" dur="500" fill="hold"/>
                                        <p:tgtEl>
                                          <p:spTgt spid="46080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60805"/>
                                        </p:tgtEl>
                                        <p:attrNameLst>
                                          <p:attrName>style.visibility</p:attrName>
                                        </p:attrNameLst>
                                      </p:cBhvr>
                                      <p:to>
                                        <p:strVal val="visible"/>
                                      </p:to>
                                    </p:set>
                                    <p:anim calcmode="lin" valueType="num">
                                      <p:cBhvr additive="base">
                                        <p:cTn id="23" dur="500" fill="hold"/>
                                        <p:tgtEl>
                                          <p:spTgt spid="460805"/>
                                        </p:tgtEl>
                                        <p:attrNameLst>
                                          <p:attrName>ppt_x</p:attrName>
                                        </p:attrNameLst>
                                      </p:cBhvr>
                                      <p:tavLst>
                                        <p:tav tm="0">
                                          <p:val>
                                            <p:strVal val="#ppt_x"/>
                                          </p:val>
                                        </p:tav>
                                        <p:tav tm="100000">
                                          <p:val>
                                            <p:strVal val="#ppt_x"/>
                                          </p:val>
                                        </p:tav>
                                      </p:tavLst>
                                    </p:anim>
                                    <p:anim calcmode="lin" valueType="num">
                                      <p:cBhvr additive="base">
                                        <p:cTn id="24" dur="500" fill="hold"/>
                                        <p:tgtEl>
                                          <p:spTgt spid="460805"/>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500"/>
                            </p:stCondLst>
                            <p:childTnLst>
                              <p:par>
                                <p:cTn id="26" presetID="2" presetClass="entr" presetSubtype="4" fill="hold" nodeType="afterEffect">
                                  <p:stCondLst>
                                    <p:cond delay="0"/>
                                  </p:stCondLst>
                                  <p:childTnLst>
                                    <p:set>
                                      <p:cBhvr>
                                        <p:cTn id="27" dur="1" fill="hold">
                                          <p:stCondLst>
                                            <p:cond delay="0"/>
                                          </p:stCondLst>
                                        </p:cTn>
                                        <p:tgtEl>
                                          <p:spTgt spid="460806"/>
                                        </p:tgtEl>
                                        <p:attrNameLst>
                                          <p:attrName>style.visibility</p:attrName>
                                        </p:attrNameLst>
                                      </p:cBhvr>
                                      <p:to>
                                        <p:strVal val="visible"/>
                                      </p:to>
                                    </p:set>
                                    <p:anim calcmode="lin" valueType="num">
                                      <p:cBhvr additive="base">
                                        <p:cTn id="28" dur="500" fill="hold"/>
                                        <p:tgtEl>
                                          <p:spTgt spid="460806"/>
                                        </p:tgtEl>
                                        <p:attrNameLst>
                                          <p:attrName>ppt_x</p:attrName>
                                        </p:attrNameLst>
                                      </p:cBhvr>
                                      <p:tavLst>
                                        <p:tav tm="0">
                                          <p:val>
                                            <p:strVal val="#ppt_x"/>
                                          </p:val>
                                        </p:tav>
                                        <p:tav tm="100000">
                                          <p:val>
                                            <p:strVal val="#ppt_x"/>
                                          </p:val>
                                        </p:tav>
                                      </p:tavLst>
                                    </p:anim>
                                    <p:anim calcmode="lin" valueType="num">
                                      <p:cBhvr additive="base">
                                        <p:cTn id="29" dur="500" fill="hold"/>
                                        <p:tgtEl>
                                          <p:spTgt spid="4608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3" grpId="0" build="p" autoUpdateAnimBg="0" advAuto="0"/>
      <p:bldP spid="460805" grpId="0" autoUpdateAnimBg="0"/>
      <p:bldP spid="460807" grpId="0" build="p" autoUpdateAnimBg="0" advAuto="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en-US" altLang="zh-CN" smtClean="0"/>
              <a:t>§5</a:t>
            </a:r>
            <a:r>
              <a:rPr lang="zh-CN" altLang="en-US" smtClean="0"/>
              <a:t>　输出过程</a:t>
            </a:r>
          </a:p>
        </p:txBody>
      </p:sp>
      <p:sp>
        <p:nvSpPr>
          <p:cNvPr id="462851" name="Rectangle 3"/>
          <p:cNvSpPr>
            <a:spLocks noGrp="1" noChangeArrowheads="1"/>
          </p:cNvSpPr>
          <p:nvPr>
            <p:ph idx="1"/>
          </p:nvPr>
        </p:nvSpPr>
        <p:spPr>
          <a:xfrm>
            <a:off x="1905000" y="1143000"/>
            <a:ext cx="6781800" cy="512763"/>
          </a:xfrm>
        </p:spPr>
        <p:txBody>
          <a:bodyPr/>
          <a:lstStyle/>
          <a:p>
            <a:pPr eaLnBrk="1" hangingPunct="1">
              <a:buFont typeface="Wingdings" panose="05000000000000000000" pitchFamily="2" charset="2"/>
              <a:buNone/>
            </a:pPr>
            <a:r>
              <a:rPr lang="zh-CN" altLang="en-US" smtClean="0"/>
              <a:t>令</a:t>
            </a:r>
            <a:r>
              <a:rPr lang="en-US" altLang="zh-CN" smtClean="0"/>
              <a:t>T</a:t>
            </a:r>
            <a:r>
              <a:rPr lang="en-US" altLang="zh-CN" baseline="-25000" smtClean="0"/>
              <a:t>n</a:t>
            </a:r>
            <a:r>
              <a:rPr lang="en-US" altLang="zh-CN" baseline="30000" smtClean="0"/>
              <a:t>+</a:t>
            </a:r>
            <a:r>
              <a:rPr lang="zh-CN" altLang="en-US" smtClean="0"/>
              <a:t>表示第</a:t>
            </a:r>
            <a:r>
              <a:rPr lang="en-US" altLang="zh-CN" smtClean="0"/>
              <a:t>n</a:t>
            </a:r>
            <a:r>
              <a:rPr lang="zh-CN" altLang="en-US" smtClean="0"/>
              <a:t>个顾客服务完毕的离去时刻，</a:t>
            </a:r>
            <a:endParaRPr lang="zh-CN" altLang="en-US" baseline="30000" smtClean="0"/>
          </a:p>
        </p:txBody>
      </p:sp>
      <p:sp>
        <p:nvSpPr>
          <p:cNvPr id="11674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1DF3503-1B97-413C-95BC-8AB47285D65C}"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1674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462852" name="Rectangle 4"/>
          <p:cNvSpPr>
            <a:spLocks noChangeArrowheads="1"/>
          </p:cNvSpPr>
          <p:nvPr/>
        </p:nvSpPr>
        <p:spPr bwMode="auto">
          <a:xfrm>
            <a:off x="1143000" y="1676400"/>
            <a:ext cx="777240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30000"/>
              </a:lnSpc>
              <a:buFont typeface="Wingdings" panose="05000000000000000000" pitchFamily="2" charset="2"/>
              <a:buNone/>
            </a:pPr>
            <a:r>
              <a:rPr lang="zh-CN" altLang="en-US"/>
              <a:t>则</a:t>
            </a:r>
            <a:r>
              <a:rPr lang="en-US" altLang="zh-CN"/>
              <a:t>T</a:t>
            </a:r>
            <a:r>
              <a:rPr lang="en-US" altLang="zh-CN" baseline="-25000"/>
              <a:t>n+1</a:t>
            </a:r>
            <a:r>
              <a:rPr lang="en-US" altLang="zh-CN" baseline="30000"/>
              <a:t>+</a:t>
            </a:r>
            <a:r>
              <a:rPr lang="en-US" altLang="zh-CN"/>
              <a:t> - T</a:t>
            </a:r>
            <a:r>
              <a:rPr lang="en-US" altLang="zh-CN" baseline="-25000"/>
              <a:t>n</a:t>
            </a:r>
            <a:r>
              <a:rPr lang="en-US" altLang="zh-CN" baseline="30000"/>
              <a:t>+</a:t>
            </a:r>
            <a:r>
              <a:rPr lang="zh-CN" altLang="en-US"/>
              <a:t>表示离去的时间间隔，</a:t>
            </a:r>
            <a:r>
              <a:rPr lang="en-US" altLang="zh-CN"/>
              <a:t>n</a:t>
            </a:r>
            <a:r>
              <a:rPr lang="en-US" altLang="zh-CN">
                <a:sym typeface="Symbol" panose="05050102010706020507" pitchFamily="18" charset="2"/>
              </a:rPr>
              <a:t>≥1</a:t>
            </a:r>
            <a:r>
              <a:rPr lang="zh-CN" altLang="en-US">
                <a:sym typeface="Symbol" panose="05050102010706020507" pitchFamily="18" charset="2"/>
              </a:rPr>
              <a:t>，于是，在统计平衡下有</a:t>
            </a:r>
          </a:p>
        </p:txBody>
      </p:sp>
      <p:graphicFrame>
        <p:nvGraphicFramePr>
          <p:cNvPr id="462853" name="Object 5"/>
          <p:cNvGraphicFramePr>
            <a:graphicFrameLocks noChangeAspect="1"/>
          </p:cNvGraphicFramePr>
          <p:nvPr/>
        </p:nvGraphicFramePr>
        <p:xfrm>
          <a:off x="1447800" y="2819400"/>
          <a:ext cx="7391400" cy="982663"/>
        </p:xfrm>
        <a:graphic>
          <a:graphicData uri="http://schemas.openxmlformats.org/presentationml/2006/ole">
            <mc:AlternateContent xmlns:mc="http://schemas.openxmlformats.org/markup-compatibility/2006">
              <mc:Choice xmlns:v="urn:schemas-microsoft-com:vml" Requires="v">
                <p:oleObj spid="_x0000_s116751" name="Equation" r:id="rId4" imgW="3543300" imgH="469900" progId="Equation.3">
                  <p:embed/>
                </p:oleObj>
              </mc:Choice>
              <mc:Fallback>
                <p:oleObj name="Equation" r:id="rId4" imgW="3543300" imgH="4699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819400"/>
                        <a:ext cx="7391400"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2854" name="Rectangle 6"/>
          <p:cNvSpPr>
            <a:spLocks noChangeArrowheads="1"/>
          </p:cNvSpPr>
          <p:nvPr/>
        </p:nvSpPr>
        <p:spPr bwMode="auto">
          <a:xfrm>
            <a:off x="1143000" y="3733800"/>
            <a:ext cx="7772400"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30000"/>
              </a:lnSpc>
              <a:buClrTx/>
              <a:buFontTx/>
              <a:buNone/>
            </a:pPr>
            <a:r>
              <a:rPr lang="zh-CN" altLang="en-US"/>
              <a:t>而且对</a:t>
            </a:r>
            <a:r>
              <a:rPr lang="en-US" altLang="zh-CN"/>
              <a:t>M/G/1/∞</a:t>
            </a:r>
            <a:r>
              <a:rPr lang="zh-CN" altLang="en-US"/>
              <a:t>排队系统，相继离去的间隔时间一般是不独立的，即使在统计平衡下也如此。</a:t>
            </a:r>
          </a:p>
          <a:p>
            <a:pPr eaLnBrk="1" hangingPunct="1">
              <a:lnSpc>
                <a:spcPct val="130000"/>
              </a:lnSpc>
              <a:buClrTx/>
              <a:buFontTx/>
              <a:buNone/>
            </a:pPr>
            <a:r>
              <a:rPr lang="zh-CN" altLang="en-US"/>
              <a:t>　　下面我们讨论在时间</a:t>
            </a:r>
            <a:r>
              <a:rPr lang="en-US" altLang="zh-CN"/>
              <a:t>(0,t]</a:t>
            </a:r>
            <a:r>
              <a:rPr lang="zh-CN" altLang="en-US"/>
              <a:t>内离去顾客的平均数以及其渐近展开问题。对</a:t>
            </a:r>
            <a:r>
              <a:rPr lang="en-US" altLang="zh-CN"/>
              <a:t>t</a:t>
            </a:r>
            <a:r>
              <a:rPr lang="en-US" altLang="zh-CN">
                <a:sym typeface="Symbol" panose="05050102010706020507" pitchFamily="18" charset="2"/>
              </a:rPr>
              <a:t>≥0</a:t>
            </a:r>
            <a:r>
              <a:rPr lang="zh-CN" altLang="en-US">
                <a:sym typeface="Symbol" panose="05050102010706020507" pitchFamily="18" charset="2"/>
              </a:rPr>
              <a:t>，设</a:t>
            </a:r>
          </a:p>
          <a:p>
            <a:pPr algn="ctr" eaLnBrk="1" hangingPunct="1">
              <a:lnSpc>
                <a:spcPct val="130000"/>
              </a:lnSpc>
              <a:buClrTx/>
              <a:buFontTx/>
              <a:buNone/>
            </a:pPr>
            <a:r>
              <a:rPr lang="en-US" altLang="zh-CN">
                <a:sym typeface="Symbol" panose="05050102010706020507" pitchFamily="18" charset="2"/>
              </a:rPr>
              <a:t>A</a:t>
            </a:r>
            <a:r>
              <a:rPr lang="en-US" altLang="zh-CN" baseline="-25000">
                <a:sym typeface="Symbol" panose="05050102010706020507" pitchFamily="18" charset="2"/>
              </a:rPr>
              <a:t>i</a:t>
            </a:r>
            <a:r>
              <a:rPr lang="en-US" altLang="zh-CN">
                <a:sym typeface="Symbol" panose="05050102010706020507" pitchFamily="18" charset="2"/>
              </a:rPr>
              <a:t>(t)</a:t>
            </a:r>
            <a:r>
              <a:rPr lang="zh-CN" altLang="en-US">
                <a:sym typeface="Symbol" panose="05050102010706020507" pitchFamily="18" charset="2"/>
              </a:rPr>
              <a:t>＝</a:t>
            </a:r>
            <a:r>
              <a:rPr lang="en-US" altLang="zh-CN">
                <a:sym typeface="Symbol" panose="05050102010706020507" pitchFamily="18" charset="2"/>
              </a:rPr>
              <a:t>P{</a:t>
            </a:r>
            <a:r>
              <a:rPr lang="zh-CN" altLang="en-US">
                <a:sym typeface="Symbol" panose="05050102010706020507" pitchFamily="18" charset="2"/>
              </a:rPr>
              <a:t>时刻</a:t>
            </a:r>
            <a:r>
              <a:rPr lang="en-US" altLang="zh-CN">
                <a:sym typeface="Symbol" panose="05050102010706020507" pitchFamily="18" charset="2"/>
              </a:rPr>
              <a:t>t</a:t>
            </a:r>
            <a:r>
              <a:rPr lang="zh-CN" altLang="en-US">
                <a:sym typeface="Symbol" panose="05050102010706020507" pitchFamily="18" charset="2"/>
              </a:rPr>
              <a:t>系统处于忙期</a:t>
            </a:r>
            <a:r>
              <a:rPr lang="en-US" altLang="zh-CN">
                <a:sym typeface="Symbol" panose="05050102010706020507" pitchFamily="18" charset="2"/>
              </a:rPr>
              <a:t>|N(0)=i}</a:t>
            </a:r>
            <a:r>
              <a:rPr lang="zh-CN" altLang="en-US">
                <a:sym typeface="Symbol" panose="05050102010706020507" pitchFamily="18" charset="2"/>
              </a:rPr>
              <a:t>，</a:t>
            </a:r>
            <a:r>
              <a:rPr lang="en-US" altLang="zh-CN">
                <a:sym typeface="Symbol" panose="05050102010706020507" pitchFamily="18" charset="2"/>
              </a:rPr>
              <a:t>i≥0</a:t>
            </a:r>
          </a:p>
        </p:txBody>
      </p:sp>
      <p:sp>
        <p:nvSpPr>
          <p:cNvPr id="11674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4752A225-174B-4B71-A4D2-C78CB0E1578B}" type="slidenum">
              <a:rPr lang="zh-CN" altLang="en-US" sz="1800">
                <a:solidFill>
                  <a:srgbClr val="00FF00"/>
                </a:solidFill>
                <a:ea typeface="黑体" panose="02010609060101010101" pitchFamily="49" charset="-122"/>
              </a:rPr>
              <a:pPr/>
              <a:t>54</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62851">
                                            <p:txEl>
                                              <p:pRg st="0" end="0"/>
                                            </p:txEl>
                                          </p:spTgt>
                                        </p:tgtEl>
                                        <p:attrNameLst>
                                          <p:attrName>style.visibility</p:attrName>
                                        </p:attrNameLst>
                                      </p:cBhvr>
                                      <p:to>
                                        <p:strVal val="visible"/>
                                      </p:to>
                                    </p:set>
                                    <p:anim calcmode="lin" valueType="num">
                                      <p:cBhvr additive="base">
                                        <p:cTn id="7" dur="500" fill="hold"/>
                                        <p:tgtEl>
                                          <p:spTgt spid="462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285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62852">
                                            <p:txEl>
                                              <p:pRg st="0" end="0"/>
                                            </p:txEl>
                                          </p:spTgt>
                                        </p:tgtEl>
                                        <p:attrNameLst>
                                          <p:attrName>style.visibility</p:attrName>
                                        </p:attrNameLst>
                                      </p:cBhvr>
                                      <p:to>
                                        <p:strVal val="visible"/>
                                      </p:to>
                                    </p:set>
                                    <p:anim calcmode="lin" valueType="num">
                                      <p:cBhvr additive="base">
                                        <p:cTn id="12" dur="500" fill="hold"/>
                                        <p:tgtEl>
                                          <p:spTgt spid="46285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62852">
                                            <p:txEl>
                                              <p:pRg st="0" end="0"/>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462853"/>
                                        </p:tgtEl>
                                        <p:attrNameLst>
                                          <p:attrName>style.visibility</p:attrName>
                                        </p:attrNameLst>
                                      </p:cBhvr>
                                      <p:to>
                                        <p:strVal val="visible"/>
                                      </p:to>
                                    </p:set>
                                    <p:anim calcmode="lin" valueType="num">
                                      <p:cBhvr additive="base">
                                        <p:cTn id="17" dur="500" fill="hold"/>
                                        <p:tgtEl>
                                          <p:spTgt spid="462853"/>
                                        </p:tgtEl>
                                        <p:attrNameLst>
                                          <p:attrName>ppt_x</p:attrName>
                                        </p:attrNameLst>
                                      </p:cBhvr>
                                      <p:tavLst>
                                        <p:tav tm="0">
                                          <p:val>
                                            <p:strVal val="#ppt_x"/>
                                          </p:val>
                                        </p:tav>
                                        <p:tav tm="100000">
                                          <p:val>
                                            <p:strVal val="#ppt_x"/>
                                          </p:val>
                                        </p:tav>
                                      </p:tavLst>
                                    </p:anim>
                                    <p:anim calcmode="lin" valueType="num">
                                      <p:cBhvr additive="base">
                                        <p:cTn id="18" dur="500" fill="hold"/>
                                        <p:tgtEl>
                                          <p:spTgt spid="462853"/>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62854">
                                            <p:txEl>
                                              <p:pRg st="0" end="0"/>
                                            </p:txEl>
                                          </p:spTgt>
                                        </p:tgtEl>
                                        <p:attrNameLst>
                                          <p:attrName>style.visibility</p:attrName>
                                        </p:attrNameLst>
                                      </p:cBhvr>
                                      <p:to>
                                        <p:strVal val="visible"/>
                                      </p:to>
                                    </p:set>
                                    <p:anim calcmode="lin" valueType="num">
                                      <p:cBhvr additive="base">
                                        <p:cTn id="22" dur="500" fill="hold"/>
                                        <p:tgtEl>
                                          <p:spTgt spid="462854">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62854">
                                            <p:txEl>
                                              <p:pRg st="0" end="0"/>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62854">
                                            <p:txEl>
                                              <p:pRg st="1" end="1"/>
                                            </p:txEl>
                                          </p:spTgt>
                                        </p:tgtEl>
                                        <p:attrNameLst>
                                          <p:attrName>style.visibility</p:attrName>
                                        </p:attrNameLst>
                                      </p:cBhvr>
                                      <p:to>
                                        <p:strVal val="visible"/>
                                      </p:to>
                                    </p:set>
                                    <p:anim calcmode="lin" valueType="num">
                                      <p:cBhvr additive="base">
                                        <p:cTn id="27" dur="500" fill="hold"/>
                                        <p:tgtEl>
                                          <p:spTgt spid="462854">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2854">
                                            <p:txEl>
                                              <p:pRg st="1" end="1"/>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62854">
                                            <p:txEl>
                                              <p:pRg st="2" end="2"/>
                                            </p:txEl>
                                          </p:spTgt>
                                        </p:tgtEl>
                                        <p:attrNameLst>
                                          <p:attrName>style.visibility</p:attrName>
                                        </p:attrNameLst>
                                      </p:cBhvr>
                                      <p:to>
                                        <p:strVal val="visible"/>
                                      </p:to>
                                    </p:set>
                                    <p:anim calcmode="lin" valueType="num">
                                      <p:cBhvr additive="base">
                                        <p:cTn id="32" dur="500" fill="hold"/>
                                        <p:tgtEl>
                                          <p:spTgt spid="462854">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6285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1" grpId="0" build="p" autoUpdateAnimBg="0" advAuto="0"/>
      <p:bldP spid="462852" grpId="0" build="p" autoUpdateAnimBg="0" advAuto="0"/>
      <p:bldP spid="462854" grpId="0" build="p" autoUpdateAnimBg="0" advAuto="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just" eaLnBrk="1" hangingPunct="1"/>
            <a:r>
              <a:rPr lang="zh-CN" altLang="en-US" smtClean="0"/>
              <a:t>引理</a:t>
            </a:r>
            <a:r>
              <a:rPr lang="en-US" altLang="zh-CN" smtClean="0"/>
              <a:t>1</a:t>
            </a:r>
          </a:p>
        </p:txBody>
      </p:sp>
      <p:sp>
        <p:nvSpPr>
          <p:cNvPr id="464902" name="Rectangle 6"/>
          <p:cNvSpPr>
            <a:spLocks noGrp="1" noChangeArrowheads="1"/>
          </p:cNvSpPr>
          <p:nvPr>
            <p:ph idx="1"/>
          </p:nvPr>
        </p:nvSpPr>
        <p:spPr>
          <a:xfrm>
            <a:off x="1447800" y="1389063"/>
            <a:ext cx="457200" cy="427037"/>
          </a:xfrm>
        </p:spPr>
        <p:txBody>
          <a:bodyPr/>
          <a:lstStyle/>
          <a:p>
            <a:pPr eaLnBrk="1" hangingPunct="1">
              <a:lnSpc>
                <a:spcPct val="100000"/>
              </a:lnSpc>
              <a:buClrTx/>
              <a:buFontTx/>
              <a:buNone/>
            </a:pPr>
            <a:r>
              <a:rPr lang="zh-CN" altLang="en-US" smtClean="0">
                <a:sym typeface="Symbol" panose="05050102010706020507" pitchFamily="18" charset="2"/>
              </a:rPr>
              <a:t>令</a:t>
            </a:r>
            <a:endParaRPr lang="zh-CN" altLang="en-US" smtClean="0"/>
          </a:p>
        </p:txBody>
      </p:sp>
      <p:sp>
        <p:nvSpPr>
          <p:cNvPr id="11878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83AE4A5-38BE-4685-B394-101B7E3E8094}"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1878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graphicFrame>
        <p:nvGraphicFramePr>
          <p:cNvPr id="464899" name="Object 3"/>
          <p:cNvGraphicFramePr>
            <a:graphicFrameLocks noChangeAspect="1"/>
          </p:cNvGraphicFramePr>
          <p:nvPr/>
        </p:nvGraphicFramePr>
        <p:xfrm>
          <a:off x="1828800" y="1219200"/>
          <a:ext cx="3575050" cy="725488"/>
        </p:xfrm>
        <a:graphic>
          <a:graphicData uri="http://schemas.openxmlformats.org/presentationml/2006/ole">
            <mc:AlternateContent xmlns:mc="http://schemas.openxmlformats.org/markup-compatibility/2006">
              <mc:Choice xmlns:v="urn:schemas-microsoft-com:vml" Requires="v">
                <p:oleObj spid="_x0000_s118811" name="Equation" r:id="rId4" imgW="1625600" imgH="330200" progId="Equation.3">
                  <p:embed/>
                </p:oleObj>
              </mc:Choice>
              <mc:Fallback>
                <p:oleObj name="Equation" r:id="rId4" imgW="1625600" imgH="330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219200"/>
                        <a:ext cx="3575050"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4900" name="Rectangle 4"/>
          <p:cNvSpPr>
            <a:spLocks noChangeArrowheads="1"/>
          </p:cNvSpPr>
          <p:nvPr/>
        </p:nvSpPr>
        <p:spPr bwMode="auto">
          <a:xfrm>
            <a:off x="5562600" y="1393825"/>
            <a:ext cx="18827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a:sym typeface="Symbol" panose="05050102010706020507" pitchFamily="18" charset="2"/>
              </a:rPr>
              <a:t>R(s)</a:t>
            </a:r>
            <a:r>
              <a:rPr lang="zh-CN" altLang="en-US">
                <a:sym typeface="Symbol" panose="05050102010706020507" pitchFamily="18" charset="2"/>
              </a:rPr>
              <a:t>＞</a:t>
            </a:r>
            <a:r>
              <a:rPr lang="en-US" altLang="zh-CN">
                <a:sym typeface="Symbol" panose="05050102010706020507" pitchFamily="18" charset="2"/>
              </a:rPr>
              <a:t>0</a:t>
            </a:r>
            <a:r>
              <a:rPr lang="zh-CN" altLang="en-US">
                <a:sym typeface="Symbol" panose="05050102010706020507" pitchFamily="18" charset="2"/>
              </a:rPr>
              <a:t>，则</a:t>
            </a:r>
          </a:p>
        </p:txBody>
      </p:sp>
      <p:graphicFrame>
        <p:nvGraphicFramePr>
          <p:cNvPr id="464901" name="Object 5"/>
          <p:cNvGraphicFramePr>
            <a:graphicFrameLocks noChangeAspect="1"/>
          </p:cNvGraphicFramePr>
          <p:nvPr/>
        </p:nvGraphicFramePr>
        <p:xfrm>
          <a:off x="3260725" y="2236788"/>
          <a:ext cx="2987675" cy="976312"/>
        </p:xfrm>
        <a:graphic>
          <a:graphicData uri="http://schemas.openxmlformats.org/presentationml/2006/ole">
            <mc:AlternateContent xmlns:mc="http://schemas.openxmlformats.org/markup-compatibility/2006">
              <mc:Choice xmlns:v="urn:schemas-microsoft-com:vml" Requires="v">
                <p:oleObj spid="_x0000_s118812" name="Equation" r:id="rId6" imgW="1358310" imgH="444307" progId="Equation.3">
                  <p:embed/>
                </p:oleObj>
              </mc:Choice>
              <mc:Fallback>
                <p:oleObj name="Equation" r:id="rId6" imgW="1358310" imgH="444307"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0725" y="2236788"/>
                        <a:ext cx="2987675" cy="976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4903" name="Rectangle 7"/>
          <p:cNvSpPr>
            <a:spLocks noChangeArrowheads="1"/>
          </p:cNvSpPr>
          <p:nvPr/>
        </p:nvSpPr>
        <p:spPr bwMode="auto">
          <a:xfrm>
            <a:off x="1524000" y="3505200"/>
            <a:ext cx="3587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a:sym typeface="Symbol" panose="05050102010706020507" pitchFamily="18" charset="2"/>
              </a:rPr>
              <a:t>且</a:t>
            </a:r>
          </a:p>
        </p:txBody>
      </p:sp>
      <p:graphicFrame>
        <p:nvGraphicFramePr>
          <p:cNvPr id="464904" name="Object 8"/>
          <p:cNvGraphicFramePr>
            <a:graphicFrameLocks noChangeAspect="1"/>
          </p:cNvGraphicFramePr>
          <p:nvPr/>
        </p:nvGraphicFramePr>
        <p:xfrm>
          <a:off x="2438400" y="4224338"/>
          <a:ext cx="4943475" cy="1033462"/>
        </p:xfrm>
        <a:graphic>
          <a:graphicData uri="http://schemas.openxmlformats.org/presentationml/2006/ole">
            <mc:AlternateContent xmlns:mc="http://schemas.openxmlformats.org/markup-compatibility/2006">
              <mc:Choice xmlns:v="urn:schemas-microsoft-com:vml" Requires="v">
                <p:oleObj spid="_x0000_s118813" name="Equation" r:id="rId8" imgW="2247900" imgH="469900" progId="Equation.3">
                  <p:embed/>
                </p:oleObj>
              </mc:Choice>
              <mc:Fallback>
                <p:oleObj name="Equation" r:id="rId8" imgW="2247900" imgH="4699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4224338"/>
                        <a:ext cx="4943475" cy="1033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79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D91AEAED-0D46-404D-8508-EC0FCA270922}" type="slidenum">
              <a:rPr lang="zh-CN" altLang="en-US" sz="1800">
                <a:solidFill>
                  <a:srgbClr val="00FF00"/>
                </a:solidFill>
                <a:ea typeface="黑体" panose="02010609060101010101" pitchFamily="49" charset="-122"/>
              </a:rPr>
              <a:pPr/>
              <a:t>55</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64902">
                                            <p:txEl>
                                              <p:pRg st="0" end="0"/>
                                            </p:txEl>
                                          </p:spTgt>
                                        </p:tgtEl>
                                        <p:attrNameLst>
                                          <p:attrName>style.visibility</p:attrName>
                                        </p:attrNameLst>
                                      </p:cBhvr>
                                      <p:to>
                                        <p:strVal val="visible"/>
                                      </p:to>
                                    </p:set>
                                    <p:anim calcmode="lin" valueType="num">
                                      <p:cBhvr additive="base">
                                        <p:cTn id="7" dur="500" fill="hold"/>
                                        <p:tgtEl>
                                          <p:spTgt spid="4649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4902">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464899"/>
                                        </p:tgtEl>
                                        <p:attrNameLst>
                                          <p:attrName>style.visibility</p:attrName>
                                        </p:attrNameLst>
                                      </p:cBhvr>
                                      <p:to>
                                        <p:strVal val="visible"/>
                                      </p:to>
                                    </p:set>
                                    <p:anim calcmode="lin" valueType="num">
                                      <p:cBhvr additive="base">
                                        <p:cTn id="12" dur="500" fill="hold"/>
                                        <p:tgtEl>
                                          <p:spTgt spid="464899"/>
                                        </p:tgtEl>
                                        <p:attrNameLst>
                                          <p:attrName>ppt_x</p:attrName>
                                        </p:attrNameLst>
                                      </p:cBhvr>
                                      <p:tavLst>
                                        <p:tav tm="0">
                                          <p:val>
                                            <p:strVal val="0-#ppt_w/2"/>
                                          </p:val>
                                        </p:tav>
                                        <p:tav tm="100000">
                                          <p:val>
                                            <p:strVal val="#ppt_x"/>
                                          </p:val>
                                        </p:tav>
                                      </p:tavLst>
                                    </p:anim>
                                    <p:anim calcmode="lin" valueType="num">
                                      <p:cBhvr additive="base">
                                        <p:cTn id="13" dur="500" fill="hold"/>
                                        <p:tgtEl>
                                          <p:spTgt spid="46489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64900"/>
                                        </p:tgtEl>
                                        <p:attrNameLst>
                                          <p:attrName>style.visibility</p:attrName>
                                        </p:attrNameLst>
                                      </p:cBhvr>
                                      <p:to>
                                        <p:strVal val="visible"/>
                                      </p:to>
                                    </p:set>
                                    <p:anim calcmode="lin" valueType="num">
                                      <p:cBhvr additive="base">
                                        <p:cTn id="17" dur="500" fill="hold"/>
                                        <p:tgtEl>
                                          <p:spTgt spid="464900"/>
                                        </p:tgtEl>
                                        <p:attrNameLst>
                                          <p:attrName>ppt_x</p:attrName>
                                        </p:attrNameLst>
                                      </p:cBhvr>
                                      <p:tavLst>
                                        <p:tav tm="0">
                                          <p:val>
                                            <p:strVal val="0-#ppt_w/2"/>
                                          </p:val>
                                        </p:tav>
                                        <p:tav tm="100000">
                                          <p:val>
                                            <p:strVal val="#ppt_x"/>
                                          </p:val>
                                        </p:tav>
                                      </p:tavLst>
                                    </p:anim>
                                    <p:anim calcmode="lin" valueType="num">
                                      <p:cBhvr additive="base">
                                        <p:cTn id="18" dur="500" fill="hold"/>
                                        <p:tgtEl>
                                          <p:spTgt spid="46490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nodeType="afterEffect">
                                  <p:stCondLst>
                                    <p:cond delay="0"/>
                                  </p:stCondLst>
                                  <p:childTnLst>
                                    <p:set>
                                      <p:cBhvr>
                                        <p:cTn id="21" dur="1" fill="hold">
                                          <p:stCondLst>
                                            <p:cond delay="0"/>
                                          </p:stCondLst>
                                        </p:cTn>
                                        <p:tgtEl>
                                          <p:spTgt spid="464901"/>
                                        </p:tgtEl>
                                        <p:attrNameLst>
                                          <p:attrName>style.visibility</p:attrName>
                                        </p:attrNameLst>
                                      </p:cBhvr>
                                      <p:to>
                                        <p:strVal val="visible"/>
                                      </p:to>
                                    </p:set>
                                    <p:anim calcmode="lin" valueType="num">
                                      <p:cBhvr additive="base">
                                        <p:cTn id="22" dur="500" fill="hold"/>
                                        <p:tgtEl>
                                          <p:spTgt spid="464901"/>
                                        </p:tgtEl>
                                        <p:attrNameLst>
                                          <p:attrName>ppt_x</p:attrName>
                                        </p:attrNameLst>
                                      </p:cBhvr>
                                      <p:tavLst>
                                        <p:tav tm="0">
                                          <p:val>
                                            <p:strVal val="0-#ppt_w/2"/>
                                          </p:val>
                                        </p:tav>
                                        <p:tav tm="100000">
                                          <p:val>
                                            <p:strVal val="#ppt_x"/>
                                          </p:val>
                                        </p:tav>
                                      </p:tavLst>
                                    </p:anim>
                                    <p:anim calcmode="lin" valueType="num">
                                      <p:cBhvr additive="base">
                                        <p:cTn id="23" dur="500" fill="hold"/>
                                        <p:tgtEl>
                                          <p:spTgt spid="464901"/>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64903"/>
                                        </p:tgtEl>
                                        <p:attrNameLst>
                                          <p:attrName>style.visibility</p:attrName>
                                        </p:attrNameLst>
                                      </p:cBhvr>
                                      <p:to>
                                        <p:strVal val="visible"/>
                                      </p:to>
                                    </p:set>
                                    <p:anim calcmode="lin" valueType="num">
                                      <p:cBhvr additive="base">
                                        <p:cTn id="27" dur="500" fill="hold"/>
                                        <p:tgtEl>
                                          <p:spTgt spid="464903"/>
                                        </p:tgtEl>
                                        <p:attrNameLst>
                                          <p:attrName>ppt_x</p:attrName>
                                        </p:attrNameLst>
                                      </p:cBhvr>
                                      <p:tavLst>
                                        <p:tav tm="0">
                                          <p:val>
                                            <p:strVal val="0-#ppt_w/2"/>
                                          </p:val>
                                        </p:tav>
                                        <p:tav tm="100000">
                                          <p:val>
                                            <p:strVal val="#ppt_x"/>
                                          </p:val>
                                        </p:tav>
                                      </p:tavLst>
                                    </p:anim>
                                    <p:anim calcmode="lin" valueType="num">
                                      <p:cBhvr additive="base">
                                        <p:cTn id="28" dur="500" fill="hold"/>
                                        <p:tgtEl>
                                          <p:spTgt spid="464903"/>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nodeType="afterEffect">
                                  <p:stCondLst>
                                    <p:cond delay="0"/>
                                  </p:stCondLst>
                                  <p:childTnLst>
                                    <p:set>
                                      <p:cBhvr>
                                        <p:cTn id="31" dur="1" fill="hold">
                                          <p:stCondLst>
                                            <p:cond delay="0"/>
                                          </p:stCondLst>
                                        </p:cTn>
                                        <p:tgtEl>
                                          <p:spTgt spid="464904"/>
                                        </p:tgtEl>
                                        <p:attrNameLst>
                                          <p:attrName>style.visibility</p:attrName>
                                        </p:attrNameLst>
                                      </p:cBhvr>
                                      <p:to>
                                        <p:strVal val="visible"/>
                                      </p:to>
                                    </p:set>
                                    <p:anim calcmode="lin" valueType="num">
                                      <p:cBhvr additive="base">
                                        <p:cTn id="32" dur="500" fill="hold"/>
                                        <p:tgtEl>
                                          <p:spTgt spid="464904"/>
                                        </p:tgtEl>
                                        <p:attrNameLst>
                                          <p:attrName>ppt_x</p:attrName>
                                        </p:attrNameLst>
                                      </p:cBhvr>
                                      <p:tavLst>
                                        <p:tav tm="0">
                                          <p:val>
                                            <p:strVal val="0-#ppt_w/2"/>
                                          </p:val>
                                        </p:tav>
                                        <p:tav tm="100000">
                                          <p:val>
                                            <p:strVal val="#ppt_x"/>
                                          </p:val>
                                        </p:tav>
                                      </p:tavLst>
                                    </p:anim>
                                    <p:anim calcmode="lin" valueType="num">
                                      <p:cBhvr additive="base">
                                        <p:cTn id="33" dur="500" fill="hold"/>
                                        <p:tgtEl>
                                          <p:spTgt spid="4649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2" grpId="0" build="p" autoUpdateAnimBg="0" advAuto="0"/>
      <p:bldP spid="464900" grpId="0" autoUpdateAnimBg="0"/>
      <p:bldP spid="464903"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just" eaLnBrk="1" hangingPunct="1"/>
            <a:r>
              <a:rPr lang="zh-CN" altLang="en-US" smtClean="0"/>
              <a:t>定理</a:t>
            </a:r>
            <a:r>
              <a:rPr lang="en-US" altLang="zh-CN" smtClean="0"/>
              <a:t>1</a:t>
            </a:r>
          </a:p>
        </p:txBody>
      </p:sp>
      <p:sp>
        <p:nvSpPr>
          <p:cNvPr id="51209" name="Rectangle 3"/>
          <p:cNvSpPr>
            <a:spLocks noGrp="1" noChangeArrowheads="1"/>
          </p:cNvSpPr>
          <p:nvPr>
            <p:ph idx="1"/>
          </p:nvPr>
        </p:nvSpPr>
        <p:spPr>
          <a:xfrm>
            <a:off x="1822450" y="1163638"/>
            <a:ext cx="7092950" cy="512762"/>
          </a:xfrm>
        </p:spPr>
        <p:txBody>
          <a:bodyPr/>
          <a:lstStyle/>
          <a:p>
            <a:pPr eaLnBrk="1" hangingPunct="1">
              <a:buFont typeface="Wingdings" panose="05000000000000000000" pitchFamily="2" charset="2"/>
              <a:buNone/>
            </a:pPr>
            <a:r>
              <a:rPr lang="zh-CN" altLang="en-US" smtClean="0"/>
              <a:t>我们用</a:t>
            </a:r>
            <a:r>
              <a:rPr lang="en-US" altLang="zh-CN" smtClean="0"/>
              <a:t>M</a:t>
            </a:r>
            <a:r>
              <a:rPr lang="en-US" altLang="zh-CN" baseline="-25000" smtClean="0"/>
              <a:t>i</a:t>
            </a:r>
            <a:r>
              <a:rPr lang="en-US" altLang="zh-CN" smtClean="0"/>
              <a:t>(t)</a:t>
            </a:r>
            <a:r>
              <a:rPr lang="zh-CN" altLang="en-US" smtClean="0"/>
              <a:t>表示系统从初始状态</a:t>
            </a:r>
            <a:r>
              <a:rPr lang="en-US" altLang="zh-CN" smtClean="0"/>
              <a:t>N(0)=i</a:t>
            </a:r>
            <a:r>
              <a:rPr lang="zh-CN" altLang="en-US" smtClean="0"/>
              <a:t>出发，</a:t>
            </a:r>
          </a:p>
        </p:txBody>
      </p:sp>
      <p:sp>
        <p:nvSpPr>
          <p:cNvPr id="12083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4A487BE-5FAF-4B90-A269-C72508052E1B}"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2083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51210" name="Rectangle 4"/>
          <p:cNvSpPr>
            <a:spLocks noChangeArrowheads="1"/>
          </p:cNvSpPr>
          <p:nvPr/>
        </p:nvSpPr>
        <p:spPr bwMode="auto">
          <a:xfrm>
            <a:off x="1120775" y="1847850"/>
            <a:ext cx="4910138"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a:t>在</a:t>
            </a:r>
            <a:r>
              <a:rPr lang="en-US" altLang="zh-CN"/>
              <a:t>(0,t]</a:t>
            </a:r>
            <a:r>
              <a:rPr lang="zh-CN" altLang="en-US"/>
              <a:t>内服务完的平均顾客数。</a:t>
            </a:r>
          </a:p>
        </p:txBody>
      </p:sp>
      <p:sp>
        <p:nvSpPr>
          <p:cNvPr id="51211" name="Rectangle 5"/>
          <p:cNvSpPr>
            <a:spLocks noChangeArrowheads="1"/>
          </p:cNvSpPr>
          <p:nvPr/>
        </p:nvSpPr>
        <p:spPr bwMode="auto">
          <a:xfrm>
            <a:off x="1143000" y="2620963"/>
            <a:ext cx="3587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a:t>令</a:t>
            </a:r>
          </a:p>
        </p:txBody>
      </p:sp>
      <p:graphicFrame>
        <p:nvGraphicFramePr>
          <p:cNvPr id="51202" name="Object 6"/>
          <p:cNvGraphicFramePr>
            <a:graphicFrameLocks noChangeAspect="1"/>
          </p:cNvGraphicFramePr>
          <p:nvPr/>
        </p:nvGraphicFramePr>
        <p:xfrm>
          <a:off x="1600200" y="2532063"/>
          <a:ext cx="3965575" cy="725487"/>
        </p:xfrm>
        <a:graphic>
          <a:graphicData uri="http://schemas.openxmlformats.org/presentationml/2006/ole">
            <mc:AlternateContent xmlns:mc="http://schemas.openxmlformats.org/markup-compatibility/2006">
              <mc:Choice xmlns:v="urn:schemas-microsoft-com:vml" Requires="v">
                <p:oleObj spid="_x0000_s120869" name="Equation" r:id="rId4" imgW="1803400" imgH="330200" progId="Equation.3">
                  <p:embed/>
                </p:oleObj>
              </mc:Choice>
              <mc:Fallback>
                <p:oleObj name="Equation" r:id="rId4" imgW="1803400" imgH="330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532063"/>
                        <a:ext cx="3965575"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2" name="Rectangle 7"/>
          <p:cNvSpPr>
            <a:spLocks noChangeArrowheads="1"/>
          </p:cNvSpPr>
          <p:nvPr/>
        </p:nvSpPr>
        <p:spPr bwMode="auto">
          <a:xfrm>
            <a:off x="5791200" y="2643188"/>
            <a:ext cx="18827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a:sym typeface="Symbol" panose="05050102010706020507" pitchFamily="18" charset="2"/>
              </a:rPr>
              <a:t>R(s)</a:t>
            </a:r>
            <a:r>
              <a:rPr lang="zh-CN" altLang="en-US">
                <a:sym typeface="Symbol" panose="05050102010706020507" pitchFamily="18" charset="2"/>
              </a:rPr>
              <a:t>＞</a:t>
            </a:r>
            <a:r>
              <a:rPr lang="en-US" altLang="zh-CN">
                <a:sym typeface="Symbol" panose="05050102010706020507" pitchFamily="18" charset="2"/>
              </a:rPr>
              <a:t>0</a:t>
            </a:r>
            <a:r>
              <a:rPr lang="zh-CN" altLang="en-US">
                <a:sym typeface="Symbol" panose="05050102010706020507" pitchFamily="18" charset="2"/>
              </a:rPr>
              <a:t>，则</a:t>
            </a:r>
          </a:p>
        </p:txBody>
      </p:sp>
      <p:graphicFrame>
        <p:nvGraphicFramePr>
          <p:cNvPr id="51203" name="Object 8"/>
          <p:cNvGraphicFramePr>
            <a:graphicFrameLocks noChangeAspect="1"/>
          </p:cNvGraphicFramePr>
          <p:nvPr/>
        </p:nvGraphicFramePr>
        <p:xfrm>
          <a:off x="1941513" y="3429000"/>
          <a:ext cx="6200775" cy="1060450"/>
        </p:xfrm>
        <a:graphic>
          <a:graphicData uri="http://schemas.openxmlformats.org/presentationml/2006/ole">
            <mc:AlternateContent xmlns:mc="http://schemas.openxmlformats.org/markup-compatibility/2006">
              <mc:Choice xmlns:v="urn:schemas-microsoft-com:vml" Requires="v">
                <p:oleObj spid="_x0000_s120870" name="Equation" r:id="rId6" imgW="2819400" imgH="482600" progId="Equation.3">
                  <p:embed/>
                </p:oleObj>
              </mc:Choice>
              <mc:Fallback>
                <p:oleObj name="Equation" r:id="rId6" imgW="2819400" imgH="482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1513" y="3429000"/>
                        <a:ext cx="6200775" cy="106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3" name="Rectangle 9"/>
          <p:cNvSpPr>
            <a:spLocks noChangeArrowheads="1"/>
          </p:cNvSpPr>
          <p:nvPr/>
        </p:nvSpPr>
        <p:spPr bwMode="auto">
          <a:xfrm>
            <a:off x="1143000" y="4171950"/>
            <a:ext cx="3587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a:sym typeface="Symbol" panose="05050102010706020507" pitchFamily="18" charset="2"/>
              </a:rPr>
              <a:t>且</a:t>
            </a:r>
          </a:p>
        </p:txBody>
      </p:sp>
      <p:graphicFrame>
        <p:nvGraphicFramePr>
          <p:cNvPr id="51204" name="Object 10"/>
          <p:cNvGraphicFramePr>
            <a:graphicFrameLocks noChangeAspect="1"/>
          </p:cNvGraphicFramePr>
          <p:nvPr/>
        </p:nvGraphicFramePr>
        <p:xfrm>
          <a:off x="2124075" y="4660900"/>
          <a:ext cx="5167313" cy="1033463"/>
        </p:xfrm>
        <a:graphic>
          <a:graphicData uri="http://schemas.openxmlformats.org/presentationml/2006/ole">
            <mc:AlternateContent xmlns:mc="http://schemas.openxmlformats.org/markup-compatibility/2006">
              <mc:Choice xmlns:v="urn:schemas-microsoft-com:vml" Requires="v">
                <p:oleObj spid="_x0000_s120871" name="Equation" r:id="rId8" imgW="2349500" imgH="469900" progId="Equation.3">
                  <p:embed/>
                </p:oleObj>
              </mc:Choice>
              <mc:Fallback>
                <p:oleObj name="Equation" r:id="rId8" imgW="2349500" imgH="4699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4075" y="4660900"/>
                        <a:ext cx="5167313" cy="1033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4" name="Rectangle 11"/>
          <p:cNvSpPr>
            <a:spLocks noChangeArrowheads="1"/>
          </p:cNvSpPr>
          <p:nvPr/>
        </p:nvSpPr>
        <p:spPr bwMode="auto">
          <a:xfrm>
            <a:off x="1216025" y="5988050"/>
            <a:ext cx="7143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a:sym typeface="Symbol" panose="05050102010706020507" pitchFamily="18" charset="2"/>
              </a:rPr>
              <a:t>其中</a:t>
            </a:r>
          </a:p>
        </p:txBody>
      </p:sp>
      <p:graphicFrame>
        <p:nvGraphicFramePr>
          <p:cNvPr id="51205" name="Object 12"/>
          <p:cNvGraphicFramePr>
            <a:graphicFrameLocks noChangeAspect="1"/>
          </p:cNvGraphicFramePr>
          <p:nvPr/>
        </p:nvGraphicFramePr>
        <p:xfrm>
          <a:off x="1905000" y="5867400"/>
          <a:ext cx="2368550" cy="661988"/>
        </p:xfrm>
        <a:graphic>
          <a:graphicData uri="http://schemas.openxmlformats.org/presentationml/2006/ole">
            <mc:AlternateContent xmlns:mc="http://schemas.openxmlformats.org/markup-compatibility/2006">
              <mc:Choice xmlns:v="urn:schemas-microsoft-com:vml" Requires="v">
                <p:oleObj spid="_x0000_s120872" name="Equation" r:id="rId10" imgW="1180588" imgH="330057" progId="Equation.3">
                  <p:embed/>
                </p:oleObj>
              </mc:Choice>
              <mc:Fallback>
                <p:oleObj name="Equation" r:id="rId10" imgW="1180588" imgH="330057"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00" y="5867400"/>
                        <a:ext cx="2368550"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5" name="Rectangle 13"/>
          <p:cNvSpPr>
            <a:spLocks noChangeArrowheads="1"/>
          </p:cNvSpPr>
          <p:nvPr/>
        </p:nvSpPr>
        <p:spPr bwMode="auto">
          <a:xfrm>
            <a:off x="4246563" y="6010275"/>
            <a:ext cx="387508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a:sym typeface="Symbol" panose="05050102010706020507" pitchFamily="18" charset="2"/>
              </a:rPr>
              <a:t>,b(s)</a:t>
            </a:r>
            <a:r>
              <a:rPr lang="zh-CN" altLang="en-US">
                <a:sym typeface="Symbol" panose="05050102010706020507" pitchFamily="18" charset="2"/>
              </a:rPr>
              <a:t>由</a:t>
            </a:r>
            <a:r>
              <a:rPr lang="en-US" altLang="zh-CN">
                <a:sym typeface="Symbol" panose="05050102010706020507" pitchFamily="18" charset="2"/>
              </a:rPr>
              <a:t>§7.4</a:t>
            </a:r>
            <a:r>
              <a:rPr lang="zh-CN" altLang="en-US">
                <a:sym typeface="Symbol" panose="05050102010706020507" pitchFamily="18" charset="2"/>
              </a:rPr>
              <a:t>中定理</a:t>
            </a:r>
            <a:r>
              <a:rPr lang="en-US" altLang="zh-CN">
                <a:sym typeface="Symbol" panose="05050102010706020507" pitchFamily="18" charset="2"/>
              </a:rPr>
              <a:t>1</a:t>
            </a:r>
            <a:r>
              <a:rPr lang="zh-CN" altLang="en-US">
                <a:sym typeface="Symbol" panose="05050102010706020507" pitchFamily="18" charset="2"/>
              </a:rPr>
              <a:t>确定</a:t>
            </a:r>
            <a:r>
              <a:rPr lang="en-US" altLang="zh-CN">
                <a:sym typeface="Symbol" panose="05050102010706020507" pitchFamily="18" charset="2"/>
              </a:rPr>
              <a:t>.</a:t>
            </a:r>
          </a:p>
        </p:txBody>
      </p:sp>
      <p:sp>
        <p:nvSpPr>
          <p:cNvPr id="12084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61BB24C3-4ABE-434D-BB49-5EA6CB7658F3}" type="slidenum">
              <a:rPr lang="zh-CN" altLang="en-US" sz="1800">
                <a:solidFill>
                  <a:srgbClr val="00FF00"/>
                </a:solidFill>
                <a:ea typeface="黑体" panose="02010609060101010101" pitchFamily="49" charset="-122"/>
              </a:rPr>
              <a:pPr/>
              <a:t>56</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1209">
                                            <p:txEl>
                                              <p:pRg st="0" end="0"/>
                                            </p:txEl>
                                          </p:spTgt>
                                        </p:tgtEl>
                                        <p:attrNameLst>
                                          <p:attrName>style.visibility</p:attrName>
                                        </p:attrNameLst>
                                      </p:cBhvr>
                                      <p:to>
                                        <p:strVal val="visible"/>
                                      </p:to>
                                    </p:set>
                                    <p:anim calcmode="lin" valueType="num">
                                      <p:cBhvr additive="base">
                                        <p:cTn id="7" dur="500" fill="hold"/>
                                        <p:tgtEl>
                                          <p:spTgt spid="5120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1210"/>
                                        </p:tgtEl>
                                        <p:attrNameLst>
                                          <p:attrName>style.visibility</p:attrName>
                                        </p:attrNameLst>
                                      </p:cBhvr>
                                      <p:to>
                                        <p:strVal val="visible"/>
                                      </p:to>
                                    </p:set>
                                    <p:anim calcmode="lin" valueType="num">
                                      <p:cBhvr additive="base">
                                        <p:cTn id="12" dur="500" fill="hold"/>
                                        <p:tgtEl>
                                          <p:spTgt spid="51210"/>
                                        </p:tgtEl>
                                        <p:attrNameLst>
                                          <p:attrName>ppt_x</p:attrName>
                                        </p:attrNameLst>
                                      </p:cBhvr>
                                      <p:tavLst>
                                        <p:tav tm="0">
                                          <p:val>
                                            <p:strVal val="#ppt_x"/>
                                          </p:val>
                                        </p:tav>
                                        <p:tav tm="100000">
                                          <p:val>
                                            <p:strVal val="#ppt_x"/>
                                          </p:val>
                                        </p:tav>
                                      </p:tavLst>
                                    </p:anim>
                                    <p:anim calcmode="lin" valueType="num">
                                      <p:cBhvr additive="base">
                                        <p:cTn id="13" dur="500" fill="hold"/>
                                        <p:tgtEl>
                                          <p:spTgt spid="51210"/>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1211"/>
                                        </p:tgtEl>
                                        <p:attrNameLst>
                                          <p:attrName>style.visibility</p:attrName>
                                        </p:attrNameLst>
                                      </p:cBhvr>
                                      <p:to>
                                        <p:strVal val="visible"/>
                                      </p:to>
                                    </p:set>
                                    <p:anim calcmode="lin" valueType="num">
                                      <p:cBhvr additive="base">
                                        <p:cTn id="17" dur="500" fill="hold"/>
                                        <p:tgtEl>
                                          <p:spTgt spid="51211"/>
                                        </p:tgtEl>
                                        <p:attrNameLst>
                                          <p:attrName>ppt_x</p:attrName>
                                        </p:attrNameLst>
                                      </p:cBhvr>
                                      <p:tavLst>
                                        <p:tav tm="0">
                                          <p:val>
                                            <p:strVal val="#ppt_x"/>
                                          </p:val>
                                        </p:tav>
                                        <p:tav tm="100000">
                                          <p:val>
                                            <p:strVal val="#ppt_x"/>
                                          </p:val>
                                        </p:tav>
                                      </p:tavLst>
                                    </p:anim>
                                    <p:anim calcmode="lin" valueType="num">
                                      <p:cBhvr additive="base">
                                        <p:cTn id="18" dur="500" fill="hold"/>
                                        <p:tgtEl>
                                          <p:spTgt spid="51211"/>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51202"/>
                                        </p:tgtEl>
                                        <p:attrNameLst>
                                          <p:attrName>style.visibility</p:attrName>
                                        </p:attrNameLst>
                                      </p:cBhvr>
                                      <p:to>
                                        <p:strVal val="visible"/>
                                      </p:to>
                                    </p:set>
                                    <p:anim calcmode="lin" valueType="num">
                                      <p:cBhvr additive="base">
                                        <p:cTn id="22" dur="500" fill="hold"/>
                                        <p:tgtEl>
                                          <p:spTgt spid="51202"/>
                                        </p:tgtEl>
                                        <p:attrNameLst>
                                          <p:attrName>ppt_x</p:attrName>
                                        </p:attrNameLst>
                                      </p:cBhvr>
                                      <p:tavLst>
                                        <p:tav tm="0">
                                          <p:val>
                                            <p:strVal val="#ppt_x"/>
                                          </p:val>
                                        </p:tav>
                                        <p:tav tm="100000">
                                          <p:val>
                                            <p:strVal val="#ppt_x"/>
                                          </p:val>
                                        </p:tav>
                                      </p:tavLst>
                                    </p:anim>
                                    <p:anim calcmode="lin" valueType="num">
                                      <p:cBhvr additive="base">
                                        <p:cTn id="23" dur="500" fill="hold"/>
                                        <p:tgtEl>
                                          <p:spTgt spid="51202"/>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1212"/>
                                        </p:tgtEl>
                                        <p:attrNameLst>
                                          <p:attrName>style.visibility</p:attrName>
                                        </p:attrNameLst>
                                      </p:cBhvr>
                                      <p:to>
                                        <p:strVal val="visible"/>
                                      </p:to>
                                    </p:set>
                                    <p:anim calcmode="lin" valueType="num">
                                      <p:cBhvr additive="base">
                                        <p:cTn id="27" dur="500" fill="hold"/>
                                        <p:tgtEl>
                                          <p:spTgt spid="51212"/>
                                        </p:tgtEl>
                                        <p:attrNameLst>
                                          <p:attrName>ppt_x</p:attrName>
                                        </p:attrNameLst>
                                      </p:cBhvr>
                                      <p:tavLst>
                                        <p:tav tm="0">
                                          <p:val>
                                            <p:strVal val="#ppt_x"/>
                                          </p:val>
                                        </p:tav>
                                        <p:tav tm="100000">
                                          <p:val>
                                            <p:strVal val="#ppt_x"/>
                                          </p:val>
                                        </p:tav>
                                      </p:tavLst>
                                    </p:anim>
                                    <p:anim calcmode="lin" valueType="num">
                                      <p:cBhvr additive="base">
                                        <p:cTn id="28" dur="500" fill="hold"/>
                                        <p:tgtEl>
                                          <p:spTgt spid="51212"/>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nodeType="afterEffect">
                                  <p:stCondLst>
                                    <p:cond delay="0"/>
                                  </p:stCondLst>
                                  <p:childTnLst>
                                    <p:set>
                                      <p:cBhvr>
                                        <p:cTn id="31" dur="1" fill="hold">
                                          <p:stCondLst>
                                            <p:cond delay="0"/>
                                          </p:stCondLst>
                                        </p:cTn>
                                        <p:tgtEl>
                                          <p:spTgt spid="51203"/>
                                        </p:tgtEl>
                                        <p:attrNameLst>
                                          <p:attrName>style.visibility</p:attrName>
                                        </p:attrNameLst>
                                      </p:cBhvr>
                                      <p:to>
                                        <p:strVal val="visible"/>
                                      </p:to>
                                    </p:set>
                                    <p:anim calcmode="lin" valueType="num">
                                      <p:cBhvr additive="base">
                                        <p:cTn id="32" dur="500" fill="hold"/>
                                        <p:tgtEl>
                                          <p:spTgt spid="51203"/>
                                        </p:tgtEl>
                                        <p:attrNameLst>
                                          <p:attrName>ppt_x</p:attrName>
                                        </p:attrNameLst>
                                      </p:cBhvr>
                                      <p:tavLst>
                                        <p:tav tm="0">
                                          <p:val>
                                            <p:strVal val="#ppt_x"/>
                                          </p:val>
                                        </p:tav>
                                        <p:tav tm="100000">
                                          <p:val>
                                            <p:strVal val="#ppt_x"/>
                                          </p:val>
                                        </p:tav>
                                      </p:tavLst>
                                    </p:anim>
                                    <p:anim calcmode="lin" valueType="num">
                                      <p:cBhvr additive="base">
                                        <p:cTn id="33" dur="500" fill="hold"/>
                                        <p:tgtEl>
                                          <p:spTgt spid="51203"/>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51213"/>
                                        </p:tgtEl>
                                        <p:attrNameLst>
                                          <p:attrName>style.visibility</p:attrName>
                                        </p:attrNameLst>
                                      </p:cBhvr>
                                      <p:to>
                                        <p:strVal val="visible"/>
                                      </p:to>
                                    </p:set>
                                    <p:anim calcmode="lin" valueType="num">
                                      <p:cBhvr additive="base">
                                        <p:cTn id="37" dur="500" fill="hold"/>
                                        <p:tgtEl>
                                          <p:spTgt spid="51213"/>
                                        </p:tgtEl>
                                        <p:attrNameLst>
                                          <p:attrName>ppt_x</p:attrName>
                                        </p:attrNameLst>
                                      </p:cBhvr>
                                      <p:tavLst>
                                        <p:tav tm="0">
                                          <p:val>
                                            <p:strVal val="#ppt_x"/>
                                          </p:val>
                                        </p:tav>
                                        <p:tav tm="100000">
                                          <p:val>
                                            <p:strVal val="#ppt_x"/>
                                          </p:val>
                                        </p:tav>
                                      </p:tavLst>
                                    </p:anim>
                                    <p:anim calcmode="lin" valueType="num">
                                      <p:cBhvr additive="base">
                                        <p:cTn id="38" dur="500" fill="hold"/>
                                        <p:tgtEl>
                                          <p:spTgt spid="51213"/>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nodeType="afterEffect">
                                  <p:stCondLst>
                                    <p:cond delay="0"/>
                                  </p:stCondLst>
                                  <p:childTnLst>
                                    <p:set>
                                      <p:cBhvr>
                                        <p:cTn id="41" dur="1" fill="hold">
                                          <p:stCondLst>
                                            <p:cond delay="0"/>
                                          </p:stCondLst>
                                        </p:cTn>
                                        <p:tgtEl>
                                          <p:spTgt spid="51204"/>
                                        </p:tgtEl>
                                        <p:attrNameLst>
                                          <p:attrName>style.visibility</p:attrName>
                                        </p:attrNameLst>
                                      </p:cBhvr>
                                      <p:to>
                                        <p:strVal val="visible"/>
                                      </p:to>
                                    </p:set>
                                    <p:anim calcmode="lin" valueType="num">
                                      <p:cBhvr additive="base">
                                        <p:cTn id="42" dur="500" fill="hold"/>
                                        <p:tgtEl>
                                          <p:spTgt spid="51204"/>
                                        </p:tgtEl>
                                        <p:attrNameLst>
                                          <p:attrName>ppt_x</p:attrName>
                                        </p:attrNameLst>
                                      </p:cBhvr>
                                      <p:tavLst>
                                        <p:tav tm="0">
                                          <p:val>
                                            <p:strVal val="#ppt_x"/>
                                          </p:val>
                                        </p:tav>
                                        <p:tav tm="100000">
                                          <p:val>
                                            <p:strVal val="#ppt_x"/>
                                          </p:val>
                                        </p:tav>
                                      </p:tavLst>
                                    </p:anim>
                                    <p:anim calcmode="lin" valueType="num">
                                      <p:cBhvr additive="base">
                                        <p:cTn id="43" dur="500" fill="hold"/>
                                        <p:tgtEl>
                                          <p:spTgt spid="51204"/>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51214"/>
                                        </p:tgtEl>
                                        <p:attrNameLst>
                                          <p:attrName>style.visibility</p:attrName>
                                        </p:attrNameLst>
                                      </p:cBhvr>
                                      <p:to>
                                        <p:strVal val="visible"/>
                                      </p:to>
                                    </p:set>
                                    <p:anim calcmode="lin" valueType="num">
                                      <p:cBhvr additive="base">
                                        <p:cTn id="47" dur="500" fill="hold"/>
                                        <p:tgtEl>
                                          <p:spTgt spid="51214"/>
                                        </p:tgtEl>
                                        <p:attrNameLst>
                                          <p:attrName>ppt_x</p:attrName>
                                        </p:attrNameLst>
                                      </p:cBhvr>
                                      <p:tavLst>
                                        <p:tav tm="0">
                                          <p:val>
                                            <p:strVal val="#ppt_x"/>
                                          </p:val>
                                        </p:tav>
                                        <p:tav tm="100000">
                                          <p:val>
                                            <p:strVal val="#ppt_x"/>
                                          </p:val>
                                        </p:tav>
                                      </p:tavLst>
                                    </p:anim>
                                    <p:anim calcmode="lin" valueType="num">
                                      <p:cBhvr additive="base">
                                        <p:cTn id="48" dur="500" fill="hold"/>
                                        <p:tgtEl>
                                          <p:spTgt spid="51214"/>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4500"/>
                            </p:stCondLst>
                            <p:childTnLst>
                              <p:par>
                                <p:cTn id="50" presetID="2" presetClass="entr" presetSubtype="4" fill="hold" nodeType="afterEffect">
                                  <p:stCondLst>
                                    <p:cond delay="0"/>
                                  </p:stCondLst>
                                  <p:childTnLst>
                                    <p:set>
                                      <p:cBhvr>
                                        <p:cTn id="51" dur="1" fill="hold">
                                          <p:stCondLst>
                                            <p:cond delay="0"/>
                                          </p:stCondLst>
                                        </p:cTn>
                                        <p:tgtEl>
                                          <p:spTgt spid="51205"/>
                                        </p:tgtEl>
                                        <p:attrNameLst>
                                          <p:attrName>style.visibility</p:attrName>
                                        </p:attrNameLst>
                                      </p:cBhvr>
                                      <p:to>
                                        <p:strVal val="visible"/>
                                      </p:to>
                                    </p:set>
                                    <p:anim calcmode="lin" valueType="num">
                                      <p:cBhvr additive="base">
                                        <p:cTn id="52" dur="500" fill="hold"/>
                                        <p:tgtEl>
                                          <p:spTgt spid="51205"/>
                                        </p:tgtEl>
                                        <p:attrNameLst>
                                          <p:attrName>ppt_x</p:attrName>
                                        </p:attrNameLst>
                                      </p:cBhvr>
                                      <p:tavLst>
                                        <p:tav tm="0">
                                          <p:val>
                                            <p:strVal val="#ppt_x"/>
                                          </p:val>
                                        </p:tav>
                                        <p:tav tm="100000">
                                          <p:val>
                                            <p:strVal val="#ppt_x"/>
                                          </p:val>
                                        </p:tav>
                                      </p:tavLst>
                                    </p:anim>
                                    <p:anim calcmode="lin" valueType="num">
                                      <p:cBhvr additive="base">
                                        <p:cTn id="53" dur="500" fill="hold"/>
                                        <p:tgtEl>
                                          <p:spTgt spid="51205"/>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51215"/>
                                        </p:tgtEl>
                                        <p:attrNameLst>
                                          <p:attrName>style.visibility</p:attrName>
                                        </p:attrNameLst>
                                      </p:cBhvr>
                                      <p:to>
                                        <p:strVal val="visible"/>
                                      </p:to>
                                    </p:set>
                                    <p:anim calcmode="lin" valueType="num">
                                      <p:cBhvr additive="base">
                                        <p:cTn id="57" dur="500" fill="hold"/>
                                        <p:tgtEl>
                                          <p:spTgt spid="51215"/>
                                        </p:tgtEl>
                                        <p:attrNameLst>
                                          <p:attrName>ppt_x</p:attrName>
                                        </p:attrNameLst>
                                      </p:cBhvr>
                                      <p:tavLst>
                                        <p:tav tm="0">
                                          <p:val>
                                            <p:strVal val="#ppt_x"/>
                                          </p:val>
                                        </p:tav>
                                        <p:tav tm="100000">
                                          <p:val>
                                            <p:strVal val="#ppt_x"/>
                                          </p:val>
                                        </p:tav>
                                      </p:tavLst>
                                    </p:anim>
                                    <p:anim calcmode="lin" valueType="num">
                                      <p:cBhvr additive="base">
                                        <p:cTn id="58" dur="500" fill="hold"/>
                                        <p:tgtEl>
                                          <p:spTgt spid="512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9" grpId="0" build="p"/>
      <p:bldP spid="51210" grpId="0"/>
      <p:bldP spid="51211" grpId="0"/>
      <p:bldP spid="51212" grpId="0"/>
      <p:bldP spid="51213" grpId="0"/>
      <p:bldP spid="51214" grpId="0"/>
      <p:bldP spid="5121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just" eaLnBrk="1" hangingPunct="1"/>
            <a:r>
              <a:rPr lang="zh-CN" altLang="en-US" smtClean="0"/>
              <a:t>定理</a:t>
            </a:r>
            <a:r>
              <a:rPr lang="en-US" altLang="zh-CN" smtClean="0"/>
              <a:t>2</a:t>
            </a:r>
          </a:p>
        </p:txBody>
      </p:sp>
      <p:sp>
        <p:nvSpPr>
          <p:cNvPr id="52231" name="Rectangle 3"/>
          <p:cNvSpPr>
            <a:spLocks noGrp="1" noChangeArrowheads="1"/>
          </p:cNvSpPr>
          <p:nvPr>
            <p:ph idx="1"/>
          </p:nvPr>
        </p:nvSpPr>
        <p:spPr>
          <a:xfrm>
            <a:off x="1746250" y="1225550"/>
            <a:ext cx="377825" cy="512763"/>
          </a:xfrm>
        </p:spPr>
        <p:txBody>
          <a:bodyPr/>
          <a:lstStyle/>
          <a:p>
            <a:pPr eaLnBrk="1" hangingPunct="1">
              <a:buFont typeface="Wingdings" panose="05000000000000000000" pitchFamily="2" charset="2"/>
              <a:buNone/>
            </a:pPr>
            <a:r>
              <a:rPr lang="zh-CN" altLang="en-US" smtClean="0"/>
              <a:t>令</a:t>
            </a:r>
          </a:p>
        </p:txBody>
      </p:sp>
      <p:sp>
        <p:nvSpPr>
          <p:cNvPr id="12288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4597741-8864-4874-A5A7-F23D30D86D40}"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2288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graphicFrame>
        <p:nvGraphicFramePr>
          <p:cNvPr id="52226" name="Object 4"/>
          <p:cNvGraphicFramePr>
            <a:graphicFrameLocks noChangeAspect="1"/>
          </p:cNvGraphicFramePr>
          <p:nvPr/>
        </p:nvGraphicFramePr>
        <p:xfrm>
          <a:off x="2454275" y="2033588"/>
          <a:ext cx="4419600" cy="481012"/>
        </p:xfrm>
        <a:graphic>
          <a:graphicData uri="http://schemas.openxmlformats.org/presentationml/2006/ole">
            <mc:AlternateContent xmlns:mc="http://schemas.openxmlformats.org/markup-compatibility/2006">
              <mc:Choice xmlns:v="urn:schemas-microsoft-com:vml" Requires="v">
                <p:oleObj spid="_x0000_s122900" name="Equation" r:id="rId4" imgW="2209800" imgH="241300" progId="Equation.3">
                  <p:embed/>
                </p:oleObj>
              </mc:Choice>
              <mc:Fallback>
                <p:oleObj name="Equation" r:id="rId4" imgW="2209800" imgH="241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4275" y="2033588"/>
                        <a:ext cx="441960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2" name="Rectangle 5"/>
          <p:cNvSpPr>
            <a:spLocks noChangeArrowheads="1"/>
          </p:cNvSpPr>
          <p:nvPr/>
        </p:nvSpPr>
        <p:spPr bwMode="auto">
          <a:xfrm>
            <a:off x="1143000" y="2773363"/>
            <a:ext cx="73929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a:sym typeface="Symbol" panose="05050102010706020507" pitchFamily="18" charset="2"/>
              </a:rPr>
              <a:t>若服务时间分布</a:t>
            </a:r>
            <a:r>
              <a:rPr lang="en-US" altLang="zh-CN">
                <a:sym typeface="Symbol" panose="05050102010706020507" pitchFamily="18" charset="2"/>
              </a:rPr>
              <a:t>G(t)</a:t>
            </a:r>
            <a:r>
              <a:rPr lang="zh-CN" altLang="en-US">
                <a:sym typeface="Symbol" panose="05050102010706020507" pitchFamily="18" charset="2"/>
              </a:rPr>
              <a:t>是非负的，且</a:t>
            </a:r>
            <a:r>
              <a:rPr lang="en-US" altLang="zh-CN">
                <a:sym typeface="Symbol" panose="05050102010706020507" pitchFamily="18" charset="2"/>
              </a:rPr>
              <a:t>E[</a:t>
            </a:r>
            <a:r>
              <a:rPr lang="en-US" altLang="zh-CN" baseline="30000">
                <a:sym typeface="Symbol" panose="05050102010706020507" pitchFamily="18" charset="2"/>
              </a:rPr>
              <a:t>2</a:t>
            </a:r>
            <a:r>
              <a:rPr lang="en-US" altLang="zh-CN">
                <a:sym typeface="Symbol" panose="05050102010706020507" pitchFamily="18" charset="2"/>
              </a:rPr>
              <a:t>]</a:t>
            </a:r>
            <a:r>
              <a:rPr lang="zh-CN" altLang="en-US">
                <a:sym typeface="Symbol" panose="05050102010706020507" pitchFamily="18" charset="2"/>
              </a:rPr>
              <a:t>＜，则</a:t>
            </a:r>
          </a:p>
        </p:txBody>
      </p:sp>
      <p:graphicFrame>
        <p:nvGraphicFramePr>
          <p:cNvPr id="52227" name="Object 6"/>
          <p:cNvGraphicFramePr>
            <a:graphicFrameLocks noChangeAspect="1"/>
          </p:cNvGraphicFramePr>
          <p:nvPr/>
        </p:nvGraphicFramePr>
        <p:xfrm>
          <a:off x="2454275" y="3505200"/>
          <a:ext cx="4632325" cy="1636713"/>
        </p:xfrm>
        <a:graphic>
          <a:graphicData uri="http://schemas.openxmlformats.org/presentationml/2006/ole">
            <mc:AlternateContent xmlns:mc="http://schemas.openxmlformats.org/markup-compatibility/2006">
              <mc:Choice xmlns:v="urn:schemas-microsoft-com:vml" Requires="v">
                <p:oleObj spid="_x0000_s122901" name="Equation" r:id="rId6" imgW="2298700" imgH="812800" progId="Equation.3">
                  <p:embed/>
                </p:oleObj>
              </mc:Choice>
              <mc:Fallback>
                <p:oleObj name="Equation" r:id="rId6" imgW="2298700" imgH="8128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54275" y="3505200"/>
                        <a:ext cx="4632325" cy="163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88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5D5C7B47-7C67-47B5-8CA2-578CB5FD4773}" type="slidenum">
              <a:rPr lang="zh-CN" altLang="en-US" sz="1800">
                <a:solidFill>
                  <a:srgbClr val="00FF00"/>
                </a:solidFill>
                <a:ea typeface="黑体" panose="02010609060101010101" pitchFamily="49" charset="-122"/>
              </a:rPr>
              <a:pPr/>
              <a:t>57</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2231">
                                            <p:txEl>
                                              <p:pRg st="0" end="0"/>
                                            </p:txEl>
                                          </p:spTgt>
                                        </p:tgtEl>
                                        <p:attrNameLst>
                                          <p:attrName>style.visibility</p:attrName>
                                        </p:attrNameLst>
                                      </p:cBhvr>
                                      <p:to>
                                        <p:strVal val="visible"/>
                                      </p:to>
                                    </p:set>
                                    <p:anim calcmode="lin" valueType="num">
                                      <p:cBhvr additive="base">
                                        <p:cTn id="7" dur="500" fill="hold"/>
                                        <p:tgtEl>
                                          <p:spTgt spid="522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3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52226"/>
                                        </p:tgtEl>
                                        <p:attrNameLst>
                                          <p:attrName>style.visibility</p:attrName>
                                        </p:attrNameLst>
                                      </p:cBhvr>
                                      <p:to>
                                        <p:strVal val="visible"/>
                                      </p:to>
                                    </p:set>
                                    <p:anim calcmode="lin" valueType="num">
                                      <p:cBhvr additive="base">
                                        <p:cTn id="12" dur="500" fill="hold"/>
                                        <p:tgtEl>
                                          <p:spTgt spid="52226"/>
                                        </p:tgtEl>
                                        <p:attrNameLst>
                                          <p:attrName>ppt_x</p:attrName>
                                        </p:attrNameLst>
                                      </p:cBhvr>
                                      <p:tavLst>
                                        <p:tav tm="0">
                                          <p:val>
                                            <p:strVal val="#ppt_x"/>
                                          </p:val>
                                        </p:tav>
                                        <p:tav tm="100000">
                                          <p:val>
                                            <p:strVal val="#ppt_x"/>
                                          </p:val>
                                        </p:tav>
                                      </p:tavLst>
                                    </p:anim>
                                    <p:anim calcmode="lin" valueType="num">
                                      <p:cBhvr additive="base">
                                        <p:cTn id="13" dur="500" fill="hold"/>
                                        <p:tgtEl>
                                          <p:spTgt spid="52226"/>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2232"/>
                                        </p:tgtEl>
                                        <p:attrNameLst>
                                          <p:attrName>style.visibility</p:attrName>
                                        </p:attrNameLst>
                                      </p:cBhvr>
                                      <p:to>
                                        <p:strVal val="visible"/>
                                      </p:to>
                                    </p:set>
                                    <p:anim calcmode="lin" valueType="num">
                                      <p:cBhvr additive="base">
                                        <p:cTn id="17" dur="500" fill="hold"/>
                                        <p:tgtEl>
                                          <p:spTgt spid="52232"/>
                                        </p:tgtEl>
                                        <p:attrNameLst>
                                          <p:attrName>ppt_x</p:attrName>
                                        </p:attrNameLst>
                                      </p:cBhvr>
                                      <p:tavLst>
                                        <p:tav tm="0">
                                          <p:val>
                                            <p:strVal val="#ppt_x"/>
                                          </p:val>
                                        </p:tav>
                                        <p:tav tm="100000">
                                          <p:val>
                                            <p:strVal val="#ppt_x"/>
                                          </p:val>
                                        </p:tav>
                                      </p:tavLst>
                                    </p:anim>
                                    <p:anim calcmode="lin" valueType="num">
                                      <p:cBhvr additive="base">
                                        <p:cTn id="18" dur="500" fill="hold"/>
                                        <p:tgtEl>
                                          <p:spTgt spid="52232"/>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52227"/>
                                        </p:tgtEl>
                                        <p:attrNameLst>
                                          <p:attrName>style.visibility</p:attrName>
                                        </p:attrNameLst>
                                      </p:cBhvr>
                                      <p:to>
                                        <p:strVal val="visible"/>
                                      </p:to>
                                    </p:set>
                                    <p:anim calcmode="lin" valueType="num">
                                      <p:cBhvr additive="base">
                                        <p:cTn id="22" dur="500" fill="hold"/>
                                        <p:tgtEl>
                                          <p:spTgt spid="52227"/>
                                        </p:tgtEl>
                                        <p:attrNameLst>
                                          <p:attrName>ppt_x</p:attrName>
                                        </p:attrNameLst>
                                      </p:cBhvr>
                                      <p:tavLst>
                                        <p:tav tm="0">
                                          <p:val>
                                            <p:strVal val="#ppt_x"/>
                                          </p:val>
                                        </p:tav>
                                        <p:tav tm="100000">
                                          <p:val>
                                            <p:strVal val="#ppt_x"/>
                                          </p:val>
                                        </p:tav>
                                      </p:tavLst>
                                    </p:anim>
                                    <p:anim calcmode="lin" valueType="num">
                                      <p:cBhvr additive="base">
                                        <p:cTn id="23" dur="500" fill="hold"/>
                                        <p:tgtEl>
                                          <p:spTgt spid="522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build="p"/>
      <p:bldP spid="5223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zh-CN" altLang="en-US" smtClean="0"/>
              <a:t>结论</a:t>
            </a:r>
          </a:p>
        </p:txBody>
      </p:sp>
      <p:sp>
        <p:nvSpPr>
          <p:cNvPr id="53255" name="Rectangle 3"/>
          <p:cNvSpPr>
            <a:spLocks noGrp="1" noChangeArrowheads="1"/>
          </p:cNvSpPr>
          <p:nvPr>
            <p:ph idx="1"/>
          </p:nvPr>
        </p:nvSpPr>
        <p:spPr>
          <a:xfrm>
            <a:off x="1828800" y="1162050"/>
            <a:ext cx="7086600" cy="512763"/>
          </a:xfrm>
        </p:spPr>
        <p:txBody>
          <a:bodyPr/>
          <a:lstStyle/>
          <a:p>
            <a:pPr eaLnBrk="1" hangingPunct="1">
              <a:buFont typeface="Wingdings" panose="05000000000000000000" pitchFamily="2" charset="2"/>
              <a:buNone/>
            </a:pPr>
            <a:r>
              <a:rPr lang="zh-CN" altLang="en-US" smtClean="0"/>
              <a:t>上面的讨论思想，使我们更能清楚地了解到</a:t>
            </a:r>
          </a:p>
        </p:txBody>
      </p:sp>
      <p:sp>
        <p:nvSpPr>
          <p:cNvPr id="12493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2031BE6-0C9C-494C-B67F-054B8DADBC6D}"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2493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53256" name="Rectangle 4"/>
          <p:cNvSpPr>
            <a:spLocks noChangeArrowheads="1"/>
          </p:cNvSpPr>
          <p:nvPr/>
        </p:nvSpPr>
        <p:spPr bwMode="auto">
          <a:xfrm>
            <a:off x="1120775" y="1635125"/>
            <a:ext cx="7794625"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a:t>离去过程的独特结构：在忙期中嵌入一个更新过程，而且平均离去的顾客数与该更新过程的更新函数呈现一种卷积关系，且当</a:t>
            </a:r>
            <a:r>
              <a:rPr lang="en-US" altLang="zh-CN"/>
              <a:t>t</a:t>
            </a:r>
            <a:r>
              <a:rPr lang="zh-CN" altLang="en-US"/>
              <a:t>充分大时，可得便于计算</a:t>
            </a:r>
            <a:r>
              <a:rPr lang="en-US" altLang="zh-CN"/>
              <a:t>M</a:t>
            </a:r>
            <a:r>
              <a:rPr lang="en-US" altLang="zh-CN" baseline="-25000"/>
              <a:t>i</a:t>
            </a:r>
            <a:r>
              <a:rPr lang="en-US" altLang="zh-CN"/>
              <a:t>(t)</a:t>
            </a:r>
            <a:r>
              <a:rPr lang="zh-CN" altLang="en-US"/>
              <a:t>的近似式：</a:t>
            </a:r>
          </a:p>
        </p:txBody>
      </p:sp>
      <p:graphicFrame>
        <p:nvGraphicFramePr>
          <p:cNvPr id="53250" name="Object 5"/>
          <p:cNvGraphicFramePr>
            <a:graphicFrameLocks noChangeAspect="1"/>
          </p:cNvGraphicFramePr>
          <p:nvPr/>
        </p:nvGraphicFramePr>
        <p:xfrm>
          <a:off x="3276600" y="3854450"/>
          <a:ext cx="2533650" cy="946150"/>
        </p:xfrm>
        <a:graphic>
          <a:graphicData uri="http://schemas.openxmlformats.org/presentationml/2006/ole">
            <mc:AlternateContent xmlns:mc="http://schemas.openxmlformats.org/markup-compatibility/2006">
              <mc:Choice xmlns:v="urn:schemas-microsoft-com:vml" Requires="v">
                <p:oleObj spid="_x0000_s124949" name="Equation" r:id="rId4" imgW="1257300" imgH="469900" progId="Equation.3">
                  <p:embed/>
                </p:oleObj>
              </mc:Choice>
              <mc:Fallback>
                <p:oleObj name="Equation" r:id="rId4" imgW="1257300" imgH="4699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854450"/>
                        <a:ext cx="253365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7" name="Rectangle 6"/>
          <p:cNvSpPr>
            <a:spLocks noChangeArrowheads="1"/>
          </p:cNvSpPr>
          <p:nvPr/>
        </p:nvSpPr>
        <p:spPr bwMode="auto">
          <a:xfrm>
            <a:off x="1120775" y="4648200"/>
            <a:ext cx="355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a:sym typeface="Symbol" panose="05050102010706020507" pitchFamily="18" charset="2"/>
              </a:rPr>
              <a:t>或</a:t>
            </a:r>
          </a:p>
        </p:txBody>
      </p:sp>
      <p:graphicFrame>
        <p:nvGraphicFramePr>
          <p:cNvPr id="53251" name="Object 7"/>
          <p:cNvGraphicFramePr>
            <a:graphicFrameLocks noChangeAspect="1"/>
          </p:cNvGraphicFramePr>
          <p:nvPr/>
        </p:nvGraphicFramePr>
        <p:xfrm>
          <a:off x="2301875" y="4916488"/>
          <a:ext cx="4708525" cy="1636712"/>
        </p:xfrm>
        <a:graphic>
          <a:graphicData uri="http://schemas.openxmlformats.org/presentationml/2006/ole">
            <mc:AlternateContent xmlns:mc="http://schemas.openxmlformats.org/markup-compatibility/2006">
              <mc:Choice xmlns:v="urn:schemas-microsoft-com:vml" Requires="v">
                <p:oleObj spid="_x0000_s124950" name="Equation" r:id="rId6" imgW="2336800" imgH="812800" progId="Equation.3">
                  <p:embed/>
                </p:oleObj>
              </mc:Choice>
              <mc:Fallback>
                <p:oleObj name="Equation" r:id="rId6" imgW="2336800" imgH="8128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1875" y="4916488"/>
                        <a:ext cx="4708525" cy="163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3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01AB9042-1C95-49F5-9B74-DC751EC82084}" type="slidenum">
              <a:rPr lang="zh-CN" altLang="en-US" sz="1800">
                <a:solidFill>
                  <a:srgbClr val="00FF00"/>
                </a:solidFill>
                <a:ea typeface="黑体" panose="02010609060101010101" pitchFamily="49" charset="-122"/>
              </a:rPr>
              <a:pPr/>
              <a:t>58</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3255">
                                            <p:txEl>
                                              <p:pRg st="0" end="0"/>
                                            </p:txEl>
                                          </p:spTgt>
                                        </p:tgtEl>
                                        <p:attrNameLst>
                                          <p:attrName>style.visibility</p:attrName>
                                        </p:attrNameLst>
                                      </p:cBhvr>
                                      <p:to>
                                        <p:strVal val="visible"/>
                                      </p:to>
                                    </p:set>
                                    <p:anim calcmode="lin" valueType="num">
                                      <p:cBhvr additive="base">
                                        <p:cTn id="7" dur="500" fill="hold"/>
                                        <p:tgtEl>
                                          <p:spTgt spid="532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3256"/>
                                        </p:tgtEl>
                                        <p:attrNameLst>
                                          <p:attrName>style.visibility</p:attrName>
                                        </p:attrNameLst>
                                      </p:cBhvr>
                                      <p:to>
                                        <p:strVal val="visible"/>
                                      </p:to>
                                    </p:set>
                                    <p:anim calcmode="lin" valueType="num">
                                      <p:cBhvr additive="base">
                                        <p:cTn id="12" dur="500" fill="hold"/>
                                        <p:tgtEl>
                                          <p:spTgt spid="53256"/>
                                        </p:tgtEl>
                                        <p:attrNameLst>
                                          <p:attrName>ppt_x</p:attrName>
                                        </p:attrNameLst>
                                      </p:cBhvr>
                                      <p:tavLst>
                                        <p:tav tm="0">
                                          <p:val>
                                            <p:strVal val="#ppt_x"/>
                                          </p:val>
                                        </p:tav>
                                        <p:tav tm="100000">
                                          <p:val>
                                            <p:strVal val="#ppt_x"/>
                                          </p:val>
                                        </p:tav>
                                      </p:tavLst>
                                    </p:anim>
                                    <p:anim calcmode="lin" valueType="num">
                                      <p:cBhvr additive="base">
                                        <p:cTn id="13" dur="500" fill="hold"/>
                                        <p:tgtEl>
                                          <p:spTgt spid="53256"/>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53250"/>
                                        </p:tgtEl>
                                        <p:attrNameLst>
                                          <p:attrName>style.visibility</p:attrName>
                                        </p:attrNameLst>
                                      </p:cBhvr>
                                      <p:to>
                                        <p:strVal val="visible"/>
                                      </p:to>
                                    </p:set>
                                    <p:anim calcmode="lin" valueType="num">
                                      <p:cBhvr additive="base">
                                        <p:cTn id="17" dur="500" fill="hold"/>
                                        <p:tgtEl>
                                          <p:spTgt spid="53250"/>
                                        </p:tgtEl>
                                        <p:attrNameLst>
                                          <p:attrName>ppt_x</p:attrName>
                                        </p:attrNameLst>
                                      </p:cBhvr>
                                      <p:tavLst>
                                        <p:tav tm="0">
                                          <p:val>
                                            <p:strVal val="#ppt_x"/>
                                          </p:val>
                                        </p:tav>
                                        <p:tav tm="100000">
                                          <p:val>
                                            <p:strVal val="#ppt_x"/>
                                          </p:val>
                                        </p:tav>
                                      </p:tavLst>
                                    </p:anim>
                                    <p:anim calcmode="lin" valueType="num">
                                      <p:cBhvr additive="base">
                                        <p:cTn id="18" dur="500" fill="hold"/>
                                        <p:tgtEl>
                                          <p:spTgt spid="5325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3257"/>
                                        </p:tgtEl>
                                        <p:attrNameLst>
                                          <p:attrName>style.visibility</p:attrName>
                                        </p:attrNameLst>
                                      </p:cBhvr>
                                      <p:to>
                                        <p:strVal val="visible"/>
                                      </p:to>
                                    </p:set>
                                    <p:anim calcmode="lin" valueType="num">
                                      <p:cBhvr additive="base">
                                        <p:cTn id="22" dur="500" fill="hold"/>
                                        <p:tgtEl>
                                          <p:spTgt spid="53257"/>
                                        </p:tgtEl>
                                        <p:attrNameLst>
                                          <p:attrName>ppt_x</p:attrName>
                                        </p:attrNameLst>
                                      </p:cBhvr>
                                      <p:tavLst>
                                        <p:tav tm="0">
                                          <p:val>
                                            <p:strVal val="#ppt_x"/>
                                          </p:val>
                                        </p:tav>
                                        <p:tav tm="100000">
                                          <p:val>
                                            <p:strVal val="#ppt_x"/>
                                          </p:val>
                                        </p:tav>
                                      </p:tavLst>
                                    </p:anim>
                                    <p:anim calcmode="lin" valueType="num">
                                      <p:cBhvr additive="base">
                                        <p:cTn id="23" dur="500" fill="hold"/>
                                        <p:tgtEl>
                                          <p:spTgt spid="53257"/>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53251"/>
                                        </p:tgtEl>
                                        <p:attrNameLst>
                                          <p:attrName>style.visibility</p:attrName>
                                        </p:attrNameLst>
                                      </p:cBhvr>
                                      <p:to>
                                        <p:strVal val="visible"/>
                                      </p:to>
                                    </p:set>
                                    <p:anim calcmode="lin" valueType="num">
                                      <p:cBhvr additive="base">
                                        <p:cTn id="27" dur="500" fill="hold"/>
                                        <p:tgtEl>
                                          <p:spTgt spid="53251"/>
                                        </p:tgtEl>
                                        <p:attrNameLst>
                                          <p:attrName>ppt_x</p:attrName>
                                        </p:attrNameLst>
                                      </p:cBhvr>
                                      <p:tavLst>
                                        <p:tav tm="0">
                                          <p:val>
                                            <p:strVal val="#ppt_x"/>
                                          </p:val>
                                        </p:tav>
                                        <p:tav tm="100000">
                                          <p:val>
                                            <p:strVal val="#ppt_x"/>
                                          </p:val>
                                        </p:tav>
                                      </p:tavLst>
                                    </p:anim>
                                    <p:anim calcmode="lin" valueType="num">
                                      <p:cBhvr additive="base">
                                        <p:cTn id="28" dur="500" fill="hold"/>
                                        <p:tgtEl>
                                          <p:spTgt spid="532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5" grpId="0" build="p"/>
      <p:bldP spid="53256" grpId="0"/>
      <p:bldP spid="5325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2421D1C-28E2-4E17-99DE-F54D1ABB62B8}"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26979" name="页脚占位符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126980"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rPr>
              <a:t>隐</a:t>
            </a:r>
            <a:r>
              <a:rPr lang="en-US" altLang="zh-CN" smtClean="0">
                <a:latin typeface="宋体" panose="02010600030101010101" pitchFamily="2" charset="-122"/>
              </a:rPr>
              <a:t>Markov</a:t>
            </a:r>
            <a:r>
              <a:rPr lang="zh-CN" altLang="en-US" smtClean="0">
                <a:latin typeface="宋体" panose="02010600030101010101" pitchFamily="2" charset="-122"/>
              </a:rPr>
              <a:t>模型</a:t>
            </a:r>
          </a:p>
        </p:txBody>
      </p:sp>
      <p:sp>
        <p:nvSpPr>
          <p:cNvPr id="357379" name="Rectangle 3"/>
          <p:cNvSpPr>
            <a:spLocks noGrp="1" noChangeArrowheads="1"/>
          </p:cNvSpPr>
          <p:nvPr>
            <p:ph type="body" sz="half" idx="1"/>
          </p:nvPr>
        </p:nvSpPr>
        <p:spPr>
          <a:xfrm>
            <a:off x="1216025" y="1161253"/>
            <a:ext cx="7532688" cy="1575431"/>
          </a:xfrm>
        </p:spPr>
        <p:txBody>
          <a:bodyPr/>
          <a:lstStyle/>
          <a:p>
            <a:pPr marL="0" indent="720000" algn="just" eaLnBrk="1" hangingPunct="1">
              <a:lnSpc>
                <a:spcPct val="110000"/>
              </a:lnSpc>
              <a:buNone/>
            </a:pPr>
            <a:r>
              <a:rPr lang="zh-CN" altLang="en-US" sz="2400" dirty="0" smtClean="0">
                <a:solidFill>
                  <a:srgbClr val="CC00CC"/>
                </a:solidFill>
                <a:latin typeface="宋体" panose="02010600030101010101" pitchFamily="2" charset="-122"/>
              </a:rPr>
              <a:t>例</a:t>
            </a:r>
            <a:r>
              <a:rPr lang="zh-CN" altLang="en-US" sz="2400" dirty="0" smtClean="0">
                <a:latin typeface="宋体" panose="02010600030101010101" pitchFamily="2" charset="-122"/>
              </a:rPr>
              <a:t>  设某人在</a:t>
            </a:r>
            <a:r>
              <a:rPr lang="en-US" altLang="zh-CN" sz="2400" dirty="0" smtClean="0">
                <a:latin typeface="宋体" panose="02010600030101010101" pitchFamily="2" charset="-122"/>
              </a:rPr>
              <a:t>3</a:t>
            </a:r>
            <a:r>
              <a:rPr lang="zh-CN" altLang="en-US" sz="2400" dirty="0" smtClean="0">
                <a:latin typeface="宋体" panose="02010600030101010101" pitchFamily="2" charset="-122"/>
              </a:rPr>
              <a:t>个装有红白两种颜色的球的盒子中任取</a:t>
            </a:r>
            <a:r>
              <a:rPr lang="zh-CN" altLang="en-US" sz="2400" dirty="0"/>
              <a:t>一个盒子，然后在此盒子中每次抽取</a:t>
            </a:r>
            <a:r>
              <a:rPr lang="en-US" altLang="zh-CN" sz="2400" dirty="0"/>
              <a:t>1</a:t>
            </a:r>
            <a:r>
              <a:rPr lang="zh-CN" altLang="en-US" sz="2400" dirty="0"/>
              <a:t>个球，连续地在同一盒子中按如下方式抽取</a:t>
            </a:r>
            <a:r>
              <a:rPr lang="en-US" altLang="zh-CN" sz="2400" dirty="0"/>
              <a:t>m</a:t>
            </a:r>
            <a:r>
              <a:rPr lang="zh-CN" altLang="en-US" sz="2400" dirty="0"/>
              <a:t>次，即各个盒子的内容与抽取方式分别为</a:t>
            </a:r>
            <a:r>
              <a:rPr lang="zh-CN" altLang="en-US" sz="2400" dirty="0" smtClean="0"/>
              <a:t>：</a:t>
            </a:r>
            <a:endParaRPr lang="zh-CN" altLang="en-US" sz="2400" dirty="0" smtClean="0">
              <a:latin typeface="宋体" panose="02010600030101010101" pitchFamily="2" charset="-122"/>
            </a:endParaRPr>
          </a:p>
        </p:txBody>
      </p:sp>
      <p:graphicFrame>
        <p:nvGraphicFramePr>
          <p:cNvPr id="357380" name="Group 4"/>
          <p:cNvGraphicFramePr>
            <a:graphicFrameLocks noGrp="1"/>
          </p:cNvGraphicFramePr>
          <p:nvPr>
            <p:ph sz="half" idx="2"/>
            <p:extLst>
              <p:ext uri="{D42A27DB-BD31-4B8C-83A1-F6EECF244321}">
                <p14:modId xmlns:p14="http://schemas.microsoft.com/office/powerpoint/2010/main" val="2203038765"/>
              </p:ext>
            </p:extLst>
          </p:nvPr>
        </p:nvGraphicFramePr>
        <p:xfrm>
          <a:off x="1258888" y="2781300"/>
          <a:ext cx="7489825" cy="2628900"/>
        </p:xfrm>
        <a:graphic>
          <a:graphicData uri="http://schemas.openxmlformats.org/drawingml/2006/table">
            <a:tbl>
              <a:tblPr/>
              <a:tblGrid>
                <a:gridCol w="720725"/>
                <a:gridCol w="1165225"/>
                <a:gridCol w="1139825"/>
                <a:gridCol w="4464050"/>
              </a:tblGrid>
              <a:tr h="510919">
                <a:tc>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endParaRPr kumimoji="1" lang="zh-CN"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36000" marB="360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红球数</a:t>
                      </a: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白球数</a:t>
                      </a: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每次抽取方式</a:t>
                      </a:r>
                    </a:p>
                  </a:txBody>
                  <a:tcPr marL="0" marR="0" marT="36000" marB="360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803531">
                <a:tc>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盒</a:t>
                      </a: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a:t>
                      </a:r>
                    </a:p>
                  </a:txBody>
                  <a:tcPr marL="0" marR="0" marT="36000" marB="360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90</a:t>
                      </a: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10</a:t>
                      </a: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随机抽取</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球，记下颜色后不放回，而</a:t>
                      </a:r>
                    </a:p>
                    <a:p>
                      <a:pPr marL="0" marR="0" lvl="0" indent="0" algn="l"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放进</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个与它不同的球</a:t>
                      </a:r>
                    </a:p>
                  </a:txBody>
                  <a:tcPr marL="0" marR="0" marT="36000" marB="360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0919">
                <a:tc>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盒</a:t>
                      </a: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p>
                  </a:txBody>
                  <a:tcPr marL="0" marR="0" marT="36000" marB="360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50</a:t>
                      </a: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50</a:t>
                      </a: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随机抽取</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球，记下颜色后放回</a:t>
                      </a:r>
                    </a:p>
                  </a:txBody>
                  <a:tcPr marL="0" marR="0" marT="36000" marB="360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3531">
                <a:tc>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盒</a:t>
                      </a: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3</a:t>
                      </a:r>
                    </a:p>
                  </a:txBody>
                  <a:tcPr marL="0" marR="0" marT="36000" marB="360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40</a:t>
                      </a: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60</a:t>
                      </a: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随机抽取</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球，记下颜色后不放回，而</a:t>
                      </a:r>
                    </a:p>
                    <a:p>
                      <a:pPr marL="0" marR="0" lvl="0" indent="0" algn="l"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放进</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个红球</a:t>
                      </a:r>
                    </a:p>
                  </a:txBody>
                  <a:tcPr marL="0" marR="0" marT="36000" marB="360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57420" name="Text Box 44"/>
          <p:cNvSpPr txBox="1">
            <a:spLocks noChangeArrowheads="1"/>
          </p:cNvSpPr>
          <p:nvPr/>
        </p:nvSpPr>
        <p:spPr bwMode="auto">
          <a:xfrm>
            <a:off x="1187450" y="5445125"/>
            <a:ext cx="756126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lnSpc>
                <a:spcPct val="100000"/>
              </a:lnSpc>
              <a:spcBef>
                <a:spcPct val="50000"/>
              </a:spcBef>
              <a:buClrTx/>
              <a:buFontTx/>
              <a:buNone/>
            </a:pPr>
            <a:r>
              <a:rPr lang="en-US" altLang="zh-CN" sz="2400" dirty="0">
                <a:latin typeface="宋体" panose="02010600030101010101" pitchFamily="2" charset="-122"/>
                <a:ea typeface="宋体" panose="02010600030101010101" pitchFamily="2" charset="-122"/>
              </a:rPr>
              <a:t>    </a:t>
            </a:r>
            <a:r>
              <a:rPr lang="zh-CN" altLang="en-US" sz="2400" dirty="0"/>
              <a:t>如果某人用上述方法得到一个记录（红，红，红，红，白）（即</a:t>
            </a:r>
            <a:r>
              <a:rPr lang="en-US" altLang="zh-CN" sz="2400" dirty="0"/>
              <a:t>m</a:t>
            </a:r>
            <a:r>
              <a:rPr lang="zh-CN" altLang="en-US" sz="2400" dirty="0"/>
              <a:t>＝</a:t>
            </a:r>
            <a:r>
              <a:rPr lang="en-US" altLang="zh-CN" sz="2400" dirty="0"/>
              <a:t>5</a:t>
            </a:r>
            <a:r>
              <a:rPr lang="zh-CN" altLang="en-US" sz="2400" dirty="0"/>
              <a:t>），但不告诉我们球出自哪个盒子，我们应如何推测他是从哪个盒子中抽取的观测样本呢？</a:t>
            </a:r>
          </a:p>
        </p:txBody>
      </p:sp>
      <p:sp>
        <p:nvSpPr>
          <p:cNvPr id="127007"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AB41DC3A-C5B5-4A4A-9B63-304A892C44DE}" type="slidenum">
              <a:rPr lang="zh-CN" altLang="en-US" sz="1800">
                <a:solidFill>
                  <a:srgbClr val="00FF00"/>
                </a:solidFill>
                <a:ea typeface="黑体" panose="02010609060101010101" pitchFamily="49" charset="-122"/>
              </a:rPr>
              <a:pPr/>
              <a:t>59</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7379">
                                            <p:txEl>
                                              <p:pRg st="0" end="0"/>
                                            </p:txEl>
                                          </p:spTgt>
                                        </p:tgtEl>
                                        <p:attrNameLst>
                                          <p:attrName>style.visibility</p:attrName>
                                        </p:attrNameLst>
                                      </p:cBhvr>
                                      <p:to>
                                        <p:strVal val="visible"/>
                                      </p:to>
                                    </p:set>
                                    <p:anim calcmode="lin" valueType="num">
                                      <p:cBhvr additive="base">
                                        <p:cTn id="7" dur="500" fill="hold"/>
                                        <p:tgtEl>
                                          <p:spTgt spid="3573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737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57380"/>
                                        </p:tgtEl>
                                        <p:attrNameLst>
                                          <p:attrName>style.visibility</p:attrName>
                                        </p:attrNameLst>
                                      </p:cBhvr>
                                      <p:to>
                                        <p:strVal val="visible"/>
                                      </p:to>
                                    </p:set>
                                    <p:anim calcmode="lin" valueType="num">
                                      <p:cBhvr additive="base">
                                        <p:cTn id="12" dur="500" fill="hold"/>
                                        <p:tgtEl>
                                          <p:spTgt spid="357380"/>
                                        </p:tgtEl>
                                        <p:attrNameLst>
                                          <p:attrName>ppt_x</p:attrName>
                                        </p:attrNameLst>
                                      </p:cBhvr>
                                      <p:tavLst>
                                        <p:tav tm="0">
                                          <p:val>
                                            <p:strVal val="#ppt_x"/>
                                          </p:val>
                                        </p:tav>
                                        <p:tav tm="100000">
                                          <p:val>
                                            <p:strVal val="#ppt_x"/>
                                          </p:val>
                                        </p:tav>
                                      </p:tavLst>
                                    </p:anim>
                                    <p:anim calcmode="lin" valueType="num">
                                      <p:cBhvr additive="base">
                                        <p:cTn id="13" dur="500" fill="hold"/>
                                        <p:tgtEl>
                                          <p:spTgt spid="357380"/>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57420"/>
                                        </p:tgtEl>
                                        <p:attrNameLst>
                                          <p:attrName>style.visibility</p:attrName>
                                        </p:attrNameLst>
                                      </p:cBhvr>
                                      <p:to>
                                        <p:strVal val="visible"/>
                                      </p:to>
                                    </p:set>
                                    <p:anim calcmode="lin" valueType="num">
                                      <p:cBhvr additive="base">
                                        <p:cTn id="17" dur="500" fill="hold"/>
                                        <p:tgtEl>
                                          <p:spTgt spid="357420"/>
                                        </p:tgtEl>
                                        <p:attrNameLst>
                                          <p:attrName>ppt_x</p:attrName>
                                        </p:attrNameLst>
                                      </p:cBhvr>
                                      <p:tavLst>
                                        <p:tav tm="0">
                                          <p:val>
                                            <p:strVal val="#ppt_x"/>
                                          </p:val>
                                        </p:tav>
                                        <p:tav tm="100000">
                                          <p:val>
                                            <p:strVal val="#ppt_x"/>
                                          </p:val>
                                        </p:tav>
                                      </p:tavLst>
                                    </p:anim>
                                    <p:anim calcmode="lin" valueType="num">
                                      <p:cBhvr additive="base">
                                        <p:cTn id="18" dur="500" fill="hold"/>
                                        <p:tgtEl>
                                          <p:spTgt spid="357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9" grpId="0" build="p"/>
      <p:bldP spid="357420"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2.</a:t>
            </a:r>
            <a:r>
              <a:rPr lang="zh-CN" altLang="en-US" smtClean="0"/>
              <a:t>嵌入马尔可夫链</a:t>
            </a:r>
          </a:p>
        </p:txBody>
      </p:sp>
      <p:sp>
        <p:nvSpPr>
          <p:cNvPr id="331779" name="Rectangle 3"/>
          <p:cNvSpPr>
            <a:spLocks noGrp="1" noChangeArrowheads="1"/>
          </p:cNvSpPr>
          <p:nvPr>
            <p:ph idx="1"/>
          </p:nvPr>
        </p:nvSpPr>
        <p:spPr>
          <a:xfrm>
            <a:off x="1098550" y="1187450"/>
            <a:ext cx="7721600" cy="5121275"/>
          </a:xfrm>
        </p:spPr>
        <p:txBody>
          <a:bodyPr/>
          <a:lstStyle/>
          <a:p>
            <a:pPr marL="0" indent="736600" eaLnBrk="1" hangingPunct="1">
              <a:buFont typeface="Wingdings" panose="05000000000000000000" pitchFamily="2" charset="2"/>
              <a:buNone/>
            </a:pPr>
            <a:r>
              <a:rPr lang="zh-CN" altLang="en-US" smtClean="0"/>
              <a:t>假定</a:t>
            </a:r>
            <a:r>
              <a:rPr lang="en-US" altLang="zh-CN" smtClean="0"/>
              <a:t>N(t)</a:t>
            </a:r>
            <a:r>
              <a:rPr lang="zh-CN" altLang="en-US" smtClean="0"/>
              <a:t>表示在时刻</a:t>
            </a:r>
            <a:r>
              <a:rPr lang="en-US" altLang="zh-CN" smtClean="0"/>
              <a:t>t</a:t>
            </a:r>
            <a:r>
              <a:rPr lang="zh-CN" altLang="en-US" smtClean="0"/>
              <a:t>系统中的顾客数</a:t>
            </a:r>
            <a:r>
              <a:rPr lang="en-US" altLang="zh-CN" smtClean="0"/>
              <a:t>(</a:t>
            </a:r>
            <a:r>
              <a:rPr lang="zh-CN" altLang="en-US" smtClean="0"/>
              <a:t>队长</a:t>
            </a:r>
            <a:r>
              <a:rPr lang="en-US" altLang="zh-CN" smtClean="0"/>
              <a:t>)</a:t>
            </a:r>
            <a:r>
              <a:rPr lang="zh-CN" altLang="en-US" smtClean="0"/>
              <a:t>，</a:t>
            </a:r>
            <a:r>
              <a:rPr lang="zh-CN" altLang="en-US" smtClean="0">
                <a:sym typeface="Symbol" panose="05050102010706020507" pitchFamily="18" charset="2"/>
              </a:rPr>
              <a:t>对于</a:t>
            </a:r>
            <a:r>
              <a:rPr lang="en-US" altLang="zh-CN" smtClean="0"/>
              <a:t>M/G/1/</a:t>
            </a:r>
            <a:r>
              <a:rPr lang="en-US" altLang="zh-CN" smtClean="0">
                <a:sym typeface="Symbol" panose="05050102010706020507" pitchFamily="18" charset="2"/>
              </a:rPr>
              <a:t> </a:t>
            </a:r>
            <a:r>
              <a:rPr lang="zh-CN" altLang="en-US" smtClean="0">
                <a:sym typeface="Symbol" panose="05050102010706020507" pitchFamily="18" charset="2"/>
              </a:rPr>
              <a:t>排队系统，由于服务时间是一般分布，对任选的一个时刻</a:t>
            </a:r>
            <a:r>
              <a:rPr lang="en-US" altLang="zh-CN" smtClean="0">
                <a:sym typeface="Symbol" panose="05050102010706020507" pitchFamily="18" charset="2"/>
              </a:rPr>
              <a:t>t</a:t>
            </a:r>
            <a:r>
              <a:rPr lang="zh-CN" altLang="en-US" smtClean="0">
                <a:sym typeface="Symbol" panose="05050102010706020507" pitchFamily="18" charset="2"/>
              </a:rPr>
              <a:t>正在接受服务的顾客可能还没有服务完。从时刻</a:t>
            </a:r>
            <a:r>
              <a:rPr lang="en-US" altLang="zh-CN" smtClean="0">
                <a:sym typeface="Symbol" panose="05050102010706020507" pitchFamily="18" charset="2"/>
              </a:rPr>
              <a:t>t</a:t>
            </a:r>
            <a:r>
              <a:rPr lang="zh-CN" altLang="en-US" smtClean="0">
                <a:sym typeface="Symbol" panose="05050102010706020507" pitchFamily="18" charset="2"/>
              </a:rPr>
              <a:t>起的剩余服务时间分布可能不具有无记忆性，于是队长</a:t>
            </a:r>
            <a:r>
              <a:rPr lang="en-US" altLang="zh-CN" smtClean="0">
                <a:sym typeface="Symbol" panose="05050102010706020507" pitchFamily="18" charset="2"/>
              </a:rPr>
              <a:t>{N(t)</a:t>
            </a:r>
            <a:r>
              <a:rPr lang="zh-CN" altLang="en-US" smtClean="0">
                <a:sym typeface="Symbol" panose="05050102010706020507" pitchFamily="18" charset="2"/>
              </a:rPr>
              <a:t>，</a:t>
            </a:r>
            <a:r>
              <a:rPr lang="en-US" altLang="zh-CN" smtClean="0">
                <a:sym typeface="Symbol" panose="05050102010706020507" pitchFamily="18" charset="2"/>
              </a:rPr>
              <a:t>t≥0}</a:t>
            </a:r>
            <a:r>
              <a:rPr lang="zh-CN" altLang="en-US" smtClean="0">
                <a:sym typeface="Symbol" panose="05050102010706020507" pitchFamily="18" charset="2"/>
              </a:rPr>
              <a:t>不再具有马尔可夫性。但是，若令</a:t>
            </a:r>
            <a:r>
              <a:rPr lang="en-US" altLang="zh-CN" smtClean="0">
                <a:solidFill>
                  <a:srgbClr val="0000FF"/>
                </a:solidFill>
                <a:sym typeface="Symbol" panose="05050102010706020507" pitchFamily="18" charset="2"/>
              </a:rPr>
              <a:t>N</a:t>
            </a:r>
            <a:r>
              <a:rPr lang="en-US" altLang="zh-CN" baseline="-25000" smtClean="0">
                <a:solidFill>
                  <a:srgbClr val="0000FF"/>
                </a:solidFill>
                <a:sym typeface="Symbol" panose="05050102010706020507" pitchFamily="18" charset="2"/>
              </a:rPr>
              <a:t>n</a:t>
            </a:r>
            <a:r>
              <a:rPr lang="en-US" altLang="zh-CN" baseline="30000" smtClean="0">
                <a:solidFill>
                  <a:srgbClr val="0000FF"/>
                </a:solidFill>
                <a:sym typeface="Symbol" panose="05050102010706020507" pitchFamily="18" charset="2"/>
              </a:rPr>
              <a:t>+</a:t>
            </a:r>
            <a:r>
              <a:rPr lang="zh-CN" altLang="en-US" smtClean="0">
                <a:sym typeface="Symbol" panose="05050102010706020507" pitchFamily="18" charset="2"/>
              </a:rPr>
              <a:t>表示第</a:t>
            </a:r>
            <a:r>
              <a:rPr lang="en-US" altLang="zh-CN" smtClean="0">
                <a:sym typeface="Symbol" panose="05050102010706020507" pitchFamily="18" charset="2"/>
              </a:rPr>
              <a:t>n</a:t>
            </a:r>
            <a:r>
              <a:rPr lang="zh-CN" altLang="en-US" smtClean="0">
                <a:sym typeface="Symbol" panose="05050102010706020507" pitchFamily="18" charset="2"/>
              </a:rPr>
              <a:t>个顾客服务完毕离开时留在系统中的顾客数，即留下的队长，</a:t>
            </a:r>
            <a:r>
              <a:rPr lang="en-US" altLang="zh-CN" smtClean="0">
                <a:sym typeface="Symbol" panose="05050102010706020507" pitchFamily="18" charset="2"/>
              </a:rPr>
              <a:t>n≥1</a:t>
            </a:r>
            <a:r>
              <a:rPr lang="zh-CN" altLang="en-US" smtClean="0">
                <a:sym typeface="Symbol" panose="05050102010706020507" pitchFamily="18" charset="2"/>
              </a:rPr>
              <a:t>，则下面定理表明</a:t>
            </a:r>
            <a:r>
              <a:rPr lang="en-US" altLang="zh-CN" smtClean="0">
                <a:sym typeface="Symbol" panose="05050102010706020507" pitchFamily="18" charset="2"/>
              </a:rPr>
              <a:t>{N</a:t>
            </a:r>
            <a:r>
              <a:rPr lang="en-US" altLang="zh-CN" baseline="-25000" smtClean="0">
                <a:sym typeface="Symbol" panose="05050102010706020507" pitchFamily="18" charset="2"/>
              </a:rPr>
              <a:t>n</a:t>
            </a:r>
            <a:r>
              <a:rPr lang="en-US" altLang="zh-CN" baseline="30000" smtClean="0">
                <a:sym typeface="Symbol" panose="05050102010706020507" pitchFamily="18" charset="2"/>
              </a:rPr>
              <a:t>+</a:t>
            </a:r>
            <a:r>
              <a:rPr lang="zh-CN" altLang="en-US" smtClean="0">
                <a:sym typeface="Symbol" panose="05050102010706020507" pitchFamily="18" charset="2"/>
              </a:rPr>
              <a:t>，</a:t>
            </a:r>
            <a:r>
              <a:rPr lang="en-US" altLang="zh-CN" smtClean="0">
                <a:sym typeface="Symbol" panose="05050102010706020507" pitchFamily="18" charset="2"/>
              </a:rPr>
              <a:t>n≥1}</a:t>
            </a:r>
            <a:r>
              <a:rPr lang="zh-CN" altLang="en-US" smtClean="0">
                <a:sym typeface="Symbol" panose="05050102010706020507" pitchFamily="18" charset="2"/>
              </a:rPr>
              <a:t>是马尔可夫链，被称为队长过程</a:t>
            </a:r>
            <a:r>
              <a:rPr lang="en-US" altLang="zh-CN" smtClean="0">
                <a:sym typeface="Symbol" panose="05050102010706020507" pitchFamily="18" charset="2"/>
              </a:rPr>
              <a:t>{N(t)</a:t>
            </a:r>
            <a:r>
              <a:rPr lang="zh-CN" altLang="en-US" smtClean="0">
                <a:sym typeface="Symbol" panose="05050102010706020507" pitchFamily="18" charset="2"/>
              </a:rPr>
              <a:t>，</a:t>
            </a:r>
            <a:r>
              <a:rPr lang="en-US" altLang="zh-CN" smtClean="0">
                <a:sym typeface="Symbol" panose="05050102010706020507" pitchFamily="18" charset="2"/>
              </a:rPr>
              <a:t>t0}</a:t>
            </a:r>
            <a:r>
              <a:rPr lang="zh-CN" altLang="en-US" smtClean="0">
                <a:sym typeface="Symbol" panose="05050102010706020507" pitchFamily="18" charset="2"/>
              </a:rPr>
              <a:t>的</a:t>
            </a:r>
            <a:r>
              <a:rPr lang="zh-CN" altLang="en-US" smtClean="0">
                <a:solidFill>
                  <a:srgbClr val="CC00CC"/>
                </a:solidFill>
                <a:sym typeface="Symbol" panose="05050102010706020507" pitchFamily="18" charset="2"/>
              </a:rPr>
              <a:t>嵌入马尔可夫链</a:t>
            </a:r>
            <a:r>
              <a:rPr lang="zh-CN" altLang="en-US" smtClean="0">
                <a:sym typeface="Symbol" panose="05050102010706020507" pitchFamily="18" charset="2"/>
              </a:rPr>
              <a:t>。</a:t>
            </a:r>
            <a:endParaRPr lang="zh-CN" altLang="en-US" smtClean="0"/>
          </a:p>
        </p:txBody>
      </p:sp>
      <p:sp>
        <p:nvSpPr>
          <p:cNvPr id="1843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78C7CDD-CEF2-4ED0-8785-410BD3B27CE8}"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843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1843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7AC4555D-A0A4-4932-A48C-D89EEC6D16E0}" type="slidenum">
              <a:rPr lang="zh-CN" altLang="en-US" sz="1800">
                <a:solidFill>
                  <a:srgbClr val="00FF00"/>
                </a:solidFill>
                <a:ea typeface="黑体" panose="02010609060101010101" pitchFamily="49" charset="-122"/>
              </a:rPr>
              <a:pPr/>
              <a:t>6</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anim calcmode="lin" valueType="num">
                                      <p:cBhvr additive="base">
                                        <p:cTn id="7" dur="500" fill="hold"/>
                                        <p:tgtEl>
                                          <p:spTgt spid="3317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177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autoUpdateAnimBg="0" advAuto="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C8AC98C-CA5D-4D96-82BA-5276F8B0ECA0}"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29027" name="页脚占位符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129028" name="Rectangle 2"/>
          <p:cNvSpPr>
            <a:spLocks noGrp="1" noChangeArrowheads="1"/>
          </p:cNvSpPr>
          <p:nvPr>
            <p:ph type="title"/>
          </p:nvPr>
        </p:nvSpPr>
        <p:spPr/>
        <p:txBody>
          <a:bodyPr/>
          <a:lstStyle/>
          <a:p>
            <a:pPr algn="l" eaLnBrk="1" hangingPunct="1"/>
            <a:r>
              <a:rPr lang="zh-CN" altLang="en-US" smtClean="0">
                <a:latin typeface="宋体" panose="02010600030101010101" pitchFamily="2" charset="-122"/>
              </a:rPr>
              <a:t>例</a:t>
            </a:r>
            <a:r>
              <a:rPr lang="en-US" altLang="zh-CN" smtClean="0">
                <a:latin typeface="宋体" panose="02010600030101010101" pitchFamily="2" charset="-122"/>
              </a:rPr>
              <a:t>(</a:t>
            </a:r>
            <a:r>
              <a:rPr lang="zh-CN" altLang="en-US" smtClean="0">
                <a:latin typeface="宋体" panose="02010600030101010101" pitchFamily="2" charset="-122"/>
              </a:rPr>
              <a:t>续</a:t>
            </a:r>
            <a:r>
              <a:rPr lang="en-US" altLang="zh-CN" smtClean="0">
                <a:latin typeface="宋体" panose="02010600030101010101" pitchFamily="2" charset="-122"/>
              </a:rPr>
              <a:t>1)</a:t>
            </a:r>
          </a:p>
        </p:txBody>
      </p:sp>
      <p:sp>
        <p:nvSpPr>
          <p:cNvPr id="129029" name="Rectangle 3"/>
          <p:cNvSpPr>
            <a:spLocks noGrp="1" noChangeArrowheads="1"/>
          </p:cNvSpPr>
          <p:nvPr>
            <p:ph type="body" sz="half" idx="1"/>
          </p:nvPr>
        </p:nvSpPr>
        <p:spPr>
          <a:xfrm>
            <a:off x="1143000" y="1143000"/>
            <a:ext cx="7605713" cy="3877985"/>
          </a:xfrm>
        </p:spPr>
        <p:txBody>
          <a:bodyPr/>
          <a:lstStyle/>
          <a:p>
            <a:pPr marL="0" indent="0" algn="just" eaLnBrk="1" hangingPunct="1">
              <a:lnSpc>
                <a:spcPct val="150000"/>
              </a:lnSpc>
              <a:buClrTx/>
              <a:buFontTx/>
              <a:buNone/>
            </a:pPr>
            <a:r>
              <a:rPr lang="zh-CN" altLang="en-US" dirty="0" smtClean="0"/>
              <a:t>令</a:t>
            </a:r>
            <a:endParaRPr lang="en-US" altLang="zh-CN" dirty="0" smtClean="0"/>
          </a:p>
          <a:p>
            <a:pPr marL="0" indent="0" algn="ctr" eaLnBrk="1" hangingPunct="1">
              <a:lnSpc>
                <a:spcPct val="150000"/>
              </a:lnSpc>
              <a:buClrTx/>
              <a:buFontTx/>
              <a:buNone/>
            </a:pPr>
            <a:r>
              <a:rPr lang="en-US" altLang="zh-CN" dirty="0" smtClean="0"/>
              <a:t>S</a:t>
            </a:r>
            <a:r>
              <a:rPr lang="en-US" altLang="zh-CN" baseline="-25000" dirty="0" smtClean="0"/>
              <a:t>n</a:t>
            </a:r>
            <a:r>
              <a:rPr lang="en-US" altLang="zh-CN" baseline="30000" dirty="0" smtClean="0"/>
              <a:t>(k</a:t>
            </a:r>
            <a:r>
              <a:rPr lang="en-US" altLang="zh-CN" baseline="30000" dirty="0"/>
              <a:t>)</a:t>
            </a:r>
            <a:r>
              <a:rPr lang="zh-CN" altLang="en-US" dirty="0"/>
              <a:t>＝在第</a:t>
            </a:r>
            <a:r>
              <a:rPr lang="en-US" altLang="zh-CN" dirty="0"/>
              <a:t>k</a:t>
            </a:r>
            <a:r>
              <a:rPr lang="zh-CN" altLang="en-US" dirty="0"/>
              <a:t>个盒子（</a:t>
            </a:r>
            <a:r>
              <a:rPr lang="en-US" altLang="zh-CN" dirty="0"/>
              <a:t>k=1,2,3</a:t>
            </a:r>
            <a:r>
              <a:rPr lang="zh-CN" altLang="en-US" dirty="0"/>
              <a:t>）中第</a:t>
            </a:r>
            <a:r>
              <a:rPr lang="en-US" altLang="zh-CN" dirty="0"/>
              <a:t>n</a:t>
            </a:r>
            <a:r>
              <a:rPr lang="zh-CN" altLang="en-US" dirty="0"/>
              <a:t>次</a:t>
            </a:r>
            <a:r>
              <a:rPr lang="zh-CN" altLang="en-US" dirty="0" smtClean="0"/>
              <a:t>抽取</a:t>
            </a:r>
            <a:endParaRPr lang="en-US" altLang="zh-CN" dirty="0" smtClean="0"/>
          </a:p>
          <a:p>
            <a:pPr marL="0" indent="1368000" algn="just" eaLnBrk="1" hangingPunct="1">
              <a:lnSpc>
                <a:spcPct val="150000"/>
              </a:lnSpc>
              <a:buClrTx/>
              <a:buFontTx/>
              <a:buNone/>
            </a:pPr>
            <a:r>
              <a:rPr lang="zh-CN" altLang="en-US" dirty="0" smtClean="0"/>
              <a:t>完成</a:t>
            </a:r>
            <a:r>
              <a:rPr lang="zh-CN" altLang="en-US" dirty="0"/>
              <a:t>后在各盒子中的红球数</a:t>
            </a:r>
          </a:p>
          <a:p>
            <a:pPr marL="0" indent="0" algn="just" eaLnBrk="1" hangingPunct="1">
              <a:lnSpc>
                <a:spcPct val="150000"/>
              </a:lnSpc>
              <a:buClrTx/>
              <a:buFontTx/>
              <a:buNone/>
            </a:pPr>
            <a:r>
              <a:rPr lang="zh-CN" altLang="en-US" dirty="0"/>
              <a:t>那么，在</a:t>
            </a:r>
            <a:r>
              <a:rPr lang="en-US" altLang="zh-CN" dirty="0"/>
              <a:t>k</a:t>
            </a:r>
            <a:r>
              <a:rPr lang="zh-CN" altLang="en-US" dirty="0"/>
              <a:t>分别固定为</a:t>
            </a:r>
            <a:r>
              <a:rPr lang="en-US" altLang="zh-CN" dirty="0"/>
              <a:t>1,2,3</a:t>
            </a:r>
            <a:r>
              <a:rPr lang="zh-CN" altLang="en-US" dirty="0"/>
              <a:t>时</a:t>
            </a:r>
            <a:r>
              <a:rPr lang="zh-CN" altLang="en-US" dirty="0" smtClean="0"/>
              <a:t>，</a:t>
            </a:r>
            <a:endParaRPr lang="en-US" altLang="zh-CN" dirty="0" smtClean="0"/>
          </a:p>
          <a:p>
            <a:pPr marL="0" indent="0" algn="ctr" eaLnBrk="1" hangingPunct="1">
              <a:lnSpc>
                <a:spcPct val="150000"/>
              </a:lnSpc>
              <a:buClrTx/>
              <a:buFontTx/>
              <a:buNone/>
            </a:pPr>
            <a:r>
              <a:rPr lang="en-US" altLang="zh-CN" dirty="0" smtClean="0"/>
              <a:t>{</a:t>
            </a:r>
            <a:r>
              <a:rPr lang="en-US" altLang="zh-CN" dirty="0"/>
              <a:t>S</a:t>
            </a:r>
            <a:r>
              <a:rPr lang="en-US" altLang="zh-CN" baseline="-25000" dirty="0"/>
              <a:t>n</a:t>
            </a:r>
            <a:r>
              <a:rPr lang="en-US" altLang="zh-CN" baseline="30000" dirty="0"/>
              <a:t>(k)</a:t>
            </a:r>
            <a:r>
              <a:rPr lang="en-US" altLang="zh-CN" b="0" baseline="30000" dirty="0"/>
              <a:t> </a:t>
            </a:r>
            <a:r>
              <a:rPr lang="zh-CN" altLang="en-US" dirty="0"/>
              <a:t>，</a:t>
            </a:r>
            <a:r>
              <a:rPr lang="en-US" altLang="zh-CN" dirty="0"/>
              <a:t>n≥0</a:t>
            </a:r>
            <a:r>
              <a:rPr lang="en-US" altLang="zh-CN" dirty="0" smtClean="0"/>
              <a:t>}</a:t>
            </a:r>
          </a:p>
          <a:p>
            <a:pPr marL="0" indent="0" algn="just" eaLnBrk="1" hangingPunct="1">
              <a:lnSpc>
                <a:spcPct val="150000"/>
              </a:lnSpc>
              <a:buClrTx/>
              <a:buFontTx/>
              <a:buNone/>
            </a:pPr>
            <a:r>
              <a:rPr lang="zh-CN" altLang="en-US" dirty="0" smtClean="0"/>
              <a:t>分别</a:t>
            </a:r>
            <a:r>
              <a:rPr lang="zh-CN" altLang="en-US" dirty="0"/>
              <a:t>为马尔可夫链，且其转移概率分别</a:t>
            </a:r>
            <a:r>
              <a:rPr lang="zh-CN" altLang="en-US" dirty="0" smtClean="0"/>
              <a:t>为</a:t>
            </a:r>
          </a:p>
        </p:txBody>
      </p:sp>
      <p:sp>
        <p:nvSpPr>
          <p:cNvPr id="12903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43A4AA90-3CAA-427E-A38A-B4C8CBB5E69F}" type="slidenum">
              <a:rPr lang="zh-CN" altLang="en-US" sz="1800">
                <a:solidFill>
                  <a:srgbClr val="00FF00"/>
                </a:solidFill>
                <a:ea typeface="黑体" panose="02010609060101010101" pitchFamily="49" charset="-122"/>
              </a:rPr>
              <a:pPr/>
              <a:t>60</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29">
                                            <p:txEl>
                                              <p:pRg st="0" end="0"/>
                                            </p:txEl>
                                          </p:spTgt>
                                        </p:tgtEl>
                                        <p:attrNameLst>
                                          <p:attrName>style.visibility</p:attrName>
                                        </p:attrNameLst>
                                      </p:cBhvr>
                                      <p:to>
                                        <p:strVal val="visible"/>
                                      </p:to>
                                    </p:set>
                                    <p:anim calcmode="lin" valueType="num">
                                      <p:cBhvr additive="base">
                                        <p:cTn id="7" dur="500" fill="hold"/>
                                        <p:tgtEl>
                                          <p:spTgt spid="1290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0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9029">
                                            <p:txEl>
                                              <p:pRg st="1" end="1"/>
                                            </p:txEl>
                                          </p:spTgt>
                                        </p:tgtEl>
                                        <p:attrNameLst>
                                          <p:attrName>style.visibility</p:attrName>
                                        </p:attrNameLst>
                                      </p:cBhvr>
                                      <p:to>
                                        <p:strVal val="visible"/>
                                      </p:to>
                                    </p:set>
                                    <p:anim calcmode="lin" valueType="num">
                                      <p:cBhvr additive="base">
                                        <p:cTn id="13" dur="500" fill="hold"/>
                                        <p:tgtEl>
                                          <p:spTgt spid="12902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9029">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129029">
                                            <p:txEl>
                                              <p:pRg st="2" end="2"/>
                                            </p:txEl>
                                          </p:spTgt>
                                        </p:tgtEl>
                                        <p:attrNameLst>
                                          <p:attrName>style.visibility</p:attrName>
                                        </p:attrNameLst>
                                      </p:cBhvr>
                                      <p:to>
                                        <p:strVal val="visible"/>
                                      </p:to>
                                    </p:set>
                                    <p:anim calcmode="lin" valueType="num">
                                      <p:cBhvr additive="base">
                                        <p:cTn id="18" dur="500" fill="hold"/>
                                        <p:tgtEl>
                                          <p:spTgt spid="129029">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902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29029">
                                            <p:txEl>
                                              <p:pRg st="3" end="3"/>
                                            </p:txEl>
                                          </p:spTgt>
                                        </p:tgtEl>
                                        <p:attrNameLst>
                                          <p:attrName>style.visibility</p:attrName>
                                        </p:attrNameLst>
                                      </p:cBhvr>
                                      <p:to>
                                        <p:strVal val="visible"/>
                                      </p:to>
                                    </p:set>
                                    <p:anim calcmode="lin" valueType="num">
                                      <p:cBhvr additive="base">
                                        <p:cTn id="24" dur="500" fill="hold"/>
                                        <p:tgtEl>
                                          <p:spTgt spid="129029">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9029">
                                            <p:txEl>
                                              <p:pRg st="3" end="3"/>
                                            </p:txEl>
                                          </p:spTgt>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129029">
                                            <p:txEl>
                                              <p:pRg st="4" end="4"/>
                                            </p:txEl>
                                          </p:spTgt>
                                        </p:tgtEl>
                                        <p:attrNameLst>
                                          <p:attrName>style.visibility</p:attrName>
                                        </p:attrNameLst>
                                      </p:cBhvr>
                                      <p:to>
                                        <p:strVal val="visible"/>
                                      </p:to>
                                    </p:set>
                                    <p:anim calcmode="lin" valueType="num">
                                      <p:cBhvr additive="base">
                                        <p:cTn id="29" dur="500" fill="hold"/>
                                        <p:tgtEl>
                                          <p:spTgt spid="12902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9029">
                                            <p:txEl>
                                              <p:pRg st="4" end="4"/>
                                            </p:txEl>
                                          </p:spTgt>
                                        </p:tgtEl>
                                        <p:attrNameLst>
                                          <p:attrName>ppt_y</p:attrName>
                                        </p:attrNameLst>
                                      </p:cBhvr>
                                      <p:tavLst>
                                        <p:tav tm="0">
                                          <p:val>
                                            <p:strVal val="1+#ppt_h/2"/>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129029">
                                            <p:txEl>
                                              <p:pRg st="5" end="5"/>
                                            </p:txEl>
                                          </p:spTgt>
                                        </p:tgtEl>
                                        <p:attrNameLst>
                                          <p:attrName>style.visibility</p:attrName>
                                        </p:attrNameLst>
                                      </p:cBhvr>
                                      <p:to>
                                        <p:strVal val="visible"/>
                                      </p:to>
                                    </p:set>
                                    <p:anim calcmode="lin" valueType="num">
                                      <p:cBhvr additive="base">
                                        <p:cTn id="34" dur="500" fill="hold"/>
                                        <p:tgtEl>
                                          <p:spTgt spid="129029">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2902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9"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BC642B0-8029-49DD-BFD4-8BD02D976808}"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3107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131076" name="Rectangle 2"/>
          <p:cNvSpPr>
            <a:spLocks noGrp="1" noChangeArrowheads="1"/>
          </p:cNvSpPr>
          <p:nvPr>
            <p:ph type="title"/>
          </p:nvPr>
        </p:nvSpPr>
        <p:spPr/>
        <p:txBody>
          <a:bodyPr/>
          <a:lstStyle/>
          <a:p>
            <a:pPr algn="l" eaLnBrk="1" hangingPunct="1"/>
            <a:r>
              <a:rPr lang="zh-CN" altLang="en-US" smtClean="0">
                <a:latin typeface="宋体" panose="02010600030101010101" pitchFamily="2" charset="-122"/>
              </a:rPr>
              <a:t>例</a:t>
            </a:r>
            <a:r>
              <a:rPr lang="en-US" altLang="zh-CN" smtClean="0">
                <a:latin typeface="宋体" panose="02010600030101010101" pitchFamily="2" charset="-122"/>
              </a:rPr>
              <a:t>(</a:t>
            </a:r>
            <a:r>
              <a:rPr lang="zh-CN" altLang="en-US" smtClean="0">
                <a:latin typeface="宋体" panose="02010600030101010101" pitchFamily="2" charset="-122"/>
              </a:rPr>
              <a:t>续</a:t>
            </a:r>
            <a:r>
              <a:rPr lang="en-US" altLang="zh-CN" smtClean="0">
                <a:latin typeface="宋体" panose="02010600030101010101" pitchFamily="2" charset="-122"/>
              </a:rPr>
              <a:t>2)</a:t>
            </a:r>
          </a:p>
        </p:txBody>
      </p:sp>
      <p:graphicFrame>
        <p:nvGraphicFramePr>
          <p:cNvPr id="359427" name="Object 3"/>
          <p:cNvGraphicFramePr>
            <a:graphicFrameLocks noChangeAspect="1"/>
          </p:cNvGraphicFramePr>
          <p:nvPr/>
        </p:nvGraphicFramePr>
        <p:xfrm>
          <a:off x="1377950" y="3397250"/>
          <a:ext cx="5281613" cy="939800"/>
        </p:xfrm>
        <a:graphic>
          <a:graphicData uri="http://schemas.openxmlformats.org/presentationml/2006/ole">
            <mc:AlternateContent xmlns:mc="http://schemas.openxmlformats.org/markup-compatibility/2006">
              <mc:Choice xmlns:v="urn:schemas-microsoft-com:vml" Requires="v">
                <p:oleObj spid="_x0000_s131096" name="公式" r:id="rId4" imgW="2336800" imgH="469900" progId="Equation.3">
                  <p:embed/>
                </p:oleObj>
              </mc:Choice>
              <mc:Fallback>
                <p:oleObj name="公式" r:id="rId4" imgW="2336800" imgH="4699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7950" y="3397250"/>
                        <a:ext cx="5281613"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9428" name="Object 4"/>
          <p:cNvGraphicFramePr>
            <a:graphicFrameLocks noChangeAspect="1"/>
          </p:cNvGraphicFramePr>
          <p:nvPr/>
        </p:nvGraphicFramePr>
        <p:xfrm>
          <a:off x="1377950" y="4332288"/>
          <a:ext cx="7188200" cy="2336800"/>
        </p:xfrm>
        <a:graphic>
          <a:graphicData uri="http://schemas.openxmlformats.org/presentationml/2006/ole">
            <mc:AlternateContent xmlns:mc="http://schemas.openxmlformats.org/markup-compatibility/2006">
              <mc:Choice xmlns:v="urn:schemas-microsoft-com:vml" Requires="v">
                <p:oleObj spid="_x0000_s131097" name="公式" r:id="rId6" imgW="3594100" imgH="1168400" progId="Equation.3">
                  <p:embed/>
                </p:oleObj>
              </mc:Choice>
              <mc:Fallback>
                <p:oleObj name="公式" r:id="rId6" imgW="3594100" imgH="11684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7950" y="4332288"/>
                        <a:ext cx="7188200" cy="233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9429" name="Object 5"/>
          <p:cNvGraphicFramePr>
            <a:graphicFrameLocks noGrp="1" noChangeAspect="1"/>
          </p:cNvGraphicFramePr>
          <p:nvPr>
            <p:ph idx="1"/>
          </p:nvPr>
        </p:nvGraphicFramePr>
        <p:xfrm>
          <a:off x="1377950" y="1052513"/>
          <a:ext cx="7600950" cy="2346325"/>
        </p:xfrm>
        <a:graphic>
          <a:graphicData uri="http://schemas.openxmlformats.org/presentationml/2006/ole">
            <mc:AlternateContent xmlns:mc="http://schemas.openxmlformats.org/markup-compatibility/2006">
              <mc:Choice xmlns:v="urn:schemas-microsoft-com:vml" Requires="v">
                <p:oleObj spid="_x0000_s131098" name="公式" r:id="rId8" imgW="3784600" imgH="1168400" progId="Equation.3">
                  <p:embed/>
                </p:oleObj>
              </mc:Choice>
              <mc:Fallback>
                <p:oleObj name="公式" r:id="rId8" imgW="3784600" imgH="11684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7950" y="1052513"/>
                        <a:ext cx="7600950" cy="234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8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F31946D8-FD95-4E97-8C6C-F6F9AC207454}" type="slidenum">
              <a:rPr lang="zh-CN" altLang="en-US" sz="1800">
                <a:solidFill>
                  <a:srgbClr val="00FF00"/>
                </a:solidFill>
                <a:ea typeface="黑体" panose="02010609060101010101" pitchFamily="49" charset="-122"/>
              </a:rPr>
              <a:pPr/>
              <a:t>61</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59429"/>
                                        </p:tgtEl>
                                        <p:attrNameLst>
                                          <p:attrName>style.visibility</p:attrName>
                                        </p:attrNameLst>
                                      </p:cBhvr>
                                      <p:to>
                                        <p:strVal val="visible"/>
                                      </p:to>
                                    </p:set>
                                    <p:anim calcmode="lin" valueType="num">
                                      <p:cBhvr additive="base">
                                        <p:cTn id="7" dur="500" fill="hold"/>
                                        <p:tgtEl>
                                          <p:spTgt spid="359429"/>
                                        </p:tgtEl>
                                        <p:attrNameLst>
                                          <p:attrName>ppt_x</p:attrName>
                                        </p:attrNameLst>
                                      </p:cBhvr>
                                      <p:tavLst>
                                        <p:tav tm="0">
                                          <p:val>
                                            <p:strVal val="#ppt_x"/>
                                          </p:val>
                                        </p:tav>
                                        <p:tav tm="100000">
                                          <p:val>
                                            <p:strVal val="#ppt_x"/>
                                          </p:val>
                                        </p:tav>
                                      </p:tavLst>
                                    </p:anim>
                                    <p:anim calcmode="lin" valueType="num">
                                      <p:cBhvr additive="base">
                                        <p:cTn id="8" dur="500" fill="hold"/>
                                        <p:tgtEl>
                                          <p:spTgt spid="35942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9427"/>
                                        </p:tgtEl>
                                        <p:attrNameLst>
                                          <p:attrName>style.visibility</p:attrName>
                                        </p:attrNameLst>
                                      </p:cBhvr>
                                      <p:to>
                                        <p:strVal val="visible"/>
                                      </p:to>
                                    </p:set>
                                    <p:anim calcmode="lin" valueType="num">
                                      <p:cBhvr additive="base">
                                        <p:cTn id="13" dur="500" fill="hold"/>
                                        <p:tgtEl>
                                          <p:spTgt spid="359427"/>
                                        </p:tgtEl>
                                        <p:attrNameLst>
                                          <p:attrName>ppt_x</p:attrName>
                                        </p:attrNameLst>
                                      </p:cBhvr>
                                      <p:tavLst>
                                        <p:tav tm="0">
                                          <p:val>
                                            <p:strVal val="#ppt_x"/>
                                          </p:val>
                                        </p:tav>
                                        <p:tav tm="100000">
                                          <p:val>
                                            <p:strVal val="#ppt_x"/>
                                          </p:val>
                                        </p:tav>
                                      </p:tavLst>
                                    </p:anim>
                                    <p:anim calcmode="lin" valueType="num">
                                      <p:cBhvr additive="base">
                                        <p:cTn id="14" dur="500" fill="hold"/>
                                        <p:tgtEl>
                                          <p:spTgt spid="35942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59428"/>
                                        </p:tgtEl>
                                        <p:attrNameLst>
                                          <p:attrName>style.visibility</p:attrName>
                                        </p:attrNameLst>
                                      </p:cBhvr>
                                      <p:to>
                                        <p:strVal val="visible"/>
                                      </p:to>
                                    </p:set>
                                    <p:anim calcmode="lin" valueType="num">
                                      <p:cBhvr additive="base">
                                        <p:cTn id="19" dur="500" fill="hold"/>
                                        <p:tgtEl>
                                          <p:spTgt spid="359428"/>
                                        </p:tgtEl>
                                        <p:attrNameLst>
                                          <p:attrName>ppt_x</p:attrName>
                                        </p:attrNameLst>
                                      </p:cBhvr>
                                      <p:tavLst>
                                        <p:tav tm="0">
                                          <p:val>
                                            <p:strVal val="#ppt_x"/>
                                          </p:val>
                                        </p:tav>
                                        <p:tav tm="100000">
                                          <p:val>
                                            <p:strVal val="#ppt_x"/>
                                          </p:val>
                                        </p:tav>
                                      </p:tavLst>
                                    </p:anim>
                                    <p:anim calcmode="lin" valueType="num">
                                      <p:cBhvr additive="base">
                                        <p:cTn id="20" dur="500" fill="hold"/>
                                        <p:tgtEl>
                                          <p:spTgt spid="3594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AC7AA49-B701-4F19-93F0-2DAE1F56C2EB}"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33123" name="页脚占位符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133124" name="Rectangle 2"/>
          <p:cNvSpPr>
            <a:spLocks noGrp="1" noChangeArrowheads="1"/>
          </p:cNvSpPr>
          <p:nvPr>
            <p:ph type="title"/>
          </p:nvPr>
        </p:nvSpPr>
        <p:spPr/>
        <p:txBody>
          <a:bodyPr/>
          <a:lstStyle/>
          <a:p>
            <a:pPr algn="l" eaLnBrk="1" hangingPunct="1"/>
            <a:r>
              <a:rPr lang="zh-CN" altLang="en-US" smtClean="0">
                <a:latin typeface="宋体" panose="02010600030101010101" pitchFamily="2" charset="-122"/>
              </a:rPr>
              <a:t>例</a:t>
            </a:r>
            <a:r>
              <a:rPr lang="en-US" altLang="zh-CN" smtClean="0">
                <a:latin typeface="宋体" panose="02010600030101010101" pitchFamily="2" charset="-122"/>
              </a:rPr>
              <a:t>(</a:t>
            </a:r>
            <a:r>
              <a:rPr lang="zh-CN" altLang="en-US" smtClean="0">
                <a:latin typeface="宋体" panose="02010600030101010101" pitchFamily="2" charset="-122"/>
              </a:rPr>
              <a:t>续</a:t>
            </a:r>
            <a:r>
              <a:rPr lang="en-US" altLang="zh-CN" smtClean="0">
                <a:latin typeface="宋体" panose="02010600030101010101" pitchFamily="2" charset="-122"/>
              </a:rPr>
              <a:t>3)</a:t>
            </a:r>
          </a:p>
        </p:txBody>
      </p:sp>
      <p:sp>
        <p:nvSpPr>
          <p:cNvPr id="133125" name="Rectangle 3"/>
          <p:cNvSpPr>
            <a:spLocks noGrp="1" noChangeArrowheads="1"/>
          </p:cNvSpPr>
          <p:nvPr>
            <p:ph type="body" sz="half" idx="1"/>
          </p:nvPr>
        </p:nvSpPr>
        <p:spPr>
          <a:xfrm>
            <a:off x="1143000" y="1201738"/>
            <a:ext cx="7605713" cy="5761577"/>
          </a:xfrm>
        </p:spPr>
        <p:txBody>
          <a:bodyPr/>
          <a:lstStyle/>
          <a:p>
            <a:pPr marL="0" indent="720000" eaLnBrk="1" hangingPunct="1">
              <a:buClrTx/>
              <a:buFontTx/>
              <a:buNone/>
            </a:pPr>
            <a:r>
              <a:rPr lang="zh-CN" altLang="en-US" sz="2400" dirty="0" smtClean="0"/>
              <a:t>而且初值分别为：</a:t>
            </a:r>
            <a:r>
              <a:rPr lang="en-US" altLang="zh-CN" sz="2400" dirty="0" smtClean="0"/>
              <a:t>S</a:t>
            </a:r>
            <a:r>
              <a:rPr lang="en-US" altLang="zh-CN" sz="2400" baseline="-25000" dirty="0" smtClean="0"/>
              <a:t>0</a:t>
            </a:r>
            <a:r>
              <a:rPr lang="en-US" altLang="zh-CN" sz="2400" baseline="30000" dirty="0" smtClean="0"/>
              <a:t>(1)</a:t>
            </a:r>
            <a:r>
              <a:rPr lang="zh-CN" altLang="en-US" sz="2400" dirty="0" smtClean="0"/>
              <a:t>＝</a:t>
            </a:r>
            <a:r>
              <a:rPr lang="en-US" altLang="zh-CN" sz="2400" dirty="0" smtClean="0"/>
              <a:t>90</a:t>
            </a:r>
            <a:r>
              <a:rPr lang="zh-CN" altLang="en-US" sz="2400" dirty="0" smtClean="0"/>
              <a:t>， </a:t>
            </a:r>
            <a:r>
              <a:rPr lang="en-US" altLang="zh-CN" sz="2400" dirty="0" smtClean="0"/>
              <a:t>S</a:t>
            </a:r>
            <a:r>
              <a:rPr lang="en-US" altLang="zh-CN" sz="2400" baseline="-25000" dirty="0" smtClean="0"/>
              <a:t>0</a:t>
            </a:r>
            <a:r>
              <a:rPr lang="en-US" altLang="zh-CN" sz="2400" baseline="30000" dirty="0" smtClean="0"/>
              <a:t>(2)</a:t>
            </a:r>
            <a:r>
              <a:rPr lang="zh-CN" altLang="en-US" sz="2400" dirty="0" smtClean="0"/>
              <a:t>＝</a:t>
            </a:r>
            <a:r>
              <a:rPr lang="en-US" altLang="zh-CN" sz="2400" dirty="0" smtClean="0"/>
              <a:t>50</a:t>
            </a:r>
            <a:r>
              <a:rPr lang="zh-CN" altLang="en-US" sz="2400" dirty="0" smtClean="0"/>
              <a:t>， </a:t>
            </a:r>
            <a:r>
              <a:rPr lang="en-US" altLang="zh-CN" sz="2400" dirty="0" smtClean="0"/>
              <a:t>S</a:t>
            </a:r>
            <a:r>
              <a:rPr lang="en-US" altLang="zh-CN" sz="2400" baseline="-25000" dirty="0" smtClean="0"/>
              <a:t>0</a:t>
            </a:r>
            <a:r>
              <a:rPr lang="en-US" altLang="zh-CN" sz="2400" baseline="30000" dirty="0" smtClean="0"/>
              <a:t>(3)</a:t>
            </a:r>
            <a:r>
              <a:rPr lang="zh-CN" altLang="en-US" sz="2400" dirty="0" smtClean="0"/>
              <a:t>＝</a:t>
            </a:r>
            <a:r>
              <a:rPr lang="en-US" altLang="zh-CN" sz="2400" dirty="0" smtClean="0"/>
              <a:t>40</a:t>
            </a:r>
            <a:r>
              <a:rPr lang="zh-CN" altLang="en-US" sz="2400" dirty="0" smtClean="0"/>
              <a:t>。于是</a:t>
            </a:r>
            <a:r>
              <a:rPr lang="zh-CN" altLang="en-US" sz="2400" dirty="0"/>
              <a:t>这</a:t>
            </a:r>
            <a:r>
              <a:rPr lang="en-US" altLang="zh-CN" sz="2400" dirty="0"/>
              <a:t>3</a:t>
            </a:r>
            <a:r>
              <a:rPr lang="zh-CN" altLang="en-US" sz="2400" dirty="0"/>
              <a:t>个盒子就分别对应于</a:t>
            </a:r>
            <a:r>
              <a:rPr lang="en-US" altLang="zh-CN" sz="2400" dirty="0"/>
              <a:t>3</a:t>
            </a:r>
            <a:r>
              <a:rPr lang="zh-CN" altLang="en-US" sz="2400" dirty="0"/>
              <a:t>个不同的马尔可夫链模型，把这</a:t>
            </a:r>
            <a:r>
              <a:rPr lang="en-US" altLang="zh-CN" sz="2400" dirty="0"/>
              <a:t>3</a:t>
            </a:r>
            <a:r>
              <a:rPr lang="zh-CN" altLang="en-US" sz="2400" dirty="0"/>
              <a:t>个模型分别记为</a:t>
            </a:r>
            <a:r>
              <a:rPr lang="zh-CN" altLang="en-US" sz="2400" dirty="0">
                <a:sym typeface="Symbol" panose="05050102010706020507" pitchFamily="18" charset="2"/>
              </a:rPr>
              <a:t></a:t>
            </a:r>
            <a:r>
              <a:rPr lang="en-US" altLang="zh-CN" sz="2400" baseline="-25000" dirty="0"/>
              <a:t>1</a:t>
            </a:r>
            <a:r>
              <a:rPr lang="zh-CN" altLang="en-US" sz="2400" dirty="0"/>
              <a:t>，</a:t>
            </a:r>
            <a:r>
              <a:rPr lang="zh-CN" altLang="en-US" sz="2400" dirty="0">
                <a:sym typeface="Symbol" panose="05050102010706020507" pitchFamily="18" charset="2"/>
              </a:rPr>
              <a:t></a:t>
            </a:r>
            <a:r>
              <a:rPr lang="en-US" altLang="zh-CN" sz="2400" baseline="-25000" dirty="0"/>
              <a:t>2</a:t>
            </a:r>
            <a:r>
              <a:rPr lang="zh-CN" altLang="en-US" sz="2400" dirty="0"/>
              <a:t>，</a:t>
            </a:r>
            <a:r>
              <a:rPr lang="zh-CN" altLang="en-US" sz="2400" dirty="0">
                <a:sym typeface="Symbol" panose="05050102010706020507" pitchFamily="18" charset="2"/>
              </a:rPr>
              <a:t></a:t>
            </a:r>
            <a:r>
              <a:rPr lang="en-US" altLang="zh-CN" sz="2400" baseline="-25000" dirty="0"/>
              <a:t>3</a:t>
            </a:r>
            <a:r>
              <a:rPr lang="zh-CN" altLang="en-US" sz="2400" dirty="0"/>
              <a:t>，并把某人观测到的样本序列中的第</a:t>
            </a:r>
            <a:r>
              <a:rPr lang="en-US" altLang="zh-CN" sz="2400" dirty="0"/>
              <a:t>n</a:t>
            </a:r>
            <a:r>
              <a:rPr lang="zh-CN" altLang="en-US" sz="2400" dirty="0"/>
              <a:t>个记为</a:t>
            </a:r>
            <a:r>
              <a:rPr lang="en-US" altLang="zh-CN" sz="2400" dirty="0"/>
              <a:t>O</a:t>
            </a:r>
            <a:r>
              <a:rPr lang="en-US" altLang="zh-CN" sz="2400" baseline="-25000" dirty="0"/>
              <a:t>n</a:t>
            </a:r>
            <a:r>
              <a:rPr lang="zh-CN" altLang="en-US" sz="2400" dirty="0" smtClean="0"/>
              <a:t>。</a:t>
            </a:r>
            <a:r>
              <a:rPr lang="zh-CN" altLang="en-US" sz="2400" dirty="0"/>
              <a:t>即令</a:t>
            </a:r>
            <a:endParaRPr lang="en-US" altLang="zh-CN" sz="2400" dirty="0" smtClean="0"/>
          </a:p>
          <a:p>
            <a:pPr marL="0" indent="0" algn="ctr" eaLnBrk="1" hangingPunct="1">
              <a:buClrTx/>
              <a:buFontTx/>
              <a:buNone/>
            </a:pPr>
            <a:r>
              <a:rPr lang="en-US" altLang="zh-CN" sz="2400" dirty="0" smtClean="0"/>
              <a:t>O</a:t>
            </a:r>
            <a:r>
              <a:rPr lang="en-US" altLang="zh-CN" sz="2400" baseline="-25000" dirty="0" smtClean="0"/>
              <a:t>n</a:t>
            </a:r>
            <a:r>
              <a:rPr lang="zh-CN" altLang="en-US" sz="2400" dirty="0"/>
              <a:t>为抽到的记录列中第</a:t>
            </a:r>
            <a:r>
              <a:rPr lang="en-US" altLang="zh-CN" sz="2400" dirty="0"/>
              <a:t>n</a:t>
            </a:r>
            <a:r>
              <a:rPr lang="zh-CN" altLang="en-US" sz="2400" dirty="0"/>
              <a:t>个记录中的白球数</a:t>
            </a:r>
          </a:p>
          <a:p>
            <a:pPr marL="0" indent="0" algn="ctr" eaLnBrk="1" hangingPunct="1">
              <a:buClrTx/>
              <a:buFontTx/>
              <a:buNone/>
            </a:pPr>
            <a:r>
              <a:rPr lang="zh-CN" altLang="en-US" sz="2400" dirty="0"/>
              <a:t>（只能为</a:t>
            </a:r>
            <a:r>
              <a:rPr lang="en-US" altLang="zh-CN" sz="2400" dirty="0"/>
              <a:t>0</a:t>
            </a:r>
            <a:r>
              <a:rPr lang="zh-CN" altLang="en-US" sz="2400" dirty="0"/>
              <a:t>或</a:t>
            </a:r>
            <a:r>
              <a:rPr lang="en-US" altLang="zh-CN" sz="2400" dirty="0"/>
              <a:t>1</a:t>
            </a:r>
            <a:r>
              <a:rPr lang="zh-CN" altLang="en-US" sz="2400" dirty="0"/>
              <a:t>）</a:t>
            </a:r>
          </a:p>
          <a:p>
            <a:pPr marL="0" indent="720000" eaLnBrk="1" hangingPunct="1">
              <a:buClrTx/>
              <a:buFontTx/>
              <a:buNone/>
            </a:pPr>
            <a:r>
              <a:rPr lang="zh-CN" altLang="en-US" sz="2400" dirty="0"/>
              <a:t>从此例可以看出，在观测出自哪个盒子已知时，状态随机变量序列</a:t>
            </a:r>
            <a:r>
              <a:rPr lang="en-US" altLang="zh-CN" sz="2400" dirty="0"/>
              <a:t>{S</a:t>
            </a:r>
            <a:r>
              <a:rPr lang="en-US" altLang="zh-CN" sz="2400" baseline="-25000" dirty="0"/>
              <a:t>n</a:t>
            </a:r>
            <a:r>
              <a:rPr lang="en-US" altLang="zh-CN" sz="2400" dirty="0"/>
              <a:t>}</a:t>
            </a:r>
            <a:r>
              <a:rPr lang="zh-CN" altLang="en-US" sz="2400" dirty="0"/>
              <a:t>与某人提供的观测随机变量序列</a:t>
            </a:r>
            <a:r>
              <a:rPr lang="en-US" altLang="zh-CN" sz="2400" dirty="0"/>
              <a:t>{O</a:t>
            </a:r>
            <a:r>
              <a:rPr lang="en-US" altLang="zh-CN" sz="2400" baseline="-25000" dirty="0"/>
              <a:t>n</a:t>
            </a:r>
            <a:r>
              <a:rPr lang="en-US" altLang="zh-CN" sz="2400" dirty="0"/>
              <a:t>}</a:t>
            </a:r>
            <a:r>
              <a:rPr lang="zh-CN" altLang="en-US" sz="2400" dirty="0"/>
              <a:t>之间的条件概率计算的关系可以直观地写为：</a:t>
            </a:r>
          </a:p>
          <a:p>
            <a:pPr marL="0" indent="0" algn="ctr" eaLnBrk="1" hangingPunct="1">
              <a:buClrTx/>
              <a:buFontTx/>
              <a:buNone/>
            </a:pPr>
            <a:r>
              <a:rPr lang="en-US" altLang="zh-CN" sz="2400" dirty="0"/>
              <a:t>S</a:t>
            </a:r>
            <a:r>
              <a:rPr lang="en-US" altLang="zh-CN" sz="2400" baseline="-25000" dirty="0"/>
              <a:t>0</a:t>
            </a:r>
            <a:r>
              <a:rPr lang="en-US" altLang="zh-CN" sz="2400" dirty="0"/>
              <a:t>,O</a:t>
            </a:r>
            <a:r>
              <a:rPr lang="en-US" altLang="zh-CN" sz="2400" baseline="-25000" dirty="0"/>
              <a:t>1</a:t>
            </a:r>
            <a:r>
              <a:rPr lang="en-US" altLang="zh-CN" sz="2400" dirty="0"/>
              <a:t>,S</a:t>
            </a:r>
            <a:r>
              <a:rPr lang="en-US" altLang="zh-CN" sz="2400" baseline="-25000" dirty="0"/>
              <a:t>1</a:t>
            </a:r>
            <a:r>
              <a:rPr lang="en-US" altLang="zh-CN" sz="2400" dirty="0"/>
              <a:t>,…, O</a:t>
            </a:r>
            <a:r>
              <a:rPr lang="en-US" altLang="zh-CN" sz="2400" baseline="-25000" dirty="0"/>
              <a:t>m-1</a:t>
            </a:r>
            <a:r>
              <a:rPr lang="en-US" altLang="zh-CN" sz="2400" dirty="0"/>
              <a:t>,S</a:t>
            </a:r>
            <a:r>
              <a:rPr lang="en-US" altLang="zh-CN" sz="2400" baseline="-25000" dirty="0"/>
              <a:t>m-1</a:t>
            </a:r>
            <a:r>
              <a:rPr lang="en-US" altLang="zh-CN" sz="2400" dirty="0"/>
              <a:t>, </a:t>
            </a:r>
            <a:r>
              <a:rPr lang="en-US" altLang="zh-CN" sz="2400" dirty="0" err="1"/>
              <a:t>O</a:t>
            </a:r>
            <a:r>
              <a:rPr lang="en-US" altLang="zh-CN" sz="2400" baseline="-25000" dirty="0" err="1"/>
              <a:t>m</a:t>
            </a:r>
            <a:r>
              <a:rPr lang="en-US" altLang="zh-CN" sz="2400" dirty="0" err="1"/>
              <a:t>,S</a:t>
            </a:r>
            <a:r>
              <a:rPr lang="en-US" altLang="zh-CN" sz="2400" baseline="-25000" dirty="0" err="1"/>
              <a:t>m</a:t>
            </a:r>
            <a:endParaRPr lang="en-US" altLang="zh-CN" sz="2400" baseline="-25000" dirty="0"/>
          </a:p>
          <a:p>
            <a:pPr marL="0" indent="0" eaLnBrk="1" hangingPunct="1">
              <a:buClrTx/>
              <a:buFontTx/>
              <a:buNone/>
            </a:pPr>
            <a:r>
              <a:rPr lang="zh-CN" altLang="en-US" sz="2400" dirty="0"/>
              <a:t>其中在前面的一段随机变量序列取定值的条件下，继后的那个随机变量取值的条件概率就完全确定了。</a:t>
            </a:r>
          </a:p>
          <a:p>
            <a:pPr algn="r" eaLnBrk="1" hangingPunct="1">
              <a:buFont typeface="Wingdings" panose="05000000000000000000" pitchFamily="2" charset="2"/>
              <a:buNone/>
            </a:pPr>
            <a:endParaRPr lang="zh-CN" altLang="en-US" sz="2400" dirty="0" smtClean="0"/>
          </a:p>
        </p:txBody>
      </p:sp>
      <p:sp>
        <p:nvSpPr>
          <p:cNvPr id="133127"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816E3DD4-A7B8-4E24-ABEC-8833987D771F}" type="slidenum">
              <a:rPr lang="zh-CN" altLang="en-US" sz="1800">
                <a:solidFill>
                  <a:srgbClr val="00FF00"/>
                </a:solidFill>
                <a:ea typeface="黑体" panose="02010609060101010101" pitchFamily="49" charset="-122"/>
              </a:rPr>
              <a:pPr/>
              <a:t>62</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25">
                                            <p:txEl>
                                              <p:pRg st="0" end="0"/>
                                            </p:txEl>
                                          </p:spTgt>
                                        </p:tgtEl>
                                        <p:attrNameLst>
                                          <p:attrName>style.visibility</p:attrName>
                                        </p:attrNameLst>
                                      </p:cBhvr>
                                      <p:to>
                                        <p:strVal val="visible"/>
                                      </p:to>
                                    </p:set>
                                    <p:anim calcmode="lin" valueType="num">
                                      <p:cBhvr additive="base">
                                        <p:cTn id="7" dur="500" fill="hold"/>
                                        <p:tgtEl>
                                          <p:spTgt spid="1331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2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3125">
                                            <p:txEl>
                                              <p:pRg st="1" end="1"/>
                                            </p:txEl>
                                          </p:spTgt>
                                        </p:tgtEl>
                                        <p:attrNameLst>
                                          <p:attrName>style.visibility</p:attrName>
                                        </p:attrNameLst>
                                      </p:cBhvr>
                                      <p:to>
                                        <p:strVal val="visible"/>
                                      </p:to>
                                    </p:set>
                                    <p:anim calcmode="lin" valueType="num">
                                      <p:cBhvr additive="base">
                                        <p:cTn id="12" dur="500" fill="hold"/>
                                        <p:tgtEl>
                                          <p:spTgt spid="13312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312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33125">
                                            <p:txEl>
                                              <p:pRg st="2" end="2"/>
                                            </p:txEl>
                                          </p:spTgt>
                                        </p:tgtEl>
                                        <p:attrNameLst>
                                          <p:attrName>style.visibility</p:attrName>
                                        </p:attrNameLst>
                                      </p:cBhvr>
                                      <p:to>
                                        <p:strVal val="visible"/>
                                      </p:to>
                                    </p:set>
                                    <p:anim calcmode="lin" valueType="num">
                                      <p:cBhvr additive="base">
                                        <p:cTn id="17" dur="500" fill="hold"/>
                                        <p:tgtEl>
                                          <p:spTgt spid="13312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3125">
                                            <p:txEl>
                                              <p:pRg st="3" end="3"/>
                                            </p:txEl>
                                          </p:spTgt>
                                        </p:tgtEl>
                                        <p:attrNameLst>
                                          <p:attrName>style.visibility</p:attrName>
                                        </p:attrNameLst>
                                      </p:cBhvr>
                                      <p:to>
                                        <p:strVal val="visible"/>
                                      </p:to>
                                    </p:set>
                                    <p:anim calcmode="lin" valueType="num">
                                      <p:cBhvr additive="base">
                                        <p:cTn id="23" dur="500" fill="hold"/>
                                        <p:tgtEl>
                                          <p:spTgt spid="13312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3125">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133125">
                                            <p:txEl>
                                              <p:pRg st="4" end="4"/>
                                            </p:txEl>
                                          </p:spTgt>
                                        </p:tgtEl>
                                        <p:attrNameLst>
                                          <p:attrName>style.visibility</p:attrName>
                                        </p:attrNameLst>
                                      </p:cBhvr>
                                      <p:to>
                                        <p:strVal val="visible"/>
                                      </p:to>
                                    </p:set>
                                    <p:anim calcmode="lin" valueType="num">
                                      <p:cBhvr additive="base">
                                        <p:cTn id="28" dur="500" fill="hold"/>
                                        <p:tgtEl>
                                          <p:spTgt spid="133125">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33125">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133125">
                                            <p:txEl>
                                              <p:pRg st="5" end="5"/>
                                            </p:txEl>
                                          </p:spTgt>
                                        </p:tgtEl>
                                        <p:attrNameLst>
                                          <p:attrName>style.visibility</p:attrName>
                                        </p:attrNameLst>
                                      </p:cBhvr>
                                      <p:to>
                                        <p:strVal val="visible"/>
                                      </p:to>
                                    </p:set>
                                    <p:anim calcmode="lin" valueType="num">
                                      <p:cBhvr additive="base">
                                        <p:cTn id="33" dur="500" fill="hold"/>
                                        <p:tgtEl>
                                          <p:spTgt spid="13312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312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B2E8756-7F09-41D2-AD49-35DFBE00B191}"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35171" name="页脚占位符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135172" name="Rectangle 2"/>
          <p:cNvSpPr>
            <a:spLocks noGrp="1" noChangeArrowheads="1"/>
          </p:cNvSpPr>
          <p:nvPr>
            <p:ph type="title"/>
          </p:nvPr>
        </p:nvSpPr>
        <p:spPr/>
        <p:txBody>
          <a:bodyPr/>
          <a:lstStyle/>
          <a:p>
            <a:pPr algn="l" eaLnBrk="1" hangingPunct="1"/>
            <a:r>
              <a:rPr lang="zh-CN" altLang="en-US" smtClean="0">
                <a:latin typeface="宋体" panose="02010600030101010101" pitchFamily="2" charset="-122"/>
              </a:rPr>
              <a:t>例</a:t>
            </a:r>
            <a:r>
              <a:rPr lang="en-US" altLang="zh-CN" smtClean="0">
                <a:latin typeface="宋体" panose="02010600030101010101" pitchFamily="2" charset="-122"/>
              </a:rPr>
              <a:t>(</a:t>
            </a:r>
            <a:r>
              <a:rPr lang="zh-CN" altLang="en-US" smtClean="0">
                <a:latin typeface="宋体" panose="02010600030101010101" pitchFamily="2" charset="-122"/>
              </a:rPr>
              <a:t>续</a:t>
            </a:r>
            <a:r>
              <a:rPr lang="en-US" altLang="zh-CN" smtClean="0">
                <a:latin typeface="宋体" panose="02010600030101010101" pitchFamily="2" charset="-122"/>
              </a:rPr>
              <a:t>4)</a:t>
            </a:r>
          </a:p>
        </p:txBody>
      </p:sp>
      <p:sp>
        <p:nvSpPr>
          <p:cNvPr id="135173" name="Rectangle 3"/>
          <p:cNvSpPr>
            <a:spLocks noGrp="1" noChangeArrowheads="1"/>
          </p:cNvSpPr>
          <p:nvPr>
            <p:ph type="body" sz="half" idx="1"/>
          </p:nvPr>
        </p:nvSpPr>
        <p:spPr>
          <a:xfrm>
            <a:off x="1143000" y="1201738"/>
            <a:ext cx="7605713" cy="5170646"/>
          </a:xfrm>
        </p:spPr>
        <p:txBody>
          <a:bodyPr/>
          <a:lstStyle/>
          <a:p>
            <a:pPr marL="0" indent="0" eaLnBrk="1" hangingPunct="1">
              <a:lnSpc>
                <a:spcPct val="140000"/>
              </a:lnSpc>
              <a:buClrTx/>
              <a:buFontTx/>
              <a:buNone/>
            </a:pPr>
            <a:r>
              <a:rPr lang="zh-CN" altLang="en-US" sz="2400" dirty="0" smtClean="0"/>
              <a:t>在这</a:t>
            </a:r>
            <a:r>
              <a:rPr lang="en-US" altLang="zh-CN" sz="2400" dirty="0" smtClean="0"/>
              <a:t>3</a:t>
            </a:r>
            <a:r>
              <a:rPr lang="zh-CN" altLang="en-US" sz="2400" dirty="0" smtClean="0"/>
              <a:t>个模型下分别都有：</a:t>
            </a:r>
            <a:endParaRPr lang="en-US" altLang="zh-CN" sz="2400" dirty="0" smtClean="0"/>
          </a:p>
          <a:p>
            <a:pPr marL="0" indent="180000" eaLnBrk="1" hangingPunct="1">
              <a:lnSpc>
                <a:spcPct val="140000"/>
              </a:lnSpc>
              <a:buClrTx/>
              <a:buFontTx/>
              <a:buNone/>
            </a:pPr>
            <a:r>
              <a:rPr lang="en-US" altLang="zh-CN" sz="2400" dirty="0" smtClean="0"/>
              <a:t>P{S</a:t>
            </a:r>
            <a:r>
              <a:rPr lang="en-US" altLang="zh-CN" sz="2400" baseline="-25000" dirty="0" smtClean="0"/>
              <a:t>n+1 </a:t>
            </a:r>
            <a:r>
              <a:rPr lang="en-US" altLang="zh-CN" sz="2400" dirty="0" smtClean="0"/>
              <a:t>| O</a:t>
            </a:r>
            <a:r>
              <a:rPr lang="en-US" altLang="zh-CN" sz="2400" baseline="-25000" dirty="0" smtClean="0"/>
              <a:t>1</a:t>
            </a:r>
            <a:r>
              <a:rPr lang="en-US" altLang="zh-CN" sz="2400" dirty="0" smtClean="0"/>
              <a:t>, S</a:t>
            </a:r>
            <a:r>
              <a:rPr lang="en-US" altLang="zh-CN" sz="2400" baseline="-25000" dirty="0" smtClean="0"/>
              <a:t>1</a:t>
            </a:r>
            <a:r>
              <a:rPr lang="en-US" altLang="zh-CN" sz="2400" dirty="0" smtClean="0"/>
              <a:t>, …, O</a:t>
            </a:r>
            <a:r>
              <a:rPr lang="en-US" altLang="zh-CN" sz="2400" baseline="-25000" dirty="0" smtClean="0"/>
              <a:t>n</a:t>
            </a:r>
            <a:r>
              <a:rPr lang="en-US" altLang="zh-CN" sz="2400" dirty="0" smtClean="0"/>
              <a:t>, S</a:t>
            </a:r>
            <a:r>
              <a:rPr lang="en-US" altLang="zh-CN" sz="2400" baseline="-25000" dirty="0" smtClean="0"/>
              <a:t>n</a:t>
            </a:r>
            <a:r>
              <a:rPr lang="en-US" altLang="zh-CN" sz="2400" dirty="0"/>
              <a:t>, O</a:t>
            </a:r>
            <a:r>
              <a:rPr lang="en-US" altLang="zh-CN" sz="2400" baseline="-25000" dirty="0"/>
              <a:t>n+1</a:t>
            </a:r>
            <a:r>
              <a:rPr lang="en-US" altLang="zh-CN" sz="2400" dirty="0"/>
              <a:t>}</a:t>
            </a:r>
            <a:r>
              <a:rPr lang="zh-CN" altLang="en-US" sz="2400" dirty="0"/>
              <a:t>＝ </a:t>
            </a:r>
            <a:r>
              <a:rPr lang="en-US" altLang="zh-CN" sz="2400" dirty="0" smtClean="0"/>
              <a:t>P{S</a:t>
            </a:r>
            <a:r>
              <a:rPr lang="en-US" altLang="zh-CN" sz="2400" baseline="-25000" dirty="0" smtClean="0"/>
              <a:t>n+1 </a:t>
            </a:r>
            <a:r>
              <a:rPr lang="en-US" altLang="zh-CN" sz="2400" dirty="0" smtClean="0"/>
              <a:t>| S</a:t>
            </a:r>
            <a:r>
              <a:rPr lang="en-US" altLang="zh-CN" sz="2400" baseline="-25000" dirty="0" smtClean="0"/>
              <a:t>n</a:t>
            </a:r>
            <a:r>
              <a:rPr lang="en-US" altLang="zh-CN" sz="2400" dirty="0"/>
              <a:t>}</a:t>
            </a:r>
            <a:r>
              <a:rPr lang="zh-CN" altLang="en-US" sz="2400" dirty="0"/>
              <a:t>＝ </a:t>
            </a:r>
            <a:r>
              <a:rPr lang="en-US" altLang="zh-CN" sz="2400" dirty="0" smtClean="0"/>
              <a:t>P{S</a:t>
            </a:r>
            <a:r>
              <a:rPr lang="en-US" altLang="zh-CN" sz="2400" baseline="-25000" dirty="0" smtClean="0"/>
              <a:t>2 </a:t>
            </a:r>
            <a:r>
              <a:rPr lang="en-US" altLang="zh-CN" sz="2400" dirty="0" smtClean="0"/>
              <a:t>| S</a:t>
            </a:r>
            <a:r>
              <a:rPr lang="en-US" altLang="zh-CN" sz="2400" baseline="-25000" dirty="0" smtClean="0"/>
              <a:t>1</a:t>
            </a:r>
            <a:r>
              <a:rPr lang="en-US" altLang="zh-CN" sz="2400" dirty="0"/>
              <a:t>}</a:t>
            </a:r>
          </a:p>
          <a:p>
            <a:pPr marL="0" indent="180000" eaLnBrk="1" hangingPunct="1">
              <a:lnSpc>
                <a:spcPct val="140000"/>
              </a:lnSpc>
              <a:buClrTx/>
              <a:buFontTx/>
              <a:buNone/>
            </a:pPr>
            <a:r>
              <a:rPr lang="en-US" altLang="zh-CN" sz="2400" dirty="0" smtClean="0"/>
              <a:t>P{O</a:t>
            </a:r>
            <a:r>
              <a:rPr lang="en-US" altLang="zh-CN" sz="2400" baseline="-25000" dirty="0" smtClean="0"/>
              <a:t>n+1 </a:t>
            </a:r>
            <a:r>
              <a:rPr lang="en-US" altLang="zh-CN" sz="2400" dirty="0" smtClean="0"/>
              <a:t>| O</a:t>
            </a:r>
            <a:r>
              <a:rPr lang="en-US" altLang="zh-CN" sz="2400" baseline="-25000" dirty="0" smtClean="0"/>
              <a:t>1</a:t>
            </a:r>
            <a:r>
              <a:rPr lang="en-US" altLang="zh-CN" sz="2400" dirty="0" smtClean="0"/>
              <a:t>, S</a:t>
            </a:r>
            <a:r>
              <a:rPr lang="en-US" altLang="zh-CN" sz="2400" baseline="-25000" dirty="0" smtClean="0"/>
              <a:t>1</a:t>
            </a:r>
            <a:r>
              <a:rPr lang="en-US" altLang="zh-CN" sz="2400" dirty="0" smtClean="0"/>
              <a:t>, …, O</a:t>
            </a:r>
            <a:r>
              <a:rPr lang="en-US" altLang="zh-CN" sz="2400" baseline="-25000" dirty="0" smtClean="0"/>
              <a:t>n</a:t>
            </a:r>
            <a:r>
              <a:rPr lang="en-US" altLang="zh-CN" sz="2400" dirty="0" smtClean="0"/>
              <a:t>, S</a:t>
            </a:r>
            <a:r>
              <a:rPr lang="en-US" altLang="zh-CN" sz="2400" baseline="-25000" dirty="0" smtClean="0"/>
              <a:t>n</a:t>
            </a:r>
            <a:r>
              <a:rPr lang="en-US" altLang="zh-CN" sz="2400" dirty="0"/>
              <a:t>}</a:t>
            </a:r>
            <a:r>
              <a:rPr lang="zh-CN" altLang="en-US" sz="2400" dirty="0"/>
              <a:t>＝ </a:t>
            </a:r>
            <a:r>
              <a:rPr lang="en-US" altLang="zh-CN" sz="2400" dirty="0" smtClean="0"/>
              <a:t>P{O</a:t>
            </a:r>
            <a:r>
              <a:rPr lang="en-US" altLang="zh-CN" sz="2400" baseline="-25000" dirty="0" smtClean="0"/>
              <a:t>n+1 </a:t>
            </a:r>
            <a:r>
              <a:rPr lang="en-US" altLang="zh-CN" sz="2400" dirty="0" smtClean="0"/>
              <a:t>| S</a:t>
            </a:r>
            <a:r>
              <a:rPr lang="en-US" altLang="zh-CN" sz="2400" baseline="-25000" dirty="0" smtClean="0"/>
              <a:t>n</a:t>
            </a:r>
            <a:r>
              <a:rPr lang="en-US" altLang="zh-CN" sz="2400" dirty="0"/>
              <a:t>}</a:t>
            </a:r>
            <a:r>
              <a:rPr lang="zh-CN" altLang="en-US" sz="2400" dirty="0"/>
              <a:t>＝ </a:t>
            </a:r>
            <a:r>
              <a:rPr lang="en-US" altLang="zh-CN" sz="2400" dirty="0" smtClean="0"/>
              <a:t>P{O</a:t>
            </a:r>
            <a:r>
              <a:rPr lang="en-US" altLang="zh-CN" sz="2400" baseline="-25000" dirty="0" smtClean="0"/>
              <a:t>2 </a:t>
            </a:r>
            <a:r>
              <a:rPr lang="en-US" altLang="zh-CN" sz="2400" dirty="0" smtClean="0"/>
              <a:t>| S</a:t>
            </a:r>
            <a:r>
              <a:rPr lang="en-US" altLang="zh-CN" sz="2400" baseline="-25000" dirty="0" smtClean="0"/>
              <a:t>1</a:t>
            </a:r>
            <a:r>
              <a:rPr lang="en-US" altLang="zh-CN" sz="2400" dirty="0"/>
              <a:t>}</a:t>
            </a:r>
          </a:p>
          <a:p>
            <a:pPr marL="0" indent="0" eaLnBrk="1" hangingPunct="1">
              <a:lnSpc>
                <a:spcPct val="140000"/>
              </a:lnSpc>
              <a:buClrTx/>
              <a:buFontTx/>
              <a:buNone/>
            </a:pPr>
            <a:r>
              <a:rPr lang="zh-CN" altLang="en-US" sz="2400" dirty="0"/>
              <a:t>于是</a:t>
            </a:r>
          </a:p>
          <a:p>
            <a:pPr marL="0" indent="180000" eaLnBrk="1" hangingPunct="1">
              <a:lnSpc>
                <a:spcPct val="140000"/>
              </a:lnSpc>
              <a:buClrTx/>
              <a:buFontTx/>
              <a:buNone/>
            </a:pPr>
            <a:r>
              <a:rPr lang="en-US" altLang="zh-CN" sz="2400" dirty="0"/>
              <a:t>P{S</a:t>
            </a:r>
            <a:r>
              <a:rPr lang="en-US" altLang="zh-CN" sz="2400" baseline="-25000" dirty="0"/>
              <a:t>0</a:t>
            </a:r>
            <a:r>
              <a:rPr lang="en-US" altLang="zh-CN" sz="2400" dirty="0" smtClean="0"/>
              <a:t>, O</a:t>
            </a:r>
            <a:r>
              <a:rPr lang="en-US" altLang="zh-CN" sz="2400" baseline="-25000" dirty="0" smtClean="0"/>
              <a:t>1</a:t>
            </a:r>
            <a:r>
              <a:rPr lang="en-US" altLang="zh-CN" sz="2400" dirty="0" smtClean="0"/>
              <a:t>, S</a:t>
            </a:r>
            <a:r>
              <a:rPr lang="en-US" altLang="zh-CN" sz="2400" baseline="-25000" dirty="0" smtClean="0"/>
              <a:t>1</a:t>
            </a:r>
            <a:r>
              <a:rPr lang="en-US" altLang="zh-CN" sz="2400" dirty="0" smtClean="0"/>
              <a:t>, …, O</a:t>
            </a:r>
            <a:r>
              <a:rPr lang="en-US" altLang="zh-CN" sz="2400" baseline="-25000" dirty="0" smtClean="0"/>
              <a:t>m-1</a:t>
            </a:r>
            <a:r>
              <a:rPr lang="en-US" altLang="zh-CN" sz="2400" dirty="0" smtClean="0"/>
              <a:t>, S</a:t>
            </a:r>
            <a:r>
              <a:rPr lang="en-US" altLang="zh-CN" sz="2400" baseline="-25000" dirty="0" smtClean="0"/>
              <a:t>m-1</a:t>
            </a:r>
            <a:r>
              <a:rPr lang="en-US" altLang="zh-CN" sz="2400" dirty="0" smtClean="0"/>
              <a:t>, O</a:t>
            </a:r>
            <a:r>
              <a:rPr lang="en-US" altLang="zh-CN" sz="2400" baseline="-25000" dirty="0" smtClean="0"/>
              <a:t>m</a:t>
            </a:r>
            <a:r>
              <a:rPr lang="en-US" altLang="zh-CN" sz="2400" dirty="0" smtClean="0"/>
              <a:t>, S</a:t>
            </a:r>
            <a:r>
              <a:rPr lang="en-US" altLang="zh-CN" sz="2400" baseline="-25000" dirty="0" smtClean="0"/>
              <a:t>m</a:t>
            </a:r>
            <a:r>
              <a:rPr lang="en-US" altLang="zh-CN" sz="2400" dirty="0"/>
              <a:t>}</a:t>
            </a:r>
          </a:p>
          <a:p>
            <a:pPr marL="0" indent="0" algn="r" eaLnBrk="1" hangingPunct="1">
              <a:lnSpc>
                <a:spcPct val="140000"/>
              </a:lnSpc>
              <a:buClrTx/>
              <a:buFontTx/>
              <a:buNone/>
            </a:pPr>
            <a:r>
              <a:rPr lang="zh-CN" altLang="en-US" sz="2400" dirty="0"/>
              <a:t>＝</a:t>
            </a:r>
            <a:r>
              <a:rPr lang="en-US" altLang="zh-CN" sz="2400" dirty="0" smtClean="0"/>
              <a:t>P{S</a:t>
            </a:r>
            <a:r>
              <a:rPr lang="en-US" altLang="zh-CN" sz="2400" baseline="-25000" dirty="0" smtClean="0"/>
              <a:t>0</a:t>
            </a:r>
            <a:r>
              <a:rPr lang="en-US" altLang="zh-CN" sz="2400" dirty="0" smtClean="0"/>
              <a:t>}P{O</a:t>
            </a:r>
            <a:r>
              <a:rPr lang="en-US" altLang="zh-CN" sz="2400" baseline="-25000" dirty="0" smtClean="0"/>
              <a:t>1</a:t>
            </a:r>
            <a:r>
              <a:rPr lang="en-US" altLang="zh-CN" sz="2400" dirty="0" smtClean="0"/>
              <a:t>|S</a:t>
            </a:r>
            <a:r>
              <a:rPr lang="en-US" altLang="zh-CN" sz="2400" baseline="-25000" dirty="0" smtClean="0"/>
              <a:t>0</a:t>
            </a:r>
            <a:r>
              <a:rPr lang="en-US" altLang="zh-CN" sz="2400" dirty="0" smtClean="0"/>
              <a:t>}P{S</a:t>
            </a:r>
            <a:r>
              <a:rPr lang="en-US" altLang="zh-CN" sz="2400" baseline="-25000" dirty="0" smtClean="0"/>
              <a:t>1</a:t>
            </a:r>
            <a:r>
              <a:rPr lang="en-US" altLang="zh-CN" sz="2400" dirty="0" smtClean="0"/>
              <a:t>|S</a:t>
            </a:r>
            <a:r>
              <a:rPr lang="en-US" altLang="zh-CN" sz="2400" baseline="-25000" dirty="0" smtClean="0"/>
              <a:t>0</a:t>
            </a:r>
            <a:r>
              <a:rPr lang="en-US" altLang="zh-CN" sz="2400" dirty="0" smtClean="0"/>
              <a:t>}P{O</a:t>
            </a:r>
            <a:r>
              <a:rPr lang="en-US" altLang="zh-CN" sz="2400" baseline="-25000" dirty="0" smtClean="0"/>
              <a:t>2</a:t>
            </a:r>
            <a:r>
              <a:rPr lang="en-US" altLang="zh-CN" sz="2400" dirty="0" smtClean="0"/>
              <a:t>|S</a:t>
            </a:r>
            <a:r>
              <a:rPr lang="en-US" altLang="zh-CN" sz="2400" baseline="-25000" dirty="0" smtClean="0"/>
              <a:t>1</a:t>
            </a:r>
            <a:r>
              <a:rPr lang="en-US" altLang="zh-CN" sz="2400" dirty="0"/>
              <a:t>}…</a:t>
            </a:r>
            <a:r>
              <a:rPr lang="en-US" altLang="zh-CN" sz="2400" dirty="0" smtClean="0"/>
              <a:t>P{O</a:t>
            </a:r>
            <a:r>
              <a:rPr lang="en-US" altLang="zh-CN" sz="2400" baseline="-25000" dirty="0" smtClean="0"/>
              <a:t>m</a:t>
            </a:r>
            <a:r>
              <a:rPr lang="en-US" altLang="zh-CN" sz="2400" dirty="0" smtClean="0"/>
              <a:t>|S</a:t>
            </a:r>
            <a:r>
              <a:rPr lang="en-US" altLang="zh-CN" sz="2400" baseline="-25000" dirty="0" smtClean="0"/>
              <a:t>m-1</a:t>
            </a:r>
            <a:r>
              <a:rPr lang="en-US" altLang="zh-CN" sz="2400" dirty="0" smtClean="0"/>
              <a:t>}P{S</a:t>
            </a:r>
            <a:r>
              <a:rPr lang="en-US" altLang="zh-CN" sz="2400" baseline="-25000" dirty="0" smtClean="0"/>
              <a:t>m</a:t>
            </a:r>
            <a:r>
              <a:rPr lang="en-US" altLang="zh-CN" sz="2400" dirty="0" smtClean="0"/>
              <a:t>|S</a:t>
            </a:r>
            <a:r>
              <a:rPr lang="en-US" altLang="zh-CN" sz="2400" baseline="-25000" dirty="0" smtClean="0"/>
              <a:t>m-1</a:t>
            </a:r>
            <a:r>
              <a:rPr lang="en-US" altLang="zh-CN" sz="2400" dirty="0"/>
              <a:t>}</a:t>
            </a:r>
          </a:p>
          <a:p>
            <a:pPr marL="0" indent="720000" eaLnBrk="1" hangingPunct="1">
              <a:lnSpc>
                <a:spcPct val="140000"/>
              </a:lnSpc>
              <a:buClrTx/>
              <a:buFontTx/>
              <a:buNone/>
            </a:pPr>
            <a:r>
              <a:rPr lang="zh-CN" altLang="en-US" sz="2400" dirty="0"/>
              <a:t>具体地，我们有</a:t>
            </a:r>
          </a:p>
          <a:p>
            <a:pPr marL="0" indent="0" eaLnBrk="1" hangingPunct="1">
              <a:lnSpc>
                <a:spcPct val="140000"/>
              </a:lnSpc>
              <a:buClrTx/>
              <a:buFontTx/>
              <a:buNone/>
            </a:pPr>
            <a:r>
              <a:rPr lang="zh-CN" altLang="en-US" sz="2400" dirty="0"/>
              <a:t>在模型</a:t>
            </a:r>
            <a:r>
              <a:rPr lang="zh-CN" altLang="en-US" sz="2400" dirty="0">
                <a:sym typeface="Symbol" panose="05050102010706020507" pitchFamily="18" charset="2"/>
              </a:rPr>
              <a:t></a:t>
            </a:r>
            <a:r>
              <a:rPr lang="en-US" altLang="zh-CN" sz="2400" baseline="-25000" dirty="0"/>
              <a:t>1</a:t>
            </a:r>
            <a:r>
              <a:rPr lang="zh-CN" altLang="en-US" sz="2400" dirty="0"/>
              <a:t>下（把取到的球换色）</a:t>
            </a:r>
          </a:p>
          <a:p>
            <a:pPr marL="0" indent="900000" eaLnBrk="1" hangingPunct="1">
              <a:lnSpc>
                <a:spcPct val="140000"/>
              </a:lnSpc>
              <a:buClrTx/>
              <a:buFontTx/>
              <a:buNone/>
            </a:pPr>
            <a:r>
              <a:rPr lang="en-US" altLang="zh-CN" sz="2400" dirty="0"/>
              <a:t>P{(O</a:t>
            </a:r>
            <a:r>
              <a:rPr lang="en-US" altLang="zh-CN" sz="2400" baseline="-25000" dirty="0"/>
              <a:t>1</a:t>
            </a:r>
            <a:r>
              <a:rPr lang="en-US" altLang="zh-CN" sz="2400" dirty="0" smtClean="0"/>
              <a:t>, O</a:t>
            </a:r>
            <a:r>
              <a:rPr lang="en-US" altLang="zh-CN" sz="2400" baseline="-25000" dirty="0" smtClean="0"/>
              <a:t>2</a:t>
            </a:r>
            <a:r>
              <a:rPr lang="en-US" altLang="zh-CN" sz="2400" dirty="0" smtClean="0"/>
              <a:t>, O</a:t>
            </a:r>
            <a:r>
              <a:rPr lang="en-US" altLang="zh-CN" sz="2400" baseline="-25000" dirty="0" smtClean="0"/>
              <a:t>3</a:t>
            </a:r>
            <a:r>
              <a:rPr lang="en-US" altLang="zh-CN" sz="2400" dirty="0" smtClean="0"/>
              <a:t>, O</a:t>
            </a:r>
            <a:r>
              <a:rPr lang="en-US" altLang="zh-CN" sz="2400" baseline="-25000" dirty="0" smtClean="0"/>
              <a:t>4</a:t>
            </a:r>
            <a:r>
              <a:rPr lang="en-US" altLang="zh-CN" sz="2400" dirty="0" smtClean="0"/>
              <a:t>, O</a:t>
            </a:r>
            <a:r>
              <a:rPr lang="en-US" altLang="zh-CN" sz="2400" baseline="-25000" dirty="0" smtClean="0"/>
              <a:t>5</a:t>
            </a:r>
            <a:r>
              <a:rPr lang="en-US" altLang="zh-CN" sz="2400" dirty="0"/>
              <a:t>)</a:t>
            </a:r>
            <a:r>
              <a:rPr lang="zh-CN" altLang="en-US" sz="2400" dirty="0"/>
              <a:t>＝</a:t>
            </a:r>
            <a:r>
              <a:rPr lang="en-US" altLang="zh-CN" sz="2400" dirty="0"/>
              <a:t>(0</a:t>
            </a:r>
            <a:r>
              <a:rPr lang="en-US" altLang="zh-CN" sz="2400" dirty="0" smtClean="0"/>
              <a:t>, 0, 0, 0, 1) | </a:t>
            </a:r>
            <a:r>
              <a:rPr lang="en-US" altLang="zh-CN" sz="2400" dirty="0" smtClean="0">
                <a:sym typeface="Symbol" panose="05050102010706020507" pitchFamily="18" charset="2"/>
              </a:rPr>
              <a:t></a:t>
            </a:r>
            <a:r>
              <a:rPr lang="en-US" altLang="zh-CN" sz="2400" baseline="-25000" dirty="0"/>
              <a:t>1</a:t>
            </a:r>
            <a:r>
              <a:rPr lang="en-US" altLang="zh-CN" sz="2400" dirty="0"/>
              <a:t>}</a:t>
            </a:r>
          </a:p>
          <a:p>
            <a:pPr marL="0" indent="540000" eaLnBrk="1" hangingPunct="1">
              <a:lnSpc>
                <a:spcPct val="140000"/>
              </a:lnSpc>
              <a:buClrTx/>
              <a:buFontTx/>
              <a:buNone/>
            </a:pPr>
            <a:r>
              <a:rPr lang="zh-CN" altLang="en-US" sz="2400" dirty="0"/>
              <a:t>＝</a:t>
            </a:r>
            <a:r>
              <a:rPr lang="en-US" altLang="zh-CN" sz="2400" dirty="0" smtClean="0"/>
              <a:t>0.9×0.89×0.88×0.87×0.14 ≈ 0.086</a:t>
            </a:r>
            <a:endParaRPr lang="zh-CN" altLang="en-US" sz="2400" dirty="0" smtClean="0"/>
          </a:p>
        </p:txBody>
      </p:sp>
      <p:sp>
        <p:nvSpPr>
          <p:cNvPr id="13517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F8EF0F9C-4726-49D0-8F10-853D9581804B}" type="slidenum">
              <a:rPr lang="zh-CN" altLang="en-US" sz="1800">
                <a:solidFill>
                  <a:srgbClr val="00FF00"/>
                </a:solidFill>
                <a:ea typeface="黑体" panose="02010609060101010101" pitchFamily="49" charset="-122"/>
              </a:rPr>
              <a:pPr/>
              <a:t>63</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5173">
                                            <p:txEl>
                                              <p:pRg st="0" end="0"/>
                                            </p:txEl>
                                          </p:spTgt>
                                        </p:tgtEl>
                                        <p:attrNameLst>
                                          <p:attrName>style.visibility</p:attrName>
                                        </p:attrNameLst>
                                      </p:cBhvr>
                                      <p:to>
                                        <p:strVal val="visible"/>
                                      </p:to>
                                    </p:set>
                                    <p:anim calcmode="lin" valueType="num">
                                      <p:cBhvr additive="base">
                                        <p:cTn id="7" dur="500" fill="hold"/>
                                        <p:tgtEl>
                                          <p:spTgt spid="135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517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5173">
                                            <p:txEl>
                                              <p:pRg st="1" end="1"/>
                                            </p:txEl>
                                          </p:spTgt>
                                        </p:tgtEl>
                                        <p:attrNameLst>
                                          <p:attrName>style.visibility</p:attrName>
                                        </p:attrNameLst>
                                      </p:cBhvr>
                                      <p:to>
                                        <p:strVal val="visible"/>
                                      </p:to>
                                    </p:set>
                                    <p:anim calcmode="lin" valueType="num">
                                      <p:cBhvr additive="base">
                                        <p:cTn id="12" dur="500" fill="hold"/>
                                        <p:tgtEl>
                                          <p:spTgt spid="13517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517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35173">
                                            <p:txEl>
                                              <p:pRg st="2" end="2"/>
                                            </p:txEl>
                                          </p:spTgt>
                                        </p:tgtEl>
                                        <p:attrNameLst>
                                          <p:attrName>style.visibility</p:attrName>
                                        </p:attrNameLst>
                                      </p:cBhvr>
                                      <p:to>
                                        <p:strVal val="visible"/>
                                      </p:to>
                                    </p:set>
                                    <p:anim calcmode="lin" valueType="num">
                                      <p:cBhvr additive="base">
                                        <p:cTn id="17" dur="500" fill="hold"/>
                                        <p:tgtEl>
                                          <p:spTgt spid="13517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51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5173">
                                            <p:txEl>
                                              <p:pRg st="3" end="3"/>
                                            </p:txEl>
                                          </p:spTgt>
                                        </p:tgtEl>
                                        <p:attrNameLst>
                                          <p:attrName>style.visibility</p:attrName>
                                        </p:attrNameLst>
                                      </p:cBhvr>
                                      <p:to>
                                        <p:strVal val="visible"/>
                                      </p:to>
                                    </p:set>
                                    <p:anim calcmode="lin" valueType="num">
                                      <p:cBhvr additive="base">
                                        <p:cTn id="23" dur="500" fill="hold"/>
                                        <p:tgtEl>
                                          <p:spTgt spid="13517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5173">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135173">
                                            <p:txEl>
                                              <p:pRg st="4" end="4"/>
                                            </p:txEl>
                                          </p:spTgt>
                                        </p:tgtEl>
                                        <p:attrNameLst>
                                          <p:attrName>style.visibility</p:attrName>
                                        </p:attrNameLst>
                                      </p:cBhvr>
                                      <p:to>
                                        <p:strVal val="visible"/>
                                      </p:to>
                                    </p:set>
                                    <p:anim calcmode="lin" valueType="num">
                                      <p:cBhvr additive="base">
                                        <p:cTn id="28" dur="500" fill="hold"/>
                                        <p:tgtEl>
                                          <p:spTgt spid="13517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35173">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135173">
                                            <p:txEl>
                                              <p:pRg st="5" end="5"/>
                                            </p:txEl>
                                          </p:spTgt>
                                        </p:tgtEl>
                                        <p:attrNameLst>
                                          <p:attrName>style.visibility</p:attrName>
                                        </p:attrNameLst>
                                      </p:cBhvr>
                                      <p:to>
                                        <p:strVal val="visible"/>
                                      </p:to>
                                    </p:set>
                                    <p:anim calcmode="lin" valueType="num">
                                      <p:cBhvr additive="base">
                                        <p:cTn id="33" dur="500" fill="hold"/>
                                        <p:tgtEl>
                                          <p:spTgt spid="13517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517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35173">
                                            <p:txEl>
                                              <p:pRg st="6" end="6"/>
                                            </p:txEl>
                                          </p:spTgt>
                                        </p:tgtEl>
                                        <p:attrNameLst>
                                          <p:attrName>style.visibility</p:attrName>
                                        </p:attrNameLst>
                                      </p:cBhvr>
                                      <p:to>
                                        <p:strVal val="visible"/>
                                      </p:to>
                                    </p:set>
                                    <p:anim calcmode="lin" valueType="num">
                                      <p:cBhvr additive="base">
                                        <p:cTn id="39" dur="500" fill="hold"/>
                                        <p:tgtEl>
                                          <p:spTgt spid="13517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517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35173">
                                            <p:txEl>
                                              <p:pRg st="7" end="7"/>
                                            </p:txEl>
                                          </p:spTgt>
                                        </p:tgtEl>
                                        <p:attrNameLst>
                                          <p:attrName>style.visibility</p:attrName>
                                        </p:attrNameLst>
                                      </p:cBhvr>
                                      <p:to>
                                        <p:strVal val="visible"/>
                                      </p:to>
                                    </p:set>
                                    <p:anim calcmode="lin" valueType="num">
                                      <p:cBhvr additive="base">
                                        <p:cTn id="45" dur="500" fill="hold"/>
                                        <p:tgtEl>
                                          <p:spTgt spid="13517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35173">
                                            <p:txEl>
                                              <p:pRg st="7" end="7"/>
                                            </p:txEl>
                                          </p:spTgt>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p:stCondLst>
                                    <p:cond delay="0"/>
                                  </p:stCondLst>
                                  <p:childTnLst>
                                    <p:set>
                                      <p:cBhvr>
                                        <p:cTn id="49" dur="1" fill="hold">
                                          <p:stCondLst>
                                            <p:cond delay="0"/>
                                          </p:stCondLst>
                                        </p:cTn>
                                        <p:tgtEl>
                                          <p:spTgt spid="135173">
                                            <p:txEl>
                                              <p:pRg st="8" end="8"/>
                                            </p:txEl>
                                          </p:spTgt>
                                        </p:tgtEl>
                                        <p:attrNameLst>
                                          <p:attrName>style.visibility</p:attrName>
                                        </p:attrNameLst>
                                      </p:cBhvr>
                                      <p:to>
                                        <p:strVal val="visible"/>
                                      </p:to>
                                    </p:set>
                                    <p:anim calcmode="lin" valueType="num">
                                      <p:cBhvr additive="base">
                                        <p:cTn id="50" dur="500" fill="hold"/>
                                        <p:tgtEl>
                                          <p:spTgt spid="135173">
                                            <p:txEl>
                                              <p:pRg st="8" end="8"/>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35173">
                                            <p:txEl>
                                              <p:pRg st="8" end="8"/>
                                            </p:txEl>
                                          </p:spTgt>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35173">
                                            <p:txEl>
                                              <p:pRg st="9" end="9"/>
                                            </p:txEl>
                                          </p:spTgt>
                                        </p:tgtEl>
                                        <p:attrNameLst>
                                          <p:attrName>style.visibility</p:attrName>
                                        </p:attrNameLst>
                                      </p:cBhvr>
                                      <p:to>
                                        <p:strVal val="visible"/>
                                      </p:to>
                                    </p:set>
                                    <p:anim calcmode="lin" valueType="num">
                                      <p:cBhvr additive="base">
                                        <p:cTn id="55" dur="500" fill="hold"/>
                                        <p:tgtEl>
                                          <p:spTgt spid="13517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3517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C9A058B-D087-4269-A20B-E96A280289CD}"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37219" name="页脚占位符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137220" name="Rectangle 2"/>
          <p:cNvSpPr>
            <a:spLocks noGrp="1" noChangeArrowheads="1"/>
          </p:cNvSpPr>
          <p:nvPr>
            <p:ph type="title"/>
          </p:nvPr>
        </p:nvSpPr>
        <p:spPr/>
        <p:txBody>
          <a:bodyPr/>
          <a:lstStyle/>
          <a:p>
            <a:pPr algn="l" eaLnBrk="1" hangingPunct="1"/>
            <a:r>
              <a:rPr lang="zh-CN" altLang="en-US" smtClean="0">
                <a:latin typeface="宋体" panose="02010600030101010101" pitchFamily="2" charset="-122"/>
              </a:rPr>
              <a:t>例</a:t>
            </a:r>
            <a:r>
              <a:rPr lang="en-US" altLang="zh-CN" smtClean="0">
                <a:latin typeface="宋体" panose="02010600030101010101" pitchFamily="2" charset="-122"/>
              </a:rPr>
              <a:t>(</a:t>
            </a:r>
            <a:r>
              <a:rPr lang="zh-CN" altLang="en-US" smtClean="0">
                <a:latin typeface="宋体" panose="02010600030101010101" pitchFamily="2" charset="-122"/>
              </a:rPr>
              <a:t>续</a:t>
            </a:r>
            <a:r>
              <a:rPr lang="en-US" altLang="zh-CN" smtClean="0">
                <a:latin typeface="宋体" panose="02010600030101010101" pitchFamily="2" charset="-122"/>
              </a:rPr>
              <a:t>5)</a:t>
            </a:r>
          </a:p>
        </p:txBody>
      </p:sp>
      <p:sp>
        <p:nvSpPr>
          <p:cNvPr id="137221" name="Rectangle 3"/>
          <p:cNvSpPr>
            <a:spLocks noGrp="1" noChangeArrowheads="1"/>
          </p:cNvSpPr>
          <p:nvPr>
            <p:ph type="body" sz="half" idx="1"/>
          </p:nvPr>
        </p:nvSpPr>
        <p:spPr>
          <a:xfrm>
            <a:off x="1143000" y="1201738"/>
            <a:ext cx="7629525" cy="5722913"/>
          </a:xfrm>
          <a:noFill/>
        </p:spPr>
        <p:txBody>
          <a:bodyPr/>
          <a:lstStyle/>
          <a:p>
            <a:pPr marL="0" indent="0" eaLnBrk="1" hangingPunct="1">
              <a:buClrTx/>
              <a:buFontTx/>
              <a:buNone/>
            </a:pPr>
            <a:r>
              <a:rPr lang="zh-CN" altLang="en-US" sz="2400" dirty="0" smtClean="0"/>
              <a:t>在模型</a:t>
            </a:r>
            <a:r>
              <a:rPr lang="zh-CN" altLang="en-US" sz="2400" dirty="0" smtClean="0">
                <a:sym typeface="Symbol" panose="05050102010706020507" pitchFamily="18" charset="2"/>
              </a:rPr>
              <a:t></a:t>
            </a:r>
            <a:r>
              <a:rPr lang="en-US" altLang="zh-CN" sz="2400" baseline="-25000" dirty="0" smtClean="0"/>
              <a:t>2</a:t>
            </a:r>
            <a:r>
              <a:rPr lang="zh-CN" altLang="en-US" sz="2400" dirty="0" smtClean="0"/>
              <a:t>下（球的内容不变）</a:t>
            </a:r>
            <a:endParaRPr lang="en-US" altLang="zh-CN" sz="2400" dirty="0" smtClean="0"/>
          </a:p>
          <a:p>
            <a:pPr marL="0" indent="0" algn="ctr" eaLnBrk="1" hangingPunct="1">
              <a:buClrTx/>
              <a:buFontTx/>
              <a:buNone/>
            </a:pPr>
            <a:r>
              <a:rPr lang="en-US" altLang="zh-CN" sz="2400" dirty="0" smtClean="0"/>
              <a:t>P</a:t>
            </a:r>
            <a:r>
              <a:rPr lang="en-US" altLang="zh-CN" sz="2400" dirty="0"/>
              <a:t>{(O</a:t>
            </a:r>
            <a:r>
              <a:rPr lang="en-US" altLang="zh-CN" sz="2400" baseline="-25000" dirty="0"/>
              <a:t>1</a:t>
            </a:r>
            <a:r>
              <a:rPr lang="en-US" altLang="zh-CN" sz="2400" dirty="0" smtClean="0"/>
              <a:t>, O</a:t>
            </a:r>
            <a:r>
              <a:rPr lang="en-US" altLang="zh-CN" sz="2400" baseline="-25000" dirty="0" smtClean="0"/>
              <a:t>2</a:t>
            </a:r>
            <a:r>
              <a:rPr lang="en-US" altLang="zh-CN" sz="2400" dirty="0" smtClean="0"/>
              <a:t>, O</a:t>
            </a:r>
            <a:r>
              <a:rPr lang="en-US" altLang="zh-CN" sz="2400" baseline="-25000" dirty="0" smtClean="0"/>
              <a:t>3</a:t>
            </a:r>
            <a:r>
              <a:rPr lang="en-US" altLang="zh-CN" sz="2400" dirty="0" smtClean="0"/>
              <a:t>, O</a:t>
            </a:r>
            <a:r>
              <a:rPr lang="en-US" altLang="zh-CN" sz="2400" baseline="-25000" dirty="0" smtClean="0"/>
              <a:t>4</a:t>
            </a:r>
            <a:r>
              <a:rPr lang="en-US" altLang="zh-CN" sz="2400" dirty="0" smtClean="0"/>
              <a:t>, O</a:t>
            </a:r>
            <a:r>
              <a:rPr lang="en-US" altLang="zh-CN" sz="2400" baseline="-25000" dirty="0" smtClean="0"/>
              <a:t>5</a:t>
            </a:r>
            <a:r>
              <a:rPr lang="en-US" altLang="zh-CN" sz="2400" dirty="0" smtClean="0"/>
              <a:t>) </a:t>
            </a:r>
            <a:r>
              <a:rPr lang="zh-CN" altLang="en-US" sz="2400" dirty="0" smtClean="0"/>
              <a:t>＝ </a:t>
            </a:r>
            <a:r>
              <a:rPr lang="en-US" altLang="zh-CN" sz="2400" dirty="0" smtClean="0"/>
              <a:t>(</a:t>
            </a:r>
            <a:r>
              <a:rPr lang="en-US" altLang="zh-CN" sz="2400" dirty="0"/>
              <a:t>0</a:t>
            </a:r>
            <a:r>
              <a:rPr lang="en-US" altLang="zh-CN" sz="2400" dirty="0" smtClean="0"/>
              <a:t>, 0, 0, 0, 1) | </a:t>
            </a:r>
            <a:r>
              <a:rPr lang="en-US" altLang="zh-CN" sz="2400" dirty="0" smtClean="0">
                <a:sym typeface="Symbol" panose="05050102010706020507" pitchFamily="18" charset="2"/>
              </a:rPr>
              <a:t></a:t>
            </a:r>
            <a:r>
              <a:rPr lang="en-US" altLang="zh-CN" sz="2400" baseline="-25000" dirty="0" smtClean="0"/>
              <a:t>1 </a:t>
            </a:r>
            <a:r>
              <a:rPr lang="en-US" altLang="zh-CN" sz="2400" dirty="0" smtClean="0"/>
              <a:t>}</a:t>
            </a:r>
            <a:endParaRPr lang="en-US" altLang="zh-CN" sz="2400" dirty="0"/>
          </a:p>
          <a:p>
            <a:pPr marL="0" indent="0" algn="ctr" eaLnBrk="1" hangingPunct="1">
              <a:buClrTx/>
              <a:buFontTx/>
              <a:buNone/>
            </a:pPr>
            <a:r>
              <a:rPr lang="zh-CN" altLang="en-US" sz="2400" dirty="0" smtClean="0"/>
              <a:t>＝ </a:t>
            </a:r>
            <a:r>
              <a:rPr lang="en-US" altLang="zh-CN" sz="2400" dirty="0" smtClean="0"/>
              <a:t>(0.5)</a:t>
            </a:r>
            <a:r>
              <a:rPr lang="en-US" altLang="zh-CN" sz="2400" baseline="30000" dirty="0" smtClean="0"/>
              <a:t>5</a:t>
            </a:r>
            <a:r>
              <a:rPr lang="en-US" altLang="zh-CN" sz="2400" dirty="0" smtClean="0"/>
              <a:t> ≈ 0.031</a:t>
            </a:r>
            <a:endParaRPr lang="en-US" altLang="zh-CN" sz="2400" dirty="0"/>
          </a:p>
          <a:p>
            <a:pPr marL="0" indent="0" eaLnBrk="1" hangingPunct="1">
              <a:buClrTx/>
              <a:buFontTx/>
              <a:buNone/>
            </a:pPr>
            <a:r>
              <a:rPr lang="zh-CN" altLang="en-US" sz="2400" dirty="0"/>
              <a:t>在模型</a:t>
            </a:r>
            <a:r>
              <a:rPr lang="zh-CN" altLang="en-US" sz="2400" dirty="0">
                <a:sym typeface="Symbol" panose="05050102010706020507" pitchFamily="18" charset="2"/>
              </a:rPr>
              <a:t></a:t>
            </a:r>
            <a:r>
              <a:rPr lang="en-US" altLang="zh-CN" sz="2400" baseline="-25000" dirty="0"/>
              <a:t>3</a:t>
            </a:r>
            <a:r>
              <a:rPr lang="zh-CN" altLang="en-US" sz="2400" dirty="0"/>
              <a:t>下（取红不变，取白换红）</a:t>
            </a:r>
          </a:p>
          <a:p>
            <a:pPr marL="0" indent="0" algn="ctr" eaLnBrk="1" hangingPunct="1">
              <a:buClrTx/>
              <a:buFontTx/>
              <a:buNone/>
            </a:pPr>
            <a:r>
              <a:rPr lang="en-US" altLang="zh-CN" sz="2400" dirty="0"/>
              <a:t>P{(O</a:t>
            </a:r>
            <a:r>
              <a:rPr lang="en-US" altLang="zh-CN" sz="2400" baseline="-25000" dirty="0"/>
              <a:t>1</a:t>
            </a:r>
            <a:r>
              <a:rPr lang="en-US" altLang="zh-CN" sz="2400" dirty="0" smtClean="0"/>
              <a:t>, O</a:t>
            </a:r>
            <a:r>
              <a:rPr lang="en-US" altLang="zh-CN" sz="2400" baseline="-25000" dirty="0" smtClean="0"/>
              <a:t>2</a:t>
            </a:r>
            <a:r>
              <a:rPr lang="en-US" altLang="zh-CN" sz="2400" dirty="0" smtClean="0"/>
              <a:t>, O</a:t>
            </a:r>
            <a:r>
              <a:rPr lang="en-US" altLang="zh-CN" sz="2400" baseline="-25000" dirty="0" smtClean="0"/>
              <a:t>3</a:t>
            </a:r>
            <a:r>
              <a:rPr lang="en-US" altLang="zh-CN" sz="2400" dirty="0" smtClean="0"/>
              <a:t>, O</a:t>
            </a:r>
            <a:r>
              <a:rPr lang="en-US" altLang="zh-CN" sz="2400" baseline="-25000" dirty="0" smtClean="0"/>
              <a:t>4</a:t>
            </a:r>
            <a:r>
              <a:rPr lang="en-US" altLang="zh-CN" sz="2400" dirty="0" smtClean="0"/>
              <a:t>, O</a:t>
            </a:r>
            <a:r>
              <a:rPr lang="en-US" altLang="zh-CN" sz="2400" baseline="-25000" dirty="0" smtClean="0"/>
              <a:t>5 </a:t>
            </a:r>
            <a:r>
              <a:rPr lang="en-US" altLang="zh-CN" sz="2400" dirty="0" smtClean="0"/>
              <a:t>)</a:t>
            </a:r>
            <a:r>
              <a:rPr lang="zh-CN" altLang="en-US" sz="2400" dirty="0" smtClean="0"/>
              <a:t>＝ </a:t>
            </a:r>
            <a:r>
              <a:rPr lang="en-US" altLang="zh-CN" sz="2400" dirty="0" smtClean="0"/>
              <a:t>(</a:t>
            </a:r>
            <a:r>
              <a:rPr lang="en-US" altLang="zh-CN" sz="2400" dirty="0"/>
              <a:t>0</a:t>
            </a:r>
            <a:r>
              <a:rPr lang="en-US" altLang="zh-CN" sz="2400" dirty="0" smtClean="0"/>
              <a:t>, 0, 0, 0, 1) | </a:t>
            </a:r>
            <a:r>
              <a:rPr lang="en-US" altLang="zh-CN" sz="2400" dirty="0" smtClean="0">
                <a:sym typeface="Symbol" panose="05050102010706020507" pitchFamily="18" charset="2"/>
              </a:rPr>
              <a:t></a:t>
            </a:r>
            <a:r>
              <a:rPr lang="en-US" altLang="zh-CN" sz="2400" baseline="-25000" dirty="0" smtClean="0"/>
              <a:t>1 </a:t>
            </a:r>
            <a:r>
              <a:rPr lang="en-US" altLang="zh-CN" sz="2400" dirty="0" smtClean="0"/>
              <a:t>}</a:t>
            </a:r>
            <a:endParaRPr lang="en-US" altLang="zh-CN" sz="2400" dirty="0"/>
          </a:p>
          <a:p>
            <a:pPr marL="0" indent="0" algn="ctr" eaLnBrk="1" hangingPunct="1">
              <a:buClrTx/>
              <a:buFontTx/>
              <a:buNone/>
            </a:pPr>
            <a:r>
              <a:rPr lang="zh-CN" altLang="en-US" sz="2400" dirty="0"/>
              <a:t>＝</a:t>
            </a:r>
            <a:r>
              <a:rPr lang="en-US" altLang="zh-CN" sz="2400" dirty="0"/>
              <a:t>(</a:t>
            </a:r>
            <a:r>
              <a:rPr lang="en-US" altLang="zh-CN" sz="2400" dirty="0" smtClean="0"/>
              <a:t>0.4)</a:t>
            </a:r>
            <a:r>
              <a:rPr lang="en-US" altLang="zh-CN" sz="2400" baseline="30000" dirty="0" smtClean="0"/>
              <a:t>4</a:t>
            </a:r>
            <a:r>
              <a:rPr lang="en-US" altLang="zh-CN" sz="2400" dirty="0" smtClean="0"/>
              <a:t>×0.6 ≈ 0.015</a:t>
            </a:r>
            <a:endParaRPr lang="en-US" altLang="zh-CN" sz="2400" dirty="0"/>
          </a:p>
          <a:p>
            <a:pPr marL="0" indent="0" eaLnBrk="1" hangingPunct="1">
              <a:buClrTx/>
              <a:buFontTx/>
              <a:buNone/>
            </a:pPr>
            <a:r>
              <a:rPr lang="zh-CN" altLang="en-US" sz="2400" dirty="0"/>
              <a:t>再用贝叶斯公式分别得到</a:t>
            </a:r>
            <a:r>
              <a:rPr lang="en-US" altLang="zh-CN" sz="2400" dirty="0"/>
              <a:t>(</a:t>
            </a:r>
            <a:r>
              <a:rPr lang="zh-CN" altLang="en-US" sz="2400" dirty="0"/>
              <a:t>即取上面</a:t>
            </a:r>
            <a:r>
              <a:rPr lang="en-US" altLang="zh-CN" sz="2400" dirty="0"/>
              <a:t>3</a:t>
            </a:r>
            <a:r>
              <a:rPr lang="zh-CN" altLang="en-US" sz="2400" dirty="0"/>
              <a:t>个概率的归一化值</a:t>
            </a:r>
            <a:r>
              <a:rPr lang="en-US" altLang="zh-CN" sz="2400" dirty="0"/>
              <a:t>)</a:t>
            </a:r>
          </a:p>
          <a:p>
            <a:pPr marL="0" indent="0" algn="ctr" eaLnBrk="1" hangingPunct="1">
              <a:buClrTx/>
              <a:buFontTx/>
              <a:buNone/>
            </a:pPr>
            <a:r>
              <a:rPr lang="en-US" altLang="zh-CN" sz="2400" dirty="0"/>
              <a:t>P{</a:t>
            </a:r>
            <a:r>
              <a:rPr lang="en-US" altLang="zh-CN" sz="2400" dirty="0">
                <a:sym typeface="Symbol" panose="05050102010706020507" pitchFamily="18" charset="2"/>
              </a:rPr>
              <a:t></a:t>
            </a:r>
            <a:r>
              <a:rPr lang="en-US" altLang="zh-CN" sz="2400" baseline="-25000" dirty="0" smtClean="0"/>
              <a:t>1 </a:t>
            </a:r>
            <a:r>
              <a:rPr lang="en-US" altLang="zh-CN" sz="2400" dirty="0" smtClean="0"/>
              <a:t>| (</a:t>
            </a:r>
            <a:r>
              <a:rPr lang="en-US" altLang="zh-CN" sz="2400" dirty="0"/>
              <a:t>O</a:t>
            </a:r>
            <a:r>
              <a:rPr lang="en-US" altLang="zh-CN" sz="2400" baseline="-25000" dirty="0"/>
              <a:t>1</a:t>
            </a:r>
            <a:r>
              <a:rPr lang="en-US" altLang="zh-CN" sz="2400" dirty="0" smtClean="0"/>
              <a:t>, O</a:t>
            </a:r>
            <a:r>
              <a:rPr lang="en-US" altLang="zh-CN" sz="2400" baseline="-25000" dirty="0" smtClean="0"/>
              <a:t>2</a:t>
            </a:r>
            <a:r>
              <a:rPr lang="en-US" altLang="zh-CN" sz="2400" dirty="0" smtClean="0"/>
              <a:t>, O</a:t>
            </a:r>
            <a:r>
              <a:rPr lang="en-US" altLang="zh-CN" sz="2400" baseline="-25000" dirty="0" smtClean="0"/>
              <a:t>3</a:t>
            </a:r>
            <a:r>
              <a:rPr lang="en-US" altLang="zh-CN" sz="2400" dirty="0" smtClean="0"/>
              <a:t>, O</a:t>
            </a:r>
            <a:r>
              <a:rPr lang="en-US" altLang="zh-CN" sz="2400" baseline="-25000" dirty="0" smtClean="0"/>
              <a:t>4</a:t>
            </a:r>
            <a:r>
              <a:rPr lang="en-US" altLang="zh-CN" sz="2400" dirty="0" smtClean="0"/>
              <a:t>, O</a:t>
            </a:r>
            <a:r>
              <a:rPr lang="en-US" altLang="zh-CN" sz="2400" baseline="-25000" dirty="0" smtClean="0"/>
              <a:t>5</a:t>
            </a:r>
            <a:r>
              <a:rPr lang="en-US" altLang="zh-CN" sz="2400" dirty="0"/>
              <a:t>)</a:t>
            </a:r>
            <a:r>
              <a:rPr lang="zh-CN" altLang="en-US" sz="2400" dirty="0"/>
              <a:t>＝</a:t>
            </a:r>
            <a:r>
              <a:rPr lang="en-US" altLang="zh-CN" sz="2400" dirty="0"/>
              <a:t>(0</a:t>
            </a:r>
            <a:r>
              <a:rPr lang="en-US" altLang="zh-CN" sz="2400" dirty="0" smtClean="0"/>
              <a:t>, 0, 0, 0, 1</a:t>
            </a:r>
            <a:r>
              <a:rPr lang="en-US" altLang="zh-CN" sz="2400" dirty="0"/>
              <a:t>)} ≈0.64</a:t>
            </a:r>
          </a:p>
          <a:p>
            <a:pPr marL="0" indent="0" algn="ctr" eaLnBrk="1" hangingPunct="1">
              <a:buClrTx/>
              <a:buFontTx/>
              <a:buNone/>
            </a:pPr>
            <a:r>
              <a:rPr lang="en-US" altLang="zh-CN" sz="2400" dirty="0"/>
              <a:t>P{</a:t>
            </a:r>
            <a:r>
              <a:rPr lang="en-US" altLang="zh-CN" sz="2400" dirty="0">
                <a:sym typeface="Symbol" panose="05050102010706020507" pitchFamily="18" charset="2"/>
              </a:rPr>
              <a:t></a:t>
            </a:r>
            <a:r>
              <a:rPr lang="en-US" altLang="zh-CN" sz="2400" baseline="-25000" dirty="0" smtClean="0"/>
              <a:t>2 </a:t>
            </a:r>
            <a:r>
              <a:rPr lang="en-US" altLang="zh-CN" sz="2400" dirty="0" smtClean="0"/>
              <a:t>| (</a:t>
            </a:r>
            <a:r>
              <a:rPr lang="en-US" altLang="zh-CN" sz="2400" dirty="0"/>
              <a:t>O</a:t>
            </a:r>
            <a:r>
              <a:rPr lang="en-US" altLang="zh-CN" sz="2400" baseline="-25000" dirty="0"/>
              <a:t>1</a:t>
            </a:r>
            <a:r>
              <a:rPr lang="en-US" altLang="zh-CN" sz="2400" dirty="0" smtClean="0"/>
              <a:t>, O</a:t>
            </a:r>
            <a:r>
              <a:rPr lang="en-US" altLang="zh-CN" sz="2400" baseline="-25000" dirty="0" smtClean="0"/>
              <a:t>2</a:t>
            </a:r>
            <a:r>
              <a:rPr lang="en-US" altLang="zh-CN" sz="2400" dirty="0" smtClean="0"/>
              <a:t>, O</a:t>
            </a:r>
            <a:r>
              <a:rPr lang="en-US" altLang="zh-CN" sz="2400" baseline="-25000" dirty="0" smtClean="0"/>
              <a:t>3</a:t>
            </a:r>
            <a:r>
              <a:rPr lang="en-US" altLang="zh-CN" sz="2400" dirty="0" smtClean="0"/>
              <a:t>, O</a:t>
            </a:r>
            <a:r>
              <a:rPr lang="en-US" altLang="zh-CN" sz="2400" baseline="-25000" dirty="0" smtClean="0"/>
              <a:t>4</a:t>
            </a:r>
            <a:r>
              <a:rPr lang="en-US" altLang="zh-CN" sz="2400" dirty="0" smtClean="0"/>
              <a:t>, O</a:t>
            </a:r>
            <a:r>
              <a:rPr lang="en-US" altLang="zh-CN" sz="2400" baseline="-25000" dirty="0" smtClean="0"/>
              <a:t>5</a:t>
            </a:r>
            <a:r>
              <a:rPr lang="en-US" altLang="zh-CN" sz="2400" dirty="0"/>
              <a:t>)</a:t>
            </a:r>
            <a:r>
              <a:rPr lang="zh-CN" altLang="en-US" sz="2400" dirty="0"/>
              <a:t>＝</a:t>
            </a:r>
            <a:r>
              <a:rPr lang="en-US" altLang="zh-CN" sz="2400" dirty="0"/>
              <a:t>(0</a:t>
            </a:r>
            <a:r>
              <a:rPr lang="en-US" altLang="zh-CN" sz="2400" dirty="0" smtClean="0"/>
              <a:t>, 0, 0, 0, 1</a:t>
            </a:r>
            <a:r>
              <a:rPr lang="en-US" altLang="zh-CN" sz="2400" dirty="0"/>
              <a:t>)} ≈0.24</a:t>
            </a:r>
          </a:p>
          <a:p>
            <a:pPr marL="0" indent="0" algn="ctr" eaLnBrk="1" hangingPunct="1">
              <a:buClrTx/>
              <a:buFontTx/>
              <a:buNone/>
            </a:pPr>
            <a:r>
              <a:rPr lang="en-US" altLang="zh-CN" sz="2400" dirty="0"/>
              <a:t>P{</a:t>
            </a:r>
            <a:r>
              <a:rPr lang="en-US" altLang="zh-CN" sz="2400" dirty="0">
                <a:sym typeface="Symbol" panose="05050102010706020507" pitchFamily="18" charset="2"/>
              </a:rPr>
              <a:t></a:t>
            </a:r>
            <a:r>
              <a:rPr lang="en-US" altLang="zh-CN" sz="2400" baseline="-25000" dirty="0" smtClean="0"/>
              <a:t>3 </a:t>
            </a:r>
            <a:r>
              <a:rPr lang="en-US" altLang="zh-CN" sz="2400" dirty="0" smtClean="0"/>
              <a:t>| (</a:t>
            </a:r>
            <a:r>
              <a:rPr lang="en-US" altLang="zh-CN" sz="2400" dirty="0"/>
              <a:t>O</a:t>
            </a:r>
            <a:r>
              <a:rPr lang="en-US" altLang="zh-CN" sz="2400" baseline="-25000" dirty="0"/>
              <a:t>1</a:t>
            </a:r>
            <a:r>
              <a:rPr lang="en-US" altLang="zh-CN" sz="2400" dirty="0" smtClean="0"/>
              <a:t>, O</a:t>
            </a:r>
            <a:r>
              <a:rPr lang="en-US" altLang="zh-CN" sz="2400" baseline="-25000" dirty="0" smtClean="0"/>
              <a:t>2</a:t>
            </a:r>
            <a:r>
              <a:rPr lang="en-US" altLang="zh-CN" sz="2400" dirty="0" smtClean="0"/>
              <a:t>, O</a:t>
            </a:r>
            <a:r>
              <a:rPr lang="en-US" altLang="zh-CN" sz="2400" baseline="-25000" dirty="0" smtClean="0"/>
              <a:t>3</a:t>
            </a:r>
            <a:r>
              <a:rPr lang="en-US" altLang="zh-CN" sz="2400" dirty="0" smtClean="0"/>
              <a:t>, O</a:t>
            </a:r>
            <a:r>
              <a:rPr lang="en-US" altLang="zh-CN" sz="2400" baseline="-25000" dirty="0" smtClean="0"/>
              <a:t>4</a:t>
            </a:r>
            <a:r>
              <a:rPr lang="en-US" altLang="zh-CN" sz="2400" dirty="0" smtClean="0"/>
              <a:t>, O</a:t>
            </a:r>
            <a:r>
              <a:rPr lang="en-US" altLang="zh-CN" sz="2400" baseline="-25000" dirty="0" smtClean="0"/>
              <a:t>5</a:t>
            </a:r>
            <a:r>
              <a:rPr lang="en-US" altLang="zh-CN" sz="2400" dirty="0"/>
              <a:t>)</a:t>
            </a:r>
            <a:r>
              <a:rPr lang="zh-CN" altLang="en-US" sz="2400" dirty="0"/>
              <a:t>＝</a:t>
            </a:r>
            <a:r>
              <a:rPr lang="en-US" altLang="zh-CN" sz="2400" dirty="0"/>
              <a:t>(0</a:t>
            </a:r>
            <a:r>
              <a:rPr lang="en-US" altLang="zh-CN" sz="2400" dirty="0" smtClean="0"/>
              <a:t>, 0, 0, 0, 1</a:t>
            </a:r>
            <a:r>
              <a:rPr lang="en-US" altLang="zh-CN" sz="2400" dirty="0"/>
              <a:t>)} ≈0.12</a:t>
            </a:r>
          </a:p>
          <a:p>
            <a:pPr marL="0" indent="0" eaLnBrk="1" hangingPunct="1">
              <a:buClrTx/>
              <a:buFontTx/>
              <a:buNone/>
            </a:pPr>
            <a:r>
              <a:rPr lang="zh-CN" altLang="en-US" sz="2400" dirty="0"/>
              <a:t>可见从第一盒抽出样本（红，红，红，红，白）的概率要比从其它两盒中抽出该样本的概率要大得多。</a:t>
            </a:r>
          </a:p>
          <a:p>
            <a:pPr marL="0" indent="0" eaLnBrk="1" hangingPunct="1">
              <a:buFont typeface="Wingdings" panose="05000000000000000000" pitchFamily="2" charset="2"/>
              <a:buNone/>
            </a:pPr>
            <a:endParaRPr lang="zh-CN" altLang="en-US" sz="2400" dirty="0" smtClean="0"/>
          </a:p>
        </p:txBody>
      </p:sp>
      <p:sp>
        <p:nvSpPr>
          <p:cNvPr id="13722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2E578ED3-AB14-4694-B5D6-EEBAC38F6E8B}" type="slidenum">
              <a:rPr lang="zh-CN" altLang="en-US" sz="1800">
                <a:solidFill>
                  <a:srgbClr val="00FF00"/>
                </a:solidFill>
                <a:ea typeface="黑体" panose="02010609060101010101" pitchFamily="49" charset="-122"/>
              </a:rPr>
              <a:pPr/>
              <a:t>64</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221">
                                            <p:txEl>
                                              <p:pRg st="0" end="0"/>
                                            </p:txEl>
                                          </p:spTgt>
                                        </p:tgtEl>
                                        <p:attrNameLst>
                                          <p:attrName>style.visibility</p:attrName>
                                        </p:attrNameLst>
                                      </p:cBhvr>
                                      <p:to>
                                        <p:strVal val="visible"/>
                                      </p:to>
                                    </p:set>
                                    <p:anim calcmode="lin" valueType="num">
                                      <p:cBhvr additive="base">
                                        <p:cTn id="7" dur="500" fill="hold"/>
                                        <p:tgtEl>
                                          <p:spTgt spid="1372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2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7221">
                                            <p:txEl>
                                              <p:pRg st="1" end="1"/>
                                            </p:txEl>
                                          </p:spTgt>
                                        </p:tgtEl>
                                        <p:attrNameLst>
                                          <p:attrName>style.visibility</p:attrName>
                                        </p:attrNameLst>
                                      </p:cBhvr>
                                      <p:to>
                                        <p:strVal val="visible"/>
                                      </p:to>
                                    </p:set>
                                    <p:anim calcmode="lin" valueType="num">
                                      <p:cBhvr additive="base">
                                        <p:cTn id="12" dur="500" fill="hold"/>
                                        <p:tgtEl>
                                          <p:spTgt spid="13722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722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37221">
                                            <p:txEl>
                                              <p:pRg st="2" end="2"/>
                                            </p:txEl>
                                          </p:spTgt>
                                        </p:tgtEl>
                                        <p:attrNameLst>
                                          <p:attrName>style.visibility</p:attrName>
                                        </p:attrNameLst>
                                      </p:cBhvr>
                                      <p:to>
                                        <p:strVal val="visible"/>
                                      </p:to>
                                    </p:set>
                                    <p:anim calcmode="lin" valueType="num">
                                      <p:cBhvr additive="base">
                                        <p:cTn id="17" dur="500" fill="hold"/>
                                        <p:tgtEl>
                                          <p:spTgt spid="13722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72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7221">
                                            <p:txEl>
                                              <p:pRg st="3" end="3"/>
                                            </p:txEl>
                                          </p:spTgt>
                                        </p:tgtEl>
                                        <p:attrNameLst>
                                          <p:attrName>style.visibility</p:attrName>
                                        </p:attrNameLst>
                                      </p:cBhvr>
                                      <p:to>
                                        <p:strVal val="visible"/>
                                      </p:to>
                                    </p:set>
                                    <p:anim calcmode="lin" valueType="num">
                                      <p:cBhvr additive="base">
                                        <p:cTn id="23" dur="500" fill="hold"/>
                                        <p:tgtEl>
                                          <p:spTgt spid="13722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7221">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137221">
                                            <p:txEl>
                                              <p:pRg st="4" end="4"/>
                                            </p:txEl>
                                          </p:spTgt>
                                        </p:tgtEl>
                                        <p:attrNameLst>
                                          <p:attrName>style.visibility</p:attrName>
                                        </p:attrNameLst>
                                      </p:cBhvr>
                                      <p:to>
                                        <p:strVal val="visible"/>
                                      </p:to>
                                    </p:set>
                                    <p:anim calcmode="lin" valueType="num">
                                      <p:cBhvr additive="base">
                                        <p:cTn id="28" dur="500" fill="hold"/>
                                        <p:tgtEl>
                                          <p:spTgt spid="137221">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37221">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137221">
                                            <p:txEl>
                                              <p:pRg st="5" end="5"/>
                                            </p:txEl>
                                          </p:spTgt>
                                        </p:tgtEl>
                                        <p:attrNameLst>
                                          <p:attrName>style.visibility</p:attrName>
                                        </p:attrNameLst>
                                      </p:cBhvr>
                                      <p:to>
                                        <p:strVal val="visible"/>
                                      </p:to>
                                    </p:set>
                                    <p:anim calcmode="lin" valueType="num">
                                      <p:cBhvr additive="base">
                                        <p:cTn id="33" dur="500" fill="hold"/>
                                        <p:tgtEl>
                                          <p:spTgt spid="13722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722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37221">
                                            <p:txEl>
                                              <p:pRg st="6" end="6"/>
                                            </p:txEl>
                                          </p:spTgt>
                                        </p:tgtEl>
                                        <p:attrNameLst>
                                          <p:attrName>style.visibility</p:attrName>
                                        </p:attrNameLst>
                                      </p:cBhvr>
                                      <p:to>
                                        <p:strVal val="visible"/>
                                      </p:to>
                                    </p:set>
                                    <p:anim calcmode="lin" valueType="num">
                                      <p:cBhvr additive="base">
                                        <p:cTn id="39" dur="500" fill="hold"/>
                                        <p:tgtEl>
                                          <p:spTgt spid="137221">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7221">
                                            <p:txEl>
                                              <p:pRg st="6" end="6"/>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 presetClass="entr" presetSubtype="4" fill="hold" grpId="0" nodeType="afterEffect">
                                  <p:stCondLst>
                                    <p:cond delay="0"/>
                                  </p:stCondLst>
                                  <p:childTnLst>
                                    <p:set>
                                      <p:cBhvr>
                                        <p:cTn id="43" dur="1" fill="hold">
                                          <p:stCondLst>
                                            <p:cond delay="0"/>
                                          </p:stCondLst>
                                        </p:cTn>
                                        <p:tgtEl>
                                          <p:spTgt spid="137221">
                                            <p:txEl>
                                              <p:pRg st="7" end="7"/>
                                            </p:txEl>
                                          </p:spTgt>
                                        </p:tgtEl>
                                        <p:attrNameLst>
                                          <p:attrName>style.visibility</p:attrName>
                                        </p:attrNameLst>
                                      </p:cBhvr>
                                      <p:to>
                                        <p:strVal val="visible"/>
                                      </p:to>
                                    </p:set>
                                    <p:anim calcmode="lin" valueType="num">
                                      <p:cBhvr additive="base">
                                        <p:cTn id="44" dur="500" fill="hold"/>
                                        <p:tgtEl>
                                          <p:spTgt spid="137221">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37221">
                                            <p:txEl>
                                              <p:pRg st="7" end="7"/>
                                            </p:txEl>
                                          </p:spTgt>
                                        </p:tgtEl>
                                        <p:attrNameLst>
                                          <p:attrName>ppt_y</p:attrName>
                                        </p:attrNameLst>
                                      </p:cBhvr>
                                      <p:tavLst>
                                        <p:tav tm="0">
                                          <p:val>
                                            <p:strVal val="1+#ppt_h/2"/>
                                          </p:val>
                                        </p:tav>
                                        <p:tav tm="100000">
                                          <p:val>
                                            <p:strVal val="#ppt_y"/>
                                          </p:val>
                                        </p:tav>
                                      </p:tavLst>
                                    </p:anim>
                                  </p:childTnLst>
                                </p:cTn>
                              </p:par>
                            </p:childTnLst>
                          </p:cTn>
                        </p:par>
                        <p:par>
                          <p:cTn id="46" fill="hold">
                            <p:stCondLst>
                              <p:cond delay="1000"/>
                            </p:stCondLst>
                            <p:childTnLst>
                              <p:par>
                                <p:cTn id="47" presetID="2" presetClass="entr" presetSubtype="4" fill="hold" grpId="0" nodeType="afterEffect">
                                  <p:stCondLst>
                                    <p:cond delay="0"/>
                                  </p:stCondLst>
                                  <p:childTnLst>
                                    <p:set>
                                      <p:cBhvr>
                                        <p:cTn id="48" dur="1" fill="hold">
                                          <p:stCondLst>
                                            <p:cond delay="0"/>
                                          </p:stCondLst>
                                        </p:cTn>
                                        <p:tgtEl>
                                          <p:spTgt spid="137221">
                                            <p:txEl>
                                              <p:pRg st="8" end="8"/>
                                            </p:txEl>
                                          </p:spTgt>
                                        </p:tgtEl>
                                        <p:attrNameLst>
                                          <p:attrName>style.visibility</p:attrName>
                                        </p:attrNameLst>
                                      </p:cBhvr>
                                      <p:to>
                                        <p:strVal val="visible"/>
                                      </p:to>
                                    </p:set>
                                    <p:anim calcmode="lin" valueType="num">
                                      <p:cBhvr additive="base">
                                        <p:cTn id="49" dur="500" fill="hold"/>
                                        <p:tgtEl>
                                          <p:spTgt spid="13722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7221">
                                            <p:txEl>
                                              <p:pRg st="8" end="8"/>
                                            </p:txEl>
                                          </p:spTgt>
                                        </p:tgtEl>
                                        <p:attrNameLst>
                                          <p:attrName>ppt_y</p:attrName>
                                        </p:attrNameLst>
                                      </p:cBhvr>
                                      <p:tavLst>
                                        <p:tav tm="0">
                                          <p:val>
                                            <p:strVal val="1+#ppt_h/2"/>
                                          </p:val>
                                        </p:tav>
                                        <p:tav tm="100000">
                                          <p:val>
                                            <p:strVal val="#ppt_y"/>
                                          </p:val>
                                        </p:tav>
                                      </p:tavLst>
                                    </p:anim>
                                  </p:childTnLst>
                                </p:cTn>
                              </p:par>
                            </p:childTnLst>
                          </p:cTn>
                        </p:par>
                        <p:par>
                          <p:cTn id="51" fill="hold">
                            <p:stCondLst>
                              <p:cond delay="1500"/>
                            </p:stCondLst>
                            <p:childTnLst>
                              <p:par>
                                <p:cTn id="52" presetID="2" presetClass="entr" presetSubtype="4" fill="hold" grpId="0" nodeType="afterEffect">
                                  <p:stCondLst>
                                    <p:cond delay="0"/>
                                  </p:stCondLst>
                                  <p:childTnLst>
                                    <p:set>
                                      <p:cBhvr>
                                        <p:cTn id="53" dur="1" fill="hold">
                                          <p:stCondLst>
                                            <p:cond delay="0"/>
                                          </p:stCondLst>
                                        </p:cTn>
                                        <p:tgtEl>
                                          <p:spTgt spid="137221">
                                            <p:txEl>
                                              <p:pRg st="9" end="9"/>
                                            </p:txEl>
                                          </p:spTgt>
                                        </p:tgtEl>
                                        <p:attrNameLst>
                                          <p:attrName>style.visibility</p:attrName>
                                        </p:attrNameLst>
                                      </p:cBhvr>
                                      <p:to>
                                        <p:strVal val="visible"/>
                                      </p:to>
                                    </p:set>
                                    <p:anim calcmode="lin" valueType="num">
                                      <p:cBhvr additive="base">
                                        <p:cTn id="54" dur="500" fill="hold"/>
                                        <p:tgtEl>
                                          <p:spTgt spid="137221">
                                            <p:txEl>
                                              <p:pRg st="9" end="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3722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37221">
                                            <p:txEl>
                                              <p:pRg st="10" end="10"/>
                                            </p:txEl>
                                          </p:spTgt>
                                        </p:tgtEl>
                                        <p:attrNameLst>
                                          <p:attrName>style.visibility</p:attrName>
                                        </p:attrNameLst>
                                      </p:cBhvr>
                                      <p:to>
                                        <p:strVal val="visible"/>
                                      </p:to>
                                    </p:set>
                                    <p:anim calcmode="lin" valueType="num">
                                      <p:cBhvr additive="base">
                                        <p:cTn id="60" dur="500" fill="hold"/>
                                        <p:tgtEl>
                                          <p:spTgt spid="137221">
                                            <p:txEl>
                                              <p:pRg st="10" end="1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3722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1"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49871F7-8E61-424C-9B02-B4594C7CBEDC}"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39267" name="页脚占位符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dirty="0" smtClean="0">
                <a:solidFill>
                  <a:srgbClr val="00FF00"/>
                </a:solidFill>
                <a:ea typeface="黑体" panose="02010609060101010101" pitchFamily="49" charset="-122"/>
              </a:rPr>
              <a:t>信息与软件工程学院　顾小丰</a:t>
            </a:r>
            <a:endParaRPr lang="en-US" altLang="zh-CN" sz="1800" dirty="0" smtClean="0">
              <a:solidFill>
                <a:srgbClr val="00FF00"/>
              </a:solidFill>
              <a:ea typeface="黑体" panose="02010609060101010101" pitchFamily="49" charset="-122"/>
            </a:endParaRPr>
          </a:p>
        </p:txBody>
      </p:sp>
      <p:sp>
        <p:nvSpPr>
          <p:cNvPr id="139268" name="Rectangle 2"/>
          <p:cNvSpPr>
            <a:spLocks noGrp="1" noChangeArrowheads="1"/>
          </p:cNvSpPr>
          <p:nvPr>
            <p:ph type="title"/>
          </p:nvPr>
        </p:nvSpPr>
        <p:spPr/>
        <p:txBody>
          <a:bodyPr/>
          <a:lstStyle/>
          <a:p>
            <a:pPr eaLnBrk="1" hangingPunct="1"/>
            <a:r>
              <a:rPr lang="zh-CN" altLang="en-US" smtClean="0"/>
              <a:t>隐马尔可夫模型的描述</a:t>
            </a:r>
          </a:p>
        </p:txBody>
      </p:sp>
      <p:sp>
        <p:nvSpPr>
          <p:cNvPr id="363523" name="Rectangle 3"/>
          <p:cNvSpPr>
            <a:spLocks noGrp="1" noChangeArrowheads="1"/>
          </p:cNvSpPr>
          <p:nvPr>
            <p:ph type="body" sz="half" idx="1"/>
          </p:nvPr>
        </p:nvSpPr>
        <p:spPr>
          <a:xfrm>
            <a:off x="1143000" y="1143000"/>
            <a:ext cx="7629525" cy="5170646"/>
          </a:xfrm>
          <a:noFill/>
        </p:spPr>
        <p:txBody>
          <a:bodyPr/>
          <a:lstStyle/>
          <a:p>
            <a:pPr marL="0" indent="720000" eaLnBrk="1" hangingPunct="1">
              <a:lnSpc>
                <a:spcPct val="140000"/>
              </a:lnSpc>
              <a:buClrTx/>
              <a:buFontTx/>
              <a:buNone/>
            </a:pPr>
            <a:r>
              <a:rPr lang="zh-CN" altLang="en-US" sz="2400" dirty="0" smtClean="0">
                <a:solidFill>
                  <a:srgbClr val="CC00CC"/>
                </a:solidFill>
              </a:rPr>
              <a:t>定义</a:t>
            </a:r>
            <a:r>
              <a:rPr lang="en-US" altLang="zh-CN" sz="2400" dirty="0" smtClean="0">
                <a:solidFill>
                  <a:srgbClr val="CC00CC"/>
                </a:solidFill>
              </a:rPr>
              <a:t>1</a:t>
            </a:r>
            <a:r>
              <a:rPr lang="en-US" altLang="zh-CN" sz="2400" dirty="0" smtClean="0"/>
              <a:t> </a:t>
            </a:r>
            <a:r>
              <a:rPr lang="zh-CN" altLang="en-US" sz="2400" dirty="0" smtClean="0"/>
              <a:t>设</a:t>
            </a:r>
            <a:r>
              <a:rPr lang="en-US" altLang="zh-CN" sz="2400" dirty="0" smtClean="0"/>
              <a:t>{</a:t>
            </a:r>
            <a:r>
              <a:rPr lang="en-US" altLang="zh-CN" sz="2400" i="1" dirty="0" err="1" smtClean="0"/>
              <a:t>X</a:t>
            </a:r>
            <a:r>
              <a:rPr lang="en-US" altLang="zh-CN" sz="2400" i="1" baseline="-25000" dirty="0" err="1" smtClean="0"/>
              <a:t>n</a:t>
            </a:r>
            <a:r>
              <a:rPr lang="zh-CN" altLang="en-US" sz="2400" dirty="0" smtClean="0"/>
              <a:t>，</a:t>
            </a:r>
            <a:r>
              <a:rPr lang="en-US" altLang="zh-CN" sz="2400" i="1" dirty="0" smtClean="0"/>
              <a:t>n</a:t>
            </a:r>
            <a:r>
              <a:rPr lang="en-US" altLang="zh-CN" sz="2400" dirty="0" smtClean="0"/>
              <a:t>≥1}</a:t>
            </a:r>
            <a:r>
              <a:rPr lang="zh-CN" altLang="en-US" sz="2400" dirty="0" smtClean="0"/>
              <a:t>是取值于有限状态</a:t>
            </a:r>
            <a:r>
              <a:rPr lang="en-US" altLang="zh-CN" sz="2400" dirty="0" smtClean="0"/>
              <a:t>{1,2,…,</a:t>
            </a:r>
            <a:r>
              <a:rPr lang="en-US" altLang="zh-CN" sz="2400" i="1" dirty="0" smtClean="0"/>
              <a:t>L</a:t>
            </a:r>
            <a:r>
              <a:rPr lang="en-US" altLang="zh-CN" sz="2400" dirty="0" smtClean="0"/>
              <a:t>}</a:t>
            </a:r>
            <a:r>
              <a:rPr lang="zh-CN" altLang="en-US" sz="2400" dirty="0" smtClean="0"/>
              <a:t>的</a:t>
            </a:r>
            <a:r>
              <a:rPr lang="zh-CN" altLang="en-US" sz="2400" dirty="0"/>
              <a:t>随机变量序列，称为</a:t>
            </a:r>
            <a:r>
              <a:rPr lang="zh-CN" altLang="en-US" sz="2400" dirty="0">
                <a:solidFill>
                  <a:srgbClr val="FF0000"/>
                </a:solidFill>
              </a:rPr>
              <a:t>状态链</a:t>
            </a:r>
            <a:r>
              <a:rPr lang="zh-CN" altLang="en-US" sz="2400" dirty="0"/>
              <a:t>，</a:t>
            </a:r>
            <a:r>
              <a:rPr lang="en-US" altLang="zh-CN" sz="2400" i="1" dirty="0"/>
              <a:t>X</a:t>
            </a:r>
            <a:r>
              <a:rPr lang="en-US" altLang="zh-CN" sz="2400" baseline="-25000" dirty="0"/>
              <a:t>1</a:t>
            </a:r>
            <a:r>
              <a:rPr lang="zh-CN" altLang="en-US" sz="2400" dirty="0"/>
              <a:t>的</a:t>
            </a:r>
            <a:r>
              <a:rPr lang="zh-CN" altLang="en-US" sz="2400" dirty="0" smtClean="0"/>
              <a:t>分布称为其</a:t>
            </a:r>
            <a:r>
              <a:rPr lang="zh-CN" altLang="en-US" sz="2400" dirty="0"/>
              <a:t>初始分布，记为</a:t>
            </a:r>
            <a:r>
              <a:rPr lang="zh-CN" altLang="en-US" sz="2400" i="1" dirty="0">
                <a:sym typeface="Symbol" panose="05050102010706020507" pitchFamily="18" charset="2"/>
              </a:rPr>
              <a:t></a:t>
            </a:r>
            <a:r>
              <a:rPr lang="zh-CN" altLang="en-US" sz="2400" dirty="0">
                <a:sym typeface="Symbol" panose="05050102010706020507" pitchFamily="18" charset="2"/>
              </a:rPr>
              <a:t>。假定</a:t>
            </a:r>
            <a:r>
              <a:rPr lang="en-US" altLang="zh-CN" sz="2400" i="1" dirty="0" err="1">
                <a:sym typeface="Symbol" panose="05050102010706020507" pitchFamily="18" charset="2"/>
              </a:rPr>
              <a:t>X</a:t>
            </a:r>
            <a:r>
              <a:rPr lang="en-US" altLang="zh-CN" sz="2400" i="1" baseline="-25000" dirty="0" err="1">
                <a:sym typeface="Symbol" panose="05050102010706020507" pitchFamily="18" charset="2"/>
              </a:rPr>
              <a:t>n</a:t>
            </a:r>
            <a:r>
              <a:rPr lang="zh-CN" altLang="en-US" sz="2400" dirty="0">
                <a:sym typeface="Symbol" panose="05050102010706020507" pitchFamily="18" charset="2"/>
              </a:rPr>
              <a:t>是齐次马尔可夫链，记</a:t>
            </a:r>
          </a:p>
          <a:p>
            <a:pPr marL="0" indent="0" algn="ctr" eaLnBrk="1" hangingPunct="1">
              <a:lnSpc>
                <a:spcPct val="140000"/>
              </a:lnSpc>
              <a:buClrTx/>
              <a:buFontTx/>
              <a:buNone/>
            </a:pPr>
            <a:r>
              <a:rPr lang="en-US" altLang="zh-CN" sz="2400" i="1" dirty="0" err="1">
                <a:sym typeface="Symbol" panose="05050102010706020507" pitchFamily="18" charset="2"/>
              </a:rPr>
              <a:t>a</a:t>
            </a:r>
            <a:r>
              <a:rPr lang="en-US" altLang="zh-CN" sz="2400" i="1" baseline="-25000" dirty="0" err="1">
                <a:sym typeface="Symbol" panose="05050102010706020507" pitchFamily="18" charset="2"/>
              </a:rPr>
              <a:t>ij</a:t>
            </a:r>
            <a:r>
              <a:rPr lang="zh-CN" altLang="en-US" sz="2400" dirty="0">
                <a:sym typeface="Symbol" panose="05050102010706020507" pitchFamily="18" charset="2"/>
              </a:rPr>
              <a:t>＝</a:t>
            </a:r>
            <a:r>
              <a:rPr lang="en-US" altLang="zh-CN" sz="2400" dirty="0" smtClean="0">
                <a:sym typeface="Symbol" panose="05050102010706020507" pitchFamily="18" charset="2"/>
              </a:rPr>
              <a:t>P{</a:t>
            </a:r>
            <a:r>
              <a:rPr lang="en-US" altLang="zh-CN" sz="2400" i="1" dirty="0" smtClean="0">
                <a:sym typeface="Symbol" panose="05050102010706020507" pitchFamily="18" charset="2"/>
              </a:rPr>
              <a:t>X</a:t>
            </a:r>
            <a:r>
              <a:rPr lang="en-US" altLang="zh-CN" sz="2400" i="1" baseline="-25000" dirty="0" smtClean="0">
                <a:sym typeface="Symbol" panose="05050102010706020507" pitchFamily="18" charset="2"/>
              </a:rPr>
              <a:t>n</a:t>
            </a:r>
            <a:r>
              <a:rPr lang="en-US" altLang="zh-CN" sz="2400" baseline="-25000" dirty="0" smtClean="0">
                <a:sym typeface="Symbol" panose="05050102010706020507" pitchFamily="18" charset="2"/>
              </a:rPr>
              <a:t>+1 </a:t>
            </a:r>
            <a:r>
              <a:rPr lang="en-US" altLang="zh-CN" sz="2400" dirty="0" smtClean="0">
                <a:sym typeface="Symbol" panose="05050102010706020507" pitchFamily="18" charset="2"/>
              </a:rPr>
              <a:t>= </a:t>
            </a:r>
            <a:r>
              <a:rPr lang="en-US" altLang="zh-CN" sz="2400" i="1" dirty="0" smtClean="0">
                <a:sym typeface="Symbol" panose="05050102010706020507" pitchFamily="18" charset="2"/>
              </a:rPr>
              <a:t>j</a:t>
            </a:r>
            <a:r>
              <a:rPr lang="en-US" altLang="zh-CN" sz="2400" dirty="0" smtClean="0">
                <a:sym typeface="Symbol" panose="05050102010706020507" pitchFamily="18" charset="2"/>
              </a:rPr>
              <a:t> | </a:t>
            </a:r>
            <a:r>
              <a:rPr lang="en-US" altLang="zh-CN" sz="2400" i="1" dirty="0" err="1" smtClean="0">
                <a:sym typeface="Symbol" panose="05050102010706020507" pitchFamily="18" charset="2"/>
              </a:rPr>
              <a:t>X</a:t>
            </a:r>
            <a:r>
              <a:rPr lang="en-US" altLang="zh-CN" sz="2400" i="1" baseline="-25000" dirty="0" err="1" smtClean="0">
                <a:sym typeface="Symbol" panose="05050102010706020507" pitchFamily="18" charset="2"/>
              </a:rPr>
              <a:t>n</a:t>
            </a:r>
            <a:r>
              <a:rPr lang="en-US" altLang="zh-CN" sz="2400" i="1" baseline="-25000" dirty="0" smtClean="0">
                <a:sym typeface="Symbol" panose="05050102010706020507" pitchFamily="18" charset="2"/>
              </a:rPr>
              <a:t> </a:t>
            </a:r>
            <a:r>
              <a:rPr lang="en-US" altLang="zh-CN" sz="2400" dirty="0" smtClean="0">
                <a:sym typeface="Symbol" panose="05050102010706020507" pitchFamily="18" charset="2"/>
              </a:rPr>
              <a:t>= </a:t>
            </a:r>
            <a:r>
              <a:rPr lang="en-US" altLang="zh-CN" sz="2400" i="1" dirty="0" err="1" smtClean="0">
                <a:sym typeface="Symbol" panose="05050102010706020507" pitchFamily="18" charset="2"/>
              </a:rPr>
              <a:t>i</a:t>
            </a:r>
            <a:r>
              <a:rPr lang="en-US" altLang="zh-CN" sz="2400" dirty="0" smtClean="0">
                <a:sym typeface="Symbol" panose="05050102010706020507" pitchFamily="18" charset="2"/>
              </a:rPr>
              <a:t> }</a:t>
            </a:r>
            <a:r>
              <a:rPr lang="zh-CN" altLang="en-US" sz="2400" dirty="0">
                <a:sym typeface="Symbol" panose="05050102010706020507" pitchFamily="18" charset="2"/>
              </a:rPr>
              <a:t>，</a:t>
            </a:r>
            <a:r>
              <a:rPr lang="en-US" altLang="zh-CN" sz="2400" i="1" dirty="0">
                <a:sym typeface="Symbol" panose="05050102010706020507" pitchFamily="18" charset="2"/>
              </a:rPr>
              <a:t>A</a:t>
            </a:r>
            <a:r>
              <a:rPr lang="zh-CN" altLang="en-US" sz="2400" dirty="0">
                <a:sym typeface="Symbol" panose="05050102010706020507" pitchFamily="18" charset="2"/>
              </a:rPr>
              <a:t>＝</a:t>
            </a:r>
            <a:r>
              <a:rPr lang="en-US" altLang="zh-CN" sz="2400" dirty="0" smtClean="0">
                <a:sym typeface="Symbol" panose="05050102010706020507" pitchFamily="18" charset="2"/>
              </a:rPr>
              <a:t>( </a:t>
            </a:r>
            <a:r>
              <a:rPr lang="en-US" altLang="zh-CN" sz="2400" i="1" dirty="0" err="1" smtClean="0">
                <a:sym typeface="Symbol" panose="05050102010706020507" pitchFamily="18" charset="2"/>
              </a:rPr>
              <a:t>a</a:t>
            </a:r>
            <a:r>
              <a:rPr lang="en-US" altLang="zh-CN" sz="2400" i="1" baseline="-25000" dirty="0" err="1" smtClean="0">
                <a:sym typeface="Symbol" panose="05050102010706020507" pitchFamily="18" charset="2"/>
              </a:rPr>
              <a:t>ij</a:t>
            </a:r>
            <a:r>
              <a:rPr lang="en-US" altLang="zh-CN" sz="2400" i="1" baseline="-25000" dirty="0" smtClean="0">
                <a:sym typeface="Symbol" panose="05050102010706020507" pitchFamily="18" charset="2"/>
              </a:rPr>
              <a:t> </a:t>
            </a:r>
            <a:r>
              <a:rPr lang="en-US" altLang="zh-CN" sz="2400" dirty="0" smtClean="0">
                <a:sym typeface="Symbol" panose="05050102010706020507" pitchFamily="18" charset="2"/>
              </a:rPr>
              <a:t>) </a:t>
            </a:r>
            <a:r>
              <a:rPr lang="en-US" altLang="zh-CN" sz="2400" i="1" baseline="-25000" dirty="0" err="1" smtClean="0">
                <a:sym typeface="Symbol" panose="05050102010706020507" pitchFamily="18" charset="2"/>
              </a:rPr>
              <a:t>i</a:t>
            </a:r>
            <a:r>
              <a:rPr lang="en-US" altLang="zh-CN" sz="2400" baseline="-25000" dirty="0" smtClean="0">
                <a:sym typeface="Symbol" panose="05050102010706020507" pitchFamily="18" charset="2"/>
              </a:rPr>
              <a:t>, </a:t>
            </a:r>
            <a:r>
              <a:rPr lang="en-US" altLang="zh-CN" sz="2400" i="1" baseline="-25000" dirty="0" smtClean="0">
                <a:sym typeface="Symbol" panose="05050102010706020507" pitchFamily="18" charset="2"/>
              </a:rPr>
              <a:t>j</a:t>
            </a:r>
            <a:r>
              <a:rPr lang="en-US" altLang="zh-CN" sz="2400" baseline="-25000" dirty="0" smtClean="0">
                <a:sym typeface="Symbol" panose="05050102010706020507" pitchFamily="18" charset="2"/>
              </a:rPr>
              <a:t> ≤ </a:t>
            </a:r>
            <a:r>
              <a:rPr lang="en-US" altLang="zh-CN" sz="2400" i="1" baseline="-25000" dirty="0" smtClean="0">
                <a:sym typeface="Symbol" panose="05050102010706020507" pitchFamily="18" charset="2"/>
              </a:rPr>
              <a:t>L</a:t>
            </a:r>
            <a:endParaRPr lang="en-US" altLang="zh-CN" sz="2400" i="1" baseline="-25000" dirty="0">
              <a:sym typeface="Symbol" panose="05050102010706020507" pitchFamily="18" charset="2"/>
            </a:endParaRPr>
          </a:p>
          <a:p>
            <a:pPr marL="0" indent="0" eaLnBrk="1" hangingPunct="1">
              <a:lnSpc>
                <a:spcPct val="140000"/>
              </a:lnSpc>
              <a:buClrTx/>
              <a:buFontTx/>
              <a:buNone/>
            </a:pPr>
            <a:r>
              <a:rPr lang="zh-CN" altLang="en-US" sz="2400" dirty="0">
                <a:sym typeface="Symbol" panose="05050102010706020507" pitchFamily="18" charset="2"/>
              </a:rPr>
              <a:t>为它的转移矩阵。假定</a:t>
            </a:r>
            <a:r>
              <a:rPr lang="en-US" altLang="zh-CN" sz="2400" i="1" dirty="0" err="1">
                <a:sym typeface="Symbol" panose="05050102010706020507" pitchFamily="18" charset="2"/>
              </a:rPr>
              <a:t>X</a:t>
            </a:r>
            <a:r>
              <a:rPr lang="en-US" altLang="zh-CN" sz="2400" i="1" baseline="-25000" dirty="0" err="1">
                <a:sym typeface="Symbol" panose="05050102010706020507" pitchFamily="18" charset="2"/>
              </a:rPr>
              <a:t>n</a:t>
            </a:r>
            <a:r>
              <a:rPr lang="zh-CN" altLang="en-US" sz="2400" dirty="0">
                <a:sym typeface="Symbol" panose="05050102010706020507" pitchFamily="18" charset="2"/>
              </a:rPr>
              <a:t>的取值、初始分布</a:t>
            </a:r>
            <a:r>
              <a:rPr lang="zh-CN" altLang="en-US" sz="2400" i="1" dirty="0">
                <a:sym typeface="Symbol" panose="05050102010706020507" pitchFamily="18" charset="2"/>
              </a:rPr>
              <a:t></a:t>
            </a:r>
            <a:r>
              <a:rPr lang="zh-CN" altLang="en-US" sz="2400" dirty="0">
                <a:sym typeface="Symbol" panose="05050102010706020507" pitchFamily="18" charset="2"/>
              </a:rPr>
              <a:t>与转移矩阵</a:t>
            </a:r>
            <a:r>
              <a:rPr lang="en-US" altLang="zh-CN" sz="2400" i="1" dirty="0">
                <a:sym typeface="Symbol" panose="05050102010706020507" pitchFamily="18" charset="2"/>
              </a:rPr>
              <a:t>A</a:t>
            </a:r>
            <a:r>
              <a:rPr lang="zh-CN" altLang="en-US" sz="2400" dirty="0">
                <a:sym typeface="Symbol" panose="05050102010706020507" pitchFamily="18" charset="2"/>
              </a:rPr>
              <a:t>都不能测量得到。而能测量到的是另一个与它有联系的，且可以观测到的一个取值于有限集</a:t>
            </a:r>
            <a:r>
              <a:rPr lang="en-US" altLang="zh-CN" sz="2400" dirty="0">
                <a:sym typeface="Symbol" panose="05050102010706020507" pitchFamily="18" charset="2"/>
              </a:rPr>
              <a:t>{</a:t>
            </a:r>
            <a:r>
              <a:rPr lang="en-US" altLang="zh-CN" sz="2400" i="1" dirty="0">
                <a:sym typeface="Symbol" panose="05050102010706020507" pitchFamily="18" charset="2"/>
              </a:rPr>
              <a:t>v</a:t>
            </a:r>
            <a:r>
              <a:rPr lang="en-US" altLang="zh-CN" sz="2400" baseline="-25000" dirty="0">
                <a:sym typeface="Symbol" panose="05050102010706020507" pitchFamily="18" charset="2"/>
              </a:rPr>
              <a:t>1</a:t>
            </a:r>
            <a:r>
              <a:rPr lang="en-US" altLang="zh-CN" sz="2400" dirty="0" smtClean="0">
                <a:sym typeface="Symbol" panose="05050102010706020507" pitchFamily="18" charset="2"/>
              </a:rPr>
              <a:t>, </a:t>
            </a:r>
            <a:r>
              <a:rPr lang="en-US" altLang="zh-CN" sz="2400" i="1" dirty="0" smtClean="0">
                <a:sym typeface="Symbol" panose="05050102010706020507" pitchFamily="18" charset="2"/>
              </a:rPr>
              <a:t>v</a:t>
            </a:r>
            <a:r>
              <a:rPr lang="en-US" altLang="zh-CN" sz="2400" baseline="-25000" dirty="0" smtClean="0">
                <a:sym typeface="Symbol" panose="05050102010706020507" pitchFamily="18" charset="2"/>
              </a:rPr>
              <a:t>2</a:t>
            </a:r>
            <a:r>
              <a:rPr lang="en-US" altLang="zh-CN" sz="2400" dirty="0" smtClean="0">
                <a:sym typeface="Symbol" panose="05050102010706020507" pitchFamily="18" charset="2"/>
              </a:rPr>
              <a:t>, …, </a:t>
            </a:r>
            <a:r>
              <a:rPr lang="en-US" altLang="zh-CN" sz="2400" i="1" dirty="0" err="1" smtClean="0">
                <a:sym typeface="Symbol" panose="05050102010706020507" pitchFamily="18" charset="2"/>
              </a:rPr>
              <a:t>v</a:t>
            </a:r>
            <a:r>
              <a:rPr lang="en-US" altLang="zh-CN" sz="2400" i="1" baseline="-25000" dirty="0" err="1" smtClean="0">
                <a:sym typeface="Symbol" panose="05050102010706020507" pitchFamily="18" charset="2"/>
              </a:rPr>
              <a:t>M</a:t>
            </a:r>
            <a:r>
              <a:rPr lang="en-US" altLang="zh-CN" sz="2400" dirty="0">
                <a:sym typeface="Symbol" panose="05050102010706020507" pitchFamily="18" charset="2"/>
              </a:rPr>
              <a:t>}</a:t>
            </a:r>
            <a:r>
              <a:rPr lang="zh-CN" altLang="en-US" sz="2400" dirty="0">
                <a:sym typeface="Symbol" panose="05050102010706020507" pitchFamily="18" charset="2"/>
              </a:rPr>
              <a:t>的随机变量序列</a:t>
            </a:r>
            <a:r>
              <a:rPr lang="en-US" altLang="zh-CN" sz="2400" i="1" dirty="0" err="1">
                <a:sym typeface="Symbol" panose="05050102010706020507" pitchFamily="18" charset="2"/>
              </a:rPr>
              <a:t>Y</a:t>
            </a:r>
            <a:r>
              <a:rPr lang="en-US" altLang="zh-CN" sz="2400" i="1" baseline="-25000" dirty="0" err="1">
                <a:sym typeface="Symbol" panose="05050102010706020507" pitchFamily="18" charset="2"/>
              </a:rPr>
              <a:t>n</a:t>
            </a:r>
            <a:r>
              <a:rPr lang="zh-CN" altLang="en-US" sz="2400" dirty="0">
                <a:sym typeface="Symbol" panose="05050102010706020507" pitchFamily="18" charset="2"/>
              </a:rPr>
              <a:t>，称为</a:t>
            </a:r>
            <a:r>
              <a:rPr lang="zh-CN" altLang="en-US" sz="2400" dirty="0">
                <a:solidFill>
                  <a:srgbClr val="FF0000"/>
                </a:solidFill>
                <a:sym typeface="Symbol" panose="05050102010706020507" pitchFamily="18" charset="2"/>
              </a:rPr>
              <a:t>观测链</a:t>
            </a:r>
            <a:r>
              <a:rPr lang="zh-CN" altLang="en-US" sz="2400" dirty="0">
                <a:sym typeface="Symbol" panose="05050102010706020507" pitchFamily="18" charset="2"/>
              </a:rPr>
              <a:t>，它们合起来还要满足如下的</a:t>
            </a:r>
            <a:r>
              <a:rPr lang="zh-CN" altLang="en-US" sz="2400" dirty="0">
                <a:solidFill>
                  <a:srgbClr val="FF0000"/>
                </a:solidFill>
                <a:sym typeface="Symbol" panose="05050102010706020507" pitchFamily="18" charset="2"/>
              </a:rPr>
              <a:t>隐马尔可夫条件</a:t>
            </a:r>
            <a:r>
              <a:rPr lang="zh-CN" altLang="en-US" sz="2400" dirty="0">
                <a:sym typeface="Symbol" panose="05050102010706020507" pitchFamily="18" charset="2"/>
              </a:rPr>
              <a:t>（</a:t>
            </a:r>
            <a:r>
              <a:rPr lang="en-US" altLang="zh-CN" sz="2400" dirty="0">
                <a:solidFill>
                  <a:srgbClr val="FF0000"/>
                </a:solidFill>
                <a:sym typeface="Symbol" panose="05050102010706020507" pitchFamily="18" charset="2"/>
              </a:rPr>
              <a:t>HMM</a:t>
            </a:r>
            <a:r>
              <a:rPr lang="zh-CN" altLang="en-US" sz="2400" dirty="0">
                <a:solidFill>
                  <a:srgbClr val="FF0000"/>
                </a:solidFill>
                <a:sym typeface="Symbol" panose="05050102010706020507" pitchFamily="18" charset="2"/>
              </a:rPr>
              <a:t>条件</a:t>
            </a:r>
            <a:r>
              <a:rPr lang="zh-CN" altLang="en-US" sz="2400" dirty="0">
                <a:sym typeface="Symbol" panose="05050102010706020507" pitchFamily="18" charset="2"/>
              </a:rPr>
              <a:t>）</a:t>
            </a:r>
          </a:p>
          <a:p>
            <a:pPr marL="0" indent="720000" eaLnBrk="1" hangingPunct="1">
              <a:lnSpc>
                <a:spcPct val="140000"/>
              </a:lnSpc>
              <a:buClrTx/>
              <a:buFontTx/>
              <a:buNone/>
            </a:pPr>
            <a:r>
              <a:rPr lang="zh-CN" altLang="en-US" sz="2400" dirty="0" smtClean="0">
                <a:sym typeface="Symbol" panose="05050102010706020507" pitchFamily="18" charset="2"/>
              </a:rPr>
              <a:t>    </a:t>
            </a:r>
            <a:r>
              <a:rPr lang="en-US" altLang="zh-CN" sz="2400" dirty="0" smtClean="0">
                <a:sym typeface="Symbol" panose="05050102010706020507" pitchFamily="18" charset="2"/>
              </a:rPr>
              <a:t>P{</a:t>
            </a:r>
            <a:r>
              <a:rPr lang="en-US" altLang="zh-CN" sz="2400" i="1" dirty="0" smtClean="0">
                <a:sym typeface="Symbol" panose="05050102010706020507" pitchFamily="18" charset="2"/>
              </a:rPr>
              <a:t>Y</a:t>
            </a:r>
            <a:r>
              <a:rPr lang="en-US" altLang="zh-CN" sz="2400" dirty="0" smtClean="0">
                <a:sym typeface="Symbol" panose="05050102010706020507" pitchFamily="18" charset="2"/>
              </a:rPr>
              <a:t>=</a:t>
            </a:r>
            <a:r>
              <a:rPr lang="en-US" altLang="zh-CN" sz="2400" i="1" dirty="0" smtClean="0">
                <a:sym typeface="Symbol" panose="05050102010706020507" pitchFamily="18" charset="2"/>
              </a:rPr>
              <a:t>y</a:t>
            </a:r>
            <a:r>
              <a:rPr lang="zh-CN" altLang="en-US" sz="2400" dirty="0">
                <a:sym typeface="Symbol" panose="05050102010706020507" pitchFamily="18" charset="2"/>
              </a:rPr>
              <a:t>，</a:t>
            </a:r>
            <a:r>
              <a:rPr lang="en-US" altLang="zh-CN" sz="2400" i="1" dirty="0">
                <a:sym typeface="Symbol" panose="05050102010706020507" pitchFamily="18" charset="2"/>
              </a:rPr>
              <a:t>X</a:t>
            </a:r>
            <a:r>
              <a:rPr lang="en-US" altLang="zh-CN" sz="2400" dirty="0">
                <a:sym typeface="Symbol" panose="05050102010706020507" pitchFamily="18" charset="2"/>
              </a:rPr>
              <a:t>=</a:t>
            </a:r>
            <a:r>
              <a:rPr lang="en-US" altLang="zh-CN" sz="2400" i="1" dirty="0">
                <a:sym typeface="Symbol" panose="05050102010706020507" pitchFamily="18" charset="2"/>
              </a:rPr>
              <a:t>x</a:t>
            </a:r>
            <a:r>
              <a:rPr lang="en-US" altLang="zh-CN" sz="2400" dirty="0">
                <a:sym typeface="Symbol" panose="05050102010706020507" pitchFamily="18" charset="2"/>
              </a:rPr>
              <a:t>}</a:t>
            </a:r>
            <a:r>
              <a:rPr lang="zh-CN" altLang="en-US" sz="2400" dirty="0" smtClean="0">
                <a:sym typeface="Symbol" panose="05050102010706020507" pitchFamily="18" charset="2"/>
              </a:rPr>
              <a:t>＝</a:t>
            </a:r>
            <a:endParaRPr lang="zh-CN" altLang="en-US" sz="2400" dirty="0">
              <a:sym typeface="Symbol" panose="05050102010706020507" pitchFamily="18" charset="2"/>
            </a:endParaRPr>
          </a:p>
        </p:txBody>
      </p:sp>
      <p:graphicFrame>
        <p:nvGraphicFramePr>
          <p:cNvPr id="363525" name="Object 5"/>
          <p:cNvGraphicFramePr>
            <a:graphicFrameLocks noGrp="1" noChangeAspect="1"/>
          </p:cNvGraphicFramePr>
          <p:nvPr>
            <p:ph sz="half" idx="2"/>
            <p:extLst>
              <p:ext uri="{D42A27DB-BD31-4B8C-83A1-F6EECF244321}">
                <p14:modId xmlns:p14="http://schemas.microsoft.com/office/powerpoint/2010/main" val="4102985264"/>
              </p:ext>
            </p:extLst>
          </p:nvPr>
        </p:nvGraphicFramePr>
        <p:xfrm>
          <a:off x="4241502" y="5805264"/>
          <a:ext cx="3498850" cy="482600"/>
        </p:xfrm>
        <a:graphic>
          <a:graphicData uri="http://schemas.openxmlformats.org/presentationml/2006/ole">
            <mc:AlternateContent xmlns:mc="http://schemas.openxmlformats.org/markup-compatibility/2006">
              <mc:Choice xmlns:v="urn:schemas-microsoft-com:vml" Requires="v">
                <p:oleObj spid="_x0000_s139280" name="Equation" r:id="rId4" imgW="1841400" imgH="253800" progId="Equation.DSMT4">
                  <p:embed/>
                </p:oleObj>
              </mc:Choice>
              <mc:Fallback>
                <p:oleObj name="Equation" r:id="rId4" imgW="1841400" imgH="253800" progId="Equation.DSMT4">
                  <p:embed/>
                  <p:pic>
                    <p:nvPicPr>
                      <p:cNvPr id="0" name="Object 5"/>
                      <p:cNvPicPr>
                        <a:picLocks noChangeAspect="1" noChangeArrowheads="1"/>
                      </p:cNvPicPr>
                      <p:nvPr/>
                    </p:nvPicPr>
                    <p:blipFill>
                      <a:blip r:embed="rId5"/>
                      <a:srcRect/>
                      <a:stretch>
                        <a:fillRect/>
                      </a:stretch>
                    </p:blipFill>
                    <p:spPr bwMode="auto">
                      <a:xfrm>
                        <a:off x="4241502" y="5805264"/>
                        <a:ext cx="349885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3526" name="Text Box 6"/>
          <p:cNvSpPr txBox="1">
            <a:spLocks noChangeArrowheads="1"/>
          </p:cNvSpPr>
          <p:nvPr/>
        </p:nvSpPr>
        <p:spPr bwMode="auto">
          <a:xfrm>
            <a:off x="8243888" y="5864225"/>
            <a:ext cx="501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r" eaLnBrk="1" hangingPunct="1">
              <a:lnSpc>
                <a:spcPct val="100000"/>
              </a:lnSpc>
              <a:spcBef>
                <a:spcPct val="50000"/>
              </a:spcBef>
              <a:buClrTx/>
              <a:buFontTx/>
              <a:buNone/>
            </a:pPr>
            <a:r>
              <a:rPr lang="en-US" altLang="zh-CN" sz="2400" dirty="0">
                <a:solidFill>
                  <a:srgbClr val="FF0000"/>
                </a:solidFill>
                <a:latin typeface="宋体" panose="02010600030101010101" pitchFamily="2" charset="-122"/>
                <a:ea typeface="宋体" panose="02010600030101010101" pitchFamily="2" charset="-122"/>
              </a:rPr>
              <a:t>(*)</a:t>
            </a:r>
          </a:p>
        </p:txBody>
      </p:sp>
      <p:sp>
        <p:nvSpPr>
          <p:cNvPr id="13927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F884ECFF-AC97-4E97-988F-192034E248B9}" type="slidenum">
              <a:rPr lang="zh-CN" altLang="en-US" sz="1800">
                <a:solidFill>
                  <a:srgbClr val="00FF00"/>
                </a:solidFill>
                <a:ea typeface="黑体" panose="02010609060101010101" pitchFamily="49" charset="-122"/>
              </a:rPr>
              <a:pPr/>
              <a:t>65</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3523">
                                            <p:txEl>
                                              <p:pRg st="0" end="0"/>
                                            </p:txEl>
                                          </p:spTgt>
                                        </p:tgtEl>
                                        <p:attrNameLst>
                                          <p:attrName>style.visibility</p:attrName>
                                        </p:attrNameLst>
                                      </p:cBhvr>
                                      <p:to>
                                        <p:strVal val="visible"/>
                                      </p:to>
                                    </p:set>
                                    <p:anim calcmode="lin" valueType="num">
                                      <p:cBhvr additive="base">
                                        <p:cTn id="7" dur="500" fill="hold"/>
                                        <p:tgtEl>
                                          <p:spTgt spid="3635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352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63523">
                                            <p:txEl>
                                              <p:pRg st="1" end="1"/>
                                            </p:txEl>
                                          </p:spTgt>
                                        </p:tgtEl>
                                        <p:attrNameLst>
                                          <p:attrName>style.visibility</p:attrName>
                                        </p:attrNameLst>
                                      </p:cBhvr>
                                      <p:to>
                                        <p:strVal val="visible"/>
                                      </p:to>
                                    </p:set>
                                    <p:anim calcmode="lin" valueType="num">
                                      <p:cBhvr additive="base">
                                        <p:cTn id="12" dur="500" fill="hold"/>
                                        <p:tgtEl>
                                          <p:spTgt spid="36352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6352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63523">
                                            <p:txEl>
                                              <p:pRg st="2" end="2"/>
                                            </p:txEl>
                                          </p:spTgt>
                                        </p:tgtEl>
                                        <p:attrNameLst>
                                          <p:attrName>style.visibility</p:attrName>
                                        </p:attrNameLst>
                                      </p:cBhvr>
                                      <p:to>
                                        <p:strVal val="visible"/>
                                      </p:to>
                                    </p:set>
                                    <p:anim calcmode="lin" valueType="num">
                                      <p:cBhvr additive="base">
                                        <p:cTn id="17" dur="500" fill="hold"/>
                                        <p:tgtEl>
                                          <p:spTgt spid="36352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352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63523">
                                            <p:txEl>
                                              <p:pRg st="3" end="3"/>
                                            </p:txEl>
                                          </p:spTgt>
                                        </p:tgtEl>
                                        <p:attrNameLst>
                                          <p:attrName>style.visibility</p:attrName>
                                        </p:attrNameLst>
                                      </p:cBhvr>
                                      <p:to>
                                        <p:strVal val="visible"/>
                                      </p:to>
                                    </p:set>
                                    <p:anim calcmode="lin" valueType="num">
                                      <p:cBhvr additive="base">
                                        <p:cTn id="22" dur="500" fill="hold"/>
                                        <p:tgtEl>
                                          <p:spTgt spid="36352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63523">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363525"/>
                                        </p:tgtEl>
                                        <p:attrNameLst>
                                          <p:attrName>style.visibility</p:attrName>
                                        </p:attrNameLst>
                                      </p:cBhvr>
                                      <p:to>
                                        <p:strVal val="visible"/>
                                      </p:to>
                                    </p:set>
                                    <p:anim calcmode="lin" valueType="num">
                                      <p:cBhvr additive="base">
                                        <p:cTn id="27" dur="500" fill="hold"/>
                                        <p:tgtEl>
                                          <p:spTgt spid="363525"/>
                                        </p:tgtEl>
                                        <p:attrNameLst>
                                          <p:attrName>ppt_x</p:attrName>
                                        </p:attrNameLst>
                                      </p:cBhvr>
                                      <p:tavLst>
                                        <p:tav tm="0">
                                          <p:val>
                                            <p:strVal val="#ppt_x"/>
                                          </p:val>
                                        </p:tav>
                                        <p:tav tm="100000">
                                          <p:val>
                                            <p:strVal val="#ppt_x"/>
                                          </p:val>
                                        </p:tav>
                                      </p:tavLst>
                                    </p:anim>
                                    <p:anim calcmode="lin" valueType="num">
                                      <p:cBhvr additive="base">
                                        <p:cTn id="28" dur="500" fill="hold"/>
                                        <p:tgtEl>
                                          <p:spTgt spid="363525"/>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63526"/>
                                        </p:tgtEl>
                                        <p:attrNameLst>
                                          <p:attrName>style.visibility</p:attrName>
                                        </p:attrNameLst>
                                      </p:cBhvr>
                                      <p:to>
                                        <p:strVal val="visible"/>
                                      </p:to>
                                    </p:set>
                                    <p:anim calcmode="lin" valueType="num">
                                      <p:cBhvr additive="base">
                                        <p:cTn id="32" dur="500" fill="hold"/>
                                        <p:tgtEl>
                                          <p:spTgt spid="363526"/>
                                        </p:tgtEl>
                                        <p:attrNameLst>
                                          <p:attrName>ppt_x</p:attrName>
                                        </p:attrNameLst>
                                      </p:cBhvr>
                                      <p:tavLst>
                                        <p:tav tm="0">
                                          <p:val>
                                            <p:strVal val="#ppt_x"/>
                                          </p:val>
                                        </p:tav>
                                        <p:tav tm="100000">
                                          <p:val>
                                            <p:strVal val="#ppt_x"/>
                                          </p:val>
                                        </p:tav>
                                      </p:tavLst>
                                    </p:anim>
                                    <p:anim calcmode="lin" valueType="num">
                                      <p:cBhvr additive="base">
                                        <p:cTn id="33" dur="500" fill="hold"/>
                                        <p:tgtEl>
                                          <p:spTgt spid="3635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uild="p"/>
      <p:bldP spid="36352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F8FA59A-2A72-46DF-971D-36EBB54DB0C1}"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41315" name="页脚占位符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141316" name="Rectangle 2"/>
          <p:cNvSpPr>
            <a:spLocks noGrp="1" noChangeArrowheads="1"/>
          </p:cNvSpPr>
          <p:nvPr>
            <p:ph type="title"/>
          </p:nvPr>
        </p:nvSpPr>
        <p:spPr/>
        <p:txBody>
          <a:bodyPr/>
          <a:lstStyle/>
          <a:p>
            <a:pPr eaLnBrk="1" hangingPunct="1"/>
            <a:r>
              <a:rPr lang="zh-CN" altLang="en-US" smtClean="0"/>
              <a:t>隐马尔可夫模型的描述</a:t>
            </a:r>
            <a:r>
              <a:rPr lang="en-US" altLang="zh-CN" smtClean="0"/>
              <a:t>(</a:t>
            </a:r>
            <a:r>
              <a:rPr lang="zh-CN" altLang="en-US" smtClean="0"/>
              <a:t>续</a:t>
            </a:r>
            <a:r>
              <a:rPr lang="en-US" altLang="zh-CN" smtClean="0"/>
              <a:t>1)</a:t>
            </a:r>
          </a:p>
        </p:txBody>
      </p:sp>
      <p:sp>
        <p:nvSpPr>
          <p:cNvPr id="364547" name="Rectangle 3"/>
          <p:cNvSpPr>
            <a:spLocks noGrp="1" noChangeArrowheads="1"/>
          </p:cNvSpPr>
          <p:nvPr>
            <p:ph type="body" sz="half" idx="1"/>
          </p:nvPr>
        </p:nvSpPr>
        <p:spPr>
          <a:xfrm>
            <a:off x="1143000" y="1143000"/>
            <a:ext cx="7629525" cy="5702715"/>
          </a:xfrm>
          <a:noFill/>
        </p:spPr>
        <p:txBody>
          <a:bodyPr/>
          <a:lstStyle/>
          <a:p>
            <a:pPr marL="0" indent="720000" eaLnBrk="1" hangingPunct="1">
              <a:buClrTx/>
              <a:buFontTx/>
              <a:buNone/>
            </a:pPr>
            <a:r>
              <a:rPr lang="zh-CN" altLang="en-US" sz="2400" dirty="0" smtClean="0">
                <a:sym typeface="Symbol" panose="05050102010706020507" pitchFamily="18" charset="2"/>
              </a:rPr>
              <a:t>其中</a:t>
            </a:r>
            <a:r>
              <a:rPr lang="en-US" altLang="zh-CN" sz="2400" dirty="0" smtClean="0">
                <a:sym typeface="Symbol" panose="05050102010706020507" pitchFamily="18" charset="2"/>
              </a:rPr>
              <a:t>N</a:t>
            </a:r>
            <a:r>
              <a:rPr lang="zh-CN" altLang="en-US" sz="2400" dirty="0" smtClean="0">
                <a:sym typeface="Symbol" panose="05050102010706020507" pitchFamily="18" charset="2"/>
              </a:rPr>
              <a:t>为样本观测的时间长度，而</a:t>
            </a:r>
            <a:r>
              <a:rPr lang="en-US" altLang="zh-CN" sz="2400" dirty="0" smtClean="0">
                <a:sym typeface="Symbol" panose="05050102010706020507" pitchFamily="18" charset="2"/>
              </a:rPr>
              <a:t>X</a:t>
            </a:r>
            <a:r>
              <a:rPr lang="zh-CN" altLang="en-US" sz="2400" dirty="0" smtClean="0">
                <a:sym typeface="Symbol" panose="05050102010706020507" pitchFamily="18" charset="2"/>
              </a:rPr>
              <a:t>＝</a:t>
            </a:r>
            <a:r>
              <a:rPr lang="en-US" altLang="zh-CN" sz="2400" dirty="0" smtClean="0">
                <a:sym typeface="Symbol" panose="05050102010706020507" pitchFamily="18" charset="2"/>
              </a:rPr>
              <a:t>(X</a:t>
            </a:r>
            <a:r>
              <a:rPr lang="en-US" altLang="zh-CN" sz="2400" baseline="-25000" dirty="0" smtClean="0">
                <a:sym typeface="Symbol" panose="05050102010706020507" pitchFamily="18" charset="2"/>
              </a:rPr>
              <a:t>1</a:t>
            </a:r>
            <a:r>
              <a:rPr lang="en-US" altLang="zh-CN" sz="2400" dirty="0" smtClean="0">
                <a:sym typeface="Symbol" panose="05050102010706020507" pitchFamily="18" charset="2"/>
              </a:rPr>
              <a:t>,X</a:t>
            </a:r>
            <a:r>
              <a:rPr lang="en-US" altLang="zh-CN" sz="2400" baseline="-25000" dirty="0" smtClean="0">
                <a:sym typeface="Symbol" panose="05050102010706020507" pitchFamily="18" charset="2"/>
              </a:rPr>
              <a:t>2</a:t>
            </a:r>
            <a:r>
              <a:rPr lang="en-US" altLang="zh-CN" sz="2400" dirty="0" smtClean="0">
                <a:sym typeface="Symbol" panose="05050102010706020507" pitchFamily="18" charset="2"/>
              </a:rPr>
              <a:t>,…,X</a:t>
            </a:r>
            <a:r>
              <a:rPr lang="en-US" altLang="zh-CN" sz="2400" baseline="-25000" dirty="0" smtClean="0">
                <a:sym typeface="Symbol" panose="05050102010706020507" pitchFamily="18" charset="2"/>
              </a:rPr>
              <a:t>N</a:t>
            </a:r>
            <a:r>
              <a:rPr lang="en-US" altLang="zh-CN" sz="2400" dirty="0" smtClean="0">
                <a:sym typeface="Symbol" panose="05050102010706020507" pitchFamily="18" charset="2"/>
              </a:rPr>
              <a:t>)</a:t>
            </a:r>
            <a:r>
              <a:rPr lang="zh-CN" altLang="en-US" sz="2400" dirty="0" smtClean="0">
                <a:sym typeface="Symbol" panose="05050102010706020507" pitchFamily="18" charset="2"/>
              </a:rPr>
              <a:t>，</a:t>
            </a:r>
            <a:r>
              <a:rPr lang="en-US" altLang="zh-CN" sz="2400" dirty="0">
                <a:sym typeface="Symbol" panose="05050102010706020507" pitchFamily="18" charset="2"/>
              </a:rPr>
              <a:t>Y</a:t>
            </a:r>
            <a:r>
              <a:rPr lang="zh-CN" altLang="en-US" sz="2400" dirty="0">
                <a:sym typeface="Symbol" panose="05050102010706020507" pitchFamily="18" charset="2"/>
              </a:rPr>
              <a:t>＝</a:t>
            </a:r>
            <a:r>
              <a:rPr lang="en-US" altLang="zh-CN" sz="2400" dirty="0">
                <a:sym typeface="Symbol" panose="05050102010706020507" pitchFamily="18" charset="2"/>
              </a:rPr>
              <a:t>(Y</a:t>
            </a:r>
            <a:r>
              <a:rPr lang="en-US" altLang="zh-CN" sz="2400" baseline="-25000" dirty="0">
                <a:sym typeface="Symbol" panose="05050102010706020507" pitchFamily="18" charset="2"/>
              </a:rPr>
              <a:t>1</a:t>
            </a:r>
            <a:r>
              <a:rPr lang="en-US" altLang="zh-CN" sz="2400" dirty="0">
                <a:sym typeface="Symbol" panose="05050102010706020507" pitchFamily="18" charset="2"/>
              </a:rPr>
              <a:t>,Y</a:t>
            </a:r>
            <a:r>
              <a:rPr lang="en-US" altLang="zh-CN" sz="2400" baseline="-25000" dirty="0">
                <a:sym typeface="Symbol" panose="05050102010706020507" pitchFamily="18" charset="2"/>
              </a:rPr>
              <a:t>2</a:t>
            </a:r>
            <a:r>
              <a:rPr lang="en-US" altLang="zh-CN" sz="2400" dirty="0">
                <a:sym typeface="Symbol" panose="05050102010706020507" pitchFamily="18" charset="2"/>
              </a:rPr>
              <a:t>,…,Y</a:t>
            </a:r>
            <a:r>
              <a:rPr lang="en-US" altLang="zh-CN" sz="2400" baseline="-25000" dirty="0">
                <a:sym typeface="Symbol" panose="05050102010706020507" pitchFamily="18" charset="2"/>
              </a:rPr>
              <a:t>N</a:t>
            </a:r>
            <a:r>
              <a:rPr lang="en-US" altLang="zh-CN" sz="2400" dirty="0">
                <a:sym typeface="Symbol" panose="05050102010706020507" pitchFamily="18" charset="2"/>
              </a:rPr>
              <a:t>)</a:t>
            </a:r>
            <a:r>
              <a:rPr lang="zh-CN" altLang="en-US" sz="2400" dirty="0">
                <a:sym typeface="Symbol" panose="05050102010706020507" pitchFamily="18" charset="2"/>
              </a:rPr>
              <a:t>，</a:t>
            </a:r>
            <a:r>
              <a:rPr lang="en-US" altLang="zh-CN" sz="2400" dirty="0">
                <a:sym typeface="Symbol" panose="05050102010706020507" pitchFamily="18" charset="2"/>
              </a:rPr>
              <a:t>x=(x</a:t>
            </a:r>
            <a:r>
              <a:rPr lang="en-US" altLang="zh-CN" sz="2400" baseline="-25000" dirty="0">
                <a:sym typeface="Symbol" panose="05050102010706020507" pitchFamily="18" charset="2"/>
              </a:rPr>
              <a:t>1</a:t>
            </a:r>
            <a:r>
              <a:rPr lang="en-US" altLang="zh-CN" sz="2400" dirty="0">
                <a:sym typeface="Symbol" panose="05050102010706020507" pitchFamily="18" charset="2"/>
              </a:rPr>
              <a:t>,x</a:t>
            </a:r>
            <a:r>
              <a:rPr lang="en-US" altLang="zh-CN" sz="2400" baseline="-25000" dirty="0">
                <a:sym typeface="Symbol" panose="05050102010706020507" pitchFamily="18" charset="2"/>
              </a:rPr>
              <a:t>2</a:t>
            </a:r>
            <a:r>
              <a:rPr lang="en-US" altLang="zh-CN" sz="2400" dirty="0">
                <a:sym typeface="Symbol" panose="05050102010706020507" pitchFamily="18" charset="2"/>
              </a:rPr>
              <a:t>,…,</a:t>
            </a:r>
            <a:r>
              <a:rPr lang="en-US" altLang="zh-CN" sz="2400" dirty="0" err="1">
                <a:sym typeface="Symbol" panose="05050102010706020507" pitchFamily="18" charset="2"/>
              </a:rPr>
              <a:t>x</a:t>
            </a:r>
            <a:r>
              <a:rPr lang="en-US" altLang="zh-CN" sz="2400" baseline="-25000" dirty="0" err="1">
                <a:sym typeface="Symbol" panose="05050102010706020507" pitchFamily="18" charset="2"/>
              </a:rPr>
              <a:t>N</a:t>
            </a:r>
            <a:r>
              <a:rPr lang="en-US" altLang="zh-CN" sz="2400" dirty="0">
                <a:sym typeface="Symbol" panose="05050102010706020507" pitchFamily="18" charset="2"/>
              </a:rPr>
              <a:t>)</a:t>
            </a:r>
            <a:r>
              <a:rPr lang="zh-CN" altLang="en-US" sz="2400" dirty="0">
                <a:sym typeface="Symbol" panose="05050102010706020507" pitchFamily="18" charset="2"/>
              </a:rPr>
              <a:t>，</a:t>
            </a:r>
            <a:r>
              <a:rPr lang="en-US" altLang="zh-CN" sz="2400" dirty="0">
                <a:sym typeface="Symbol" panose="05050102010706020507" pitchFamily="18" charset="2"/>
              </a:rPr>
              <a:t>y=(y</a:t>
            </a:r>
            <a:r>
              <a:rPr lang="en-US" altLang="zh-CN" sz="2400" baseline="-25000" dirty="0">
                <a:sym typeface="Symbol" panose="05050102010706020507" pitchFamily="18" charset="2"/>
              </a:rPr>
              <a:t>1</a:t>
            </a:r>
            <a:r>
              <a:rPr lang="en-US" altLang="zh-CN" sz="2400" dirty="0">
                <a:sym typeface="Symbol" panose="05050102010706020507" pitchFamily="18" charset="2"/>
              </a:rPr>
              <a:t>,y</a:t>
            </a:r>
            <a:r>
              <a:rPr lang="en-US" altLang="zh-CN" sz="2400" baseline="-25000" dirty="0">
                <a:sym typeface="Symbol" panose="05050102010706020507" pitchFamily="18" charset="2"/>
              </a:rPr>
              <a:t>2</a:t>
            </a:r>
            <a:r>
              <a:rPr lang="en-US" altLang="zh-CN" sz="2400" dirty="0">
                <a:sym typeface="Symbol" panose="05050102010706020507" pitchFamily="18" charset="2"/>
              </a:rPr>
              <a:t>,…,</a:t>
            </a:r>
            <a:r>
              <a:rPr lang="en-US" altLang="zh-CN" sz="2400" dirty="0" err="1">
                <a:sym typeface="Symbol" panose="05050102010706020507" pitchFamily="18" charset="2"/>
              </a:rPr>
              <a:t>y</a:t>
            </a:r>
            <a:r>
              <a:rPr lang="en-US" altLang="zh-CN" sz="2400" baseline="-25000" dirty="0" err="1">
                <a:sym typeface="Symbol" panose="05050102010706020507" pitchFamily="18" charset="2"/>
              </a:rPr>
              <a:t>N</a:t>
            </a:r>
            <a:r>
              <a:rPr lang="en-US" altLang="zh-CN" sz="2400" dirty="0">
                <a:sym typeface="Symbol" panose="05050102010706020507" pitchFamily="18" charset="2"/>
              </a:rPr>
              <a:t>)</a:t>
            </a:r>
            <a:r>
              <a:rPr lang="zh-CN" altLang="en-US" sz="2400" dirty="0">
                <a:sym typeface="Symbol" panose="05050102010706020507" pitchFamily="18" charset="2"/>
              </a:rPr>
              <a:t>，</a:t>
            </a:r>
            <a:r>
              <a:rPr lang="en-US" altLang="zh-CN" sz="2400" dirty="0" err="1">
                <a:sym typeface="Symbol" panose="05050102010706020507" pitchFamily="18" charset="2"/>
              </a:rPr>
              <a:t>y</a:t>
            </a:r>
            <a:r>
              <a:rPr lang="en-US" altLang="zh-CN" sz="2400" baseline="-25000" dirty="0" err="1">
                <a:sym typeface="Symbol" panose="05050102010706020507" pitchFamily="18" charset="2"/>
              </a:rPr>
              <a:t>n</a:t>
            </a:r>
            <a:r>
              <a:rPr lang="en-US" altLang="zh-CN" sz="2400" dirty="0">
                <a:sym typeface="Symbol" panose="05050102010706020507" pitchFamily="18" charset="2"/>
              </a:rPr>
              <a:t>∈ {v</a:t>
            </a:r>
            <a:r>
              <a:rPr lang="en-US" altLang="zh-CN" sz="2400" baseline="-25000" dirty="0">
                <a:sym typeface="Symbol" panose="05050102010706020507" pitchFamily="18" charset="2"/>
              </a:rPr>
              <a:t>1</a:t>
            </a:r>
            <a:r>
              <a:rPr lang="en-US" altLang="zh-CN" sz="2400" dirty="0">
                <a:sym typeface="Symbol" panose="05050102010706020507" pitchFamily="18" charset="2"/>
              </a:rPr>
              <a:t>,v</a:t>
            </a:r>
            <a:r>
              <a:rPr lang="en-US" altLang="zh-CN" sz="2400" baseline="-25000" dirty="0">
                <a:sym typeface="Symbol" panose="05050102010706020507" pitchFamily="18" charset="2"/>
              </a:rPr>
              <a:t>2</a:t>
            </a:r>
            <a:r>
              <a:rPr lang="en-US" altLang="zh-CN" sz="2400" dirty="0">
                <a:sym typeface="Symbol" panose="05050102010706020507" pitchFamily="18" charset="2"/>
              </a:rPr>
              <a:t>,…</a:t>
            </a:r>
            <a:r>
              <a:rPr lang="en-US" altLang="zh-CN" sz="2400" dirty="0" err="1">
                <a:sym typeface="Symbol" panose="05050102010706020507" pitchFamily="18" charset="2"/>
              </a:rPr>
              <a:t>v</a:t>
            </a:r>
            <a:r>
              <a:rPr lang="en-US" altLang="zh-CN" sz="2400" baseline="-25000" dirty="0" err="1">
                <a:sym typeface="Symbol" panose="05050102010706020507" pitchFamily="18" charset="2"/>
              </a:rPr>
              <a:t>M</a:t>
            </a:r>
            <a:r>
              <a:rPr lang="en-US" altLang="zh-CN" sz="2400" dirty="0">
                <a:sym typeface="Symbol" panose="05050102010706020507" pitchFamily="18" charset="2"/>
              </a:rPr>
              <a:t>}</a:t>
            </a:r>
            <a:r>
              <a:rPr lang="zh-CN" altLang="en-US" sz="2400" dirty="0">
                <a:sym typeface="Symbol" panose="05050102010706020507" pitchFamily="18" charset="2"/>
              </a:rPr>
              <a:t>，</a:t>
            </a:r>
            <a:r>
              <a:rPr lang="en-US" altLang="zh-CN" sz="2400" dirty="0">
                <a:sym typeface="Symbol" panose="05050102010706020507" pitchFamily="18" charset="2"/>
              </a:rPr>
              <a:t>1≤i</a:t>
            </a:r>
            <a:r>
              <a:rPr lang="en-US" altLang="zh-CN" sz="2400" baseline="-25000" dirty="0">
                <a:sym typeface="Symbol" panose="05050102010706020507" pitchFamily="18" charset="2"/>
              </a:rPr>
              <a:t>n</a:t>
            </a:r>
            <a:r>
              <a:rPr lang="en-US" altLang="zh-CN" sz="2400" dirty="0">
                <a:sym typeface="Symbol" panose="05050102010706020507" pitchFamily="18" charset="2"/>
              </a:rPr>
              <a:t>≤L</a:t>
            </a:r>
            <a:r>
              <a:rPr lang="zh-CN" altLang="en-US" sz="2400" dirty="0">
                <a:sym typeface="Symbol" panose="05050102010706020507" pitchFamily="18" charset="2"/>
              </a:rPr>
              <a:t>，</a:t>
            </a:r>
            <a:r>
              <a:rPr lang="en-US" altLang="zh-CN" sz="2400" dirty="0">
                <a:sym typeface="Symbol" panose="05050102010706020507" pitchFamily="18" charset="2"/>
              </a:rPr>
              <a:t>1≤n≤N</a:t>
            </a:r>
            <a:r>
              <a:rPr lang="zh-CN" altLang="en-US" sz="2400" dirty="0">
                <a:sym typeface="Symbol" panose="05050102010706020507" pitchFamily="18" charset="2"/>
              </a:rPr>
              <a:t>，初始分布为＝</a:t>
            </a:r>
            <a:r>
              <a:rPr lang="en-US" altLang="zh-CN" sz="2400" dirty="0">
                <a:sym typeface="Symbol" panose="05050102010706020507" pitchFamily="18" charset="2"/>
              </a:rPr>
              <a:t>(</a:t>
            </a:r>
            <a:r>
              <a:rPr lang="en-US" altLang="zh-CN" sz="2400" baseline="-25000" dirty="0">
                <a:sym typeface="Symbol" panose="05050102010706020507" pitchFamily="18" charset="2"/>
              </a:rPr>
              <a:t>1</a:t>
            </a:r>
            <a:r>
              <a:rPr lang="en-US" altLang="zh-CN" sz="2400" dirty="0">
                <a:sym typeface="Symbol" panose="05050102010706020507" pitchFamily="18" charset="2"/>
              </a:rPr>
              <a:t> ,</a:t>
            </a:r>
            <a:r>
              <a:rPr lang="en-US" altLang="zh-CN" sz="2400" baseline="-25000" dirty="0">
                <a:sym typeface="Symbol" panose="05050102010706020507" pitchFamily="18" charset="2"/>
              </a:rPr>
              <a:t>2</a:t>
            </a:r>
            <a:r>
              <a:rPr lang="en-US" altLang="zh-CN" sz="2400" dirty="0">
                <a:sym typeface="Symbol" panose="05050102010706020507" pitchFamily="18" charset="2"/>
              </a:rPr>
              <a:t>,…, </a:t>
            </a:r>
            <a:r>
              <a:rPr lang="en-US" altLang="zh-CN" sz="2400" baseline="-25000" dirty="0">
                <a:sym typeface="Symbol" panose="05050102010706020507" pitchFamily="18" charset="2"/>
              </a:rPr>
              <a:t>L</a:t>
            </a:r>
            <a:r>
              <a:rPr lang="en-US" altLang="zh-CN" sz="2400" dirty="0">
                <a:sym typeface="Symbol" panose="05050102010706020507" pitchFamily="18" charset="2"/>
              </a:rPr>
              <a:t>)</a:t>
            </a:r>
            <a:r>
              <a:rPr lang="zh-CN" altLang="en-US" sz="2400" dirty="0">
                <a:sym typeface="Symbol" panose="05050102010706020507" pitchFamily="18" charset="2"/>
              </a:rPr>
              <a:t>。由未知状态链与观测到的观测链一起（</a:t>
            </a:r>
            <a:r>
              <a:rPr lang="en-US" altLang="zh-CN" sz="2400" dirty="0" err="1">
                <a:sym typeface="Symbol" panose="05050102010706020507" pitchFamily="18" charset="2"/>
              </a:rPr>
              <a:t>X</a:t>
            </a:r>
            <a:r>
              <a:rPr lang="en-US" altLang="zh-CN" sz="2400" baseline="-25000" dirty="0" err="1">
                <a:sym typeface="Symbol" panose="05050102010706020507" pitchFamily="18" charset="2"/>
              </a:rPr>
              <a:t>n</a:t>
            </a:r>
            <a:r>
              <a:rPr lang="en-US" altLang="zh-CN" sz="2400" dirty="0" err="1">
                <a:sym typeface="Symbol" panose="05050102010706020507" pitchFamily="18" charset="2"/>
              </a:rPr>
              <a:t>,Y</a:t>
            </a:r>
            <a:r>
              <a:rPr lang="en-US" altLang="zh-CN" sz="2400" baseline="-25000" dirty="0" err="1">
                <a:sym typeface="Symbol" panose="05050102010706020507" pitchFamily="18" charset="2"/>
              </a:rPr>
              <a:t>n</a:t>
            </a:r>
            <a:r>
              <a:rPr lang="zh-CN" altLang="en-US" sz="2400" dirty="0">
                <a:sym typeface="Symbol" panose="05050102010706020507" pitchFamily="18" charset="2"/>
              </a:rPr>
              <a:t>），就构成了隐马尔可夫模型，这里“隐”的含义是说状态链是隐藏起来的。</a:t>
            </a:r>
          </a:p>
          <a:p>
            <a:pPr marL="0" indent="720000" eaLnBrk="1" hangingPunct="1">
              <a:buClrTx/>
              <a:buFontTx/>
              <a:buNone/>
            </a:pPr>
            <a:r>
              <a:rPr lang="zh-CN" altLang="en-US" sz="2400" dirty="0">
                <a:sym typeface="Symbol" panose="05050102010706020507" pitchFamily="18" charset="2"/>
              </a:rPr>
              <a:t>隐马尔可夫模型的基本假定是：参数向量、参数矩阵</a:t>
            </a:r>
            <a:r>
              <a:rPr lang="en-US" altLang="zh-CN" sz="2400" dirty="0">
                <a:sym typeface="Symbol" panose="05050102010706020507" pitchFamily="18" charset="2"/>
              </a:rPr>
              <a:t>A</a:t>
            </a:r>
            <a:r>
              <a:rPr lang="zh-CN" altLang="en-US" sz="2400" dirty="0">
                <a:sym typeface="Symbol" panose="05050102010706020507" pitchFamily="18" charset="2"/>
              </a:rPr>
              <a:t>与</a:t>
            </a:r>
            <a:r>
              <a:rPr lang="en-US" altLang="zh-CN" sz="2400" dirty="0">
                <a:sym typeface="Symbol" panose="05050102010706020507" pitchFamily="18" charset="2"/>
              </a:rPr>
              <a:t>B</a:t>
            </a:r>
            <a:r>
              <a:rPr lang="zh-CN" altLang="en-US" sz="2400" dirty="0">
                <a:sym typeface="Symbol" panose="05050102010706020507" pitchFamily="18" charset="2"/>
              </a:rPr>
              <a:t>＝</a:t>
            </a:r>
            <a:r>
              <a:rPr lang="en-US" altLang="zh-CN" sz="2400" dirty="0">
                <a:sym typeface="Symbol" panose="05050102010706020507" pitchFamily="18" charset="2"/>
              </a:rPr>
              <a:t>(</a:t>
            </a:r>
            <a:r>
              <a:rPr lang="en-US" altLang="zh-CN" sz="2400" dirty="0" err="1">
                <a:sym typeface="Symbol" panose="05050102010706020507" pitchFamily="18" charset="2"/>
              </a:rPr>
              <a:t>b</a:t>
            </a:r>
            <a:r>
              <a:rPr lang="en-US" altLang="zh-CN" sz="2400" baseline="-25000" dirty="0" err="1">
                <a:sym typeface="Symbol" panose="05050102010706020507" pitchFamily="18" charset="2"/>
              </a:rPr>
              <a:t>ik</a:t>
            </a:r>
            <a:r>
              <a:rPr lang="en-US" altLang="zh-CN" sz="2400" dirty="0">
                <a:sym typeface="Symbol" panose="05050102010706020507" pitchFamily="18" charset="2"/>
              </a:rPr>
              <a:t>)</a:t>
            </a:r>
            <a:r>
              <a:rPr lang="en-US" altLang="zh-CN" sz="2400" baseline="-25000" dirty="0">
                <a:sym typeface="Symbol" panose="05050102010706020507" pitchFamily="18" charset="2"/>
              </a:rPr>
              <a:t>L×M</a:t>
            </a:r>
            <a:r>
              <a:rPr lang="en-US" altLang="zh-CN" sz="2400" dirty="0">
                <a:sym typeface="Symbol" panose="05050102010706020507" pitchFamily="18" charset="2"/>
              </a:rPr>
              <a:t>(</a:t>
            </a:r>
            <a:r>
              <a:rPr lang="en-US" altLang="zh-CN" sz="2400" dirty="0" err="1">
                <a:sym typeface="Symbol" panose="05050102010706020507" pitchFamily="18" charset="2"/>
              </a:rPr>
              <a:t>i</a:t>
            </a:r>
            <a:r>
              <a:rPr lang="en-US" altLang="zh-CN" sz="2400" dirty="0">
                <a:sym typeface="Symbol" panose="05050102010706020507" pitchFamily="18" charset="2"/>
              </a:rPr>
              <a:t>∈{1,2,…,L}</a:t>
            </a:r>
            <a:r>
              <a:rPr lang="zh-CN" altLang="en-US" sz="2400" dirty="0">
                <a:sym typeface="Symbol" panose="05050102010706020507" pitchFamily="18" charset="2"/>
              </a:rPr>
              <a:t>，</a:t>
            </a:r>
            <a:r>
              <a:rPr lang="en-US" altLang="zh-CN" sz="2400" dirty="0">
                <a:sym typeface="Symbol" panose="05050102010706020507" pitchFamily="18" charset="2"/>
              </a:rPr>
              <a:t>k∈{v</a:t>
            </a:r>
            <a:r>
              <a:rPr lang="en-US" altLang="zh-CN" sz="2400" baseline="-25000" dirty="0">
                <a:sym typeface="Symbol" panose="05050102010706020507" pitchFamily="18" charset="2"/>
              </a:rPr>
              <a:t>1</a:t>
            </a:r>
            <a:r>
              <a:rPr lang="en-US" altLang="zh-CN" sz="2400" dirty="0">
                <a:sym typeface="Symbol" panose="05050102010706020507" pitchFamily="18" charset="2"/>
              </a:rPr>
              <a:t>,v</a:t>
            </a:r>
            <a:r>
              <a:rPr lang="en-US" altLang="zh-CN" sz="2400" baseline="-25000" dirty="0">
                <a:sym typeface="Symbol" panose="05050102010706020507" pitchFamily="18" charset="2"/>
              </a:rPr>
              <a:t>2</a:t>
            </a:r>
            <a:r>
              <a:rPr lang="en-US" altLang="zh-CN" sz="2400" dirty="0">
                <a:sym typeface="Symbol" panose="05050102010706020507" pitchFamily="18" charset="2"/>
              </a:rPr>
              <a:t>,…</a:t>
            </a:r>
            <a:r>
              <a:rPr lang="en-US" altLang="zh-CN" sz="2400" dirty="0" err="1">
                <a:sym typeface="Symbol" panose="05050102010706020507" pitchFamily="18" charset="2"/>
              </a:rPr>
              <a:t>v</a:t>
            </a:r>
            <a:r>
              <a:rPr lang="en-US" altLang="zh-CN" sz="2400" baseline="-25000" dirty="0" err="1">
                <a:sym typeface="Symbol" panose="05050102010706020507" pitchFamily="18" charset="2"/>
              </a:rPr>
              <a:t>M</a:t>
            </a:r>
            <a:r>
              <a:rPr lang="en-US" altLang="zh-CN" sz="2400" dirty="0">
                <a:sym typeface="Symbol" panose="05050102010706020507" pitchFamily="18" charset="2"/>
              </a:rPr>
              <a:t>})</a:t>
            </a:r>
            <a:r>
              <a:rPr lang="zh-CN" altLang="en-US" sz="2400" dirty="0">
                <a:sym typeface="Symbol" panose="05050102010706020507" pitchFamily="18" charset="2"/>
              </a:rPr>
              <a:t>都是未知的，将它们合记为参数组＝</a:t>
            </a:r>
            <a:r>
              <a:rPr lang="en-US" altLang="zh-CN" sz="2400" dirty="0">
                <a:sym typeface="Symbol" panose="05050102010706020507" pitchFamily="18" charset="2"/>
              </a:rPr>
              <a:t>( ,A,B)</a:t>
            </a:r>
            <a:r>
              <a:rPr lang="zh-CN" altLang="en-US" sz="2400" dirty="0">
                <a:sym typeface="Symbol" panose="05050102010706020507" pitchFamily="18" charset="2"/>
              </a:rPr>
              <a:t>。后者完全确定了状态链与观测链的联合统计规律。所以，我们通常用表示一个</a:t>
            </a:r>
            <a:r>
              <a:rPr lang="zh-CN" altLang="en-US" sz="2400" dirty="0">
                <a:solidFill>
                  <a:srgbClr val="FF0000"/>
                </a:solidFill>
                <a:sym typeface="Symbol" panose="05050102010706020507" pitchFamily="18" charset="2"/>
              </a:rPr>
              <a:t>隐马尔可夫模型</a:t>
            </a:r>
            <a:r>
              <a:rPr lang="zh-CN" altLang="en-US" sz="2400" dirty="0">
                <a:sym typeface="Symbol" panose="05050102010706020507" pitchFamily="18" charset="2"/>
              </a:rPr>
              <a:t>，并称之为</a:t>
            </a:r>
            <a:r>
              <a:rPr lang="zh-CN" altLang="en-US" sz="2400" dirty="0">
                <a:solidFill>
                  <a:srgbClr val="FF0000"/>
                </a:solidFill>
                <a:sym typeface="Symbol" panose="05050102010706020507" pitchFamily="18" charset="2"/>
              </a:rPr>
              <a:t>隐马尔可夫模型</a:t>
            </a:r>
            <a:r>
              <a:rPr lang="zh-CN" altLang="en-US" sz="2400" dirty="0">
                <a:sym typeface="Symbol" panose="05050102010706020507" pitchFamily="18" charset="2"/>
              </a:rPr>
              <a:t>（更确切地为隐马尔可夫链）。</a:t>
            </a:r>
          </a:p>
          <a:p>
            <a:pPr marL="0" indent="720000" algn="r" eaLnBrk="1" hangingPunct="1">
              <a:buFont typeface="Wingdings" panose="05000000000000000000" pitchFamily="2" charset="2"/>
              <a:buNone/>
            </a:pPr>
            <a:endParaRPr lang="zh-CN" altLang="en-US" sz="2400" dirty="0" smtClean="0">
              <a:sym typeface="Symbol" panose="05050102010706020507" pitchFamily="18" charset="2"/>
            </a:endParaRPr>
          </a:p>
        </p:txBody>
      </p:sp>
      <p:sp>
        <p:nvSpPr>
          <p:cNvPr id="14131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30B45340-8D35-4925-9C81-44FB5138BB1E}" type="slidenum">
              <a:rPr lang="zh-CN" altLang="en-US" sz="1800">
                <a:solidFill>
                  <a:srgbClr val="00FF00"/>
                </a:solidFill>
                <a:ea typeface="黑体" panose="02010609060101010101" pitchFamily="49" charset="-122"/>
              </a:rPr>
              <a:pPr/>
              <a:t>66</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64547">
                                            <p:txEl>
                                              <p:pRg st="1" end="1"/>
                                            </p:txEl>
                                          </p:spTgt>
                                        </p:tgtEl>
                                        <p:attrNameLst>
                                          <p:attrName>style.visibility</p:attrName>
                                        </p:attrNameLst>
                                      </p:cBhvr>
                                      <p:to>
                                        <p:strVal val="visible"/>
                                      </p:to>
                                    </p:set>
                                    <p:anim calcmode="lin" valueType="num">
                                      <p:cBhvr additive="base">
                                        <p:cTn id="12" dur="5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6454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BF21062-6BE9-4043-B818-3CE4B3C7C4B2}"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43363" name="页脚占位符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143364" name="Rectangle 2"/>
          <p:cNvSpPr>
            <a:spLocks noGrp="1" noChangeArrowheads="1"/>
          </p:cNvSpPr>
          <p:nvPr>
            <p:ph type="title"/>
          </p:nvPr>
        </p:nvSpPr>
        <p:spPr/>
        <p:txBody>
          <a:bodyPr/>
          <a:lstStyle/>
          <a:p>
            <a:pPr eaLnBrk="1" hangingPunct="1"/>
            <a:r>
              <a:rPr lang="zh-CN" altLang="en-US" smtClean="0"/>
              <a:t>隐马尔可夫模型的描述</a:t>
            </a:r>
            <a:r>
              <a:rPr lang="en-US" altLang="zh-CN" smtClean="0"/>
              <a:t>(</a:t>
            </a:r>
            <a:r>
              <a:rPr lang="zh-CN" altLang="en-US" smtClean="0"/>
              <a:t>续</a:t>
            </a:r>
            <a:r>
              <a:rPr lang="en-US" altLang="zh-CN" smtClean="0"/>
              <a:t>2)</a:t>
            </a:r>
          </a:p>
        </p:txBody>
      </p:sp>
      <p:sp>
        <p:nvSpPr>
          <p:cNvPr id="365571" name="Rectangle 3"/>
          <p:cNvSpPr>
            <a:spLocks noGrp="1" noChangeArrowheads="1"/>
          </p:cNvSpPr>
          <p:nvPr>
            <p:ph type="body" sz="half" idx="1"/>
          </p:nvPr>
        </p:nvSpPr>
        <p:spPr>
          <a:xfrm>
            <a:off x="1143000" y="1223690"/>
            <a:ext cx="7629525" cy="5170646"/>
          </a:xfrm>
          <a:noFill/>
        </p:spPr>
        <p:txBody>
          <a:bodyPr/>
          <a:lstStyle/>
          <a:p>
            <a:pPr marL="0" indent="720000" eaLnBrk="1" hangingPunct="1">
              <a:lnSpc>
                <a:spcPct val="140000"/>
              </a:lnSpc>
              <a:buClrTx/>
              <a:buFontTx/>
              <a:buNone/>
            </a:pPr>
            <a:r>
              <a:rPr lang="zh-CN" altLang="en-US" sz="2400" dirty="0" smtClean="0">
                <a:sym typeface="Symbol" panose="05050102010706020507" pitchFamily="18" charset="2"/>
              </a:rPr>
              <a:t>在上述例子中，</a:t>
            </a:r>
            <a:r>
              <a:rPr lang="en-US" altLang="zh-CN" sz="2400" dirty="0" smtClean="0">
                <a:sym typeface="Symbol" panose="05050102010706020507" pitchFamily="18" charset="2"/>
              </a:rPr>
              <a:t>3</a:t>
            </a:r>
            <a:r>
              <a:rPr lang="zh-CN" altLang="en-US" sz="2400" dirty="0" smtClean="0">
                <a:sym typeface="Symbol" panose="05050102010706020507" pitchFamily="18" charset="2"/>
              </a:rPr>
              <a:t>个不同的模型就对应了</a:t>
            </a:r>
            <a:r>
              <a:rPr lang="en-US" altLang="zh-CN" sz="2400" dirty="0" smtClean="0">
                <a:sym typeface="Symbol" panose="05050102010706020507" pitchFamily="18" charset="2"/>
              </a:rPr>
              <a:t>3</a:t>
            </a:r>
            <a:r>
              <a:rPr lang="zh-CN" altLang="en-US" sz="2400" dirty="0" smtClean="0">
                <a:sym typeface="Symbol" panose="05050102010706020507" pitchFamily="18" charset="2"/>
              </a:rPr>
              <a:t>个不同的参</a:t>
            </a:r>
            <a:r>
              <a:rPr lang="zh-CN" altLang="en-US" sz="2400" dirty="0">
                <a:sym typeface="Symbol" panose="05050102010706020507" pitchFamily="18" charset="2"/>
              </a:rPr>
              <a:t>数组</a:t>
            </a:r>
            <a:r>
              <a:rPr lang="zh-CN" altLang="en-US" sz="2400" dirty="0" smtClean="0">
                <a:sym typeface="Symbol" panose="05050102010706020507" pitchFamily="18" charset="2"/>
              </a:rPr>
              <a:t>。</a:t>
            </a:r>
            <a:endParaRPr lang="en-US" altLang="zh-CN" sz="2400" dirty="0" smtClean="0">
              <a:sym typeface="Symbol" panose="05050102010706020507" pitchFamily="18" charset="2"/>
            </a:endParaRPr>
          </a:p>
          <a:p>
            <a:pPr marL="0" indent="720000" eaLnBrk="1" hangingPunct="1">
              <a:lnSpc>
                <a:spcPct val="140000"/>
              </a:lnSpc>
              <a:buClrTx/>
              <a:buFontTx/>
              <a:buNone/>
            </a:pPr>
            <a:r>
              <a:rPr lang="zh-CN" altLang="en-US" sz="2400" dirty="0" smtClean="0">
                <a:sym typeface="Symbol" panose="05050102010706020507" pitchFamily="18" charset="2"/>
              </a:rPr>
              <a:t>只要</a:t>
            </a:r>
            <a:r>
              <a:rPr lang="zh-CN" altLang="en-US" sz="2400" dirty="0">
                <a:sym typeface="Symbol" panose="05050102010706020507" pitchFamily="18" charset="2"/>
              </a:rPr>
              <a:t>令</a:t>
            </a:r>
          </a:p>
          <a:p>
            <a:pPr marL="0" indent="0" algn="ctr" eaLnBrk="1" hangingPunct="1">
              <a:lnSpc>
                <a:spcPct val="140000"/>
              </a:lnSpc>
              <a:buClrTx/>
              <a:buFontTx/>
              <a:buNone/>
            </a:pPr>
            <a:r>
              <a:rPr lang="en-US" altLang="zh-CN" sz="2400" dirty="0" err="1">
                <a:sym typeface="Symbol" panose="05050102010706020507" pitchFamily="18" charset="2"/>
              </a:rPr>
              <a:t>X</a:t>
            </a:r>
            <a:r>
              <a:rPr lang="en-US" altLang="zh-CN" sz="2400" baseline="-25000" dirty="0" err="1">
                <a:sym typeface="Symbol" panose="05050102010706020507" pitchFamily="18" charset="2"/>
              </a:rPr>
              <a:t>n</a:t>
            </a:r>
            <a:r>
              <a:rPr lang="zh-CN" altLang="en-US" sz="2400" dirty="0">
                <a:sym typeface="Symbol" panose="05050102010706020507" pitchFamily="18" charset="2"/>
              </a:rPr>
              <a:t>＝</a:t>
            </a:r>
            <a:r>
              <a:rPr lang="en-US" altLang="zh-CN" sz="2400" dirty="0">
                <a:sym typeface="Symbol" panose="05050102010706020507" pitchFamily="18" charset="2"/>
              </a:rPr>
              <a:t>S</a:t>
            </a:r>
            <a:r>
              <a:rPr lang="en-US" altLang="zh-CN" sz="2400" baseline="-25000" dirty="0">
                <a:sym typeface="Symbol" panose="05050102010706020507" pitchFamily="18" charset="2"/>
              </a:rPr>
              <a:t>n</a:t>
            </a:r>
            <a:r>
              <a:rPr lang="zh-CN" altLang="en-US" sz="2400" dirty="0">
                <a:sym typeface="Symbol" panose="05050102010706020507" pitchFamily="18" charset="2"/>
              </a:rPr>
              <a:t>，</a:t>
            </a:r>
            <a:r>
              <a:rPr lang="en-US" altLang="zh-CN" sz="2400" dirty="0" err="1">
                <a:sym typeface="Symbol" panose="05050102010706020507" pitchFamily="18" charset="2"/>
              </a:rPr>
              <a:t>Y</a:t>
            </a:r>
            <a:r>
              <a:rPr lang="en-US" altLang="zh-CN" sz="2400" baseline="-25000" dirty="0" err="1">
                <a:sym typeface="Symbol" panose="05050102010706020507" pitchFamily="18" charset="2"/>
              </a:rPr>
              <a:t>n</a:t>
            </a:r>
            <a:r>
              <a:rPr lang="zh-CN" altLang="en-US" sz="2400" dirty="0">
                <a:sym typeface="Symbol" panose="05050102010706020507" pitchFamily="18" charset="2"/>
              </a:rPr>
              <a:t>＝</a:t>
            </a:r>
            <a:r>
              <a:rPr lang="en-US" altLang="zh-CN" sz="2400" dirty="0">
                <a:sym typeface="Symbol" panose="05050102010706020507" pitchFamily="18" charset="2"/>
              </a:rPr>
              <a:t>O</a:t>
            </a:r>
            <a:r>
              <a:rPr lang="en-US" altLang="zh-CN" sz="2400" baseline="-25000" dirty="0">
                <a:sym typeface="Symbol" panose="05050102010706020507" pitchFamily="18" charset="2"/>
              </a:rPr>
              <a:t>n+1</a:t>
            </a:r>
          </a:p>
          <a:p>
            <a:pPr marL="0" indent="720000" eaLnBrk="1" hangingPunct="1">
              <a:lnSpc>
                <a:spcPct val="140000"/>
              </a:lnSpc>
              <a:buClrTx/>
              <a:buFontTx/>
              <a:buNone/>
            </a:pPr>
            <a:r>
              <a:rPr lang="zh-CN" altLang="en-US" sz="2400" dirty="0">
                <a:sym typeface="Symbol" panose="05050102010706020507" pitchFamily="18" charset="2"/>
              </a:rPr>
              <a:t>它们满足</a:t>
            </a:r>
            <a:r>
              <a:rPr lang="en-US" altLang="zh-CN" sz="2400" dirty="0">
                <a:sym typeface="Symbol" panose="05050102010706020507" pitchFamily="18" charset="2"/>
              </a:rPr>
              <a:t>HMM</a:t>
            </a:r>
            <a:r>
              <a:rPr lang="zh-CN" altLang="en-US" sz="2400" dirty="0">
                <a:sym typeface="Symbol" panose="05050102010706020507" pitchFamily="18" charset="2"/>
              </a:rPr>
              <a:t>条件，因而纳入了隐马尔可夫模型的框架。</a:t>
            </a:r>
          </a:p>
          <a:p>
            <a:pPr marL="0" indent="720000" eaLnBrk="1" hangingPunct="1">
              <a:lnSpc>
                <a:spcPct val="140000"/>
              </a:lnSpc>
              <a:buClrTx/>
              <a:buFontTx/>
              <a:buNone/>
            </a:pPr>
            <a:r>
              <a:rPr lang="en-US" altLang="zh-CN" sz="2400" dirty="0">
                <a:sym typeface="Symbol" panose="05050102010706020507" pitchFamily="18" charset="2"/>
              </a:rPr>
              <a:t>(*)</a:t>
            </a:r>
            <a:r>
              <a:rPr lang="zh-CN" altLang="en-US" sz="2400" dirty="0">
                <a:sym typeface="Symbol" panose="05050102010706020507" pitchFamily="18" charset="2"/>
              </a:rPr>
              <a:t>式是</a:t>
            </a:r>
            <a:r>
              <a:rPr lang="en-US" altLang="zh-CN" sz="2400" dirty="0">
                <a:sym typeface="Symbol" panose="05050102010706020507" pitchFamily="18" charset="2"/>
              </a:rPr>
              <a:t>(X,Y)</a:t>
            </a:r>
            <a:r>
              <a:rPr lang="zh-CN" altLang="en-US" sz="2400" dirty="0">
                <a:sym typeface="Symbol" panose="05050102010706020507" pitchFamily="18" charset="2"/>
              </a:rPr>
              <a:t>的联合分布通过参数表达的形式，它是计算各种边缘概率与条件概率的出发点。</a:t>
            </a:r>
          </a:p>
          <a:p>
            <a:pPr marL="0" indent="720000" eaLnBrk="1" hangingPunct="1">
              <a:lnSpc>
                <a:spcPct val="140000"/>
              </a:lnSpc>
              <a:buClrTx/>
              <a:buFontTx/>
              <a:buNone/>
            </a:pPr>
            <a:r>
              <a:rPr lang="zh-CN" altLang="en-US" sz="2400" dirty="0">
                <a:sym typeface="Symbol" panose="05050102010706020507" pitchFamily="18" charset="2"/>
              </a:rPr>
              <a:t>而</a:t>
            </a:r>
            <a:r>
              <a:rPr lang="en-US" altLang="zh-CN" sz="2400" dirty="0">
                <a:sym typeface="Symbol" panose="05050102010706020507" pitchFamily="18" charset="2"/>
              </a:rPr>
              <a:t>HMM</a:t>
            </a:r>
            <a:r>
              <a:rPr lang="zh-CN" altLang="en-US" sz="2400" dirty="0">
                <a:sym typeface="Symbol" panose="05050102010706020507" pitchFamily="18" charset="2"/>
              </a:rPr>
              <a:t>的含义是：状态链与观测链的联合分布是由一系列简单转移与条件概率的乘积表达的。</a:t>
            </a:r>
            <a:endParaRPr lang="zh-CN" altLang="en-US" sz="2400" dirty="0" smtClean="0">
              <a:sym typeface="Symbol" panose="05050102010706020507" pitchFamily="18" charset="2"/>
            </a:endParaRPr>
          </a:p>
        </p:txBody>
      </p:sp>
      <p:sp>
        <p:nvSpPr>
          <p:cNvPr id="143367"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FA4C0C00-2D75-415B-86BB-9A5DD2790415}" type="slidenum">
              <a:rPr lang="zh-CN" altLang="en-US" sz="1800">
                <a:solidFill>
                  <a:srgbClr val="00FF00"/>
                </a:solidFill>
                <a:ea typeface="黑体" panose="02010609060101010101" pitchFamily="49" charset="-122"/>
              </a:rPr>
              <a:pPr/>
              <a:t>67</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anim calcmode="lin" valueType="num">
                                      <p:cBhvr additive="base">
                                        <p:cTn id="7" dur="500" fill="hold"/>
                                        <p:tgtEl>
                                          <p:spTgt spid="3655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55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5571">
                                            <p:txEl>
                                              <p:pRg st="1" end="1"/>
                                            </p:txEl>
                                          </p:spTgt>
                                        </p:tgtEl>
                                        <p:attrNameLst>
                                          <p:attrName>style.visibility</p:attrName>
                                        </p:attrNameLst>
                                      </p:cBhvr>
                                      <p:to>
                                        <p:strVal val="visible"/>
                                      </p:to>
                                    </p:set>
                                    <p:anim calcmode="lin" valueType="num">
                                      <p:cBhvr additive="base">
                                        <p:cTn id="13" dur="500" fill="hold"/>
                                        <p:tgtEl>
                                          <p:spTgt spid="3655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5571">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65571">
                                            <p:txEl>
                                              <p:pRg st="2" end="2"/>
                                            </p:txEl>
                                          </p:spTgt>
                                        </p:tgtEl>
                                        <p:attrNameLst>
                                          <p:attrName>style.visibility</p:attrName>
                                        </p:attrNameLst>
                                      </p:cBhvr>
                                      <p:to>
                                        <p:strVal val="visible"/>
                                      </p:to>
                                    </p:set>
                                    <p:anim calcmode="lin" valueType="num">
                                      <p:cBhvr additive="base">
                                        <p:cTn id="18" dur="500" fill="hold"/>
                                        <p:tgtEl>
                                          <p:spTgt spid="36557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655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65571">
                                            <p:txEl>
                                              <p:pRg st="3" end="3"/>
                                            </p:txEl>
                                          </p:spTgt>
                                        </p:tgtEl>
                                        <p:attrNameLst>
                                          <p:attrName>style.visibility</p:attrName>
                                        </p:attrNameLst>
                                      </p:cBhvr>
                                      <p:to>
                                        <p:strVal val="visible"/>
                                      </p:to>
                                    </p:set>
                                    <p:anim calcmode="lin" valueType="num">
                                      <p:cBhvr additive="base">
                                        <p:cTn id="24" dur="500" fill="hold"/>
                                        <p:tgtEl>
                                          <p:spTgt spid="365571">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655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65571">
                                            <p:txEl>
                                              <p:pRg st="4" end="4"/>
                                            </p:txEl>
                                          </p:spTgt>
                                        </p:tgtEl>
                                        <p:attrNameLst>
                                          <p:attrName>style.visibility</p:attrName>
                                        </p:attrNameLst>
                                      </p:cBhvr>
                                      <p:to>
                                        <p:strVal val="visible"/>
                                      </p:to>
                                    </p:set>
                                    <p:anim calcmode="lin" valueType="num">
                                      <p:cBhvr additive="base">
                                        <p:cTn id="30" dur="500" fill="hold"/>
                                        <p:tgtEl>
                                          <p:spTgt spid="365571">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655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65571">
                                            <p:txEl>
                                              <p:pRg st="5" end="5"/>
                                            </p:txEl>
                                          </p:spTgt>
                                        </p:tgtEl>
                                        <p:attrNameLst>
                                          <p:attrName>style.visibility</p:attrName>
                                        </p:attrNameLst>
                                      </p:cBhvr>
                                      <p:to>
                                        <p:strVal val="visible"/>
                                      </p:to>
                                    </p:set>
                                    <p:anim calcmode="lin" valueType="num">
                                      <p:cBhvr additive="base">
                                        <p:cTn id="36" dur="500" fill="hold"/>
                                        <p:tgtEl>
                                          <p:spTgt spid="365571">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655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8CC1D52-F068-4048-BDF4-9A3F47F921D6}"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45411" name="页脚占位符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145412" name="Rectangle 2"/>
          <p:cNvSpPr>
            <a:spLocks noGrp="1" noChangeArrowheads="1"/>
          </p:cNvSpPr>
          <p:nvPr>
            <p:ph type="title"/>
          </p:nvPr>
        </p:nvSpPr>
        <p:spPr/>
        <p:txBody>
          <a:bodyPr/>
          <a:lstStyle/>
          <a:p>
            <a:pPr eaLnBrk="1" hangingPunct="1"/>
            <a:r>
              <a:rPr lang="zh-CN" altLang="en-US" smtClean="0"/>
              <a:t>隐马尔可夫模型的等价表述</a:t>
            </a:r>
          </a:p>
        </p:txBody>
      </p:sp>
      <p:sp>
        <p:nvSpPr>
          <p:cNvPr id="366595" name="Rectangle 3"/>
          <p:cNvSpPr>
            <a:spLocks noGrp="1" noChangeArrowheads="1"/>
          </p:cNvSpPr>
          <p:nvPr>
            <p:ph type="body" sz="half" idx="1"/>
          </p:nvPr>
        </p:nvSpPr>
        <p:spPr>
          <a:xfrm>
            <a:off x="1143000" y="1143000"/>
            <a:ext cx="7629525" cy="5170646"/>
          </a:xfrm>
          <a:noFill/>
        </p:spPr>
        <p:txBody>
          <a:bodyPr/>
          <a:lstStyle/>
          <a:p>
            <a:pPr marL="0" indent="720000" algn="just" eaLnBrk="1" hangingPunct="1">
              <a:lnSpc>
                <a:spcPct val="140000"/>
              </a:lnSpc>
              <a:buClrTx/>
              <a:buFontTx/>
              <a:buNone/>
            </a:pPr>
            <a:r>
              <a:rPr lang="en-US" altLang="zh-CN" sz="2400" dirty="0" smtClean="0">
                <a:sym typeface="Symbol" panose="05050102010706020507" pitchFamily="18" charset="2"/>
              </a:rPr>
              <a:t>HMM</a:t>
            </a:r>
            <a:r>
              <a:rPr lang="zh-CN" altLang="en-US" sz="2400" dirty="0" smtClean="0">
                <a:sym typeface="Symbol" panose="05050102010706020507" pitchFamily="18" charset="2"/>
              </a:rPr>
              <a:t>条件等价于：</a:t>
            </a:r>
            <a:endParaRPr lang="en-US" altLang="zh-CN" sz="2400" dirty="0" smtClean="0">
              <a:sym typeface="Symbol" panose="05050102010706020507" pitchFamily="18" charset="2"/>
            </a:endParaRPr>
          </a:p>
          <a:p>
            <a:pPr marL="0" indent="720000" algn="just" eaLnBrk="1" hangingPunct="1">
              <a:lnSpc>
                <a:spcPct val="140000"/>
              </a:lnSpc>
              <a:buClrTx/>
              <a:buFontTx/>
              <a:buNone/>
            </a:pPr>
            <a:r>
              <a:rPr lang="zh-CN" altLang="en-US" sz="2400" dirty="0" smtClean="0">
                <a:sym typeface="Symbol" panose="05050102010706020507" pitchFamily="18" charset="2"/>
              </a:rPr>
              <a:t>对</a:t>
            </a:r>
            <a:r>
              <a:rPr lang="zh-CN" altLang="en-US" sz="2400" dirty="0">
                <a:sym typeface="Symbol" panose="05050102010706020507" pitchFamily="18" charset="2"/>
              </a:rPr>
              <a:t>任意的</a:t>
            </a:r>
            <a:r>
              <a:rPr lang="en-US" altLang="zh-CN" sz="2400" dirty="0" err="1">
                <a:sym typeface="Symbol" panose="05050102010706020507" pitchFamily="18" charset="2"/>
              </a:rPr>
              <a:t>i</a:t>
            </a:r>
            <a:r>
              <a:rPr lang="en-US" altLang="zh-CN" sz="2400" dirty="0">
                <a:sym typeface="Symbol" panose="05050102010706020507" pitchFamily="18" charset="2"/>
              </a:rPr>
              <a:t>∈{1,2,…,L}</a:t>
            </a:r>
            <a:r>
              <a:rPr lang="zh-CN" altLang="en-US" sz="2400" dirty="0">
                <a:sym typeface="Symbol" panose="05050102010706020507" pitchFamily="18" charset="2"/>
              </a:rPr>
              <a:t>以及</a:t>
            </a:r>
            <a:r>
              <a:rPr lang="en-US" altLang="zh-CN" sz="2400" dirty="0">
                <a:sym typeface="Symbol" panose="05050102010706020507" pitchFamily="18" charset="2"/>
              </a:rPr>
              <a:t>k∈{v</a:t>
            </a:r>
            <a:r>
              <a:rPr lang="en-US" altLang="zh-CN" sz="2400" baseline="-25000" dirty="0">
                <a:sym typeface="Symbol" panose="05050102010706020507" pitchFamily="18" charset="2"/>
              </a:rPr>
              <a:t>1</a:t>
            </a:r>
            <a:r>
              <a:rPr lang="en-US" altLang="zh-CN" sz="2400" dirty="0">
                <a:sym typeface="Symbol" panose="05050102010706020507" pitchFamily="18" charset="2"/>
              </a:rPr>
              <a:t>,v</a:t>
            </a:r>
            <a:r>
              <a:rPr lang="en-US" altLang="zh-CN" sz="2400" baseline="-25000" dirty="0">
                <a:sym typeface="Symbol" panose="05050102010706020507" pitchFamily="18" charset="2"/>
              </a:rPr>
              <a:t>2</a:t>
            </a:r>
            <a:r>
              <a:rPr lang="en-US" altLang="zh-CN" sz="2400" dirty="0">
                <a:sym typeface="Symbol" panose="05050102010706020507" pitchFamily="18" charset="2"/>
              </a:rPr>
              <a:t>,…</a:t>
            </a:r>
            <a:r>
              <a:rPr lang="en-US" altLang="zh-CN" sz="2400" dirty="0" err="1">
                <a:sym typeface="Symbol" panose="05050102010706020507" pitchFamily="18" charset="2"/>
              </a:rPr>
              <a:t>v</a:t>
            </a:r>
            <a:r>
              <a:rPr lang="en-US" altLang="zh-CN" sz="2400" baseline="-25000" dirty="0" err="1">
                <a:sym typeface="Symbol" panose="05050102010706020507" pitchFamily="18" charset="2"/>
              </a:rPr>
              <a:t>M</a:t>
            </a:r>
            <a:r>
              <a:rPr lang="en-US" altLang="zh-CN" sz="2400" dirty="0">
                <a:sym typeface="Symbol" panose="05050102010706020507" pitchFamily="18" charset="2"/>
              </a:rPr>
              <a:t>}</a:t>
            </a:r>
            <a:r>
              <a:rPr lang="zh-CN" altLang="en-US" sz="2400" dirty="0">
                <a:sym typeface="Symbol" panose="05050102010706020507" pitchFamily="18" charset="2"/>
              </a:rPr>
              <a:t>，有</a:t>
            </a:r>
          </a:p>
          <a:p>
            <a:pPr marL="0" indent="0" algn="just" eaLnBrk="1" hangingPunct="1">
              <a:lnSpc>
                <a:spcPct val="140000"/>
              </a:lnSpc>
              <a:buClrTx/>
              <a:buFontTx/>
              <a:buNone/>
            </a:pPr>
            <a:r>
              <a:rPr lang="en-US" altLang="zh-CN" sz="2400" dirty="0">
                <a:sym typeface="Symbol" panose="05050102010706020507" pitchFamily="18" charset="2"/>
              </a:rPr>
              <a:t>P{</a:t>
            </a:r>
            <a:r>
              <a:rPr lang="en-US" altLang="zh-CN" sz="2400" dirty="0" err="1">
                <a:sym typeface="Symbol" panose="05050102010706020507" pitchFamily="18" charset="2"/>
              </a:rPr>
              <a:t>Y</a:t>
            </a:r>
            <a:r>
              <a:rPr lang="en-US" altLang="zh-CN" sz="2400" baseline="-25000" dirty="0" err="1">
                <a:sym typeface="Symbol" panose="05050102010706020507" pitchFamily="18" charset="2"/>
              </a:rPr>
              <a:t>n</a:t>
            </a:r>
            <a:r>
              <a:rPr lang="en-US" altLang="zh-CN" sz="2400" dirty="0">
                <a:sym typeface="Symbol" panose="05050102010706020507" pitchFamily="18" charset="2"/>
              </a:rPr>
              <a:t>=</a:t>
            </a:r>
            <a:r>
              <a:rPr lang="en-US" altLang="zh-CN" sz="2400" dirty="0" err="1">
                <a:sym typeface="Symbol" panose="05050102010706020507" pitchFamily="18" charset="2"/>
              </a:rPr>
              <a:t>v</a:t>
            </a:r>
            <a:r>
              <a:rPr lang="en-US" altLang="zh-CN" sz="2400" baseline="-25000" dirty="0" err="1">
                <a:sym typeface="Symbol" panose="05050102010706020507" pitchFamily="18" charset="2"/>
              </a:rPr>
              <a:t>k</a:t>
            </a:r>
            <a:r>
              <a:rPr lang="en-US" altLang="zh-CN" sz="2400" dirty="0" err="1">
                <a:sym typeface="Symbol" panose="05050102010706020507" pitchFamily="18" charset="2"/>
              </a:rPr>
              <a:t>|X</a:t>
            </a:r>
            <a:r>
              <a:rPr lang="en-US" altLang="zh-CN" sz="2400" baseline="-25000" dirty="0" err="1">
                <a:sym typeface="Symbol" panose="05050102010706020507" pitchFamily="18" charset="2"/>
              </a:rPr>
              <a:t>n</a:t>
            </a:r>
            <a:r>
              <a:rPr lang="en-US" altLang="zh-CN" sz="2400" dirty="0">
                <a:sym typeface="Symbol" panose="05050102010706020507" pitchFamily="18" charset="2"/>
              </a:rPr>
              <a:t>=i,Y</a:t>
            </a:r>
            <a:r>
              <a:rPr lang="en-US" altLang="zh-CN" sz="2400" baseline="-25000" dirty="0">
                <a:sym typeface="Symbol" panose="05050102010706020507" pitchFamily="18" charset="2"/>
              </a:rPr>
              <a:t>n-1</a:t>
            </a:r>
            <a:r>
              <a:rPr lang="en-US" altLang="zh-CN" sz="2400" dirty="0">
                <a:sym typeface="Symbol" panose="05050102010706020507" pitchFamily="18" charset="2"/>
              </a:rPr>
              <a:t>=i</a:t>
            </a:r>
            <a:r>
              <a:rPr lang="en-US" altLang="zh-CN" sz="2400" baseline="-25000" dirty="0">
                <a:sym typeface="Symbol" panose="05050102010706020507" pitchFamily="18" charset="2"/>
              </a:rPr>
              <a:t>n-1</a:t>
            </a:r>
            <a:r>
              <a:rPr lang="en-US" altLang="zh-CN" sz="2400" dirty="0">
                <a:sym typeface="Symbol" panose="05050102010706020507" pitchFamily="18" charset="2"/>
              </a:rPr>
              <a:t>,X</a:t>
            </a:r>
            <a:r>
              <a:rPr lang="en-US" altLang="zh-CN" sz="2400" baseline="-25000" dirty="0">
                <a:sym typeface="Symbol" panose="05050102010706020507" pitchFamily="18" charset="2"/>
              </a:rPr>
              <a:t>n-1</a:t>
            </a:r>
            <a:r>
              <a:rPr lang="en-US" altLang="zh-CN" sz="2400" dirty="0">
                <a:sym typeface="Symbol" panose="05050102010706020507" pitchFamily="18" charset="2"/>
              </a:rPr>
              <a:t>=v</a:t>
            </a:r>
            <a:r>
              <a:rPr lang="en-US" altLang="zh-CN" sz="2400" baseline="-25000" dirty="0">
                <a:sym typeface="Symbol" panose="05050102010706020507" pitchFamily="18" charset="2"/>
              </a:rPr>
              <a:t>kn-1</a:t>
            </a:r>
            <a:r>
              <a:rPr lang="en-US" altLang="zh-CN" sz="2400" dirty="0">
                <a:sym typeface="Symbol" panose="05050102010706020507" pitchFamily="18" charset="2"/>
              </a:rPr>
              <a:t>,…,Y</a:t>
            </a:r>
            <a:r>
              <a:rPr lang="en-US" altLang="zh-CN" sz="2400" baseline="-25000" dirty="0">
                <a:sym typeface="Symbol" panose="05050102010706020507" pitchFamily="18" charset="2"/>
              </a:rPr>
              <a:t>1</a:t>
            </a:r>
            <a:r>
              <a:rPr lang="en-US" altLang="zh-CN" sz="2400" dirty="0">
                <a:sym typeface="Symbol" panose="05050102010706020507" pitchFamily="18" charset="2"/>
              </a:rPr>
              <a:t>=i</a:t>
            </a:r>
            <a:r>
              <a:rPr lang="en-US" altLang="zh-CN" sz="2400" baseline="-25000" dirty="0">
                <a:sym typeface="Symbol" panose="05050102010706020507" pitchFamily="18" charset="2"/>
              </a:rPr>
              <a:t>1</a:t>
            </a:r>
            <a:r>
              <a:rPr lang="en-US" altLang="zh-CN" sz="2400" dirty="0">
                <a:sym typeface="Symbol" panose="05050102010706020507" pitchFamily="18" charset="2"/>
              </a:rPr>
              <a:t>,X</a:t>
            </a:r>
            <a:r>
              <a:rPr lang="en-US" altLang="zh-CN" sz="2400" baseline="-25000" dirty="0">
                <a:sym typeface="Symbol" panose="05050102010706020507" pitchFamily="18" charset="2"/>
              </a:rPr>
              <a:t>1</a:t>
            </a:r>
            <a:r>
              <a:rPr lang="en-US" altLang="zh-CN" sz="2400" dirty="0">
                <a:sym typeface="Symbol" panose="05050102010706020507" pitchFamily="18" charset="2"/>
              </a:rPr>
              <a:t>=v</a:t>
            </a:r>
            <a:r>
              <a:rPr lang="en-US" altLang="zh-CN" sz="2400" baseline="-25000" dirty="0">
                <a:sym typeface="Symbol" panose="05050102010706020507" pitchFamily="18" charset="2"/>
              </a:rPr>
              <a:t>k1</a:t>
            </a:r>
            <a:r>
              <a:rPr lang="en-US" altLang="zh-CN" sz="2400" dirty="0">
                <a:sym typeface="Symbol" panose="05050102010706020507" pitchFamily="18" charset="2"/>
              </a:rPr>
              <a:t>}</a:t>
            </a:r>
          </a:p>
          <a:p>
            <a:pPr marL="0" indent="457200" algn="just" eaLnBrk="1" hangingPunct="1">
              <a:lnSpc>
                <a:spcPct val="140000"/>
              </a:lnSpc>
              <a:buClrTx/>
              <a:buFontTx/>
              <a:buNone/>
            </a:pPr>
            <a:r>
              <a:rPr lang="zh-CN" altLang="en-US" sz="2400" dirty="0">
                <a:sym typeface="Symbol" panose="05050102010706020507" pitchFamily="18" charset="2"/>
              </a:rPr>
              <a:t>＝</a:t>
            </a:r>
            <a:r>
              <a:rPr lang="en-US" altLang="zh-CN" sz="2400" dirty="0">
                <a:sym typeface="Symbol" panose="05050102010706020507" pitchFamily="18" charset="2"/>
              </a:rPr>
              <a:t>P{</a:t>
            </a:r>
            <a:r>
              <a:rPr lang="en-US" altLang="zh-CN" sz="2400" dirty="0" err="1">
                <a:sym typeface="Symbol" panose="05050102010706020507" pitchFamily="18" charset="2"/>
              </a:rPr>
              <a:t>Y</a:t>
            </a:r>
            <a:r>
              <a:rPr lang="en-US" altLang="zh-CN" sz="2400" baseline="-25000" dirty="0" err="1">
                <a:sym typeface="Symbol" panose="05050102010706020507" pitchFamily="18" charset="2"/>
              </a:rPr>
              <a:t>n</a:t>
            </a:r>
            <a:r>
              <a:rPr lang="en-US" altLang="zh-CN" sz="2400" dirty="0">
                <a:sym typeface="Symbol" panose="05050102010706020507" pitchFamily="18" charset="2"/>
              </a:rPr>
              <a:t>=</a:t>
            </a:r>
            <a:r>
              <a:rPr lang="en-US" altLang="zh-CN" sz="2400" dirty="0" err="1">
                <a:sym typeface="Symbol" panose="05050102010706020507" pitchFamily="18" charset="2"/>
              </a:rPr>
              <a:t>v</a:t>
            </a:r>
            <a:r>
              <a:rPr lang="en-US" altLang="zh-CN" sz="2400" baseline="-25000" dirty="0" err="1">
                <a:sym typeface="Symbol" panose="05050102010706020507" pitchFamily="18" charset="2"/>
              </a:rPr>
              <a:t>k</a:t>
            </a:r>
            <a:r>
              <a:rPr lang="en-US" altLang="zh-CN" sz="2400" dirty="0" err="1">
                <a:sym typeface="Symbol" panose="05050102010706020507" pitchFamily="18" charset="2"/>
              </a:rPr>
              <a:t>|X</a:t>
            </a:r>
            <a:r>
              <a:rPr lang="en-US" altLang="zh-CN" sz="2400" baseline="-25000" dirty="0" err="1">
                <a:sym typeface="Symbol" panose="05050102010706020507" pitchFamily="18" charset="2"/>
              </a:rPr>
              <a:t>n</a:t>
            </a:r>
            <a:r>
              <a:rPr lang="en-US" altLang="zh-CN" sz="2400" dirty="0">
                <a:sym typeface="Symbol" panose="05050102010706020507" pitchFamily="18" charset="2"/>
              </a:rPr>
              <a:t>=</a:t>
            </a:r>
            <a:r>
              <a:rPr lang="en-US" altLang="zh-CN" sz="2400" dirty="0" err="1">
                <a:sym typeface="Symbol" panose="05050102010706020507" pitchFamily="18" charset="2"/>
              </a:rPr>
              <a:t>i</a:t>
            </a:r>
            <a:r>
              <a:rPr lang="en-US" altLang="zh-CN" sz="2400" dirty="0">
                <a:sym typeface="Symbol" panose="05050102010706020507" pitchFamily="18" charset="2"/>
              </a:rPr>
              <a:t>}</a:t>
            </a:r>
            <a:r>
              <a:rPr lang="zh-CN" altLang="en-US" sz="2400" dirty="0">
                <a:sym typeface="Symbol" panose="05050102010706020507" pitchFamily="18" charset="2"/>
              </a:rPr>
              <a:t>＝</a:t>
            </a:r>
            <a:r>
              <a:rPr lang="en-US" altLang="zh-CN" sz="2400" dirty="0" err="1">
                <a:sym typeface="Symbol" panose="05050102010706020507" pitchFamily="18" charset="2"/>
              </a:rPr>
              <a:t>b</a:t>
            </a:r>
            <a:r>
              <a:rPr lang="en-US" altLang="zh-CN" sz="2400" baseline="-25000" dirty="0" err="1">
                <a:sym typeface="Symbol" panose="05050102010706020507" pitchFamily="18" charset="2"/>
              </a:rPr>
              <a:t>ik</a:t>
            </a:r>
            <a:endParaRPr lang="en-US" altLang="zh-CN" sz="2400" baseline="-25000" dirty="0">
              <a:sym typeface="Symbol" panose="05050102010706020507" pitchFamily="18" charset="2"/>
            </a:endParaRPr>
          </a:p>
          <a:p>
            <a:pPr marL="0" indent="0" algn="just" eaLnBrk="1" hangingPunct="1">
              <a:lnSpc>
                <a:spcPct val="140000"/>
              </a:lnSpc>
              <a:buClrTx/>
              <a:buFontTx/>
              <a:buNone/>
            </a:pPr>
            <a:r>
              <a:rPr lang="en-US" altLang="zh-CN" sz="2400" dirty="0">
                <a:sym typeface="Symbol" panose="05050102010706020507" pitchFamily="18" charset="2"/>
              </a:rPr>
              <a:t>P{X</a:t>
            </a:r>
            <a:r>
              <a:rPr lang="en-US" altLang="zh-CN" sz="2400" baseline="-25000" dirty="0">
                <a:sym typeface="Symbol" panose="05050102010706020507" pitchFamily="18" charset="2"/>
              </a:rPr>
              <a:t>n+1</a:t>
            </a:r>
            <a:r>
              <a:rPr lang="en-US" altLang="zh-CN" sz="2400" dirty="0">
                <a:sym typeface="Symbol" panose="05050102010706020507" pitchFamily="18" charset="2"/>
              </a:rPr>
              <a:t>=</a:t>
            </a:r>
            <a:r>
              <a:rPr lang="en-US" altLang="zh-CN" sz="2400" dirty="0" err="1">
                <a:sym typeface="Symbol" panose="05050102010706020507" pitchFamily="18" charset="2"/>
              </a:rPr>
              <a:t>j|X</a:t>
            </a:r>
            <a:r>
              <a:rPr lang="en-US" altLang="zh-CN" sz="2400" baseline="-25000" dirty="0" err="1">
                <a:sym typeface="Symbol" panose="05050102010706020507" pitchFamily="18" charset="2"/>
              </a:rPr>
              <a:t>n</a:t>
            </a:r>
            <a:r>
              <a:rPr lang="en-US" altLang="zh-CN" sz="2400" dirty="0">
                <a:sym typeface="Symbol" panose="05050102010706020507" pitchFamily="18" charset="2"/>
              </a:rPr>
              <a:t>=</a:t>
            </a:r>
            <a:r>
              <a:rPr lang="en-US" altLang="zh-CN" sz="2400" dirty="0" err="1">
                <a:sym typeface="Symbol" panose="05050102010706020507" pitchFamily="18" charset="2"/>
              </a:rPr>
              <a:t>i,Y</a:t>
            </a:r>
            <a:r>
              <a:rPr lang="en-US" altLang="zh-CN" sz="2400" baseline="-25000" dirty="0" err="1">
                <a:sym typeface="Symbol" panose="05050102010706020507" pitchFamily="18" charset="2"/>
              </a:rPr>
              <a:t>n</a:t>
            </a:r>
            <a:r>
              <a:rPr lang="en-US" altLang="zh-CN" sz="2400" dirty="0">
                <a:sym typeface="Symbol" panose="05050102010706020507" pitchFamily="18" charset="2"/>
              </a:rPr>
              <a:t>=v</a:t>
            </a:r>
            <a:r>
              <a:rPr lang="en-US" altLang="zh-CN" sz="2400" baseline="-25000" dirty="0">
                <a:sym typeface="Symbol" panose="05050102010706020507" pitchFamily="18" charset="2"/>
              </a:rPr>
              <a:t>kn</a:t>
            </a:r>
            <a:r>
              <a:rPr lang="en-US" altLang="zh-CN" sz="2400" dirty="0">
                <a:sym typeface="Symbol" panose="05050102010706020507" pitchFamily="18" charset="2"/>
              </a:rPr>
              <a:t>,X</a:t>
            </a:r>
            <a:r>
              <a:rPr lang="en-US" altLang="zh-CN" sz="2400" baseline="-25000" dirty="0">
                <a:sym typeface="Symbol" panose="05050102010706020507" pitchFamily="18" charset="2"/>
              </a:rPr>
              <a:t>n-1</a:t>
            </a:r>
            <a:r>
              <a:rPr lang="en-US" altLang="zh-CN" sz="2400" dirty="0">
                <a:sym typeface="Symbol" panose="05050102010706020507" pitchFamily="18" charset="2"/>
              </a:rPr>
              <a:t>=i</a:t>
            </a:r>
            <a:r>
              <a:rPr lang="en-US" altLang="zh-CN" sz="2400" baseline="-25000" dirty="0">
                <a:sym typeface="Symbol" panose="05050102010706020507" pitchFamily="18" charset="2"/>
              </a:rPr>
              <a:t>n-1</a:t>
            </a:r>
            <a:r>
              <a:rPr lang="en-US" altLang="zh-CN" sz="2400" dirty="0">
                <a:sym typeface="Symbol" panose="05050102010706020507" pitchFamily="18" charset="2"/>
              </a:rPr>
              <a:t>,Y</a:t>
            </a:r>
            <a:r>
              <a:rPr lang="en-US" altLang="zh-CN" sz="2400" baseline="-25000" dirty="0">
                <a:sym typeface="Symbol" panose="05050102010706020507" pitchFamily="18" charset="2"/>
              </a:rPr>
              <a:t>n-1</a:t>
            </a:r>
            <a:r>
              <a:rPr lang="en-US" altLang="zh-CN" sz="2400" dirty="0">
                <a:sym typeface="Symbol" panose="05050102010706020507" pitchFamily="18" charset="2"/>
              </a:rPr>
              <a:t>=v</a:t>
            </a:r>
            <a:r>
              <a:rPr lang="en-US" altLang="zh-CN" sz="2400" baseline="-25000" dirty="0">
                <a:sym typeface="Symbol" panose="05050102010706020507" pitchFamily="18" charset="2"/>
              </a:rPr>
              <a:t>kn-1</a:t>
            </a:r>
            <a:r>
              <a:rPr lang="en-US" altLang="zh-CN" sz="2400" dirty="0">
                <a:sym typeface="Symbol" panose="05050102010706020507" pitchFamily="18" charset="2"/>
              </a:rPr>
              <a:t>,…,X</a:t>
            </a:r>
            <a:r>
              <a:rPr lang="en-US" altLang="zh-CN" sz="2400" baseline="-25000" dirty="0">
                <a:sym typeface="Symbol" panose="05050102010706020507" pitchFamily="18" charset="2"/>
              </a:rPr>
              <a:t>1</a:t>
            </a:r>
            <a:r>
              <a:rPr lang="en-US" altLang="zh-CN" sz="2400" dirty="0">
                <a:sym typeface="Symbol" panose="05050102010706020507" pitchFamily="18" charset="2"/>
              </a:rPr>
              <a:t>=i</a:t>
            </a:r>
            <a:r>
              <a:rPr lang="en-US" altLang="zh-CN" sz="2400" baseline="-25000" dirty="0">
                <a:sym typeface="Symbol" panose="05050102010706020507" pitchFamily="18" charset="2"/>
              </a:rPr>
              <a:t>1</a:t>
            </a:r>
            <a:r>
              <a:rPr lang="en-US" altLang="zh-CN" sz="2400" dirty="0">
                <a:sym typeface="Symbol" panose="05050102010706020507" pitchFamily="18" charset="2"/>
              </a:rPr>
              <a:t>,Y</a:t>
            </a:r>
            <a:r>
              <a:rPr lang="en-US" altLang="zh-CN" sz="2400" baseline="-25000" dirty="0">
                <a:sym typeface="Symbol" panose="05050102010706020507" pitchFamily="18" charset="2"/>
              </a:rPr>
              <a:t>1</a:t>
            </a:r>
            <a:r>
              <a:rPr lang="en-US" altLang="zh-CN" sz="2400" dirty="0">
                <a:sym typeface="Symbol" panose="05050102010706020507" pitchFamily="18" charset="2"/>
              </a:rPr>
              <a:t>=v</a:t>
            </a:r>
            <a:r>
              <a:rPr lang="en-US" altLang="zh-CN" sz="2400" baseline="-25000" dirty="0">
                <a:sym typeface="Symbol" panose="05050102010706020507" pitchFamily="18" charset="2"/>
              </a:rPr>
              <a:t>k1</a:t>
            </a:r>
            <a:r>
              <a:rPr lang="en-US" altLang="zh-CN" sz="2400" dirty="0">
                <a:sym typeface="Symbol" panose="05050102010706020507" pitchFamily="18" charset="2"/>
              </a:rPr>
              <a:t>}</a:t>
            </a:r>
          </a:p>
          <a:p>
            <a:pPr marL="0" indent="457200" algn="just" eaLnBrk="1" hangingPunct="1">
              <a:lnSpc>
                <a:spcPct val="140000"/>
              </a:lnSpc>
              <a:buClrTx/>
              <a:buFontTx/>
              <a:buNone/>
            </a:pPr>
            <a:r>
              <a:rPr lang="zh-CN" altLang="en-US" sz="2400" dirty="0">
                <a:sym typeface="Symbol" panose="05050102010706020507" pitchFamily="18" charset="2"/>
              </a:rPr>
              <a:t>＝</a:t>
            </a:r>
            <a:r>
              <a:rPr lang="en-US" altLang="zh-CN" sz="2400" dirty="0">
                <a:sym typeface="Symbol" panose="05050102010706020507" pitchFamily="18" charset="2"/>
              </a:rPr>
              <a:t>P{X</a:t>
            </a:r>
            <a:r>
              <a:rPr lang="en-US" altLang="zh-CN" sz="2400" baseline="-25000" dirty="0">
                <a:sym typeface="Symbol" panose="05050102010706020507" pitchFamily="18" charset="2"/>
              </a:rPr>
              <a:t>n+1</a:t>
            </a:r>
            <a:r>
              <a:rPr lang="en-US" altLang="zh-CN" sz="2400" dirty="0">
                <a:sym typeface="Symbol" panose="05050102010706020507" pitchFamily="18" charset="2"/>
              </a:rPr>
              <a:t>=</a:t>
            </a:r>
            <a:r>
              <a:rPr lang="en-US" altLang="zh-CN" sz="2400" dirty="0" err="1">
                <a:sym typeface="Symbol" panose="05050102010706020507" pitchFamily="18" charset="2"/>
              </a:rPr>
              <a:t>j|X</a:t>
            </a:r>
            <a:r>
              <a:rPr lang="en-US" altLang="zh-CN" sz="2400" baseline="-25000" dirty="0" err="1">
                <a:sym typeface="Symbol" panose="05050102010706020507" pitchFamily="18" charset="2"/>
              </a:rPr>
              <a:t>n</a:t>
            </a:r>
            <a:r>
              <a:rPr lang="en-US" altLang="zh-CN" sz="2400" dirty="0">
                <a:sym typeface="Symbol" panose="05050102010706020507" pitchFamily="18" charset="2"/>
              </a:rPr>
              <a:t>=</a:t>
            </a:r>
            <a:r>
              <a:rPr lang="en-US" altLang="zh-CN" sz="2400" dirty="0" err="1">
                <a:sym typeface="Symbol" panose="05050102010706020507" pitchFamily="18" charset="2"/>
              </a:rPr>
              <a:t>i</a:t>
            </a:r>
            <a:r>
              <a:rPr lang="en-US" altLang="zh-CN" sz="2400" dirty="0">
                <a:sym typeface="Symbol" panose="05050102010706020507" pitchFamily="18" charset="2"/>
              </a:rPr>
              <a:t>}</a:t>
            </a:r>
            <a:r>
              <a:rPr lang="zh-CN" altLang="en-US" sz="2400" dirty="0">
                <a:sym typeface="Symbol" panose="05050102010706020507" pitchFamily="18" charset="2"/>
              </a:rPr>
              <a:t>＝</a:t>
            </a:r>
            <a:r>
              <a:rPr lang="en-US" altLang="zh-CN" sz="2400" dirty="0" err="1">
                <a:sym typeface="Symbol" panose="05050102010706020507" pitchFamily="18" charset="2"/>
              </a:rPr>
              <a:t>a</a:t>
            </a:r>
            <a:r>
              <a:rPr lang="en-US" altLang="zh-CN" sz="2400" baseline="-25000" dirty="0" err="1">
                <a:sym typeface="Symbol" panose="05050102010706020507" pitchFamily="18" charset="2"/>
              </a:rPr>
              <a:t>ij</a:t>
            </a:r>
            <a:endParaRPr lang="en-US" altLang="zh-CN" sz="2400" baseline="-25000" dirty="0">
              <a:sym typeface="Symbol" panose="05050102010706020507" pitchFamily="18" charset="2"/>
            </a:endParaRPr>
          </a:p>
          <a:p>
            <a:pPr marL="0" indent="720000" algn="just" eaLnBrk="1" hangingPunct="1">
              <a:lnSpc>
                <a:spcPct val="140000"/>
              </a:lnSpc>
              <a:buClrTx/>
              <a:buFontTx/>
              <a:buNone/>
            </a:pPr>
            <a:r>
              <a:rPr lang="zh-CN" altLang="en-US" sz="2400" dirty="0">
                <a:sym typeface="Symbol" panose="05050102010706020507" pitchFamily="18" charset="2"/>
              </a:rPr>
              <a:t>这两个等式只需要利用条件概率的定义就容易证明。</a:t>
            </a:r>
          </a:p>
          <a:p>
            <a:pPr marL="0" indent="720000" algn="just" eaLnBrk="1" hangingPunct="1">
              <a:lnSpc>
                <a:spcPct val="140000"/>
              </a:lnSpc>
              <a:buClrTx/>
              <a:buFontTx/>
              <a:buNone/>
            </a:pPr>
            <a:r>
              <a:rPr lang="zh-CN" altLang="en-US" sz="2400" dirty="0">
                <a:sym typeface="Symbol" panose="05050102010706020507" pitchFamily="18" charset="2"/>
              </a:rPr>
              <a:t>它们的直观含义就是：</a:t>
            </a:r>
            <a:r>
              <a:rPr lang="en-US" altLang="zh-CN" sz="2400" dirty="0" err="1">
                <a:sym typeface="Symbol" panose="05050102010706020507" pitchFamily="18" charset="2"/>
              </a:rPr>
              <a:t>Y</a:t>
            </a:r>
            <a:r>
              <a:rPr lang="en-US" altLang="zh-CN" sz="2400" baseline="-25000" dirty="0" err="1">
                <a:sym typeface="Symbol" panose="05050102010706020507" pitchFamily="18" charset="2"/>
              </a:rPr>
              <a:t>n</a:t>
            </a:r>
            <a:r>
              <a:rPr lang="zh-CN" altLang="en-US" sz="2400" dirty="0">
                <a:sym typeface="Symbol" panose="05050102010706020507" pitchFamily="18" charset="2"/>
              </a:rPr>
              <a:t>与</a:t>
            </a:r>
            <a:r>
              <a:rPr lang="en-US" altLang="zh-CN" sz="2400" dirty="0">
                <a:sym typeface="Symbol" panose="05050102010706020507" pitchFamily="18" charset="2"/>
              </a:rPr>
              <a:t>X</a:t>
            </a:r>
            <a:r>
              <a:rPr lang="en-US" altLang="zh-CN" sz="2400" baseline="-25000" dirty="0">
                <a:sym typeface="Symbol" panose="05050102010706020507" pitchFamily="18" charset="2"/>
              </a:rPr>
              <a:t>n+1</a:t>
            </a:r>
            <a:r>
              <a:rPr lang="zh-CN" altLang="en-US" sz="2400" dirty="0">
                <a:sym typeface="Symbol" panose="05050102010706020507" pitchFamily="18" charset="2"/>
              </a:rPr>
              <a:t>相对于历史条件的统计规律只与时间上最接近的</a:t>
            </a:r>
            <a:r>
              <a:rPr lang="en-US" altLang="zh-CN" sz="2400" dirty="0" err="1">
                <a:sym typeface="Symbol" panose="05050102010706020507" pitchFamily="18" charset="2"/>
              </a:rPr>
              <a:t>X</a:t>
            </a:r>
            <a:r>
              <a:rPr lang="en-US" altLang="zh-CN" sz="2400" baseline="-25000" dirty="0" err="1">
                <a:sym typeface="Symbol" panose="05050102010706020507" pitchFamily="18" charset="2"/>
              </a:rPr>
              <a:t>n</a:t>
            </a:r>
            <a:r>
              <a:rPr lang="zh-CN" altLang="en-US" sz="2400" dirty="0">
                <a:sym typeface="Symbol" panose="05050102010706020507" pitchFamily="18" charset="2"/>
              </a:rPr>
              <a:t>有关，而与其它更早的历史无关</a:t>
            </a:r>
            <a:r>
              <a:rPr lang="zh-CN" altLang="en-US" sz="2400" dirty="0" smtClean="0">
                <a:sym typeface="Symbol" panose="05050102010706020507" pitchFamily="18" charset="2"/>
              </a:rPr>
              <a:t>。</a:t>
            </a:r>
          </a:p>
        </p:txBody>
      </p:sp>
      <p:sp>
        <p:nvSpPr>
          <p:cNvPr id="14541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6510CD9D-9054-4D8D-AA65-A891C86A8B12}" type="slidenum">
              <a:rPr lang="zh-CN" altLang="en-US" sz="1800">
                <a:solidFill>
                  <a:srgbClr val="00FF00"/>
                </a:solidFill>
                <a:ea typeface="黑体" panose="02010609060101010101" pitchFamily="49" charset="-122"/>
              </a:rPr>
              <a:pPr/>
              <a:t>68</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 calcmode="lin" valueType="num">
                                      <p:cBhvr additive="base">
                                        <p:cTn id="7" dur="500" fill="hold"/>
                                        <p:tgtEl>
                                          <p:spTgt spid="3665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659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66595">
                                            <p:txEl>
                                              <p:pRg st="1" end="1"/>
                                            </p:txEl>
                                          </p:spTgt>
                                        </p:tgtEl>
                                        <p:attrNameLst>
                                          <p:attrName>style.visibility</p:attrName>
                                        </p:attrNameLst>
                                      </p:cBhvr>
                                      <p:to>
                                        <p:strVal val="visible"/>
                                      </p:to>
                                    </p:set>
                                    <p:anim calcmode="lin" valueType="num">
                                      <p:cBhvr additive="base">
                                        <p:cTn id="12" dur="500" fill="hold"/>
                                        <p:tgtEl>
                                          <p:spTgt spid="36659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6659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66595">
                                            <p:txEl>
                                              <p:pRg st="2" end="2"/>
                                            </p:txEl>
                                          </p:spTgt>
                                        </p:tgtEl>
                                        <p:attrNameLst>
                                          <p:attrName>style.visibility</p:attrName>
                                        </p:attrNameLst>
                                      </p:cBhvr>
                                      <p:to>
                                        <p:strVal val="visible"/>
                                      </p:to>
                                    </p:set>
                                    <p:anim calcmode="lin" valueType="num">
                                      <p:cBhvr additive="base">
                                        <p:cTn id="17" dur="500" fill="hold"/>
                                        <p:tgtEl>
                                          <p:spTgt spid="3665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659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66595">
                                            <p:txEl>
                                              <p:pRg st="3" end="3"/>
                                            </p:txEl>
                                          </p:spTgt>
                                        </p:tgtEl>
                                        <p:attrNameLst>
                                          <p:attrName>style.visibility</p:attrName>
                                        </p:attrNameLst>
                                      </p:cBhvr>
                                      <p:to>
                                        <p:strVal val="visible"/>
                                      </p:to>
                                    </p:set>
                                    <p:anim calcmode="lin" valueType="num">
                                      <p:cBhvr additive="base">
                                        <p:cTn id="22" dur="500" fill="hold"/>
                                        <p:tgtEl>
                                          <p:spTgt spid="36659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6659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66595">
                                            <p:txEl>
                                              <p:pRg st="4" end="4"/>
                                            </p:txEl>
                                          </p:spTgt>
                                        </p:tgtEl>
                                        <p:attrNameLst>
                                          <p:attrName>style.visibility</p:attrName>
                                        </p:attrNameLst>
                                      </p:cBhvr>
                                      <p:to>
                                        <p:strVal val="visible"/>
                                      </p:to>
                                    </p:set>
                                    <p:anim calcmode="lin" valueType="num">
                                      <p:cBhvr additive="base">
                                        <p:cTn id="27" dur="500" fill="hold"/>
                                        <p:tgtEl>
                                          <p:spTgt spid="36659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66595">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66595">
                                            <p:txEl>
                                              <p:pRg st="5" end="5"/>
                                            </p:txEl>
                                          </p:spTgt>
                                        </p:tgtEl>
                                        <p:attrNameLst>
                                          <p:attrName>style.visibility</p:attrName>
                                        </p:attrNameLst>
                                      </p:cBhvr>
                                      <p:to>
                                        <p:strVal val="visible"/>
                                      </p:to>
                                    </p:set>
                                    <p:anim calcmode="lin" valueType="num">
                                      <p:cBhvr additive="base">
                                        <p:cTn id="32" dur="500" fill="hold"/>
                                        <p:tgtEl>
                                          <p:spTgt spid="366595">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66595">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66595">
                                            <p:txEl>
                                              <p:pRg st="6" end="6"/>
                                            </p:txEl>
                                          </p:spTgt>
                                        </p:tgtEl>
                                        <p:attrNameLst>
                                          <p:attrName>style.visibility</p:attrName>
                                        </p:attrNameLst>
                                      </p:cBhvr>
                                      <p:to>
                                        <p:strVal val="visible"/>
                                      </p:to>
                                    </p:set>
                                    <p:anim calcmode="lin" valueType="num">
                                      <p:cBhvr additive="base">
                                        <p:cTn id="37" dur="500" fill="hold"/>
                                        <p:tgtEl>
                                          <p:spTgt spid="36659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6595">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66595">
                                            <p:txEl>
                                              <p:pRg st="7" end="7"/>
                                            </p:txEl>
                                          </p:spTgt>
                                        </p:tgtEl>
                                        <p:attrNameLst>
                                          <p:attrName>style.visibility</p:attrName>
                                        </p:attrNameLst>
                                      </p:cBhvr>
                                      <p:to>
                                        <p:strVal val="visible"/>
                                      </p:to>
                                    </p:set>
                                    <p:anim calcmode="lin" valueType="num">
                                      <p:cBhvr additive="base">
                                        <p:cTn id="42" dur="500" fill="hold"/>
                                        <p:tgtEl>
                                          <p:spTgt spid="366595">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665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90F0B21-1084-4D87-8110-325B23E8ED71}"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47459" name="页脚占位符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147460" name="Rectangle 2"/>
          <p:cNvSpPr>
            <a:spLocks noGrp="1" noChangeArrowheads="1"/>
          </p:cNvSpPr>
          <p:nvPr>
            <p:ph type="title"/>
          </p:nvPr>
        </p:nvSpPr>
        <p:spPr>
          <a:xfrm>
            <a:off x="1219200" y="260648"/>
            <a:ext cx="7467600" cy="1514389"/>
          </a:xfrm>
        </p:spPr>
        <p:txBody>
          <a:bodyPr/>
          <a:lstStyle/>
          <a:p>
            <a:pPr eaLnBrk="1" hangingPunct="1">
              <a:lnSpc>
                <a:spcPct val="130000"/>
              </a:lnSpc>
            </a:pPr>
            <a:r>
              <a:rPr lang="zh-CN" altLang="en-US" dirty="0" smtClean="0"/>
              <a:t>在应用中研究隐马尔可夫模型的主要方面</a:t>
            </a:r>
          </a:p>
        </p:txBody>
      </p:sp>
      <p:sp>
        <p:nvSpPr>
          <p:cNvPr id="367619" name="Rectangle 3"/>
          <p:cNvSpPr>
            <a:spLocks noGrp="1" noChangeArrowheads="1"/>
          </p:cNvSpPr>
          <p:nvPr>
            <p:ph type="body" sz="half" idx="1"/>
          </p:nvPr>
        </p:nvSpPr>
        <p:spPr>
          <a:xfrm>
            <a:off x="1143000" y="1861914"/>
            <a:ext cx="7629525" cy="4406976"/>
          </a:xfrm>
          <a:noFill/>
        </p:spPr>
        <p:txBody>
          <a:bodyPr/>
          <a:lstStyle/>
          <a:p>
            <a:pPr algn="just" eaLnBrk="1" hangingPunct="1">
              <a:lnSpc>
                <a:spcPct val="130000"/>
              </a:lnSpc>
              <a:spcBef>
                <a:spcPts val="600"/>
              </a:spcBef>
            </a:pPr>
            <a:r>
              <a:rPr lang="zh-CN" altLang="en-US" sz="2400" smtClean="0">
                <a:latin typeface="宋体" panose="02010600030101010101" pitchFamily="2" charset="-122"/>
                <a:sym typeface="Symbol" panose="05050102010706020507" pitchFamily="18" charset="2"/>
              </a:rPr>
              <a:t>从一段观测序列</a:t>
            </a:r>
            <a:r>
              <a:rPr lang="en-US" altLang="zh-CN" sz="2400" smtClean="0">
                <a:latin typeface="宋体" panose="02010600030101010101" pitchFamily="2" charset="-122"/>
                <a:sym typeface="Symbol" panose="05050102010706020507" pitchFamily="18" charset="2"/>
              </a:rPr>
              <a:t>{Y</a:t>
            </a:r>
            <a:r>
              <a:rPr lang="en-US" altLang="zh-CN" sz="2400" baseline="-25000" smtClean="0">
                <a:latin typeface="宋体" panose="02010600030101010101" pitchFamily="2" charset="-122"/>
                <a:sym typeface="Symbol" panose="05050102010706020507" pitchFamily="18" charset="2"/>
              </a:rPr>
              <a:t>k</a:t>
            </a:r>
            <a:r>
              <a:rPr lang="zh-CN" altLang="en-US" sz="2400" smtClean="0">
                <a:latin typeface="宋体" panose="02010600030101010101" pitchFamily="2" charset="-122"/>
                <a:sym typeface="Symbol" panose="05050102010706020507" pitchFamily="18" charset="2"/>
              </a:rPr>
              <a:t>，</a:t>
            </a:r>
            <a:r>
              <a:rPr lang="en-US" altLang="zh-CN" sz="2400" smtClean="0">
                <a:latin typeface="宋体" panose="02010600030101010101" pitchFamily="2" charset="-122"/>
                <a:sym typeface="Symbol" panose="05050102010706020507" pitchFamily="18" charset="2"/>
              </a:rPr>
              <a:t>k</a:t>
            </a:r>
            <a:r>
              <a:rPr lang="en-US" altLang="zh-CN" sz="2400" smtClean="0">
                <a:sym typeface="Symbol" panose="05050102010706020507" pitchFamily="18" charset="2"/>
              </a:rPr>
              <a:t>≤</a:t>
            </a:r>
            <a:r>
              <a:rPr lang="en-US" altLang="zh-CN" sz="2400" smtClean="0">
                <a:latin typeface="宋体" panose="02010600030101010101" pitchFamily="2" charset="-122"/>
                <a:sym typeface="Symbol" panose="05050102010706020507" pitchFamily="18" charset="2"/>
              </a:rPr>
              <a:t>m}</a:t>
            </a:r>
            <a:r>
              <a:rPr lang="zh-CN" altLang="en-US" sz="2400" smtClean="0">
                <a:latin typeface="宋体" panose="02010600030101010101" pitchFamily="2" charset="-122"/>
                <a:sym typeface="Symbol" panose="05050102010706020507" pitchFamily="18" charset="2"/>
              </a:rPr>
              <a:t>及已知模型</a:t>
            </a:r>
            <a:r>
              <a:rPr lang="zh-CN" altLang="en-US" sz="2400" smtClean="0">
                <a:sym typeface="Symbol" panose="05050102010706020507" pitchFamily="18" charset="2"/>
              </a:rPr>
              <a:t>＝</a:t>
            </a:r>
            <a:r>
              <a:rPr lang="en-US" altLang="zh-CN" sz="2400" smtClean="0">
                <a:sym typeface="Symbol" panose="05050102010706020507" pitchFamily="18" charset="2"/>
              </a:rPr>
              <a:t>( ,A,B)</a:t>
            </a:r>
            <a:r>
              <a:rPr lang="zh-CN" altLang="en-US" sz="2400" smtClean="0">
                <a:sym typeface="Symbol" panose="05050102010706020507" pitchFamily="18" charset="2"/>
              </a:rPr>
              <a:t>出发，估计</a:t>
            </a:r>
            <a:r>
              <a:rPr lang="en-US" altLang="zh-CN" sz="2400" smtClean="0">
                <a:sym typeface="Symbol" panose="05050102010706020507" pitchFamily="18" charset="2"/>
              </a:rPr>
              <a:t>Xn</a:t>
            </a:r>
            <a:r>
              <a:rPr lang="zh-CN" altLang="en-US" sz="2400" smtClean="0">
                <a:sym typeface="Symbol" panose="05050102010706020507" pitchFamily="18" charset="2"/>
              </a:rPr>
              <a:t>的最佳值，称为</a:t>
            </a:r>
            <a:r>
              <a:rPr lang="zh-CN" altLang="en-US" sz="2400" smtClean="0">
                <a:solidFill>
                  <a:srgbClr val="FF0000"/>
                </a:solidFill>
                <a:sym typeface="Symbol" panose="05050102010706020507" pitchFamily="18" charset="2"/>
              </a:rPr>
              <a:t>解码问题</a:t>
            </a:r>
            <a:r>
              <a:rPr lang="zh-CN" altLang="en-US" sz="2400" smtClean="0">
                <a:sym typeface="Symbol" panose="05050102010706020507" pitchFamily="18" charset="2"/>
              </a:rPr>
              <a:t>。这是</a:t>
            </a:r>
            <a:r>
              <a:rPr lang="zh-CN" altLang="en-US" sz="2400" smtClean="0">
                <a:solidFill>
                  <a:srgbClr val="0000FF"/>
                </a:solidFill>
                <a:sym typeface="Symbol" panose="05050102010706020507" pitchFamily="18" charset="2"/>
              </a:rPr>
              <a:t>状态估计问题</a:t>
            </a:r>
            <a:r>
              <a:rPr lang="zh-CN" altLang="en-US" sz="2400" smtClean="0">
                <a:sym typeface="Symbol" panose="05050102010706020507" pitchFamily="18" charset="2"/>
              </a:rPr>
              <a:t>。</a:t>
            </a:r>
          </a:p>
          <a:p>
            <a:pPr algn="just" eaLnBrk="1" hangingPunct="1">
              <a:lnSpc>
                <a:spcPct val="130000"/>
              </a:lnSpc>
              <a:spcBef>
                <a:spcPts val="600"/>
              </a:spcBef>
            </a:pPr>
            <a:r>
              <a:rPr lang="zh-CN" altLang="en-US" sz="2400" smtClean="0">
                <a:sym typeface="Symbol" panose="05050102010706020507" pitchFamily="18" charset="2"/>
              </a:rPr>
              <a:t>从一段观测序列出发，估计模型参数组＝</a:t>
            </a:r>
            <a:r>
              <a:rPr lang="en-US" altLang="zh-CN" sz="2400" smtClean="0">
                <a:sym typeface="Symbol" panose="05050102010706020507" pitchFamily="18" charset="2"/>
              </a:rPr>
              <a:t>( ,A,B)</a:t>
            </a:r>
            <a:r>
              <a:rPr lang="zh-CN" altLang="en-US" sz="2400" smtClean="0">
                <a:sym typeface="Symbol" panose="05050102010706020507" pitchFamily="18" charset="2"/>
              </a:rPr>
              <a:t>，称为</a:t>
            </a:r>
            <a:r>
              <a:rPr lang="zh-CN" altLang="en-US" sz="2400" smtClean="0">
                <a:solidFill>
                  <a:srgbClr val="FF0000"/>
                </a:solidFill>
                <a:sym typeface="Symbol" panose="05050102010706020507" pitchFamily="18" charset="2"/>
              </a:rPr>
              <a:t>学习问题</a:t>
            </a:r>
            <a:r>
              <a:rPr lang="zh-CN" altLang="en-US" sz="2400" smtClean="0">
                <a:sym typeface="Symbol" panose="05050102010706020507" pitchFamily="18" charset="2"/>
              </a:rPr>
              <a:t>。就是</a:t>
            </a:r>
            <a:r>
              <a:rPr lang="zh-CN" altLang="en-US" sz="2400" smtClean="0">
                <a:solidFill>
                  <a:srgbClr val="0000FF"/>
                </a:solidFill>
                <a:sym typeface="Symbol" panose="05050102010706020507" pitchFamily="18" charset="2"/>
              </a:rPr>
              <a:t>参数估计问题</a:t>
            </a:r>
            <a:r>
              <a:rPr lang="zh-CN" altLang="en-US" sz="2400" smtClean="0">
                <a:sym typeface="Symbol" panose="05050102010706020507" pitchFamily="18" charset="2"/>
              </a:rPr>
              <a:t>。</a:t>
            </a:r>
          </a:p>
          <a:p>
            <a:pPr algn="just" eaLnBrk="1" hangingPunct="1">
              <a:lnSpc>
                <a:spcPct val="130000"/>
              </a:lnSpc>
              <a:spcBef>
                <a:spcPts val="600"/>
              </a:spcBef>
            </a:pPr>
            <a:r>
              <a:rPr lang="zh-CN" altLang="en-US" sz="2400" smtClean="0">
                <a:sym typeface="Symbol" panose="05050102010706020507" pitchFamily="18" charset="2"/>
              </a:rPr>
              <a:t>对于一个特定的观测链</a:t>
            </a:r>
            <a:r>
              <a:rPr lang="en-US" altLang="zh-CN" sz="2400" smtClean="0">
                <a:latin typeface="宋体" panose="02010600030101010101" pitchFamily="2" charset="-122"/>
                <a:sym typeface="Symbol" panose="05050102010706020507" pitchFamily="18" charset="2"/>
              </a:rPr>
              <a:t>{Y</a:t>
            </a:r>
            <a:r>
              <a:rPr lang="en-US" altLang="zh-CN" sz="2400" baseline="-25000" smtClean="0">
                <a:latin typeface="宋体" panose="02010600030101010101" pitchFamily="2" charset="-122"/>
                <a:sym typeface="Symbol" panose="05050102010706020507" pitchFamily="18" charset="2"/>
              </a:rPr>
              <a:t>k</a:t>
            </a:r>
            <a:r>
              <a:rPr lang="zh-CN" altLang="en-US" sz="2400" smtClean="0">
                <a:latin typeface="宋体" panose="02010600030101010101" pitchFamily="2" charset="-122"/>
                <a:sym typeface="Symbol" panose="05050102010706020507" pitchFamily="18" charset="2"/>
              </a:rPr>
              <a:t>，</a:t>
            </a:r>
            <a:r>
              <a:rPr lang="en-US" altLang="zh-CN" sz="2400" smtClean="0">
                <a:latin typeface="宋体" panose="02010600030101010101" pitchFamily="2" charset="-122"/>
                <a:sym typeface="Symbol" panose="05050102010706020507" pitchFamily="18" charset="2"/>
              </a:rPr>
              <a:t>k</a:t>
            </a:r>
            <a:r>
              <a:rPr lang="en-US" altLang="zh-CN" sz="2400" smtClean="0">
                <a:sym typeface="Symbol" panose="05050102010706020507" pitchFamily="18" charset="2"/>
              </a:rPr>
              <a:t>≤</a:t>
            </a:r>
            <a:r>
              <a:rPr lang="en-US" altLang="zh-CN" sz="2400" smtClean="0">
                <a:latin typeface="宋体" panose="02010600030101010101" pitchFamily="2" charset="-122"/>
                <a:sym typeface="Symbol" panose="05050102010706020507" pitchFamily="18" charset="2"/>
              </a:rPr>
              <a:t>m}</a:t>
            </a:r>
            <a:r>
              <a:rPr lang="zh-CN" altLang="en-US" sz="2400" smtClean="0">
                <a:latin typeface="宋体" panose="02010600030101010101" pitchFamily="2" charset="-122"/>
                <a:sym typeface="Symbol" panose="05050102010706020507" pitchFamily="18" charset="2"/>
              </a:rPr>
              <a:t>，已知它可能是由已经学习好的若干模型之一所得的观测，要决定此究竟是得自其中那一个模型，这称为</a:t>
            </a:r>
            <a:r>
              <a:rPr lang="zh-CN" altLang="en-US" sz="2400" smtClean="0">
                <a:solidFill>
                  <a:srgbClr val="FF0000"/>
                </a:solidFill>
                <a:latin typeface="宋体" panose="02010600030101010101" pitchFamily="2" charset="-122"/>
                <a:sym typeface="Symbol" panose="05050102010706020507" pitchFamily="18" charset="2"/>
              </a:rPr>
              <a:t>识别问题</a:t>
            </a:r>
            <a:r>
              <a:rPr lang="zh-CN" altLang="en-US" sz="2400" smtClean="0">
                <a:latin typeface="宋体" panose="02010600030101010101" pitchFamily="2" charset="-122"/>
                <a:sym typeface="Symbol" panose="05050102010706020507" pitchFamily="18" charset="2"/>
              </a:rPr>
              <a:t>。就是</a:t>
            </a:r>
            <a:r>
              <a:rPr lang="zh-CN" altLang="en-US" sz="2400" smtClean="0">
                <a:solidFill>
                  <a:srgbClr val="0000FF"/>
                </a:solidFill>
                <a:latin typeface="宋体" panose="02010600030101010101" pitchFamily="2" charset="-122"/>
                <a:sym typeface="Symbol" panose="05050102010706020507" pitchFamily="18" charset="2"/>
              </a:rPr>
              <a:t>分类问题</a:t>
            </a:r>
            <a:r>
              <a:rPr lang="zh-CN" altLang="en-US" sz="2400" smtClean="0">
                <a:latin typeface="宋体" panose="02010600030101010101" pitchFamily="2" charset="-122"/>
                <a:sym typeface="Symbol" panose="05050102010706020507" pitchFamily="18" charset="2"/>
              </a:rPr>
              <a:t>。</a:t>
            </a:r>
          </a:p>
        </p:txBody>
      </p:sp>
      <p:sp>
        <p:nvSpPr>
          <p:cNvPr id="14746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BC1E738C-6F2F-4C93-AD84-CEB52BF2C356}" type="slidenum">
              <a:rPr lang="zh-CN" altLang="en-US" sz="1800">
                <a:solidFill>
                  <a:srgbClr val="00FF00"/>
                </a:solidFill>
                <a:ea typeface="黑体" panose="02010609060101010101" pitchFamily="49" charset="-122"/>
              </a:rPr>
              <a:pPr/>
              <a:t>69</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7619">
                                            <p:txEl>
                                              <p:pRg st="0" end="0"/>
                                            </p:txEl>
                                          </p:spTgt>
                                        </p:tgtEl>
                                        <p:attrNameLst>
                                          <p:attrName>style.visibility</p:attrName>
                                        </p:attrNameLst>
                                      </p:cBhvr>
                                      <p:to>
                                        <p:strVal val="visible"/>
                                      </p:to>
                                    </p:set>
                                    <p:anim calcmode="lin" valueType="num">
                                      <p:cBhvr additive="base">
                                        <p:cTn id="7" dur="500" fill="hold"/>
                                        <p:tgtEl>
                                          <p:spTgt spid="3676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7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7619">
                                            <p:txEl>
                                              <p:pRg st="1" end="1"/>
                                            </p:txEl>
                                          </p:spTgt>
                                        </p:tgtEl>
                                        <p:attrNameLst>
                                          <p:attrName>style.visibility</p:attrName>
                                        </p:attrNameLst>
                                      </p:cBhvr>
                                      <p:to>
                                        <p:strVal val="visible"/>
                                      </p:to>
                                    </p:set>
                                    <p:anim calcmode="lin" valueType="num">
                                      <p:cBhvr additive="base">
                                        <p:cTn id="13" dur="500" fill="hold"/>
                                        <p:tgtEl>
                                          <p:spTgt spid="3676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76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7619">
                                            <p:txEl>
                                              <p:pRg st="2" end="2"/>
                                            </p:txEl>
                                          </p:spTgt>
                                        </p:tgtEl>
                                        <p:attrNameLst>
                                          <p:attrName>style.visibility</p:attrName>
                                        </p:attrNameLst>
                                      </p:cBhvr>
                                      <p:to>
                                        <p:strVal val="visible"/>
                                      </p:to>
                                    </p:set>
                                    <p:anim calcmode="lin" valueType="num">
                                      <p:cBhvr additive="base">
                                        <p:cTn id="19" dur="500" fill="hold"/>
                                        <p:tgtEl>
                                          <p:spTgt spid="3676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76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just" eaLnBrk="1" hangingPunct="1"/>
            <a:r>
              <a:rPr lang="zh-CN" altLang="en-US" smtClean="0"/>
              <a:t>定理</a:t>
            </a:r>
          </a:p>
        </p:txBody>
      </p:sp>
      <p:sp>
        <p:nvSpPr>
          <p:cNvPr id="333827" name="Rectangle 3"/>
          <p:cNvSpPr>
            <a:spLocks noGrp="1" noChangeArrowheads="1"/>
          </p:cNvSpPr>
          <p:nvPr>
            <p:ph idx="1"/>
          </p:nvPr>
        </p:nvSpPr>
        <p:spPr>
          <a:xfrm>
            <a:off x="1143000" y="1219200"/>
            <a:ext cx="7772400" cy="469900"/>
          </a:xfrm>
        </p:spPr>
        <p:txBody>
          <a:bodyPr/>
          <a:lstStyle/>
          <a:p>
            <a:pPr eaLnBrk="1" hangingPunct="1">
              <a:lnSpc>
                <a:spcPct val="110000"/>
              </a:lnSpc>
              <a:buClrTx/>
              <a:buFontTx/>
              <a:buNone/>
            </a:pPr>
            <a:r>
              <a:rPr lang="en-US" altLang="zh-CN" smtClean="0">
                <a:sym typeface="Symbol" panose="05050102010706020507" pitchFamily="18" charset="2"/>
              </a:rPr>
              <a:t>    {N</a:t>
            </a:r>
            <a:r>
              <a:rPr lang="en-US" altLang="zh-CN" baseline="-25000" smtClean="0">
                <a:sym typeface="Symbol" panose="05050102010706020507" pitchFamily="18" charset="2"/>
              </a:rPr>
              <a:t>n</a:t>
            </a:r>
            <a:r>
              <a:rPr lang="en-US" altLang="zh-CN" baseline="30000" smtClean="0">
                <a:sym typeface="Symbol" panose="05050102010706020507" pitchFamily="18" charset="2"/>
              </a:rPr>
              <a:t>+</a:t>
            </a:r>
            <a:r>
              <a:rPr lang="zh-CN" altLang="en-US" smtClean="0">
                <a:sym typeface="Symbol" panose="05050102010706020507" pitchFamily="18" charset="2"/>
              </a:rPr>
              <a:t>，</a:t>
            </a:r>
            <a:r>
              <a:rPr lang="en-US" altLang="zh-CN" smtClean="0">
                <a:sym typeface="Symbol" panose="05050102010706020507" pitchFamily="18" charset="2"/>
              </a:rPr>
              <a:t>n≥1}</a:t>
            </a:r>
            <a:r>
              <a:rPr lang="zh-CN" altLang="en-US" smtClean="0">
                <a:sym typeface="Symbol" panose="05050102010706020507" pitchFamily="18" charset="2"/>
              </a:rPr>
              <a:t>为一不可约、非周期的齐次马尔</a:t>
            </a:r>
          </a:p>
        </p:txBody>
      </p:sp>
      <p:sp>
        <p:nvSpPr>
          <p:cNvPr id="2048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427FA18-BC38-4FD4-B8D6-816A7B436F4D}"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2048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333828" name="Rectangle 4"/>
          <p:cNvSpPr>
            <a:spLocks noChangeArrowheads="1"/>
          </p:cNvSpPr>
          <p:nvPr/>
        </p:nvSpPr>
        <p:spPr bwMode="auto">
          <a:xfrm>
            <a:off x="1066800" y="1752600"/>
            <a:ext cx="78486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a:sym typeface="Symbol" panose="05050102010706020507" pitchFamily="18" charset="2"/>
              </a:rPr>
              <a:t>可夫链，其一步转移概率为</a:t>
            </a:r>
          </a:p>
        </p:txBody>
      </p:sp>
      <p:graphicFrame>
        <p:nvGraphicFramePr>
          <p:cNvPr id="333829" name="Object 5"/>
          <p:cNvGraphicFramePr>
            <a:graphicFrameLocks noChangeAspect="1"/>
          </p:cNvGraphicFramePr>
          <p:nvPr/>
        </p:nvGraphicFramePr>
        <p:xfrm>
          <a:off x="1676400" y="2362200"/>
          <a:ext cx="3429000" cy="561975"/>
        </p:xfrm>
        <a:graphic>
          <a:graphicData uri="http://schemas.openxmlformats.org/presentationml/2006/ole">
            <mc:AlternateContent xmlns:mc="http://schemas.openxmlformats.org/markup-compatibility/2006">
              <mc:Choice xmlns:v="urn:schemas-microsoft-com:vml" Requires="v">
                <p:oleObj spid="_x0000_s20500" name="Equation" r:id="rId4" imgW="1548728" imgH="253890" progId="Equation.3">
                  <p:embed/>
                </p:oleObj>
              </mc:Choice>
              <mc:Fallback>
                <p:oleObj name="Equation" r:id="rId4" imgW="1548728" imgH="25389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2362200"/>
                        <a:ext cx="342900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3830" name="Object 6"/>
          <p:cNvGraphicFramePr>
            <a:graphicFrameLocks noChangeAspect="1"/>
          </p:cNvGraphicFramePr>
          <p:nvPr/>
        </p:nvGraphicFramePr>
        <p:xfrm>
          <a:off x="2141538" y="3176588"/>
          <a:ext cx="5249862" cy="3244850"/>
        </p:xfrm>
        <a:graphic>
          <a:graphicData uri="http://schemas.openxmlformats.org/presentationml/2006/ole">
            <mc:AlternateContent xmlns:mc="http://schemas.openxmlformats.org/markup-compatibility/2006">
              <mc:Choice xmlns:v="urn:schemas-microsoft-com:vml" Requires="v">
                <p:oleObj spid="_x0000_s20501" name="Equation" r:id="rId6" imgW="2590800" imgH="1600200" progId="Equation.3">
                  <p:embed/>
                </p:oleObj>
              </mc:Choice>
              <mc:Fallback>
                <p:oleObj name="Equation" r:id="rId6" imgW="2590800" imgH="1600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1538" y="3176588"/>
                        <a:ext cx="5249862" cy="324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A3AED77B-4399-4423-BF47-CF45804CECB0}" type="slidenum">
              <a:rPr lang="zh-CN" altLang="en-US" sz="1800">
                <a:solidFill>
                  <a:srgbClr val="00FF00"/>
                </a:solidFill>
                <a:ea typeface="黑体" panose="02010609060101010101" pitchFamily="49" charset="-122"/>
              </a:rPr>
              <a:pPr/>
              <a:t>7</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anim calcmode="lin" valueType="num">
                                      <p:cBhvr additive="base">
                                        <p:cTn id="7" dur="500" fill="hold"/>
                                        <p:tgtEl>
                                          <p:spTgt spid="3338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382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33828"/>
                                        </p:tgtEl>
                                        <p:attrNameLst>
                                          <p:attrName>style.visibility</p:attrName>
                                        </p:attrNameLst>
                                      </p:cBhvr>
                                      <p:to>
                                        <p:strVal val="visible"/>
                                      </p:to>
                                    </p:set>
                                    <p:anim calcmode="lin" valueType="num">
                                      <p:cBhvr additive="base">
                                        <p:cTn id="12" dur="500" fill="hold"/>
                                        <p:tgtEl>
                                          <p:spTgt spid="333828"/>
                                        </p:tgtEl>
                                        <p:attrNameLst>
                                          <p:attrName>ppt_x</p:attrName>
                                        </p:attrNameLst>
                                      </p:cBhvr>
                                      <p:tavLst>
                                        <p:tav tm="0">
                                          <p:val>
                                            <p:strVal val="#ppt_x"/>
                                          </p:val>
                                        </p:tav>
                                        <p:tav tm="100000">
                                          <p:val>
                                            <p:strVal val="#ppt_x"/>
                                          </p:val>
                                        </p:tav>
                                      </p:tavLst>
                                    </p:anim>
                                    <p:anim calcmode="lin" valueType="num">
                                      <p:cBhvr additive="base">
                                        <p:cTn id="13" dur="500" fill="hold"/>
                                        <p:tgtEl>
                                          <p:spTgt spid="333828"/>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33829"/>
                                        </p:tgtEl>
                                        <p:attrNameLst>
                                          <p:attrName>style.visibility</p:attrName>
                                        </p:attrNameLst>
                                      </p:cBhvr>
                                      <p:to>
                                        <p:strVal val="visible"/>
                                      </p:to>
                                    </p:set>
                                    <p:anim calcmode="lin" valueType="num">
                                      <p:cBhvr additive="base">
                                        <p:cTn id="17" dur="500" fill="hold"/>
                                        <p:tgtEl>
                                          <p:spTgt spid="333829"/>
                                        </p:tgtEl>
                                        <p:attrNameLst>
                                          <p:attrName>ppt_x</p:attrName>
                                        </p:attrNameLst>
                                      </p:cBhvr>
                                      <p:tavLst>
                                        <p:tav tm="0">
                                          <p:val>
                                            <p:strVal val="#ppt_x"/>
                                          </p:val>
                                        </p:tav>
                                        <p:tav tm="100000">
                                          <p:val>
                                            <p:strVal val="#ppt_x"/>
                                          </p:val>
                                        </p:tav>
                                      </p:tavLst>
                                    </p:anim>
                                    <p:anim calcmode="lin" valueType="num">
                                      <p:cBhvr additive="base">
                                        <p:cTn id="18" dur="500" fill="hold"/>
                                        <p:tgtEl>
                                          <p:spTgt spid="333829"/>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333830"/>
                                        </p:tgtEl>
                                        <p:attrNameLst>
                                          <p:attrName>style.visibility</p:attrName>
                                        </p:attrNameLst>
                                      </p:cBhvr>
                                      <p:to>
                                        <p:strVal val="visible"/>
                                      </p:to>
                                    </p:set>
                                    <p:anim calcmode="lin" valueType="num">
                                      <p:cBhvr additive="base">
                                        <p:cTn id="22" dur="500" fill="hold"/>
                                        <p:tgtEl>
                                          <p:spTgt spid="333830"/>
                                        </p:tgtEl>
                                        <p:attrNameLst>
                                          <p:attrName>ppt_x</p:attrName>
                                        </p:attrNameLst>
                                      </p:cBhvr>
                                      <p:tavLst>
                                        <p:tav tm="0">
                                          <p:val>
                                            <p:strVal val="#ppt_x"/>
                                          </p:val>
                                        </p:tav>
                                        <p:tav tm="100000">
                                          <p:val>
                                            <p:strVal val="#ppt_x"/>
                                          </p:val>
                                        </p:tav>
                                      </p:tavLst>
                                    </p:anim>
                                    <p:anim calcmode="lin" valueType="num">
                                      <p:cBhvr additive="base">
                                        <p:cTn id="23" dur="500" fill="hold"/>
                                        <p:tgtEl>
                                          <p:spTgt spid="3338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autoUpdateAnimBg="0" advAuto="0"/>
      <p:bldP spid="333828"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25E2B14-EC61-4E64-8D14-904B9C79DA96}"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49507" name="页脚占位符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149508" name="Rectangle 2"/>
          <p:cNvSpPr>
            <a:spLocks noGrp="1" noChangeArrowheads="1"/>
          </p:cNvSpPr>
          <p:nvPr>
            <p:ph type="title"/>
          </p:nvPr>
        </p:nvSpPr>
        <p:spPr/>
        <p:txBody>
          <a:bodyPr/>
          <a:lstStyle/>
          <a:p>
            <a:pPr eaLnBrk="1" hangingPunct="1"/>
            <a:r>
              <a:rPr lang="zh-CN" altLang="en-US" smtClean="0"/>
              <a:t>解码问题</a:t>
            </a:r>
          </a:p>
        </p:txBody>
      </p:sp>
      <p:sp>
        <p:nvSpPr>
          <p:cNvPr id="368643" name="Rectangle 3"/>
          <p:cNvSpPr>
            <a:spLocks noGrp="1" noChangeArrowheads="1"/>
          </p:cNvSpPr>
          <p:nvPr>
            <p:ph type="body" sz="half" idx="1"/>
          </p:nvPr>
        </p:nvSpPr>
        <p:spPr>
          <a:xfrm>
            <a:off x="1143000" y="1116037"/>
            <a:ext cx="7629525" cy="5946243"/>
          </a:xfrm>
          <a:noFill/>
        </p:spPr>
        <p:txBody>
          <a:bodyPr/>
          <a:lstStyle/>
          <a:p>
            <a:pPr algn="just" eaLnBrk="1" hangingPunct="1">
              <a:buNone/>
            </a:pPr>
            <a:r>
              <a:rPr lang="zh-CN" altLang="en-US" dirty="0" smtClean="0">
                <a:solidFill>
                  <a:srgbClr val="CC00CC"/>
                </a:solidFill>
                <a:latin typeface="宋体" panose="02010600030101010101" pitchFamily="2" charset="-122"/>
                <a:sym typeface="Symbol" panose="05050102010706020507" pitchFamily="18" charset="2"/>
              </a:rPr>
              <a:t>已知模型</a:t>
            </a:r>
            <a:r>
              <a:rPr lang="zh-CN" altLang="en-US" dirty="0" smtClean="0">
                <a:solidFill>
                  <a:srgbClr val="CC00CC"/>
                </a:solidFill>
                <a:sym typeface="Symbol" panose="05050102010706020507" pitchFamily="18" charset="2"/>
              </a:rPr>
              <a:t>与观测</a:t>
            </a:r>
            <a:r>
              <a:rPr lang="en-US" altLang="zh-CN" dirty="0" smtClean="0">
                <a:solidFill>
                  <a:srgbClr val="CC00CC"/>
                </a:solidFill>
                <a:sym typeface="Symbol" panose="05050102010706020507" pitchFamily="18" charset="2"/>
              </a:rPr>
              <a:t>Y</a:t>
            </a:r>
            <a:r>
              <a:rPr lang="zh-CN" altLang="en-US" dirty="0" smtClean="0">
                <a:solidFill>
                  <a:srgbClr val="CC00CC"/>
                </a:solidFill>
                <a:sym typeface="Symbol" panose="05050102010706020507" pitchFamily="18" charset="2"/>
              </a:rPr>
              <a:t>＝</a:t>
            </a:r>
            <a:r>
              <a:rPr lang="en-US" altLang="zh-CN" dirty="0" smtClean="0">
                <a:solidFill>
                  <a:srgbClr val="CC00CC"/>
                </a:solidFill>
                <a:sym typeface="Symbol" panose="05050102010706020507" pitchFamily="18" charset="2"/>
              </a:rPr>
              <a:t>y</a:t>
            </a:r>
            <a:r>
              <a:rPr lang="zh-CN" altLang="en-US" dirty="0" smtClean="0">
                <a:solidFill>
                  <a:srgbClr val="CC00CC"/>
                </a:solidFill>
                <a:sym typeface="Symbol" panose="05050102010706020507" pitchFamily="18" charset="2"/>
              </a:rPr>
              <a:t>时，状态</a:t>
            </a:r>
            <a:r>
              <a:rPr lang="en-US" altLang="zh-CN" dirty="0" smtClean="0">
                <a:solidFill>
                  <a:srgbClr val="CC00CC"/>
                </a:solidFill>
                <a:sym typeface="Symbol" panose="05050102010706020507" pitchFamily="18" charset="2"/>
              </a:rPr>
              <a:t>X</a:t>
            </a:r>
            <a:r>
              <a:rPr lang="zh-CN" altLang="en-US" dirty="0" smtClean="0">
                <a:solidFill>
                  <a:srgbClr val="CC00CC"/>
                </a:solidFill>
                <a:sym typeface="Symbol" panose="05050102010706020507" pitchFamily="18" charset="2"/>
              </a:rPr>
              <a:t>的估计</a:t>
            </a:r>
            <a:endParaRPr lang="en-US" altLang="zh-CN" dirty="0" smtClean="0">
              <a:solidFill>
                <a:srgbClr val="CC00CC"/>
              </a:solidFill>
              <a:sym typeface="Symbol" panose="05050102010706020507" pitchFamily="18" charset="2"/>
            </a:endParaRPr>
          </a:p>
          <a:p>
            <a:pPr eaLnBrk="1" hangingPunct="1">
              <a:buFont typeface="+mj-lt"/>
              <a:buAutoNum type="arabicPeriod"/>
            </a:pPr>
            <a:r>
              <a:rPr lang="zh-CN" altLang="en-US" dirty="0" smtClean="0">
                <a:solidFill>
                  <a:srgbClr val="0000FF"/>
                </a:solidFill>
                <a:latin typeface="宋体" panose="02010600030101010101" pitchFamily="2" charset="-122"/>
                <a:ea typeface="宋体" panose="02010600030101010101" pitchFamily="2" charset="-122"/>
                <a:sym typeface="Symbol" panose="05050102010706020507" pitchFamily="18" charset="2"/>
              </a:rPr>
              <a:t>出现当前的观测的概率</a:t>
            </a:r>
            <a:r>
              <a:rPr lang="en-US" altLang="zh-CN" dirty="0" smtClean="0">
                <a:solidFill>
                  <a:srgbClr val="0000FF"/>
                </a:solidFill>
                <a:latin typeface="宋体" panose="02010600030101010101" pitchFamily="2" charset="-122"/>
                <a:ea typeface="宋体" panose="02010600030101010101" pitchFamily="2" charset="-122"/>
                <a:sym typeface="Symbol" panose="05050102010706020507" pitchFamily="18" charset="2"/>
              </a:rPr>
              <a:t>P{Y=y|</a:t>
            </a:r>
            <a:r>
              <a:rPr lang="en-US" altLang="zh-CN" dirty="0" smtClean="0">
                <a:solidFill>
                  <a:srgbClr val="0000FF"/>
                </a:solidFill>
                <a:ea typeface="宋体" panose="02010600030101010101" pitchFamily="2" charset="-122"/>
                <a:sym typeface="Symbol" panose="05050102010706020507" pitchFamily="18" charset="2"/>
              </a:rPr>
              <a:t></a:t>
            </a:r>
            <a:r>
              <a:rPr lang="en-US" altLang="zh-CN" dirty="0" smtClean="0">
                <a:solidFill>
                  <a:srgbClr val="0000FF"/>
                </a:solidFill>
                <a:latin typeface="宋体" panose="02010600030101010101" pitchFamily="2" charset="-122"/>
                <a:ea typeface="宋体" panose="02010600030101010101" pitchFamily="2" charset="-122"/>
                <a:sym typeface="Symbol" panose="05050102010706020507" pitchFamily="18" charset="2"/>
              </a:rPr>
              <a:t>}</a:t>
            </a:r>
            <a:r>
              <a:rPr lang="zh-CN" altLang="en-US" dirty="0" smtClean="0">
                <a:solidFill>
                  <a:srgbClr val="0000FF"/>
                </a:solidFill>
                <a:latin typeface="宋体" panose="02010600030101010101" pitchFamily="2" charset="-122"/>
                <a:ea typeface="宋体" panose="02010600030101010101" pitchFamily="2" charset="-122"/>
                <a:sym typeface="Symbol" panose="05050102010706020507" pitchFamily="18" charset="2"/>
              </a:rPr>
              <a:t>的计算</a:t>
            </a:r>
            <a:endParaRPr lang="en-US" altLang="zh-CN" dirty="0" smtClean="0">
              <a:solidFill>
                <a:srgbClr val="0000FF"/>
              </a:solidFill>
              <a:latin typeface="宋体" panose="02010600030101010101" pitchFamily="2" charset="-122"/>
              <a:ea typeface="宋体" panose="02010600030101010101" pitchFamily="2" charset="-122"/>
              <a:sym typeface="Symbol" panose="05050102010706020507" pitchFamily="18" charset="2"/>
            </a:endParaRPr>
          </a:p>
          <a:p>
            <a:pPr eaLnBrk="1" hangingPunct="1">
              <a:buClrTx/>
              <a:buFontTx/>
              <a:buNone/>
            </a:pPr>
            <a:r>
              <a:rPr lang="zh-CN" altLang="en-US" sz="2400" dirty="0" smtClean="0">
                <a:latin typeface="+mn-lt"/>
                <a:sym typeface="Symbol" panose="05050102010706020507" pitchFamily="18" charset="2"/>
              </a:rPr>
              <a:t>我们</a:t>
            </a:r>
            <a:r>
              <a:rPr lang="zh-CN" altLang="en-US" sz="2400" dirty="0">
                <a:latin typeface="+mn-lt"/>
                <a:sym typeface="Symbol" panose="05050102010706020507" pitchFamily="18" charset="2"/>
              </a:rPr>
              <a:t>仍旧沿用记号</a:t>
            </a:r>
          </a:p>
          <a:p>
            <a:pPr eaLnBrk="1" hangingPunct="1">
              <a:buClrTx/>
              <a:buFontTx/>
              <a:buNone/>
            </a:pPr>
            <a:r>
              <a:rPr lang="zh-CN" altLang="en-US" sz="2400" dirty="0" smtClean="0">
                <a:latin typeface="+mn-lt"/>
                <a:sym typeface="Symbol" panose="05050102010706020507" pitchFamily="18" charset="2"/>
              </a:rPr>
              <a:t>	</a:t>
            </a:r>
            <a:r>
              <a:rPr lang="en-US" altLang="zh-CN" sz="2400" dirty="0" smtClean="0">
                <a:latin typeface="+mn-lt"/>
                <a:sym typeface="Symbol" panose="05050102010706020507" pitchFamily="18" charset="2"/>
              </a:rPr>
              <a:t>X</a:t>
            </a:r>
            <a:r>
              <a:rPr lang="zh-CN" altLang="en-US" sz="2400" dirty="0">
                <a:latin typeface="+mn-lt"/>
                <a:sym typeface="Symbol" panose="05050102010706020507" pitchFamily="18" charset="2"/>
              </a:rPr>
              <a:t>＝</a:t>
            </a:r>
            <a:r>
              <a:rPr lang="en-US" altLang="zh-CN" sz="2400" dirty="0">
                <a:latin typeface="+mn-lt"/>
                <a:sym typeface="Symbol" panose="05050102010706020507" pitchFamily="18" charset="2"/>
              </a:rPr>
              <a:t>(X</a:t>
            </a:r>
            <a:r>
              <a:rPr lang="en-US" altLang="zh-CN" sz="2400" baseline="-25000" dirty="0">
                <a:latin typeface="+mn-lt"/>
                <a:sym typeface="Symbol" panose="05050102010706020507" pitchFamily="18" charset="2"/>
              </a:rPr>
              <a:t>1</a:t>
            </a:r>
            <a:r>
              <a:rPr lang="en-US" altLang="zh-CN" sz="2400" dirty="0">
                <a:latin typeface="+mn-lt"/>
                <a:sym typeface="Symbol" panose="05050102010706020507" pitchFamily="18" charset="2"/>
              </a:rPr>
              <a:t>,X</a:t>
            </a:r>
            <a:r>
              <a:rPr lang="en-US" altLang="zh-CN" sz="2400" baseline="-25000" dirty="0">
                <a:latin typeface="+mn-lt"/>
                <a:sym typeface="Symbol" panose="05050102010706020507" pitchFamily="18" charset="2"/>
              </a:rPr>
              <a:t>2</a:t>
            </a:r>
            <a:r>
              <a:rPr lang="en-US" altLang="zh-CN" sz="2400" dirty="0">
                <a:latin typeface="+mn-lt"/>
                <a:sym typeface="Symbol" panose="05050102010706020507" pitchFamily="18" charset="2"/>
              </a:rPr>
              <a:t>,…,X</a:t>
            </a:r>
            <a:r>
              <a:rPr lang="en-US" altLang="zh-CN" sz="2400" baseline="-25000" dirty="0">
                <a:latin typeface="+mn-lt"/>
                <a:sym typeface="Symbol" panose="05050102010706020507" pitchFamily="18" charset="2"/>
              </a:rPr>
              <a:t>N</a:t>
            </a:r>
            <a:r>
              <a:rPr lang="en-US" altLang="zh-CN" sz="2400" dirty="0">
                <a:latin typeface="+mn-lt"/>
                <a:sym typeface="Symbol" panose="05050102010706020507" pitchFamily="18" charset="2"/>
              </a:rPr>
              <a:t>)</a:t>
            </a:r>
            <a:r>
              <a:rPr lang="zh-CN" altLang="en-US" sz="2400" dirty="0">
                <a:latin typeface="+mn-lt"/>
                <a:sym typeface="Symbol" panose="05050102010706020507" pitchFamily="18" charset="2"/>
              </a:rPr>
              <a:t>，</a:t>
            </a:r>
            <a:r>
              <a:rPr lang="en-US" altLang="zh-CN" sz="2400" dirty="0">
                <a:latin typeface="+mn-lt"/>
                <a:sym typeface="Symbol" panose="05050102010706020507" pitchFamily="18" charset="2"/>
              </a:rPr>
              <a:t>Y</a:t>
            </a:r>
            <a:r>
              <a:rPr lang="zh-CN" altLang="en-US" sz="2400" dirty="0">
                <a:latin typeface="+mn-lt"/>
                <a:sym typeface="Symbol" panose="05050102010706020507" pitchFamily="18" charset="2"/>
              </a:rPr>
              <a:t>＝</a:t>
            </a:r>
            <a:r>
              <a:rPr lang="en-US" altLang="zh-CN" sz="2400" dirty="0">
                <a:latin typeface="+mn-lt"/>
                <a:sym typeface="Symbol" panose="05050102010706020507" pitchFamily="18" charset="2"/>
              </a:rPr>
              <a:t>(Y</a:t>
            </a:r>
            <a:r>
              <a:rPr lang="en-US" altLang="zh-CN" sz="2400" baseline="-25000" dirty="0">
                <a:latin typeface="+mn-lt"/>
                <a:sym typeface="Symbol" panose="05050102010706020507" pitchFamily="18" charset="2"/>
              </a:rPr>
              <a:t>1</a:t>
            </a:r>
            <a:r>
              <a:rPr lang="en-US" altLang="zh-CN" sz="2400" dirty="0">
                <a:latin typeface="+mn-lt"/>
                <a:sym typeface="Symbol" panose="05050102010706020507" pitchFamily="18" charset="2"/>
              </a:rPr>
              <a:t>,Y</a:t>
            </a:r>
            <a:r>
              <a:rPr lang="en-US" altLang="zh-CN" sz="2400" baseline="-25000" dirty="0">
                <a:latin typeface="+mn-lt"/>
                <a:sym typeface="Symbol" panose="05050102010706020507" pitchFamily="18" charset="2"/>
              </a:rPr>
              <a:t>2</a:t>
            </a:r>
            <a:r>
              <a:rPr lang="en-US" altLang="zh-CN" sz="2400" dirty="0">
                <a:latin typeface="+mn-lt"/>
                <a:sym typeface="Symbol" panose="05050102010706020507" pitchFamily="18" charset="2"/>
              </a:rPr>
              <a:t>,…,Y</a:t>
            </a:r>
            <a:r>
              <a:rPr lang="en-US" altLang="zh-CN" sz="2400" baseline="-25000" dirty="0">
                <a:latin typeface="+mn-lt"/>
                <a:sym typeface="Symbol" panose="05050102010706020507" pitchFamily="18" charset="2"/>
              </a:rPr>
              <a:t>N</a:t>
            </a:r>
            <a:r>
              <a:rPr lang="en-US" altLang="zh-CN" sz="2400" dirty="0">
                <a:latin typeface="+mn-lt"/>
                <a:sym typeface="Symbol" panose="05050102010706020507" pitchFamily="18" charset="2"/>
              </a:rPr>
              <a:t>)</a:t>
            </a:r>
            <a:r>
              <a:rPr lang="zh-CN" altLang="en-US" sz="2400" dirty="0" smtClean="0">
                <a:latin typeface="+mn-lt"/>
                <a:sym typeface="Symbol" panose="05050102010706020507" pitchFamily="18" charset="2"/>
              </a:rPr>
              <a:t>，</a:t>
            </a:r>
            <a:endParaRPr lang="en-US" altLang="zh-CN" sz="2400" dirty="0" smtClean="0">
              <a:latin typeface="+mn-lt"/>
              <a:sym typeface="Symbol" panose="05050102010706020507" pitchFamily="18" charset="2"/>
            </a:endParaRPr>
          </a:p>
          <a:p>
            <a:pPr eaLnBrk="1" hangingPunct="1">
              <a:buClrTx/>
              <a:buFontTx/>
              <a:buNone/>
            </a:pPr>
            <a:r>
              <a:rPr lang="zh-CN" altLang="en-US" sz="2400" dirty="0">
                <a:latin typeface="+mn-lt"/>
                <a:sym typeface="Symbol" panose="05050102010706020507" pitchFamily="18" charset="2"/>
              </a:rPr>
              <a:t>	</a:t>
            </a:r>
            <a:r>
              <a:rPr lang="en-US" altLang="zh-CN" sz="2400" dirty="0">
                <a:latin typeface="+mn-lt"/>
                <a:sym typeface="Symbol" panose="05050102010706020507" pitchFamily="18" charset="2"/>
              </a:rPr>
              <a:t>x=(x</a:t>
            </a:r>
            <a:r>
              <a:rPr lang="en-US" altLang="zh-CN" sz="2400" baseline="-25000" dirty="0">
                <a:latin typeface="+mn-lt"/>
                <a:sym typeface="Symbol" panose="05050102010706020507" pitchFamily="18" charset="2"/>
              </a:rPr>
              <a:t>1</a:t>
            </a:r>
            <a:r>
              <a:rPr lang="en-US" altLang="zh-CN" sz="2400" dirty="0">
                <a:latin typeface="+mn-lt"/>
                <a:sym typeface="Symbol" panose="05050102010706020507" pitchFamily="18" charset="2"/>
              </a:rPr>
              <a:t>,x</a:t>
            </a:r>
            <a:r>
              <a:rPr lang="en-US" altLang="zh-CN" sz="2400" baseline="-25000" dirty="0">
                <a:latin typeface="+mn-lt"/>
                <a:sym typeface="Symbol" panose="05050102010706020507" pitchFamily="18" charset="2"/>
              </a:rPr>
              <a:t>2</a:t>
            </a:r>
            <a:r>
              <a:rPr lang="en-US" altLang="zh-CN" sz="2400" dirty="0">
                <a:latin typeface="+mn-lt"/>
                <a:sym typeface="Symbol" panose="05050102010706020507" pitchFamily="18" charset="2"/>
              </a:rPr>
              <a:t>,…,</a:t>
            </a:r>
            <a:r>
              <a:rPr lang="en-US" altLang="zh-CN" sz="2400" dirty="0" err="1" smtClean="0">
                <a:latin typeface="+mn-lt"/>
                <a:sym typeface="Symbol" panose="05050102010706020507" pitchFamily="18" charset="2"/>
              </a:rPr>
              <a:t>x</a:t>
            </a:r>
            <a:r>
              <a:rPr lang="en-US" altLang="zh-CN" sz="2400" baseline="-25000" dirty="0" err="1" smtClean="0">
                <a:latin typeface="+mn-lt"/>
                <a:sym typeface="Symbol" panose="05050102010706020507" pitchFamily="18" charset="2"/>
              </a:rPr>
              <a:t>N</a:t>
            </a:r>
            <a:r>
              <a:rPr lang="en-US" altLang="zh-CN" sz="2400" dirty="0" smtClean="0">
                <a:latin typeface="+mn-lt"/>
                <a:sym typeface="Symbol" panose="05050102010706020507" pitchFamily="18" charset="2"/>
              </a:rPr>
              <a:t>)</a:t>
            </a:r>
            <a:r>
              <a:rPr lang="zh-CN" altLang="en-US" sz="2400" dirty="0" smtClean="0">
                <a:latin typeface="+mn-lt"/>
                <a:sym typeface="Symbol" panose="05050102010706020507" pitchFamily="18" charset="2"/>
              </a:rPr>
              <a:t>，</a:t>
            </a:r>
            <a:r>
              <a:rPr lang="en-US" altLang="zh-CN" sz="2400" dirty="0" smtClean="0">
                <a:latin typeface="+mn-lt"/>
                <a:sym typeface="Symbol" panose="05050102010706020507" pitchFamily="18" charset="2"/>
              </a:rPr>
              <a:t>y</a:t>
            </a:r>
            <a:r>
              <a:rPr lang="en-US" altLang="zh-CN" sz="2400" dirty="0">
                <a:latin typeface="+mn-lt"/>
                <a:sym typeface="Symbol" panose="05050102010706020507" pitchFamily="18" charset="2"/>
              </a:rPr>
              <a:t>=(y</a:t>
            </a:r>
            <a:r>
              <a:rPr lang="en-US" altLang="zh-CN" sz="2400" baseline="-25000" dirty="0">
                <a:latin typeface="+mn-lt"/>
                <a:sym typeface="Symbol" panose="05050102010706020507" pitchFamily="18" charset="2"/>
              </a:rPr>
              <a:t>1</a:t>
            </a:r>
            <a:r>
              <a:rPr lang="en-US" altLang="zh-CN" sz="2400" dirty="0">
                <a:latin typeface="+mn-lt"/>
                <a:sym typeface="Symbol" panose="05050102010706020507" pitchFamily="18" charset="2"/>
              </a:rPr>
              <a:t>,y</a:t>
            </a:r>
            <a:r>
              <a:rPr lang="en-US" altLang="zh-CN" sz="2400" baseline="-25000" dirty="0">
                <a:latin typeface="+mn-lt"/>
                <a:sym typeface="Symbol" panose="05050102010706020507" pitchFamily="18" charset="2"/>
              </a:rPr>
              <a:t>2</a:t>
            </a:r>
            <a:r>
              <a:rPr lang="en-US" altLang="zh-CN" sz="2400" dirty="0">
                <a:latin typeface="+mn-lt"/>
                <a:sym typeface="Symbol" panose="05050102010706020507" pitchFamily="18" charset="2"/>
              </a:rPr>
              <a:t>,…,</a:t>
            </a:r>
            <a:r>
              <a:rPr lang="en-US" altLang="zh-CN" sz="2400" dirty="0" err="1">
                <a:latin typeface="+mn-lt"/>
                <a:sym typeface="Symbol" panose="05050102010706020507" pitchFamily="18" charset="2"/>
              </a:rPr>
              <a:t>y</a:t>
            </a:r>
            <a:r>
              <a:rPr lang="en-US" altLang="zh-CN" sz="2400" baseline="-25000" dirty="0" err="1">
                <a:latin typeface="+mn-lt"/>
                <a:sym typeface="Symbol" panose="05050102010706020507" pitchFamily="18" charset="2"/>
              </a:rPr>
              <a:t>N</a:t>
            </a:r>
            <a:r>
              <a:rPr lang="en-US" altLang="zh-CN" sz="2400" dirty="0">
                <a:latin typeface="+mn-lt"/>
                <a:sym typeface="Symbol" panose="05050102010706020507" pitchFamily="18" charset="2"/>
              </a:rPr>
              <a:t>)</a:t>
            </a:r>
            <a:r>
              <a:rPr lang="zh-CN" altLang="en-US" sz="2400" dirty="0">
                <a:latin typeface="+mn-lt"/>
                <a:sym typeface="Symbol" panose="05050102010706020507" pitchFamily="18" charset="2"/>
              </a:rPr>
              <a:t>，</a:t>
            </a:r>
          </a:p>
          <a:p>
            <a:pPr eaLnBrk="1" hangingPunct="1">
              <a:buClrTx/>
              <a:buFontTx/>
              <a:buNone/>
            </a:pPr>
            <a:r>
              <a:rPr lang="zh-CN" altLang="en-US" sz="2400" dirty="0">
                <a:latin typeface="+mn-lt"/>
                <a:sym typeface="Symbol" panose="05050102010706020507" pitchFamily="18" charset="2"/>
              </a:rPr>
              <a:t>	</a:t>
            </a:r>
            <a:r>
              <a:rPr lang="en-US" altLang="zh-CN" sz="2400" dirty="0" err="1">
                <a:latin typeface="+mn-lt"/>
                <a:sym typeface="Symbol" panose="05050102010706020507" pitchFamily="18" charset="2"/>
              </a:rPr>
              <a:t>y</a:t>
            </a:r>
            <a:r>
              <a:rPr lang="en-US" altLang="zh-CN" sz="2400" baseline="-25000" dirty="0" err="1">
                <a:latin typeface="+mn-lt"/>
                <a:sym typeface="Symbol" panose="05050102010706020507" pitchFamily="18" charset="2"/>
              </a:rPr>
              <a:t>n</a:t>
            </a:r>
            <a:r>
              <a:rPr lang="en-US" altLang="zh-CN" sz="2400" dirty="0">
                <a:latin typeface="+mn-lt"/>
                <a:sym typeface="Symbol" panose="05050102010706020507" pitchFamily="18" charset="2"/>
              </a:rPr>
              <a:t>∈{v</a:t>
            </a:r>
            <a:r>
              <a:rPr lang="en-US" altLang="zh-CN" sz="2400" baseline="-25000" dirty="0">
                <a:latin typeface="+mn-lt"/>
                <a:sym typeface="Symbol" panose="05050102010706020507" pitchFamily="18" charset="2"/>
              </a:rPr>
              <a:t>1</a:t>
            </a:r>
            <a:r>
              <a:rPr lang="en-US" altLang="zh-CN" sz="2400" dirty="0">
                <a:latin typeface="+mn-lt"/>
                <a:sym typeface="Symbol" panose="05050102010706020507" pitchFamily="18" charset="2"/>
              </a:rPr>
              <a:t>,v</a:t>
            </a:r>
            <a:r>
              <a:rPr lang="en-US" altLang="zh-CN" sz="2400" baseline="-25000" dirty="0">
                <a:latin typeface="+mn-lt"/>
                <a:sym typeface="Symbol" panose="05050102010706020507" pitchFamily="18" charset="2"/>
              </a:rPr>
              <a:t>2</a:t>
            </a:r>
            <a:r>
              <a:rPr lang="en-US" altLang="zh-CN" sz="2400" dirty="0">
                <a:latin typeface="+mn-lt"/>
                <a:sym typeface="Symbol" panose="05050102010706020507" pitchFamily="18" charset="2"/>
              </a:rPr>
              <a:t>,…</a:t>
            </a:r>
            <a:r>
              <a:rPr lang="en-US" altLang="zh-CN" sz="2400" dirty="0" err="1">
                <a:latin typeface="+mn-lt"/>
                <a:sym typeface="Symbol" panose="05050102010706020507" pitchFamily="18" charset="2"/>
              </a:rPr>
              <a:t>v</a:t>
            </a:r>
            <a:r>
              <a:rPr lang="en-US" altLang="zh-CN" sz="2400" baseline="-25000" dirty="0" err="1">
                <a:latin typeface="+mn-lt"/>
                <a:sym typeface="Symbol" panose="05050102010706020507" pitchFamily="18" charset="2"/>
              </a:rPr>
              <a:t>M</a:t>
            </a:r>
            <a:r>
              <a:rPr lang="en-US" altLang="zh-CN" sz="2400" dirty="0">
                <a:latin typeface="+mn-lt"/>
                <a:sym typeface="Symbol" panose="05050102010706020507" pitchFamily="18" charset="2"/>
              </a:rPr>
              <a:t>}</a:t>
            </a:r>
            <a:r>
              <a:rPr lang="zh-CN" altLang="en-US" sz="2400" dirty="0">
                <a:latin typeface="+mn-lt"/>
                <a:sym typeface="Symbol" panose="05050102010706020507" pitchFamily="18" charset="2"/>
              </a:rPr>
              <a:t>，</a:t>
            </a:r>
            <a:r>
              <a:rPr lang="en-US" altLang="zh-CN" sz="2400" dirty="0">
                <a:latin typeface="+mn-lt"/>
                <a:sym typeface="Symbol" panose="05050102010706020507" pitchFamily="18" charset="2"/>
              </a:rPr>
              <a:t>1≤i</a:t>
            </a:r>
            <a:r>
              <a:rPr lang="en-US" altLang="zh-CN" sz="2400" baseline="-25000" dirty="0">
                <a:latin typeface="+mn-lt"/>
                <a:sym typeface="Symbol" panose="05050102010706020507" pitchFamily="18" charset="2"/>
              </a:rPr>
              <a:t>n</a:t>
            </a:r>
            <a:r>
              <a:rPr lang="en-US" altLang="zh-CN" sz="2400" dirty="0">
                <a:latin typeface="+mn-lt"/>
                <a:sym typeface="Symbol" panose="05050102010706020507" pitchFamily="18" charset="2"/>
              </a:rPr>
              <a:t>≤L</a:t>
            </a:r>
            <a:r>
              <a:rPr lang="zh-CN" altLang="en-US" sz="2400" dirty="0">
                <a:latin typeface="+mn-lt"/>
                <a:sym typeface="Symbol" panose="05050102010706020507" pitchFamily="18" charset="2"/>
              </a:rPr>
              <a:t>，</a:t>
            </a:r>
            <a:r>
              <a:rPr lang="en-US" altLang="zh-CN" sz="2400" dirty="0">
                <a:latin typeface="+mn-lt"/>
                <a:sym typeface="Symbol" panose="05050102010706020507" pitchFamily="18" charset="2"/>
              </a:rPr>
              <a:t>1≤n≤N</a:t>
            </a:r>
            <a:r>
              <a:rPr lang="zh-CN" altLang="en-US" sz="2400" dirty="0">
                <a:latin typeface="+mn-lt"/>
                <a:sym typeface="Symbol" panose="05050102010706020507" pitchFamily="18" charset="2"/>
              </a:rPr>
              <a:t>，</a:t>
            </a:r>
          </a:p>
          <a:p>
            <a:pPr eaLnBrk="1" hangingPunct="1">
              <a:buClrTx/>
              <a:buFontTx/>
              <a:buNone/>
            </a:pPr>
            <a:r>
              <a:rPr lang="zh-CN" altLang="en-US" sz="2400" dirty="0">
                <a:latin typeface="+mn-lt"/>
                <a:sym typeface="Symbol" panose="05050102010706020507" pitchFamily="18" charset="2"/>
              </a:rPr>
              <a:t>	初始分布＝</a:t>
            </a:r>
            <a:r>
              <a:rPr lang="en-US" altLang="zh-CN" sz="2400" dirty="0">
                <a:latin typeface="+mn-lt"/>
                <a:sym typeface="Symbol" panose="05050102010706020507" pitchFamily="18" charset="2"/>
              </a:rPr>
              <a:t>(</a:t>
            </a:r>
            <a:r>
              <a:rPr lang="en-US" altLang="zh-CN" sz="2400" baseline="-25000" dirty="0">
                <a:latin typeface="+mn-lt"/>
                <a:sym typeface="Symbol" panose="05050102010706020507" pitchFamily="18" charset="2"/>
              </a:rPr>
              <a:t>1</a:t>
            </a:r>
            <a:r>
              <a:rPr lang="en-US" altLang="zh-CN" sz="2400" dirty="0">
                <a:latin typeface="+mn-lt"/>
                <a:sym typeface="Symbol" panose="05050102010706020507" pitchFamily="18" charset="2"/>
              </a:rPr>
              <a:t> ,</a:t>
            </a:r>
            <a:r>
              <a:rPr lang="en-US" altLang="zh-CN" sz="2400" baseline="-25000" dirty="0">
                <a:latin typeface="+mn-lt"/>
                <a:sym typeface="Symbol" panose="05050102010706020507" pitchFamily="18" charset="2"/>
              </a:rPr>
              <a:t>2</a:t>
            </a:r>
            <a:r>
              <a:rPr lang="en-US" altLang="zh-CN" sz="2400" dirty="0">
                <a:latin typeface="+mn-lt"/>
                <a:sym typeface="Symbol" panose="05050102010706020507" pitchFamily="18" charset="2"/>
              </a:rPr>
              <a:t>,…, </a:t>
            </a:r>
            <a:r>
              <a:rPr lang="en-US" altLang="zh-CN" sz="2400" baseline="-25000" dirty="0">
                <a:latin typeface="+mn-lt"/>
                <a:sym typeface="Symbol" panose="05050102010706020507" pitchFamily="18" charset="2"/>
              </a:rPr>
              <a:t>L</a:t>
            </a:r>
            <a:r>
              <a:rPr lang="en-US" altLang="zh-CN" sz="2400" dirty="0">
                <a:latin typeface="+mn-lt"/>
                <a:sym typeface="Symbol" panose="05050102010706020507" pitchFamily="18" charset="2"/>
              </a:rPr>
              <a:t>)</a:t>
            </a:r>
            <a:r>
              <a:rPr lang="zh-CN" altLang="en-US" sz="2400" dirty="0">
                <a:latin typeface="+mn-lt"/>
                <a:sym typeface="Symbol" panose="05050102010706020507" pitchFamily="18" charset="2"/>
              </a:rPr>
              <a:t>。</a:t>
            </a:r>
          </a:p>
          <a:p>
            <a:pPr eaLnBrk="1" hangingPunct="1">
              <a:buClrTx/>
              <a:buFontTx/>
              <a:buNone/>
            </a:pPr>
            <a:r>
              <a:rPr lang="zh-CN" altLang="en-US" sz="2400" dirty="0">
                <a:latin typeface="+mn-lt"/>
                <a:sym typeface="Symbol" panose="05050102010706020507" pitchFamily="18" charset="2"/>
              </a:rPr>
              <a:t>由</a:t>
            </a:r>
            <a:r>
              <a:rPr lang="en-US" altLang="zh-CN" sz="2400" dirty="0">
                <a:latin typeface="+mn-lt"/>
                <a:sym typeface="Symbol" panose="05050102010706020507" pitchFamily="18" charset="2"/>
              </a:rPr>
              <a:t>(*)</a:t>
            </a:r>
            <a:r>
              <a:rPr lang="zh-CN" altLang="en-US" sz="2400" dirty="0">
                <a:latin typeface="+mn-lt"/>
                <a:sym typeface="Symbol" panose="05050102010706020507" pitchFamily="18" charset="2"/>
              </a:rPr>
              <a:t>式，利用条件概率的性质易得</a:t>
            </a:r>
          </a:p>
          <a:p>
            <a:pPr marL="0" indent="720000" eaLnBrk="1" hangingPunct="1">
              <a:buClrTx/>
              <a:buNone/>
            </a:pPr>
            <a:r>
              <a:rPr lang="en-US" altLang="zh-CN" sz="2400" dirty="0">
                <a:latin typeface="+mn-lt"/>
                <a:sym typeface="Symbol" panose="05050102010706020507" pitchFamily="18" charset="2"/>
              </a:rPr>
              <a:t>P{Y=</a:t>
            </a:r>
            <a:r>
              <a:rPr lang="en-US" altLang="zh-CN" sz="2400" dirty="0" err="1">
                <a:latin typeface="+mn-lt"/>
                <a:sym typeface="Symbol" panose="05050102010706020507" pitchFamily="18" charset="2"/>
              </a:rPr>
              <a:t>y|X</a:t>
            </a:r>
            <a:r>
              <a:rPr lang="en-US" altLang="zh-CN" sz="2400" dirty="0">
                <a:latin typeface="+mn-lt"/>
                <a:sym typeface="Symbol" panose="05050102010706020507" pitchFamily="18" charset="2"/>
              </a:rPr>
              <a:t>=(i</a:t>
            </a:r>
            <a:r>
              <a:rPr lang="en-US" altLang="zh-CN" sz="2400" baseline="-25000" dirty="0">
                <a:latin typeface="+mn-lt"/>
                <a:sym typeface="Symbol" panose="05050102010706020507" pitchFamily="18" charset="2"/>
              </a:rPr>
              <a:t>1</a:t>
            </a:r>
            <a:r>
              <a:rPr lang="en-US" altLang="zh-CN" sz="2400" dirty="0">
                <a:latin typeface="+mn-lt"/>
                <a:sym typeface="Symbol" panose="05050102010706020507" pitchFamily="18" charset="2"/>
              </a:rPr>
              <a:t>,i</a:t>
            </a:r>
            <a:r>
              <a:rPr lang="en-US" altLang="zh-CN" sz="2400" baseline="-25000" dirty="0">
                <a:latin typeface="+mn-lt"/>
                <a:sym typeface="Symbol" panose="05050102010706020507" pitchFamily="18" charset="2"/>
              </a:rPr>
              <a:t>2</a:t>
            </a:r>
            <a:r>
              <a:rPr lang="en-US" altLang="zh-CN" sz="2400" dirty="0">
                <a:latin typeface="+mn-lt"/>
                <a:sym typeface="Symbol" panose="05050102010706020507" pitchFamily="18" charset="2"/>
              </a:rPr>
              <a:t>,…,</a:t>
            </a:r>
            <a:r>
              <a:rPr lang="en-US" altLang="zh-CN" sz="2400" dirty="0" err="1">
                <a:latin typeface="+mn-lt"/>
                <a:sym typeface="Symbol" panose="05050102010706020507" pitchFamily="18" charset="2"/>
              </a:rPr>
              <a:t>i</a:t>
            </a:r>
            <a:r>
              <a:rPr lang="en-US" altLang="zh-CN" sz="2400" baseline="-25000" dirty="0" err="1">
                <a:latin typeface="+mn-lt"/>
                <a:sym typeface="Symbol" panose="05050102010706020507" pitchFamily="18" charset="2"/>
              </a:rPr>
              <a:t>N</a:t>
            </a:r>
            <a:r>
              <a:rPr lang="en-US" altLang="zh-CN" sz="2400" dirty="0">
                <a:latin typeface="+mn-lt"/>
                <a:sym typeface="Symbol" panose="05050102010706020507" pitchFamily="18" charset="2"/>
              </a:rPr>
              <a:t>),</a:t>
            </a:r>
            <a:r>
              <a:rPr lang="en-US" altLang="zh-CN" sz="2400" dirty="0" smtClean="0">
                <a:latin typeface="+mn-lt"/>
                <a:sym typeface="Symbol" panose="05050102010706020507" pitchFamily="18" charset="2"/>
              </a:rPr>
              <a:t>} </a:t>
            </a:r>
            <a:r>
              <a:rPr lang="zh-CN" altLang="en-US" sz="2400" dirty="0" smtClean="0">
                <a:latin typeface="+mn-lt"/>
                <a:sym typeface="Symbol" panose="05050102010706020507" pitchFamily="18" charset="2"/>
              </a:rPr>
              <a:t>＝</a:t>
            </a:r>
            <a:endParaRPr lang="en-US" altLang="zh-CN" sz="2400" dirty="0" smtClean="0">
              <a:latin typeface="+mn-lt"/>
              <a:sym typeface="Symbol" panose="05050102010706020507" pitchFamily="18" charset="2"/>
            </a:endParaRPr>
          </a:p>
          <a:p>
            <a:pPr marL="0" indent="720000" eaLnBrk="1" hangingPunct="1">
              <a:lnSpc>
                <a:spcPct val="150000"/>
              </a:lnSpc>
              <a:buClrTx/>
              <a:buNone/>
            </a:pPr>
            <a:r>
              <a:rPr lang="en-US" altLang="zh-CN" sz="2400" dirty="0" smtClean="0">
                <a:sym typeface="Symbol" panose="05050102010706020507" pitchFamily="18" charset="2"/>
              </a:rPr>
              <a:t>P{Y=</a:t>
            </a:r>
            <a:r>
              <a:rPr lang="en-US" altLang="zh-CN" sz="2400" dirty="0" err="1" smtClean="0">
                <a:sym typeface="Symbol" panose="05050102010706020507" pitchFamily="18" charset="2"/>
              </a:rPr>
              <a:t>y|X</a:t>
            </a:r>
            <a:r>
              <a:rPr lang="en-US" altLang="zh-CN" sz="2400" dirty="0" smtClean="0">
                <a:sym typeface="Symbol" panose="05050102010706020507" pitchFamily="18" charset="2"/>
              </a:rPr>
              <a:t>=x</a:t>
            </a:r>
            <a:r>
              <a:rPr lang="en-US" altLang="zh-CN" sz="2400" dirty="0">
                <a:sym typeface="Symbol" panose="05050102010706020507" pitchFamily="18" charset="2"/>
              </a:rPr>
              <a:t>,</a:t>
            </a:r>
            <a:r>
              <a:rPr lang="en-US" altLang="zh-CN" sz="2400" dirty="0" smtClean="0">
                <a:sym typeface="Symbol" panose="05050102010706020507" pitchFamily="18" charset="2"/>
              </a:rPr>
              <a:t>} </a:t>
            </a:r>
            <a:r>
              <a:rPr lang="zh-CN" altLang="en-US" sz="2400" dirty="0" smtClean="0">
                <a:sym typeface="Symbol" panose="05050102010706020507" pitchFamily="18" charset="2"/>
              </a:rPr>
              <a:t>＝</a:t>
            </a:r>
            <a:endParaRPr lang="en-US" altLang="zh-CN" sz="2400" dirty="0" smtClean="0">
              <a:sym typeface="Symbol" panose="05050102010706020507" pitchFamily="18" charset="2"/>
            </a:endParaRPr>
          </a:p>
          <a:p>
            <a:pPr marL="0" indent="720000" eaLnBrk="1" hangingPunct="1">
              <a:lnSpc>
                <a:spcPct val="170000"/>
              </a:lnSpc>
              <a:buClrTx/>
              <a:buNone/>
            </a:pPr>
            <a:r>
              <a:rPr lang="en-US" altLang="zh-CN" sz="2400" dirty="0">
                <a:sym typeface="Symbol" panose="05050102010706020507" pitchFamily="18" charset="2"/>
              </a:rPr>
              <a:t>P{Y=y|</a:t>
            </a:r>
            <a:r>
              <a:rPr lang="en-US" altLang="zh-CN" sz="2400" dirty="0" smtClean="0">
                <a:sym typeface="Symbol" panose="05050102010706020507" pitchFamily="18" charset="2"/>
              </a:rPr>
              <a:t>} </a:t>
            </a:r>
            <a:r>
              <a:rPr lang="zh-CN" altLang="en-US" sz="2400" dirty="0" smtClean="0">
                <a:sym typeface="Symbol" panose="05050102010706020507" pitchFamily="18" charset="2"/>
              </a:rPr>
              <a:t>＝</a:t>
            </a:r>
            <a:endParaRPr lang="zh-CN" altLang="en-US" sz="2400" dirty="0" smtClean="0">
              <a:solidFill>
                <a:srgbClr val="0000FF"/>
              </a:solidFill>
              <a:sym typeface="Symbol" panose="05050102010706020507" pitchFamily="18" charset="2"/>
            </a:endParaRPr>
          </a:p>
          <a:p>
            <a:pPr algn="just" eaLnBrk="1" hangingPunct="1">
              <a:buFont typeface="Wingdings" panose="05000000000000000000" pitchFamily="2" charset="2"/>
              <a:buNone/>
            </a:pPr>
            <a:endParaRPr lang="zh-CN" altLang="en-US" dirty="0" smtClean="0">
              <a:solidFill>
                <a:srgbClr val="CC00CC"/>
              </a:solidFill>
              <a:sym typeface="Symbol" panose="05050102010706020507" pitchFamily="18" charset="2"/>
            </a:endParaRPr>
          </a:p>
        </p:txBody>
      </p:sp>
      <p:graphicFrame>
        <p:nvGraphicFramePr>
          <p:cNvPr id="368646" name="Object 6"/>
          <p:cNvGraphicFramePr>
            <a:graphicFrameLocks noGrp="1" noChangeAspect="1"/>
          </p:cNvGraphicFramePr>
          <p:nvPr>
            <p:ph sz="half" idx="2"/>
            <p:extLst>
              <p:ext uri="{D42A27DB-BD31-4B8C-83A1-F6EECF244321}">
                <p14:modId xmlns:p14="http://schemas.microsoft.com/office/powerpoint/2010/main" val="151827627"/>
              </p:ext>
            </p:extLst>
          </p:nvPr>
        </p:nvGraphicFramePr>
        <p:xfrm>
          <a:off x="5364088" y="4768850"/>
          <a:ext cx="2032000" cy="482600"/>
        </p:xfrm>
        <a:graphic>
          <a:graphicData uri="http://schemas.openxmlformats.org/presentationml/2006/ole">
            <mc:AlternateContent xmlns:mc="http://schemas.openxmlformats.org/markup-compatibility/2006">
              <mc:Choice xmlns:v="urn:schemas-microsoft-com:vml" Requires="v">
                <p:oleObj spid="_x0000_s149536" name="公式" r:id="rId4" imgW="1016000" imgH="241300" progId="Equation.3">
                  <p:embed/>
                </p:oleObj>
              </mc:Choice>
              <mc:Fallback>
                <p:oleObj name="公式" r:id="rId4" imgW="1016000" imgH="2413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088" y="4768850"/>
                        <a:ext cx="20320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47" name="Object 7"/>
          <p:cNvGraphicFramePr>
            <a:graphicFrameLocks noChangeAspect="1"/>
          </p:cNvGraphicFramePr>
          <p:nvPr>
            <p:extLst>
              <p:ext uri="{D42A27DB-BD31-4B8C-83A1-F6EECF244321}">
                <p14:modId xmlns:p14="http://schemas.microsoft.com/office/powerpoint/2010/main" val="1673734021"/>
              </p:ext>
            </p:extLst>
          </p:nvPr>
        </p:nvGraphicFramePr>
        <p:xfrm>
          <a:off x="4101356" y="5300663"/>
          <a:ext cx="3783012" cy="482600"/>
        </p:xfrm>
        <a:graphic>
          <a:graphicData uri="http://schemas.openxmlformats.org/presentationml/2006/ole">
            <mc:AlternateContent xmlns:mc="http://schemas.openxmlformats.org/markup-compatibility/2006">
              <mc:Choice xmlns:v="urn:schemas-microsoft-com:vml" Requires="v">
                <p:oleObj spid="_x0000_s149537" name="公式" r:id="rId6" imgW="1892300" imgH="241300" progId="Equation.3">
                  <p:embed/>
                </p:oleObj>
              </mc:Choice>
              <mc:Fallback>
                <p:oleObj name="公式" r:id="rId6" imgW="1892300" imgH="2413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1356" y="5300663"/>
                        <a:ext cx="378301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50" name="Object 10"/>
          <p:cNvGraphicFramePr>
            <a:graphicFrameLocks noChangeAspect="1"/>
          </p:cNvGraphicFramePr>
          <p:nvPr>
            <p:extLst>
              <p:ext uri="{D42A27DB-BD31-4B8C-83A1-F6EECF244321}">
                <p14:modId xmlns:p14="http://schemas.microsoft.com/office/powerpoint/2010/main" val="1613419347"/>
              </p:ext>
            </p:extLst>
          </p:nvPr>
        </p:nvGraphicFramePr>
        <p:xfrm>
          <a:off x="3395935" y="5861050"/>
          <a:ext cx="4291013" cy="736600"/>
        </p:xfrm>
        <a:graphic>
          <a:graphicData uri="http://schemas.openxmlformats.org/presentationml/2006/ole">
            <mc:AlternateContent xmlns:mc="http://schemas.openxmlformats.org/markup-compatibility/2006">
              <mc:Choice xmlns:v="urn:schemas-microsoft-com:vml" Requires="v">
                <p:oleObj spid="_x0000_s149538" name="公式" r:id="rId8" imgW="2146300" imgH="368300" progId="Equation.3">
                  <p:embed/>
                </p:oleObj>
              </mc:Choice>
              <mc:Fallback>
                <p:oleObj name="公式" r:id="rId8" imgW="2146300" imgH="3683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5935" y="5861050"/>
                        <a:ext cx="4291013"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517"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FD971F74-252F-448B-AA83-0CF21C5F6014}" type="slidenum">
              <a:rPr lang="zh-CN" altLang="en-US" sz="1800">
                <a:solidFill>
                  <a:srgbClr val="00FF00"/>
                </a:solidFill>
                <a:ea typeface="黑体" panose="02010609060101010101" pitchFamily="49" charset="-122"/>
              </a:rPr>
              <a:pPr/>
              <a:t>70</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 calcmode="lin" valueType="num">
                                      <p:cBhvr additive="base">
                                        <p:cTn id="7" dur="500" fill="hold"/>
                                        <p:tgtEl>
                                          <p:spTgt spid="3686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43">
                                            <p:txEl>
                                              <p:pRg st="1" end="1"/>
                                            </p:txEl>
                                          </p:spTgt>
                                        </p:tgtEl>
                                        <p:attrNameLst>
                                          <p:attrName>style.visibility</p:attrName>
                                        </p:attrNameLst>
                                      </p:cBhvr>
                                      <p:to>
                                        <p:strVal val="visible"/>
                                      </p:to>
                                    </p:set>
                                    <p:anim calcmode="lin" valueType="num">
                                      <p:cBhvr additive="base">
                                        <p:cTn id="13" dur="500" fill="hold"/>
                                        <p:tgtEl>
                                          <p:spTgt spid="3686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43">
                                            <p:txEl>
                                              <p:pRg st="2" end="2"/>
                                            </p:txEl>
                                          </p:spTgt>
                                        </p:tgtEl>
                                        <p:attrNameLst>
                                          <p:attrName>style.visibility</p:attrName>
                                        </p:attrNameLst>
                                      </p:cBhvr>
                                      <p:to>
                                        <p:strVal val="visible"/>
                                      </p:to>
                                    </p:set>
                                    <p:anim calcmode="lin" valueType="num">
                                      <p:cBhvr additive="base">
                                        <p:cTn id="19" dur="500" fill="hold"/>
                                        <p:tgtEl>
                                          <p:spTgt spid="3686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43">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368643">
                                            <p:txEl>
                                              <p:pRg st="3" end="3"/>
                                            </p:txEl>
                                          </p:spTgt>
                                        </p:tgtEl>
                                        <p:attrNameLst>
                                          <p:attrName>style.visibility</p:attrName>
                                        </p:attrNameLst>
                                      </p:cBhvr>
                                      <p:to>
                                        <p:strVal val="visible"/>
                                      </p:to>
                                    </p:set>
                                    <p:anim calcmode="lin" valueType="num">
                                      <p:cBhvr additive="base">
                                        <p:cTn id="24" dur="500" fill="hold"/>
                                        <p:tgtEl>
                                          <p:spTgt spid="36864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68643">
                                            <p:txEl>
                                              <p:pRg st="3" end="3"/>
                                            </p:txEl>
                                          </p:spTgt>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grpId="0" nodeType="afterEffect">
                                  <p:stCondLst>
                                    <p:cond delay="0"/>
                                  </p:stCondLst>
                                  <p:childTnLst>
                                    <p:set>
                                      <p:cBhvr>
                                        <p:cTn id="28" dur="1" fill="hold">
                                          <p:stCondLst>
                                            <p:cond delay="0"/>
                                          </p:stCondLst>
                                        </p:cTn>
                                        <p:tgtEl>
                                          <p:spTgt spid="368643">
                                            <p:txEl>
                                              <p:pRg st="4" end="4"/>
                                            </p:txEl>
                                          </p:spTgt>
                                        </p:tgtEl>
                                        <p:attrNameLst>
                                          <p:attrName>style.visibility</p:attrName>
                                        </p:attrNameLst>
                                      </p:cBhvr>
                                      <p:to>
                                        <p:strVal val="visible"/>
                                      </p:to>
                                    </p:set>
                                    <p:anim calcmode="lin" valueType="num">
                                      <p:cBhvr additive="base">
                                        <p:cTn id="29" dur="500" fill="hold"/>
                                        <p:tgtEl>
                                          <p:spTgt spid="36864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68643">
                                            <p:txEl>
                                              <p:pRg st="4" end="4"/>
                                            </p:txEl>
                                          </p:spTgt>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grpId="0" nodeType="afterEffect">
                                  <p:stCondLst>
                                    <p:cond delay="0"/>
                                  </p:stCondLst>
                                  <p:childTnLst>
                                    <p:set>
                                      <p:cBhvr>
                                        <p:cTn id="33" dur="1" fill="hold">
                                          <p:stCondLst>
                                            <p:cond delay="0"/>
                                          </p:stCondLst>
                                        </p:cTn>
                                        <p:tgtEl>
                                          <p:spTgt spid="368643">
                                            <p:txEl>
                                              <p:pRg st="5" end="5"/>
                                            </p:txEl>
                                          </p:spTgt>
                                        </p:tgtEl>
                                        <p:attrNameLst>
                                          <p:attrName>style.visibility</p:attrName>
                                        </p:attrNameLst>
                                      </p:cBhvr>
                                      <p:to>
                                        <p:strVal val="visible"/>
                                      </p:to>
                                    </p:set>
                                    <p:anim calcmode="lin" valueType="num">
                                      <p:cBhvr additive="base">
                                        <p:cTn id="34" dur="500" fill="hold"/>
                                        <p:tgtEl>
                                          <p:spTgt spid="36864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68643">
                                            <p:txEl>
                                              <p:pRg st="5" end="5"/>
                                            </p:txEl>
                                          </p:spTgt>
                                        </p:tgtEl>
                                        <p:attrNameLst>
                                          <p:attrName>ppt_y</p:attrName>
                                        </p:attrNameLst>
                                      </p:cBhvr>
                                      <p:tavLst>
                                        <p:tav tm="0">
                                          <p:val>
                                            <p:strVal val="1+#ppt_h/2"/>
                                          </p:val>
                                        </p:tav>
                                        <p:tav tm="100000">
                                          <p:val>
                                            <p:strVal val="#ppt_y"/>
                                          </p:val>
                                        </p:tav>
                                      </p:tavLst>
                                    </p:anim>
                                  </p:childTnLst>
                                </p:cTn>
                              </p:par>
                            </p:childTnLst>
                          </p:cTn>
                        </p:par>
                        <p:par>
                          <p:cTn id="36" fill="hold">
                            <p:stCondLst>
                              <p:cond delay="2000"/>
                            </p:stCondLst>
                            <p:childTnLst>
                              <p:par>
                                <p:cTn id="37" presetID="2" presetClass="entr" presetSubtype="4" fill="hold" grpId="0" nodeType="afterEffect">
                                  <p:stCondLst>
                                    <p:cond delay="0"/>
                                  </p:stCondLst>
                                  <p:childTnLst>
                                    <p:set>
                                      <p:cBhvr>
                                        <p:cTn id="38" dur="1" fill="hold">
                                          <p:stCondLst>
                                            <p:cond delay="0"/>
                                          </p:stCondLst>
                                        </p:cTn>
                                        <p:tgtEl>
                                          <p:spTgt spid="368643">
                                            <p:txEl>
                                              <p:pRg st="6" end="6"/>
                                            </p:txEl>
                                          </p:spTgt>
                                        </p:tgtEl>
                                        <p:attrNameLst>
                                          <p:attrName>style.visibility</p:attrName>
                                        </p:attrNameLst>
                                      </p:cBhvr>
                                      <p:to>
                                        <p:strVal val="visible"/>
                                      </p:to>
                                    </p:set>
                                    <p:anim calcmode="lin" valueType="num">
                                      <p:cBhvr additive="base">
                                        <p:cTn id="39" dur="500" fill="hold"/>
                                        <p:tgtEl>
                                          <p:spTgt spid="36864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686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68643">
                                            <p:txEl>
                                              <p:pRg st="7" end="7"/>
                                            </p:txEl>
                                          </p:spTgt>
                                        </p:tgtEl>
                                        <p:attrNameLst>
                                          <p:attrName>style.visibility</p:attrName>
                                        </p:attrNameLst>
                                      </p:cBhvr>
                                      <p:to>
                                        <p:strVal val="visible"/>
                                      </p:to>
                                    </p:set>
                                    <p:anim calcmode="lin" valueType="num">
                                      <p:cBhvr additive="base">
                                        <p:cTn id="45" dur="500" fill="hold"/>
                                        <p:tgtEl>
                                          <p:spTgt spid="36864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686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68643">
                                            <p:txEl>
                                              <p:pRg st="8" end="8"/>
                                            </p:txEl>
                                          </p:spTgt>
                                        </p:tgtEl>
                                        <p:attrNameLst>
                                          <p:attrName>style.visibility</p:attrName>
                                        </p:attrNameLst>
                                      </p:cBhvr>
                                      <p:to>
                                        <p:strVal val="visible"/>
                                      </p:to>
                                    </p:set>
                                    <p:anim calcmode="lin" valueType="num">
                                      <p:cBhvr additive="base">
                                        <p:cTn id="51" dur="500" fill="hold"/>
                                        <p:tgtEl>
                                          <p:spTgt spid="36864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68643">
                                            <p:txEl>
                                              <p:pRg st="8" end="8"/>
                                            </p:txEl>
                                          </p:spTgt>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2" presetClass="entr" presetSubtype="4" fill="hold" nodeType="afterEffect">
                                  <p:stCondLst>
                                    <p:cond delay="0"/>
                                  </p:stCondLst>
                                  <p:childTnLst>
                                    <p:set>
                                      <p:cBhvr>
                                        <p:cTn id="55" dur="1" fill="hold">
                                          <p:stCondLst>
                                            <p:cond delay="0"/>
                                          </p:stCondLst>
                                        </p:cTn>
                                        <p:tgtEl>
                                          <p:spTgt spid="368646"/>
                                        </p:tgtEl>
                                        <p:attrNameLst>
                                          <p:attrName>style.visibility</p:attrName>
                                        </p:attrNameLst>
                                      </p:cBhvr>
                                      <p:to>
                                        <p:strVal val="visible"/>
                                      </p:to>
                                    </p:set>
                                    <p:anim calcmode="lin" valueType="num">
                                      <p:cBhvr additive="base">
                                        <p:cTn id="56" dur="500" fill="hold"/>
                                        <p:tgtEl>
                                          <p:spTgt spid="368646"/>
                                        </p:tgtEl>
                                        <p:attrNameLst>
                                          <p:attrName>ppt_x</p:attrName>
                                        </p:attrNameLst>
                                      </p:cBhvr>
                                      <p:tavLst>
                                        <p:tav tm="0">
                                          <p:val>
                                            <p:strVal val="#ppt_x"/>
                                          </p:val>
                                        </p:tav>
                                        <p:tav tm="100000">
                                          <p:val>
                                            <p:strVal val="#ppt_x"/>
                                          </p:val>
                                        </p:tav>
                                      </p:tavLst>
                                    </p:anim>
                                    <p:anim calcmode="lin" valueType="num">
                                      <p:cBhvr additive="base">
                                        <p:cTn id="57" dur="500" fill="hold"/>
                                        <p:tgtEl>
                                          <p:spTgt spid="368646"/>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68643">
                                            <p:txEl>
                                              <p:pRg st="9" end="9"/>
                                            </p:txEl>
                                          </p:spTgt>
                                        </p:tgtEl>
                                        <p:attrNameLst>
                                          <p:attrName>style.visibility</p:attrName>
                                        </p:attrNameLst>
                                      </p:cBhvr>
                                      <p:to>
                                        <p:strVal val="visible"/>
                                      </p:to>
                                    </p:set>
                                    <p:anim calcmode="lin" valueType="num">
                                      <p:cBhvr additive="base">
                                        <p:cTn id="62" dur="500" fill="hold"/>
                                        <p:tgtEl>
                                          <p:spTgt spid="368643">
                                            <p:txEl>
                                              <p:pRg st="9" end="9"/>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68643">
                                            <p:txEl>
                                              <p:pRg st="9" end="9"/>
                                            </p:txEl>
                                          </p:spTgt>
                                        </p:tgtEl>
                                        <p:attrNameLst>
                                          <p:attrName>ppt_y</p:attrName>
                                        </p:attrNameLst>
                                      </p:cBhvr>
                                      <p:tavLst>
                                        <p:tav tm="0">
                                          <p:val>
                                            <p:strVal val="1+#ppt_h/2"/>
                                          </p:val>
                                        </p:tav>
                                        <p:tav tm="100000">
                                          <p:val>
                                            <p:strVal val="#ppt_y"/>
                                          </p:val>
                                        </p:tav>
                                      </p:tavLst>
                                    </p:anim>
                                  </p:childTnLst>
                                </p:cTn>
                              </p:par>
                            </p:childTnLst>
                          </p:cTn>
                        </p:par>
                        <p:par>
                          <p:cTn id="64" fill="hold">
                            <p:stCondLst>
                              <p:cond delay="500"/>
                            </p:stCondLst>
                            <p:childTnLst>
                              <p:par>
                                <p:cTn id="65" presetID="2" presetClass="entr" presetSubtype="4" fill="hold" nodeType="afterEffect">
                                  <p:stCondLst>
                                    <p:cond delay="0"/>
                                  </p:stCondLst>
                                  <p:childTnLst>
                                    <p:set>
                                      <p:cBhvr>
                                        <p:cTn id="66" dur="1" fill="hold">
                                          <p:stCondLst>
                                            <p:cond delay="0"/>
                                          </p:stCondLst>
                                        </p:cTn>
                                        <p:tgtEl>
                                          <p:spTgt spid="368647"/>
                                        </p:tgtEl>
                                        <p:attrNameLst>
                                          <p:attrName>style.visibility</p:attrName>
                                        </p:attrNameLst>
                                      </p:cBhvr>
                                      <p:to>
                                        <p:strVal val="visible"/>
                                      </p:to>
                                    </p:set>
                                    <p:anim calcmode="lin" valueType="num">
                                      <p:cBhvr additive="base">
                                        <p:cTn id="67" dur="500" fill="hold"/>
                                        <p:tgtEl>
                                          <p:spTgt spid="368647"/>
                                        </p:tgtEl>
                                        <p:attrNameLst>
                                          <p:attrName>ppt_x</p:attrName>
                                        </p:attrNameLst>
                                      </p:cBhvr>
                                      <p:tavLst>
                                        <p:tav tm="0">
                                          <p:val>
                                            <p:strVal val="#ppt_x"/>
                                          </p:val>
                                        </p:tav>
                                        <p:tav tm="100000">
                                          <p:val>
                                            <p:strVal val="#ppt_x"/>
                                          </p:val>
                                        </p:tav>
                                      </p:tavLst>
                                    </p:anim>
                                    <p:anim calcmode="lin" valueType="num">
                                      <p:cBhvr additive="base">
                                        <p:cTn id="68" dur="500" fill="hold"/>
                                        <p:tgtEl>
                                          <p:spTgt spid="36864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68643">
                                            <p:txEl>
                                              <p:pRg st="10" end="10"/>
                                            </p:txEl>
                                          </p:spTgt>
                                        </p:tgtEl>
                                        <p:attrNameLst>
                                          <p:attrName>style.visibility</p:attrName>
                                        </p:attrNameLst>
                                      </p:cBhvr>
                                      <p:to>
                                        <p:strVal val="visible"/>
                                      </p:to>
                                    </p:set>
                                    <p:anim calcmode="lin" valueType="num">
                                      <p:cBhvr additive="base">
                                        <p:cTn id="73" dur="500" fill="hold"/>
                                        <p:tgtEl>
                                          <p:spTgt spid="36864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68643">
                                            <p:txEl>
                                              <p:pRg st="10" end="10"/>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68650"/>
                                        </p:tgtEl>
                                        <p:attrNameLst>
                                          <p:attrName>style.visibility</p:attrName>
                                        </p:attrNameLst>
                                      </p:cBhvr>
                                      <p:to>
                                        <p:strVal val="visible"/>
                                      </p:to>
                                    </p:set>
                                    <p:anim calcmode="lin" valueType="num">
                                      <p:cBhvr additive="base">
                                        <p:cTn id="77" dur="500" fill="hold"/>
                                        <p:tgtEl>
                                          <p:spTgt spid="368650"/>
                                        </p:tgtEl>
                                        <p:attrNameLst>
                                          <p:attrName>ppt_x</p:attrName>
                                        </p:attrNameLst>
                                      </p:cBhvr>
                                      <p:tavLst>
                                        <p:tav tm="0">
                                          <p:val>
                                            <p:strVal val="#ppt_x"/>
                                          </p:val>
                                        </p:tav>
                                        <p:tav tm="100000">
                                          <p:val>
                                            <p:strVal val="#ppt_x"/>
                                          </p:val>
                                        </p:tav>
                                      </p:tavLst>
                                    </p:anim>
                                    <p:anim calcmode="lin" valueType="num">
                                      <p:cBhvr additive="base">
                                        <p:cTn id="78" dur="500" fill="hold"/>
                                        <p:tgtEl>
                                          <p:spTgt spid="3686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734BDB7-6ED5-42BF-BFA3-DF59087213AD}"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51555" name="页脚占位符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151556" name="Rectangle 2"/>
          <p:cNvSpPr>
            <a:spLocks noGrp="1" noChangeArrowheads="1"/>
          </p:cNvSpPr>
          <p:nvPr>
            <p:ph type="title"/>
          </p:nvPr>
        </p:nvSpPr>
        <p:spPr/>
        <p:txBody>
          <a:bodyPr/>
          <a:lstStyle/>
          <a:p>
            <a:pPr eaLnBrk="1" hangingPunct="1"/>
            <a:r>
              <a:rPr lang="zh-CN" altLang="en-US" smtClean="0"/>
              <a:t>解码问题</a:t>
            </a:r>
          </a:p>
        </p:txBody>
      </p:sp>
      <p:sp>
        <p:nvSpPr>
          <p:cNvPr id="369667" name="Rectangle 3"/>
          <p:cNvSpPr>
            <a:spLocks noGrp="1" noChangeArrowheads="1"/>
          </p:cNvSpPr>
          <p:nvPr>
            <p:ph type="body" sz="half" idx="1"/>
          </p:nvPr>
        </p:nvSpPr>
        <p:spPr>
          <a:xfrm>
            <a:off x="1143000" y="1143000"/>
            <a:ext cx="7629525" cy="4431983"/>
          </a:xfrm>
          <a:noFill/>
        </p:spPr>
        <p:txBody>
          <a:bodyPr/>
          <a:lstStyle/>
          <a:p>
            <a:pPr marL="0" indent="720000" algn="just" eaLnBrk="1" hangingPunct="1">
              <a:lnSpc>
                <a:spcPct val="150000"/>
              </a:lnSpc>
              <a:buClrTx/>
              <a:buFontTx/>
              <a:buNone/>
            </a:pPr>
            <a:r>
              <a:rPr lang="zh-CN" altLang="en-US" sz="2400" dirty="0" smtClean="0">
                <a:latin typeface="+mn-lt"/>
                <a:sym typeface="Symbol" panose="05050102010706020507" pitchFamily="18" charset="2"/>
              </a:rPr>
              <a:t>对于</a:t>
            </a:r>
            <a:r>
              <a:rPr lang="en-US" altLang="zh-CN" sz="2400" dirty="0" smtClean="0">
                <a:latin typeface="+mn-lt"/>
                <a:sym typeface="Symbol" panose="05050102010706020507" pitchFamily="18" charset="2"/>
              </a:rPr>
              <a:t>1≤n≤N</a:t>
            </a:r>
            <a:r>
              <a:rPr lang="zh-CN" altLang="en-US" sz="2400" dirty="0" smtClean="0">
                <a:latin typeface="+mn-lt"/>
                <a:sym typeface="Symbol" panose="05050102010706020507" pitchFamily="18" charset="2"/>
              </a:rPr>
              <a:t>及观测样值</a:t>
            </a:r>
            <a:r>
              <a:rPr lang="en-US" altLang="zh-CN" sz="2400" dirty="0" smtClean="0">
                <a:latin typeface="+mn-lt"/>
                <a:sym typeface="Symbol" panose="05050102010706020507" pitchFamily="18" charset="2"/>
              </a:rPr>
              <a:t>Y</a:t>
            </a:r>
            <a:r>
              <a:rPr lang="zh-CN" altLang="en-US" sz="2400" dirty="0" smtClean="0">
                <a:latin typeface="+mn-lt"/>
                <a:sym typeface="Symbol" panose="05050102010706020507" pitchFamily="18" charset="2"/>
              </a:rPr>
              <a:t>＝</a:t>
            </a:r>
            <a:r>
              <a:rPr lang="en-US" altLang="zh-CN" sz="2400" dirty="0" smtClean="0">
                <a:latin typeface="+mn-lt"/>
                <a:sym typeface="Symbol" panose="05050102010706020507" pitchFamily="18" charset="2"/>
              </a:rPr>
              <a:t>y</a:t>
            </a:r>
            <a:r>
              <a:rPr lang="zh-CN" altLang="en-US" sz="2400" dirty="0" smtClean="0">
                <a:latin typeface="+mn-lt"/>
                <a:sym typeface="Symbol" panose="05050102010706020507" pitchFamily="18" charset="2"/>
              </a:rPr>
              <a:t>，记（因为观测样值</a:t>
            </a:r>
            <a:r>
              <a:rPr lang="en-US" altLang="zh-CN" sz="2400" dirty="0" smtClean="0">
                <a:latin typeface="+mn-lt"/>
                <a:sym typeface="Symbol" panose="05050102010706020507" pitchFamily="18" charset="2"/>
              </a:rPr>
              <a:t>y</a:t>
            </a:r>
            <a:r>
              <a:rPr lang="zh-CN" altLang="en-US" sz="2400" dirty="0" smtClean="0">
                <a:latin typeface="+mn-lt"/>
                <a:sym typeface="Symbol" panose="05050102010706020507" pitchFamily="18" charset="2"/>
              </a:rPr>
              <a:t>是</a:t>
            </a:r>
            <a:r>
              <a:rPr lang="zh-CN" altLang="en-US" sz="2400" dirty="0">
                <a:latin typeface="+mn-lt"/>
                <a:sym typeface="Symbol" panose="05050102010706020507" pitchFamily="18" charset="2"/>
              </a:rPr>
              <a:t>固定的，所以下面我们将在足标把它略去）</a:t>
            </a:r>
          </a:p>
          <a:p>
            <a:pPr marL="0" indent="720000" algn="just" eaLnBrk="1" hangingPunct="1">
              <a:lnSpc>
                <a:spcPct val="150000"/>
              </a:lnSpc>
              <a:buClrTx/>
              <a:buFontTx/>
              <a:buNone/>
            </a:pPr>
            <a:r>
              <a:rPr lang="zh-CN" altLang="en-US" sz="2400" dirty="0">
                <a:latin typeface="+mn-lt"/>
                <a:sym typeface="Symbol" panose="05050102010706020507" pitchFamily="18" charset="2"/>
              </a:rPr>
              <a:t></a:t>
            </a:r>
            <a:r>
              <a:rPr lang="en-US" altLang="zh-CN" sz="2400" baseline="-25000" dirty="0">
                <a:latin typeface="+mn-lt"/>
                <a:sym typeface="Symbol" panose="05050102010706020507" pitchFamily="18" charset="2"/>
              </a:rPr>
              <a:t>n</a:t>
            </a:r>
            <a:r>
              <a:rPr lang="en-US" altLang="zh-CN" sz="2400" dirty="0">
                <a:latin typeface="+mn-lt"/>
                <a:sym typeface="Symbol" panose="05050102010706020507" pitchFamily="18" charset="2"/>
              </a:rPr>
              <a:t>(</a:t>
            </a:r>
            <a:r>
              <a:rPr lang="en-US" altLang="zh-CN" sz="2400" dirty="0" err="1">
                <a:latin typeface="+mn-lt"/>
                <a:sym typeface="Symbol" panose="05050102010706020507" pitchFamily="18" charset="2"/>
              </a:rPr>
              <a:t>i</a:t>
            </a:r>
            <a:r>
              <a:rPr lang="en-US" altLang="zh-CN" sz="2400" dirty="0">
                <a:latin typeface="+mn-lt"/>
                <a:sym typeface="Symbol" panose="05050102010706020507" pitchFamily="18" charset="2"/>
              </a:rPr>
              <a:t>)</a:t>
            </a:r>
            <a:r>
              <a:rPr lang="zh-CN" altLang="en-US" sz="2400" dirty="0">
                <a:latin typeface="+mn-lt"/>
                <a:sym typeface="Symbol" panose="05050102010706020507" pitchFamily="18" charset="2"/>
              </a:rPr>
              <a:t>＝</a:t>
            </a:r>
            <a:r>
              <a:rPr lang="en-US" altLang="zh-CN" sz="2400" dirty="0">
                <a:latin typeface="+mn-lt"/>
                <a:sym typeface="Symbol" panose="05050102010706020507" pitchFamily="18" charset="2"/>
              </a:rPr>
              <a:t>P{Y</a:t>
            </a:r>
            <a:r>
              <a:rPr lang="en-US" altLang="zh-CN" sz="2400" baseline="-25000" dirty="0">
                <a:latin typeface="+mn-lt"/>
                <a:sym typeface="Symbol" panose="05050102010706020507" pitchFamily="18" charset="2"/>
              </a:rPr>
              <a:t>1</a:t>
            </a:r>
            <a:r>
              <a:rPr lang="en-US" altLang="zh-CN" sz="2400" dirty="0">
                <a:latin typeface="+mn-lt"/>
                <a:sym typeface="Symbol" panose="05050102010706020507" pitchFamily="18" charset="2"/>
              </a:rPr>
              <a:t>=y</a:t>
            </a:r>
            <a:r>
              <a:rPr lang="en-US" altLang="zh-CN" sz="2400" baseline="-25000" dirty="0">
                <a:latin typeface="+mn-lt"/>
                <a:sym typeface="Symbol" panose="05050102010706020507" pitchFamily="18" charset="2"/>
              </a:rPr>
              <a:t>1</a:t>
            </a:r>
            <a:r>
              <a:rPr lang="en-US" altLang="zh-CN" sz="2400" dirty="0">
                <a:latin typeface="+mn-lt"/>
                <a:sym typeface="Symbol" panose="05050102010706020507" pitchFamily="18" charset="2"/>
              </a:rPr>
              <a:t>, Y</a:t>
            </a:r>
            <a:r>
              <a:rPr lang="en-US" altLang="zh-CN" sz="2400" baseline="-25000" dirty="0">
                <a:latin typeface="+mn-lt"/>
                <a:sym typeface="Symbol" panose="05050102010706020507" pitchFamily="18" charset="2"/>
              </a:rPr>
              <a:t>2</a:t>
            </a:r>
            <a:r>
              <a:rPr lang="en-US" altLang="zh-CN" sz="2400" dirty="0">
                <a:latin typeface="+mn-lt"/>
                <a:sym typeface="Symbol" panose="05050102010706020507" pitchFamily="18" charset="2"/>
              </a:rPr>
              <a:t>=y</a:t>
            </a:r>
            <a:r>
              <a:rPr lang="en-US" altLang="zh-CN" sz="2400" baseline="-25000" dirty="0">
                <a:latin typeface="+mn-lt"/>
                <a:sym typeface="Symbol" panose="05050102010706020507" pitchFamily="18" charset="2"/>
              </a:rPr>
              <a:t>2</a:t>
            </a:r>
            <a:r>
              <a:rPr lang="en-US" altLang="zh-CN" sz="2400" dirty="0">
                <a:latin typeface="+mn-lt"/>
                <a:sym typeface="Symbol" panose="05050102010706020507" pitchFamily="18" charset="2"/>
              </a:rPr>
              <a:t>, …,</a:t>
            </a:r>
            <a:r>
              <a:rPr lang="en-US" altLang="zh-CN" sz="2400" dirty="0" err="1">
                <a:latin typeface="+mn-lt"/>
                <a:sym typeface="Symbol" panose="05050102010706020507" pitchFamily="18" charset="2"/>
              </a:rPr>
              <a:t>Y</a:t>
            </a:r>
            <a:r>
              <a:rPr lang="en-US" altLang="zh-CN" sz="2400" baseline="-25000" dirty="0" err="1">
                <a:latin typeface="+mn-lt"/>
                <a:sym typeface="Symbol" panose="05050102010706020507" pitchFamily="18" charset="2"/>
              </a:rPr>
              <a:t>n</a:t>
            </a:r>
            <a:r>
              <a:rPr lang="en-US" altLang="zh-CN" sz="2400" dirty="0">
                <a:latin typeface="+mn-lt"/>
                <a:sym typeface="Symbol" panose="05050102010706020507" pitchFamily="18" charset="2"/>
              </a:rPr>
              <a:t>=</a:t>
            </a:r>
            <a:r>
              <a:rPr lang="en-US" altLang="zh-CN" sz="2400" dirty="0" err="1">
                <a:latin typeface="+mn-lt"/>
                <a:sym typeface="Symbol" panose="05050102010706020507" pitchFamily="18" charset="2"/>
              </a:rPr>
              <a:t>y</a:t>
            </a:r>
            <a:r>
              <a:rPr lang="en-US" altLang="zh-CN" sz="2400" baseline="-25000" dirty="0" err="1">
                <a:latin typeface="+mn-lt"/>
                <a:sym typeface="Symbol" panose="05050102010706020507" pitchFamily="18" charset="2"/>
              </a:rPr>
              <a:t>n</a:t>
            </a:r>
            <a:r>
              <a:rPr lang="en-US" altLang="zh-CN" sz="2400" dirty="0" err="1">
                <a:latin typeface="+mn-lt"/>
                <a:sym typeface="Symbol" panose="05050102010706020507" pitchFamily="18" charset="2"/>
              </a:rPr>
              <a:t>,X</a:t>
            </a:r>
            <a:r>
              <a:rPr lang="en-US" altLang="zh-CN" sz="2400" baseline="-25000" dirty="0" err="1">
                <a:latin typeface="+mn-lt"/>
                <a:sym typeface="Symbol" panose="05050102010706020507" pitchFamily="18" charset="2"/>
              </a:rPr>
              <a:t>n</a:t>
            </a:r>
            <a:r>
              <a:rPr lang="en-US" altLang="zh-CN" sz="2400" dirty="0">
                <a:latin typeface="+mn-lt"/>
                <a:sym typeface="Symbol" panose="05050102010706020507" pitchFamily="18" charset="2"/>
              </a:rPr>
              <a:t>=</a:t>
            </a:r>
            <a:r>
              <a:rPr lang="en-US" altLang="zh-CN" sz="2400" dirty="0" err="1">
                <a:latin typeface="+mn-lt"/>
                <a:sym typeface="Symbol" panose="05050102010706020507" pitchFamily="18" charset="2"/>
              </a:rPr>
              <a:t>i</a:t>
            </a:r>
            <a:r>
              <a:rPr lang="en-US" altLang="zh-CN" sz="2400" dirty="0">
                <a:latin typeface="+mn-lt"/>
                <a:sym typeface="Symbol" panose="05050102010706020507" pitchFamily="18" charset="2"/>
              </a:rPr>
              <a:t>|}	(</a:t>
            </a:r>
            <a:r>
              <a:rPr lang="zh-CN" altLang="en-US" sz="2400" dirty="0">
                <a:latin typeface="+mn-lt"/>
                <a:sym typeface="Symbol" panose="05050102010706020507" pitchFamily="18" charset="2"/>
              </a:rPr>
              <a:t>依赖</a:t>
            </a:r>
            <a:r>
              <a:rPr lang="en-US" altLang="zh-CN" sz="2400" dirty="0">
                <a:latin typeface="+mn-lt"/>
                <a:sym typeface="Symbol" panose="05050102010706020507" pitchFamily="18" charset="2"/>
              </a:rPr>
              <a:t>y)</a:t>
            </a:r>
          </a:p>
          <a:p>
            <a:pPr marL="0" indent="0" algn="just" eaLnBrk="1" hangingPunct="1">
              <a:lnSpc>
                <a:spcPct val="150000"/>
              </a:lnSpc>
              <a:buClrTx/>
              <a:buNone/>
            </a:pPr>
            <a:r>
              <a:rPr lang="zh-CN" altLang="en-US" sz="2400" dirty="0">
                <a:latin typeface="+mn-lt"/>
                <a:sym typeface="Symbol" panose="05050102010706020507" pitchFamily="18" charset="2"/>
              </a:rPr>
              <a:t>则在模型给定下，关于观测资料</a:t>
            </a:r>
            <a:r>
              <a:rPr lang="en-US" altLang="zh-CN" sz="2400" dirty="0">
                <a:latin typeface="+mn-lt"/>
                <a:sym typeface="Symbol" panose="05050102010706020507" pitchFamily="18" charset="2"/>
              </a:rPr>
              <a:t>(y</a:t>
            </a:r>
            <a:r>
              <a:rPr lang="en-US" altLang="zh-CN" sz="2400" baseline="-25000" dirty="0">
                <a:latin typeface="+mn-lt"/>
                <a:sym typeface="Symbol" panose="05050102010706020507" pitchFamily="18" charset="2"/>
              </a:rPr>
              <a:t>1</a:t>
            </a:r>
            <a:r>
              <a:rPr lang="en-US" altLang="zh-CN" sz="2400" dirty="0">
                <a:latin typeface="+mn-lt"/>
                <a:sym typeface="Symbol" panose="05050102010706020507" pitchFamily="18" charset="2"/>
              </a:rPr>
              <a:t>, y</a:t>
            </a:r>
            <a:r>
              <a:rPr lang="en-US" altLang="zh-CN" sz="2400" baseline="-25000" dirty="0">
                <a:latin typeface="+mn-lt"/>
                <a:sym typeface="Symbol" panose="05050102010706020507" pitchFamily="18" charset="2"/>
              </a:rPr>
              <a:t>2</a:t>
            </a:r>
            <a:r>
              <a:rPr lang="en-US" altLang="zh-CN" sz="2400" dirty="0">
                <a:latin typeface="+mn-lt"/>
                <a:sym typeface="Symbol" panose="05050102010706020507" pitchFamily="18" charset="2"/>
              </a:rPr>
              <a:t>, …,</a:t>
            </a:r>
            <a:r>
              <a:rPr lang="en-US" altLang="zh-CN" sz="2400" dirty="0" err="1">
                <a:latin typeface="+mn-lt"/>
                <a:sym typeface="Symbol" panose="05050102010706020507" pitchFamily="18" charset="2"/>
              </a:rPr>
              <a:t>y</a:t>
            </a:r>
            <a:r>
              <a:rPr lang="en-US" altLang="zh-CN" sz="2400" baseline="-25000" dirty="0" err="1">
                <a:latin typeface="+mn-lt"/>
                <a:sym typeface="Symbol" panose="05050102010706020507" pitchFamily="18" charset="2"/>
              </a:rPr>
              <a:t>n</a:t>
            </a:r>
            <a:r>
              <a:rPr lang="en-US" altLang="zh-CN" sz="2400" dirty="0">
                <a:latin typeface="+mn-lt"/>
                <a:sym typeface="Symbol" panose="05050102010706020507" pitchFamily="18" charset="2"/>
              </a:rPr>
              <a:t>)</a:t>
            </a:r>
            <a:r>
              <a:rPr lang="zh-CN" altLang="en-US" sz="2400" dirty="0">
                <a:latin typeface="+mn-lt"/>
                <a:sym typeface="Symbol" panose="05050102010706020507" pitchFamily="18" charset="2"/>
              </a:rPr>
              <a:t>的长度</a:t>
            </a:r>
            <a:r>
              <a:rPr lang="en-US" altLang="zh-CN" sz="2400" dirty="0">
                <a:latin typeface="+mn-lt"/>
                <a:sym typeface="Symbol" panose="05050102010706020507" pitchFamily="18" charset="2"/>
              </a:rPr>
              <a:t>n</a:t>
            </a:r>
            <a:r>
              <a:rPr lang="zh-CN" altLang="en-US" sz="2400" dirty="0">
                <a:latin typeface="+mn-lt"/>
                <a:sym typeface="Symbol" panose="05050102010706020507" pitchFamily="18" charset="2"/>
              </a:rPr>
              <a:t>，我们有递推公式</a:t>
            </a:r>
            <a:r>
              <a:rPr lang="en-US" altLang="zh-CN" sz="2400" dirty="0">
                <a:latin typeface="+mn-lt"/>
                <a:sym typeface="Symbol" panose="05050102010706020507" pitchFamily="18" charset="2"/>
              </a:rPr>
              <a:t>(</a:t>
            </a:r>
            <a:r>
              <a:rPr lang="zh-CN" altLang="en-US" sz="2400" dirty="0">
                <a:latin typeface="+mn-lt"/>
                <a:sym typeface="Symbol" panose="05050102010706020507" pitchFamily="18" charset="2"/>
              </a:rPr>
              <a:t>称为</a:t>
            </a:r>
            <a:r>
              <a:rPr lang="zh-CN" altLang="en-US" sz="2400" dirty="0">
                <a:solidFill>
                  <a:srgbClr val="FF0000"/>
                </a:solidFill>
                <a:latin typeface="+mn-lt"/>
                <a:sym typeface="Symbol" panose="05050102010706020507" pitchFamily="18" charset="2"/>
              </a:rPr>
              <a:t>向前递推公式</a:t>
            </a:r>
            <a:r>
              <a:rPr lang="zh-CN" altLang="en-US" sz="2400" dirty="0">
                <a:latin typeface="+mn-lt"/>
                <a:sym typeface="Symbol" panose="05050102010706020507" pitchFamily="18" charset="2"/>
              </a:rPr>
              <a:t>或</a:t>
            </a:r>
            <a:r>
              <a:rPr lang="zh-CN" altLang="en-US" sz="2400" dirty="0">
                <a:solidFill>
                  <a:srgbClr val="FF0000"/>
                </a:solidFill>
                <a:latin typeface="+mn-lt"/>
                <a:sym typeface="Symbol" panose="05050102010706020507" pitchFamily="18" charset="2"/>
              </a:rPr>
              <a:t>向前算法</a:t>
            </a:r>
            <a:r>
              <a:rPr lang="en-US" altLang="zh-CN" sz="2400" dirty="0" smtClean="0">
                <a:latin typeface="+mn-lt"/>
                <a:sym typeface="Symbol" panose="05050102010706020507" pitchFamily="18" charset="2"/>
              </a:rPr>
              <a:t>)</a:t>
            </a:r>
          </a:p>
          <a:p>
            <a:pPr marL="0" indent="0" algn="just" eaLnBrk="1" hangingPunct="1">
              <a:lnSpc>
                <a:spcPct val="150000"/>
              </a:lnSpc>
              <a:buClrTx/>
              <a:buNone/>
            </a:pPr>
            <a:endParaRPr lang="en-US" altLang="zh-CN" sz="2400" dirty="0">
              <a:latin typeface="+mn-lt"/>
              <a:ea typeface="宋体" panose="02010600030101010101" pitchFamily="2" charset="-122"/>
              <a:sym typeface="Symbol" panose="05050102010706020507" pitchFamily="18" charset="2"/>
            </a:endParaRPr>
          </a:p>
          <a:p>
            <a:pPr marL="0" indent="0" algn="just" eaLnBrk="1" hangingPunct="1">
              <a:lnSpc>
                <a:spcPct val="150000"/>
              </a:lnSpc>
              <a:buClrTx/>
              <a:buNone/>
            </a:pPr>
            <a:endParaRPr lang="en-US" altLang="zh-CN" sz="2400" dirty="0" smtClean="0">
              <a:latin typeface="+mn-lt"/>
              <a:ea typeface="宋体" panose="02010600030101010101" pitchFamily="2" charset="-122"/>
              <a:sym typeface="Symbol" panose="05050102010706020507" pitchFamily="18" charset="2"/>
            </a:endParaRPr>
          </a:p>
          <a:p>
            <a:pPr marL="0" indent="0" algn="just" eaLnBrk="1" hangingPunct="1">
              <a:lnSpc>
                <a:spcPct val="150000"/>
              </a:lnSpc>
              <a:buClrTx/>
              <a:buNone/>
            </a:pPr>
            <a:r>
              <a:rPr lang="zh-CN" altLang="en-US" sz="2400" dirty="0">
                <a:latin typeface="+mn-lt"/>
                <a:sym typeface="Symbol" panose="05050102010706020507" pitchFamily="18" charset="2"/>
              </a:rPr>
              <a:t>由此得到：</a:t>
            </a:r>
          </a:p>
        </p:txBody>
      </p:sp>
      <p:graphicFrame>
        <p:nvGraphicFramePr>
          <p:cNvPr id="369669" name="Object 5"/>
          <p:cNvGraphicFramePr>
            <a:graphicFrameLocks noGrp="1" noChangeAspect="1"/>
          </p:cNvGraphicFramePr>
          <p:nvPr>
            <p:ph sz="half" idx="2"/>
            <p:extLst>
              <p:ext uri="{D42A27DB-BD31-4B8C-83A1-F6EECF244321}">
                <p14:modId xmlns:p14="http://schemas.microsoft.com/office/powerpoint/2010/main" val="3817077692"/>
              </p:ext>
            </p:extLst>
          </p:nvPr>
        </p:nvGraphicFramePr>
        <p:xfrm>
          <a:off x="2618333" y="4077072"/>
          <a:ext cx="3825875" cy="857250"/>
        </p:xfrm>
        <a:graphic>
          <a:graphicData uri="http://schemas.openxmlformats.org/presentationml/2006/ole">
            <mc:AlternateContent xmlns:mc="http://schemas.openxmlformats.org/markup-compatibility/2006">
              <mc:Choice xmlns:v="urn:schemas-microsoft-com:vml" Requires="v">
                <p:oleObj spid="_x0000_s151568" name="公式" r:id="rId4" imgW="1586811" imgH="355446" progId="Equation.3">
                  <p:embed/>
                </p:oleObj>
              </mc:Choice>
              <mc:Fallback>
                <p:oleObj name="公式" r:id="rId4" imgW="1586811" imgH="355446"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8333" y="4077072"/>
                        <a:ext cx="3825875"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156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070ABF85-D007-4587-85DA-9C2C63E2B93B}" type="slidenum">
              <a:rPr lang="zh-CN" altLang="en-US" sz="1800">
                <a:solidFill>
                  <a:srgbClr val="00FF00"/>
                </a:solidFill>
                <a:ea typeface="黑体" panose="02010609060101010101" pitchFamily="49" charset="-122"/>
              </a:rPr>
              <a:pPr/>
              <a:t>71</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9667">
                                            <p:txEl>
                                              <p:pRg st="0" end="0"/>
                                            </p:txEl>
                                          </p:spTgt>
                                        </p:tgtEl>
                                        <p:attrNameLst>
                                          <p:attrName>style.visibility</p:attrName>
                                        </p:attrNameLst>
                                      </p:cBhvr>
                                      <p:to>
                                        <p:strVal val="visible"/>
                                      </p:to>
                                    </p:set>
                                    <p:anim calcmode="lin" valueType="num">
                                      <p:cBhvr additive="base">
                                        <p:cTn id="7" dur="500" fill="hold"/>
                                        <p:tgtEl>
                                          <p:spTgt spid="3696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9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9667">
                                            <p:txEl>
                                              <p:pRg st="1" end="1"/>
                                            </p:txEl>
                                          </p:spTgt>
                                        </p:tgtEl>
                                        <p:attrNameLst>
                                          <p:attrName>style.visibility</p:attrName>
                                        </p:attrNameLst>
                                      </p:cBhvr>
                                      <p:to>
                                        <p:strVal val="visible"/>
                                      </p:to>
                                    </p:set>
                                    <p:anim calcmode="lin" valueType="num">
                                      <p:cBhvr additive="base">
                                        <p:cTn id="13" dur="500" fill="hold"/>
                                        <p:tgtEl>
                                          <p:spTgt spid="3696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9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9667">
                                            <p:txEl>
                                              <p:pRg st="2" end="2"/>
                                            </p:txEl>
                                          </p:spTgt>
                                        </p:tgtEl>
                                        <p:attrNameLst>
                                          <p:attrName>style.visibility</p:attrName>
                                        </p:attrNameLst>
                                      </p:cBhvr>
                                      <p:to>
                                        <p:strVal val="visible"/>
                                      </p:to>
                                    </p:set>
                                    <p:anim calcmode="lin" valueType="num">
                                      <p:cBhvr additive="base">
                                        <p:cTn id="19" dur="500" fill="hold"/>
                                        <p:tgtEl>
                                          <p:spTgt spid="3696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9667">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369669"/>
                                        </p:tgtEl>
                                        <p:attrNameLst>
                                          <p:attrName>style.visibility</p:attrName>
                                        </p:attrNameLst>
                                      </p:cBhvr>
                                      <p:to>
                                        <p:strVal val="visible"/>
                                      </p:to>
                                    </p:set>
                                    <p:anim calcmode="lin" valueType="num">
                                      <p:cBhvr additive="base">
                                        <p:cTn id="24" dur="500" fill="hold"/>
                                        <p:tgtEl>
                                          <p:spTgt spid="369669"/>
                                        </p:tgtEl>
                                        <p:attrNameLst>
                                          <p:attrName>ppt_x</p:attrName>
                                        </p:attrNameLst>
                                      </p:cBhvr>
                                      <p:tavLst>
                                        <p:tav tm="0">
                                          <p:val>
                                            <p:strVal val="#ppt_x"/>
                                          </p:val>
                                        </p:tav>
                                        <p:tav tm="100000">
                                          <p:val>
                                            <p:strVal val="#ppt_x"/>
                                          </p:val>
                                        </p:tav>
                                      </p:tavLst>
                                    </p:anim>
                                    <p:anim calcmode="lin" valueType="num">
                                      <p:cBhvr additive="base">
                                        <p:cTn id="25" dur="500" fill="hold"/>
                                        <p:tgtEl>
                                          <p:spTgt spid="36966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69667">
                                            <p:txEl>
                                              <p:pRg st="5" end="5"/>
                                            </p:txEl>
                                          </p:spTgt>
                                        </p:tgtEl>
                                        <p:attrNameLst>
                                          <p:attrName>style.visibility</p:attrName>
                                        </p:attrNameLst>
                                      </p:cBhvr>
                                      <p:to>
                                        <p:strVal val="visible"/>
                                      </p:to>
                                    </p:set>
                                    <p:anim calcmode="lin" valueType="num">
                                      <p:cBhvr additive="base">
                                        <p:cTn id="30" dur="500" fill="hold"/>
                                        <p:tgtEl>
                                          <p:spTgt spid="369667">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6966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7"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45CA08A-C416-459F-8441-91E219FCF2B8}"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53603" name="页脚占位符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153604" name="Rectangle 2"/>
          <p:cNvSpPr>
            <a:spLocks noGrp="1" noChangeArrowheads="1"/>
          </p:cNvSpPr>
          <p:nvPr>
            <p:ph type="title"/>
          </p:nvPr>
        </p:nvSpPr>
        <p:spPr>
          <a:xfrm>
            <a:off x="1219200" y="122686"/>
            <a:ext cx="7467600" cy="1722138"/>
          </a:xfrm>
        </p:spPr>
        <p:txBody>
          <a:bodyPr/>
          <a:lstStyle/>
          <a:p>
            <a:pPr eaLnBrk="1" hangingPunct="1">
              <a:lnSpc>
                <a:spcPct val="150000"/>
              </a:lnSpc>
            </a:pPr>
            <a:r>
              <a:rPr lang="en-US" altLang="zh-CN" dirty="0" smtClean="0">
                <a:latin typeface="宋体" panose="02010600030101010101" pitchFamily="2" charset="-122"/>
              </a:rPr>
              <a:t>(1)</a:t>
            </a:r>
            <a:r>
              <a:rPr lang="zh-CN" altLang="en-US" dirty="0" smtClean="0">
                <a:latin typeface="宋体" panose="02010600030101010101" pitchFamily="2" charset="-122"/>
              </a:rPr>
              <a:t>基于</a:t>
            </a:r>
            <a:r>
              <a:rPr lang="zh-CN" altLang="en-US" dirty="0" smtClean="0">
                <a:latin typeface="宋体" panose="02010600030101010101" pitchFamily="2" charset="-122"/>
                <a:sym typeface="Symbol" panose="05050102010706020507" pitchFamily="18" charset="2"/>
              </a:rPr>
              <a:t></a:t>
            </a:r>
            <a:r>
              <a:rPr lang="en-US" altLang="zh-CN" baseline="-25000" dirty="0" smtClean="0">
                <a:latin typeface="宋体" panose="02010600030101010101" pitchFamily="2" charset="-122"/>
              </a:rPr>
              <a:t>n</a:t>
            </a:r>
            <a:r>
              <a:rPr lang="en-US" altLang="zh-CN" dirty="0" smtClean="0">
                <a:latin typeface="宋体" panose="02010600030101010101" pitchFamily="2" charset="-122"/>
              </a:rPr>
              <a:t>(</a:t>
            </a:r>
            <a:r>
              <a:rPr lang="en-US" altLang="zh-CN" dirty="0" err="1" smtClean="0">
                <a:latin typeface="宋体" panose="02010600030101010101" pitchFamily="2" charset="-122"/>
              </a:rPr>
              <a:t>i</a:t>
            </a:r>
            <a:r>
              <a:rPr lang="en-US" altLang="zh-CN" dirty="0" smtClean="0">
                <a:latin typeface="宋体" panose="02010600030101010101" pitchFamily="2" charset="-122"/>
              </a:rPr>
              <a:t>)</a:t>
            </a:r>
            <a:r>
              <a:rPr lang="zh-CN" altLang="en-US" dirty="0" smtClean="0">
                <a:latin typeface="宋体" panose="02010600030101010101" pitchFamily="2" charset="-122"/>
              </a:rPr>
              <a:t>的向前递推公式计算</a:t>
            </a:r>
            <a:r>
              <a:rPr lang="en-US" altLang="zh-CN" dirty="0" smtClean="0">
                <a:latin typeface="宋体" panose="02010600030101010101" pitchFamily="2" charset="-122"/>
              </a:rPr>
              <a:t>P{Y=y |</a:t>
            </a:r>
            <a:r>
              <a:rPr lang="en-US" altLang="zh-CN" dirty="0" smtClean="0">
                <a:latin typeface="宋体" panose="02010600030101010101" pitchFamily="2" charset="-122"/>
                <a:sym typeface="Symbol" panose="05050102010706020507" pitchFamily="18" charset="2"/>
              </a:rPr>
              <a:t></a:t>
            </a:r>
            <a:r>
              <a:rPr lang="en-US" altLang="zh-CN" dirty="0" smtClean="0">
                <a:latin typeface="宋体" panose="02010600030101010101" pitchFamily="2" charset="-122"/>
              </a:rPr>
              <a:t>}</a:t>
            </a:r>
            <a:r>
              <a:rPr lang="zh-CN" altLang="en-US" dirty="0" smtClean="0">
                <a:latin typeface="宋体" panose="02010600030101010101" pitchFamily="2" charset="-122"/>
              </a:rPr>
              <a:t>的步骤</a:t>
            </a:r>
          </a:p>
        </p:txBody>
      </p:sp>
      <p:sp>
        <p:nvSpPr>
          <p:cNvPr id="370691" name="Rectangle 3"/>
          <p:cNvSpPr>
            <a:spLocks noGrp="1" noChangeArrowheads="1"/>
          </p:cNvSpPr>
          <p:nvPr>
            <p:ph type="body" sz="half" idx="1"/>
          </p:nvPr>
        </p:nvSpPr>
        <p:spPr>
          <a:xfrm>
            <a:off x="1116013" y="2156078"/>
            <a:ext cx="7629525" cy="2585323"/>
          </a:xfrm>
          <a:noFill/>
        </p:spPr>
        <p:txBody>
          <a:bodyPr/>
          <a:lstStyle/>
          <a:p>
            <a:pPr eaLnBrk="1" hangingPunct="1">
              <a:lnSpc>
                <a:spcPct val="100000"/>
              </a:lnSpc>
              <a:buNone/>
            </a:pPr>
            <a:r>
              <a:rPr lang="zh-CN" altLang="en-US" sz="2400" dirty="0" smtClean="0">
                <a:latin typeface="+mn-lt"/>
                <a:sym typeface="Symbol" panose="05050102010706020507" pitchFamily="18" charset="2"/>
              </a:rPr>
              <a:t>计算初值</a:t>
            </a:r>
            <a:endParaRPr lang="en-US" altLang="zh-CN" sz="2400" dirty="0" smtClean="0">
              <a:latin typeface="+mn-lt"/>
              <a:sym typeface="Symbol" panose="05050102010706020507" pitchFamily="18" charset="2"/>
            </a:endParaRPr>
          </a:p>
          <a:p>
            <a:pPr eaLnBrk="1" hangingPunct="1">
              <a:lnSpc>
                <a:spcPct val="300000"/>
              </a:lnSpc>
              <a:buNone/>
            </a:pPr>
            <a:r>
              <a:rPr lang="zh-CN" altLang="en-US" sz="2400" dirty="0" smtClean="0">
                <a:latin typeface="+mn-lt"/>
                <a:sym typeface="Symbol" panose="05050102010706020507" pitchFamily="18" charset="2"/>
              </a:rPr>
              <a:t>用</a:t>
            </a:r>
            <a:r>
              <a:rPr lang="zh-CN" altLang="en-US" sz="2400" dirty="0">
                <a:latin typeface="+mn-lt"/>
                <a:sym typeface="Symbol" panose="05050102010706020507" pitchFamily="18" charset="2"/>
              </a:rPr>
              <a:t>递推</a:t>
            </a:r>
            <a:r>
              <a:rPr lang="zh-CN" altLang="en-US" sz="2400" dirty="0" smtClean="0">
                <a:latin typeface="+mn-lt"/>
                <a:sym typeface="Symbol" panose="05050102010706020507" pitchFamily="18" charset="2"/>
              </a:rPr>
              <a:t>公式</a:t>
            </a:r>
            <a:endParaRPr lang="en-US" altLang="zh-CN" sz="2400" dirty="0" smtClean="0">
              <a:latin typeface="+mn-lt"/>
              <a:sym typeface="Symbol" panose="05050102010706020507" pitchFamily="18" charset="2"/>
            </a:endParaRPr>
          </a:p>
          <a:p>
            <a:pPr eaLnBrk="1" hangingPunct="1">
              <a:lnSpc>
                <a:spcPct val="300000"/>
              </a:lnSpc>
              <a:buNone/>
            </a:pPr>
            <a:r>
              <a:rPr lang="zh-CN" altLang="en-US" sz="2400" dirty="0" smtClean="0">
                <a:latin typeface="+mn-lt"/>
                <a:sym typeface="Symbol" panose="05050102010706020507" pitchFamily="18" charset="2"/>
              </a:rPr>
              <a:t>最后</a:t>
            </a:r>
            <a:r>
              <a:rPr lang="zh-CN" altLang="en-US" sz="2400" dirty="0">
                <a:latin typeface="+mn-lt"/>
                <a:sym typeface="Symbol" panose="05050102010706020507" pitchFamily="18" charset="2"/>
              </a:rPr>
              <a:t>得到</a:t>
            </a:r>
            <a:r>
              <a:rPr lang="zh-CN" altLang="en-US" sz="2400" dirty="0" smtClean="0">
                <a:latin typeface="+mn-lt"/>
                <a:sym typeface="Symbol" panose="05050102010706020507" pitchFamily="18" charset="2"/>
              </a:rPr>
              <a:t>结论</a:t>
            </a:r>
          </a:p>
        </p:txBody>
      </p:sp>
      <p:graphicFrame>
        <p:nvGraphicFramePr>
          <p:cNvPr id="370693" name="Object 5"/>
          <p:cNvGraphicFramePr>
            <a:graphicFrameLocks noGrp="1" noChangeAspect="1"/>
          </p:cNvGraphicFramePr>
          <p:nvPr>
            <p:ph sz="half" idx="2"/>
            <p:extLst>
              <p:ext uri="{D42A27DB-BD31-4B8C-83A1-F6EECF244321}">
                <p14:modId xmlns:p14="http://schemas.microsoft.com/office/powerpoint/2010/main" val="575903644"/>
              </p:ext>
            </p:extLst>
          </p:nvPr>
        </p:nvGraphicFramePr>
        <p:xfrm>
          <a:off x="3194025" y="2184653"/>
          <a:ext cx="1647825" cy="466725"/>
        </p:xfrm>
        <a:graphic>
          <a:graphicData uri="http://schemas.openxmlformats.org/presentationml/2006/ole">
            <mc:AlternateContent xmlns:mc="http://schemas.openxmlformats.org/markup-compatibility/2006">
              <mc:Choice xmlns:v="urn:schemas-microsoft-com:vml" Requires="v">
                <p:oleObj spid="_x0000_s153630" name="公式" r:id="rId4" imgW="850531" imgH="241195" progId="Equation.3">
                  <p:embed/>
                </p:oleObj>
              </mc:Choice>
              <mc:Fallback>
                <p:oleObj name="公式" r:id="rId4" imgW="850531" imgH="241195"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4025" y="2184653"/>
                        <a:ext cx="16478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0695" name="Object 7"/>
          <p:cNvGraphicFramePr>
            <a:graphicFrameLocks noChangeAspect="1"/>
          </p:cNvGraphicFramePr>
          <p:nvPr>
            <p:extLst>
              <p:ext uri="{D42A27DB-BD31-4B8C-83A1-F6EECF244321}">
                <p14:modId xmlns:p14="http://schemas.microsoft.com/office/powerpoint/2010/main" val="2543332386"/>
              </p:ext>
            </p:extLst>
          </p:nvPr>
        </p:nvGraphicFramePr>
        <p:xfrm>
          <a:off x="3194025" y="3019678"/>
          <a:ext cx="3178175" cy="712787"/>
        </p:xfrm>
        <a:graphic>
          <a:graphicData uri="http://schemas.openxmlformats.org/presentationml/2006/ole">
            <mc:AlternateContent xmlns:mc="http://schemas.openxmlformats.org/markup-compatibility/2006">
              <mc:Choice xmlns:v="urn:schemas-microsoft-com:vml" Requires="v">
                <p:oleObj spid="_x0000_s153631" name="公式" r:id="rId6" imgW="1586811" imgH="355446" progId="Equation.3">
                  <p:embed/>
                </p:oleObj>
              </mc:Choice>
              <mc:Fallback>
                <p:oleObj name="公式" r:id="rId6" imgW="1586811" imgH="355446"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4025" y="3019678"/>
                        <a:ext cx="3178175" cy="71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0696" name="Object 8"/>
          <p:cNvGraphicFramePr>
            <a:graphicFrameLocks noChangeAspect="1"/>
          </p:cNvGraphicFramePr>
          <p:nvPr>
            <p:extLst>
              <p:ext uri="{D42A27DB-BD31-4B8C-83A1-F6EECF244321}">
                <p14:modId xmlns:p14="http://schemas.microsoft.com/office/powerpoint/2010/main" val="1567575906"/>
              </p:ext>
            </p:extLst>
          </p:nvPr>
        </p:nvGraphicFramePr>
        <p:xfrm>
          <a:off x="3194025" y="4135690"/>
          <a:ext cx="2933700" cy="684213"/>
        </p:xfrm>
        <a:graphic>
          <a:graphicData uri="http://schemas.openxmlformats.org/presentationml/2006/ole">
            <mc:AlternateContent xmlns:mc="http://schemas.openxmlformats.org/markup-compatibility/2006">
              <mc:Choice xmlns:v="urn:schemas-microsoft-com:vml" Requires="v">
                <p:oleObj spid="_x0000_s153632" name="公式" r:id="rId8" imgW="1473200" imgH="342900" progId="Equation.3">
                  <p:embed/>
                </p:oleObj>
              </mc:Choice>
              <mc:Fallback>
                <p:oleObj name="公式" r:id="rId8" imgW="1473200" imgH="3429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94025" y="4135690"/>
                        <a:ext cx="2933700"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1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96434C33-A416-44F3-A722-9811AFBEC8E8}" type="slidenum">
              <a:rPr lang="zh-CN" altLang="en-US" sz="1800">
                <a:solidFill>
                  <a:srgbClr val="00FF00"/>
                </a:solidFill>
                <a:ea typeface="黑体" panose="02010609060101010101" pitchFamily="49" charset="-122"/>
              </a:rPr>
              <a:pPr/>
              <a:t>72</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70693"/>
                                        </p:tgtEl>
                                        <p:attrNameLst>
                                          <p:attrName>style.visibility</p:attrName>
                                        </p:attrNameLst>
                                      </p:cBhvr>
                                      <p:to>
                                        <p:strVal val="visible"/>
                                      </p:to>
                                    </p:set>
                                    <p:anim calcmode="lin" valueType="num">
                                      <p:cBhvr additive="base">
                                        <p:cTn id="12" dur="500" fill="hold"/>
                                        <p:tgtEl>
                                          <p:spTgt spid="370693"/>
                                        </p:tgtEl>
                                        <p:attrNameLst>
                                          <p:attrName>ppt_x</p:attrName>
                                        </p:attrNameLst>
                                      </p:cBhvr>
                                      <p:tavLst>
                                        <p:tav tm="0">
                                          <p:val>
                                            <p:strVal val="#ppt_x"/>
                                          </p:val>
                                        </p:tav>
                                        <p:tav tm="100000">
                                          <p:val>
                                            <p:strVal val="#ppt_x"/>
                                          </p:val>
                                        </p:tav>
                                      </p:tavLst>
                                    </p:anim>
                                    <p:anim calcmode="lin" valueType="num">
                                      <p:cBhvr additive="base">
                                        <p:cTn id="13" dur="500" fill="hold"/>
                                        <p:tgtEl>
                                          <p:spTgt spid="37069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70691">
                                            <p:txEl>
                                              <p:pRg st="1" end="1"/>
                                            </p:txEl>
                                          </p:spTgt>
                                        </p:tgtEl>
                                        <p:attrNameLst>
                                          <p:attrName>style.visibility</p:attrName>
                                        </p:attrNameLst>
                                      </p:cBhvr>
                                      <p:to>
                                        <p:strVal val="visible"/>
                                      </p:to>
                                    </p:set>
                                    <p:anim calcmode="lin" valueType="num">
                                      <p:cBhvr additive="base">
                                        <p:cTn id="18" dur="500" fill="hold"/>
                                        <p:tgtEl>
                                          <p:spTgt spid="37069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70691">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370695"/>
                                        </p:tgtEl>
                                        <p:attrNameLst>
                                          <p:attrName>style.visibility</p:attrName>
                                        </p:attrNameLst>
                                      </p:cBhvr>
                                      <p:to>
                                        <p:strVal val="visible"/>
                                      </p:to>
                                    </p:set>
                                    <p:anim calcmode="lin" valueType="num">
                                      <p:cBhvr additive="base">
                                        <p:cTn id="23" dur="500" fill="hold"/>
                                        <p:tgtEl>
                                          <p:spTgt spid="370695"/>
                                        </p:tgtEl>
                                        <p:attrNameLst>
                                          <p:attrName>ppt_x</p:attrName>
                                        </p:attrNameLst>
                                      </p:cBhvr>
                                      <p:tavLst>
                                        <p:tav tm="0">
                                          <p:val>
                                            <p:strVal val="#ppt_x"/>
                                          </p:val>
                                        </p:tav>
                                        <p:tav tm="100000">
                                          <p:val>
                                            <p:strVal val="#ppt_x"/>
                                          </p:val>
                                        </p:tav>
                                      </p:tavLst>
                                    </p:anim>
                                    <p:anim calcmode="lin" valueType="num">
                                      <p:cBhvr additive="base">
                                        <p:cTn id="24" dur="500" fill="hold"/>
                                        <p:tgtEl>
                                          <p:spTgt spid="37069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70691">
                                            <p:txEl>
                                              <p:pRg st="2" end="2"/>
                                            </p:txEl>
                                          </p:spTgt>
                                        </p:tgtEl>
                                        <p:attrNameLst>
                                          <p:attrName>style.visibility</p:attrName>
                                        </p:attrNameLst>
                                      </p:cBhvr>
                                      <p:to>
                                        <p:strVal val="visible"/>
                                      </p:to>
                                    </p:set>
                                    <p:anim calcmode="lin" valueType="num">
                                      <p:cBhvr additive="base">
                                        <p:cTn id="29" dur="500" fill="hold"/>
                                        <p:tgtEl>
                                          <p:spTgt spid="370691">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70691">
                                            <p:txEl>
                                              <p:pRg st="2" end="2"/>
                                            </p:txEl>
                                          </p:spTgt>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2" presetClass="entr" presetSubtype="4" fill="hold" nodeType="afterEffect">
                                  <p:stCondLst>
                                    <p:cond delay="0"/>
                                  </p:stCondLst>
                                  <p:childTnLst>
                                    <p:set>
                                      <p:cBhvr>
                                        <p:cTn id="33" dur="1" fill="hold">
                                          <p:stCondLst>
                                            <p:cond delay="0"/>
                                          </p:stCondLst>
                                        </p:cTn>
                                        <p:tgtEl>
                                          <p:spTgt spid="370696"/>
                                        </p:tgtEl>
                                        <p:attrNameLst>
                                          <p:attrName>style.visibility</p:attrName>
                                        </p:attrNameLst>
                                      </p:cBhvr>
                                      <p:to>
                                        <p:strVal val="visible"/>
                                      </p:to>
                                    </p:set>
                                    <p:anim calcmode="lin" valueType="num">
                                      <p:cBhvr additive="base">
                                        <p:cTn id="34" dur="500" fill="hold"/>
                                        <p:tgtEl>
                                          <p:spTgt spid="370696"/>
                                        </p:tgtEl>
                                        <p:attrNameLst>
                                          <p:attrName>ppt_x</p:attrName>
                                        </p:attrNameLst>
                                      </p:cBhvr>
                                      <p:tavLst>
                                        <p:tav tm="0">
                                          <p:val>
                                            <p:strVal val="#ppt_x"/>
                                          </p:val>
                                        </p:tav>
                                        <p:tav tm="100000">
                                          <p:val>
                                            <p:strVal val="#ppt_x"/>
                                          </p:val>
                                        </p:tav>
                                      </p:tavLst>
                                    </p:anim>
                                    <p:anim calcmode="lin" valueType="num">
                                      <p:cBhvr additive="base">
                                        <p:cTn id="35" dur="500" fill="hold"/>
                                        <p:tgtEl>
                                          <p:spTgt spid="3706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C14C549-AA3D-4E7F-A1E7-C7FEF2F22D34}"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55651" name="页脚占位符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155652"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sym typeface="Symbol" panose="05050102010706020507" pitchFamily="18" charset="2"/>
              </a:rPr>
              <a:t>另一种途径</a:t>
            </a:r>
            <a:endParaRPr lang="zh-CN" altLang="en-US" smtClean="0">
              <a:latin typeface="宋体" panose="02010600030101010101" pitchFamily="2" charset="-122"/>
            </a:endParaRPr>
          </a:p>
        </p:txBody>
      </p:sp>
      <p:sp>
        <p:nvSpPr>
          <p:cNvPr id="371715" name="Rectangle 3"/>
          <p:cNvSpPr>
            <a:spLocks noGrp="1" noChangeArrowheads="1"/>
          </p:cNvSpPr>
          <p:nvPr>
            <p:ph type="body" sz="half" idx="1"/>
          </p:nvPr>
        </p:nvSpPr>
        <p:spPr>
          <a:xfrm>
            <a:off x="1143000" y="1143000"/>
            <a:ext cx="7629525" cy="4431983"/>
          </a:xfrm>
          <a:noFill/>
        </p:spPr>
        <p:txBody>
          <a:bodyPr/>
          <a:lstStyle/>
          <a:p>
            <a:pPr marL="0" indent="720000" algn="just" eaLnBrk="1" hangingPunct="1">
              <a:lnSpc>
                <a:spcPct val="150000"/>
              </a:lnSpc>
              <a:buNone/>
            </a:pPr>
            <a:r>
              <a:rPr lang="zh-CN" altLang="en-US" sz="2400" dirty="0" smtClean="0">
                <a:latin typeface="+mn-lt"/>
                <a:sym typeface="Symbol" panose="05050102010706020507" pitchFamily="18" charset="2"/>
              </a:rPr>
              <a:t>计算</a:t>
            </a:r>
            <a:r>
              <a:rPr lang="en-US" altLang="zh-CN" sz="2400" dirty="0" smtClean="0">
                <a:latin typeface="+mn-lt"/>
                <a:sym typeface="Symbol" panose="05050102010706020507" pitchFamily="18" charset="2"/>
              </a:rPr>
              <a:t>P{Y=y|}</a:t>
            </a:r>
            <a:r>
              <a:rPr lang="zh-CN" altLang="en-US" sz="2400" dirty="0" smtClean="0">
                <a:latin typeface="+mn-lt"/>
                <a:sym typeface="Symbol" panose="05050102010706020507" pitchFamily="18" charset="2"/>
              </a:rPr>
              <a:t>也可以通过另一种途径，为此记</a:t>
            </a:r>
            <a:r>
              <a:rPr lang="en-US" altLang="zh-CN" sz="2400" dirty="0" smtClean="0">
                <a:latin typeface="+mn-lt"/>
                <a:sym typeface="Symbol" panose="05050102010706020507" pitchFamily="18" charset="2"/>
              </a:rPr>
              <a:t>(</a:t>
            </a:r>
            <a:r>
              <a:rPr lang="zh-CN" altLang="en-US" sz="2400" dirty="0" smtClean="0">
                <a:latin typeface="+mn-lt"/>
                <a:sym typeface="Symbol" panose="05050102010706020507" pitchFamily="18" charset="2"/>
              </a:rPr>
              <a:t>观测样</a:t>
            </a:r>
            <a:r>
              <a:rPr lang="zh-CN" altLang="en-US" sz="2400" dirty="0">
                <a:latin typeface="+mn-lt"/>
                <a:sym typeface="Symbol" panose="05050102010706020507" pitchFamily="18" charset="2"/>
              </a:rPr>
              <a:t>值</a:t>
            </a:r>
            <a:r>
              <a:rPr lang="en-US" altLang="zh-CN" sz="2400" dirty="0">
                <a:latin typeface="+mn-lt"/>
                <a:sym typeface="Symbol" panose="05050102010706020507" pitchFamily="18" charset="2"/>
              </a:rPr>
              <a:t>y</a:t>
            </a:r>
            <a:r>
              <a:rPr lang="zh-CN" altLang="en-US" sz="2400" dirty="0">
                <a:latin typeface="+mn-lt"/>
                <a:sym typeface="Symbol" panose="05050102010706020507" pitchFamily="18" charset="2"/>
              </a:rPr>
              <a:t>也是固定的，我们也把它在足标把它略去）</a:t>
            </a:r>
          </a:p>
          <a:p>
            <a:pPr marL="0" indent="0" algn="ctr" eaLnBrk="1" hangingPunct="1">
              <a:lnSpc>
                <a:spcPct val="150000"/>
              </a:lnSpc>
              <a:buClrTx/>
              <a:buFontTx/>
              <a:buNone/>
            </a:pPr>
            <a:r>
              <a:rPr lang="zh-CN" altLang="en-US" sz="2400" dirty="0">
                <a:latin typeface="+mn-lt"/>
                <a:sym typeface="Symbol" panose="05050102010706020507" pitchFamily="18" charset="2"/>
              </a:rPr>
              <a:t></a:t>
            </a:r>
            <a:r>
              <a:rPr lang="en-US" altLang="zh-CN" sz="2400" baseline="-25000" dirty="0">
                <a:latin typeface="+mn-lt"/>
                <a:sym typeface="Symbol" panose="05050102010706020507" pitchFamily="18" charset="2"/>
              </a:rPr>
              <a:t>n</a:t>
            </a:r>
            <a:r>
              <a:rPr lang="en-US" altLang="zh-CN" sz="2400" dirty="0">
                <a:latin typeface="+mn-lt"/>
                <a:sym typeface="Symbol" panose="05050102010706020507" pitchFamily="18" charset="2"/>
              </a:rPr>
              <a:t>(</a:t>
            </a:r>
            <a:r>
              <a:rPr lang="en-US" altLang="zh-CN" sz="2400" dirty="0" err="1">
                <a:latin typeface="+mn-lt"/>
                <a:sym typeface="Symbol" panose="05050102010706020507" pitchFamily="18" charset="2"/>
              </a:rPr>
              <a:t>i</a:t>
            </a:r>
            <a:r>
              <a:rPr lang="en-US" altLang="zh-CN" sz="2400" dirty="0">
                <a:latin typeface="+mn-lt"/>
                <a:sym typeface="Symbol" panose="05050102010706020507" pitchFamily="18" charset="2"/>
              </a:rPr>
              <a:t>)</a:t>
            </a:r>
            <a:r>
              <a:rPr lang="zh-CN" altLang="en-US" sz="2400" dirty="0">
                <a:latin typeface="+mn-lt"/>
                <a:sym typeface="Symbol" panose="05050102010706020507" pitchFamily="18" charset="2"/>
              </a:rPr>
              <a:t>＝</a:t>
            </a:r>
            <a:r>
              <a:rPr lang="en-US" altLang="zh-CN" sz="2400" dirty="0">
                <a:latin typeface="+mn-lt"/>
                <a:sym typeface="Symbol" panose="05050102010706020507" pitchFamily="18" charset="2"/>
              </a:rPr>
              <a:t>P{Y</a:t>
            </a:r>
            <a:r>
              <a:rPr lang="en-US" altLang="zh-CN" sz="2400" baseline="-25000" dirty="0">
                <a:latin typeface="+mn-lt"/>
                <a:sym typeface="Symbol" panose="05050102010706020507" pitchFamily="18" charset="2"/>
              </a:rPr>
              <a:t>n+1</a:t>
            </a:r>
            <a:r>
              <a:rPr lang="en-US" altLang="zh-CN" sz="2400" dirty="0">
                <a:latin typeface="+mn-lt"/>
                <a:sym typeface="Symbol" panose="05050102010706020507" pitchFamily="18" charset="2"/>
              </a:rPr>
              <a:t>=y</a:t>
            </a:r>
            <a:r>
              <a:rPr lang="en-US" altLang="zh-CN" sz="2400" baseline="-25000" dirty="0">
                <a:latin typeface="+mn-lt"/>
                <a:sym typeface="Symbol" panose="05050102010706020507" pitchFamily="18" charset="2"/>
              </a:rPr>
              <a:t>n+1</a:t>
            </a:r>
            <a:r>
              <a:rPr lang="en-US" altLang="zh-CN" sz="2400" dirty="0">
                <a:latin typeface="+mn-lt"/>
                <a:sym typeface="Symbol" panose="05050102010706020507" pitchFamily="18" charset="2"/>
              </a:rPr>
              <a:t>,Y</a:t>
            </a:r>
            <a:r>
              <a:rPr lang="en-US" altLang="zh-CN" sz="2400" baseline="-25000" dirty="0">
                <a:latin typeface="+mn-lt"/>
                <a:sym typeface="Symbol" panose="05050102010706020507" pitchFamily="18" charset="2"/>
              </a:rPr>
              <a:t>n+2</a:t>
            </a:r>
            <a:r>
              <a:rPr lang="en-US" altLang="zh-CN" sz="2400" dirty="0">
                <a:latin typeface="+mn-lt"/>
                <a:sym typeface="Symbol" panose="05050102010706020507" pitchFamily="18" charset="2"/>
              </a:rPr>
              <a:t>=y</a:t>
            </a:r>
            <a:r>
              <a:rPr lang="en-US" altLang="zh-CN" sz="2400" baseline="-25000" dirty="0">
                <a:latin typeface="+mn-lt"/>
                <a:sym typeface="Symbol" panose="05050102010706020507" pitchFamily="18" charset="2"/>
              </a:rPr>
              <a:t>n+2</a:t>
            </a:r>
            <a:r>
              <a:rPr lang="en-US" altLang="zh-CN" sz="2400" dirty="0">
                <a:latin typeface="+mn-lt"/>
                <a:sym typeface="Symbol" panose="05050102010706020507" pitchFamily="18" charset="2"/>
              </a:rPr>
              <a:t>,…,Y</a:t>
            </a:r>
            <a:r>
              <a:rPr lang="en-US" altLang="zh-CN" sz="2400" baseline="-25000" dirty="0">
                <a:latin typeface="+mn-lt"/>
                <a:sym typeface="Symbol" panose="05050102010706020507" pitchFamily="18" charset="2"/>
              </a:rPr>
              <a:t>N</a:t>
            </a:r>
            <a:r>
              <a:rPr lang="en-US" altLang="zh-CN" sz="2400" dirty="0">
                <a:latin typeface="+mn-lt"/>
                <a:sym typeface="Symbol" panose="05050102010706020507" pitchFamily="18" charset="2"/>
              </a:rPr>
              <a:t>=</a:t>
            </a:r>
            <a:r>
              <a:rPr lang="en-US" altLang="zh-CN" sz="2400" dirty="0" err="1">
                <a:latin typeface="+mn-lt"/>
                <a:sym typeface="Symbol" panose="05050102010706020507" pitchFamily="18" charset="2"/>
              </a:rPr>
              <a:t>y</a:t>
            </a:r>
            <a:r>
              <a:rPr lang="en-US" altLang="zh-CN" sz="2400" baseline="-25000" dirty="0" err="1">
                <a:latin typeface="+mn-lt"/>
                <a:sym typeface="Symbol" panose="05050102010706020507" pitchFamily="18" charset="2"/>
              </a:rPr>
              <a:t>N</a:t>
            </a:r>
            <a:r>
              <a:rPr lang="en-US" altLang="zh-CN" sz="2400" dirty="0" err="1">
                <a:latin typeface="+mn-lt"/>
                <a:sym typeface="Symbol" panose="05050102010706020507" pitchFamily="18" charset="2"/>
              </a:rPr>
              <a:t>|X</a:t>
            </a:r>
            <a:r>
              <a:rPr lang="en-US" altLang="zh-CN" sz="2400" baseline="-25000" dirty="0" err="1">
                <a:latin typeface="+mn-lt"/>
                <a:sym typeface="Symbol" panose="05050102010706020507" pitchFamily="18" charset="2"/>
              </a:rPr>
              <a:t>n</a:t>
            </a:r>
            <a:r>
              <a:rPr lang="en-US" altLang="zh-CN" sz="2400" dirty="0">
                <a:latin typeface="+mn-lt"/>
                <a:sym typeface="Symbol" panose="05050102010706020507" pitchFamily="18" charset="2"/>
              </a:rPr>
              <a:t>=</a:t>
            </a:r>
            <a:r>
              <a:rPr lang="en-US" altLang="zh-CN" sz="2400" dirty="0" err="1">
                <a:latin typeface="+mn-lt"/>
                <a:sym typeface="Symbol" panose="05050102010706020507" pitchFamily="18" charset="2"/>
              </a:rPr>
              <a:t>i</a:t>
            </a:r>
            <a:r>
              <a:rPr lang="en-US" altLang="zh-CN" sz="2400" dirty="0">
                <a:latin typeface="+mn-lt"/>
                <a:sym typeface="Symbol" panose="05050102010706020507" pitchFamily="18" charset="2"/>
              </a:rPr>
              <a:t>,}</a:t>
            </a:r>
          </a:p>
          <a:p>
            <a:pPr marL="0" indent="0" algn="just" eaLnBrk="1" hangingPunct="1">
              <a:lnSpc>
                <a:spcPct val="150000"/>
              </a:lnSpc>
              <a:buClrTx/>
              <a:buNone/>
            </a:pPr>
            <a:r>
              <a:rPr lang="zh-CN" altLang="en-US" sz="2400" dirty="0">
                <a:latin typeface="+mn-lt"/>
                <a:sym typeface="Symbol" panose="05050102010706020507" pitchFamily="18" charset="2"/>
              </a:rPr>
              <a:t>则在模型给定下，关于观测资料</a:t>
            </a:r>
            <a:r>
              <a:rPr lang="en-US" altLang="zh-CN" sz="2400" dirty="0">
                <a:latin typeface="+mn-lt"/>
                <a:sym typeface="Symbol" panose="05050102010706020507" pitchFamily="18" charset="2"/>
              </a:rPr>
              <a:t>(y</a:t>
            </a:r>
            <a:r>
              <a:rPr lang="en-US" altLang="zh-CN" sz="2400" baseline="-25000" dirty="0">
                <a:latin typeface="+mn-lt"/>
                <a:sym typeface="Symbol" panose="05050102010706020507" pitchFamily="18" charset="2"/>
              </a:rPr>
              <a:t>1</a:t>
            </a:r>
            <a:r>
              <a:rPr lang="en-US" altLang="zh-CN" sz="2400" dirty="0">
                <a:latin typeface="+mn-lt"/>
                <a:sym typeface="Symbol" panose="05050102010706020507" pitchFamily="18" charset="2"/>
              </a:rPr>
              <a:t>, y</a:t>
            </a:r>
            <a:r>
              <a:rPr lang="en-US" altLang="zh-CN" sz="2400" baseline="-25000" dirty="0">
                <a:latin typeface="+mn-lt"/>
                <a:sym typeface="Symbol" panose="05050102010706020507" pitchFamily="18" charset="2"/>
              </a:rPr>
              <a:t>2</a:t>
            </a:r>
            <a:r>
              <a:rPr lang="en-US" altLang="zh-CN" sz="2400" dirty="0">
                <a:latin typeface="+mn-lt"/>
                <a:sym typeface="Symbol" panose="05050102010706020507" pitchFamily="18" charset="2"/>
              </a:rPr>
              <a:t>, …,</a:t>
            </a:r>
            <a:r>
              <a:rPr lang="en-US" altLang="zh-CN" sz="2400" dirty="0" err="1">
                <a:latin typeface="+mn-lt"/>
                <a:sym typeface="Symbol" panose="05050102010706020507" pitchFamily="18" charset="2"/>
              </a:rPr>
              <a:t>y</a:t>
            </a:r>
            <a:r>
              <a:rPr lang="en-US" altLang="zh-CN" sz="2400" baseline="-25000" dirty="0" err="1">
                <a:latin typeface="+mn-lt"/>
                <a:sym typeface="Symbol" panose="05050102010706020507" pitchFamily="18" charset="2"/>
              </a:rPr>
              <a:t>n</a:t>
            </a:r>
            <a:r>
              <a:rPr lang="en-US" altLang="zh-CN" sz="2400" dirty="0">
                <a:latin typeface="+mn-lt"/>
                <a:sym typeface="Symbol" panose="05050102010706020507" pitchFamily="18" charset="2"/>
              </a:rPr>
              <a:t>)</a:t>
            </a:r>
            <a:r>
              <a:rPr lang="zh-CN" altLang="en-US" sz="2400" dirty="0">
                <a:latin typeface="+mn-lt"/>
                <a:sym typeface="Symbol" panose="05050102010706020507" pitchFamily="18" charset="2"/>
              </a:rPr>
              <a:t>的长度</a:t>
            </a:r>
            <a:r>
              <a:rPr lang="en-US" altLang="zh-CN" sz="2400" dirty="0">
                <a:latin typeface="+mn-lt"/>
                <a:sym typeface="Symbol" panose="05050102010706020507" pitchFamily="18" charset="2"/>
              </a:rPr>
              <a:t>n</a:t>
            </a:r>
            <a:r>
              <a:rPr lang="zh-CN" altLang="en-US" sz="2400" dirty="0">
                <a:latin typeface="+mn-lt"/>
                <a:sym typeface="Symbol" panose="05050102010706020507" pitchFamily="18" charset="2"/>
              </a:rPr>
              <a:t>，我们有递推公式</a:t>
            </a:r>
            <a:r>
              <a:rPr lang="en-US" altLang="zh-CN" sz="2400" dirty="0">
                <a:latin typeface="+mn-lt"/>
                <a:sym typeface="Symbol" panose="05050102010706020507" pitchFamily="18" charset="2"/>
              </a:rPr>
              <a:t>(</a:t>
            </a:r>
            <a:r>
              <a:rPr lang="zh-CN" altLang="en-US" sz="2400" dirty="0">
                <a:latin typeface="+mn-lt"/>
                <a:sym typeface="Symbol" panose="05050102010706020507" pitchFamily="18" charset="2"/>
              </a:rPr>
              <a:t>称为</a:t>
            </a:r>
            <a:r>
              <a:rPr lang="zh-CN" altLang="en-US" sz="2400" dirty="0">
                <a:solidFill>
                  <a:srgbClr val="FF0000"/>
                </a:solidFill>
                <a:latin typeface="+mn-lt"/>
                <a:sym typeface="Symbol" panose="05050102010706020507" pitchFamily="18" charset="2"/>
              </a:rPr>
              <a:t>向后递推公式</a:t>
            </a:r>
            <a:r>
              <a:rPr lang="zh-CN" altLang="en-US" sz="2400" dirty="0">
                <a:latin typeface="+mn-lt"/>
                <a:sym typeface="Symbol" panose="05050102010706020507" pitchFamily="18" charset="2"/>
              </a:rPr>
              <a:t>或</a:t>
            </a:r>
            <a:r>
              <a:rPr lang="zh-CN" altLang="en-US" sz="2400" dirty="0">
                <a:solidFill>
                  <a:srgbClr val="FF0000"/>
                </a:solidFill>
                <a:latin typeface="+mn-lt"/>
                <a:sym typeface="Symbol" panose="05050102010706020507" pitchFamily="18" charset="2"/>
              </a:rPr>
              <a:t>向后算法</a:t>
            </a:r>
            <a:r>
              <a:rPr lang="en-US" altLang="zh-CN" sz="2400" dirty="0" smtClean="0">
                <a:latin typeface="+mn-lt"/>
                <a:sym typeface="Symbol" panose="05050102010706020507" pitchFamily="18" charset="2"/>
              </a:rPr>
              <a:t>)</a:t>
            </a:r>
          </a:p>
          <a:p>
            <a:pPr marL="0" indent="0" algn="just" eaLnBrk="1" hangingPunct="1">
              <a:lnSpc>
                <a:spcPct val="150000"/>
              </a:lnSpc>
              <a:buClrTx/>
              <a:buNone/>
            </a:pPr>
            <a:endParaRPr lang="en-US" altLang="zh-CN" sz="2400" dirty="0">
              <a:latin typeface="+mn-lt"/>
              <a:ea typeface="宋体" panose="02010600030101010101" pitchFamily="2" charset="-122"/>
              <a:sym typeface="Symbol" panose="05050102010706020507" pitchFamily="18" charset="2"/>
            </a:endParaRPr>
          </a:p>
          <a:p>
            <a:pPr marL="0" indent="0" algn="just" eaLnBrk="1" hangingPunct="1">
              <a:lnSpc>
                <a:spcPct val="150000"/>
              </a:lnSpc>
              <a:buClrTx/>
              <a:buNone/>
            </a:pPr>
            <a:endParaRPr lang="en-US" altLang="zh-CN" sz="2400" dirty="0" smtClean="0">
              <a:latin typeface="+mn-lt"/>
              <a:ea typeface="宋体" panose="02010600030101010101" pitchFamily="2" charset="-122"/>
              <a:sym typeface="Symbol" panose="05050102010706020507" pitchFamily="18" charset="2"/>
            </a:endParaRPr>
          </a:p>
          <a:p>
            <a:pPr marL="0" indent="0" algn="just" eaLnBrk="1" hangingPunct="1">
              <a:lnSpc>
                <a:spcPct val="150000"/>
              </a:lnSpc>
              <a:buClrTx/>
              <a:buNone/>
            </a:pPr>
            <a:r>
              <a:rPr lang="zh-CN" altLang="en-US" sz="2400" dirty="0">
                <a:latin typeface="+mn-lt"/>
                <a:sym typeface="Symbol" panose="05050102010706020507" pitchFamily="18" charset="2"/>
              </a:rPr>
              <a:t>这就得到计算</a:t>
            </a:r>
            <a:r>
              <a:rPr lang="en-US" altLang="zh-CN" sz="2400" dirty="0">
                <a:latin typeface="+mn-lt"/>
                <a:sym typeface="Symbol" panose="05050102010706020507" pitchFamily="18" charset="2"/>
              </a:rPr>
              <a:t>P{Y=y|}</a:t>
            </a:r>
            <a:r>
              <a:rPr lang="zh-CN" altLang="en-US" sz="2400" dirty="0">
                <a:latin typeface="+mn-lt"/>
                <a:sym typeface="Symbol" panose="05050102010706020507" pitchFamily="18" charset="2"/>
              </a:rPr>
              <a:t>的另一个算法。</a:t>
            </a:r>
          </a:p>
        </p:txBody>
      </p:sp>
      <p:graphicFrame>
        <p:nvGraphicFramePr>
          <p:cNvPr id="371717" name="Object 5"/>
          <p:cNvGraphicFramePr>
            <a:graphicFrameLocks noGrp="1" noChangeAspect="1"/>
          </p:cNvGraphicFramePr>
          <p:nvPr>
            <p:ph sz="half" idx="2"/>
            <p:extLst>
              <p:ext uri="{D42A27DB-BD31-4B8C-83A1-F6EECF244321}">
                <p14:modId xmlns:p14="http://schemas.microsoft.com/office/powerpoint/2010/main" val="3249944982"/>
              </p:ext>
            </p:extLst>
          </p:nvPr>
        </p:nvGraphicFramePr>
        <p:xfrm>
          <a:off x="2546350" y="4063281"/>
          <a:ext cx="3825875" cy="877887"/>
        </p:xfrm>
        <a:graphic>
          <a:graphicData uri="http://schemas.openxmlformats.org/presentationml/2006/ole">
            <mc:AlternateContent xmlns:mc="http://schemas.openxmlformats.org/markup-compatibility/2006">
              <mc:Choice xmlns:v="urn:schemas-microsoft-com:vml" Requires="v">
                <p:oleObj spid="_x0000_s155664" name="公式" r:id="rId4" imgW="1548728" imgH="355446" progId="Equation.3">
                  <p:embed/>
                </p:oleObj>
              </mc:Choice>
              <mc:Fallback>
                <p:oleObj name="公式" r:id="rId4" imgW="1548728" imgH="355446"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6350" y="4063281"/>
                        <a:ext cx="3825875" cy="877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657"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C80A5C35-5696-43FD-9662-E31BA147FC5A}" type="slidenum">
              <a:rPr lang="zh-CN" altLang="en-US" sz="1800">
                <a:solidFill>
                  <a:srgbClr val="00FF00"/>
                </a:solidFill>
                <a:ea typeface="黑体" panose="02010609060101010101" pitchFamily="49" charset="-122"/>
              </a:rPr>
              <a:pPr/>
              <a:t>73</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anim calcmode="lin" valueType="num">
                                      <p:cBhvr additive="base">
                                        <p:cTn id="7" dur="500" fill="hold"/>
                                        <p:tgtEl>
                                          <p:spTgt spid="3717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17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1715">
                                            <p:txEl>
                                              <p:pRg st="1" end="1"/>
                                            </p:txEl>
                                          </p:spTgt>
                                        </p:tgtEl>
                                        <p:attrNameLst>
                                          <p:attrName>style.visibility</p:attrName>
                                        </p:attrNameLst>
                                      </p:cBhvr>
                                      <p:to>
                                        <p:strVal val="visible"/>
                                      </p:to>
                                    </p:set>
                                    <p:anim calcmode="lin" valueType="num">
                                      <p:cBhvr additive="base">
                                        <p:cTn id="13" dur="500" fill="hold"/>
                                        <p:tgtEl>
                                          <p:spTgt spid="3717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17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1715">
                                            <p:txEl>
                                              <p:pRg st="2" end="2"/>
                                            </p:txEl>
                                          </p:spTgt>
                                        </p:tgtEl>
                                        <p:attrNameLst>
                                          <p:attrName>style.visibility</p:attrName>
                                        </p:attrNameLst>
                                      </p:cBhvr>
                                      <p:to>
                                        <p:strVal val="visible"/>
                                      </p:to>
                                    </p:set>
                                    <p:anim calcmode="lin" valueType="num">
                                      <p:cBhvr additive="base">
                                        <p:cTn id="19" dur="500" fill="hold"/>
                                        <p:tgtEl>
                                          <p:spTgt spid="3717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1715">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371717"/>
                                        </p:tgtEl>
                                        <p:attrNameLst>
                                          <p:attrName>style.visibility</p:attrName>
                                        </p:attrNameLst>
                                      </p:cBhvr>
                                      <p:to>
                                        <p:strVal val="visible"/>
                                      </p:to>
                                    </p:set>
                                    <p:anim calcmode="lin" valueType="num">
                                      <p:cBhvr additive="base">
                                        <p:cTn id="24" dur="500" fill="hold"/>
                                        <p:tgtEl>
                                          <p:spTgt spid="371717"/>
                                        </p:tgtEl>
                                        <p:attrNameLst>
                                          <p:attrName>ppt_x</p:attrName>
                                        </p:attrNameLst>
                                      </p:cBhvr>
                                      <p:tavLst>
                                        <p:tav tm="0">
                                          <p:val>
                                            <p:strVal val="#ppt_x"/>
                                          </p:val>
                                        </p:tav>
                                        <p:tav tm="100000">
                                          <p:val>
                                            <p:strVal val="#ppt_x"/>
                                          </p:val>
                                        </p:tav>
                                      </p:tavLst>
                                    </p:anim>
                                    <p:anim calcmode="lin" valueType="num">
                                      <p:cBhvr additive="base">
                                        <p:cTn id="25" dur="500" fill="hold"/>
                                        <p:tgtEl>
                                          <p:spTgt spid="37171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71715">
                                            <p:txEl>
                                              <p:pRg st="5" end="5"/>
                                            </p:txEl>
                                          </p:spTgt>
                                        </p:tgtEl>
                                        <p:attrNameLst>
                                          <p:attrName>style.visibility</p:attrName>
                                        </p:attrNameLst>
                                      </p:cBhvr>
                                      <p:to>
                                        <p:strVal val="visible"/>
                                      </p:to>
                                    </p:set>
                                    <p:anim calcmode="lin" valueType="num">
                                      <p:cBhvr additive="base">
                                        <p:cTn id="30" dur="500" fill="hold"/>
                                        <p:tgtEl>
                                          <p:spTgt spid="371715">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717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95948B3-6EF1-4DFF-AA55-481853556212}"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57699" name="页脚占位符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157700" name="Rectangle 2"/>
          <p:cNvSpPr>
            <a:spLocks noGrp="1" noChangeArrowheads="1"/>
          </p:cNvSpPr>
          <p:nvPr>
            <p:ph type="title"/>
          </p:nvPr>
        </p:nvSpPr>
        <p:spPr>
          <a:xfrm>
            <a:off x="1219200" y="188640"/>
            <a:ext cx="7467600" cy="1729833"/>
          </a:xfrm>
        </p:spPr>
        <p:txBody>
          <a:bodyPr/>
          <a:lstStyle/>
          <a:p>
            <a:pPr eaLnBrk="1" hangingPunct="1">
              <a:lnSpc>
                <a:spcPct val="150000"/>
              </a:lnSpc>
            </a:pPr>
            <a:r>
              <a:rPr lang="en-US" altLang="zh-CN" dirty="0" smtClean="0"/>
              <a:t>(2)</a:t>
            </a:r>
            <a:r>
              <a:rPr lang="zh-CN" altLang="en-US" dirty="0" smtClean="0"/>
              <a:t>基于</a:t>
            </a:r>
            <a:r>
              <a:rPr lang="zh-CN" altLang="en-US" dirty="0" smtClean="0">
                <a:sym typeface="Symbol" panose="05050102010706020507" pitchFamily="18" charset="2"/>
              </a:rPr>
              <a:t></a:t>
            </a:r>
            <a:r>
              <a:rPr lang="en-US" altLang="zh-CN" baseline="-25000" dirty="0" smtClean="0"/>
              <a:t>n</a:t>
            </a:r>
            <a:r>
              <a:rPr lang="en-US" altLang="zh-CN" dirty="0" smtClean="0"/>
              <a:t>(</a:t>
            </a:r>
            <a:r>
              <a:rPr lang="en-US" altLang="zh-CN" dirty="0" err="1" smtClean="0"/>
              <a:t>i</a:t>
            </a:r>
            <a:r>
              <a:rPr lang="en-US" altLang="zh-CN" dirty="0" smtClean="0"/>
              <a:t>)</a:t>
            </a:r>
            <a:r>
              <a:rPr lang="zh-CN" altLang="en-US" dirty="0" smtClean="0"/>
              <a:t>的向后递推公式计算</a:t>
            </a:r>
            <a:r>
              <a:rPr lang="en-US" altLang="zh-CN" dirty="0" smtClean="0"/>
              <a:t>P{Y=y |</a:t>
            </a:r>
            <a:r>
              <a:rPr lang="en-US" altLang="zh-CN" dirty="0" smtClean="0">
                <a:sym typeface="Symbol" panose="05050102010706020507" pitchFamily="18" charset="2"/>
              </a:rPr>
              <a:t></a:t>
            </a:r>
            <a:r>
              <a:rPr lang="en-US" altLang="zh-CN" dirty="0" smtClean="0"/>
              <a:t>}</a:t>
            </a:r>
            <a:r>
              <a:rPr lang="zh-CN" altLang="en-US" dirty="0" smtClean="0"/>
              <a:t>的步骤</a:t>
            </a:r>
          </a:p>
        </p:txBody>
      </p:sp>
      <p:sp>
        <p:nvSpPr>
          <p:cNvPr id="372739" name="Rectangle 3"/>
          <p:cNvSpPr>
            <a:spLocks noGrp="1" noChangeArrowheads="1"/>
          </p:cNvSpPr>
          <p:nvPr>
            <p:ph type="body" sz="half" idx="1"/>
          </p:nvPr>
        </p:nvSpPr>
        <p:spPr>
          <a:xfrm>
            <a:off x="1116013" y="2348880"/>
            <a:ext cx="7629525" cy="2585323"/>
          </a:xfrm>
          <a:noFill/>
        </p:spPr>
        <p:txBody>
          <a:bodyPr/>
          <a:lstStyle/>
          <a:p>
            <a:pPr eaLnBrk="1" hangingPunct="1">
              <a:lnSpc>
                <a:spcPct val="100000"/>
              </a:lnSpc>
              <a:buNone/>
            </a:pPr>
            <a:r>
              <a:rPr lang="zh-CN" altLang="en-US" sz="2400" dirty="0" smtClean="0">
                <a:latin typeface="黑体" panose="02010609060101010101" pitchFamily="49" charset="-122"/>
                <a:sym typeface="Symbol" panose="05050102010706020507" pitchFamily="18" charset="2"/>
              </a:rPr>
              <a:t>定义</a:t>
            </a:r>
            <a:endParaRPr lang="en-US" altLang="zh-CN" sz="2400" dirty="0" smtClean="0">
              <a:latin typeface="黑体" panose="02010609060101010101" pitchFamily="49" charset="-122"/>
              <a:sym typeface="Symbol" panose="05050102010706020507" pitchFamily="18" charset="2"/>
            </a:endParaRPr>
          </a:p>
          <a:p>
            <a:pPr eaLnBrk="1" hangingPunct="1">
              <a:lnSpc>
                <a:spcPct val="300000"/>
              </a:lnSpc>
              <a:buNone/>
            </a:pPr>
            <a:r>
              <a:rPr lang="zh-CN" altLang="en-US" sz="2400" dirty="0" smtClean="0">
                <a:latin typeface="黑体" panose="02010609060101010101" pitchFamily="49" charset="-122"/>
                <a:sym typeface="Symbol" panose="05050102010706020507" pitchFamily="18" charset="2"/>
              </a:rPr>
              <a:t>用</a:t>
            </a:r>
            <a:r>
              <a:rPr lang="zh-CN" altLang="en-US" sz="2400" dirty="0">
                <a:latin typeface="黑体" panose="02010609060101010101" pitchFamily="49" charset="-122"/>
                <a:sym typeface="Symbol" panose="05050102010706020507" pitchFamily="18" charset="2"/>
              </a:rPr>
              <a:t>递推</a:t>
            </a:r>
            <a:r>
              <a:rPr lang="zh-CN" altLang="en-US" sz="2400" dirty="0" smtClean="0">
                <a:latin typeface="黑体" panose="02010609060101010101" pitchFamily="49" charset="-122"/>
                <a:sym typeface="Symbol" panose="05050102010706020507" pitchFamily="18" charset="2"/>
              </a:rPr>
              <a:t>公式</a:t>
            </a:r>
            <a:endParaRPr lang="en-US" altLang="zh-CN" sz="2400" dirty="0" smtClean="0">
              <a:latin typeface="黑体" panose="02010609060101010101" pitchFamily="49" charset="-122"/>
              <a:sym typeface="Symbol" panose="05050102010706020507" pitchFamily="18" charset="2"/>
            </a:endParaRPr>
          </a:p>
          <a:p>
            <a:pPr eaLnBrk="1" hangingPunct="1">
              <a:lnSpc>
                <a:spcPct val="300000"/>
              </a:lnSpc>
              <a:buNone/>
            </a:pPr>
            <a:r>
              <a:rPr lang="zh-CN" altLang="en-US" sz="2400" dirty="0" smtClean="0">
                <a:latin typeface="黑体" panose="02010609060101010101" pitchFamily="49" charset="-122"/>
                <a:sym typeface="Symbol" panose="05050102010706020507" pitchFamily="18" charset="2"/>
              </a:rPr>
              <a:t>最后</a:t>
            </a:r>
            <a:r>
              <a:rPr lang="zh-CN" altLang="en-US" sz="2400" dirty="0">
                <a:latin typeface="黑体" panose="02010609060101010101" pitchFamily="49" charset="-122"/>
                <a:sym typeface="Symbol" panose="05050102010706020507" pitchFamily="18" charset="2"/>
              </a:rPr>
              <a:t>得到</a:t>
            </a:r>
            <a:r>
              <a:rPr lang="zh-CN" altLang="en-US" sz="2400" dirty="0" smtClean="0">
                <a:latin typeface="黑体" panose="02010609060101010101" pitchFamily="49" charset="-122"/>
                <a:sym typeface="Symbol" panose="05050102010706020507" pitchFamily="18" charset="2"/>
              </a:rPr>
              <a:t>结论</a:t>
            </a:r>
          </a:p>
        </p:txBody>
      </p:sp>
      <p:graphicFrame>
        <p:nvGraphicFramePr>
          <p:cNvPr id="372741" name="Object 5"/>
          <p:cNvGraphicFramePr>
            <a:graphicFrameLocks noGrp="1" noChangeAspect="1"/>
          </p:cNvGraphicFramePr>
          <p:nvPr>
            <p:ph sz="half" idx="2"/>
            <p:extLst>
              <p:ext uri="{D42A27DB-BD31-4B8C-83A1-F6EECF244321}">
                <p14:modId xmlns:p14="http://schemas.microsoft.com/office/powerpoint/2010/main" val="3841843076"/>
              </p:ext>
            </p:extLst>
          </p:nvPr>
        </p:nvGraphicFramePr>
        <p:xfrm>
          <a:off x="3286125" y="2377455"/>
          <a:ext cx="1192213" cy="466725"/>
        </p:xfrm>
        <a:graphic>
          <a:graphicData uri="http://schemas.openxmlformats.org/presentationml/2006/ole">
            <mc:AlternateContent xmlns:mc="http://schemas.openxmlformats.org/markup-compatibility/2006">
              <mc:Choice xmlns:v="urn:schemas-microsoft-com:vml" Requires="v">
                <p:oleObj spid="_x0000_s157729" name="公式" r:id="rId4" imgW="583947" imgH="228501" progId="Equation.3">
                  <p:embed/>
                </p:oleObj>
              </mc:Choice>
              <mc:Fallback>
                <p:oleObj name="公式" r:id="rId4" imgW="583947" imgH="228501"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6125" y="2377455"/>
                        <a:ext cx="1192213"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2743" name="Object 7"/>
          <p:cNvGraphicFramePr>
            <a:graphicFrameLocks noChangeAspect="1"/>
          </p:cNvGraphicFramePr>
          <p:nvPr>
            <p:extLst>
              <p:ext uri="{D42A27DB-BD31-4B8C-83A1-F6EECF244321}">
                <p14:modId xmlns:p14="http://schemas.microsoft.com/office/powerpoint/2010/main" val="1535924204"/>
              </p:ext>
            </p:extLst>
          </p:nvPr>
        </p:nvGraphicFramePr>
        <p:xfrm>
          <a:off x="3286125" y="3212480"/>
          <a:ext cx="3127375" cy="712787"/>
        </p:xfrm>
        <a:graphic>
          <a:graphicData uri="http://schemas.openxmlformats.org/presentationml/2006/ole">
            <mc:AlternateContent xmlns:mc="http://schemas.openxmlformats.org/markup-compatibility/2006">
              <mc:Choice xmlns:v="urn:schemas-microsoft-com:vml" Requires="v">
                <p:oleObj spid="_x0000_s157730" name="公式" r:id="rId6" imgW="1562100" imgH="355600" progId="Equation.3">
                  <p:embed/>
                </p:oleObj>
              </mc:Choice>
              <mc:Fallback>
                <p:oleObj name="公式" r:id="rId6" imgW="1562100" imgH="3556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6125" y="3212480"/>
                        <a:ext cx="3127375" cy="71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2744" name="Object 8"/>
          <p:cNvGraphicFramePr>
            <a:graphicFrameLocks noChangeAspect="1"/>
          </p:cNvGraphicFramePr>
          <p:nvPr>
            <p:extLst>
              <p:ext uri="{D42A27DB-BD31-4B8C-83A1-F6EECF244321}">
                <p14:modId xmlns:p14="http://schemas.microsoft.com/office/powerpoint/2010/main" val="4012270663"/>
              </p:ext>
            </p:extLst>
          </p:nvPr>
        </p:nvGraphicFramePr>
        <p:xfrm>
          <a:off x="3286125" y="4328492"/>
          <a:ext cx="3541713" cy="684213"/>
        </p:xfrm>
        <a:graphic>
          <a:graphicData uri="http://schemas.openxmlformats.org/presentationml/2006/ole">
            <mc:AlternateContent xmlns:mc="http://schemas.openxmlformats.org/markup-compatibility/2006">
              <mc:Choice xmlns:v="urn:schemas-microsoft-com:vml" Requires="v">
                <p:oleObj spid="_x0000_s157731" name="公式" r:id="rId8" imgW="1777229" imgH="342751" progId="Equation.3">
                  <p:embed/>
                </p:oleObj>
              </mc:Choice>
              <mc:Fallback>
                <p:oleObj name="公式" r:id="rId8" imgW="1777229" imgH="342751"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86125" y="4328492"/>
                        <a:ext cx="3541713"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7707"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4AC0AA6D-AF60-4F94-994E-6B10ECAB9CF4}" type="slidenum">
              <a:rPr lang="zh-CN" altLang="en-US" sz="1800">
                <a:solidFill>
                  <a:srgbClr val="00FF00"/>
                </a:solidFill>
                <a:ea typeface="黑体" panose="02010609060101010101" pitchFamily="49" charset="-122"/>
              </a:rPr>
              <a:pPr/>
              <a:t>74</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2739">
                                            <p:txEl>
                                              <p:pRg st="0" end="0"/>
                                            </p:txEl>
                                          </p:spTgt>
                                        </p:tgtEl>
                                        <p:attrNameLst>
                                          <p:attrName>style.visibility</p:attrName>
                                        </p:attrNameLst>
                                      </p:cBhvr>
                                      <p:to>
                                        <p:strVal val="visible"/>
                                      </p:to>
                                    </p:set>
                                    <p:anim calcmode="lin" valueType="num">
                                      <p:cBhvr additive="base">
                                        <p:cTn id="7" dur="500" fill="hold"/>
                                        <p:tgtEl>
                                          <p:spTgt spid="3727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273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72741"/>
                                        </p:tgtEl>
                                        <p:attrNameLst>
                                          <p:attrName>style.visibility</p:attrName>
                                        </p:attrNameLst>
                                      </p:cBhvr>
                                      <p:to>
                                        <p:strVal val="visible"/>
                                      </p:to>
                                    </p:set>
                                    <p:anim calcmode="lin" valueType="num">
                                      <p:cBhvr additive="base">
                                        <p:cTn id="12" dur="500" fill="hold"/>
                                        <p:tgtEl>
                                          <p:spTgt spid="372741"/>
                                        </p:tgtEl>
                                        <p:attrNameLst>
                                          <p:attrName>ppt_x</p:attrName>
                                        </p:attrNameLst>
                                      </p:cBhvr>
                                      <p:tavLst>
                                        <p:tav tm="0">
                                          <p:val>
                                            <p:strVal val="#ppt_x"/>
                                          </p:val>
                                        </p:tav>
                                        <p:tav tm="100000">
                                          <p:val>
                                            <p:strVal val="#ppt_x"/>
                                          </p:val>
                                        </p:tav>
                                      </p:tavLst>
                                    </p:anim>
                                    <p:anim calcmode="lin" valueType="num">
                                      <p:cBhvr additive="base">
                                        <p:cTn id="13" dur="500" fill="hold"/>
                                        <p:tgtEl>
                                          <p:spTgt spid="37274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72739">
                                            <p:txEl>
                                              <p:pRg st="1" end="1"/>
                                            </p:txEl>
                                          </p:spTgt>
                                        </p:tgtEl>
                                        <p:attrNameLst>
                                          <p:attrName>style.visibility</p:attrName>
                                        </p:attrNameLst>
                                      </p:cBhvr>
                                      <p:to>
                                        <p:strVal val="visible"/>
                                      </p:to>
                                    </p:set>
                                    <p:anim calcmode="lin" valueType="num">
                                      <p:cBhvr additive="base">
                                        <p:cTn id="18" dur="500" fill="hold"/>
                                        <p:tgtEl>
                                          <p:spTgt spid="37273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72739">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372743"/>
                                        </p:tgtEl>
                                        <p:attrNameLst>
                                          <p:attrName>style.visibility</p:attrName>
                                        </p:attrNameLst>
                                      </p:cBhvr>
                                      <p:to>
                                        <p:strVal val="visible"/>
                                      </p:to>
                                    </p:set>
                                    <p:anim calcmode="lin" valueType="num">
                                      <p:cBhvr additive="base">
                                        <p:cTn id="23" dur="500" fill="hold"/>
                                        <p:tgtEl>
                                          <p:spTgt spid="372743"/>
                                        </p:tgtEl>
                                        <p:attrNameLst>
                                          <p:attrName>ppt_x</p:attrName>
                                        </p:attrNameLst>
                                      </p:cBhvr>
                                      <p:tavLst>
                                        <p:tav tm="0">
                                          <p:val>
                                            <p:strVal val="#ppt_x"/>
                                          </p:val>
                                        </p:tav>
                                        <p:tav tm="100000">
                                          <p:val>
                                            <p:strVal val="#ppt_x"/>
                                          </p:val>
                                        </p:tav>
                                      </p:tavLst>
                                    </p:anim>
                                    <p:anim calcmode="lin" valueType="num">
                                      <p:cBhvr additive="base">
                                        <p:cTn id="24" dur="500" fill="hold"/>
                                        <p:tgtEl>
                                          <p:spTgt spid="37274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72739">
                                            <p:txEl>
                                              <p:pRg st="2" end="2"/>
                                            </p:txEl>
                                          </p:spTgt>
                                        </p:tgtEl>
                                        <p:attrNameLst>
                                          <p:attrName>style.visibility</p:attrName>
                                        </p:attrNameLst>
                                      </p:cBhvr>
                                      <p:to>
                                        <p:strVal val="visible"/>
                                      </p:to>
                                    </p:set>
                                    <p:anim calcmode="lin" valueType="num">
                                      <p:cBhvr additive="base">
                                        <p:cTn id="29" dur="500" fill="hold"/>
                                        <p:tgtEl>
                                          <p:spTgt spid="372739">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72739">
                                            <p:txEl>
                                              <p:pRg st="2" end="2"/>
                                            </p:txEl>
                                          </p:spTgt>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1500"/>
                            </p:stCondLst>
                            <p:childTnLst>
                              <p:par>
                                <p:cTn id="32" presetID="2" presetClass="entr" presetSubtype="4" fill="hold" nodeType="afterEffect">
                                  <p:stCondLst>
                                    <p:cond delay="0"/>
                                  </p:stCondLst>
                                  <p:childTnLst>
                                    <p:set>
                                      <p:cBhvr>
                                        <p:cTn id="33" dur="1" fill="hold">
                                          <p:stCondLst>
                                            <p:cond delay="0"/>
                                          </p:stCondLst>
                                        </p:cTn>
                                        <p:tgtEl>
                                          <p:spTgt spid="372744"/>
                                        </p:tgtEl>
                                        <p:attrNameLst>
                                          <p:attrName>style.visibility</p:attrName>
                                        </p:attrNameLst>
                                      </p:cBhvr>
                                      <p:to>
                                        <p:strVal val="visible"/>
                                      </p:to>
                                    </p:set>
                                    <p:anim calcmode="lin" valueType="num">
                                      <p:cBhvr additive="base">
                                        <p:cTn id="34" dur="500" fill="hold"/>
                                        <p:tgtEl>
                                          <p:spTgt spid="372744"/>
                                        </p:tgtEl>
                                        <p:attrNameLst>
                                          <p:attrName>ppt_x</p:attrName>
                                        </p:attrNameLst>
                                      </p:cBhvr>
                                      <p:tavLst>
                                        <p:tav tm="0">
                                          <p:val>
                                            <p:strVal val="#ppt_x"/>
                                          </p:val>
                                        </p:tav>
                                        <p:tav tm="100000">
                                          <p:val>
                                            <p:strVal val="#ppt_x"/>
                                          </p:val>
                                        </p:tav>
                                      </p:tavLst>
                                    </p:anim>
                                    <p:anim calcmode="lin" valueType="num">
                                      <p:cBhvr additive="base">
                                        <p:cTn id="35" dur="500" fill="hold"/>
                                        <p:tgtEl>
                                          <p:spTgt spid="3727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日期占位符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B67C5E7-D86C-42D8-A9C4-D9494D8487F6}" type="datetime1">
              <a:rPr lang="zh-CN" altLang="en-US" sz="1800">
                <a:solidFill>
                  <a:srgbClr val="00FF00"/>
                </a:solidFill>
                <a:latin typeface="黑体" panose="02010609060101010101" pitchFamily="49" charset="-122"/>
                <a:ea typeface="黑体" panose="02010609060101010101" pitchFamily="49" charset="-122"/>
              </a:rPr>
              <a:pPr/>
              <a:t>2019/11/16</a:t>
            </a:fld>
            <a:endParaRPr lang="en-US" altLang="zh-CN" sz="1800">
              <a:solidFill>
                <a:srgbClr val="00FF00"/>
              </a:solidFill>
              <a:latin typeface="黑体" panose="02010609060101010101" pitchFamily="49" charset="-122"/>
              <a:ea typeface="黑体" panose="02010609060101010101" pitchFamily="49" charset="-122"/>
            </a:endParaRPr>
          </a:p>
        </p:txBody>
      </p:sp>
      <p:sp>
        <p:nvSpPr>
          <p:cNvPr id="159747" name="页脚占位符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latin typeface="黑体" panose="02010609060101010101" pitchFamily="49" charset="-122"/>
                <a:ea typeface="黑体" panose="02010609060101010101" pitchFamily="49" charset="-122"/>
              </a:rPr>
              <a:t>信息与软件工程学院　顾小丰</a:t>
            </a:r>
            <a:endParaRPr lang="en-US" altLang="zh-CN" sz="1800">
              <a:solidFill>
                <a:srgbClr val="00FF00"/>
              </a:solidFill>
              <a:latin typeface="黑体" panose="02010609060101010101" pitchFamily="49" charset="-122"/>
              <a:ea typeface="黑体" panose="02010609060101010101" pitchFamily="49" charset="-122"/>
            </a:endParaRPr>
          </a:p>
        </p:txBody>
      </p:sp>
      <p:sp>
        <p:nvSpPr>
          <p:cNvPr id="159748" name="Rectangle 2"/>
          <p:cNvSpPr>
            <a:spLocks noGrp="1" noChangeArrowheads="1"/>
          </p:cNvSpPr>
          <p:nvPr>
            <p:ph type="title"/>
          </p:nvPr>
        </p:nvSpPr>
        <p:spPr>
          <a:xfrm>
            <a:off x="1219200" y="214443"/>
            <a:ext cx="7467600" cy="1702389"/>
          </a:xfrm>
        </p:spPr>
        <p:txBody>
          <a:bodyPr/>
          <a:lstStyle/>
          <a:p>
            <a:pPr marL="762000" indent="-762000" eaLnBrk="1" hangingPunct="1">
              <a:lnSpc>
                <a:spcPct val="150000"/>
              </a:lnSpc>
              <a:buClr>
                <a:srgbClr val="00FF00"/>
              </a:buClr>
              <a:buFontTx/>
              <a:buAutoNum type="arabicPeriod" startAt="2"/>
            </a:pPr>
            <a:r>
              <a:rPr lang="zh-CN" altLang="en-US" dirty="0" smtClean="0">
                <a:latin typeface="宋体" panose="02010600030101010101" pitchFamily="2" charset="-122"/>
              </a:rPr>
              <a:t>解码问题</a:t>
            </a:r>
            <a:r>
              <a:rPr lang="en-US" altLang="zh-CN" dirty="0" smtClean="0">
                <a:latin typeface="宋体" panose="02010600030101010101" pitchFamily="2" charset="-122"/>
              </a:rPr>
              <a:t>——</a:t>
            </a:r>
            <a:r>
              <a:rPr lang="zh-CN" altLang="en-US" dirty="0" smtClean="0">
                <a:latin typeface="宋体" panose="02010600030101010101" pitchFamily="2" charset="-122"/>
                <a:sym typeface="Symbol" panose="05050102010706020507" pitchFamily="18" charset="2"/>
              </a:rPr>
              <a:t>已知模型与观测</a:t>
            </a:r>
            <a:r>
              <a:rPr lang="en-US" altLang="zh-CN" dirty="0" smtClean="0">
                <a:latin typeface="宋体" panose="02010600030101010101" pitchFamily="2" charset="-122"/>
                <a:sym typeface="Symbol" panose="05050102010706020507" pitchFamily="18" charset="2"/>
              </a:rPr>
              <a:t>Y</a:t>
            </a:r>
            <a:r>
              <a:rPr lang="zh-CN" altLang="en-US" dirty="0" smtClean="0">
                <a:latin typeface="宋体" panose="02010600030101010101" pitchFamily="2" charset="-122"/>
                <a:sym typeface="Symbol" panose="05050102010706020507" pitchFamily="18" charset="2"/>
              </a:rPr>
              <a:t>＝</a:t>
            </a:r>
            <a:r>
              <a:rPr lang="en-US" altLang="zh-CN" dirty="0" smtClean="0">
                <a:latin typeface="宋体" panose="02010600030101010101" pitchFamily="2" charset="-122"/>
                <a:sym typeface="Symbol" panose="05050102010706020507" pitchFamily="18" charset="2"/>
              </a:rPr>
              <a:t>y</a:t>
            </a:r>
            <a:r>
              <a:rPr lang="zh-CN" altLang="en-US" dirty="0" smtClean="0">
                <a:latin typeface="宋体" panose="02010600030101010101" pitchFamily="2" charset="-122"/>
                <a:sym typeface="Symbol" panose="05050102010706020507" pitchFamily="18" charset="2"/>
              </a:rPr>
              <a:t>时，状态</a:t>
            </a:r>
            <a:r>
              <a:rPr lang="en-US" altLang="zh-CN" dirty="0" smtClean="0">
                <a:latin typeface="宋体" panose="02010600030101010101" pitchFamily="2" charset="-122"/>
                <a:sym typeface="Symbol" panose="05050102010706020507" pitchFamily="18" charset="2"/>
              </a:rPr>
              <a:t>X</a:t>
            </a:r>
            <a:r>
              <a:rPr lang="zh-CN" altLang="en-US" dirty="0" smtClean="0">
                <a:latin typeface="宋体" panose="02010600030101010101" pitchFamily="2" charset="-122"/>
                <a:sym typeface="Symbol" panose="05050102010706020507" pitchFamily="18" charset="2"/>
              </a:rPr>
              <a:t>的估计</a:t>
            </a:r>
          </a:p>
        </p:txBody>
      </p:sp>
      <p:sp>
        <p:nvSpPr>
          <p:cNvPr id="373763" name="Rectangle 3"/>
          <p:cNvSpPr>
            <a:spLocks noGrp="1" noChangeArrowheads="1"/>
          </p:cNvSpPr>
          <p:nvPr>
            <p:ph type="body" sz="half" idx="1"/>
          </p:nvPr>
        </p:nvSpPr>
        <p:spPr>
          <a:xfrm>
            <a:off x="1187450" y="2027535"/>
            <a:ext cx="3771900" cy="473075"/>
          </a:xfrm>
          <a:noFill/>
        </p:spPr>
        <p:txBody>
          <a:bodyPr/>
          <a:lstStyle/>
          <a:p>
            <a:pPr algn="just" eaLnBrk="1" hangingPunct="1">
              <a:buFont typeface="Wingdings" panose="05000000000000000000" pitchFamily="2" charset="2"/>
              <a:buNone/>
            </a:pPr>
            <a:r>
              <a:rPr lang="zh-CN" altLang="en-US" sz="2400" smtClean="0">
                <a:sym typeface="Symbol" panose="05050102010706020507" pitchFamily="18" charset="2"/>
              </a:rPr>
              <a:t>令</a:t>
            </a:r>
          </a:p>
        </p:txBody>
      </p:sp>
      <p:sp>
        <p:nvSpPr>
          <p:cNvPr id="373764" name="Text Box 4"/>
          <p:cNvSpPr txBox="1">
            <a:spLocks noChangeArrowheads="1"/>
          </p:cNvSpPr>
          <p:nvPr/>
        </p:nvSpPr>
        <p:spPr bwMode="auto">
          <a:xfrm>
            <a:off x="1116013" y="3184823"/>
            <a:ext cx="7629525" cy="38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sz="2400" dirty="0">
                <a:latin typeface="黑体" panose="02010609060101010101" pitchFamily="49" charset="-122"/>
                <a:sym typeface="Symbol" panose="05050102010706020507" pitchFamily="18" charset="2"/>
              </a:rPr>
              <a:t>那么</a:t>
            </a:r>
          </a:p>
        </p:txBody>
      </p:sp>
      <p:graphicFrame>
        <p:nvGraphicFramePr>
          <p:cNvPr id="373765" name="Object 5"/>
          <p:cNvGraphicFramePr>
            <a:graphicFrameLocks noGrp="1" noChangeAspect="1"/>
          </p:cNvGraphicFramePr>
          <p:nvPr>
            <p:ph sz="quarter" idx="3"/>
            <p:extLst>
              <p:ext uri="{D42A27DB-BD31-4B8C-83A1-F6EECF244321}">
                <p14:modId xmlns:p14="http://schemas.microsoft.com/office/powerpoint/2010/main" val="1360675042"/>
              </p:ext>
            </p:extLst>
          </p:nvPr>
        </p:nvGraphicFramePr>
        <p:xfrm>
          <a:off x="3072606" y="2581573"/>
          <a:ext cx="3760788" cy="449262"/>
        </p:xfrm>
        <a:graphic>
          <a:graphicData uri="http://schemas.openxmlformats.org/presentationml/2006/ole">
            <mc:AlternateContent xmlns:mc="http://schemas.openxmlformats.org/markup-compatibility/2006">
              <mc:Choice xmlns:v="urn:schemas-microsoft-com:vml" Requires="v">
                <p:oleObj spid="_x0000_s159766" name="公式" r:id="rId4" imgW="1689100" imgH="228600" progId="Equation.3">
                  <p:embed/>
                </p:oleObj>
              </mc:Choice>
              <mc:Fallback>
                <p:oleObj name="公式" r:id="rId4" imgW="168910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606" y="2581573"/>
                        <a:ext cx="3760788"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3766" name="Object 6"/>
          <p:cNvGraphicFramePr>
            <a:graphicFrameLocks noChangeAspect="1"/>
          </p:cNvGraphicFramePr>
          <p:nvPr>
            <p:extLst>
              <p:ext uri="{D42A27DB-BD31-4B8C-83A1-F6EECF244321}">
                <p14:modId xmlns:p14="http://schemas.microsoft.com/office/powerpoint/2010/main" val="1019596429"/>
              </p:ext>
            </p:extLst>
          </p:nvPr>
        </p:nvGraphicFramePr>
        <p:xfrm>
          <a:off x="1666875" y="3778548"/>
          <a:ext cx="6572250" cy="1090612"/>
        </p:xfrm>
        <a:graphic>
          <a:graphicData uri="http://schemas.openxmlformats.org/presentationml/2006/ole">
            <mc:AlternateContent xmlns:mc="http://schemas.openxmlformats.org/markup-compatibility/2006">
              <mc:Choice xmlns:v="urn:schemas-microsoft-com:vml" Requires="v">
                <p:oleObj spid="_x0000_s159767" name="公式" r:id="rId6" imgW="2908300" imgH="546100" progId="Equation.3">
                  <p:embed/>
                </p:oleObj>
              </mc:Choice>
              <mc:Fallback>
                <p:oleObj name="公式" r:id="rId6" imgW="2908300" imgH="5461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6875" y="3778548"/>
                        <a:ext cx="6572250" cy="1090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975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latin typeface="黑体" panose="02010609060101010101" pitchFamily="49" charset="-122"/>
                <a:ea typeface="黑体" panose="02010609060101010101" pitchFamily="49" charset="-122"/>
              </a:rPr>
              <a:t>77</a:t>
            </a:r>
            <a:r>
              <a:rPr lang="zh-CN" altLang="en-US" sz="1800">
                <a:solidFill>
                  <a:srgbClr val="00FF00"/>
                </a:solidFill>
                <a:latin typeface="黑体" panose="02010609060101010101" pitchFamily="49" charset="-122"/>
                <a:ea typeface="黑体" panose="02010609060101010101" pitchFamily="49" charset="-122"/>
              </a:rPr>
              <a:t>－</a:t>
            </a:r>
            <a:fld id="{1DFDE9AB-C88F-4848-8B5E-7E6843E3AB29}" type="slidenum">
              <a:rPr lang="zh-CN" altLang="en-US" sz="1800">
                <a:solidFill>
                  <a:srgbClr val="00FF00"/>
                </a:solidFill>
                <a:latin typeface="黑体" panose="02010609060101010101" pitchFamily="49" charset="-122"/>
                <a:ea typeface="黑体" panose="02010609060101010101" pitchFamily="49" charset="-122"/>
              </a:rPr>
              <a:pPr/>
              <a:t>75</a:t>
            </a:fld>
            <a:endParaRPr lang="zh-CN" altLang="en-US" sz="1800">
              <a:solidFill>
                <a:srgbClr val="00FF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3763">
                                            <p:txEl>
                                              <p:pRg st="0" end="0"/>
                                            </p:txEl>
                                          </p:spTgt>
                                        </p:tgtEl>
                                        <p:attrNameLst>
                                          <p:attrName>style.visibility</p:attrName>
                                        </p:attrNameLst>
                                      </p:cBhvr>
                                      <p:to>
                                        <p:strVal val="visible"/>
                                      </p:to>
                                    </p:set>
                                    <p:anim calcmode="lin" valueType="num">
                                      <p:cBhvr additive="base">
                                        <p:cTn id="7" dur="500" fill="hold"/>
                                        <p:tgtEl>
                                          <p:spTgt spid="3737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376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73765"/>
                                        </p:tgtEl>
                                        <p:attrNameLst>
                                          <p:attrName>style.visibility</p:attrName>
                                        </p:attrNameLst>
                                      </p:cBhvr>
                                      <p:to>
                                        <p:strVal val="visible"/>
                                      </p:to>
                                    </p:set>
                                    <p:anim calcmode="lin" valueType="num">
                                      <p:cBhvr additive="base">
                                        <p:cTn id="12" dur="500" fill="hold"/>
                                        <p:tgtEl>
                                          <p:spTgt spid="373765"/>
                                        </p:tgtEl>
                                        <p:attrNameLst>
                                          <p:attrName>ppt_x</p:attrName>
                                        </p:attrNameLst>
                                      </p:cBhvr>
                                      <p:tavLst>
                                        <p:tav tm="0">
                                          <p:val>
                                            <p:strVal val="#ppt_x"/>
                                          </p:val>
                                        </p:tav>
                                        <p:tav tm="100000">
                                          <p:val>
                                            <p:strVal val="#ppt_x"/>
                                          </p:val>
                                        </p:tav>
                                      </p:tavLst>
                                    </p:anim>
                                    <p:anim calcmode="lin" valueType="num">
                                      <p:cBhvr additive="base">
                                        <p:cTn id="13" dur="500" fill="hold"/>
                                        <p:tgtEl>
                                          <p:spTgt spid="37376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73764">
                                            <p:txEl>
                                              <p:pRg st="0" end="0"/>
                                            </p:txEl>
                                          </p:spTgt>
                                        </p:tgtEl>
                                        <p:attrNameLst>
                                          <p:attrName>style.visibility</p:attrName>
                                        </p:attrNameLst>
                                      </p:cBhvr>
                                      <p:to>
                                        <p:strVal val="visible"/>
                                      </p:to>
                                    </p:set>
                                    <p:anim calcmode="lin" valueType="num">
                                      <p:cBhvr additive="base">
                                        <p:cTn id="18" dur="500" fill="hold"/>
                                        <p:tgtEl>
                                          <p:spTgt spid="373764">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73764">
                                            <p:txEl>
                                              <p:pRg st="0" end="0"/>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373766"/>
                                        </p:tgtEl>
                                        <p:attrNameLst>
                                          <p:attrName>style.visibility</p:attrName>
                                        </p:attrNameLst>
                                      </p:cBhvr>
                                      <p:to>
                                        <p:strVal val="visible"/>
                                      </p:to>
                                    </p:set>
                                    <p:anim calcmode="lin" valueType="num">
                                      <p:cBhvr additive="base">
                                        <p:cTn id="23" dur="500" fill="hold"/>
                                        <p:tgtEl>
                                          <p:spTgt spid="373766"/>
                                        </p:tgtEl>
                                        <p:attrNameLst>
                                          <p:attrName>ppt_x</p:attrName>
                                        </p:attrNameLst>
                                      </p:cBhvr>
                                      <p:tavLst>
                                        <p:tav tm="0">
                                          <p:val>
                                            <p:strVal val="#ppt_x"/>
                                          </p:val>
                                        </p:tav>
                                        <p:tav tm="100000">
                                          <p:val>
                                            <p:strVal val="#ppt_x"/>
                                          </p:val>
                                        </p:tav>
                                      </p:tavLst>
                                    </p:anim>
                                    <p:anim calcmode="lin" valueType="num">
                                      <p:cBhvr additive="base">
                                        <p:cTn id="24" dur="500" fill="hold"/>
                                        <p:tgtEl>
                                          <p:spTgt spid="3737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uild="p"/>
      <p:bldP spid="373764"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r>
              <a:rPr lang="zh-CN" altLang="en-US" smtClean="0"/>
              <a:t>本讲主要内容</a:t>
            </a:r>
          </a:p>
        </p:txBody>
      </p:sp>
      <p:sp>
        <p:nvSpPr>
          <p:cNvPr id="370691" name="Rectangle 3"/>
          <p:cNvSpPr>
            <a:spLocks noGrp="1" noChangeArrowheads="1"/>
          </p:cNvSpPr>
          <p:nvPr>
            <p:ph idx="1"/>
          </p:nvPr>
        </p:nvSpPr>
        <p:spPr>
          <a:xfrm>
            <a:off x="1187450" y="1052513"/>
            <a:ext cx="7705725" cy="4708525"/>
          </a:xfrm>
        </p:spPr>
        <p:txBody>
          <a:bodyPr/>
          <a:lstStyle/>
          <a:p>
            <a:pPr eaLnBrk="1" hangingPunct="1">
              <a:lnSpc>
                <a:spcPct val="150000"/>
              </a:lnSpc>
              <a:buClr>
                <a:srgbClr val="CC00CC"/>
              </a:buClr>
              <a:buFont typeface="Wingdings" panose="05000000000000000000" pitchFamily="2" charset="2"/>
              <a:buChar char="Ø"/>
            </a:pPr>
            <a:r>
              <a:rPr lang="zh-CN" altLang="en-US" sz="4000" smtClean="0">
                <a:solidFill>
                  <a:srgbClr val="0000FF"/>
                </a:solidFill>
              </a:rPr>
              <a:t>一般服务的</a:t>
            </a:r>
            <a:r>
              <a:rPr lang="en-US" altLang="zh-CN" sz="4000" smtClean="0">
                <a:solidFill>
                  <a:srgbClr val="0000FF"/>
                </a:solidFill>
              </a:rPr>
              <a:t>M/G/1/</a:t>
            </a:r>
            <a:r>
              <a:rPr lang="en-US" altLang="zh-CN" sz="4000" smtClean="0">
                <a:solidFill>
                  <a:srgbClr val="0000FF"/>
                </a:solidFill>
                <a:sym typeface="Symbol" panose="05050102010706020507" pitchFamily="18" charset="2"/>
              </a:rPr>
              <a:t></a:t>
            </a:r>
            <a:r>
              <a:rPr lang="zh-CN" altLang="en-US" sz="4000" smtClean="0">
                <a:solidFill>
                  <a:srgbClr val="0000FF"/>
                </a:solidFill>
              </a:rPr>
              <a:t>排队系统</a:t>
            </a:r>
            <a:endParaRPr lang="zh-CN" altLang="en-US" sz="3200" smtClean="0">
              <a:solidFill>
                <a:srgbClr val="CC00CC"/>
              </a:solidFill>
            </a:endParaRPr>
          </a:p>
          <a:p>
            <a:pPr lvl="1" eaLnBrk="1" hangingPunct="1">
              <a:lnSpc>
                <a:spcPct val="150000"/>
              </a:lnSpc>
              <a:buClr>
                <a:srgbClr val="FF0000"/>
              </a:buClr>
              <a:buFontTx/>
              <a:buChar char="•"/>
            </a:pPr>
            <a:r>
              <a:rPr lang="zh-CN" altLang="en-US" sz="3200" smtClean="0">
                <a:solidFill>
                  <a:srgbClr val="CC00CC"/>
                </a:solidFill>
              </a:rPr>
              <a:t>对长</a:t>
            </a:r>
          </a:p>
          <a:p>
            <a:pPr lvl="1" eaLnBrk="1" hangingPunct="1">
              <a:lnSpc>
                <a:spcPct val="150000"/>
              </a:lnSpc>
              <a:buClr>
                <a:srgbClr val="FF0000"/>
              </a:buClr>
              <a:buFontTx/>
              <a:buChar char="•"/>
            </a:pPr>
            <a:r>
              <a:rPr lang="zh-CN" altLang="en-US" sz="3200" smtClean="0">
                <a:solidFill>
                  <a:srgbClr val="CC00CC"/>
                </a:solidFill>
              </a:rPr>
              <a:t>等待时间与逗留时间</a:t>
            </a:r>
          </a:p>
          <a:p>
            <a:pPr lvl="1" eaLnBrk="1" hangingPunct="1">
              <a:lnSpc>
                <a:spcPct val="150000"/>
              </a:lnSpc>
              <a:buClr>
                <a:srgbClr val="FF0000"/>
              </a:buClr>
              <a:buFontTx/>
              <a:buChar char="•"/>
            </a:pPr>
            <a:r>
              <a:rPr lang="zh-CN" altLang="en-US" sz="3200" smtClean="0">
                <a:solidFill>
                  <a:srgbClr val="CC00CC"/>
                </a:solidFill>
              </a:rPr>
              <a:t>忙期</a:t>
            </a:r>
          </a:p>
          <a:p>
            <a:pPr lvl="1" eaLnBrk="1" hangingPunct="1">
              <a:lnSpc>
                <a:spcPct val="150000"/>
              </a:lnSpc>
              <a:buClr>
                <a:srgbClr val="FF0000"/>
              </a:buClr>
              <a:buFontTx/>
              <a:buChar char="•"/>
            </a:pPr>
            <a:r>
              <a:rPr lang="zh-CN" altLang="en-US" sz="3200" smtClean="0">
                <a:solidFill>
                  <a:srgbClr val="CC00CC"/>
                </a:solidFill>
              </a:rPr>
              <a:t>输出过程</a:t>
            </a:r>
          </a:p>
          <a:p>
            <a:pPr eaLnBrk="1" hangingPunct="1">
              <a:lnSpc>
                <a:spcPct val="150000"/>
              </a:lnSpc>
              <a:buClr>
                <a:srgbClr val="CC00CC"/>
              </a:buClr>
              <a:buFont typeface="Wingdings" panose="05000000000000000000" pitchFamily="2" charset="2"/>
              <a:buChar char="Ø"/>
            </a:pPr>
            <a:r>
              <a:rPr lang="zh-CN" altLang="en-US" sz="3600" smtClean="0">
                <a:solidFill>
                  <a:srgbClr val="0000FF"/>
                </a:solidFill>
                <a:sym typeface="Symbol" panose="05050102010706020507" pitchFamily="18" charset="2"/>
              </a:rPr>
              <a:t>隐马尔科夫模型简介</a:t>
            </a:r>
          </a:p>
        </p:txBody>
      </p:sp>
      <p:sp>
        <p:nvSpPr>
          <p:cNvPr id="16179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54D7679-5159-457A-8A8C-52F862720E87}"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6179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16179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7A74BA86-D5A5-4900-88E2-7FCD0257B1D3}" type="slidenum">
              <a:rPr lang="zh-CN" altLang="en-US" sz="1800">
                <a:solidFill>
                  <a:srgbClr val="00FF00"/>
                </a:solidFill>
                <a:ea typeface="黑体" panose="02010609060101010101" pitchFamily="49" charset="-122"/>
              </a:rPr>
              <a:pPr/>
              <a:t>76</a:t>
            </a:fld>
            <a:endParaRPr lang="zh-CN" altLang="en-US" sz="1800">
              <a:solidFill>
                <a:srgbClr val="00FF00"/>
              </a:solidFill>
              <a:ea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0691">
                                            <p:txEl>
                                              <p:pRg st="1" end="1"/>
                                            </p:txEl>
                                          </p:spTgt>
                                        </p:tgtEl>
                                        <p:attrNameLst>
                                          <p:attrName>style.visibility</p:attrName>
                                        </p:attrNameLst>
                                      </p:cBhvr>
                                      <p:to>
                                        <p:strVal val="visible"/>
                                      </p:to>
                                    </p:set>
                                    <p:anim calcmode="lin" valueType="num">
                                      <p:cBhvr additive="base">
                                        <p:cTn id="11" dur="500" fill="hold"/>
                                        <p:tgtEl>
                                          <p:spTgt spid="3706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069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0691">
                                            <p:txEl>
                                              <p:pRg st="2" end="2"/>
                                            </p:txEl>
                                          </p:spTgt>
                                        </p:tgtEl>
                                        <p:attrNameLst>
                                          <p:attrName>style.visibility</p:attrName>
                                        </p:attrNameLst>
                                      </p:cBhvr>
                                      <p:to>
                                        <p:strVal val="visible"/>
                                      </p:to>
                                    </p:set>
                                    <p:anim calcmode="lin" valueType="num">
                                      <p:cBhvr additive="base">
                                        <p:cTn id="15" dur="500" fill="hold"/>
                                        <p:tgtEl>
                                          <p:spTgt spid="37069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7069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0691">
                                            <p:txEl>
                                              <p:pRg st="3" end="3"/>
                                            </p:txEl>
                                          </p:spTgt>
                                        </p:tgtEl>
                                        <p:attrNameLst>
                                          <p:attrName>style.visibility</p:attrName>
                                        </p:attrNameLst>
                                      </p:cBhvr>
                                      <p:to>
                                        <p:strVal val="visible"/>
                                      </p:to>
                                    </p:set>
                                    <p:anim calcmode="lin" valueType="num">
                                      <p:cBhvr additive="base">
                                        <p:cTn id="19" dur="500" fill="hold"/>
                                        <p:tgtEl>
                                          <p:spTgt spid="3706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069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70691">
                                            <p:txEl>
                                              <p:pRg st="4" end="4"/>
                                            </p:txEl>
                                          </p:spTgt>
                                        </p:tgtEl>
                                        <p:attrNameLst>
                                          <p:attrName>style.visibility</p:attrName>
                                        </p:attrNameLst>
                                      </p:cBhvr>
                                      <p:to>
                                        <p:strVal val="visible"/>
                                      </p:to>
                                    </p:set>
                                    <p:anim calcmode="lin" valueType="num">
                                      <p:cBhvr additive="base">
                                        <p:cTn id="23" dur="500" fill="hold"/>
                                        <p:tgtEl>
                                          <p:spTgt spid="37069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06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70691">
                                            <p:txEl>
                                              <p:pRg st="5" end="5"/>
                                            </p:txEl>
                                          </p:spTgt>
                                        </p:tgtEl>
                                        <p:attrNameLst>
                                          <p:attrName>style.visibility</p:attrName>
                                        </p:attrNameLst>
                                      </p:cBhvr>
                                      <p:to>
                                        <p:strVal val="visible"/>
                                      </p:to>
                                    </p:set>
                                    <p:anim calcmode="lin" valueType="num">
                                      <p:cBhvr additive="base">
                                        <p:cTn id="29" dur="500" fill="hold"/>
                                        <p:tgtEl>
                                          <p:spTgt spid="37069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706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zh-CN" altLang="en-US" smtClean="0"/>
              <a:t>下一讲内容预告</a:t>
            </a:r>
          </a:p>
        </p:txBody>
      </p:sp>
      <p:sp>
        <p:nvSpPr>
          <p:cNvPr id="370691" name="Rectangle 3"/>
          <p:cNvSpPr>
            <a:spLocks noGrp="1" noChangeArrowheads="1"/>
          </p:cNvSpPr>
          <p:nvPr>
            <p:ph idx="1"/>
          </p:nvPr>
        </p:nvSpPr>
        <p:spPr>
          <a:xfrm>
            <a:off x="2051050" y="1052513"/>
            <a:ext cx="6842125" cy="3149600"/>
          </a:xfrm>
        </p:spPr>
        <p:txBody>
          <a:bodyPr/>
          <a:lstStyle/>
          <a:p>
            <a:pPr eaLnBrk="1" hangingPunct="1">
              <a:lnSpc>
                <a:spcPct val="200000"/>
              </a:lnSpc>
              <a:buClr>
                <a:srgbClr val="CC00CC"/>
              </a:buClr>
              <a:buFont typeface="Wingdings" panose="05000000000000000000" pitchFamily="2" charset="2"/>
              <a:buChar char="Ø"/>
            </a:pPr>
            <a:r>
              <a:rPr lang="zh-CN" altLang="en-US" sz="3600" smtClean="0">
                <a:solidFill>
                  <a:srgbClr val="0000FF"/>
                </a:solidFill>
                <a:sym typeface="Symbol" panose="05050102010706020507" pitchFamily="18" charset="2"/>
              </a:rPr>
              <a:t>例子</a:t>
            </a:r>
            <a:endParaRPr lang="en-US" altLang="zh-CN" sz="3600" smtClean="0">
              <a:solidFill>
                <a:srgbClr val="0000FF"/>
              </a:solidFill>
              <a:sym typeface="Symbol" panose="05050102010706020507" pitchFamily="18" charset="2"/>
            </a:endParaRPr>
          </a:p>
          <a:p>
            <a:pPr eaLnBrk="1" hangingPunct="1">
              <a:lnSpc>
                <a:spcPct val="200000"/>
              </a:lnSpc>
              <a:buClr>
                <a:srgbClr val="CC00CC"/>
              </a:buClr>
              <a:buFont typeface="Wingdings" panose="05000000000000000000" pitchFamily="2" charset="2"/>
              <a:buChar char="Ø"/>
            </a:pPr>
            <a:r>
              <a:rPr lang="zh-CN" altLang="en-US" sz="3600" smtClean="0">
                <a:solidFill>
                  <a:srgbClr val="0000FF"/>
                </a:solidFill>
                <a:sym typeface="Symbol" panose="05050102010706020507" pitchFamily="18" charset="2"/>
              </a:rPr>
              <a:t>排队论部分习题解答</a:t>
            </a:r>
            <a:endParaRPr lang="en-US" altLang="zh-CN" sz="3600" smtClean="0">
              <a:solidFill>
                <a:srgbClr val="0000FF"/>
              </a:solidFill>
              <a:sym typeface="Symbol" panose="05050102010706020507" pitchFamily="18" charset="2"/>
            </a:endParaRPr>
          </a:p>
          <a:p>
            <a:pPr eaLnBrk="1" hangingPunct="1">
              <a:lnSpc>
                <a:spcPct val="200000"/>
              </a:lnSpc>
              <a:buClr>
                <a:srgbClr val="CC00CC"/>
              </a:buClr>
              <a:buFont typeface="Wingdings" panose="05000000000000000000" pitchFamily="2" charset="2"/>
              <a:buChar char="Ø"/>
            </a:pPr>
            <a:r>
              <a:rPr lang="zh-CN" altLang="en-US" sz="3600" smtClean="0">
                <a:solidFill>
                  <a:srgbClr val="0000FF"/>
                </a:solidFill>
                <a:sym typeface="Symbol" panose="05050102010706020507" pitchFamily="18" charset="2"/>
              </a:rPr>
              <a:t>复习考试</a:t>
            </a:r>
          </a:p>
        </p:txBody>
      </p:sp>
      <p:sp>
        <p:nvSpPr>
          <p:cNvPr id="16384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DD0778F-D78E-4D3D-B402-85E3DAF8D0D0}"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16384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16384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054C263E-4C28-409C-A354-D4410E2F5D53}" type="slidenum">
              <a:rPr lang="zh-CN" altLang="en-US" sz="1800">
                <a:solidFill>
                  <a:srgbClr val="00FF00"/>
                </a:solidFill>
                <a:ea typeface="黑体" panose="02010609060101010101" pitchFamily="49" charset="-122"/>
              </a:rPr>
              <a:pPr/>
              <a:t>77</a:t>
            </a:fld>
            <a:endParaRPr lang="zh-CN" altLang="en-US" sz="1800">
              <a:solidFill>
                <a:srgbClr val="00FF00"/>
              </a:solidFill>
              <a:ea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0691">
                                            <p:txEl>
                                              <p:pRg st="1" end="1"/>
                                            </p:txEl>
                                          </p:spTgt>
                                        </p:tgtEl>
                                        <p:attrNameLst>
                                          <p:attrName>style.visibility</p:attrName>
                                        </p:attrNameLst>
                                      </p:cBhvr>
                                      <p:to>
                                        <p:strVal val="visible"/>
                                      </p:to>
                                    </p:set>
                                    <p:anim calcmode="lin" valueType="num">
                                      <p:cBhvr additive="base">
                                        <p:cTn id="13" dur="500" fill="hold"/>
                                        <p:tgtEl>
                                          <p:spTgt spid="3706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06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0691">
                                            <p:txEl>
                                              <p:pRg st="2" end="2"/>
                                            </p:txEl>
                                          </p:spTgt>
                                        </p:tgtEl>
                                        <p:attrNameLst>
                                          <p:attrName>style.visibility</p:attrName>
                                        </p:attrNameLst>
                                      </p:cBhvr>
                                      <p:to>
                                        <p:strVal val="visible"/>
                                      </p:to>
                                    </p:set>
                                    <p:anim calcmode="lin" valueType="num">
                                      <p:cBhvr additive="base">
                                        <p:cTn id="19" dur="500" fill="hold"/>
                                        <p:tgtEl>
                                          <p:spTgt spid="3706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06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zh-CN" altLang="en-US" smtClean="0"/>
              <a:t>证明</a:t>
            </a:r>
          </a:p>
        </p:txBody>
      </p:sp>
      <p:sp>
        <p:nvSpPr>
          <p:cNvPr id="335875" name="Rectangle 3"/>
          <p:cNvSpPr>
            <a:spLocks noGrp="1" noChangeArrowheads="1"/>
          </p:cNvSpPr>
          <p:nvPr>
            <p:ph idx="1"/>
          </p:nvPr>
        </p:nvSpPr>
        <p:spPr>
          <a:xfrm>
            <a:off x="1116013" y="1143000"/>
            <a:ext cx="7632700" cy="984250"/>
          </a:xfrm>
        </p:spPr>
        <p:txBody>
          <a:bodyPr/>
          <a:lstStyle/>
          <a:p>
            <a:pPr marL="0" indent="719138" eaLnBrk="1" hangingPunct="1">
              <a:buFont typeface="Wingdings" panose="05000000000000000000" pitchFamily="2" charset="2"/>
              <a:buNone/>
            </a:pPr>
            <a:r>
              <a:rPr lang="zh-CN" altLang="en-US" smtClean="0"/>
              <a:t>设</a:t>
            </a:r>
            <a:r>
              <a:rPr lang="en-US" altLang="zh-CN" smtClean="0"/>
              <a:t>v</a:t>
            </a:r>
            <a:r>
              <a:rPr lang="en-US" altLang="zh-CN" baseline="-25000" smtClean="0"/>
              <a:t>n</a:t>
            </a:r>
            <a:r>
              <a:rPr lang="zh-CN" altLang="en-US" smtClean="0"/>
              <a:t>表示在第</a:t>
            </a:r>
            <a:r>
              <a:rPr lang="en-US" altLang="zh-CN" smtClean="0"/>
              <a:t>n</a:t>
            </a:r>
            <a:r>
              <a:rPr lang="zh-CN" altLang="en-US" smtClean="0"/>
              <a:t>个顾客的服务时间</a:t>
            </a:r>
            <a:r>
              <a:rPr lang="zh-CN" altLang="en-US" smtClean="0">
                <a:sym typeface="Symbol" panose="05050102010706020507" pitchFamily="18" charset="2"/>
              </a:rPr>
              <a:t></a:t>
            </a:r>
            <a:r>
              <a:rPr lang="en-US" altLang="zh-CN" baseline="-25000" smtClean="0">
                <a:sym typeface="Symbol" panose="05050102010706020507" pitchFamily="18" charset="2"/>
              </a:rPr>
              <a:t>n</a:t>
            </a:r>
            <a:r>
              <a:rPr lang="zh-CN" altLang="en-US" smtClean="0"/>
              <a:t>内到达的顾客数，则容易看出</a:t>
            </a:r>
            <a:r>
              <a:rPr lang="en-US" altLang="zh-CN" smtClean="0"/>
              <a:t>{v</a:t>
            </a:r>
            <a:r>
              <a:rPr lang="en-US" altLang="zh-CN" baseline="-25000" smtClean="0"/>
              <a:t>n</a:t>
            </a:r>
            <a:r>
              <a:rPr lang="zh-CN" altLang="en-US" smtClean="0"/>
              <a:t>，</a:t>
            </a:r>
            <a:r>
              <a:rPr lang="en-US" altLang="zh-CN" smtClean="0">
                <a:sym typeface="Symbol" panose="05050102010706020507" pitchFamily="18" charset="2"/>
              </a:rPr>
              <a:t>n≥1</a:t>
            </a:r>
            <a:r>
              <a:rPr lang="en-US" altLang="zh-CN" smtClean="0"/>
              <a:t>}</a:t>
            </a:r>
            <a:r>
              <a:rPr lang="zh-CN" altLang="en-US" smtClean="0"/>
              <a:t>相互独立同分布</a:t>
            </a:r>
          </a:p>
        </p:txBody>
      </p:sp>
      <p:sp>
        <p:nvSpPr>
          <p:cNvPr id="2253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175B6EA-A8DE-4F13-A25D-A795036DD5BF}"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2253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22534" name="Rectangle 4"/>
          <p:cNvSpPr>
            <a:spLocks noChangeArrowheads="1"/>
          </p:cNvSpPr>
          <p:nvPr/>
        </p:nvSpPr>
        <p:spPr bwMode="auto">
          <a:xfrm>
            <a:off x="1143000" y="1697038"/>
            <a:ext cx="777240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endParaRPr lang="zh-CN" altLang="en-US"/>
          </a:p>
        </p:txBody>
      </p:sp>
      <p:graphicFrame>
        <p:nvGraphicFramePr>
          <p:cNvPr id="335877" name="Object 5"/>
          <p:cNvGraphicFramePr>
            <a:graphicFrameLocks noChangeAspect="1"/>
          </p:cNvGraphicFramePr>
          <p:nvPr/>
        </p:nvGraphicFramePr>
        <p:xfrm>
          <a:off x="1871663" y="2209800"/>
          <a:ext cx="5857875" cy="927100"/>
        </p:xfrm>
        <a:graphic>
          <a:graphicData uri="http://schemas.openxmlformats.org/presentationml/2006/ole">
            <mc:AlternateContent xmlns:mc="http://schemas.openxmlformats.org/markup-compatibility/2006">
              <mc:Choice xmlns:v="urn:schemas-microsoft-com:vml" Requires="v">
                <p:oleObj spid="_x0000_s22556" name="Equation" r:id="rId4" imgW="2806700" imgH="444500" progId="Equation.3">
                  <p:embed/>
                </p:oleObj>
              </mc:Choice>
              <mc:Fallback>
                <p:oleObj name="Equation" r:id="rId4" imgW="2806700" imgH="4445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1663" y="2209800"/>
                        <a:ext cx="5857875"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5878" name="Rectangle 6"/>
          <p:cNvSpPr>
            <a:spLocks noChangeArrowheads="1"/>
          </p:cNvSpPr>
          <p:nvPr/>
        </p:nvSpPr>
        <p:spPr bwMode="auto">
          <a:xfrm>
            <a:off x="1143000" y="3068638"/>
            <a:ext cx="77724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a:t>而且</a:t>
            </a:r>
          </a:p>
        </p:txBody>
      </p:sp>
      <p:graphicFrame>
        <p:nvGraphicFramePr>
          <p:cNvPr id="335879" name="Object 7"/>
          <p:cNvGraphicFramePr>
            <a:graphicFrameLocks noChangeAspect="1"/>
          </p:cNvGraphicFramePr>
          <p:nvPr/>
        </p:nvGraphicFramePr>
        <p:xfrm>
          <a:off x="2024063" y="3581400"/>
          <a:ext cx="5672137" cy="1035050"/>
        </p:xfrm>
        <a:graphic>
          <a:graphicData uri="http://schemas.openxmlformats.org/presentationml/2006/ole">
            <mc:AlternateContent xmlns:mc="http://schemas.openxmlformats.org/markup-compatibility/2006">
              <mc:Choice xmlns:v="urn:schemas-microsoft-com:vml" Requires="v">
                <p:oleObj spid="_x0000_s22557" name="Equation" r:id="rId6" imgW="2717800" imgH="495300" progId="Equation.3">
                  <p:embed/>
                </p:oleObj>
              </mc:Choice>
              <mc:Fallback>
                <p:oleObj name="Equation" r:id="rId6" imgW="2717800" imgH="4953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4063" y="3581400"/>
                        <a:ext cx="5672137"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5880" name="Rectangle 8"/>
          <p:cNvSpPr>
            <a:spLocks noChangeArrowheads="1"/>
          </p:cNvSpPr>
          <p:nvPr/>
        </p:nvSpPr>
        <p:spPr bwMode="auto">
          <a:xfrm>
            <a:off x="1143000" y="4537075"/>
            <a:ext cx="78454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a:t>由于</a:t>
            </a:r>
            <a:r>
              <a:rPr lang="en-US" altLang="zh-CN"/>
              <a:t>{v</a:t>
            </a:r>
            <a:r>
              <a:rPr lang="en-US" altLang="zh-CN" baseline="-25000"/>
              <a:t>n</a:t>
            </a:r>
            <a:r>
              <a:rPr lang="zh-CN" altLang="en-US"/>
              <a:t>，</a:t>
            </a:r>
            <a:r>
              <a:rPr lang="en-US" altLang="zh-CN">
                <a:sym typeface="Symbol" panose="05050102010706020507" pitchFamily="18" charset="2"/>
              </a:rPr>
              <a:t>n≥1</a:t>
            </a:r>
            <a:r>
              <a:rPr lang="en-US" altLang="zh-CN"/>
              <a:t>}</a:t>
            </a:r>
            <a:r>
              <a:rPr lang="zh-CN" altLang="en-US"/>
              <a:t>相互独立同分布，所以令</a:t>
            </a:r>
            <a:r>
              <a:rPr lang="en-US" altLang="zh-CN"/>
              <a:t>v</a:t>
            </a:r>
            <a:r>
              <a:rPr lang="en-US" altLang="zh-CN" baseline="-25000"/>
              <a:t>n </a:t>
            </a:r>
            <a:r>
              <a:rPr lang="zh-CN" altLang="en-US"/>
              <a:t>＝</a:t>
            </a:r>
            <a:r>
              <a:rPr lang="en-US" altLang="zh-CN"/>
              <a:t>v</a:t>
            </a:r>
            <a:r>
              <a:rPr lang="en-US" altLang="zh-CN" baseline="-25000"/>
              <a:t> </a:t>
            </a:r>
            <a:r>
              <a:rPr lang="zh-CN" altLang="en-US"/>
              <a:t>，</a:t>
            </a:r>
            <a:r>
              <a:rPr lang="en-US" altLang="zh-CN">
                <a:sym typeface="Symbol" panose="05050102010706020507" pitchFamily="18" charset="2"/>
              </a:rPr>
              <a:t>n≥1</a:t>
            </a:r>
            <a:r>
              <a:rPr lang="zh-CN" altLang="en-US">
                <a:sym typeface="Symbol" panose="05050102010706020507" pitchFamily="18" charset="2"/>
              </a:rPr>
              <a:t>，有</a:t>
            </a:r>
          </a:p>
        </p:txBody>
      </p:sp>
      <p:graphicFrame>
        <p:nvGraphicFramePr>
          <p:cNvPr id="335881" name="Object 9"/>
          <p:cNvGraphicFramePr>
            <a:graphicFrameLocks noChangeAspect="1"/>
          </p:cNvGraphicFramePr>
          <p:nvPr/>
        </p:nvGraphicFramePr>
        <p:xfrm>
          <a:off x="2076450" y="5518150"/>
          <a:ext cx="5327650" cy="1035050"/>
        </p:xfrm>
        <a:graphic>
          <a:graphicData uri="http://schemas.openxmlformats.org/presentationml/2006/ole">
            <mc:AlternateContent xmlns:mc="http://schemas.openxmlformats.org/markup-compatibility/2006">
              <mc:Choice xmlns:v="urn:schemas-microsoft-com:vml" Requires="v">
                <p:oleObj spid="_x0000_s22558" name="Equation" r:id="rId8" imgW="2552700" imgH="495300" progId="Equation.3">
                  <p:embed/>
                </p:oleObj>
              </mc:Choice>
              <mc:Fallback>
                <p:oleObj name="Equation" r:id="rId8" imgW="2552700" imgH="4953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6450" y="5518150"/>
                        <a:ext cx="5327650"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4CEE563E-0BA1-42D1-9F15-C821FC9BEB86}" type="slidenum">
              <a:rPr lang="zh-CN" altLang="en-US" sz="1800">
                <a:solidFill>
                  <a:srgbClr val="00FF00"/>
                </a:solidFill>
                <a:ea typeface="黑体" panose="02010609060101010101" pitchFamily="49" charset="-122"/>
              </a:rPr>
              <a:pPr/>
              <a:t>8</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anim calcmode="lin" valueType="num">
                                      <p:cBhvr additive="base">
                                        <p:cTn id="7" dur="500" fill="hold"/>
                                        <p:tgtEl>
                                          <p:spTgt spid="335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5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35877"/>
                                        </p:tgtEl>
                                        <p:attrNameLst>
                                          <p:attrName>style.visibility</p:attrName>
                                        </p:attrNameLst>
                                      </p:cBhvr>
                                      <p:to>
                                        <p:strVal val="visible"/>
                                      </p:to>
                                    </p:set>
                                    <p:anim calcmode="lin" valueType="num">
                                      <p:cBhvr additive="base">
                                        <p:cTn id="13" dur="500" fill="hold"/>
                                        <p:tgtEl>
                                          <p:spTgt spid="335877"/>
                                        </p:tgtEl>
                                        <p:attrNameLst>
                                          <p:attrName>ppt_x</p:attrName>
                                        </p:attrNameLst>
                                      </p:cBhvr>
                                      <p:tavLst>
                                        <p:tav tm="0">
                                          <p:val>
                                            <p:strVal val="#ppt_x"/>
                                          </p:val>
                                        </p:tav>
                                        <p:tav tm="100000">
                                          <p:val>
                                            <p:strVal val="#ppt_x"/>
                                          </p:val>
                                        </p:tav>
                                      </p:tavLst>
                                    </p:anim>
                                    <p:anim calcmode="lin" valueType="num">
                                      <p:cBhvr additive="base">
                                        <p:cTn id="14" dur="500" fill="hold"/>
                                        <p:tgtEl>
                                          <p:spTgt spid="33587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5878"/>
                                        </p:tgtEl>
                                        <p:attrNameLst>
                                          <p:attrName>style.visibility</p:attrName>
                                        </p:attrNameLst>
                                      </p:cBhvr>
                                      <p:to>
                                        <p:strVal val="visible"/>
                                      </p:to>
                                    </p:set>
                                    <p:anim calcmode="lin" valueType="num">
                                      <p:cBhvr additive="base">
                                        <p:cTn id="19" dur="500" fill="hold"/>
                                        <p:tgtEl>
                                          <p:spTgt spid="335878"/>
                                        </p:tgtEl>
                                        <p:attrNameLst>
                                          <p:attrName>ppt_x</p:attrName>
                                        </p:attrNameLst>
                                      </p:cBhvr>
                                      <p:tavLst>
                                        <p:tav tm="0">
                                          <p:val>
                                            <p:strVal val="#ppt_x"/>
                                          </p:val>
                                        </p:tav>
                                        <p:tav tm="100000">
                                          <p:val>
                                            <p:strVal val="#ppt_x"/>
                                          </p:val>
                                        </p:tav>
                                      </p:tavLst>
                                    </p:anim>
                                    <p:anim calcmode="lin" valueType="num">
                                      <p:cBhvr additive="base">
                                        <p:cTn id="20" dur="500" fill="hold"/>
                                        <p:tgtEl>
                                          <p:spTgt spid="335878"/>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2" presetClass="entr" presetSubtype="4" fill="hold" nodeType="afterEffect">
                                  <p:stCondLst>
                                    <p:cond delay="0"/>
                                  </p:stCondLst>
                                  <p:childTnLst>
                                    <p:set>
                                      <p:cBhvr>
                                        <p:cTn id="23" dur="1" fill="hold">
                                          <p:stCondLst>
                                            <p:cond delay="0"/>
                                          </p:stCondLst>
                                        </p:cTn>
                                        <p:tgtEl>
                                          <p:spTgt spid="335879"/>
                                        </p:tgtEl>
                                        <p:attrNameLst>
                                          <p:attrName>style.visibility</p:attrName>
                                        </p:attrNameLst>
                                      </p:cBhvr>
                                      <p:to>
                                        <p:strVal val="visible"/>
                                      </p:to>
                                    </p:set>
                                    <p:anim calcmode="lin" valueType="num">
                                      <p:cBhvr additive="base">
                                        <p:cTn id="24" dur="500" fill="hold"/>
                                        <p:tgtEl>
                                          <p:spTgt spid="335879"/>
                                        </p:tgtEl>
                                        <p:attrNameLst>
                                          <p:attrName>ppt_x</p:attrName>
                                        </p:attrNameLst>
                                      </p:cBhvr>
                                      <p:tavLst>
                                        <p:tav tm="0">
                                          <p:val>
                                            <p:strVal val="#ppt_x"/>
                                          </p:val>
                                        </p:tav>
                                        <p:tav tm="100000">
                                          <p:val>
                                            <p:strVal val="#ppt_x"/>
                                          </p:val>
                                        </p:tav>
                                      </p:tavLst>
                                    </p:anim>
                                    <p:anim calcmode="lin" valueType="num">
                                      <p:cBhvr additive="base">
                                        <p:cTn id="25" dur="500" fill="hold"/>
                                        <p:tgtEl>
                                          <p:spTgt spid="335879"/>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35880"/>
                                        </p:tgtEl>
                                        <p:attrNameLst>
                                          <p:attrName>style.visibility</p:attrName>
                                        </p:attrNameLst>
                                      </p:cBhvr>
                                      <p:to>
                                        <p:strVal val="visible"/>
                                      </p:to>
                                    </p:set>
                                    <p:anim calcmode="lin" valueType="num">
                                      <p:cBhvr additive="base">
                                        <p:cTn id="30" dur="500" fill="hold"/>
                                        <p:tgtEl>
                                          <p:spTgt spid="335880"/>
                                        </p:tgtEl>
                                        <p:attrNameLst>
                                          <p:attrName>ppt_x</p:attrName>
                                        </p:attrNameLst>
                                      </p:cBhvr>
                                      <p:tavLst>
                                        <p:tav tm="0">
                                          <p:val>
                                            <p:strVal val="#ppt_x"/>
                                          </p:val>
                                        </p:tav>
                                        <p:tav tm="100000">
                                          <p:val>
                                            <p:strVal val="#ppt_x"/>
                                          </p:val>
                                        </p:tav>
                                      </p:tavLst>
                                    </p:anim>
                                    <p:anim calcmode="lin" valueType="num">
                                      <p:cBhvr additive="base">
                                        <p:cTn id="31" dur="500" fill="hold"/>
                                        <p:tgtEl>
                                          <p:spTgt spid="335880"/>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500"/>
                            </p:stCondLst>
                            <p:childTnLst>
                              <p:par>
                                <p:cTn id="33" presetID="2" presetClass="entr" presetSubtype="4" fill="hold" nodeType="afterEffect">
                                  <p:stCondLst>
                                    <p:cond delay="0"/>
                                  </p:stCondLst>
                                  <p:childTnLst>
                                    <p:set>
                                      <p:cBhvr>
                                        <p:cTn id="34" dur="1" fill="hold">
                                          <p:stCondLst>
                                            <p:cond delay="0"/>
                                          </p:stCondLst>
                                        </p:cTn>
                                        <p:tgtEl>
                                          <p:spTgt spid="335881"/>
                                        </p:tgtEl>
                                        <p:attrNameLst>
                                          <p:attrName>style.visibility</p:attrName>
                                        </p:attrNameLst>
                                      </p:cBhvr>
                                      <p:to>
                                        <p:strVal val="visible"/>
                                      </p:to>
                                    </p:set>
                                    <p:anim calcmode="lin" valueType="num">
                                      <p:cBhvr additive="base">
                                        <p:cTn id="35" dur="500" fill="hold"/>
                                        <p:tgtEl>
                                          <p:spTgt spid="335881"/>
                                        </p:tgtEl>
                                        <p:attrNameLst>
                                          <p:attrName>ppt_x</p:attrName>
                                        </p:attrNameLst>
                                      </p:cBhvr>
                                      <p:tavLst>
                                        <p:tav tm="0">
                                          <p:val>
                                            <p:strVal val="#ppt_x"/>
                                          </p:val>
                                        </p:tav>
                                        <p:tav tm="100000">
                                          <p:val>
                                            <p:strVal val="#ppt_x"/>
                                          </p:val>
                                        </p:tav>
                                      </p:tavLst>
                                    </p:anim>
                                    <p:anim calcmode="lin" valueType="num">
                                      <p:cBhvr additive="base">
                                        <p:cTn id="36" dur="500" fill="hold"/>
                                        <p:tgtEl>
                                          <p:spTgt spid="3358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p:bldP spid="335878" grpId="0"/>
      <p:bldP spid="33588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zh-CN" altLang="en-US" smtClean="0"/>
              <a:t>证明</a:t>
            </a:r>
            <a:r>
              <a:rPr lang="en-US" altLang="zh-CN" smtClean="0"/>
              <a:t>(</a:t>
            </a:r>
            <a:r>
              <a:rPr lang="zh-CN" altLang="en-US" smtClean="0"/>
              <a:t>续</a:t>
            </a:r>
            <a:r>
              <a:rPr lang="en-US" altLang="zh-CN" smtClean="0"/>
              <a:t>1)</a:t>
            </a:r>
          </a:p>
        </p:txBody>
      </p:sp>
      <p:sp>
        <p:nvSpPr>
          <p:cNvPr id="337923" name="Rectangle 3"/>
          <p:cNvSpPr>
            <a:spLocks noGrp="1" noChangeArrowheads="1"/>
          </p:cNvSpPr>
          <p:nvPr>
            <p:ph idx="1"/>
          </p:nvPr>
        </p:nvSpPr>
        <p:spPr>
          <a:xfrm>
            <a:off x="1143000" y="2686050"/>
            <a:ext cx="3276600" cy="512763"/>
          </a:xfrm>
        </p:spPr>
        <p:txBody>
          <a:bodyPr/>
          <a:lstStyle/>
          <a:p>
            <a:pPr eaLnBrk="1" hangingPunct="1">
              <a:buFont typeface="Wingdings" panose="05000000000000000000" pitchFamily="2" charset="2"/>
              <a:buNone/>
            </a:pPr>
            <a:r>
              <a:rPr lang="zh-CN" altLang="en-US" smtClean="0"/>
              <a:t>其一步转移概率为：</a:t>
            </a:r>
          </a:p>
        </p:txBody>
      </p:sp>
      <p:sp>
        <p:nvSpPr>
          <p:cNvPr id="2458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E85ECFD-9134-4597-A8F0-80EA225FC47D}" type="datetime1">
              <a:rPr lang="zh-CN" altLang="en-US" sz="1800">
                <a:solidFill>
                  <a:srgbClr val="00FF00"/>
                </a:solidFill>
                <a:ea typeface="黑体" panose="02010609060101010101" pitchFamily="49" charset="-122"/>
              </a:rPr>
              <a:pPr/>
              <a:t>2019/11/16</a:t>
            </a:fld>
            <a:endParaRPr lang="en-US" altLang="zh-CN" sz="1800">
              <a:solidFill>
                <a:srgbClr val="00FF00"/>
              </a:solidFill>
              <a:ea typeface="黑体" panose="02010609060101010101" pitchFamily="49" charset="-122"/>
            </a:endParaRPr>
          </a:p>
        </p:txBody>
      </p:sp>
      <p:sp>
        <p:nvSpPr>
          <p:cNvPr id="2458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graphicFrame>
        <p:nvGraphicFramePr>
          <p:cNvPr id="337924" name="Object 4"/>
          <p:cNvGraphicFramePr>
            <a:graphicFrameLocks noChangeAspect="1"/>
          </p:cNvGraphicFramePr>
          <p:nvPr/>
        </p:nvGraphicFramePr>
        <p:xfrm>
          <a:off x="1676400" y="3375025"/>
          <a:ext cx="3411538" cy="558800"/>
        </p:xfrm>
        <a:graphic>
          <a:graphicData uri="http://schemas.openxmlformats.org/presentationml/2006/ole">
            <mc:AlternateContent xmlns:mc="http://schemas.openxmlformats.org/markup-compatibility/2006">
              <mc:Choice xmlns:v="urn:schemas-microsoft-com:vml" Requires="v">
                <p:oleObj spid="_x0000_s24603" name="Equation" r:id="rId4" imgW="1548728" imgH="253890" progId="Equation.3">
                  <p:embed/>
                </p:oleObj>
              </mc:Choice>
              <mc:Fallback>
                <p:oleObj name="Equation" r:id="rId4" imgW="1548728" imgH="25389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375025"/>
                        <a:ext cx="3411538"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25" name="Object 5"/>
          <p:cNvGraphicFramePr>
            <a:graphicFrameLocks noChangeAspect="1"/>
          </p:cNvGraphicFramePr>
          <p:nvPr/>
        </p:nvGraphicFramePr>
        <p:xfrm>
          <a:off x="2112963" y="4038600"/>
          <a:ext cx="3516312" cy="1033463"/>
        </p:xfrm>
        <a:graphic>
          <a:graphicData uri="http://schemas.openxmlformats.org/presentationml/2006/ole">
            <mc:AlternateContent xmlns:mc="http://schemas.openxmlformats.org/markup-compatibility/2006">
              <mc:Choice xmlns:v="urn:schemas-microsoft-com:vml" Requires="v">
                <p:oleObj spid="_x0000_s24604" name="Equation" r:id="rId6" imgW="1600200" imgH="469900" progId="Equation.3">
                  <p:embed/>
                </p:oleObj>
              </mc:Choice>
              <mc:Fallback>
                <p:oleObj name="Equation" r:id="rId6" imgW="1600200" imgH="4699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2963" y="4038600"/>
                        <a:ext cx="3516312" cy="1033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26" name="Rectangle 6"/>
          <p:cNvSpPr>
            <a:spLocks noChangeArrowheads="1"/>
          </p:cNvSpPr>
          <p:nvPr/>
        </p:nvSpPr>
        <p:spPr bwMode="auto">
          <a:xfrm>
            <a:off x="1143000" y="5105400"/>
            <a:ext cx="77724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a:sym typeface="Symbol" panose="05050102010706020507" pitchFamily="18" charset="2"/>
              </a:rPr>
              <a:t>当</a:t>
            </a:r>
            <a:r>
              <a:rPr lang="en-US" altLang="zh-CN">
                <a:sym typeface="Symbol" panose="05050102010706020507" pitchFamily="18" charset="2"/>
              </a:rPr>
              <a:t>i≥1</a:t>
            </a:r>
            <a:r>
              <a:rPr lang="zh-CN" altLang="en-US">
                <a:sym typeface="Symbol" panose="05050102010706020507" pitchFamily="18" charset="2"/>
              </a:rPr>
              <a:t>时，</a:t>
            </a:r>
          </a:p>
        </p:txBody>
      </p:sp>
      <p:graphicFrame>
        <p:nvGraphicFramePr>
          <p:cNvPr id="337927" name="Object 7"/>
          <p:cNvGraphicFramePr>
            <a:graphicFrameLocks noChangeAspect="1"/>
          </p:cNvGraphicFramePr>
          <p:nvPr/>
        </p:nvGraphicFramePr>
        <p:xfrm>
          <a:off x="2170113" y="5562600"/>
          <a:ext cx="5524500" cy="977900"/>
        </p:xfrm>
        <a:graphic>
          <a:graphicData uri="http://schemas.openxmlformats.org/presentationml/2006/ole">
            <mc:AlternateContent xmlns:mc="http://schemas.openxmlformats.org/markup-compatibility/2006">
              <mc:Choice xmlns:v="urn:schemas-microsoft-com:vml" Requires="v">
                <p:oleObj spid="_x0000_s24605" name="Equation" r:id="rId8" imgW="2514600" imgH="444500" progId="Equation.3">
                  <p:embed/>
                </p:oleObj>
              </mc:Choice>
              <mc:Fallback>
                <p:oleObj name="Equation" r:id="rId8" imgW="2514600" imgH="4445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70113" y="5562600"/>
                        <a:ext cx="55245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28" name="Rectangle 8"/>
          <p:cNvSpPr>
            <a:spLocks noChangeArrowheads="1"/>
          </p:cNvSpPr>
          <p:nvPr/>
        </p:nvSpPr>
        <p:spPr bwMode="auto">
          <a:xfrm>
            <a:off x="1143000" y="1143000"/>
            <a:ext cx="7772400"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a:t>从上式可以看出，当已知</a:t>
            </a:r>
            <a:r>
              <a:rPr lang="en-US" altLang="zh-CN">
                <a:sym typeface="Symbol" panose="05050102010706020507" pitchFamily="18" charset="2"/>
              </a:rPr>
              <a:t>N</a:t>
            </a:r>
            <a:r>
              <a:rPr lang="en-US" altLang="zh-CN" baseline="-25000">
                <a:sym typeface="Symbol" panose="05050102010706020507" pitchFamily="18" charset="2"/>
              </a:rPr>
              <a:t>n</a:t>
            </a:r>
            <a:r>
              <a:rPr lang="en-US" altLang="zh-CN" baseline="30000">
                <a:sym typeface="Symbol" panose="05050102010706020507" pitchFamily="18" charset="2"/>
              </a:rPr>
              <a:t>+</a:t>
            </a:r>
            <a:r>
              <a:rPr lang="zh-CN" altLang="en-US"/>
              <a:t>时， </a:t>
            </a:r>
            <a:r>
              <a:rPr lang="en-US" altLang="zh-CN">
                <a:sym typeface="Symbol" panose="05050102010706020507" pitchFamily="18" charset="2"/>
              </a:rPr>
              <a:t>N</a:t>
            </a:r>
            <a:r>
              <a:rPr lang="en-US" altLang="zh-CN" baseline="-25000">
                <a:sym typeface="Symbol" panose="05050102010706020507" pitchFamily="18" charset="2"/>
              </a:rPr>
              <a:t>n+1</a:t>
            </a:r>
            <a:r>
              <a:rPr lang="en-US" altLang="zh-CN" baseline="30000">
                <a:sym typeface="Symbol" panose="05050102010706020507" pitchFamily="18" charset="2"/>
              </a:rPr>
              <a:t>+</a:t>
            </a:r>
            <a:r>
              <a:rPr lang="zh-CN" altLang="en-US"/>
              <a:t>只与到达过程有关，而与</a:t>
            </a:r>
            <a:r>
              <a:rPr lang="en-US" altLang="zh-CN">
                <a:sym typeface="Symbol" panose="05050102010706020507" pitchFamily="18" charset="2"/>
              </a:rPr>
              <a:t>N</a:t>
            </a:r>
            <a:r>
              <a:rPr lang="en-US" altLang="zh-CN" baseline="-25000">
                <a:sym typeface="Symbol" panose="05050102010706020507" pitchFamily="18" charset="2"/>
              </a:rPr>
              <a:t>1</a:t>
            </a:r>
            <a:r>
              <a:rPr lang="en-US" altLang="zh-CN" baseline="30000">
                <a:sym typeface="Symbol" panose="05050102010706020507" pitchFamily="18" charset="2"/>
              </a:rPr>
              <a:t>+</a:t>
            </a:r>
            <a:r>
              <a:rPr lang="en-US" altLang="zh-CN"/>
              <a:t>, </a:t>
            </a:r>
            <a:r>
              <a:rPr lang="en-US" altLang="zh-CN">
                <a:sym typeface="Symbol" panose="05050102010706020507" pitchFamily="18" charset="2"/>
              </a:rPr>
              <a:t>N</a:t>
            </a:r>
            <a:r>
              <a:rPr lang="en-US" altLang="zh-CN" baseline="-25000">
                <a:sym typeface="Symbol" panose="05050102010706020507" pitchFamily="18" charset="2"/>
              </a:rPr>
              <a:t>2</a:t>
            </a:r>
            <a:r>
              <a:rPr lang="en-US" altLang="zh-CN" baseline="30000">
                <a:sym typeface="Symbol" panose="05050102010706020507" pitchFamily="18" charset="2"/>
              </a:rPr>
              <a:t>+</a:t>
            </a:r>
            <a:r>
              <a:rPr lang="en-US" altLang="zh-CN"/>
              <a:t>,…, </a:t>
            </a:r>
            <a:r>
              <a:rPr lang="en-US" altLang="zh-CN">
                <a:sym typeface="Symbol" panose="05050102010706020507" pitchFamily="18" charset="2"/>
              </a:rPr>
              <a:t>N</a:t>
            </a:r>
            <a:r>
              <a:rPr lang="en-US" altLang="zh-CN" baseline="-25000">
                <a:sym typeface="Symbol" panose="05050102010706020507" pitchFamily="18" charset="2"/>
              </a:rPr>
              <a:t>n-1</a:t>
            </a:r>
            <a:r>
              <a:rPr lang="en-US" altLang="zh-CN" baseline="30000">
                <a:sym typeface="Symbol" panose="05050102010706020507" pitchFamily="18" charset="2"/>
              </a:rPr>
              <a:t>+</a:t>
            </a:r>
            <a:r>
              <a:rPr lang="zh-CN" altLang="en-US"/>
              <a:t>无关，所以是马尔可夫链，其状态空间</a:t>
            </a:r>
            <a:r>
              <a:rPr lang="en-US" altLang="zh-CN"/>
              <a:t>E</a:t>
            </a:r>
            <a:r>
              <a:rPr lang="zh-CN" altLang="en-US"/>
              <a:t>＝</a:t>
            </a:r>
            <a:r>
              <a:rPr lang="en-US" altLang="zh-CN"/>
              <a:t>{0,1,2,…}</a:t>
            </a:r>
            <a:r>
              <a:rPr lang="zh-CN" altLang="en-US"/>
              <a:t>。</a:t>
            </a:r>
          </a:p>
        </p:txBody>
      </p:sp>
      <p:sp>
        <p:nvSpPr>
          <p:cNvPr id="2458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77</a:t>
            </a:r>
            <a:r>
              <a:rPr lang="zh-CN" altLang="en-US" sz="1800">
                <a:solidFill>
                  <a:srgbClr val="00FF00"/>
                </a:solidFill>
                <a:ea typeface="黑体" panose="02010609060101010101" pitchFamily="49" charset="-122"/>
              </a:rPr>
              <a:t>－</a:t>
            </a:r>
            <a:fld id="{CA702C7B-23F9-4B39-A30A-12C3E99135AC}" type="slidenum">
              <a:rPr lang="zh-CN" altLang="en-US" sz="1800">
                <a:solidFill>
                  <a:srgbClr val="00FF00"/>
                </a:solidFill>
                <a:ea typeface="黑体" panose="02010609060101010101" pitchFamily="49" charset="-122"/>
              </a:rPr>
              <a:pPr/>
              <a:t>9</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7928"/>
                                        </p:tgtEl>
                                        <p:attrNameLst>
                                          <p:attrName>style.visibility</p:attrName>
                                        </p:attrNameLst>
                                      </p:cBhvr>
                                      <p:to>
                                        <p:strVal val="visible"/>
                                      </p:to>
                                    </p:set>
                                    <p:anim calcmode="lin" valueType="num">
                                      <p:cBhvr additive="base">
                                        <p:cTn id="7" dur="500" fill="hold"/>
                                        <p:tgtEl>
                                          <p:spTgt spid="337928"/>
                                        </p:tgtEl>
                                        <p:attrNameLst>
                                          <p:attrName>ppt_x</p:attrName>
                                        </p:attrNameLst>
                                      </p:cBhvr>
                                      <p:tavLst>
                                        <p:tav tm="0">
                                          <p:val>
                                            <p:strVal val="#ppt_x"/>
                                          </p:val>
                                        </p:tav>
                                        <p:tav tm="100000">
                                          <p:val>
                                            <p:strVal val="#ppt_x"/>
                                          </p:val>
                                        </p:tav>
                                      </p:tavLst>
                                    </p:anim>
                                    <p:anim calcmode="lin" valueType="num">
                                      <p:cBhvr additive="base">
                                        <p:cTn id="8" dur="500" fill="hold"/>
                                        <p:tgtEl>
                                          <p:spTgt spid="33792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7923">
                                            <p:txEl>
                                              <p:pRg st="0" end="0"/>
                                            </p:txEl>
                                          </p:spTgt>
                                        </p:tgtEl>
                                        <p:attrNameLst>
                                          <p:attrName>style.visibility</p:attrName>
                                        </p:attrNameLst>
                                      </p:cBhvr>
                                      <p:to>
                                        <p:strVal val="visible"/>
                                      </p:to>
                                    </p:set>
                                    <p:anim calcmode="lin" valueType="num">
                                      <p:cBhvr additive="base">
                                        <p:cTn id="13" dur="500" fill="hold"/>
                                        <p:tgtEl>
                                          <p:spTgt spid="33792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23">
                                            <p:txEl>
                                              <p:pRg st="0" end="0"/>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337924"/>
                                        </p:tgtEl>
                                        <p:attrNameLst>
                                          <p:attrName>style.visibility</p:attrName>
                                        </p:attrNameLst>
                                      </p:cBhvr>
                                      <p:to>
                                        <p:strVal val="visible"/>
                                      </p:to>
                                    </p:set>
                                    <p:anim calcmode="lin" valueType="num">
                                      <p:cBhvr additive="base">
                                        <p:cTn id="18" dur="500" fill="hold"/>
                                        <p:tgtEl>
                                          <p:spTgt spid="337924"/>
                                        </p:tgtEl>
                                        <p:attrNameLst>
                                          <p:attrName>ppt_x</p:attrName>
                                        </p:attrNameLst>
                                      </p:cBhvr>
                                      <p:tavLst>
                                        <p:tav tm="0">
                                          <p:val>
                                            <p:strVal val="#ppt_x"/>
                                          </p:val>
                                        </p:tav>
                                        <p:tav tm="100000">
                                          <p:val>
                                            <p:strVal val="#ppt_x"/>
                                          </p:val>
                                        </p:tav>
                                      </p:tavLst>
                                    </p:anim>
                                    <p:anim calcmode="lin" valueType="num">
                                      <p:cBhvr additive="base">
                                        <p:cTn id="19" dur="500" fill="hold"/>
                                        <p:tgtEl>
                                          <p:spTgt spid="337924"/>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1000"/>
                            </p:stCondLst>
                            <p:childTnLst>
                              <p:par>
                                <p:cTn id="21" presetID="2" presetClass="entr" presetSubtype="4" fill="hold" nodeType="afterEffect">
                                  <p:stCondLst>
                                    <p:cond delay="0"/>
                                  </p:stCondLst>
                                  <p:childTnLst>
                                    <p:set>
                                      <p:cBhvr>
                                        <p:cTn id="22" dur="1" fill="hold">
                                          <p:stCondLst>
                                            <p:cond delay="0"/>
                                          </p:stCondLst>
                                        </p:cTn>
                                        <p:tgtEl>
                                          <p:spTgt spid="337925"/>
                                        </p:tgtEl>
                                        <p:attrNameLst>
                                          <p:attrName>style.visibility</p:attrName>
                                        </p:attrNameLst>
                                      </p:cBhvr>
                                      <p:to>
                                        <p:strVal val="visible"/>
                                      </p:to>
                                    </p:set>
                                    <p:anim calcmode="lin" valueType="num">
                                      <p:cBhvr additive="base">
                                        <p:cTn id="23" dur="500" fill="hold"/>
                                        <p:tgtEl>
                                          <p:spTgt spid="337925"/>
                                        </p:tgtEl>
                                        <p:attrNameLst>
                                          <p:attrName>ppt_x</p:attrName>
                                        </p:attrNameLst>
                                      </p:cBhvr>
                                      <p:tavLst>
                                        <p:tav tm="0">
                                          <p:val>
                                            <p:strVal val="#ppt_x"/>
                                          </p:val>
                                        </p:tav>
                                        <p:tav tm="100000">
                                          <p:val>
                                            <p:strVal val="#ppt_x"/>
                                          </p:val>
                                        </p:tav>
                                      </p:tavLst>
                                    </p:anim>
                                    <p:anim calcmode="lin" valueType="num">
                                      <p:cBhvr additive="base">
                                        <p:cTn id="24" dur="500" fill="hold"/>
                                        <p:tgtEl>
                                          <p:spTgt spid="33792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37926"/>
                                        </p:tgtEl>
                                        <p:attrNameLst>
                                          <p:attrName>style.visibility</p:attrName>
                                        </p:attrNameLst>
                                      </p:cBhvr>
                                      <p:to>
                                        <p:strVal val="visible"/>
                                      </p:to>
                                    </p:set>
                                    <p:anim calcmode="lin" valueType="num">
                                      <p:cBhvr additive="base">
                                        <p:cTn id="29" dur="500" fill="hold"/>
                                        <p:tgtEl>
                                          <p:spTgt spid="337926"/>
                                        </p:tgtEl>
                                        <p:attrNameLst>
                                          <p:attrName>ppt_x</p:attrName>
                                        </p:attrNameLst>
                                      </p:cBhvr>
                                      <p:tavLst>
                                        <p:tav tm="0">
                                          <p:val>
                                            <p:strVal val="#ppt_x"/>
                                          </p:val>
                                        </p:tav>
                                        <p:tav tm="100000">
                                          <p:val>
                                            <p:strVal val="#ppt_x"/>
                                          </p:val>
                                        </p:tav>
                                      </p:tavLst>
                                    </p:anim>
                                    <p:anim calcmode="lin" valueType="num">
                                      <p:cBhvr additive="base">
                                        <p:cTn id="30" dur="500" fill="hold"/>
                                        <p:tgtEl>
                                          <p:spTgt spid="337926"/>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2" presetClass="entr" presetSubtype="4" fill="hold" nodeType="afterEffect">
                                  <p:stCondLst>
                                    <p:cond delay="0"/>
                                  </p:stCondLst>
                                  <p:childTnLst>
                                    <p:set>
                                      <p:cBhvr>
                                        <p:cTn id="33" dur="1" fill="hold">
                                          <p:stCondLst>
                                            <p:cond delay="0"/>
                                          </p:stCondLst>
                                        </p:cTn>
                                        <p:tgtEl>
                                          <p:spTgt spid="337927"/>
                                        </p:tgtEl>
                                        <p:attrNameLst>
                                          <p:attrName>style.visibility</p:attrName>
                                        </p:attrNameLst>
                                      </p:cBhvr>
                                      <p:to>
                                        <p:strVal val="visible"/>
                                      </p:to>
                                    </p:set>
                                    <p:anim calcmode="lin" valueType="num">
                                      <p:cBhvr additive="base">
                                        <p:cTn id="34" dur="500" fill="hold"/>
                                        <p:tgtEl>
                                          <p:spTgt spid="337927"/>
                                        </p:tgtEl>
                                        <p:attrNameLst>
                                          <p:attrName>ppt_x</p:attrName>
                                        </p:attrNameLst>
                                      </p:cBhvr>
                                      <p:tavLst>
                                        <p:tav tm="0">
                                          <p:val>
                                            <p:strVal val="#ppt_x"/>
                                          </p:val>
                                        </p:tav>
                                        <p:tav tm="100000">
                                          <p:val>
                                            <p:strVal val="#ppt_x"/>
                                          </p:val>
                                        </p:tav>
                                      </p:tavLst>
                                    </p:anim>
                                    <p:anim calcmode="lin" valueType="num">
                                      <p:cBhvr additive="base">
                                        <p:cTn id="35" dur="500" fill="hold"/>
                                        <p:tgtEl>
                                          <p:spTgt spid="3379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P spid="337926" grpId="0"/>
      <p:bldP spid="337928" grpId="0"/>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00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883</TotalTime>
  <Words>5522</Words>
  <Application>Microsoft Office PowerPoint</Application>
  <PresentationFormat>全屏显示(4:3)</PresentationFormat>
  <Paragraphs>712</Paragraphs>
  <Slides>77</Slides>
  <Notes>77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4</vt:i4>
      </vt:variant>
      <vt:variant>
        <vt:lpstr>幻灯片标题</vt:lpstr>
      </vt:variant>
      <vt:variant>
        <vt:i4>77</vt:i4>
      </vt:variant>
    </vt:vector>
  </HeadingPairs>
  <TitlesOfParts>
    <vt:vector size="88" baseType="lpstr">
      <vt:lpstr>黑体</vt:lpstr>
      <vt:lpstr>华文行楷</vt:lpstr>
      <vt:lpstr>宋体</vt:lpstr>
      <vt:lpstr>Symbol</vt:lpstr>
      <vt:lpstr>Times New Roman</vt:lpstr>
      <vt:lpstr>Wingdings</vt:lpstr>
      <vt:lpstr>默认设计模板</vt:lpstr>
      <vt:lpstr>BMP 图象</vt:lpstr>
      <vt:lpstr>Equation</vt:lpstr>
      <vt:lpstr>公式</vt:lpstr>
      <vt:lpstr>MathType 6.0 Equation</vt:lpstr>
      <vt:lpstr>随机过程与排队论</vt:lpstr>
      <vt:lpstr>上一讲内容回顾</vt:lpstr>
      <vt:lpstr>本讲主要内容</vt:lpstr>
      <vt:lpstr>第七章  一般服务的M/G/1/排队系统</vt:lpstr>
      <vt:lpstr>§7.1  嵌入马尔可夫链</vt:lpstr>
      <vt:lpstr>2.嵌入马尔可夫链</vt:lpstr>
      <vt:lpstr>定理</vt:lpstr>
      <vt:lpstr>证明</vt:lpstr>
      <vt:lpstr>证明(续1)</vt:lpstr>
      <vt:lpstr>证明(续2)</vt:lpstr>
      <vt:lpstr>Vn的均值</vt:lpstr>
      <vt:lpstr>Vn的二阶矩</vt:lpstr>
      <vt:lpstr>Vn的方差</vt:lpstr>
      <vt:lpstr>一步转移概率</vt:lpstr>
      <vt:lpstr>引理</vt:lpstr>
      <vt:lpstr>定理</vt:lpstr>
      <vt:lpstr>证明</vt:lpstr>
      <vt:lpstr>证明(续1)</vt:lpstr>
      <vt:lpstr>证明(续2)</vt:lpstr>
      <vt:lpstr>证明(续3)</vt:lpstr>
      <vt:lpstr>推论1</vt:lpstr>
      <vt:lpstr>推论2</vt:lpstr>
      <vt:lpstr>说明</vt:lpstr>
      <vt:lpstr>推论3</vt:lpstr>
      <vt:lpstr>{Nn+，n≥1} 的平均对长</vt:lpstr>
      <vt:lpstr>{Nn+，n≥1} 的平均对长(续)</vt:lpstr>
      <vt:lpstr>扑拉克—辛钦均值公式</vt:lpstr>
      <vt:lpstr>§7.2  对长</vt:lpstr>
      <vt:lpstr>定理1</vt:lpstr>
      <vt:lpstr>证明</vt:lpstr>
      <vt:lpstr>证明(续1)</vt:lpstr>
      <vt:lpstr>证明(续2)</vt:lpstr>
      <vt:lpstr>证明(续3)</vt:lpstr>
      <vt:lpstr>证明(续4)</vt:lpstr>
      <vt:lpstr>证明(续5)</vt:lpstr>
      <vt:lpstr>定理2</vt:lpstr>
      <vt:lpstr>证明</vt:lpstr>
      <vt:lpstr>证明(续1)</vt:lpstr>
      <vt:lpstr>证明(续2)</vt:lpstr>
      <vt:lpstr>证明(续3)</vt:lpstr>
      <vt:lpstr>定理3</vt:lpstr>
      <vt:lpstr>推论</vt:lpstr>
      <vt:lpstr>§7.3  等待时间与逗留时间</vt:lpstr>
      <vt:lpstr>证明</vt:lpstr>
      <vt:lpstr>证明(续)</vt:lpstr>
      <vt:lpstr>推论1</vt:lpstr>
      <vt:lpstr>推论2、推论3</vt:lpstr>
      <vt:lpstr>§7.4　忙期</vt:lpstr>
      <vt:lpstr>引理1</vt:lpstr>
      <vt:lpstr>定理1</vt:lpstr>
      <vt:lpstr>定理2</vt:lpstr>
      <vt:lpstr>推论</vt:lpstr>
      <vt:lpstr>定理3</vt:lpstr>
      <vt:lpstr>§5　输出过程</vt:lpstr>
      <vt:lpstr>引理1</vt:lpstr>
      <vt:lpstr>定理1</vt:lpstr>
      <vt:lpstr>定理2</vt:lpstr>
      <vt:lpstr>结论</vt:lpstr>
      <vt:lpstr>隐Markov模型</vt:lpstr>
      <vt:lpstr>例(续1)</vt:lpstr>
      <vt:lpstr>例(续2)</vt:lpstr>
      <vt:lpstr>例(续3)</vt:lpstr>
      <vt:lpstr>例(续4)</vt:lpstr>
      <vt:lpstr>例(续5)</vt:lpstr>
      <vt:lpstr>隐马尔可夫模型的描述</vt:lpstr>
      <vt:lpstr>隐马尔可夫模型的描述(续1)</vt:lpstr>
      <vt:lpstr>隐马尔可夫模型的描述(续2)</vt:lpstr>
      <vt:lpstr>隐马尔可夫模型的等价表述</vt:lpstr>
      <vt:lpstr>在应用中研究隐马尔可夫模型的主要方面</vt:lpstr>
      <vt:lpstr>解码问题</vt:lpstr>
      <vt:lpstr>解码问题</vt:lpstr>
      <vt:lpstr>(1)基于n(i)的向前递推公式计算P{Y=y |}的步骤</vt:lpstr>
      <vt:lpstr>另一种途径</vt:lpstr>
      <vt:lpstr>(2)基于n(i)的向后递推公式计算P{Y=y |}的步骤</vt:lpstr>
      <vt:lpstr>解码问题——已知模型与观测Y＝y时，状态X的估计</vt:lpstr>
      <vt:lpstr>本讲主要内容</vt:lpstr>
      <vt:lpstr>下一讲内容预告</vt:lpstr>
    </vt:vector>
  </TitlesOfParts>
  <Company>UESTC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离散数学</dc:title>
  <dc:creator>顾小丰</dc:creator>
  <cp:lastModifiedBy>GuXF-QiuH</cp:lastModifiedBy>
  <cp:revision>49</cp:revision>
  <dcterms:created xsi:type="dcterms:W3CDTF">2002-12-17T04:12:09Z</dcterms:created>
  <dcterms:modified xsi:type="dcterms:W3CDTF">2019-11-16T13:16:54Z</dcterms:modified>
</cp:coreProperties>
</file>