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274" r:id="rId2"/>
    <p:sldId id="264" r:id="rId3"/>
    <p:sldId id="549" r:id="rId4"/>
    <p:sldId id="543" r:id="rId5"/>
    <p:sldId id="609" r:id="rId6"/>
    <p:sldId id="550" r:id="rId7"/>
    <p:sldId id="625" r:id="rId8"/>
    <p:sldId id="284" r:id="rId9"/>
    <p:sldId id="297" r:id="rId10"/>
    <p:sldId id="555" r:id="rId11"/>
    <p:sldId id="554" r:id="rId12"/>
    <p:sldId id="431" r:id="rId13"/>
    <p:sldId id="551" r:id="rId14"/>
    <p:sldId id="557" r:id="rId15"/>
    <p:sldId id="552" r:id="rId16"/>
    <p:sldId id="432" r:id="rId17"/>
    <p:sldId id="615" r:id="rId18"/>
    <p:sldId id="526" r:id="rId19"/>
    <p:sldId id="525" r:id="rId20"/>
    <p:sldId id="616" r:id="rId21"/>
    <p:sldId id="492" r:id="rId22"/>
    <p:sldId id="493" r:id="rId23"/>
    <p:sldId id="497" r:id="rId24"/>
    <p:sldId id="610" r:id="rId25"/>
    <p:sldId id="510" r:id="rId26"/>
    <p:sldId id="611" r:id="rId27"/>
    <p:sldId id="612" r:id="rId28"/>
    <p:sldId id="613" r:id="rId29"/>
    <p:sldId id="614" r:id="rId30"/>
    <p:sldId id="504" r:id="rId31"/>
    <p:sldId id="622" r:id="rId32"/>
    <p:sldId id="617" r:id="rId33"/>
    <p:sldId id="618" r:id="rId34"/>
    <p:sldId id="619" r:id="rId35"/>
    <p:sldId id="620" r:id="rId36"/>
    <p:sldId id="608" r:id="rId37"/>
    <p:sldId id="546" r:id="rId38"/>
    <p:sldId id="623" r:id="rId39"/>
    <p:sldId id="624" r:id="rId40"/>
    <p:sldId id="548" r:id="rId41"/>
    <p:sldId id="547" r:id="rId42"/>
    <p:sldId id="586" r:id="rId43"/>
    <p:sldId id="587" r:id="rId44"/>
    <p:sldId id="588" r:id="rId45"/>
    <p:sldId id="589" r:id="rId46"/>
    <p:sldId id="590" r:id="rId47"/>
    <p:sldId id="591" r:id="rId48"/>
    <p:sldId id="592" r:id="rId49"/>
    <p:sldId id="593" r:id="rId50"/>
    <p:sldId id="594" r:id="rId51"/>
    <p:sldId id="595" r:id="rId52"/>
    <p:sldId id="596" r:id="rId53"/>
    <p:sldId id="597" r:id="rId54"/>
    <p:sldId id="598" r:id="rId55"/>
    <p:sldId id="599" r:id="rId56"/>
    <p:sldId id="600" r:id="rId57"/>
    <p:sldId id="601" r:id="rId58"/>
    <p:sldId id="602" r:id="rId59"/>
    <p:sldId id="603" r:id="rId60"/>
    <p:sldId id="604" r:id="rId61"/>
    <p:sldId id="605" r:id="rId62"/>
    <p:sldId id="606" r:id="rId63"/>
    <p:sldId id="607" r:id="rId64"/>
    <p:sldId id="553" r:id="rId65"/>
  </p:sldIdLst>
  <p:sldSz cx="9144000" cy="6858000" type="screen4x3"/>
  <p:notesSz cx="6858000" cy="9144000"/>
  <p:defaultTextStyle>
    <a:defPPr>
      <a:defRPr lang="zh-CN"/>
    </a:defPPr>
    <a:lvl1pPr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1pPr>
    <a:lvl2pPr marL="4572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2pPr>
    <a:lvl3pPr marL="9144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3pPr>
    <a:lvl4pPr marL="13716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4pPr>
    <a:lvl5pPr marL="18288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976">
          <p15:clr>
            <a:srgbClr val="A4A3A4"/>
          </p15:clr>
        </p15:guide>
        <p15:guide id="2" pos="3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CC00"/>
    <a:srgbClr val="FFFF00"/>
    <a:srgbClr val="660033"/>
    <a:srgbClr val="FFFFCC"/>
    <a:srgbClr val="FFFF99"/>
    <a:srgbClr val="CC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4" autoAdjust="0"/>
    <p:restoredTop sz="85567" autoAdjust="0"/>
  </p:normalViewPr>
  <p:slideViewPr>
    <p:cSldViewPr>
      <p:cViewPr varScale="1">
        <p:scale>
          <a:sx n="57" d="100"/>
          <a:sy n="57" d="100"/>
        </p:scale>
        <p:origin x="1456" y="44"/>
      </p:cViewPr>
      <p:guideLst>
        <p:guide orient="horz" pos="2976"/>
        <p:guide pos="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20"/>
    </p:cViewPr>
  </p:sorterViewPr>
  <p:notesViewPr>
    <p:cSldViewPr>
      <p:cViewPr>
        <p:scale>
          <a:sx n="66" d="100"/>
          <a:sy n="66" d="100"/>
        </p:scale>
        <p:origin x="-1596"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3" Type="http://schemas.openxmlformats.org/officeDocument/2006/relationships/image" Target="../media/image13.emf"/><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emf"/><Relationship Id="rId1" Type="http://schemas.openxmlformats.org/officeDocument/2006/relationships/image" Target="../media/image27.w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baseline="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fontAlgn="base" hangingPunct="1">
              <a:lnSpc>
                <a:spcPct val="100000"/>
              </a:lnSpc>
              <a:defRPr sz="1200" baseline="0"/>
            </a:lvl1pPr>
          </a:lstStyle>
          <a:p>
            <a:fld id="{4C5AF935-63E8-4092-AD45-9B12FAAFF19B}" type="slidenum">
              <a:rPr lang="en-US" altLang="zh-CN"/>
              <a:pPr/>
              <a:t>‹#›</a:t>
            </a:fld>
            <a:endParaRPr lang="en-US" altLang="zh-CN"/>
          </a:p>
        </p:txBody>
      </p:sp>
    </p:spTree>
    <p:extLst>
      <p:ext uri="{BB962C8B-B14F-4D97-AF65-F5344CB8AC3E}">
        <p14:creationId xmlns:p14="http://schemas.microsoft.com/office/powerpoint/2010/main" val="2509177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baseline="0"/>
            </a:lvl1pPr>
          </a:lstStyle>
          <a:p>
            <a:pPr>
              <a:defRPr/>
            </a:pPr>
            <a:endParaRPr lang="en-US" altLang="zh-CN"/>
          </a:p>
        </p:txBody>
      </p:sp>
      <p:sp>
        <p:nvSpPr>
          <p:cNvPr id="3789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fontAlgn="base" hangingPunct="1">
              <a:lnSpc>
                <a:spcPct val="100000"/>
              </a:lnSpc>
              <a:defRPr sz="1200" baseline="0"/>
            </a:lvl1pPr>
          </a:lstStyle>
          <a:p>
            <a:fld id="{6D1221F0-B296-4799-B665-5DDE348FD4DD}" type="slidenum">
              <a:rPr lang="en-US" altLang="zh-CN"/>
              <a:pPr/>
              <a:t>‹#›</a:t>
            </a:fld>
            <a:endParaRPr lang="en-US" altLang="zh-CN"/>
          </a:p>
        </p:txBody>
      </p:sp>
    </p:spTree>
    <p:extLst>
      <p:ext uri="{BB962C8B-B14F-4D97-AF65-F5344CB8AC3E}">
        <p14:creationId xmlns:p14="http://schemas.microsoft.com/office/powerpoint/2010/main" val="871161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5C43EF11-53EC-48B6-8DC9-0F8988E5A812}" type="slidenum">
              <a:rPr lang="en-US" altLang="zh-CN" sz="1200" baseline="0"/>
              <a:pPr/>
              <a:t>1</a:t>
            </a:fld>
            <a:endParaRPr lang="en-US" altLang="zh-CN" sz="1200" baseline="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While</a:t>
            </a:r>
            <a:r>
              <a:rPr lang="zh-CN" altLang="en-US" dirty="0"/>
              <a:t>循环次数：</a:t>
            </a:r>
            <a:r>
              <a:rPr lang="en-US" altLang="zh-CN" dirty="0"/>
              <a:t>logm+1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err="1">
                <a:solidFill>
                  <a:srgbClr val="990000"/>
                </a:solidFill>
              </a:rPr>
              <a:t>访问数组的单个分量或纪录的单个域需要</a:t>
            </a:r>
            <a:r>
              <a:rPr lang="en-US" altLang="en-US" b="1" baseline="0" dirty="0" err="1">
                <a:solidFill>
                  <a:srgbClr val="990000"/>
                </a:solidFill>
              </a:rPr>
              <a:t>一个单位时间</a:t>
            </a:r>
            <a:r>
              <a:rPr lang="en-US" altLang="en-US" baseline="0" dirty="0">
                <a:solidFill>
                  <a:srgbClr val="990000"/>
                </a:solidFill>
              </a:rPr>
              <a:t>.</a:t>
            </a:r>
          </a:p>
          <a:p>
            <a:endParaRPr lang="zh-CN" altLang="en-US" dirty="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D97DDBF6-EB9B-4DDF-9F55-F159BFDCEDEF}" type="slidenum">
              <a:rPr lang="en-US" altLang="zh-CN" sz="1200" baseline="0"/>
              <a:pPr/>
              <a:t>19</a:t>
            </a:fld>
            <a:endParaRPr lang="en-US" altLang="zh-CN" sz="1200" baseline="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21</a:t>
            </a:fld>
            <a:endParaRPr lang="en-US" altLang="zh-CN"/>
          </a:p>
        </p:txBody>
      </p:sp>
    </p:spTree>
    <p:extLst>
      <p:ext uri="{BB962C8B-B14F-4D97-AF65-F5344CB8AC3E}">
        <p14:creationId xmlns:p14="http://schemas.microsoft.com/office/powerpoint/2010/main" val="62608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Quadratic</a:t>
            </a:r>
            <a:r>
              <a:rPr lang="en-US" altLang="zh-CN" baseline="0" dirty="0"/>
              <a:t> </a:t>
            </a:r>
            <a:r>
              <a:rPr lang="zh-CN" altLang="en-US" baseline="0" dirty="0"/>
              <a:t>平方</a:t>
            </a:r>
            <a:endParaRPr lang="en-US" altLang="zh-CN" baseline="0" dirty="0"/>
          </a:p>
          <a:p>
            <a:r>
              <a:rPr lang="en-US" altLang="zh-CN" baseline="0" dirty="0"/>
              <a:t>Cubic </a:t>
            </a:r>
            <a:r>
              <a:rPr lang="zh-CN" altLang="en-US" baseline="0" dirty="0"/>
              <a:t>立方</a:t>
            </a:r>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28</a:t>
            </a:fld>
            <a:endParaRPr lang="en-US" altLang="zh-CN"/>
          </a:p>
        </p:txBody>
      </p:sp>
    </p:spTree>
    <p:extLst>
      <p:ext uri="{BB962C8B-B14F-4D97-AF65-F5344CB8AC3E}">
        <p14:creationId xmlns:p14="http://schemas.microsoft.com/office/powerpoint/2010/main" val="100796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L=1, U=m</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1221F0-B296-4799-B665-5DDE348FD4D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57755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L=1, U=m</a:t>
            </a:r>
          </a:p>
          <a:p>
            <a:r>
              <a:rPr kumimoji="1" lang="zh-CN" altLang="en-US" sz="1200" b="0" i="0" kern="1200" dirty="0">
                <a:solidFill>
                  <a:schemeClr val="tx1"/>
                </a:solidFill>
                <a:effectLst/>
                <a:latin typeface="Times New Roman" pitchFamily="18" charset="0"/>
                <a:ea typeface="宋体" pitchFamily="2" charset="-122"/>
                <a:cs typeface="+mn-cs"/>
              </a:rPr>
              <a:t>递归算法的时间复杂度为：递归总次数 * 每次递归中基本操作所执行的次数</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1221F0-B296-4799-B665-5DDE348FD4D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94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L=1, U=m</a:t>
            </a:r>
          </a:p>
          <a:p>
            <a:r>
              <a:rPr kumimoji="1" lang="zh-CN" altLang="en-US" sz="1200" b="0" i="0" kern="1200" dirty="0">
                <a:solidFill>
                  <a:schemeClr val="tx1"/>
                </a:solidFill>
                <a:effectLst/>
                <a:latin typeface="Times New Roman" pitchFamily="18" charset="0"/>
                <a:ea typeface="宋体" pitchFamily="2" charset="-122"/>
                <a:cs typeface="+mn-cs"/>
              </a:rPr>
              <a:t>递归算法的时间复杂度为：递归总次数 * 每次递归中基本操作所执行的次数</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1221F0-B296-4799-B665-5DDE348FD4D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3706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斐波那契数列列由 </a:t>
            </a:r>
            <a:r>
              <a:rPr lang="en-US" altLang="zh-CN" dirty="0"/>
              <a:t>0 </a:t>
            </a:r>
            <a:r>
              <a:rPr lang="zh-CN" altLang="en-US" dirty="0"/>
              <a:t>和 </a:t>
            </a:r>
            <a:r>
              <a:rPr lang="en-US" altLang="zh-CN" dirty="0"/>
              <a:t>1 </a:t>
            </a:r>
            <a:r>
              <a:rPr lang="zh-CN" altLang="en-US" dirty="0"/>
              <a:t>开始，之后的斐波那契数列系数就由之前的两数相加。</a:t>
            </a:r>
            <a:endParaRPr lang="en-US" altLang="zh-CN" dirty="0"/>
          </a:p>
          <a:p>
            <a:r>
              <a:rPr kumimoji="1" lang="en-US" altLang="zh-CN" sz="1200" b="0" i="0" kern="1200" dirty="0">
                <a:solidFill>
                  <a:schemeClr val="tx1"/>
                </a:solidFill>
                <a:effectLst/>
                <a:latin typeface="Times New Roman" pitchFamily="18" charset="0"/>
                <a:ea typeface="宋体" pitchFamily="2" charset="-122"/>
                <a:cs typeface="+mn-cs"/>
              </a:rPr>
              <a:t>1</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1</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2</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3</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8</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13</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21</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a:t>
            </a:r>
          </a:p>
          <a:p>
            <a:r>
              <a:rPr kumimoji="1" lang="zh-CN" altLang="en-US" sz="1200" b="0" i="0" kern="1200" dirty="0">
                <a:solidFill>
                  <a:schemeClr val="tx1"/>
                </a:solidFill>
                <a:effectLst/>
                <a:latin typeface="Times New Roman" pitchFamily="18" charset="0"/>
                <a:ea typeface="宋体" pitchFamily="2" charset="-122"/>
                <a:cs typeface="+mn-cs"/>
              </a:rPr>
              <a:t>递归的方法定义：</a:t>
            </a:r>
            <a:r>
              <a:rPr kumimoji="1" lang="en-US" altLang="zh-CN" sz="1200" b="0" i="0" kern="1200" dirty="0">
                <a:solidFill>
                  <a:schemeClr val="tx1"/>
                </a:solidFill>
                <a:effectLst/>
                <a:latin typeface="Times New Roman" pitchFamily="18" charset="0"/>
                <a:ea typeface="宋体" pitchFamily="2" charset="-122"/>
                <a:cs typeface="+mn-cs"/>
              </a:rPr>
              <a:t>F</a:t>
            </a:r>
            <a:r>
              <a:rPr kumimoji="1" lang="en-US" altLang="zh-CN" sz="1200" b="0" i="0" kern="1200" baseline="-25000" dirty="0">
                <a:solidFill>
                  <a:schemeClr val="tx1"/>
                </a:solidFill>
                <a:effectLst/>
                <a:latin typeface="Times New Roman" pitchFamily="18" charset="0"/>
                <a:ea typeface="宋体" pitchFamily="2" charset="-122"/>
                <a:cs typeface="+mn-cs"/>
              </a:rPr>
              <a:t>0</a:t>
            </a:r>
            <a:r>
              <a:rPr kumimoji="1" lang="en-US" altLang="zh-CN" sz="1200" b="0" i="0" kern="1200" dirty="0">
                <a:solidFill>
                  <a:schemeClr val="tx1"/>
                </a:solidFill>
                <a:effectLst/>
                <a:latin typeface="Times New Roman" pitchFamily="18" charset="0"/>
                <a:ea typeface="宋体" pitchFamily="2" charset="-122"/>
                <a:cs typeface="+mn-cs"/>
              </a:rPr>
              <a:t>=0</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F</a:t>
            </a:r>
            <a:r>
              <a:rPr kumimoji="1" lang="en-US" altLang="zh-CN" sz="1200" b="0" i="0" kern="1200" baseline="-25000" dirty="0">
                <a:solidFill>
                  <a:schemeClr val="tx1"/>
                </a:solidFill>
                <a:effectLst/>
                <a:latin typeface="Times New Roman" pitchFamily="18" charset="0"/>
                <a:ea typeface="宋体" pitchFamily="2" charset="-122"/>
                <a:cs typeface="+mn-cs"/>
              </a:rPr>
              <a:t>1</a:t>
            </a:r>
            <a:r>
              <a:rPr kumimoji="1" lang="en-US" altLang="zh-CN" sz="1200" b="0" i="0" kern="1200" dirty="0">
                <a:solidFill>
                  <a:schemeClr val="tx1"/>
                </a:solidFill>
                <a:effectLst/>
                <a:latin typeface="Times New Roman" pitchFamily="18" charset="0"/>
                <a:ea typeface="宋体" pitchFamily="2" charset="-122"/>
                <a:cs typeface="+mn-cs"/>
              </a:rPr>
              <a:t>=1</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err="1">
                <a:solidFill>
                  <a:schemeClr val="tx1"/>
                </a:solidFill>
                <a:effectLst/>
                <a:latin typeface="Times New Roman" pitchFamily="18" charset="0"/>
                <a:ea typeface="宋体" pitchFamily="2" charset="-122"/>
                <a:cs typeface="+mn-cs"/>
              </a:rPr>
              <a:t>F</a:t>
            </a:r>
            <a:r>
              <a:rPr kumimoji="1" lang="en-US" altLang="zh-CN" sz="1200" b="0" i="0" kern="1200" baseline="-25000" dirty="0" err="1">
                <a:solidFill>
                  <a:schemeClr val="tx1"/>
                </a:solidFill>
                <a:effectLst/>
                <a:latin typeface="Times New Roman" pitchFamily="18" charset="0"/>
                <a:ea typeface="宋体" pitchFamily="2" charset="-122"/>
                <a:cs typeface="+mn-cs"/>
              </a:rPr>
              <a:t>n</a:t>
            </a:r>
            <a:r>
              <a:rPr kumimoji="1" lang="en-US" altLang="zh-CN" sz="1200" b="0" i="0" kern="1200" dirty="0">
                <a:solidFill>
                  <a:schemeClr val="tx1"/>
                </a:solidFill>
                <a:effectLst/>
                <a:latin typeface="Times New Roman" pitchFamily="18" charset="0"/>
                <a:ea typeface="宋体" pitchFamily="2" charset="-122"/>
                <a:cs typeface="+mn-cs"/>
              </a:rPr>
              <a:t>=F</a:t>
            </a:r>
            <a:r>
              <a:rPr kumimoji="1" lang="en-US" altLang="zh-CN" sz="1200" b="0" i="0" kern="1200" baseline="-25000" dirty="0">
                <a:solidFill>
                  <a:schemeClr val="tx1"/>
                </a:solidFill>
                <a:effectLst/>
                <a:latin typeface="Times New Roman" pitchFamily="18" charset="0"/>
                <a:ea typeface="宋体" pitchFamily="2" charset="-122"/>
                <a:cs typeface="+mn-cs"/>
              </a:rPr>
              <a:t>n-1</a:t>
            </a:r>
            <a:r>
              <a:rPr kumimoji="1" lang="en-US" altLang="zh-CN" sz="1200" b="0" i="0" kern="1200" dirty="0">
                <a:solidFill>
                  <a:schemeClr val="tx1"/>
                </a:solidFill>
                <a:effectLst/>
                <a:latin typeface="Times New Roman" pitchFamily="18" charset="0"/>
                <a:ea typeface="宋体" pitchFamily="2" charset="-122"/>
                <a:cs typeface="+mn-cs"/>
              </a:rPr>
              <a:t>+F</a:t>
            </a:r>
            <a:r>
              <a:rPr kumimoji="1" lang="en-US" altLang="zh-CN" sz="1200" b="0" i="0" kern="1200" baseline="-25000" dirty="0">
                <a:solidFill>
                  <a:schemeClr val="tx1"/>
                </a:solidFill>
                <a:effectLst/>
                <a:latin typeface="Times New Roman" pitchFamily="18" charset="0"/>
                <a:ea typeface="宋体" pitchFamily="2" charset="-122"/>
                <a:cs typeface="+mn-cs"/>
              </a:rPr>
              <a:t>n-2</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n&gt;=2</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err="1">
                <a:solidFill>
                  <a:schemeClr val="tx1"/>
                </a:solidFill>
                <a:effectLst/>
                <a:latin typeface="Times New Roman" pitchFamily="18" charset="0"/>
                <a:ea typeface="宋体" pitchFamily="2" charset="-122"/>
                <a:cs typeface="+mn-cs"/>
              </a:rPr>
              <a:t>n∈N</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a:t>
            </a:r>
            <a:endParaRPr kumimoji="1" lang="en-US" altLang="zh-CN" sz="1200" b="0" i="0" kern="1200" dirty="0">
              <a:solidFill>
                <a:schemeClr val="tx1"/>
              </a:solidFill>
              <a:effectLst/>
              <a:latin typeface="Times New Roman" pitchFamily="18" charset="0"/>
              <a:ea typeface="宋体" pitchFamily="2" charset="-122"/>
              <a:cs typeface="+mn-cs"/>
            </a:endParaRPr>
          </a:p>
          <a:p>
            <a:endParaRPr kumimoji="1" lang="en-US" altLang="zh-CN" sz="1200" b="0" i="0" kern="1200" dirty="0">
              <a:solidFill>
                <a:schemeClr val="tx1"/>
              </a:solidFill>
              <a:effectLst/>
              <a:latin typeface="Times New Roman" pitchFamily="18" charset="0"/>
              <a:ea typeface="宋体" pitchFamily="2" charset="-122"/>
              <a:cs typeface="+mn-cs"/>
            </a:endParaRPr>
          </a:p>
          <a:p>
            <a:r>
              <a:rPr kumimoji="1" lang="en-US" altLang="zh-CN" sz="1200" b="0" i="0" kern="1200" dirty="0">
                <a:solidFill>
                  <a:schemeClr val="tx1"/>
                </a:solidFill>
                <a:effectLst/>
                <a:latin typeface="Times New Roman" pitchFamily="18" charset="0"/>
                <a:ea typeface="宋体" pitchFamily="2" charset="-122"/>
                <a:cs typeface="+mn-cs"/>
              </a:rPr>
              <a:t>n&gt;1  F(n)=1+1+6+F(n-1)+F(n-2)</a:t>
            </a:r>
            <a:r>
              <a:rPr kumimoji="1" lang="en-US" altLang="zh-CN" sz="1200" b="0" i="0" kern="1200" baseline="0" dirty="0">
                <a:solidFill>
                  <a:schemeClr val="tx1"/>
                </a:solidFill>
                <a:effectLst/>
                <a:latin typeface="Times New Roman" pitchFamily="18" charset="0"/>
                <a:ea typeface="宋体" pitchFamily="2" charset="-122"/>
                <a:cs typeface="+mn-cs"/>
              </a:rPr>
              <a:t>              </a:t>
            </a:r>
            <a:r>
              <a:rPr kumimoji="1" lang="zh-CN" altLang="en-US" sz="1200" b="0" i="0" kern="1200" baseline="0" dirty="0">
                <a:solidFill>
                  <a:schemeClr val="tx1"/>
                </a:solidFill>
                <a:effectLst/>
                <a:latin typeface="Times New Roman" pitchFamily="18" charset="0"/>
                <a:ea typeface="宋体" pitchFamily="2" charset="-122"/>
                <a:cs typeface="+mn-cs"/>
              </a:rPr>
              <a:t>（</a:t>
            </a:r>
            <a:r>
              <a:rPr kumimoji="1" lang="en-US" altLang="zh-CN" sz="1200" b="0" i="0" kern="1200" baseline="0" dirty="0">
                <a:solidFill>
                  <a:schemeClr val="tx1"/>
                </a:solidFill>
                <a:effectLst/>
                <a:latin typeface="Times New Roman" pitchFamily="18" charset="0"/>
                <a:ea typeface="宋体" pitchFamily="2" charset="-122"/>
                <a:cs typeface="+mn-cs"/>
              </a:rPr>
              <a:t> </a:t>
            </a:r>
            <a:r>
              <a:rPr kumimoji="1" lang="zh-CN" altLang="en-US" sz="1200" b="0" i="0" kern="1200" baseline="0" dirty="0">
                <a:solidFill>
                  <a:schemeClr val="tx1"/>
                </a:solidFill>
                <a:effectLst/>
                <a:latin typeface="Times New Roman" pitchFamily="18" charset="0"/>
                <a:ea typeface="宋体" pitchFamily="2" charset="-122"/>
                <a:cs typeface="+mn-cs"/>
              </a:rPr>
              <a:t>执行了第</a:t>
            </a:r>
            <a:r>
              <a:rPr kumimoji="1" lang="en-US" altLang="zh-CN" sz="1200" b="0" i="0" kern="1200" baseline="0" dirty="0">
                <a:solidFill>
                  <a:schemeClr val="tx1"/>
                </a:solidFill>
                <a:effectLst/>
                <a:latin typeface="Times New Roman" pitchFamily="18" charset="0"/>
                <a:ea typeface="宋体" pitchFamily="2" charset="-122"/>
                <a:cs typeface="+mn-cs"/>
              </a:rPr>
              <a:t>1</a:t>
            </a:r>
            <a:r>
              <a:rPr kumimoji="1" lang="zh-CN" altLang="en-US" sz="1200" b="0" i="0" kern="1200" baseline="0" dirty="0">
                <a:solidFill>
                  <a:schemeClr val="tx1"/>
                </a:solidFill>
                <a:effectLst/>
                <a:latin typeface="Times New Roman" pitchFamily="18" charset="0"/>
                <a:ea typeface="宋体" pitchFamily="2" charset="-122"/>
                <a:cs typeface="+mn-cs"/>
              </a:rPr>
              <a:t>、</a:t>
            </a:r>
            <a:r>
              <a:rPr kumimoji="1" lang="en-US" altLang="zh-CN" sz="1200" b="0" i="0" kern="1200" baseline="0" dirty="0">
                <a:solidFill>
                  <a:schemeClr val="tx1"/>
                </a:solidFill>
                <a:effectLst/>
                <a:latin typeface="Times New Roman" pitchFamily="18" charset="0"/>
                <a:ea typeface="宋体" pitchFamily="2" charset="-122"/>
                <a:cs typeface="+mn-cs"/>
              </a:rPr>
              <a:t>3</a:t>
            </a:r>
            <a:r>
              <a:rPr kumimoji="1" lang="zh-CN" altLang="en-US" sz="1200" b="0" i="0" kern="1200" baseline="0" dirty="0">
                <a:solidFill>
                  <a:schemeClr val="tx1"/>
                </a:solidFill>
                <a:effectLst/>
                <a:latin typeface="Times New Roman" pitchFamily="18" charset="0"/>
                <a:ea typeface="宋体" pitchFamily="2" charset="-122"/>
                <a:cs typeface="+mn-cs"/>
              </a:rPr>
              <a:t>，</a:t>
            </a:r>
            <a:r>
              <a:rPr kumimoji="1" lang="en-US" altLang="zh-CN" sz="1200" b="0" i="0" kern="1200" baseline="0" dirty="0">
                <a:solidFill>
                  <a:schemeClr val="tx1"/>
                </a:solidFill>
                <a:effectLst/>
                <a:latin typeface="Times New Roman" pitchFamily="18" charset="0"/>
                <a:ea typeface="宋体" pitchFamily="2" charset="-122"/>
                <a:cs typeface="+mn-cs"/>
              </a:rPr>
              <a:t>5</a:t>
            </a:r>
            <a:r>
              <a:rPr kumimoji="1" lang="zh-CN" altLang="en-US" sz="1200" b="0" i="0" kern="1200" baseline="0" dirty="0">
                <a:solidFill>
                  <a:schemeClr val="tx1"/>
                </a:solidFill>
                <a:effectLst/>
                <a:latin typeface="Times New Roman" pitchFamily="18" charset="0"/>
                <a:ea typeface="宋体" pitchFamily="2" charset="-122"/>
                <a:cs typeface="+mn-cs"/>
              </a:rPr>
              <a:t>行语句）</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1221F0-B296-4799-B665-5DDE348FD4D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9113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17AF9B5-B785-4886-9538-BE0821183E16}" type="slidenum">
              <a:rPr lang="en-US" altLang="zh-CN" sz="1200" baseline="0"/>
              <a:pPr/>
              <a:t>9</a:t>
            </a:fld>
            <a:endParaRPr lang="en-US" altLang="zh-CN" sz="1200" baseline="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zh-CN" altLang="en-US"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996CCE61-0CC6-4CCB-9030-358B84439A95}" type="slidenum">
              <a:rPr lang="en-US" altLang="zh-CN" sz="1200" baseline="0"/>
              <a:pPr/>
              <a:t>10</a:t>
            </a:fld>
            <a:endParaRPr lang="en-US" altLang="zh-CN" sz="1200" baseline="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en-US" altLang="zh-CN"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2927635C-61A9-4DD8-A659-F326D3130F0E}" type="slidenum">
              <a:rPr lang="en-US" altLang="zh-CN" sz="1200" baseline="0"/>
              <a:pPr/>
              <a:t>11</a:t>
            </a:fld>
            <a:endParaRPr lang="en-US" altLang="zh-CN" sz="1200" baseline="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en-US" altLang="zh-CN" sz="1000"/>
          </a:p>
          <a:p>
            <a:pPr eaLnBrk="1" hangingPunct="1">
              <a:lnSpc>
                <a:spcPct val="150000"/>
              </a:lnSpc>
            </a:pPr>
            <a:r>
              <a:rPr lang="zh-CN" altLang="en-US" sz="1000"/>
              <a:t>程序可以不满足算法的性质</a:t>
            </a:r>
            <a:r>
              <a:rPr lang="en-US" altLang="zh-CN" sz="1000"/>
              <a:t>(4)</a:t>
            </a:r>
            <a:r>
              <a:rPr lang="zh-CN" altLang="en-US" sz="1000"/>
              <a:t>。</a:t>
            </a:r>
          </a:p>
          <a:p>
            <a:pPr eaLnBrk="1" hangingPunct="1">
              <a:lnSpc>
                <a:spcPct val="150000"/>
              </a:lnSpc>
            </a:pPr>
            <a:r>
              <a:rPr lang="zh-CN" altLang="en-US" sz="1000"/>
              <a:t>例如操作系统，是一个在无限循环中执行的程序，因而不是一个算法。</a:t>
            </a:r>
          </a:p>
          <a:p>
            <a:pPr eaLnBrk="1" hangingPunct="1">
              <a:lnSpc>
                <a:spcPct val="150000"/>
              </a:lnSpc>
            </a:pPr>
            <a:r>
              <a:rPr lang="zh-CN" altLang="en-US" sz="1000"/>
              <a:t>操作系统的各种任务可看成是单独的问题，每一个问题由操作系统中的一个子程序通过特定的算法来实现。该子程序得到输出结果后便终止。</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F7C40CA-15CD-4F41-B264-E5D548638B26}" type="slidenum">
              <a:rPr lang="en-US" altLang="zh-CN" sz="1200" baseline="0"/>
              <a:pPr/>
              <a:t>12</a:t>
            </a:fld>
            <a:endParaRPr lang="en-US" altLang="zh-CN" sz="1200" baseline="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数值算法部分包括多项式与线性代数方程组，矩阵与非线性方程，插值、逼近及其应用，数字信号处理，小波变换等内容。非数值算法部分包括线性表、栈、队列和串，树，图，排序、查找与文件操作，并行算法等内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C4EFBB4D-89C3-4065-9EA7-AB81B511F9C3}" type="slidenum">
              <a:rPr lang="en-US" altLang="zh-CN" sz="1200" baseline="0"/>
              <a:pPr/>
              <a:t>13</a:t>
            </a:fld>
            <a:endParaRPr lang="en-US" altLang="zh-CN" sz="1200" baseline="0"/>
          </a:p>
        </p:txBody>
      </p:sp>
      <p:sp>
        <p:nvSpPr>
          <p:cNvPr id="44035" name="Rectangle 1026"/>
          <p:cNvSpPr>
            <a:spLocks noGrp="1" noRot="1" noChangeAspect="1" noChangeArrowheads="1" noTextEdit="1"/>
          </p:cNvSpPr>
          <p:nvPr>
            <p:ph type="sldImg"/>
          </p:nvPr>
        </p:nvSpPr>
        <p:spPr>
          <a:solidFill>
            <a:srgbClr val="FFFFFF"/>
          </a:solidFill>
          <a:ln/>
        </p:spPr>
      </p:sp>
      <p:sp>
        <p:nvSpPr>
          <p:cNvPr id="44036"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lnSpc>
                <a:spcPct val="150000"/>
              </a:lnSpc>
            </a:pPr>
            <a:r>
              <a:rPr lang="zh-CN" altLang="en-US" sz="1000"/>
              <a:t>程序是算法用某种程序设计语言的具体实现。</a:t>
            </a:r>
          </a:p>
          <a:p>
            <a:pPr eaLnBrk="1" hangingPunct="1">
              <a:lnSpc>
                <a:spcPct val="150000"/>
              </a:lnSpc>
            </a:pPr>
            <a:r>
              <a:rPr lang="zh-CN" altLang="en-US" sz="1000"/>
              <a:t>程序可以不满足算法的性质</a:t>
            </a:r>
            <a:r>
              <a:rPr lang="en-US" altLang="zh-CN" sz="1000"/>
              <a:t>(4)</a:t>
            </a:r>
            <a:r>
              <a:rPr lang="zh-CN" altLang="en-US" sz="100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1C167AD-D060-4D3A-BD9D-CB709232D9B6}" type="slidenum">
              <a:rPr lang="en-US" altLang="zh-CN" sz="1200" baseline="0"/>
              <a:pPr/>
              <a:t>14</a:t>
            </a:fld>
            <a:endParaRPr lang="en-US" altLang="zh-CN" sz="1200" baseline="0"/>
          </a:p>
        </p:txBody>
      </p:sp>
      <p:sp>
        <p:nvSpPr>
          <p:cNvPr id="45059" name="Rectangle 1026"/>
          <p:cNvSpPr>
            <a:spLocks noGrp="1" noRot="1" noChangeAspect="1" noChangeArrowheads="1" noTextEdit="1"/>
          </p:cNvSpPr>
          <p:nvPr>
            <p:ph type="sldImg"/>
          </p:nvPr>
        </p:nvSpPr>
        <p:spPr>
          <a:solidFill>
            <a:srgbClr val="FFFFFF"/>
          </a:solidFill>
          <a:ln/>
        </p:spPr>
      </p:sp>
      <p:sp>
        <p:nvSpPr>
          <p:cNvPr id="45060"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lnSpc>
                <a:spcPct val="150000"/>
              </a:lnSpc>
            </a:pPr>
            <a:r>
              <a:rPr lang="zh-CN" altLang="en-US" sz="1000"/>
              <a:t>程序是算法用某种程序设计语言的具体实现。</a:t>
            </a:r>
          </a:p>
          <a:p>
            <a:pPr eaLnBrk="1" hangingPunct="1">
              <a:lnSpc>
                <a:spcPct val="150000"/>
              </a:lnSpc>
            </a:pPr>
            <a:r>
              <a:rPr lang="zh-CN" altLang="en-US" sz="1000"/>
              <a:t>程序可以不满足算法的性质</a:t>
            </a:r>
            <a:r>
              <a:rPr lang="en-US" altLang="zh-CN" sz="1000"/>
              <a:t>(4)</a:t>
            </a:r>
            <a:r>
              <a:rPr lang="zh-CN" altLang="en-US" sz="100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AAC8E04-BE61-4C57-959C-A4451E6C78F1}" type="slidenum">
              <a:rPr lang="en-US" altLang="zh-CN" sz="1200" baseline="0"/>
              <a:pPr/>
              <a:t>15</a:t>
            </a:fld>
            <a:endParaRPr lang="en-US" altLang="zh-CN" sz="1200" baseline="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1000"/>
              <a:t>程序是算法用某种程序设计语言的具体实现。</a:t>
            </a:r>
          </a:p>
          <a:p>
            <a:pPr eaLnBrk="1" hangingPunct="1">
              <a:lnSpc>
                <a:spcPct val="150000"/>
              </a:lnSpc>
            </a:pPr>
            <a:r>
              <a:rPr lang="zh-CN" altLang="en-US" sz="1000"/>
              <a:t>程序可以不满足算法的性质</a:t>
            </a:r>
            <a:r>
              <a:rPr lang="en-US" altLang="zh-CN" sz="1000"/>
              <a:t>(4)</a:t>
            </a:r>
            <a:r>
              <a:rPr lang="zh-CN" altLang="en-US" sz="1000"/>
              <a:t>。</a:t>
            </a:r>
          </a:p>
          <a:p>
            <a:pPr eaLnBrk="1" hangingPunct="1"/>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可操作性最好且最有实际价值的是最坏情况下的时间复杂性</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1221F0-B296-4799-B665-5DDE348FD4D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990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BD504540-986D-4F8C-9524-D7344DF8252C}" type="datetime1">
              <a:rPr lang="zh-CN" altLang="en-US"/>
              <a:pPr>
                <a:defRPr/>
              </a:pPr>
              <a:t>2020/9/9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558080B-5101-4C05-9066-19BAC837B696}" type="slidenum">
              <a:rPr lang="en-US" altLang="zh-CN"/>
              <a:pPr/>
              <a:t>‹#›</a:t>
            </a:fld>
            <a:endParaRPr lang="en-US" altLang="zh-CN"/>
          </a:p>
        </p:txBody>
      </p:sp>
    </p:spTree>
    <p:extLst>
      <p:ext uri="{BB962C8B-B14F-4D97-AF65-F5344CB8AC3E}">
        <p14:creationId xmlns:p14="http://schemas.microsoft.com/office/powerpoint/2010/main" val="1720223467"/>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3BC89F1-5B6A-4DCF-83F0-0B360CD45EC4}" type="datetime1">
              <a:rPr lang="zh-CN" altLang="en-US"/>
              <a:pPr>
                <a:defRPr/>
              </a:pPr>
              <a:t>2020/9/9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3A7E761-043A-4655-9008-EB9042F755CE}" type="slidenum">
              <a:rPr lang="en-US" altLang="zh-CN"/>
              <a:pPr/>
              <a:t>‹#›</a:t>
            </a:fld>
            <a:endParaRPr lang="en-US" altLang="zh-CN"/>
          </a:p>
        </p:txBody>
      </p:sp>
    </p:spTree>
    <p:extLst>
      <p:ext uri="{BB962C8B-B14F-4D97-AF65-F5344CB8AC3E}">
        <p14:creationId xmlns:p14="http://schemas.microsoft.com/office/powerpoint/2010/main" val="1754648514"/>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6253D69-A96C-4D53-8803-101E7A38E5F6}" type="datetime1">
              <a:rPr lang="zh-CN" altLang="en-US"/>
              <a:pPr>
                <a:defRPr/>
              </a:pPr>
              <a:t>2020/9/9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3322372-32E8-47B0-869B-A345DCDBDDD3}" type="slidenum">
              <a:rPr lang="en-US" altLang="zh-CN"/>
              <a:pPr/>
              <a:t>‹#›</a:t>
            </a:fld>
            <a:endParaRPr lang="en-US" altLang="zh-CN"/>
          </a:p>
        </p:txBody>
      </p:sp>
    </p:spTree>
    <p:extLst>
      <p:ext uri="{BB962C8B-B14F-4D97-AF65-F5344CB8AC3E}">
        <p14:creationId xmlns:p14="http://schemas.microsoft.com/office/powerpoint/2010/main" val="714118517"/>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D4EFC21-D1BE-456A-AA60-EE8365275A82}" type="datetime1">
              <a:rPr lang="zh-CN" altLang="en-US"/>
              <a:pPr>
                <a:defRPr/>
              </a:pPr>
              <a:t>2020/9/9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478BB8B-2DF1-4D2B-AF9A-9ABA96AD63B0}" type="slidenum">
              <a:rPr lang="en-US" altLang="zh-CN"/>
              <a:pPr/>
              <a:t>‹#›</a:t>
            </a:fld>
            <a:endParaRPr lang="en-US" altLang="zh-CN"/>
          </a:p>
        </p:txBody>
      </p:sp>
    </p:spTree>
    <p:extLst>
      <p:ext uri="{BB962C8B-B14F-4D97-AF65-F5344CB8AC3E}">
        <p14:creationId xmlns:p14="http://schemas.microsoft.com/office/powerpoint/2010/main" val="1962251489"/>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657F54BD-699E-4802-9133-649E1FF05E48}" type="datetime1">
              <a:rPr lang="zh-CN" altLang="en-US"/>
              <a:pPr>
                <a:defRPr/>
              </a:pPr>
              <a:t>2020/9/9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F3283EC-06DC-4C72-9EEF-4C62C483C149}" type="slidenum">
              <a:rPr lang="en-US" altLang="zh-CN"/>
              <a:pPr/>
              <a:t>‹#›</a:t>
            </a:fld>
            <a:endParaRPr lang="en-US" altLang="zh-CN"/>
          </a:p>
        </p:txBody>
      </p:sp>
    </p:spTree>
    <p:extLst>
      <p:ext uri="{BB962C8B-B14F-4D97-AF65-F5344CB8AC3E}">
        <p14:creationId xmlns:p14="http://schemas.microsoft.com/office/powerpoint/2010/main" val="2656559063"/>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5C52771-7AB8-4B34-AC6A-9899B7B4AC67}" type="datetime1">
              <a:rPr lang="zh-CN" altLang="en-US"/>
              <a:pPr>
                <a:defRPr/>
              </a:pPr>
              <a:t>2020/9/9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689330A-D077-4422-9F45-7D03496CE509}" type="slidenum">
              <a:rPr lang="en-US" altLang="zh-CN"/>
              <a:pPr/>
              <a:t>‹#›</a:t>
            </a:fld>
            <a:endParaRPr lang="en-US" altLang="zh-CN"/>
          </a:p>
        </p:txBody>
      </p:sp>
    </p:spTree>
    <p:extLst>
      <p:ext uri="{BB962C8B-B14F-4D97-AF65-F5344CB8AC3E}">
        <p14:creationId xmlns:p14="http://schemas.microsoft.com/office/powerpoint/2010/main" val="873778754"/>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F1E22B75-C22A-4257-869F-DFE540CA14EC}" type="datetime1">
              <a:rPr lang="zh-CN" altLang="en-US"/>
              <a:pPr>
                <a:defRPr/>
              </a:pPr>
              <a:t>2020/9/9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860C8626-F5EB-4EA4-95F0-6C1F3797A1D4}" type="slidenum">
              <a:rPr lang="en-US" altLang="zh-CN"/>
              <a:pPr/>
              <a:t>‹#›</a:t>
            </a:fld>
            <a:endParaRPr lang="en-US" altLang="zh-CN"/>
          </a:p>
        </p:txBody>
      </p:sp>
    </p:spTree>
    <p:extLst>
      <p:ext uri="{BB962C8B-B14F-4D97-AF65-F5344CB8AC3E}">
        <p14:creationId xmlns:p14="http://schemas.microsoft.com/office/powerpoint/2010/main" val="228083214"/>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999B412E-05AD-42AC-B8EF-7DC0D025C2C3}" type="datetime1">
              <a:rPr lang="zh-CN" altLang="en-US"/>
              <a:pPr>
                <a:defRPr/>
              </a:pPr>
              <a:t>2020/9/9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955E3169-5B85-4245-885C-C9437D93BFD0}" type="slidenum">
              <a:rPr lang="en-US" altLang="zh-CN"/>
              <a:pPr/>
              <a:t>‹#›</a:t>
            </a:fld>
            <a:endParaRPr lang="en-US" altLang="zh-CN"/>
          </a:p>
        </p:txBody>
      </p:sp>
    </p:spTree>
    <p:extLst>
      <p:ext uri="{BB962C8B-B14F-4D97-AF65-F5344CB8AC3E}">
        <p14:creationId xmlns:p14="http://schemas.microsoft.com/office/powerpoint/2010/main" val="1533924397"/>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STATBAR"/>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7200" y="381000"/>
            <a:ext cx="6418263"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dt" sz="half" idx="10"/>
          </p:nvPr>
        </p:nvSpPr>
        <p:spPr/>
        <p:txBody>
          <a:bodyPr/>
          <a:lstStyle>
            <a:lvl1pPr>
              <a:defRPr/>
            </a:lvl1pPr>
          </a:lstStyle>
          <a:p>
            <a:pPr>
              <a:defRPr/>
            </a:pPr>
            <a:fld id="{C3CD277A-2700-4DCA-A510-C9308739BFC6}" type="datetime1">
              <a:rPr lang="zh-CN" altLang="en-US"/>
              <a:pPr>
                <a:defRPr/>
              </a:pPr>
              <a:t>2020/9/9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23455C1-FC6D-4326-AD7C-BF14C3EB7651}" type="slidenum">
              <a:rPr lang="en-US" altLang="zh-CN"/>
              <a:pPr/>
              <a:t>‹#›</a:t>
            </a:fld>
            <a:endParaRPr lang="en-US" altLang="zh-CN"/>
          </a:p>
        </p:txBody>
      </p:sp>
    </p:spTree>
    <p:extLst>
      <p:ext uri="{BB962C8B-B14F-4D97-AF65-F5344CB8AC3E}">
        <p14:creationId xmlns:p14="http://schemas.microsoft.com/office/powerpoint/2010/main" val="4049631092"/>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a:xfrm>
            <a:off x="684213" y="6454775"/>
            <a:ext cx="1905000" cy="311150"/>
          </a:xfrm>
        </p:spPr>
        <p:txBody>
          <a:bodyPr/>
          <a:lstStyle>
            <a:lvl1pPr>
              <a:defRPr/>
            </a:lvl1pPr>
          </a:lstStyle>
          <a:p>
            <a:pPr>
              <a:defRPr/>
            </a:pPr>
            <a:fld id="{0B7D571E-F53F-4655-8AB8-936403EF7258}" type="datetime1">
              <a:rPr lang="zh-CN" altLang="en-US"/>
              <a:pPr>
                <a:defRPr/>
              </a:pPr>
              <a:t>2020/9/9</a:t>
            </a:fld>
            <a:endParaRPr lang="en-US" altLang="zh-CN" dirty="0"/>
          </a:p>
        </p:txBody>
      </p:sp>
      <p:sp>
        <p:nvSpPr>
          <p:cNvPr id="7" name="Rectangle 5"/>
          <p:cNvSpPr>
            <a:spLocks noGrp="1" noChangeArrowheads="1"/>
          </p:cNvSpPr>
          <p:nvPr>
            <p:ph type="ftr" sz="quarter" idx="11"/>
          </p:nvPr>
        </p:nvSpPr>
        <p:spPr>
          <a:xfrm>
            <a:off x="3124200" y="6469063"/>
            <a:ext cx="2895600" cy="282575"/>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453188"/>
            <a:ext cx="1905000" cy="252412"/>
          </a:xfrm>
        </p:spPr>
        <p:txBody>
          <a:bodyPr/>
          <a:lstStyle>
            <a:lvl1pPr>
              <a:defRPr/>
            </a:lvl1pPr>
          </a:lstStyle>
          <a:p>
            <a:fld id="{6C83352A-F8F3-49B0-B9C8-8A8E696A0E63}" type="slidenum">
              <a:rPr lang="en-US" altLang="zh-CN"/>
              <a:pPr/>
              <a:t>‹#›</a:t>
            </a:fld>
            <a:endParaRPr lang="en-US" altLang="zh-CN"/>
          </a:p>
        </p:txBody>
      </p:sp>
    </p:spTree>
    <p:extLst>
      <p:ext uri="{BB962C8B-B14F-4D97-AF65-F5344CB8AC3E}">
        <p14:creationId xmlns:p14="http://schemas.microsoft.com/office/powerpoint/2010/main" val="231390612"/>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8F09A34-B792-4A0C-AB36-CB989BDEA67B}" type="datetime1">
              <a:rPr lang="zh-CN" altLang="en-US"/>
              <a:pPr>
                <a:defRPr/>
              </a:pPr>
              <a:t>2020/9/9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E3E7681-B91C-4211-8611-6C3CC9F9593E}" type="slidenum">
              <a:rPr lang="en-US" altLang="zh-CN"/>
              <a:pPr/>
              <a:t>‹#›</a:t>
            </a:fld>
            <a:endParaRPr lang="en-US" altLang="zh-CN"/>
          </a:p>
        </p:txBody>
      </p:sp>
    </p:spTree>
    <p:extLst>
      <p:ext uri="{BB962C8B-B14F-4D97-AF65-F5344CB8AC3E}">
        <p14:creationId xmlns:p14="http://schemas.microsoft.com/office/powerpoint/2010/main" val="379936219"/>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fontAlgn="base" hangingPunct="1">
              <a:lnSpc>
                <a:spcPct val="100000"/>
              </a:lnSpc>
              <a:spcBef>
                <a:spcPct val="50000"/>
              </a:spcBef>
              <a:defRPr sz="1400" baseline="0"/>
            </a:lvl1pPr>
          </a:lstStyle>
          <a:p>
            <a:pPr>
              <a:defRPr/>
            </a:pPr>
            <a:fld id="{3DE0B69A-E922-4DEC-BA22-6C8ABFE0606E}" type="datetime1">
              <a:rPr lang="zh-CN" altLang="en-US"/>
              <a:pPr>
                <a:defRPr/>
              </a:pPr>
              <a:t>2020/9/9</a:t>
            </a:fld>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fontAlgn="base" hangingPunct="1">
              <a:lnSpc>
                <a:spcPct val="100000"/>
              </a:lnSpc>
              <a:spcBef>
                <a:spcPct val="50000"/>
              </a:spcBef>
              <a:defRPr sz="1400" baseline="0"/>
            </a:lvl1pPr>
          </a:lstStyle>
          <a:p>
            <a:pPr>
              <a:defRPr/>
            </a:pPr>
            <a:endParaRPr lang="en-US" altLang="zh-CN"/>
          </a:p>
        </p:txBody>
      </p:sp>
      <p:sp>
        <p:nvSpPr>
          <p:cNvPr id="15366" name="Rectangle 6"/>
          <p:cNvSpPr>
            <a:spLocks noGrp="1" noChangeArrowheads="1"/>
          </p:cNvSpPr>
          <p:nvPr>
            <p:ph type="sldNum" sz="quarter" idx="4"/>
          </p:nvPr>
        </p:nvSpPr>
        <p:spPr bwMode="auto">
          <a:xfrm>
            <a:off x="65532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50000"/>
              </a:spcBef>
              <a:defRPr sz="1400" baseline="0"/>
            </a:lvl1pPr>
          </a:lstStyle>
          <a:p>
            <a:fld id="{5F12970F-1AA4-4198-BC40-7D3FD979221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11" r:id="rId7"/>
    <p:sldLayoutId id="2147483712" r:id="rId8"/>
    <p:sldLayoutId id="2147483708" r:id="rId9"/>
    <p:sldLayoutId id="2147483709" r:id="rId10"/>
    <p:sldLayoutId id="2147483710" r:id="rId11"/>
  </p:sldLayoutIdLst>
  <p:transition>
    <p:pull dir="rd"/>
  </p:transition>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3200">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3200">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3200">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3200">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800000"/>
          </a:solidFill>
          <a:latin typeface="+mn-lt"/>
          <a:ea typeface="宋体" pitchFamily="2" charset="-122"/>
        </a:defRPr>
      </a:lvl2pPr>
      <a:lvl3pPr marL="1143000" indent="-228600" algn="l" rtl="0" eaLnBrk="0" fontAlgn="base" hangingPunct="0">
        <a:spcBef>
          <a:spcPct val="20000"/>
        </a:spcBef>
        <a:spcAft>
          <a:spcPct val="0"/>
        </a:spcAft>
        <a:buChar char="•"/>
        <a:defRPr kumimoji="1" sz="2400" b="1">
          <a:solidFill>
            <a:schemeClr val="accent2"/>
          </a:solidFill>
          <a:latin typeface="+mn-lt"/>
          <a:ea typeface="+mj-ea"/>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kumimoji="1" sz="2000">
          <a:solidFill>
            <a:schemeClr val="tx1"/>
          </a:solidFill>
          <a:latin typeface="+mn-lt"/>
          <a:ea typeface="宋体" pitchFamily="2" charset="-122"/>
        </a:defRPr>
      </a:lvl6pPr>
      <a:lvl7pPr marL="2971800" indent="-228600" algn="l" rtl="0" fontAlgn="base">
        <a:spcBef>
          <a:spcPct val="20000"/>
        </a:spcBef>
        <a:spcAft>
          <a:spcPct val="0"/>
        </a:spcAft>
        <a:buChar char="»"/>
        <a:defRPr kumimoji="1" sz="2000">
          <a:solidFill>
            <a:schemeClr val="tx1"/>
          </a:solidFill>
          <a:latin typeface="+mn-lt"/>
          <a:ea typeface="宋体" pitchFamily="2" charset="-122"/>
        </a:defRPr>
      </a:lvl7pPr>
      <a:lvl8pPr marL="3429000" indent="-228600" algn="l" rtl="0" fontAlgn="base">
        <a:spcBef>
          <a:spcPct val="20000"/>
        </a:spcBef>
        <a:spcAft>
          <a:spcPct val="0"/>
        </a:spcAft>
        <a:buChar char="»"/>
        <a:defRPr kumimoji="1" sz="2000">
          <a:solidFill>
            <a:schemeClr val="tx1"/>
          </a:solidFill>
          <a:latin typeface="+mn-lt"/>
          <a:ea typeface="宋体" pitchFamily="2" charset="-122"/>
        </a:defRPr>
      </a:lvl8pPr>
      <a:lvl9pPr marL="3886200" indent="-228600" algn="l" rtl="0" fontAlgn="base">
        <a:spcBef>
          <a:spcPct val="20000"/>
        </a:spcBef>
        <a:spcAft>
          <a:spcPct val="0"/>
        </a:spcAft>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jpeg"/><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5.e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9.xml"/><Relationship Id="rId21" Type="http://schemas.openxmlformats.org/officeDocument/2006/relationships/image" Target="../media/image19.emf"/><Relationship Id="rId7" Type="http://schemas.openxmlformats.org/officeDocument/2006/relationships/image" Target="../media/image12.emf"/><Relationship Id="rId12" Type="http://schemas.openxmlformats.org/officeDocument/2006/relationships/oleObject" Target="../embeddings/oleObject6.bin"/><Relationship Id="rId17" Type="http://schemas.openxmlformats.org/officeDocument/2006/relationships/image" Target="../media/image17.emf"/><Relationship Id="rId25" Type="http://schemas.openxmlformats.org/officeDocument/2006/relationships/image" Target="../media/image21.e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23.emf"/><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4.emf"/><Relationship Id="rId24" Type="http://schemas.openxmlformats.org/officeDocument/2006/relationships/oleObject" Target="../embeddings/oleObject12.bin"/><Relationship Id="rId5" Type="http://schemas.openxmlformats.org/officeDocument/2006/relationships/image" Target="../media/image11.emf"/><Relationship Id="rId15" Type="http://schemas.openxmlformats.org/officeDocument/2006/relationships/image" Target="../media/image16.emf"/><Relationship Id="rId23" Type="http://schemas.openxmlformats.org/officeDocument/2006/relationships/image" Target="../media/image20.emf"/><Relationship Id="rId28"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image" Target="../media/image18.emf"/><Relationship Id="rId31" Type="http://schemas.openxmlformats.org/officeDocument/2006/relationships/image" Target="../media/image24.emf"/><Relationship Id="rId4" Type="http://schemas.openxmlformats.org/officeDocument/2006/relationships/oleObject" Target="../embeddings/oleObject2.bin"/><Relationship Id="rId9" Type="http://schemas.openxmlformats.org/officeDocument/2006/relationships/image" Target="../media/image13.e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2.emf"/><Relationship Id="rId30"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0.emf"/><Relationship Id="rId17" Type="http://schemas.openxmlformats.org/officeDocument/2006/relationships/image" Target="../media/image32.emf"/><Relationship Id="rId2" Type="http://schemas.openxmlformats.org/officeDocument/2006/relationships/slideLayout" Target="../slideLayouts/slideLayout7.xml"/><Relationship Id="rId16" Type="http://schemas.openxmlformats.org/officeDocument/2006/relationships/oleObject" Target="../embeddings/oleObject23.bin"/><Relationship Id="rId1" Type="http://schemas.openxmlformats.org/officeDocument/2006/relationships/vmlDrawing" Target="../drawings/vmlDrawing3.vml"/><Relationship Id="rId6" Type="http://schemas.openxmlformats.org/officeDocument/2006/relationships/image" Target="../media/image28.e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oleObject" Target="../embeddings/oleObject19.bin"/><Relationship Id="rId4" Type="http://schemas.openxmlformats.org/officeDocument/2006/relationships/image" Target="../media/image27.wmf"/><Relationship Id="rId9" Type="http://schemas.openxmlformats.org/officeDocument/2006/relationships/image" Target="../media/image10.jpeg"/><Relationship Id="rId14" Type="http://schemas.openxmlformats.org/officeDocument/2006/relationships/image" Target="../media/image3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4.wmf"/><Relationship Id="rId5" Type="http://schemas.openxmlformats.org/officeDocument/2006/relationships/oleObject" Target="../embeddings/oleObject25.bin"/><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7.bin"/><Relationship Id="rId7" Type="http://schemas.openxmlformats.org/officeDocument/2006/relationships/oleObject" Target="../embeddings/oleObject30.bin"/><Relationship Id="rId12" Type="http://schemas.openxmlformats.org/officeDocument/2006/relationships/slide" Target="slide18.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9.bin"/><Relationship Id="rId11" Type="http://schemas.openxmlformats.org/officeDocument/2006/relationships/oleObject" Target="../embeddings/oleObject34.bin"/><Relationship Id="rId5" Type="http://schemas.openxmlformats.org/officeDocument/2006/relationships/oleObject" Target="../embeddings/oleObject28.bin"/><Relationship Id="rId10" Type="http://schemas.openxmlformats.org/officeDocument/2006/relationships/oleObject" Target="../embeddings/oleObject33.bin"/><Relationship Id="rId4" Type="http://schemas.openxmlformats.org/officeDocument/2006/relationships/image" Target="../media/image41.wmf"/><Relationship Id="rId9"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5.bin"/><Relationship Id="rId5" Type="http://schemas.openxmlformats.org/officeDocument/2006/relationships/image" Target="../media/image26.jpeg"/><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41.wmf"/></Relationships>
</file>

<file path=ppt/slides/_rels/slide3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9.wmf"/><Relationship Id="rId5" Type="http://schemas.openxmlformats.org/officeDocument/2006/relationships/oleObject" Target="../embeddings/oleObject42.bin"/><Relationship Id="rId4" Type="http://schemas.openxmlformats.org/officeDocument/2006/relationships/image" Target="../media/image4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50.wmf"/></Relationships>
</file>

<file path=ppt/slides/_rels/slide48.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2.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7.bin"/><Relationship Id="rId14" Type="http://schemas.openxmlformats.org/officeDocument/2006/relationships/image" Target="../media/image56.wmf"/></Relationships>
</file>

<file path=ppt/slides/_rels/slide4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8.wmf"/><Relationship Id="rId5" Type="http://schemas.openxmlformats.org/officeDocument/2006/relationships/oleObject" Target="../embeddings/oleObject51.bin"/><Relationship Id="rId4" Type="http://schemas.openxmlformats.org/officeDocument/2006/relationships/image" Target="../media/image57.w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1.wmf"/><Relationship Id="rId5" Type="http://schemas.openxmlformats.org/officeDocument/2006/relationships/oleObject" Target="../embeddings/oleObject54.bin"/><Relationship Id="rId4" Type="http://schemas.openxmlformats.org/officeDocument/2006/relationships/image" Target="../media/image60.wmf"/></Relationships>
</file>

<file path=ppt/slides/_rels/slide5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4.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9.bin"/></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3314" name="Picture 3"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963" y="6381750"/>
            <a:ext cx="79660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5"/>
          <p:cNvSpPr txBox="1">
            <a:spLocks noChangeArrowheads="1"/>
          </p:cNvSpPr>
          <p:nvPr/>
        </p:nvSpPr>
        <p:spPr bwMode="auto">
          <a:xfrm>
            <a:off x="1543050" y="332656"/>
            <a:ext cx="6629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en-US" altLang="zh-CN" sz="2400" baseline="0">
                <a:solidFill>
                  <a:srgbClr val="800000"/>
                </a:solidFill>
              </a:rPr>
              <a:t> </a:t>
            </a:r>
            <a:endParaRPr lang="en-US" altLang="zh-CN" sz="3200" b="1" baseline="0">
              <a:latin typeface="隶书" panose="02010509060101010101" pitchFamily="49" charset="-122"/>
              <a:ea typeface="隶书" panose="02010509060101010101" pitchFamily="49" charset="-122"/>
            </a:endParaRPr>
          </a:p>
        </p:txBody>
      </p:sp>
      <p:sp>
        <p:nvSpPr>
          <p:cNvPr id="13316" name="Rectangle 47"/>
          <p:cNvSpPr>
            <a:spLocks noChangeArrowheads="1"/>
          </p:cNvSpPr>
          <p:nvPr/>
        </p:nvSpPr>
        <p:spPr bwMode="auto">
          <a:xfrm>
            <a:off x="1143000" y="823912"/>
            <a:ext cx="68580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r>
              <a:rPr lang="zh-CN" altLang="en-US" sz="6000" b="1" baseline="0" dirty="0">
                <a:solidFill>
                  <a:schemeClr val="tx2"/>
                </a:solidFill>
                <a:latin typeface="宋体" panose="02010600030101010101" pitchFamily="2" charset="-122"/>
              </a:rPr>
              <a:t>算法设计与分析</a:t>
            </a:r>
            <a:endParaRPr lang="zh-CN" altLang="en-US" sz="6000" b="1" baseline="0" dirty="0">
              <a:solidFill>
                <a:schemeClr val="tx2"/>
              </a:solidFill>
              <a:latin typeface="隶书" panose="02010509060101010101" pitchFamily="49" charset="-122"/>
              <a:ea typeface="隶书" panose="02010509060101010101" pitchFamily="49" charset="-122"/>
            </a:endParaRPr>
          </a:p>
          <a:p>
            <a:pPr algn="ctr" eaLnBrk="1" fontAlgn="base" hangingPunct="1">
              <a:lnSpc>
                <a:spcPct val="100000"/>
              </a:lnSpc>
              <a:spcBef>
                <a:spcPct val="5000"/>
              </a:spcBef>
              <a:spcAft>
                <a:spcPct val="5000"/>
              </a:spcAft>
            </a:pPr>
            <a:r>
              <a:rPr lang="zh-CN" altLang="en-US" sz="1800" b="1" baseline="0" dirty="0">
                <a:solidFill>
                  <a:schemeClr val="tx2"/>
                </a:solidFill>
                <a:latin typeface="黑体" panose="02010609060101010101" pitchFamily="49" charset="-122"/>
                <a:ea typeface="黑体" panose="02010609060101010101" pitchFamily="49" charset="-122"/>
              </a:rPr>
              <a:t> </a:t>
            </a:r>
          </a:p>
          <a:p>
            <a:pPr algn="ctr" eaLnBrk="1" fontAlgn="base" hangingPunct="1">
              <a:lnSpc>
                <a:spcPct val="100000"/>
              </a:lnSpc>
              <a:spcBef>
                <a:spcPct val="5000"/>
              </a:spcBef>
              <a:spcAft>
                <a:spcPct val="5000"/>
              </a:spcAft>
            </a:pPr>
            <a:r>
              <a:rPr lang="en-US" altLang="zh-CN" sz="3600" b="1" baseline="0" dirty="0">
                <a:solidFill>
                  <a:schemeClr val="tx2"/>
                </a:solidFill>
                <a:latin typeface="Century Schoolbook" panose="02040604050505020304" pitchFamily="18" charset="0"/>
                <a:ea typeface="幼圆" panose="02010509060101010101" pitchFamily="49" charset="-122"/>
              </a:rPr>
              <a:t>Design and Analysis of Computer Algorithm</a:t>
            </a:r>
          </a:p>
        </p:txBody>
      </p:sp>
      <p:pic>
        <p:nvPicPr>
          <p:cNvPr id="13317" name="Picture 48"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457200"/>
            <a:ext cx="79676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47"/>
          <p:cNvSpPr>
            <a:spLocks noChangeArrowheads="1"/>
          </p:cNvSpPr>
          <p:nvPr/>
        </p:nvSpPr>
        <p:spPr bwMode="auto">
          <a:xfrm>
            <a:off x="1143000" y="4026118"/>
            <a:ext cx="685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r>
              <a:rPr lang="zh-CN" altLang="en-US" sz="3600" baseline="0" dirty="0">
                <a:solidFill>
                  <a:schemeClr val="tx2"/>
                </a:solidFill>
                <a:latin typeface="华文行楷" panose="02010800040101010101" pitchFamily="2" charset="-122"/>
                <a:ea typeface="华文行楷" panose="02010800040101010101" pitchFamily="2" charset="-122"/>
              </a:rPr>
              <a:t>刘瑶</a:t>
            </a:r>
            <a:endParaRPr lang="en-US" altLang="zh-CN" sz="3600" baseline="0" dirty="0">
              <a:solidFill>
                <a:schemeClr val="tx2"/>
              </a:solidFill>
              <a:latin typeface="华文行楷" panose="02010800040101010101" pitchFamily="2" charset="-122"/>
              <a:ea typeface="华文行楷" panose="02010800040101010101" pitchFamily="2" charset="-122"/>
            </a:endParaRPr>
          </a:p>
        </p:txBody>
      </p:sp>
      <p:sp>
        <p:nvSpPr>
          <p:cNvPr id="2" name="矩形 1"/>
          <p:cNvSpPr/>
          <p:nvPr/>
        </p:nvSpPr>
        <p:spPr>
          <a:xfrm>
            <a:off x="1331640" y="4538271"/>
            <a:ext cx="6913562" cy="1815882"/>
          </a:xfrm>
          <a:prstGeom prst="rect">
            <a:avLst/>
          </a:prstGeom>
        </p:spPr>
        <p:txBody>
          <a:bodyPr>
            <a:spAutoFit/>
          </a:bodyPr>
          <a:lstStyle/>
          <a:p>
            <a:pPr algn="ctr">
              <a:defRPr/>
            </a:pPr>
            <a:r>
              <a:rPr lang="zh-CN" altLang="en-US" sz="4000" b="1" dirty="0">
                <a:latin typeface="+mj-lt"/>
                <a:ea typeface="+mj-ea"/>
              </a:rPr>
              <a:t>电子科技大学信息与软件学院</a:t>
            </a:r>
            <a:endParaRPr lang="en-US" altLang="zh-CN" sz="4000" b="1" dirty="0">
              <a:latin typeface="+mj-lt"/>
              <a:ea typeface="+mj-ea"/>
            </a:endParaRPr>
          </a:p>
          <a:p>
            <a:pPr algn="ctr">
              <a:defRPr/>
            </a:pPr>
            <a:r>
              <a:rPr lang="en-US" altLang="zh-CN" sz="4000" b="1" dirty="0">
                <a:latin typeface="+mj-lt"/>
                <a:ea typeface="+mj-ea"/>
              </a:rPr>
              <a:t>liuyao@uestc.edu.cn</a:t>
            </a:r>
          </a:p>
          <a:p>
            <a:pPr algn="ctr">
              <a:defRPr/>
            </a:pPr>
            <a:r>
              <a:rPr lang="zh-CN" altLang="en-US" sz="4000" b="1" dirty="0">
                <a:latin typeface="+mj-lt"/>
                <a:ea typeface="+mj-ea"/>
              </a:rPr>
              <a:t>办公室：沙河校区主楼中</a:t>
            </a:r>
            <a:r>
              <a:rPr lang="en-US" altLang="zh-CN" sz="4000" b="1" dirty="0">
                <a:latin typeface="+mj-lt"/>
                <a:ea typeface="+mj-ea"/>
              </a:rPr>
              <a:t>427</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12" name="Rectangle 3"/>
          <p:cNvSpPr>
            <a:spLocks noChangeArrowheads="1"/>
          </p:cNvSpPr>
          <p:nvPr/>
        </p:nvSpPr>
        <p:spPr bwMode="auto">
          <a:xfrm>
            <a:off x="560388" y="620713"/>
            <a:ext cx="8023225" cy="4679950"/>
          </a:xfrm>
          <a:prstGeom prst="rect">
            <a:avLst/>
          </a:prstGeom>
          <a:noFill/>
          <a:ln>
            <a:noFill/>
          </a:ln>
          <a:effectLst/>
        </p:spPr>
        <p:txBody>
          <a:bodyPr/>
          <a:lstStyle/>
          <a:p>
            <a:pPr defTabSz="958850" fontAlgn="base">
              <a:lnSpc>
                <a:spcPct val="150000"/>
              </a:lnSpc>
              <a:defRPr/>
            </a:pPr>
            <a:r>
              <a:rPr lang="zh-CN" altLang="en-US" sz="2400" b="1" baseline="0" dirty="0">
                <a:latin typeface="+mj-ea"/>
                <a:ea typeface="+mj-ea"/>
              </a:rPr>
              <a:t>“如果你在森林里迷路了，保持冷静，调动常识，走一步看一步。”</a:t>
            </a:r>
          </a:p>
          <a:p>
            <a:pPr defTabSz="958850" fontAlgn="base">
              <a:lnSpc>
                <a:spcPct val="150000"/>
              </a:lnSpc>
              <a:defRPr/>
            </a:pPr>
            <a:r>
              <a:rPr lang="zh-CN" altLang="en-US" sz="2400" baseline="0" dirty="0">
                <a:solidFill>
                  <a:srgbClr val="C00000"/>
                </a:solidFill>
                <a:latin typeface="+mj-ea"/>
                <a:ea typeface="+mj-ea"/>
              </a:rPr>
              <a:t> </a:t>
            </a:r>
            <a:r>
              <a:rPr lang="en-US" altLang="zh-CN" sz="2400" baseline="0" dirty="0">
                <a:solidFill>
                  <a:srgbClr val="C00000"/>
                </a:solidFill>
                <a:latin typeface="+mj-ea"/>
                <a:ea typeface="+mj-ea"/>
              </a:rPr>
              <a:t>——</a:t>
            </a:r>
            <a:r>
              <a:rPr lang="zh-CN" altLang="en-US" sz="2400" baseline="0" dirty="0">
                <a:solidFill>
                  <a:srgbClr val="C00000"/>
                </a:solidFill>
                <a:latin typeface="+mj-ea"/>
                <a:ea typeface="+mj-ea"/>
              </a:rPr>
              <a:t>这里是建议而非算法。</a:t>
            </a:r>
            <a:endParaRPr lang="en-US" altLang="zh-CN" sz="2400" baseline="0" dirty="0">
              <a:solidFill>
                <a:srgbClr val="C00000"/>
              </a:solidFill>
              <a:latin typeface="+mj-ea"/>
              <a:ea typeface="+mj-ea"/>
            </a:endParaRPr>
          </a:p>
          <a:p>
            <a:pPr defTabSz="958850" fontAlgn="base">
              <a:lnSpc>
                <a:spcPct val="150000"/>
              </a:lnSpc>
              <a:defRPr/>
            </a:pPr>
            <a:endParaRPr lang="zh-CN" altLang="en-US" sz="2400" b="1" baseline="0" dirty="0">
              <a:latin typeface="+mj-ea"/>
              <a:ea typeface="+mj-ea"/>
            </a:endParaRPr>
          </a:p>
          <a:p>
            <a:pPr defTabSz="958850" fontAlgn="base">
              <a:lnSpc>
                <a:spcPct val="150000"/>
              </a:lnSpc>
              <a:defRPr/>
            </a:pPr>
            <a:r>
              <a:rPr lang="zh-CN" altLang="en-US" sz="2400" b="1" baseline="0" dirty="0">
                <a:latin typeface="+mj-ea"/>
                <a:ea typeface="+mj-ea"/>
              </a:rPr>
              <a:t>童子军的条例：</a:t>
            </a:r>
          </a:p>
          <a:p>
            <a:pPr defTabSz="958850" fontAlgn="base">
              <a:lnSpc>
                <a:spcPct val="150000"/>
              </a:lnSpc>
              <a:defRPr/>
            </a:pPr>
            <a:r>
              <a:rPr lang="zh-CN" altLang="en-US" sz="2400" b="1" baseline="0" dirty="0">
                <a:latin typeface="+mj-ea"/>
                <a:ea typeface="+mj-ea"/>
              </a:rPr>
              <a:t>      如果你在森林里迷路了，一直往下走，直到溪流旁，然后顺流而下，最后你会到达一个城镇。</a:t>
            </a:r>
          </a:p>
          <a:p>
            <a:pPr defTabSz="958850" fontAlgn="base">
              <a:lnSpc>
                <a:spcPct val="150000"/>
              </a:lnSpc>
              <a:defRPr/>
            </a:pPr>
            <a:r>
              <a:rPr lang="en-US" altLang="zh-CN" sz="2400" baseline="0" dirty="0">
                <a:solidFill>
                  <a:srgbClr val="C00000"/>
                </a:solidFill>
                <a:latin typeface="+mj-ea"/>
                <a:ea typeface="+mj-ea"/>
              </a:rPr>
              <a:t>——</a:t>
            </a:r>
            <a:r>
              <a:rPr lang="zh-CN" altLang="en-US" sz="2400" baseline="0" dirty="0">
                <a:solidFill>
                  <a:srgbClr val="C00000"/>
                </a:solidFill>
                <a:latin typeface="+mj-ea"/>
                <a:ea typeface="+mj-ea"/>
              </a:rPr>
              <a:t>这是一个算法。</a:t>
            </a:r>
          </a:p>
        </p:txBody>
      </p:sp>
      <p:sp>
        <p:nvSpPr>
          <p:cNvPr id="20484" name="灯片编号占位符 3"/>
          <p:cNvSpPr>
            <a:spLocks noGrp="1"/>
          </p:cNvSpPr>
          <p:nvPr>
            <p:ph type="sldNum" sz="quarter" idx="12"/>
          </p:nvPr>
        </p:nvSpPr>
        <p:spPr>
          <a:xfrm>
            <a:off x="6818313" y="602138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2E2DD2-B678-486F-A35B-2E0AAEFD4C5A}" type="slidenum">
              <a:rPr lang="en-US" altLang="zh-CN" sz="1400" baseline="0"/>
              <a:pPr/>
              <a:t>10</a:t>
            </a:fld>
            <a:endParaRPr lang="en-US" altLang="zh-CN" sz="1400" baseline="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blinds(horizontal)">
                                      <p:cBhvr>
                                        <p:cTn id="21" dur="500"/>
                                        <p:tgtEl>
                                          <p:spTgt spid="12">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blinds(horizontal)">
                                      <p:cBhvr>
                                        <p:cTn id="2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xfrm>
            <a:off x="6629400" y="60928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EB71BE-856E-4C06-9EB6-B48A4D0D13D0}" type="slidenum">
              <a:rPr lang="en-US" altLang="zh-CN" sz="1400" baseline="0"/>
              <a:pPr/>
              <a:t>11</a:t>
            </a:fld>
            <a:endParaRPr lang="en-US" altLang="zh-CN" sz="1400" baseline="0"/>
          </a:p>
        </p:txBody>
      </p:sp>
      <p:sp>
        <p:nvSpPr>
          <p:cNvPr id="57360" name="Text Box 16"/>
          <p:cNvSpPr txBox="1">
            <a:spLocks noChangeArrowheads="1"/>
          </p:cNvSpPr>
          <p:nvPr/>
        </p:nvSpPr>
        <p:spPr bwMode="auto">
          <a:xfrm>
            <a:off x="838200" y="90805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一系列将问题的输入转换为输出的计算或操作步骤</a:t>
            </a:r>
            <a:r>
              <a:rPr lang="zh-CN" altLang="en-US" sz="2400" baseline="0">
                <a:solidFill>
                  <a:srgbClr val="660033"/>
                </a:solidFill>
                <a:latin typeface="宋体" panose="02010600030101010101" pitchFamily="2" charset="-122"/>
              </a:rPr>
              <a:t>。</a:t>
            </a:r>
            <a:r>
              <a:rPr lang="zh-CN" altLang="en-US" sz="2000" baseline="0">
                <a:ea typeface="幼圆" panose="02010509060101010101" pitchFamily="49" charset="-122"/>
              </a:rPr>
              <a:t> </a:t>
            </a:r>
          </a:p>
        </p:txBody>
      </p:sp>
      <p:sp>
        <p:nvSpPr>
          <p:cNvPr id="57370" name="Text Box 26"/>
          <p:cNvSpPr txBox="1">
            <a:spLocks noChangeArrowheads="1"/>
          </p:cNvSpPr>
          <p:nvPr/>
        </p:nvSpPr>
        <p:spPr bwMode="auto">
          <a:xfrm>
            <a:off x="381000" y="1365250"/>
            <a:ext cx="739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400" baseline="0">
                <a:ea typeface="幼圆" panose="02010509060101010101" pitchFamily="49" charset="-122"/>
              </a:rPr>
              <a:t>2</a:t>
            </a:r>
            <a:r>
              <a:rPr lang="en-US" altLang="zh-CN" sz="2400" b="1" baseline="0">
                <a:ea typeface="幼圆" panose="02010509060101010101" pitchFamily="49" charset="-122"/>
              </a:rPr>
              <a:t>. </a:t>
            </a:r>
            <a:r>
              <a:rPr lang="zh-CN" altLang="en-US" sz="2400" b="1" baseline="0">
                <a:ea typeface="幼圆" panose="02010509060101010101" pitchFamily="49" charset="-122"/>
              </a:rPr>
              <a:t>计算机算法与人工算法</a:t>
            </a:r>
          </a:p>
          <a:p>
            <a:pPr fontAlgn="base">
              <a:lnSpc>
                <a:spcPct val="100000"/>
              </a:lnSpc>
            </a:pPr>
            <a:r>
              <a:rPr lang="zh-CN" altLang="en-US" sz="2400" baseline="0">
                <a:ea typeface="幼圆" panose="02010509060101010101" pitchFamily="49" charset="-122"/>
              </a:rPr>
              <a:t>      </a:t>
            </a:r>
          </a:p>
        </p:txBody>
      </p:sp>
      <p:sp>
        <p:nvSpPr>
          <p:cNvPr id="21509"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21510" name="Text Box 31"/>
          <p:cNvSpPr txBox="1">
            <a:spLocks noChangeArrowheads="1"/>
          </p:cNvSpPr>
          <p:nvPr/>
        </p:nvSpPr>
        <p:spPr bwMode="auto">
          <a:xfrm>
            <a:off x="381000" y="457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en-US" altLang="zh-CN" sz="2400" baseline="0">
                <a:ea typeface="幼圆" panose="02010509060101010101" pitchFamily="49" charset="-122"/>
              </a:rPr>
              <a:t>1</a:t>
            </a:r>
            <a:r>
              <a:rPr lang="en-US" altLang="zh-CN" sz="2400" b="1" baseline="0">
                <a:ea typeface="幼圆" panose="02010509060101010101" pitchFamily="49" charset="-122"/>
              </a:rPr>
              <a:t>. </a:t>
            </a:r>
            <a:r>
              <a:rPr lang="zh-CN" altLang="en-US" sz="2400" b="1" baseline="0">
                <a:ea typeface="幼圆" panose="02010509060101010101" pitchFamily="49" charset="-122"/>
              </a:rPr>
              <a:t>算法定义</a:t>
            </a:r>
            <a:r>
              <a:rPr lang="zh-CN" altLang="en-US" sz="2400" baseline="0">
                <a:ea typeface="幼圆" panose="02010509060101010101" pitchFamily="49" charset="-122"/>
              </a:rPr>
              <a:t> </a:t>
            </a:r>
            <a:r>
              <a:rPr lang="zh-CN" altLang="en-US" sz="2000" baseline="0">
                <a:ea typeface="幼圆" panose="02010509060101010101" pitchFamily="49" charset="-122"/>
              </a:rPr>
              <a:t>      </a:t>
            </a:r>
          </a:p>
        </p:txBody>
      </p:sp>
      <p:sp>
        <p:nvSpPr>
          <p:cNvPr id="57376" name="Text Box 32"/>
          <p:cNvSpPr txBox="1">
            <a:spLocks noChangeArrowheads="1"/>
          </p:cNvSpPr>
          <p:nvPr/>
        </p:nvSpPr>
        <p:spPr bwMode="auto">
          <a:xfrm>
            <a:off x="685800" y="182245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有些问题没有计算机算法</a:t>
            </a:r>
            <a:r>
              <a:rPr lang="en-US" altLang="zh-CN" sz="2400" b="1" baseline="0">
                <a:solidFill>
                  <a:srgbClr val="990000"/>
                </a:solidFill>
                <a:latin typeface="宋体" panose="02010600030101010101" pitchFamily="2" charset="-122"/>
              </a:rPr>
              <a:t>.</a:t>
            </a:r>
            <a:r>
              <a:rPr lang="en-US" altLang="zh-CN" sz="2000" baseline="0">
                <a:ea typeface="幼圆" panose="02010509060101010101" pitchFamily="49" charset="-122"/>
              </a:rPr>
              <a:t> </a:t>
            </a:r>
          </a:p>
        </p:txBody>
      </p:sp>
      <p:sp>
        <p:nvSpPr>
          <p:cNvPr id="57377" name="Text Box 33"/>
          <p:cNvSpPr txBox="1">
            <a:spLocks noChangeArrowheads="1"/>
          </p:cNvSpPr>
          <p:nvPr/>
        </p:nvSpPr>
        <p:spPr bwMode="auto">
          <a:xfrm>
            <a:off x="685800" y="2203450"/>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有些问题计算机算法与人工算法不同</a:t>
            </a:r>
            <a:r>
              <a:rPr lang="en-US" altLang="zh-CN" sz="2400" b="1" baseline="0">
                <a:solidFill>
                  <a:srgbClr val="990000"/>
                </a:solidFill>
                <a:latin typeface="宋体" panose="02010600030101010101" pitchFamily="2" charset="-122"/>
              </a:rPr>
              <a:t>.</a:t>
            </a:r>
            <a:r>
              <a:rPr lang="en-US" altLang="zh-CN" sz="2000" baseline="0">
                <a:ea typeface="幼圆" panose="02010509060101010101" pitchFamily="49" charset="-122"/>
              </a:rPr>
              <a:t> </a:t>
            </a:r>
          </a:p>
        </p:txBody>
      </p:sp>
      <p:sp>
        <p:nvSpPr>
          <p:cNvPr id="57379" name="Text Box 35"/>
          <p:cNvSpPr txBox="1">
            <a:spLocks noChangeArrowheads="1"/>
          </p:cNvSpPr>
          <p:nvPr/>
        </p:nvSpPr>
        <p:spPr bwMode="auto">
          <a:xfrm>
            <a:off x="533400" y="2997200"/>
            <a:ext cx="815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5000"/>
              </a:lnSpc>
            </a:pPr>
            <a:r>
              <a:rPr lang="en-US" altLang="zh-CN" sz="2000" b="1" baseline="0">
                <a:ea typeface="幼圆" panose="02010509060101010101" pitchFamily="49" charset="-122"/>
              </a:rPr>
              <a:t>(1)</a:t>
            </a:r>
            <a:r>
              <a:rPr lang="zh-CN" altLang="en-US" sz="2000" b="1" baseline="0">
                <a:ea typeface="幼圆" panose="02010509060101010101" pitchFamily="49" charset="-122"/>
              </a:rPr>
              <a:t>输  入：</a:t>
            </a:r>
          </a:p>
          <a:p>
            <a:pPr fontAlgn="base">
              <a:lnSpc>
                <a:spcPct val="105000"/>
              </a:lnSpc>
            </a:pPr>
            <a:r>
              <a:rPr lang="zh-CN" altLang="en-US" sz="2000" b="1" baseline="0">
                <a:ea typeface="幼圆" panose="02010509060101010101" pitchFamily="49" charset="-122"/>
              </a:rPr>
              <a:t>    </a:t>
            </a:r>
            <a:r>
              <a:rPr lang="zh-CN" altLang="en-US" sz="2000" b="1" baseline="0">
                <a:solidFill>
                  <a:srgbClr val="990000"/>
                </a:solidFill>
                <a:latin typeface="宋体" panose="02010600030101010101" pitchFamily="2" charset="-122"/>
              </a:rPr>
              <a:t>有外部提供的量作为算法的输入。</a:t>
            </a:r>
          </a:p>
          <a:p>
            <a:pPr fontAlgn="base">
              <a:lnSpc>
                <a:spcPct val="105000"/>
              </a:lnSpc>
            </a:pPr>
            <a:r>
              <a:rPr lang="en-US" altLang="zh-CN" sz="2000" b="1" baseline="0">
                <a:ea typeface="幼圆" panose="02010509060101010101" pitchFamily="49" charset="-122"/>
              </a:rPr>
              <a:t>(2)</a:t>
            </a:r>
            <a:r>
              <a:rPr lang="zh-CN" altLang="en-US" sz="2000" b="1" baseline="0">
                <a:ea typeface="幼圆" panose="02010509060101010101" pitchFamily="49" charset="-122"/>
              </a:rPr>
              <a:t>输  出：</a:t>
            </a:r>
          </a:p>
          <a:p>
            <a:pPr fontAlgn="base">
              <a:lnSpc>
                <a:spcPct val="105000"/>
              </a:lnSpc>
            </a:pPr>
            <a:r>
              <a:rPr lang="zh-CN" altLang="en-US" sz="2000" b="1" baseline="0">
                <a:ea typeface="幼圆" panose="02010509060101010101" pitchFamily="49" charset="-122"/>
              </a:rPr>
              <a:t>    </a:t>
            </a:r>
            <a:r>
              <a:rPr lang="zh-CN" altLang="en-US" sz="2000" b="1" baseline="0">
                <a:solidFill>
                  <a:srgbClr val="990000"/>
                </a:solidFill>
                <a:latin typeface="宋体" panose="02010600030101010101" pitchFamily="2" charset="-122"/>
              </a:rPr>
              <a:t>算法产生至少一个量作为输出。</a:t>
            </a:r>
          </a:p>
          <a:p>
            <a:pPr fontAlgn="base">
              <a:lnSpc>
                <a:spcPct val="105000"/>
              </a:lnSpc>
            </a:pPr>
            <a:r>
              <a:rPr lang="en-US" altLang="zh-CN" sz="2000" b="1" baseline="0">
                <a:ea typeface="幼圆" panose="02010509060101010101" pitchFamily="49" charset="-122"/>
              </a:rPr>
              <a:t>(3)</a:t>
            </a:r>
            <a:r>
              <a:rPr lang="zh-CN" altLang="en-US" sz="2000" b="1" baseline="0">
                <a:ea typeface="幼圆" panose="02010509060101010101" pitchFamily="49" charset="-122"/>
              </a:rPr>
              <a:t>确定性：</a:t>
            </a:r>
            <a:r>
              <a:rPr lang="en-US" altLang="zh-CN" sz="2000" b="1" baseline="0">
                <a:ea typeface="幼圆" panose="02010509060101010101" pitchFamily="49" charset="-122"/>
              </a:rPr>
              <a:t>definiteness</a:t>
            </a:r>
          </a:p>
          <a:p>
            <a:pPr fontAlgn="base">
              <a:lnSpc>
                <a:spcPct val="105000"/>
              </a:lnSpc>
            </a:pPr>
            <a:r>
              <a:rPr lang="en-US" altLang="zh-CN" sz="2000" b="1" baseline="0">
                <a:ea typeface="幼圆" panose="02010509060101010101" pitchFamily="49" charset="-122"/>
              </a:rPr>
              <a:t>     </a:t>
            </a:r>
            <a:r>
              <a:rPr lang="zh-CN" altLang="en-US" sz="2000" b="1" baseline="0">
                <a:solidFill>
                  <a:srgbClr val="990000"/>
                </a:solidFill>
                <a:latin typeface="宋体" panose="02010600030101010101" pitchFamily="2" charset="-122"/>
              </a:rPr>
              <a:t>组成算法的每条指令是清晰，无歧义的。</a:t>
            </a:r>
          </a:p>
          <a:p>
            <a:pPr fontAlgn="base">
              <a:lnSpc>
                <a:spcPct val="105000"/>
              </a:lnSpc>
            </a:pPr>
            <a:r>
              <a:rPr lang="en-US" altLang="zh-CN" sz="2000" b="1" baseline="0">
                <a:ea typeface="幼圆" panose="02010509060101010101" pitchFamily="49" charset="-122"/>
              </a:rPr>
              <a:t>(4)</a:t>
            </a:r>
            <a:r>
              <a:rPr lang="zh-CN" altLang="en-US" sz="2000" b="1" baseline="0">
                <a:ea typeface="幼圆" panose="02010509060101010101" pitchFamily="49" charset="-122"/>
              </a:rPr>
              <a:t>有限性：</a:t>
            </a:r>
            <a:r>
              <a:rPr lang="en-US" altLang="zh-CN" sz="2000" b="1" baseline="0">
                <a:ea typeface="幼圆" panose="02010509060101010101" pitchFamily="49" charset="-122"/>
              </a:rPr>
              <a:t>finiteness</a:t>
            </a:r>
          </a:p>
          <a:p>
            <a:pPr fontAlgn="base">
              <a:lnSpc>
                <a:spcPct val="105000"/>
              </a:lnSpc>
            </a:pPr>
            <a:r>
              <a:rPr lang="en-US" altLang="zh-CN" sz="2000" b="1" baseline="0">
                <a:ea typeface="幼圆" panose="02010509060101010101" pitchFamily="49" charset="-122"/>
              </a:rPr>
              <a:t>     </a:t>
            </a:r>
            <a:r>
              <a:rPr lang="zh-CN" altLang="en-US" sz="2000" b="1" baseline="0">
                <a:solidFill>
                  <a:srgbClr val="990000"/>
                </a:solidFill>
                <a:latin typeface="宋体" panose="02010600030101010101" pitchFamily="2" charset="-122"/>
              </a:rPr>
              <a:t>算法中每条指令的执行次数是有限的，执行每条指令的时间也是有限的。</a:t>
            </a:r>
          </a:p>
        </p:txBody>
      </p:sp>
      <p:sp>
        <p:nvSpPr>
          <p:cNvPr id="57381" name="Rectangle 37"/>
          <p:cNvSpPr>
            <a:spLocks noChangeArrowheads="1"/>
          </p:cNvSpPr>
          <p:nvPr/>
        </p:nvSpPr>
        <p:spPr bwMode="auto">
          <a:xfrm>
            <a:off x="381000" y="2508250"/>
            <a:ext cx="396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baseline="0">
                <a:latin typeface="幼圆" panose="02010509060101010101" pitchFamily="49" charset="-122"/>
                <a:ea typeface="幼圆" panose="02010509060101010101" pitchFamily="49" charset="-122"/>
              </a:rPr>
              <a:t>3.</a:t>
            </a:r>
            <a:r>
              <a:rPr lang="zh-CN" altLang="en-US" sz="2400" b="1" baseline="0">
                <a:latin typeface="幼圆" panose="02010509060101010101" pitchFamily="49" charset="-122"/>
                <a:ea typeface="幼圆" panose="02010509060101010101" pitchFamily="49" charset="-122"/>
              </a:rPr>
              <a:t>计算机算法的一般特征</a:t>
            </a:r>
            <a:endParaRPr lang="zh-CN" altLang="en-US" sz="2800" b="1" baseline="0">
              <a:latin typeface="幼圆" panose="02010509060101010101" pitchFamily="49" charset="-122"/>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60"/>
                                        </p:tgtEl>
                                        <p:attrNameLst>
                                          <p:attrName>style.visibility</p:attrName>
                                        </p:attrNameLst>
                                      </p:cBhvr>
                                      <p:to>
                                        <p:strVal val="visible"/>
                                      </p:to>
                                    </p:set>
                                    <p:animEffect transition="in" filter="wipe(left)">
                                      <p:cBhvr>
                                        <p:cTn id="7" dur="500"/>
                                        <p:tgtEl>
                                          <p:spTgt spid="57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70"/>
                                        </p:tgtEl>
                                        <p:attrNameLst>
                                          <p:attrName>style.visibility</p:attrName>
                                        </p:attrNameLst>
                                      </p:cBhvr>
                                      <p:to>
                                        <p:strVal val="visible"/>
                                      </p:to>
                                    </p:set>
                                    <p:animEffect transition="in" filter="wipe(left)">
                                      <p:cBhvr>
                                        <p:cTn id="12" dur="500"/>
                                        <p:tgtEl>
                                          <p:spTgt spid="57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76"/>
                                        </p:tgtEl>
                                        <p:attrNameLst>
                                          <p:attrName>style.visibility</p:attrName>
                                        </p:attrNameLst>
                                      </p:cBhvr>
                                      <p:to>
                                        <p:strVal val="visible"/>
                                      </p:to>
                                    </p:set>
                                    <p:animEffect transition="in" filter="wipe(left)">
                                      <p:cBhvr>
                                        <p:cTn id="17" dur="500"/>
                                        <p:tgtEl>
                                          <p:spTgt spid="57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77"/>
                                        </p:tgtEl>
                                        <p:attrNameLst>
                                          <p:attrName>style.visibility</p:attrName>
                                        </p:attrNameLst>
                                      </p:cBhvr>
                                      <p:to>
                                        <p:strVal val="visible"/>
                                      </p:to>
                                    </p:set>
                                    <p:animEffect transition="in" filter="wipe(left)">
                                      <p:cBhvr>
                                        <p:cTn id="22" dur="500"/>
                                        <p:tgtEl>
                                          <p:spTgt spid="573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81"/>
                                        </p:tgtEl>
                                        <p:attrNameLst>
                                          <p:attrName>style.visibility</p:attrName>
                                        </p:attrNameLst>
                                      </p:cBhvr>
                                      <p:to>
                                        <p:strVal val="visible"/>
                                      </p:to>
                                    </p:set>
                                    <p:animEffect transition="in" filter="wipe(left)">
                                      <p:cBhvr>
                                        <p:cTn id="27" dur="500"/>
                                        <p:tgtEl>
                                          <p:spTgt spid="57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79"/>
                                        </p:tgtEl>
                                        <p:attrNameLst>
                                          <p:attrName>style.visibility</p:attrName>
                                        </p:attrNameLst>
                                      </p:cBhvr>
                                      <p:to>
                                        <p:strVal val="visible"/>
                                      </p:to>
                                    </p:set>
                                    <p:animEffect transition="in" filter="wipe(left)">
                                      <p:cBhvr>
                                        <p:cTn id="32" dur="500"/>
                                        <p:tgtEl>
                                          <p:spTgt spid="57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autoUpdateAnimBg="0"/>
      <p:bldP spid="57370" grpId="0" autoUpdateAnimBg="0"/>
      <p:bldP spid="57376" grpId="0" autoUpdateAnimBg="0"/>
      <p:bldP spid="57377" grpId="0" autoUpdateAnimBg="0"/>
      <p:bldP spid="57379" grpId="0" autoUpdateAnimBg="0"/>
      <p:bldP spid="573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4239BC-DA0A-4970-AA9B-C095D382F4D0}" type="slidenum">
              <a:rPr lang="en-US" altLang="zh-CN" sz="1400" baseline="0"/>
              <a:pPr/>
              <a:t>12</a:t>
            </a:fld>
            <a:endParaRPr lang="en-US" altLang="zh-CN" sz="1400" baseline="0"/>
          </a:p>
        </p:txBody>
      </p:sp>
      <p:sp>
        <p:nvSpPr>
          <p:cNvPr id="22531" name="Rectangle 9"/>
          <p:cNvSpPr>
            <a:spLocks noChangeArrowheads="1"/>
          </p:cNvSpPr>
          <p:nvPr/>
        </p:nvSpPr>
        <p:spPr bwMode="auto">
          <a:xfrm>
            <a:off x="533400" y="0"/>
            <a:ext cx="27416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baseline="0">
                <a:solidFill>
                  <a:srgbClr val="660033"/>
                </a:solidFill>
                <a:latin typeface="幼圆" panose="02010509060101010101" pitchFamily="49" charset="-122"/>
                <a:ea typeface="幼圆" panose="02010509060101010101" pitchFamily="49" charset="-122"/>
              </a:rPr>
              <a:t>算法设计与分析 </a:t>
            </a:r>
            <a:r>
              <a:rPr lang="en-US" altLang="zh-CN" sz="1600" b="1" baseline="0">
                <a:solidFill>
                  <a:srgbClr val="660033"/>
                </a:solidFill>
                <a:latin typeface="幼圆" panose="02010509060101010101" pitchFamily="49" charset="-122"/>
                <a:ea typeface="幼圆" panose="02010509060101010101" pitchFamily="49" charset="-122"/>
              </a:rPr>
              <a:t>&gt; </a:t>
            </a:r>
            <a:r>
              <a:rPr lang="zh-CN" altLang="en-US" sz="1600" b="1" baseline="0">
                <a:latin typeface="幼圆" panose="02010509060101010101" pitchFamily="49" charset="-122"/>
                <a:ea typeface="幼圆" panose="02010509060101010101" pitchFamily="49" charset="-122"/>
              </a:rPr>
              <a:t>算法概述</a:t>
            </a:r>
            <a:endParaRPr lang="zh-CN" altLang="en-US" sz="1600" b="1" baseline="0">
              <a:solidFill>
                <a:srgbClr val="660033"/>
              </a:solidFill>
              <a:latin typeface="幼圆" panose="02010509060101010101" pitchFamily="49" charset="-122"/>
              <a:ea typeface="幼圆" panose="02010509060101010101" pitchFamily="49" charset="-122"/>
            </a:endParaRPr>
          </a:p>
        </p:txBody>
      </p:sp>
      <p:sp>
        <p:nvSpPr>
          <p:cNvPr id="221203" name="Text Box 19"/>
          <p:cNvSpPr txBox="1">
            <a:spLocks noChangeArrowheads="1"/>
          </p:cNvSpPr>
          <p:nvPr/>
        </p:nvSpPr>
        <p:spPr bwMode="auto">
          <a:xfrm>
            <a:off x="2438400" y="4267200"/>
            <a:ext cx="596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数值型算法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算法中的基本运算为算术运算</a:t>
            </a:r>
            <a:r>
              <a:rPr lang="en-US" altLang="zh-CN" sz="2400" b="1" baseline="0">
                <a:solidFill>
                  <a:srgbClr val="990000"/>
                </a:solidFill>
                <a:latin typeface="宋体" panose="02010600030101010101" pitchFamily="2" charset="-122"/>
              </a:rPr>
              <a:t>.</a:t>
            </a:r>
          </a:p>
        </p:txBody>
      </p:sp>
      <p:sp>
        <p:nvSpPr>
          <p:cNvPr id="221204" name="Text Box 20"/>
          <p:cNvSpPr txBox="1">
            <a:spLocks noChangeArrowheads="1"/>
          </p:cNvSpPr>
          <p:nvPr/>
        </p:nvSpPr>
        <p:spPr bwMode="auto">
          <a:xfrm>
            <a:off x="2362200" y="4724400"/>
            <a:ext cx="627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非数值型算法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算法中的基本运算为逻辑运算</a:t>
            </a:r>
            <a:r>
              <a:rPr lang="en-US" altLang="zh-CN" sz="2400" b="1" baseline="0">
                <a:solidFill>
                  <a:srgbClr val="990000"/>
                </a:solidFill>
                <a:latin typeface="宋体" panose="02010600030101010101" pitchFamily="2" charset="-122"/>
              </a:rPr>
              <a:t>.</a:t>
            </a:r>
          </a:p>
        </p:txBody>
      </p:sp>
      <p:sp>
        <p:nvSpPr>
          <p:cNvPr id="221206" name="Text Box 22"/>
          <p:cNvSpPr txBox="1">
            <a:spLocks noChangeArrowheads="1"/>
          </p:cNvSpPr>
          <p:nvPr/>
        </p:nvSpPr>
        <p:spPr bwMode="auto">
          <a:xfrm>
            <a:off x="2971800" y="5257800"/>
            <a:ext cx="632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串行算法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串行计算机上执行的算法</a:t>
            </a:r>
            <a:r>
              <a:rPr lang="en-US" altLang="zh-CN" sz="2400" b="1" baseline="0">
                <a:solidFill>
                  <a:srgbClr val="990000"/>
                </a:solidFill>
                <a:latin typeface="宋体" panose="02010600030101010101" pitchFamily="2" charset="-122"/>
              </a:rPr>
              <a:t>.</a:t>
            </a:r>
          </a:p>
          <a:p>
            <a:pPr eaLnBrk="1" fontAlgn="base" hangingPunct="1">
              <a:lnSpc>
                <a:spcPct val="100000"/>
              </a:lnSpc>
            </a:pPr>
            <a:endParaRPr lang="en-US" altLang="zh-CN" sz="2400" b="1" baseline="0">
              <a:solidFill>
                <a:srgbClr val="990000"/>
              </a:solidFill>
              <a:latin typeface="宋体" panose="02010600030101010101" pitchFamily="2" charset="-122"/>
            </a:endParaRPr>
          </a:p>
        </p:txBody>
      </p:sp>
      <p:sp>
        <p:nvSpPr>
          <p:cNvPr id="221207" name="Text Box 23"/>
          <p:cNvSpPr txBox="1">
            <a:spLocks noChangeArrowheads="1"/>
          </p:cNvSpPr>
          <p:nvPr/>
        </p:nvSpPr>
        <p:spPr bwMode="auto">
          <a:xfrm>
            <a:off x="2971800" y="5715000"/>
            <a:ext cx="5099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并行算法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并行计算机上执行的算法</a:t>
            </a:r>
            <a:r>
              <a:rPr lang="en-US" altLang="zh-CN" sz="2400" b="1" baseline="0">
                <a:solidFill>
                  <a:srgbClr val="990000"/>
                </a:solidFill>
                <a:latin typeface="宋体" panose="02010600030101010101" pitchFamily="2" charset="-122"/>
              </a:rPr>
              <a:t>.</a:t>
            </a:r>
          </a:p>
          <a:p>
            <a:pPr eaLnBrk="1" fontAlgn="base" hangingPunct="1">
              <a:lnSpc>
                <a:spcPct val="100000"/>
              </a:lnSpc>
            </a:pPr>
            <a:endParaRPr lang="en-US" altLang="zh-CN" sz="2400" b="1" baseline="0">
              <a:solidFill>
                <a:srgbClr val="990000"/>
              </a:solidFill>
              <a:latin typeface="宋体" panose="02010600030101010101" pitchFamily="2" charset="-122"/>
            </a:endParaRPr>
          </a:p>
        </p:txBody>
      </p:sp>
      <p:sp>
        <p:nvSpPr>
          <p:cNvPr id="221208" name="AutoShape 24"/>
          <p:cNvSpPr>
            <a:spLocks/>
          </p:cNvSpPr>
          <p:nvPr/>
        </p:nvSpPr>
        <p:spPr bwMode="auto">
          <a:xfrm>
            <a:off x="2895600" y="5486400"/>
            <a:ext cx="76200" cy="609600"/>
          </a:xfrm>
          <a:prstGeom prst="leftBrace">
            <a:avLst>
              <a:gd name="adj1" fmla="val 66667"/>
              <a:gd name="adj2" fmla="val 50000"/>
            </a:avLst>
          </a:prstGeom>
          <a:solidFill>
            <a:schemeClr val="bg1"/>
          </a:solidFill>
          <a:ln w="12700">
            <a:solidFill>
              <a:srgbClr val="990000"/>
            </a:solidFill>
            <a:round/>
            <a:headEnd/>
            <a:tailEnd/>
          </a:ln>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1209" name="Rectangle 25"/>
          <p:cNvSpPr>
            <a:spLocks noChangeArrowheads="1"/>
          </p:cNvSpPr>
          <p:nvPr/>
        </p:nvSpPr>
        <p:spPr bwMode="auto">
          <a:xfrm>
            <a:off x="914400" y="5486400"/>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从处理方式上</a:t>
            </a:r>
          </a:p>
        </p:txBody>
      </p:sp>
      <p:sp>
        <p:nvSpPr>
          <p:cNvPr id="221211" name="Text Box 27"/>
          <p:cNvSpPr txBox="1">
            <a:spLocks noChangeArrowheads="1"/>
          </p:cNvSpPr>
          <p:nvPr/>
        </p:nvSpPr>
        <p:spPr bwMode="auto">
          <a:xfrm>
            <a:off x="609600" y="3810000"/>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ea typeface="幼圆" panose="02010509060101010101" pitchFamily="49" charset="-122"/>
              </a:rPr>
              <a:t>6</a:t>
            </a:r>
            <a:r>
              <a:rPr lang="en-US" altLang="zh-CN" sz="2400" baseline="0">
                <a:ea typeface="幼圆" panose="02010509060101010101" pitchFamily="49" charset="-122"/>
              </a:rPr>
              <a:t>. </a:t>
            </a:r>
            <a:r>
              <a:rPr lang="zh-CN" altLang="en-US" sz="2400" b="1" baseline="0">
                <a:ea typeface="幼圆" panose="02010509060101010101" pitchFamily="49" charset="-122"/>
              </a:rPr>
              <a:t>算法分类</a:t>
            </a:r>
            <a:endParaRPr lang="zh-CN" altLang="en-US" sz="2400" baseline="0">
              <a:ea typeface="幼圆" panose="02010509060101010101" pitchFamily="49" charset="-122"/>
            </a:endParaRPr>
          </a:p>
          <a:p>
            <a:pPr fontAlgn="base">
              <a:lnSpc>
                <a:spcPct val="100000"/>
              </a:lnSpc>
            </a:pPr>
            <a:endParaRPr lang="en-US" altLang="zh-CN" sz="2400" baseline="0">
              <a:ea typeface="幼圆" panose="02010509060101010101" pitchFamily="49" charset="-122"/>
            </a:endParaRPr>
          </a:p>
        </p:txBody>
      </p:sp>
      <p:sp>
        <p:nvSpPr>
          <p:cNvPr id="221212" name="AutoShape 28"/>
          <p:cNvSpPr>
            <a:spLocks/>
          </p:cNvSpPr>
          <p:nvPr/>
        </p:nvSpPr>
        <p:spPr bwMode="auto">
          <a:xfrm>
            <a:off x="2362200" y="4419600"/>
            <a:ext cx="76200" cy="609600"/>
          </a:xfrm>
          <a:prstGeom prst="leftBrace">
            <a:avLst>
              <a:gd name="adj1" fmla="val 66667"/>
              <a:gd name="adj2" fmla="val 50000"/>
            </a:avLst>
          </a:pr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1213" name="Rectangle 29"/>
          <p:cNvSpPr>
            <a:spLocks noChangeArrowheads="1"/>
          </p:cNvSpPr>
          <p:nvPr/>
        </p:nvSpPr>
        <p:spPr bwMode="auto">
          <a:xfrm>
            <a:off x="990600" y="44196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从解法上</a:t>
            </a:r>
          </a:p>
        </p:txBody>
      </p:sp>
      <p:sp>
        <p:nvSpPr>
          <p:cNvPr id="221214" name="Text Box 30"/>
          <p:cNvSpPr txBox="1">
            <a:spLocks noChangeArrowheads="1"/>
          </p:cNvSpPr>
          <p:nvPr/>
        </p:nvSpPr>
        <p:spPr bwMode="auto">
          <a:xfrm>
            <a:off x="609600" y="27432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latin typeface="黑体" panose="02010609060101010101" pitchFamily="49" charset="-122"/>
                <a:ea typeface="黑体" panose="02010609060101010101" pitchFamily="49" charset="-122"/>
              </a:rPr>
              <a:t>5.</a:t>
            </a:r>
            <a:r>
              <a:rPr lang="zh-CN" altLang="en-US" sz="2800" baseline="0">
                <a:latin typeface="黑体" panose="02010609060101010101" pitchFamily="49" charset="-122"/>
                <a:ea typeface="黑体" panose="02010609060101010101" pitchFamily="49" charset="-122"/>
              </a:rPr>
              <a:t>算法描述语言</a:t>
            </a:r>
            <a:endParaRPr lang="zh-CN" altLang="en-US" sz="2800" baseline="0">
              <a:ea typeface="幼圆" panose="02010509060101010101" pitchFamily="49" charset="-122"/>
            </a:endParaRPr>
          </a:p>
        </p:txBody>
      </p:sp>
      <p:sp>
        <p:nvSpPr>
          <p:cNvPr id="22542" name="Text Box 31"/>
          <p:cNvSpPr txBox="1">
            <a:spLocks noChangeArrowheads="1"/>
          </p:cNvSpPr>
          <p:nvPr/>
        </p:nvSpPr>
        <p:spPr bwMode="auto">
          <a:xfrm>
            <a:off x="533400" y="762000"/>
            <a:ext cx="8305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5000"/>
              </a:lnSpc>
            </a:pPr>
            <a:endParaRPr lang="en-US" altLang="zh-CN" sz="2800" baseline="0">
              <a:latin typeface="黑体" panose="02010609060101010101" pitchFamily="49" charset="-122"/>
              <a:ea typeface="黑体" panose="02010609060101010101" pitchFamily="49" charset="-122"/>
            </a:endParaRPr>
          </a:p>
          <a:p>
            <a:pPr fontAlgn="base">
              <a:lnSpc>
                <a:spcPct val="120000"/>
              </a:lnSpc>
            </a:pPr>
            <a:r>
              <a:rPr lang="en-US" altLang="zh-CN" sz="2000" b="1" baseline="0">
                <a:ea typeface="幼圆" panose="02010509060101010101" pitchFamily="49" charset="-122"/>
              </a:rPr>
              <a:t>         </a:t>
            </a:r>
            <a:r>
              <a:rPr lang="en-US" altLang="zh-CN" b="1" baseline="0">
                <a:ea typeface="幼圆" panose="02010509060101010101" pitchFamily="49" charset="-122"/>
              </a:rPr>
              <a:t>1</a:t>
            </a:r>
            <a:r>
              <a:rPr lang="en-US" altLang="zh-CN" sz="2400" b="1" baseline="0">
                <a:ea typeface="幼圆" panose="02010509060101010101" pitchFamily="49" charset="-122"/>
              </a:rPr>
              <a:t>).</a:t>
            </a:r>
            <a:r>
              <a:rPr lang="zh-CN" altLang="en-US" sz="2400" b="1" baseline="0">
                <a:ea typeface="幼圆" panose="02010509060101010101" pitchFamily="49" charset="-122"/>
              </a:rPr>
              <a:t>数据</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运算序列中作为运算对象和结果的数据</a:t>
            </a:r>
            <a:r>
              <a:rPr lang="en-US" altLang="zh-CN" sz="2400" b="1" baseline="0">
                <a:solidFill>
                  <a:srgbClr val="990000"/>
                </a:solidFill>
                <a:latin typeface="宋体" panose="02010600030101010101" pitchFamily="2" charset="-122"/>
              </a:rPr>
              <a:t>.</a:t>
            </a:r>
            <a:endParaRPr lang="en-US" altLang="zh-CN" sz="2400" b="1" baseline="0">
              <a:ea typeface="幼圆" panose="02010509060101010101" pitchFamily="49" charset="-122"/>
            </a:endParaRPr>
          </a:p>
          <a:p>
            <a:pPr fontAlgn="base">
              <a:lnSpc>
                <a:spcPct val="120000"/>
              </a:lnSpc>
            </a:pPr>
            <a:r>
              <a:rPr lang="en-US" altLang="zh-CN" sz="2400" b="1" baseline="0">
                <a:ea typeface="幼圆" panose="02010509060101010101" pitchFamily="49" charset="-122"/>
              </a:rPr>
              <a:t>        2).</a:t>
            </a:r>
            <a:r>
              <a:rPr lang="zh-CN" altLang="en-US" sz="2400" b="1" baseline="0">
                <a:ea typeface="幼圆" panose="02010509060101010101" pitchFamily="49" charset="-122"/>
              </a:rPr>
              <a:t>运算</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运算序列中的各种运算</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赋值</a:t>
            </a:r>
            <a:r>
              <a:rPr lang="en-US" altLang="zh-CN" sz="2400" b="1" baseline="0">
                <a:solidFill>
                  <a:srgbClr val="990000"/>
                </a:solidFill>
                <a:latin typeface="宋体" panose="02010600030101010101" pitchFamily="2" charset="-122"/>
              </a:rPr>
              <a:t>,</a:t>
            </a:r>
            <a:r>
              <a:rPr kumimoji="0" lang="zh-CN" altLang="en-US" sz="2400" b="1" baseline="0">
                <a:solidFill>
                  <a:srgbClr val="990000"/>
                </a:solidFill>
                <a:latin typeface="宋体" panose="02010600030101010101" pitchFamily="2" charset="-122"/>
              </a:rPr>
              <a:t>算术和逻辑运算</a:t>
            </a:r>
            <a:r>
              <a:rPr lang="zh-CN" altLang="en-US" sz="2400" b="1" baseline="0">
                <a:ea typeface="幼圆" panose="02010509060101010101" pitchFamily="49" charset="-122"/>
              </a:rPr>
              <a:t> </a:t>
            </a:r>
          </a:p>
          <a:p>
            <a:pPr fontAlgn="base">
              <a:lnSpc>
                <a:spcPct val="120000"/>
              </a:lnSpc>
            </a:pPr>
            <a:r>
              <a:rPr lang="zh-CN" altLang="en-US" sz="2400" b="1" baseline="0">
                <a:ea typeface="幼圆" panose="02010509060101010101" pitchFamily="49" charset="-122"/>
              </a:rPr>
              <a:t>        </a:t>
            </a:r>
            <a:r>
              <a:rPr lang="en-US" altLang="zh-CN" sz="2400" b="1" baseline="0">
                <a:ea typeface="幼圆" panose="02010509060101010101" pitchFamily="49" charset="-122"/>
              </a:rPr>
              <a:t>3).</a:t>
            </a:r>
            <a:r>
              <a:rPr lang="zh-CN" altLang="en-US" sz="2400" b="1" baseline="0">
                <a:ea typeface="幼圆" panose="02010509060101010101" pitchFamily="49" charset="-122"/>
              </a:rPr>
              <a:t>控制和转移</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运算序列中的</a:t>
            </a:r>
            <a:r>
              <a:rPr lang="zh-CN" altLang="en-US" sz="2400" b="1" baseline="0">
                <a:solidFill>
                  <a:srgbClr val="990000"/>
                </a:solidFill>
              </a:rPr>
              <a:t>控制和转移</a:t>
            </a:r>
            <a:r>
              <a:rPr lang="en-US" altLang="zh-CN" sz="2400" b="1" baseline="0">
                <a:solidFill>
                  <a:srgbClr val="990000"/>
                </a:solidFill>
                <a:latin typeface="宋体" panose="02010600030101010101" pitchFamily="2" charset="-122"/>
              </a:rPr>
              <a:t>.</a:t>
            </a:r>
          </a:p>
        </p:txBody>
      </p:sp>
      <p:sp>
        <p:nvSpPr>
          <p:cNvPr id="22543" name="Rectangle 32"/>
          <p:cNvSpPr>
            <a:spLocks noChangeArrowheads="1"/>
          </p:cNvSpPr>
          <p:nvPr/>
        </p:nvSpPr>
        <p:spPr bwMode="auto">
          <a:xfrm>
            <a:off x="533400" y="533400"/>
            <a:ext cx="31480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baseline="0">
                <a:latin typeface="黑体" panose="02010609060101010101" pitchFamily="49" charset="-122"/>
                <a:ea typeface="黑体" panose="02010609060101010101" pitchFamily="49" charset="-122"/>
              </a:rPr>
              <a:t> </a:t>
            </a:r>
            <a:r>
              <a:rPr lang="en-US" altLang="zh-CN" sz="2800" baseline="0">
                <a:latin typeface="黑体" panose="02010609060101010101" pitchFamily="49" charset="-122"/>
                <a:ea typeface="黑体" panose="02010609060101010101" pitchFamily="49" charset="-122"/>
              </a:rPr>
              <a:t>4</a:t>
            </a:r>
            <a:r>
              <a:rPr lang="en-US" altLang="zh-CN" sz="2800" b="1" baseline="0">
                <a:latin typeface="黑体" panose="02010609060101010101" pitchFamily="49" charset="-122"/>
                <a:ea typeface="黑体" panose="02010609060101010101" pitchFamily="49" charset="-122"/>
              </a:rPr>
              <a:t>.</a:t>
            </a:r>
            <a:r>
              <a:rPr lang="zh-CN" altLang="en-US" sz="2800" baseline="0">
                <a:latin typeface="黑体" panose="02010609060101010101" pitchFamily="49" charset="-122"/>
                <a:ea typeface="黑体" panose="02010609060101010101" pitchFamily="49" charset="-122"/>
              </a:rPr>
              <a:t>算法的三个要素</a:t>
            </a:r>
          </a:p>
        </p:txBody>
      </p:sp>
      <p:sp>
        <p:nvSpPr>
          <p:cNvPr id="221217" name="Text Box 33"/>
          <p:cNvSpPr txBox="1">
            <a:spLocks noChangeArrowheads="1"/>
          </p:cNvSpPr>
          <p:nvPr/>
        </p:nvSpPr>
        <p:spPr bwMode="auto">
          <a:xfrm>
            <a:off x="1066800" y="32004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自然语言</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数学语言</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流程图</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程序设计语言等等</a:t>
            </a:r>
            <a:r>
              <a:rPr lang="en-US" altLang="zh-CN" sz="2400" b="1" baseline="0">
                <a:solidFill>
                  <a:srgbClr val="990000"/>
                </a:solidFill>
                <a:latin typeface="宋体" panose="02010600030101010101" pitchFamily="2" charset="-122"/>
              </a:rPr>
              <a:t>.</a:t>
            </a:r>
            <a:endParaRPr lang="en-US" altLang="zh-CN" sz="2800" baseline="0">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214"/>
                                        </p:tgtEl>
                                        <p:attrNameLst>
                                          <p:attrName>style.visibility</p:attrName>
                                        </p:attrNameLst>
                                      </p:cBhvr>
                                      <p:to>
                                        <p:strVal val="visible"/>
                                      </p:to>
                                    </p:set>
                                    <p:animEffect transition="in" filter="wipe(left)">
                                      <p:cBhvr>
                                        <p:cTn id="7" dur="500"/>
                                        <p:tgtEl>
                                          <p:spTgt spid="221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217"/>
                                        </p:tgtEl>
                                        <p:attrNameLst>
                                          <p:attrName>style.visibility</p:attrName>
                                        </p:attrNameLst>
                                      </p:cBhvr>
                                      <p:to>
                                        <p:strVal val="visible"/>
                                      </p:to>
                                    </p:set>
                                    <p:animEffect transition="in" filter="wipe(left)">
                                      <p:cBhvr>
                                        <p:cTn id="12" dur="500"/>
                                        <p:tgtEl>
                                          <p:spTgt spid="2212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211"/>
                                        </p:tgtEl>
                                        <p:attrNameLst>
                                          <p:attrName>style.visibility</p:attrName>
                                        </p:attrNameLst>
                                      </p:cBhvr>
                                      <p:to>
                                        <p:strVal val="visible"/>
                                      </p:to>
                                    </p:set>
                                    <p:animEffect transition="in" filter="wipe(left)">
                                      <p:cBhvr>
                                        <p:cTn id="17" dur="500"/>
                                        <p:tgtEl>
                                          <p:spTgt spid="221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213"/>
                                        </p:tgtEl>
                                        <p:attrNameLst>
                                          <p:attrName>style.visibility</p:attrName>
                                        </p:attrNameLst>
                                      </p:cBhvr>
                                      <p:to>
                                        <p:strVal val="visible"/>
                                      </p:to>
                                    </p:set>
                                    <p:animEffect transition="in" filter="wipe(left)">
                                      <p:cBhvr>
                                        <p:cTn id="22" dur="500"/>
                                        <p:tgtEl>
                                          <p:spTgt spid="221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1212"/>
                                        </p:tgtEl>
                                        <p:attrNameLst>
                                          <p:attrName>style.visibility</p:attrName>
                                        </p:attrNameLst>
                                      </p:cBhvr>
                                      <p:to>
                                        <p:strVal val="visible"/>
                                      </p:to>
                                    </p:set>
                                    <p:animEffect transition="in" filter="wipe(left)">
                                      <p:cBhvr>
                                        <p:cTn id="27" dur="500"/>
                                        <p:tgtEl>
                                          <p:spTgt spid="2212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1203"/>
                                        </p:tgtEl>
                                        <p:attrNameLst>
                                          <p:attrName>style.visibility</p:attrName>
                                        </p:attrNameLst>
                                      </p:cBhvr>
                                      <p:to>
                                        <p:strVal val="visible"/>
                                      </p:to>
                                    </p:set>
                                    <p:animEffect transition="in" filter="wipe(left)">
                                      <p:cBhvr>
                                        <p:cTn id="32" dur="500"/>
                                        <p:tgtEl>
                                          <p:spTgt spid="2212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204"/>
                                        </p:tgtEl>
                                        <p:attrNameLst>
                                          <p:attrName>style.visibility</p:attrName>
                                        </p:attrNameLst>
                                      </p:cBhvr>
                                      <p:to>
                                        <p:strVal val="visible"/>
                                      </p:to>
                                    </p:set>
                                    <p:animEffect transition="in" filter="wipe(left)">
                                      <p:cBhvr>
                                        <p:cTn id="37" dur="500"/>
                                        <p:tgtEl>
                                          <p:spTgt spid="2212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1209"/>
                                        </p:tgtEl>
                                        <p:attrNameLst>
                                          <p:attrName>style.visibility</p:attrName>
                                        </p:attrNameLst>
                                      </p:cBhvr>
                                      <p:to>
                                        <p:strVal val="visible"/>
                                      </p:to>
                                    </p:set>
                                    <p:animEffect transition="in" filter="wipe(left)">
                                      <p:cBhvr>
                                        <p:cTn id="42" dur="500"/>
                                        <p:tgtEl>
                                          <p:spTgt spid="2212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1208"/>
                                        </p:tgtEl>
                                        <p:attrNameLst>
                                          <p:attrName>style.visibility</p:attrName>
                                        </p:attrNameLst>
                                      </p:cBhvr>
                                      <p:to>
                                        <p:strVal val="visible"/>
                                      </p:to>
                                    </p:set>
                                    <p:animEffect transition="in" filter="wipe(left)">
                                      <p:cBhvr>
                                        <p:cTn id="47" dur="500"/>
                                        <p:tgtEl>
                                          <p:spTgt spid="22120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1206"/>
                                        </p:tgtEl>
                                        <p:attrNameLst>
                                          <p:attrName>style.visibility</p:attrName>
                                        </p:attrNameLst>
                                      </p:cBhvr>
                                      <p:to>
                                        <p:strVal val="visible"/>
                                      </p:to>
                                    </p:set>
                                    <p:animEffect transition="in" filter="wipe(left)">
                                      <p:cBhvr>
                                        <p:cTn id="52" dur="500"/>
                                        <p:tgtEl>
                                          <p:spTgt spid="2212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1207"/>
                                        </p:tgtEl>
                                        <p:attrNameLst>
                                          <p:attrName>style.visibility</p:attrName>
                                        </p:attrNameLst>
                                      </p:cBhvr>
                                      <p:to>
                                        <p:strVal val="visible"/>
                                      </p:to>
                                    </p:set>
                                    <p:animEffect transition="in" filter="wipe(left)">
                                      <p:cBhvr>
                                        <p:cTn id="57" dur="500"/>
                                        <p:tgtEl>
                                          <p:spTgt spid="22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3" grpId="0" autoUpdateAnimBg="0"/>
      <p:bldP spid="221204" grpId="0" autoUpdateAnimBg="0"/>
      <p:bldP spid="221206" grpId="0" autoUpdateAnimBg="0"/>
      <p:bldP spid="221207" grpId="0" autoUpdateAnimBg="0"/>
      <p:bldP spid="221208" grpId="0" animBg="1"/>
      <p:bldP spid="221209" grpId="0" autoUpdateAnimBg="0"/>
      <p:bldP spid="221211" grpId="0" autoUpdateAnimBg="0"/>
      <p:bldP spid="221212" grpId="0" animBg="1"/>
      <p:bldP spid="221213" grpId="0" autoUpdateAnimBg="0"/>
      <p:bldP spid="221214" grpId="0" autoUpdateAnimBg="0"/>
      <p:bldP spid="22121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xfrm>
            <a:off x="6629400" y="6554788"/>
            <a:ext cx="1905000" cy="258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6779A473-A3E6-4BB3-9CFD-F8F7B8F83D7E}" type="slidenum">
              <a:rPr lang="en-US" altLang="zh-CN" sz="1400" baseline="0"/>
              <a:pPr/>
              <a:t>13</a:t>
            </a:fld>
            <a:endParaRPr lang="en-US" altLang="zh-CN" sz="1400" baseline="0"/>
          </a:p>
        </p:txBody>
      </p:sp>
      <p:sp>
        <p:nvSpPr>
          <p:cNvPr id="23555" name="Rectangle 9"/>
          <p:cNvSpPr>
            <a:spLocks noChangeArrowheads="1"/>
          </p:cNvSpPr>
          <p:nvPr/>
        </p:nvSpPr>
        <p:spPr bwMode="auto">
          <a:xfrm>
            <a:off x="5334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10" name="Oval 4"/>
          <p:cNvSpPr>
            <a:spLocks noChangeArrowheads="1"/>
          </p:cNvSpPr>
          <p:nvPr/>
        </p:nvSpPr>
        <p:spPr bwMode="auto">
          <a:xfrm>
            <a:off x="479425" y="849313"/>
            <a:ext cx="2232025" cy="704850"/>
          </a:xfrm>
          <a:prstGeom prst="ellipse">
            <a:avLst/>
          </a:prstGeom>
          <a:solidFill>
            <a:schemeClr val="accent5"/>
          </a:solidFill>
          <a:ln w="9525">
            <a:solidFill>
              <a:schemeClr val="tx1"/>
            </a:solidFill>
            <a:round/>
            <a:headEnd/>
            <a:tailEnd/>
          </a:ln>
          <a:effectLst/>
        </p:spPr>
        <p:txBody>
          <a:bodyPr anchor="ctr">
            <a:spAutoFit/>
          </a:bodyPr>
          <a:lstStyle/>
          <a:p>
            <a:pPr algn="ctr">
              <a:defRPr/>
            </a:pPr>
            <a:r>
              <a:rPr lang="zh-CN" altLang="en-US" sz="2800" b="1" dirty="0">
                <a:solidFill>
                  <a:schemeClr val="accent6">
                    <a:lumMod val="50000"/>
                  </a:schemeClr>
                </a:solidFill>
                <a:ea typeface="楷体_GB2312" pitchFamily="49" charset="-122"/>
              </a:rPr>
              <a:t>理解问题</a:t>
            </a:r>
          </a:p>
        </p:txBody>
      </p:sp>
      <p:grpSp>
        <p:nvGrpSpPr>
          <p:cNvPr id="2" name="Group 70"/>
          <p:cNvGrpSpPr>
            <a:grpSpLocks/>
          </p:cNvGrpSpPr>
          <p:nvPr/>
        </p:nvGrpSpPr>
        <p:grpSpPr bwMode="auto">
          <a:xfrm>
            <a:off x="6011863" y="5102225"/>
            <a:ext cx="2736850" cy="695325"/>
            <a:chOff x="3787" y="3724"/>
            <a:chExt cx="1928" cy="438"/>
          </a:xfrm>
        </p:grpSpPr>
        <p:sp>
          <p:nvSpPr>
            <p:cNvPr id="12" name="Oval 9"/>
            <p:cNvSpPr>
              <a:spLocks noChangeArrowheads="1"/>
            </p:cNvSpPr>
            <p:nvPr/>
          </p:nvSpPr>
          <p:spPr bwMode="auto">
            <a:xfrm>
              <a:off x="4332" y="3724"/>
              <a:ext cx="1383" cy="438"/>
            </a:xfrm>
            <a:prstGeom prst="ellipse">
              <a:avLst/>
            </a:prstGeom>
            <a:solidFill>
              <a:schemeClr val="accent5"/>
            </a:solidFill>
            <a:ln w="9525">
              <a:solidFill>
                <a:schemeClr val="tx1"/>
              </a:solidFill>
              <a:round/>
              <a:headEnd/>
              <a:tailEnd/>
            </a:ln>
            <a:effectLst/>
          </p:spPr>
          <p:txBody>
            <a:bodyPr anchor="ctr">
              <a:spAutoFit/>
            </a:bodyPr>
            <a:lstStyle/>
            <a:p>
              <a:pPr algn="ctr">
                <a:defRPr/>
              </a:pPr>
              <a:r>
                <a:rPr lang="zh-CN" altLang="en-US" sz="2800" b="1" dirty="0">
                  <a:solidFill>
                    <a:schemeClr val="accent6">
                      <a:lumMod val="50000"/>
                    </a:schemeClr>
                  </a:solidFill>
                  <a:ea typeface="楷体_GB2312" pitchFamily="49" charset="-122"/>
                </a:rPr>
                <a:t>算法分析</a:t>
              </a:r>
            </a:p>
          </p:txBody>
        </p:sp>
        <p:sp>
          <p:nvSpPr>
            <p:cNvPr id="23592" name="Line 29"/>
            <p:cNvSpPr>
              <a:spLocks noChangeShapeType="1"/>
            </p:cNvSpPr>
            <p:nvPr/>
          </p:nvSpPr>
          <p:spPr bwMode="auto">
            <a:xfrm>
              <a:off x="3787" y="3975"/>
              <a:ext cx="538" cy="1"/>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72"/>
          <p:cNvGrpSpPr>
            <a:grpSpLocks/>
          </p:cNvGrpSpPr>
          <p:nvPr/>
        </p:nvGrpSpPr>
        <p:grpSpPr bwMode="auto">
          <a:xfrm>
            <a:off x="3348038" y="3340100"/>
            <a:ext cx="2663825" cy="2471738"/>
            <a:chOff x="2109" y="2614"/>
            <a:chExt cx="1678" cy="1557"/>
          </a:xfrm>
        </p:grpSpPr>
        <p:sp>
          <p:nvSpPr>
            <p:cNvPr id="23587" name="Line 36"/>
            <p:cNvSpPr>
              <a:spLocks noChangeShapeType="1"/>
            </p:cNvSpPr>
            <p:nvPr/>
          </p:nvSpPr>
          <p:spPr bwMode="auto">
            <a:xfrm>
              <a:off x="2109" y="3929"/>
              <a:ext cx="315"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Oval 10"/>
            <p:cNvSpPr>
              <a:spLocks noChangeArrowheads="1"/>
            </p:cNvSpPr>
            <p:nvPr/>
          </p:nvSpPr>
          <p:spPr bwMode="auto">
            <a:xfrm>
              <a:off x="2379" y="3733"/>
              <a:ext cx="1408" cy="438"/>
            </a:xfrm>
            <a:prstGeom prst="ellipse">
              <a:avLst/>
            </a:prstGeom>
            <a:solidFill>
              <a:schemeClr val="accent5"/>
            </a:solidFill>
            <a:ln w="9525">
              <a:solidFill>
                <a:schemeClr val="tx1"/>
              </a:solidFill>
              <a:round/>
              <a:headEnd/>
              <a:tailEnd/>
            </a:ln>
            <a:effectLst/>
          </p:spPr>
          <p:txBody>
            <a:bodyPr anchor="ctr">
              <a:spAutoFit/>
            </a:bodyPr>
            <a:lstStyle/>
            <a:p>
              <a:pPr algn="ctr">
                <a:defRPr/>
              </a:pPr>
              <a:r>
                <a:rPr lang="zh-CN" altLang="en-US" sz="2800" b="1" dirty="0">
                  <a:solidFill>
                    <a:schemeClr val="accent6">
                      <a:lumMod val="50000"/>
                    </a:schemeClr>
                  </a:solidFill>
                  <a:ea typeface="楷体_GB2312" pitchFamily="49" charset="-122"/>
                </a:rPr>
                <a:t>设计程序</a:t>
              </a:r>
            </a:p>
          </p:txBody>
        </p:sp>
        <p:sp>
          <p:nvSpPr>
            <p:cNvPr id="23589" name="Line 28"/>
            <p:cNvSpPr>
              <a:spLocks noChangeShapeType="1"/>
            </p:cNvSpPr>
            <p:nvPr/>
          </p:nvSpPr>
          <p:spPr bwMode="auto">
            <a:xfrm>
              <a:off x="2925" y="3475"/>
              <a:ext cx="0" cy="273"/>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90" name="Line 37"/>
            <p:cNvSpPr>
              <a:spLocks noChangeShapeType="1"/>
            </p:cNvSpPr>
            <p:nvPr/>
          </p:nvSpPr>
          <p:spPr bwMode="auto">
            <a:xfrm flipV="1">
              <a:off x="2109" y="2614"/>
              <a:ext cx="0" cy="1315"/>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58"/>
          <p:cNvGrpSpPr>
            <a:grpSpLocks/>
          </p:cNvGrpSpPr>
          <p:nvPr/>
        </p:nvGrpSpPr>
        <p:grpSpPr bwMode="auto">
          <a:xfrm>
            <a:off x="3660775" y="3340100"/>
            <a:ext cx="2640013" cy="1370013"/>
            <a:chOff x="2306" y="2614"/>
            <a:chExt cx="1663" cy="863"/>
          </a:xfrm>
        </p:grpSpPr>
        <p:sp>
          <p:nvSpPr>
            <p:cNvPr id="23583" name="Line 38"/>
            <p:cNvSpPr>
              <a:spLocks noChangeShapeType="1"/>
            </p:cNvSpPr>
            <p:nvPr/>
          </p:nvSpPr>
          <p:spPr bwMode="auto">
            <a:xfrm>
              <a:off x="3651" y="3249"/>
              <a:ext cx="318" cy="0"/>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Oval 8"/>
            <p:cNvSpPr>
              <a:spLocks noChangeArrowheads="1"/>
            </p:cNvSpPr>
            <p:nvPr/>
          </p:nvSpPr>
          <p:spPr bwMode="auto">
            <a:xfrm>
              <a:off x="2306" y="3085"/>
              <a:ext cx="1345" cy="392"/>
            </a:xfrm>
            <a:prstGeom prst="ellipse">
              <a:avLst/>
            </a:prstGeom>
            <a:solidFill>
              <a:schemeClr val="accent5"/>
            </a:solidFill>
            <a:ln w="9525">
              <a:solidFill>
                <a:schemeClr val="tx1"/>
              </a:solidFill>
              <a:round/>
              <a:headEnd/>
              <a:tailEnd/>
            </a:ln>
            <a:effectLst/>
          </p:spPr>
          <p:txBody>
            <a:bodyPr anchor="ctr">
              <a:spAutoFit/>
            </a:bodyPr>
            <a:lstStyle/>
            <a:p>
              <a:pPr algn="ctr">
                <a:lnSpc>
                  <a:spcPct val="150000"/>
                </a:lnSpc>
                <a:defRPr/>
              </a:pPr>
              <a:r>
                <a:rPr lang="zh-CN" altLang="en-US" sz="2800" b="1" dirty="0">
                  <a:solidFill>
                    <a:schemeClr val="accent6">
                      <a:lumMod val="50000"/>
                    </a:schemeClr>
                  </a:solidFill>
                  <a:ea typeface="楷体_GB2312" pitchFamily="49" charset="-122"/>
                </a:rPr>
                <a:t>证明正确性</a:t>
              </a:r>
            </a:p>
          </p:txBody>
        </p:sp>
        <p:sp>
          <p:nvSpPr>
            <p:cNvPr id="23585" name="Line 26"/>
            <p:cNvSpPr>
              <a:spLocks noChangeShapeType="1"/>
            </p:cNvSpPr>
            <p:nvPr/>
          </p:nvSpPr>
          <p:spPr bwMode="auto">
            <a:xfrm>
              <a:off x="2925" y="2840"/>
              <a:ext cx="0" cy="273"/>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6" name="Line 39"/>
            <p:cNvSpPr>
              <a:spLocks noChangeShapeType="1"/>
            </p:cNvSpPr>
            <p:nvPr/>
          </p:nvSpPr>
          <p:spPr bwMode="auto">
            <a:xfrm flipV="1">
              <a:off x="3969" y="2614"/>
              <a:ext cx="0" cy="635"/>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64"/>
          <p:cNvGrpSpPr>
            <a:grpSpLocks/>
          </p:cNvGrpSpPr>
          <p:nvPr/>
        </p:nvGrpSpPr>
        <p:grpSpPr bwMode="auto">
          <a:xfrm>
            <a:off x="2700338" y="1092496"/>
            <a:ext cx="3313112" cy="592138"/>
            <a:chOff x="1701" y="1338"/>
            <a:chExt cx="2087" cy="373"/>
          </a:xfrm>
          <a:solidFill>
            <a:schemeClr val="accent5"/>
          </a:solidFill>
        </p:grpSpPr>
        <p:sp>
          <p:nvSpPr>
            <p:cNvPr id="27" name="Line 11"/>
            <p:cNvSpPr>
              <a:spLocks noChangeShapeType="1"/>
            </p:cNvSpPr>
            <p:nvPr/>
          </p:nvSpPr>
          <p:spPr bwMode="auto">
            <a:xfrm>
              <a:off x="1701" y="1389"/>
              <a:ext cx="408" cy="0"/>
            </a:xfrm>
            <a:prstGeom prst="line">
              <a:avLst/>
            </a:prstGeom>
            <a:grpFill/>
            <a:ln w="25400">
              <a:solidFill>
                <a:srgbClr val="0000CC"/>
              </a:solidFill>
              <a:round/>
              <a:headEnd/>
              <a:tailEnd type="triangle" w="lg" len="lg"/>
            </a:ln>
            <a:effectLst/>
          </p:spPr>
          <p:txBody>
            <a:bodyPr>
              <a:spAutoFit/>
            </a:bodyPr>
            <a:lstStyle/>
            <a:p>
              <a:pPr>
                <a:defRPr/>
              </a:pPr>
              <a:endParaRPr lang="zh-CN" altLang="en-US"/>
            </a:p>
          </p:txBody>
        </p:sp>
        <p:sp>
          <p:nvSpPr>
            <p:cNvPr id="28" name="Oval 61"/>
            <p:cNvSpPr>
              <a:spLocks noChangeArrowheads="1"/>
            </p:cNvSpPr>
            <p:nvPr/>
          </p:nvSpPr>
          <p:spPr bwMode="auto">
            <a:xfrm>
              <a:off x="2018" y="1338"/>
              <a:ext cx="1770" cy="373"/>
            </a:xfrm>
            <a:prstGeom prst="ellipse">
              <a:avLst/>
            </a:prstGeom>
            <a:grpFill/>
            <a:ln w="9525">
              <a:solidFill>
                <a:schemeClr val="tx1"/>
              </a:solidFill>
              <a:round/>
              <a:headEnd/>
              <a:tailEnd/>
            </a:ln>
            <a:effectLst/>
          </p:spPr>
          <p:txBody>
            <a:bodyPr anchor="ctr">
              <a:spAutoFit/>
            </a:bodyPr>
            <a:lstStyle/>
            <a:p>
              <a:pPr algn="ctr">
                <a:defRPr/>
              </a:pPr>
              <a:r>
                <a:rPr lang="zh-CN" altLang="en-US" sz="2800" b="1" dirty="0">
                  <a:solidFill>
                    <a:schemeClr val="accent6">
                      <a:lumMod val="50000"/>
                    </a:schemeClr>
                  </a:solidFill>
                  <a:ea typeface="楷体_GB2312" pitchFamily="49" charset="-122"/>
                </a:rPr>
                <a:t>数学模型</a:t>
              </a:r>
            </a:p>
          </p:txBody>
        </p:sp>
      </p:grpSp>
      <p:grpSp>
        <p:nvGrpSpPr>
          <p:cNvPr id="6" name="Group 66"/>
          <p:cNvGrpSpPr>
            <a:grpSpLocks/>
          </p:cNvGrpSpPr>
          <p:nvPr/>
        </p:nvGrpSpPr>
        <p:grpSpPr bwMode="auto">
          <a:xfrm>
            <a:off x="3125788" y="1328738"/>
            <a:ext cx="3317875" cy="2379662"/>
            <a:chOff x="1882" y="1525"/>
            <a:chExt cx="2269" cy="1321"/>
          </a:xfrm>
        </p:grpSpPr>
        <p:sp>
          <p:nvSpPr>
            <p:cNvPr id="23575" name="Line 14"/>
            <p:cNvSpPr>
              <a:spLocks noChangeShapeType="1"/>
            </p:cNvSpPr>
            <p:nvPr/>
          </p:nvSpPr>
          <p:spPr bwMode="auto">
            <a:xfrm>
              <a:off x="3696" y="2614"/>
              <a:ext cx="454"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76" name="Line 19"/>
            <p:cNvSpPr>
              <a:spLocks noChangeShapeType="1"/>
            </p:cNvSpPr>
            <p:nvPr/>
          </p:nvSpPr>
          <p:spPr bwMode="auto">
            <a:xfrm>
              <a:off x="4150" y="1525"/>
              <a:ext cx="1" cy="1089"/>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Oval 7"/>
            <p:cNvSpPr>
              <a:spLocks noChangeArrowheads="1"/>
            </p:cNvSpPr>
            <p:nvPr/>
          </p:nvSpPr>
          <p:spPr bwMode="auto">
            <a:xfrm>
              <a:off x="2245" y="2408"/>
              <a:ext cx="1455" cy="438"/>
            </a:xfrm>
            <a:prstGeom prst="ellipse">
              <a:avLst/>
            </a:prstGeom>
            <a:solidFill>
              <a:schemeClr val="accent5"/>
            </a:solidFill>
            <a:ln w="9525">
              <a:solidFill>
                <a:schemeClr val="tx1"/>
              </a:solidFill>
              <a:round/>
              <a:headEnd/>
              <a:tailEnd/>
            </a:ln>
            <a:effectLst/>
          </p:spPr>
          <p:txBody>
            <a:bodyPr anchor="ctr">
              <a:spAutoFit/>
            </a:bodyPr>
            <a:lstStyle/>
            <a:p>
              <a:pPr algn="ctr">
                <a:defRPr/>
              </a:pPr>
              <a:r>
                <a:rPr lang="zh-CN" altLang="en-US" sz="2800" b="1" dirty="0">
                  <a:solidFill>
                    <a:schemeClr val="accent6">
                      <a:lumMod val="50000"/>
                    </a:schemeClr>
                  </a:solidFill>
                  <a:ea typeface="楷体_GB2312" pitchFamily="49" charset="-122"/>
                </a:rPr>
                <a:t>设计算法</a:t>
              </a:r>
            </a:p>
          </p:txBody>
        </p:sp>
        <p:sp>
          <p:nvSpPr>
            <p:cNvPr id="23578" name="Line 13"/>
            <p:cNvSpPr>
              <a:spLocks noChangeShapeType="1"/>
            </p:cNvSpPr>
            <p:nvPr/>
          </p:nvSpPr>
          <p:spPr bwMode="auto">
            <a:xfrm flipH="1">
              <a:off x="1882" y="2614"/>
              <a:ext cx="363"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79" name="Line 18"/>
            <p:cNvSpPr>
              <a:spLocks noChangeShapeType="1"/>
            </p:cNvSpPr>
            <p:nvPr/>
          </p:nvSpPr>
          <p:spPr bwMode="auto">
            <a:xfrm>
              <a:off x="3787" y="1525"/>
              <a:ext cx="363"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0" name="Line 21"/>
            <p:cNvSpPr>
              <a:spLocks noChangeShapeType="1"/>
            </p:cNvSpPr>
            <p:nvPr/>
          </p:nvSpPr>
          <p:spPr bwMode="auto">
            <a:xfrm>
              <a:off x="1882" y="1570"/>
              <a:ext cx="182"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1" name="Line 52"/>
            <p:cNvSpPr>
              <a:spLocks noChangeShapeType="1"/>
            </p:cNvSpPr>
            <p:nvPr/>
          </p:nvSpPr>
          <p:spPr bwMode="auto">
            <a:xfrm>
              <a:off x="1882" y="1570"/>
              <a:ext cx="1" cy="104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2" name="Line 63"/>
            <p:cNvSpPr>
              <a:spLocks noChangeShapeType="1"/>
            </p:cNvSpPr>
            <p:nvPr/>
          </p:nvSpPr>
          <p:spPr bwMode="auto">
            <a:xfrm>
              <a:off x="2880" y="1752"/>
              <a:ext cx="0" cy="68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4" name="Text Box 1036"/>
          <p:cNvSpPr txBox="1">
            <a:spLocks noChangeArrowheads="1"/>
          </p:cNvSpPr>
          <p:nvPr/>
        </p:nvSpPr>
        <p:spPr bwMode="auto">
          <a:xfrm>
            <a:off x="179388" y="1544638"/>
            <a:ext cx="22320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1)</a:t>
            </a:r>
            <a:r>
              <a:rPr lang="zh-CN" altLang="en-US" sz="2000" baseline="0">
                <a:latin typeface="黑体" panose="02010609060101010101" pitchFamily="49" charset="-122"/>
                <a:ea typeface="黑体" panose="02010609060101010101" pitchFamily="49" charset="-122"/>
              </a:rPr>
              <a:t>问题的陈述</a:t>
            </a:r>
          </a:p>
        </p:txBody>
      </p:sp>
      <p:sp>
        <p:nvSpPr>
          <p:cNvPr id="35" name="Text Box 1041"/>
          <p:cNvSpPr txBox="1">
            <a:spLocks noChangeArrowheads="1"/>
          </p:cNvSpPr>
          <p:nvPr/>
        </p:nvSpPr>
        <p:spPr bwMode="auto">
          <a:xfrm>
            <a:off x="420688" y="1893888"/>
            <a:ext cx="235108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zh-CN" altLang="en-US" sz="2000" b="1" baseline="0">
                <a:solidFill>
                  <a:srgbClr val="990000"/>
                </a:solidFill>
                <a:latin typeface="宋体" panose="02010600030101010101" pitchFamily="2" charset="-122"/>
              </a:rPr>
              <a:t>用科学规范的语言</a:t>
            </a:r>
            <a:r>
              <a:rPr lang="en-US" altLang="zh-CN" sz="2000" b="1" baseline="0">
                <a:solidFill>
                  <a:srgbClr val="990000"/>
                </a:solidFill>
                <a:latin typeface="宋体" panose="02010600030101010101" pitchFamily="2" charset="-122"/>
              </a:rPr>
              <a:t>,</a:t>
            </a:r>
            <a:r>
              <a:rPr lang="zh-CN" altLang="en-US" sz="2000" b="1" baseline="0">
                <a:solidFill>
                  <a:srgbClr val="990000"/>
                </a:solidFill>
                <a:latin typeface="宋体" panose="02010600030101010101" pitchFamily="2" charset="-122"/>
              </a:rPr>
              <a:t>对所求解的问题做准确的描述</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36" name="Text Box 1035"/>
          <p:cNvSpPr txBox="1">
            <a:spLocks noChangeArrowheads="1"/>
          </p:cNvSpPr>
          <p:nvPr/>
        </p:nvSpPr>
        <p:spPr bwMode="auto">
          <a:xfrm>
            <a:off x="6394450" y="1201738"/>
            <a:ext cx="23542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2)</a:t>
            </a:r>
            <a:r>
              <a:rPr lang="zh-CN" altLang="en-US" sz="2000" baseline="0">
                <a:latin typeface="黑体" panose="02010609060101010101" pitchFamily="49" charset="-122"/>
                <a:ea typeface="黑体" panose="02010609060101010101" pitchFamily="49" charset="-122"/>
              </a:rPr>
              <a:t>建立数学模型</a:t>
            </a:r>
          </a:p>
        </p:txBody>
      </p:sp>
      <p:sp>
        <p:nvSpPr>
          <p:cNvPr id="37" name="Text Box 1042"/>
          <p:cNvSpPr txBox="1">
            <a:spLocks noChangeArrowheads="1"/>
          </p:cNvSpPr>
          <p:nvPr/>
        </p:nvSpPr>
        <p:spPr bwMode="auto">
          <a:xfrm>
            <a:off x="6659563" y="1622425"/>
            <a:ext cx="230505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通过对问题的分析</a:t>
            </a:r>
            <a:r>
              <a:rPr lang="en-US" altLang="zh-CN" sz="2000" b="1" baseline="0">
                <a:solidFill>
                  <a:srgbClr val="990000"/>
                </a:solidFill>
                <a:latin typeface="宋体" panose="02010600030101010101" pitchFamily="2" charset="-122"/>
              </a:rPr>
              <a:t>,</a:t>
            </a:r>
            <a:r>
              <a:rPr lang="zh-CN" altLang="en-US" sz="2000" b="1" baseline="0">
                <a:solidFill>
                  <a:srgbClr val="990000"/>
                </a:solidFill>
                <a:latin typeface="宋体" panose="02010600030101010101" pitchFamily="2" charset="-122"/>
              </a:rPr>
              <a:t>找出其中的所有操作对象及操作对象之间的关系并用数学语言加以描述</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38" name="Text Box 1037"/>
          <p:cNvSpPr txBox="1">
            <a:spLocks noChangeArrowheads="1"/>
          </p:cNvSpPr>
          <p:nvPr/>
        </p:nvSpPr>
        <p:spPr bwMode="auto">
          <a:xfrm>
            <a:off x="198438" y="3235325"/>
            <a:ext cx="16573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3)</a:t>
            </a:r>
            <a:r>
              <a:rPr lang="zh-CN" altLang="en-US" sz="2000" baseline="0">
                <a:latin typeface="黑体" panose="02010609060101010101" pitchFamily="49" charset="-122"/>
                <a:ea typeface="黑体" panose="02010609060101010101" pitchFamily="49" charset="-122"/>
              </a:rPr>
              <a:t>设计算法</a:t>
            </a:r>
          </a:p>
        </p:txBody>
      </p:sp>
      <p:sp>
        <p:nvSpPr>
          <p:cNvPr id="39" name="Text Box 1038"/>
          <p:cNvSpPr txBox="1">
            <a:spLocks noChangeArrowheads="1"/>
          </p:cNvSpPr>
          <p:nvPr/>
        </p:nvSpPr>
        <p:spPr bwMode="auto">
          <a:xfrm>
            <a:off x="6300788" y="3530600"/>
            <a:ext cx="30035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4)</a:t>
            </a:r>
            <a:r>
              <a:rPr lang="zh-CN" altLang="en-US" sz="2000" baseline="0">
                <a:latin typeface="黑体" panose="02010609060101010101" pitchFamily="49" charset="-122"/>
                <a:ea typeface="黑体" panose="02010609060101010101" pitchFamily="49" charset="-122"/>
              </a:rPr>
              <a:t>算法的正确性证明</a:t>
            </a:r>
          </a:p>
        </p:txBody>
      </p:sp>
      <p:sp>
        <p:nvSpPr>
          <p:cNvPr id="40" name="Text Box 1039"/>
          <p:cNvSpPr txBox="1">
            <a:spLocks noChangeArrowheads="1"/>
          </p:cNvSpPr>
          <p:nvPr/>
        </p:nvSpPr>
        <p:spPr bwMode="auto">
          <a:xfrm>
            <a:off x="223838" y="4862513"/>
            <a:ext cx="2644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5)</a:t>
            </a:r>
            <a:r>
              <a:rPr lang="zh-CN" altLang="en-US" sz="2000" baseline="0">
                <a:latin typeface="黑体" panose="02010609060101010101" pitchFamily="49" charset="-122"/>
                <a:ea typeface="黑体" panose="02010609060101010101" pitchFamily="49" charset="-122"/>
              </a:rPr>
              <a:t>算法的程序实现</a:t>
            </a:r>
          </a:p>
        </p:txBody>
      </p:sp>
      <p:sp>
        <p:nvSpPr>
          <p:cNvPr id="41" name="Text Box 1040"/>
          <p:cNvSpPr txBox="1">
            <a:spLocks noChangeArrowheads="1"/>
          </p:cNvSpPr>
          <p:nvPr/>
        </p:nvSpPr>
        <p:spPr bwMode="auto">
          <a:xfrm>
            <a:off x="3481388" y="5811838"/>
            <a:ext cx="2819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6)</a:t>
            </a:r>
            <a:r>
              <a:rPr lang="zh-CN" altLang="en-US" sz="2000" baseline="0">
                <a:latin typeface="黑体" panose="02010609060101010101" pitchFamily="49" charset="-122"/>
                <a:ea typeface="黑体" panose="02010609060101010101" pitchFamily="49" charset="-122"/>
              </a:rPr>
              <a:t>算法分析</a:t>
            </a:r>
          </a:p>
        </p:txBody>
      </p:sp>
      <p:sp>
        <p:nvSpPr>
          <p:cNvPr id="42" name="Text Box 1043"/>
          <p:cNvSpPr txBox="1">
            <a:spLocks noChangeArrowheads="1"/>
          </p:cNvSpPr>
          <p:nvPr/>
        </p:nvSpPr>
        <p:spPr bwMode="auto">
          <a:xfrm>
            <a:off x="250825" y="3635375"/>
            <a:ext cx="30241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根据数学模型设计问题的计算机求解算法</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3" name="Text Box 1044"/>
          <p:cNvSpPr txBox="1">
            <a:spLocks noChangeArrowheads="1"/>
          </p:cNvSpPr>
          <p:nvPr/>
        </p:nvSpPr>
        <p:spPr bwMode="auto">
          <a:xfrm>
            <a:off x="6534150" y="3962400"/>
            <a:ext cx="255587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证明算法对一切合法输入均能在有限次计算后产生正确输出</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4" name="Text Box 1045"/>
          <p:cNvSpPr txBox="1">
            <a:spLocks noChangeArrowheads="1"/>
          </p:cNvSpPr>
          <p:nvPr/>
        </p:nvSpPr>
        <p:spPr bwMode="auto">
          <a:xfrm>
            <a:off x="3770313" y="6148388"/>
            <a:ext cx="530383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对执行该算法所消耗的计算机资源进行估算</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5" name="Text Box 1046"/>
          <p:cNvSpPr txBox="1">
            <a:spLocks noChangeArrowheads="1"/>
          </p:cNvSpPr>
          <p:nvPr/>
        </p:nvSpPr>
        <p:spPr bwMode="auto">
          <a:xfrm>
            <a:off x="420688" y="5341938"/>
            <a:ext cx="278288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将算法正确地编写成机器语言程序</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23574" name="Rectangle 1034"/>
          <p:cNvSpPr>
            <a:spLocks noChangeArrowheads="1"/>
          </p:cNvSpPr>
          <p:nvPr/>
        </p:nvSpPr>
        <p:spPr bwMode="auto">
          <a:xfrm>
            <a:off x="533400" y="333375"/>
            <a:ext cx="3028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7.</a:t>
            </a:r>
            <a:r>
              <a:rPr lang="zh-CN" altLang="en-US" sz="2800" baseline="0">
                <a:latin typeface="黑体" panose="02010609060101010101" pitchFamily="49" charset="-122"/>
                <a:ea typeface="黑体" panose="02010609060101010101" pitchFamily="49" charset="-122"/>
              </a:rPr>
              <a:t>问题的求解过程</a:t>
            </a:r>
            <a:endParaRPr lang="zh-CN" altLang="en-US" sz="2800" b="1" baseline="0">
              <a:ea typeface="黑体" panose="020106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heckerboard(across)">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left)">
                                      <p:cBhvr>
                                        <p:cTn id="44" dur="500"/>
                                        <p:tgtEl>
                                          <p:spTgt spid="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strips(downLeft)">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checkerboard(across)">
                                      <p:cBhvr>
                                        <p:cTn id="63" dur="500"/>
                                        <p:tgtEl>
                                          <p:spTgt spid="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500"/>
                                        <p:tgtEl>
                                          <p:spTgt spid="4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checkerboard(across)">
                                      <p:cBhvr>
                                        <p:cTn id="77" dur="500"/>
                                        <p:tgtEl>
                                          <p:spTgt spid="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childTnLst>
                          </p:cTn>
                        </p:par>
                        <p:par>
                          <p:cTn id="83" fill="hold" nodeType="afterGroup">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6FF0D501-995D-498B-8A4C-186932155566}" type="slidenum">
              <a:rPr lang="en-US" altLang="zh-CN" sz="1400" baseline="0"/>
              <a:pPr/>
              <a:t>14</a:t>
            </a:fld>
            <a:endParaRPr lang="en-US" altLang="zh-CN" sz="1400" baseline="0"/>
          </a:p>
        </p:txBody>
      </p:sp>
      <p:sp>
        <p:nvSpPr>
          <p:cNvPr id="24579" name="Rectangle 9"/>
          <p:cNvSpPr>
            <a:spLocks noChangeArrowheads="1"/>
          </p:cNvSpPr>
          <p:nvPr/>
        </p:nvSpPr>
        <p:spPr bwMode="auto">
          <a:xfrm>
            <a:off x="5334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24580" name="Rectangle 10"/>
          <p:cNvSpPr>
            <a:spLocks noChangeArrowheads="1"/>
          </p:cNvSpPr>
          <p:nvPr/>
        </p:nvSpPr>
        <p:spPr bwMode="auto">
          <a:xfrm>
            <a:off x="533400" y="609600"/>
            <a:ext cx="51625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8.</a:t>
            </a:r>
            <a:r>
              <a:rPr lang="zh-CN" altLang="en-US" sz="2800" baseline="0">
                <a:latin typeface="黑体" panose="02010609060101010101" pitchFamily="49" charset="-122"/>
                <a:ea typeface="黑体" panose="02010609060101010101" pitchFamily="49" charset="-122"/>
              </a:rPr>
              <a:t>算法与程序、数据结构的关系</a:t>
            </a:r>
          </a:p>
        </p:txBody>
      </p:sp>
      <p:sp>
        <p:nvSpPr>
          <p:cNvPr id="452619" name="Text Box 11"/>
          <p:cNvSpPr txBox="1">
            <a:spLocks noChangeArrowheads="1"/>
          </p:cNvSpPr>
          <p:nvPr/>
        </p:nvSpPr>
        <p:spPr bwMode="auto">
          <a:xfrm>
            <a:off x="685800" y="1447800"/>
            <a:ext cx="7696200" cy="2225675"/>
          </a:xfrm>
          <a:prstGeom prst="rect">
            <a:avLst/>
          </a:prstGeom>
          <a:noFill/>
          <a:ln>
            <a:noFill/>
          </a:ln>
          <a:effectLst/>
        </p:spPr>
        <p:txBody>
          <a:bodyPr lIns="90000" tIns="46800" rIns="90000" bIns="46800">
            <a:spAutoFit/>
          </a:bodyPr>
          <a:lstStyle/>
          <a:p>
            <a:pPr eaLnBrk="1" fontAlgn="base" hangingPunct="1">
              <a:lnSpc>
                <a:spcPct val="125000"/>
              </a:lnSpc>
              <a:defRPr/>
            </a:pPr>
            <a:r>
              <a:rPr lang="zh-CN" altLang="en-US" sz="2800" baseline="0" dirty="0">
                <a:latin typeface="黑体" pitchFamily="49" charset="-122"/>
                <a:ea typeface="黑体" pitchFamily="49" charset="-122"/>
              </a:rPr>
              <a:t>过程：算法</a:t>
            </a:r>
            <a:r>
              <a:rPr lang="en-US" altLang="zh-CN" sz="2800" baseline="0" dirty="0">
                <a:latin typeface="黑体" pitchFamily="49" charset="-122"/>
                <a:ea typeface="黑体" pitchFamily="49" charset="-122"/>
              </a:rPr>
              <a:t>+</a:t>
            </a:r>
            <a:r>
              <a:rPr lang="zh-CN" altLang="en-US" sz="2800" baseline="0" dirty="0">
                <a:latin typeface="黑体" pitchFamily="49" charset="-122"/>
                <a:ea typeface="黑体" pitchFamily="49" charset="-122"/>
              </a:rPr>
              <a:t>数据结构</a:t>
            </a:r>
            <a:r>
              <a:rPr kumimoji="0" lang="zh-CN" altLang="en-US" sz="2800" baseline="0" dirty="0">
                <a:effectLst>
                  <a:outerShdw blurRad="38100" dist="38100" dir="2700000" algn="tl">
                    <a:srgbClr val="C0C0C0"/>
                  </a:outerShdw>
                </a:effectLst>
                <a:latin typeface="Arial" pitchFamily="34" charset="0"/>
                <a:sym typeface="Symbol" pitchFamily="18" charset="2"/>
              </a:rPr>
              <a:t></a:t>
            </a:r>
            <a:r>
              <a:rPr lang="zh-CN" altLang="en-US" sz="2800" baseline="0" dirty="0">
                <a:latin typeface="黑体" pitchFamily="49" charset="-122"/>
                <a:ea typeface="黑体" pitchFamily="49" charset="-122"/>
              </a:rPr>
              <a:t>程序</a:t>
            </a:r>
          </a:p>
          <a:p>
            <a:pPr eaLnBrk="1" fontAlgn="base" hangingPunct="1">
              <a:lnSpc>
                <a:spcPct val="125000"/>
              </a:lnSpc>
              <a:defRPr/>
            </a:pPr>
            <a:r>
              <a:rPr lang="zh-CN" altLang="en-US" sz="2800" baseline="0" dirty="0">
                <a:latin typeface="黑体" pitchFamily="49" charset="-122"/>
                <a:ea typeface="黑体" pitchFamily="49" charset="-122"/>
              </a:rPr>
              <a:t>对象：对象</a:t>
            </a:r>
            <a:r>
              <a:rPr lang="en-US" altLang="zh-CN" sz="2800" baseline="0" dirty="0">
                <a:latin typeface="黑体" pitchFamily="49" charset="-122"/>
                <a:ea typeface="黑体" pitchFamily="49" charset="-122"/>
              </a:rPr>
              <a:t>+</a:t>
            </a:r>
            <a:r>
              <a:rPr lang="zh-CN" altLang="en-US" sz="2800" baseline="0" dirty="0">
                <a:latin typeface="黑体" pitchFamily="49" charset="-122"/>
                <a:ea typeface="黑体" pitchFamily="49" charset="-122"/>
              </a:rPr>
              <a:t>消息</a:t>
            </a:r>
            <a:r>
              <a:rPr kumimoji="0" lang="zh-CN" altLang="en-US" sz="2800" baseline="0" dirty="0">
                <a:effectLst>
                  <a:outerShdw blurRad="38100" dist="38100" dir="2700000" algn="tl">
                    <a:srgbClr val="C0C0C0"/>
                  </a:outerShdw>
                </a:effectLst>
                <a:latin typeface="Arial" pitchFamily="34" charset="0"/>
                <a:sym typeface="Symbol" pitchFamily="18" charset="2"/>
              </a:rPr>
              <a:t></a:t>
            </a:r>
            <a:r>
              <a:rPr lang="zh-CN" altLang="en-US" sz="2800" baseline="0" dirty="0">
                <a:latin typeface="黑体" pitchFamily="49" charset="-122"/>
                <a:ea typeface="黑体" pitchFamily="49" charset="-122"/>
              </a:rPr>
              <a:t>程序</a:t>
            </a:r>
          </a:p>
          <a:p>
            <a:pPr eaLnBrk="1" fontAlgn="base" hangingPunct="1">
              <a:lnSpc>
                <a:spcPct val="125000"/>
              </a:lnSpc>
              <a:defRPr/>
            </a:pPr>
            <a:r>
              <a:rPr lang="zh-CN" altLang="en-US" sz="2800" baseline="0" dirty="0">
                <a:latin typeface="黑体" pitchFamily="49" charset="-122"/>
                <a:ea typeface="黑体" pitchFamily="49" charset="-122"/>
              </a:rPr>
              <a:t>侧重点不同</a:t>
            </a:r>
          </a:p>
          <a:p>
            <a:pPr eaLnBrk="1" fontAlgn="base" hangingPunct="1">
              <a:lnSpc>
                <a:spcPct val="125000"/>
              </a:lnSpc>
              <a:defRPr/>
            </a:pPr>
            <a:r>
              <a:rPr lang="zh-CN" altLang="en-US" sz="2800" baseline="0" dirty="0">
                <a:latin typeface="黑体" pitchFamily="49" charset="-122"/>
                <a:ea typeface="黑体" pitchFamily="49" charset="-122"/>
              </a:rPr>
              <a:t>    数据的结构，直接影响算法的选择和效率。</a:t>
            </a:r>
          </a:p>
        </p:txBody>
      </p:sp>
      <p:sp>
        <p:nvSpPr>
          <p:cNvPr id="13" name="Rectangle 5"/>
          <p:cNvSpPr>
            <a:spLocks noChangeArrowheads="1"/>
          </p:cNvSpPr>
          <p:nvPr/>
        </p:nvSpPr>
        <p:spPr bwMode="auto">
          <a:xfrm>
            <a:off x="1979613" y="4076700"/>
            <a:ext cx="57118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nSpc>
                <a:spcPct val="100000"/>
              </a:lnSpc>
            </a:pPr>
            <a:r>
              <a:rPr lang="zh-CN" altLang="en-US" sz="6000">
                <a:solidFill>
                  <a:srgbClr val="990000"/>
                </a:solidFill>
                <a:ea typeface="华文行楷" panose="02010800040101010101" pitchFamily="2" charset="-122"/>
              </a:rPr>
              <a:t>算法</a:t>
            </a:r>
            <a:r>
              <a:rPr lang="en-US" altLang="zh-CN" sz="6000">
                <a:solidFill>
                  <a:srgbClr val="990000"/>
                </a:solidFill>
                <a:ea typeface="华文行楷" panose="02010800040101010101" pitchFamily="2" charset="-122"/>
              </a:rPr>
              <a:t>——</a:t>
            </a:r>
            <a:r>
              <a:rPr lang="zh-CN" altLang="en-US" sz="6000">
                <a:solidFill>
                  <a:srgbClr val="990000"/>
                </a:solidFill>
                <a:ea typeface="华文行楷" panose="02010800040101010101" pitchFamily="2" charset="-122"/>
              </a:rPr>
              <a:t>程序的灵魂</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EB7B7704-DB73-4E54-8B5C-1B5C5E09A12F}" type="slidenum">
              <a:rPr lang="en-US" altLang="zh-CN" sz="1400" baseline="0"/>
              <a:pPr/>
              <a:t>15</a:t>
            </a:fld>
            <a:endParaRPr lang="en-US" altLang="zh-CN" sz="1400" baseline="0"/>
          </a:p>
        </p:txBody>
      </p:sp>
      <p:sp>
        <p:nvSpPr>
          <p:cNvPr id="25603" name="Text Box 2"/>
          <p:cNvSpPr txBox="1">
            <a:spLocks noChangeArrowheads="1"/>
          </p:cNvSpPr>
          <p:nvPr/>
        </p:nvSpPr>
        <p:spPr bwMode="auto">
          <a:xfrm>
            <a:off x="715963" y="2782888"/>
            <a:ext cx="341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50000"/>
              </a:spcBef>
            </a:pPr>
            <a:endParaRPr lang="zh-CN" altLang="zh-CN" sz="2400" b="1" baseline="0"/>
          </a:p>
        </p:txBody>
      </p:sp>
      <p:sp>
        <p:nvSpPr>
          <p:cNvPr id="25604" name="AutoShape 3"/>
          <p:cNvSpPr>
            <a:spLocks/>
          </p:cNvSpPr>
          <p:nvPr/>
        </p:nvSpPr>
        <p:spPr bwMode="auto">
          <a:xfrm>
            <a:off x="790575" y="2057400"/>
            <a:ext cx="531813" cy="3443288"/>
          </a:xfrm>
          <a:prstGeom prst="leftBrace">
            <a:avLst>
              <a:gd name="adj1" fmla="val 5395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5" name="Text Box 4" descr="花岗岩"/>
          <p:cNvSpPr txBox="1">
            <a:spLocks noChangeArrowheads="1"/>
          </p:cNvSpPr>
          <p:nvPr/>
        </p:nvSpPr>
        <p:spPr bwMode="auto">
          <a:xfrm>
            <a:off x="1176338" y="2159000"/>
            <a:ext cx="287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数据的逻辑结构 </a:t>
            </a:r>
          </a:p>
        </p:txBody>
      </p:sp>
      <p:sp>
        <p:nvSpPr>
          <p:cNvPr id="25606" name="Text Box 5" descr="花岗岩"/>
          <p:cNvSpPr txBox="1">
            <a:spLocks noChangeArrowheads="1"/>
          </p:cNvSpPr>
          <p:nvPr/>
        </p:nvSpPr>
        <p:spPr bwMode="auto">
          <a:xfrm>
            <a:off x="1219200" y="4267200"/>
            <a:ext cx="287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数据的存储结构 </a:t>
            </a:r>
          </a:p>
        </p:txBody>
      </p:sp>
      <p:sp>
        <p:nvSpPr>
          <p:cNvPr id="25607" name="AutoShape 6"/>
          <p:cNvSpPr>
            <a:spLocks/>
          </p:cNvSpPr>
          <p:nvPr/>
        </p:nvSpPr>
        <p:spPr bwMode="auto">
          <a:xfrm>
            <a:off x="4132263" y="3716338"/>
            <a:ext cx="134937" cy="1541462"/>
          </a:xfrm>
          <a:prstGeom prst="leftBrace">
            <a:avLst>
              <a:gd name="adj1" fmla="val 95196"/>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8" name="AutoShape 7"/>
          <p:cNvSpPr>
            <a:spLocks/>
          </p:cNvSpPr>
          <p:nvPr/>
        </p:nvSpPr>
        <p:spPr bwMode="auto">
          <a:xfrm>
            <a:off x="3979863" y="1524000"/>
            <a:ext cx="455612" cy="1774825"/>
          </a:xfrm>
          <a:prstGeom prst="leftBrace">
            <a:avLst>
              <a:gd name="adj1" fmla="val 20397"/>
              <a:gd name="adj2" fmla="val 49282"/>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9" name="AutoShape 8"/>
          <p:cNvSpPr>
            <a:spLocks/>
          </p:cNvSpPr>
          <p:nvPr/>
        </p:nvSpPr>
        <p:spPr bwMode="auto">
          <a:xfrm>
            <a:off x="6372225" y="914400"/>
            <a:ext cx="150813" cy="1360488"/>
          </a:xfrm>
          <a:prstGeom prst="leftBrace">
            <a:avLst>
              <a:gd name="adj1" fmla="val 7517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0" name="AutoShape 9"/>
          <p:cNvSpPr>
            <a:spLocks/>
          </p:cNvSpPr>
          <p:nvPr/>
        </p:nvSpPr>
        <p:spPr bwMode="auto">
          <a:xfrm>
            <a:off x="6410325" y="2514600"/>
            <a:ext cx="112713" cy="944563"/>
          </a:xfrm>
          <a:prstGeom prst="leftBrace">
            <a:avLst>
              <a:gd name="adj1" fmla="val 6983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1" name="Text Box 10" descr="花岗岩"/>
          <p:cNvSpPr txBox="1">
            <a:spLocks noChangeArrowheads="1"/>
          </p:cNvSpPr>
          <p:nvPr/>
        </p:nvSpPr>
        <p:spPr bwMode="auto">
          <a:xfrm>
            <a:off x="4371975" y="1433513"/>
            <a:ext cx="1797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线性结构 </a:t>
            </a:r>
          </a:p>
        </p:txBody>
      </p:sp>
      <p:sp>
        <p:nvSpPr>
          <p:cNvPr id="25612" name="Text Box 11" descr="花岗岩"/>
          <p:cNvSpPr txBox="1">
            <a:spLocks noChangeArrowheads="1"/>
          </p:cNvSpPr>
          <p:nvPr/>
        </p:nvSpPr>
        <p:spPr bwMode="auto">
          <a:xfrm>
            <a:off x="4371975" y="2743200"/>
            <a:ext cx="2066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非线性结构</a:t>
            </a:r>
          </a:p>
        </p:txBody>
      </p:sp>
      <p:sp>
        <p:nvSpPr>
          <p:cNvPr id="25613" name="Text Box 12" descr="花岗岩"/>
          <p:cNvSpPr txBox="1">
            <a:spLocks noChangeArrowheads="1"/>
          </p:cNvSpPr>
          <p:nvPr/>
        </p:nvSpPr>
        <p:spPr bwMode="auto">
          <a:xfrm>
            <a:off x="4067175" y="3429000"/>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顺序存储</a:t>
            </a:r>
          </a:p>
        </p:txBody>
      </p:sp>
      <p:sp>
        <p:nvSpPr>
          <p:cNvPr id="25614" name="Text Box 13" descr="花岗岩"/>
          <p:cNvSpPr txBox="1">
            <a:spLocks noChangeArrowheads="1"/>
          </p:cNvSpPr>
          <p:nvPr/>
        </p:nvSpPr>
        <p:spPr bwMode="auto">
          <a:xfrm>
            <a:off x="4191000" y="3962400"/>
            <a:ext cx="188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链式存储 </a:t>
            </a:r>
          </a:p>
        </p:txBody>
      </p:sp>
      <p:sp>
        <p:nvSpPr>
          <p:cNvPr id="25615" name="Text Box 14" descr="花岗岩"/>
          <p:cNvSpPr txBox="1">
            <a:spLocks noChangeArrowheads="1"/>
          </p:cNvSpPr>
          <p:nvPr/>
        </p:nvSpPr>
        <p:spPr bwMode="auto">
          <a:xfrm>
            <a:off x="6553200" y="533400"/>
            <a:ext cx="1258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线性表</a:t>
            </a:r>
          </a:p>
        </p:txBody>
      </p:sp>
      <p:sp>
        <p:nvSpPr>
          <p:cNvPr id="25616" name="Text Box 15" descr="花岗岩"/>
          <p:cNvSpPr txBox="1">
            <a:spLocks noChangeArrowheads="1"/>
          </p:cNvSpPr>
          <p:nvPr/>
        </p:nvSpPr>
        <p:spPr bwMode="auto">
          <a:xfrm>
            <a:off x="6553200" y="91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栈</a:t>
            </a:r>
          </a:p>
        </p:txBody>
      </p:sp>
      <p:sp>
        <p:nvSpPr>
          <p:cNvPr id="25617" name="Text Box 16" descr="花岗岩"/>
          <p:cNvSpPr txBox="1">
            <a:spLocks noChangeArrowheads="1"/>
          </p:cNvSpPr>
          <p:nvPr/>
        </p:nvSpPr>
        <p:spPr bwMode="auto">
          <a:xfrm>
            <a:off x="6553200" y="1371600"/>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队列</a:t>
            </a:r>
          </a:p>
        </p:txBody>
      </p:sp>
      <p:sp>
        <p:nvSpPr>
          <p:cNvPr id="25618" name="Text Box 17" descr="花岗岩"/>
          <p:cNvSpPr txBox="1">
            <a:spLocks noChangeArrowheads="1"/>
          </p:cNvSpPr>
          <p:nvPr/>
        </p:nvSpPr>
        <p:spPr bwMode="auto">
          <a:xfrm>
            <a:off x="6550025" y="2514600"/>
            <a:ext cx="1909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树形结构</a:t>
            </a:r>
          </a:p>
        </p:txBody>
      </p:sp>
      <p:sp>
        <p:nvSpPr>
          <p:cNvPr id="25619" name="Text Box 18" descr="花岗岩"/>
          <p:cNvSpPr txBox="1">
            <a:spLocks noChangeArrowheads="1"/>
          </p:cNvSpPr>
          <p:nvPr/>
        </p:nvSpPr>
        <p:spPr bwMode="auto">
          <a:xfrm>
            <a:off x="6550025" y="3048000"/>
            <a:ext cx="1982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图形结构</a:t>
            </a:r>
          </a:p>
        </p:txBody>
      </p:sp>
      <p:sp>
        <p:nvSpPr>
          <p:cNvPr id="25620" name="Text Box 19" descr="花岗岩"/>
          <p:cNvSpPr txBox="1">
            <a:spLocks noChangeArrowheads="1"/>
          </p:cNvSpPr>
          <p:nvPr/>
        </p:nvSpPr>
        <p:spPr bwMode="auto">
          <a:xfrm>
            <a:off x="457200" y="990600"/>
            <a:ext cx="4052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solidFill>
                  <a:srgbClr val="0000FF"/>
                </a:solidFill>
                <a:ea typeface="隶书" panose="02010509060101010101" pitchFamily="49" charset="-122"/>
              </a:rPr>
              <a:t>数据结构的三个方面：</a:t>
            </a:r>
          </a:p>
        </p:txBody>
      </p:sp>
      <p:sp>
        <p:nvSpPr>
          <p:cNvPr id="25621" name="Text Box 20" descr="花岗岩"/>
          <p:cNvSpPr txBox="1">
            <a:spLocks noChangeArrowheads="1"/>
          </p:cNvSpPr>
          <p:nvPr/>
        </p:nvSpPr>
        <p:spPr bwMode="auto">
          <a:xfrm>
            <a:off x="4267200" y="4953000"/>
            <a:ext cx="170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散列存储</a:t>
            </a:r>
          </a:p>
        </p:txBody>
      </p:sp>
      <p:sp>
        <p:nvSpPr>
          <p:cNvPr id="25622" name="Text Box 21" descr="花岗岩"/>
          <p:cNvSpPr txBox="1">
            <a:spLocks noChangeArrowheads="1"/>
          </p:cNvSpPr>
          <p:nvPr/>
        </p:nvSpPr>
        <p:spPr bwMode="auto">
          <a:xfrm>
            <a:off x="4311650" y="4419600"/>
            <a:ext cx="1619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索引存储</a:t>
            </a:r>
          </a:p>
        </p:txBody>
      </p:sp>
      <p:sp>
        <p:nvSpPr>
          <p:cNvPr id="25623" name="Text Box 22" descr="花岗岩"/>
          <p:cNvSpPr txBox="1">
            <a:spLocks noChangeArrowheads="1"/>
          </p:cNvSpPr>
          <p:nvPr/>
        </p:nvSpPr>
        <p:spPr bwMode="auto">
          <a:xfrm>
            <a:off x="6400800" y="19050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串及数组</a:t>
            </a:r>
          </a:p>
        </p:txBody>
      </p:sp>
      <p:sp>
        <p:nvSpPr>
          <p:cNvPr id="25624" name="Text Box 23" descr="花岗岩"/>
          <p:cNvSpPr txBox="1">
            <a:spLocks noChangeArrowheads="1"/>
          </p:cNvSpPr>
          <p:nvPr/>
        </p:nvSpPr>
        <p:spPr bwMode="auto">
          <a:xfrm>
            <a:off x="1336675" y="5410200"/>
            <a:ext cx="7807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数据的运算：检索、排序、插入、删除、修改等 </a:t>
            </a:r>
          </a:p>
        </p:txBody>
      </p:sp>
      <p:sp>
        <p:nvSpPr>
          <p:cNvPr id="25625" name="Rectangle 31"/>
          <p:cNvSpPr>
            <a:spLocks noChangeArrowheads="1"/>
          </p:cNvSpPr>
          <p:nvPr/>
        </p:nvSpPr>
        <p:spPr bwMode="auto">
          <a:xfrm>
            <a:off x="533400" y="0"/>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25626" name="Rectangle 32"/>
          <p:cNvSpPr>
            <a:spLocks noChangeArrowheads="1"/>
          </p:cNvSpPr>
          <p:nvPr/>
        </p:nvSpPr>
        <p:spPr bwMode="auto">
          <a:xfrm>
            <a:off x="533400" y="496888"/>
            <a:ext cx="51625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8.</a:t>
            </a:r>
            <a:r>
              <a:rPr lang="zh-CN" altLang="en-US" sz="2800" baseline="0">
                <a:latin typeface="黑体" panose="02010609060101010101" pitchFamily="49" charset="-122"/>
                <a:ea typeface="黑体" panose="02010609060101010101" pitchFamily="49" charset="-122"/>
              </a:rPr>
              <a:t>算法与程序、数据结构的关系</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2AA6D8EC-D3B8-400E-AAD9-B193237D241B}" type="slidenum">
              <a:rPr lang="en-US" altLang="zh-CN" sz="1400" baseline="0"/>
              <a:pPr/>
              <a:t>16</a:t>
            </a:fld>
            <a:endParaRPr lang="en-US" altLang="zh-CN" sz="1400" baseline="0"/>
          </a:p>
        </p:txBody>
      </p:sp>
      <p:sp>
        <p:nvSpPr>
          <p:cNvPr id="1029" name="Rectangle 9"/>
          <p:cNvSpPr>
            <a:spLocks noChangeArrowheads="1"/>
          </p:cNvSpPr>
          <p:nvPr/>
        </p:nvSpPr>
        <p:spPr bwMode="auto">
          <a:xfrm>
            <a:off x="533400" y="0"/>
            <a:ext cx="27463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baseline="0">
                <a:solidFill>
                  <a:srgbClr val="660033"/>
                </a:solidFill>
                <a:latin typeface="幼圆" panose="02010509060101010101" pitchFamily="49" charset="-122"/>
                <a:ea typeface="幼圆" panose="02010509060101010101" pitchFamily="49" charset="-122"/>
              </a:rPr>
              <a:t>算法设计与分析 </a:t>
            </a:r>
            <a:r>
              <a:rPr lang="en-US" altLang="zh-CN" sz="1600" b="1" baseline="0">
                <a:solidFill>
                  <a:srgbClr val="660033"/>
                </a:solidFill>
                <a:latin typeface="幼圆" panose="02010509060101010101" pitchFamily="49" charset="-122"/>
                <a:ea typeface="幼圆" panose="02010509060101010101" pitchFamily="49" charset="-122"/>
              </a:rPr>
              <a:t>&gt; </a:t>
            </a:r>
            <a:r>
              <a:rPr lang="zh-CN" altLang="en-US" sz="1600" b="1" baseline="0">
                <a:latin typeface="幼圆" panose="02010509060101010101" pitchFamily="49" charset="-122"/>
                <a:ea typeface="幼圆" panose="02010509060101010101" pitchFamily="49" charset="-122"/>
              </a:rPr>
              <a:t>算法概述</a:t>
            </a:r>
            <a:endParaRPr lang="zh-CN" altLang="en-US" sz="1600" b="1" baseline="0">
              <a:solidFill>
                <a:srgbClr val="660033"/>
              </a:solidFill>
              <a:latin typeface="幼圆" panose="02010509060101010101" pitchFamily="49" charset="-122"/>
              <a:ea typeface="幼圆" panose="02010509060101010101" pitchFamily="49" charset="-122"/>
            </a:endParaRPr>
          </a:p>
        </p:txBody>
      </p:sp>
      <p:sp>
        <p:nvSpPr>
          <p:cNvPr id="1030" name="Text Box 14"/>
          <p:cNvSpPr txBox="1">
            <a:spLocks noChangeArrowheads="1"/>
          </p:cNvSpPr>
          <p:nvPr/>
        </p:nvSpPr>
        <p:spPr bwMode="auto">
          <a:xfrm>
            <a:off x="609600" y="4572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1" baseline="0">
                <a:latin typeface="黑体" panose="02010609060101010101" pitchFamily="49" charset="-122"/>
                <a:ea typeface="黑体" panose="02010609060101010101" pitchFamily="49" charset="-122"/>
              </a:rPr>
              <a:t>1.2  </a:t>
            </a:r>
            <a:r>
              <a:rPr lang="zh-CN" altLang="en-US" sz="2800" b="1" baseline="0">
                <a:latin typeface="黑体" panose="02010609060101010101" pitchFamily="49" charset="-122"/>
                <a:ea typeface="黑体" panose="02010609060101010101" pitchFamily="49" charset="-122"/>
              </a:rPr>
              <a:t>算法复杂性分析</a:t>
            </a:r>
            <a:endParaRPr lang="zh-CN" altLang="en-US" sz="2400" baseline="0">
              <a:ea typeface="幼圆" panose="02010509060101010101" pitchFamily="49" charset="-122"/>
            </a:endParaRPr>
          </a:p>
          <a:p>
            <a:pPr fontAlgn="base">
              <a:lnSpc>
                <a:spcPct val="120000"/>
              </a:lnSpc>
            </a:pPr>
            <a:r>
              <a:rPr lang="en-US" altLang="zh-CN" sz="2400" baseline="0">
                <a:latin typeface="黑体" panose="02010609060101010101" pitchFamily="49" charset="-122"/>
                <a:ea typeface="黑体" panose="02010609060101010101" pitchFamily="49" charset="-122"/>
              </a:rPr>
              <a:t>1.</a:t>
            </a:r>
            <a:r>
              <a:rPr lang="zh-CN" altLang="en-US" sz="2400" baseline="0">
                <a:latin typeface="黑体" panose="02010609060101010101" pitchFamily="49" charset="-122"/>
                <a:ea typeface="黑体" panose="02010609060101010101" pitchFamily="49" charset="-122"/>
              </a:rPr>
              <a:t>复杂性的计量</a:t>
            </a:r>
            <a:endParaRPr lang="zh-CN" altLang="en-US" sz="2400" baseline="0">
              <a:ea typeface="幼圆" panose="02010509060101010101" pitchFamily="49" charset="-122"/>
            </a:endParaRPr>
          </a:p>
          <a:p>
            <a:pPr fontAlgn="base">
              <a:lnSpc>
                <a:spcPct val="120000"/>
              </a:lnSpc>
            </a:pPr>
            <a:endParaRPr lang="en-US" altLang="zh-CN" sz="2000" baseline="0">
              <a:latin typeface="Century Schoolbook" panose="02040604050505020304" pitchFamily="18" charset="0"/>
              <a:ea typeface="幼圆" panose="02010509060101010101" pitchFamily="49" charset="-122"/>
            </a:endParaRPr>
          </a:p>
        </p:txBody>
      </p:sp>
      <p:graphicFrame>
        <p:nvGraphicFramePr>
          <p:cNvPr id="222223" name="Object 15"/>
          <p:cNvGraphicFramePr>
            <a:graphicFrameLocks noChangeAspect="1"/>
          </p:cNvGraphicFramePr>
          <p:nvPr/>
        </p:nvGraphicFramePr>
        <p:xfrm>
          <a:off x="3700463" y="5715000"/>
          <a:ext cx="2168525" cy="696913"/>
        </p:xfrm>
        <a:graphic>
          <a:graphicData uri="http://schemas.openxmlformats.org/presentationml/2006/ole">
            <mc:AlternateContent xmlns:mc="http://schemas.openxmlformats.org/markup-compatibility/2006">
              <mc:Choice xmlns:v="urn:schemas-microsoft-com:vml" Requires="v">
                <p:oleObj spid="_x0000_s1069" name="公式" r:id="rId3" imgW="1231366" imgH="507780" progId="">
                  <p:embed/>
                </p:oleObj>
              </mc:Choice>
              <mc:Fallback>
                <p:oleObj name="公式" r:id="rId3" imgW="1231366" imgH="507780"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5715000"/>
                        <a:ext cx="2168525"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2224" name="Picture 16" descr="ball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0574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25" name="Text Box 17"/>
          <p:cNvSpPr txBox="1">
            <a:spLocks noChangeArrowheads="1"/>
          </p:cNvSpPr>
          <p:nvPr/>
        </p:nvSpPr>
        <p:spPr bwMode="auto">
          <a:xfrm>
            <a:off x="533400" y="18288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a:solidFill>
                  <a:srgbClr val="0000CC"/>
                </a:solidFill>
                <a:latin typeface="楷体_GB2312" pitchFamily="49" charset="-122"/>
                <a:ea typeface="楷体_GB2312" pitchFamily="49" charset="-122"/>
              </a:rPr>
              <a:t>显然</a:t>
            </a:r>
            <a:r>
              <a:rPr lang="en-US" altLang="zh-CN" sz="2400" b="1" baseline="0">
                <a:solidFill>
                  <a:srgbClr val="0000CC"/>
                </a:solidFill>
                <a:latin typeface="楷体_GB2312" pitchFamily="49" charset="-122"/>
                <a:ea typeface="楷体_GB2312" pitchFamily="49" charset="-122"/>
              </a:rPr>
              <a:t>,</a:t>
            </a:r>
            <a:r>
              <a:rPr lang="zh-CN" altLang="en-US" sz="2400" b="1" baseline="0">
                <a:solidFill>
                  <a:srgbClr val="0000CC"/>
                </a:solidFill>
                <a:latin typeface="楷体_GB2312" pitchFamily="49" charset="-122"/>
                <a:ea typeface="楷体_GB2312" pitchFamily="49" charset="-122"/>
              </a:rPr>
              <a:t>它与问题的规模</a:t>
            </a:r>
            <a:r>
              <a:rPr lang="en-US" altLang="zh-CN" sz="2400" b="1" baseline="0">
                <a:solidFill>
                  <a:srgbClr val="0000CC"/>
                </a:solidFill>
                <a:latin typeface="楷体_GB2312" pitchFamily="49" charset="-122"/>
                <a:ea typeface="楷体_GB2312" pitchFamily="49" charset="-122"/>
              </a:rPr>
              <a:t>,</a:t>
            </a:r>
            <a:r>
              <a:rPr lang="zh-CN" altLang="en-US" sz="2400" b="1" baseline="0">
                <a:solidFill>
                  <a:srgbClr val="0000CC"/>
                </a:solidFill>
                <a:latin typeface="楷体_GB2312" pitchFamily="49" charset="-122"/>
                <a:ea typeface="楷体_GB2312" pitchFamily="49" charset="-122"/>
              </a:rPr>
              <a:t>算法的输入数据及算法本身有关</a:t>
            </a:r>
            <a:r>
              <a:rPr lang="en-US" altLang="zh-CN" sz="2400" b="1" baseline="0">
                <a:solidFill>
                  <a:srgbClr val="0000CC"/>
                </a:solidFill>
                <a:latin typeface="楷体_GB2312" pitchFamily="49" charset="-122"/>
                <a:ea typeface="楷体_GB2312" pitchFamily="49" charset="-122"/>
              </a:rPr>
              <a:t>.</a:t>
            </a:r>
          </a:p>
        </p:txBody>
      </p:sp>
      <p:sp>
        <p:nvSpPr>
          <p:cNvPr id="222226" name="Text Box 18"/>
          <p:cNvSpPr txBox="1">
            <a:spLocks noChangeArrowheads="1"/>
          </p:cNvSpPr>
          <p:nvPr/>
        </p:nvSpPr>
        <p:spPr bwMode="auto">
          <a:xfrm>
            <a:off x="381000" y="3124200"/>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400" b="1" baseline="0">
                <a:solidFill>
                  <a:srgbClr val="990000"/>
                </a:solidFill>
                <a:latin typeface="Century Schoolbook" panose="02040604050505020304" pitchFamily="18" charset="0"/>
              </a:rPr>
              <a:t>  </a:t>
            </a:r>
            <a:r>
              <a:rPr lang="zh-CN" altLang="en-US" sz="2400" b="1" baseline="0">
                <a:solidFill>
                  <a:srgbClr val="990000"/>
                </a:solidFill>
                <a:latin typeface="Century Schoolbook" panose="02040604050505020304" pitchFamily="18" charset="0"/>
              </a:rPr>
              <a:t>将时间复杂性和空间复杂性分别考虑</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并用</a:t>
            </a:r>
            <a:r>
              <a:rPr lang="en-US" altLang="zh-CN" sz="2400" b="1" baseline="0">
                <a:solidFill>
                  <a:srgbClr val="990000"/>
                </a:solidFill>
                <a:latin typeface="Century Schoolbook" panose="02040604050505020304" pitchFamily="18" charset="0"/>
              </a:rPr>
              <a:t>T</a:t>
            </a:r>
            <a:r>
              <a:rPr lang="zh-CN" altLang="en-US" sz="2400" b="1" baseline="0">
                <a:solidFill>
                  <a:srgbClr val="990000"/>
                </a:solidFill>
                <a:latin typeface="Century Schoolbook" panose="02040604050505020304" pitchFamily="18" charset="0"/>
              </a:rPr>
              <a:t>和</a:t>
            </a:r>
            <a:r>
              <a:rPr lang="en-US" altLang="zh-CN" sz="2400" b="1" baseline="0">
                <a:solidFill>
                  <a:srgbClr val="990000"/>
                </a:solidFill>
                <a:latin typeface="Century Schoolbook" panose="02040604050505020304" pitchFamily="18" charset="0"/>
              </a:rPr>
              <a:t>S</a:t>
            </a:r>
            <a:r>
              <a:rPr lang="zh-CN" altLang="en-US" sz="2400" b="1" baseline="0">
                <a:solidFill>
                  <a:srgbClr val="990000"/>
                </a:solidFill>
                <a:latin typeface="Century Schoolbook" panose="02040604050505020304" pitchFamily="18" charset="0"/>
              </a:rPr>
              <a:t>表示</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则         </a:t>
            </a:r>
          </a:p>
          <a:p>
            <a:pPr fontAlgn="base">
              <a:lnSpc>
                <a:spcPct val="120000"/>
              </a:lnSpc>
            </a:pPr>
            <a:r>
              <a:rPr lang="zh-CN" altLang="en-US" sz="2400" b="1" baseline="0">
                <a:solidFill>
                  <a:srgbClr val="990000"/>
                </a:solidFill>
                <a:latin typeface="Century Schoolbook" panose="02040604050505020304" pitchFamily="18" charset="0"/>
              </a:rPr>
              <a:t>                 </a:t>
            </a:r>
            <a:r>
              <a:rPr lang="en-US" altLang="zh-CN" sz="2400" b="1" baseline="0">
                <a:solidFill>
                  <a:schemeClr val="tx2"/>
                </a:solidFill>
                <a:latin typeface="Century Schoolbook" panose="02040604050505020304" pitchFamily="18" charset="0"/>
              </a:rPr>
              <a:t>T=T(N,I,A)       S=S(N,I,A)</a:t>
            </a:r>
          </a:p>
          <a:p>
            <a:pPr fontAlgn="base">
              <a:lnSpc>
                <a:spcPct val="120000"/>
              </a:lnSpc>
            </a:pPr>
            <a:r>
              <a:rPr lang="en-US" altLang="zh-CN" sz="2400" b="1" baseline="0">
                <a:solidFill>
                  <a:srgbClr val="990000"/>
                </a:solidFill>
                <a:latin typeface="Century Schoolbook" panose="02040604050505020304" pitchFamily="18" charset="0"/>
              </a:rPr>
              <a:t>  </a:t>
            </a:r>
            <a:r>
              <a:rPr lang="zh-CN" altLang="en-US" sz="2400" b="1" baseline="0">
                <a:solidFill>
                  <a:srgbClr val="990000"/>
                </a:solidFill>
                <a:latin typeface="Century Schoolbook" panose="02040604050505020304" pitchFamily="18" charset="0"/>
              </a:rPr>
              <a:t>将</a:t>
            </a:r>
            <a:r>
              <a:rPr lang="en-US" altLang="zh-CN" sz="2400" b="1" baseline="0">
                <a:solidFill>
                  <a:srgbClr val="990000"/>
                </a:solidFill>
                <a:latin typeface="Century Schoolbook" panose="02040604050505020304" pitchFamily="18" charset="0"/>
              </a:rPr>
              <a:t>A</a:t>
            </a:r>
            <a:r>
              <a:rPr lang="zh-CN" altLang="en-US" sz="2400" b="1" baseline="0">
                <a:solidFill>
                  <a:srgbClr val="990000"/>
                </a:solidFill>
                <a:latin typeface="Century Schoolbook" panose="02040604050505020304" pitchFamily="18" charset="0"/>
              </a:rPr>
              <a:t>隐含在函数名中</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则 </a:t>
            </a:r>
            <a:r>
              <a:rPr lang="en-US" altLang="zh-CN" sz="2400" b="1" baseline="0">
                <a:solidFill>
                  <a:schemeClr val="tx2"/>
                </a:solidFill>
                <a:latin typeface="Century Schoolbook" panose="02040604050505020304" pitchFamily="18" charset="0"/>
              </a:rPr>
              <a:t>T=T(N,I,A) </a:t>
            </a:r>
            <a:r>
              <a:rPr lang="zh-CN" altLang="en-US" sz="2400" b="1" baseline="0">
                <a:solidFill>
                  <a:srgbClr val="990000"/>
                </a:solidFill>
                <a:latin typeface="Century Schoolbook" panose="02040604050505020304" pitchFamily="18" charset="0"/>
              </a:rPr>
              <a:t>简化为</a:t>
            </a:r>
            <a:r>
              <a:rPr lang="en-US" altLang="zh-CN" sz="2400" b="1" baseline="0">
                <a:solidFill>
                  <a:schemeClr val="tx2"/>
                </a:solidFill>
                <a:latin typeface="Century Schoolbook" panose="02040604050505020304" pitchFamily="18" charset="0"/>
              </a:rPr>
              <a:t>T=T(N,I)</a:t>
            </a:r>
            <a:r>
              <a:rPr lang="en-US" altLang="zh-CN" sz="2400" b="1" baseline="0">
                <a:solidFill>
                  <a:srgbClr val="990000"/>
                </a:solidFill>
                <a:latin typeface="Century Schoolbook" panose="02040604050505020304" pitchFamily="18" charset="0"/>
              </a:rPr>
              <a:t> </a:t>
            </a:r>
          </a:p>
        </p:txBody>
      </p:sp>
      <p:sp>
        <p:nvSpPr>
          <p:cNvPr id="222227" name="Text Box 19"/>
          <p:cNvSpPr txBox="1">
            <a:spLocks noChangeArrowheads="1"/>
          </p:cNvSpPr>
          <p:nvPr/>
        </p:nvSpPr>
        <p:spPr bwMode="auto">
          <a:xfrm>
            <a:off x="838200" y="14478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aseline="0">
                <a:ea typeface="黑体" panose="02010609060101010101" pitchFamily="49" charset="-122"/>
              </a:rPr>
              <a:t>算法的复杂性</a:t>
            </a:r>
            <a:r>
              <a:rPr lang="en-US" altLang="zh-CN" sz="2400" baseline="0">
                <a:ea typeface="黑体" panose="02010609060101010101" pitchFamily="49" charset="-122"/>
              </a:rPr>
              <a:t>:</a:t>
            </a:r>
            <a:r>
              <a:rPr lang="zh-CN" altLang="en-US" sz="2400" b="1" baseline="0">
                <a:solidFill>
                  <a:srgbClr val="990000"/>
                </a:solidFill>
                <a:latin typeface="宋体" panose="02010600030101010101" pitchFamily="2" charset="-122"/>
              </a:rPr>
              <a:t>算法执行所需的时间和空间的数量</a:t>
            </a:r>
            <a:r>
              <a:rPr lang="en-US" altLang="zh-CN" sz="2400" b="1" baseline="0">
                <a:solidFill>
                  <a:srgbClr val="990000"/>
                </a:solidFill>
                <a:latin typeface="宋体" panose="02010600030101010101" pitchFamily="2" charset="-122"/>
              </a:rPr>
              <a:t>.</a:t>
            </a:r>
          </a:p>
          <a:p>
            <a:pPr fontAlgn="base">
              <a:lnSpc>
                <a:spcPct val="120000"/>
              </a:lnSpc>
            </a:pPr>
            <a:endParaRPr lang="en-US" altLang="zh-CN" sz="2000" baseline="0">
              <a:latin typeface="Century Schoolbook" panose="02040604050505020304" pitchFamily="18" charset="0"/>
              <a:ea typeface="幼圆" panose="02010509060101010101" pitchFamily="49" charset="-122"/>
            </a:endParaRPr>
          </a:p>
        </p:txBody>
      </p:sp>
      <p:sp>
        <p:nvSpPr>
          <p:cNvPr id="222228" name="Text Box 20"/>
          <p:cNvSpPr txBox="1">
            <a:spLocks noChangeArrowheads="1"/>
          </p:cNvSpPr>
          <p:nvPr/>
        </p:nvSpPr>
        <p:spPr bwMode="auto">
          <a:xfrm>
            <a:off x="609600" y="22860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a:solidFill>
                  <a:srgbClr val="990000"/>
                </a:solidFill>
                <a:latin typeface="Century Schoolbook" panose="02040604050505020304" pitchFamily="18" charset="0"/>
              </a:rPr>
              <a:t>令   </a:t>
            </a:r>
            <a:r>
              <a:rPr lang="en-US" altLang="zh-CN" sz="2400" b="1" baseline="0">
                <a:solidFill>
                  <a:schemeClr val="tx2"/>
                </a:solidFill>
                <a:latin typeface="Century Schoolbook" panose="02040604050505020304" pitchFamily="18" charset="0"/>
              </a:rPr>
              <a:t>N</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问题的规模  </a:t>
            </a:r>
            <a:r>
              <a:rPr lang="en-US" altLang="zh-CN" sz="2400" b="1" baseline="0">
                <a:solidFill>
                  <a:schemeClr val="tx2"/>
                </a:solidFill>
                <a:latin typeface="Century Schoolbook" panose="02040604050505020304" pitchFamily="18" charset="0"/>
              </a:rPr>
              <a:t>I</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输入数据   </a:t>
            </a:r>
            <a:r>
              <a:rPr lang="en-US" altLang="zh-CN" sz="2400" b="1" baseline="0">
                <a:solidFill>
                  <a:schemeClr val="tx2"/>
                </a:solidFill>
                <a:latin typeface="Century Schoolbook" panose="02040604050505020304" pitchFamily="18" charset="0"/>
              </a:rPr>
              <a:t>A</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算法本身 </a:t>
            </a:r>
          </a:p>
          <a:p>
            <a:pPr fontAlgn="base">
              <a:lnSpc>
                <a:spcPct val="120000"/>
              </a:lnSpc>
            </a:pPr>
            <a:r>
              <a:rPr lang="zh-CN" altLang="en-US" sz="2400" b="1" baseline="0">
                <a:solidFill>
                  <a:srgbClr val="990000"/>
                </a:solidFill>
                <a:latin typeface="Century Schoolbook" panose="02040604050505020304" pitchFamily="18" charset="0"/>
              </a:rPr>
              <a:t>则算法的复杂性 </a:t>
            </a:r>
            <a:r>
              <a:rPr lang="en-US" altLang="zh-CN" sz="2400" b="1" baseline="0">
                <a:solidFill>
                  <a:schemeClr val="tx2"/>
                </a:solidFill>
                <a:latin typeface="Century Schoolbook" panose="02040604050505020304" pitchFamily="18" charset="0"/>
              </a:rPr>
              <a:t>C=F (N,I,A)</a:t>
            </a:r>
            <a:endParaRPr lang="en-US" altLang="zh-CN" sz="2000" baseline="0">
              <a:latin typeface="Century Schoolbook" panose="02040604050505020304" pitchFamily="18" charset="0"/>
              <a:ea typeface="幼圆" panose="02010509060101010101" pitchFamily="49" charset="-122"/>
            </a:endParaRPr>
          </a:p>
        </p:txBody>
      </p:sp>
      <p:sp>
        <p:nvSpPr>
          <p:cNvPr id="222229" name="Text Box 21"/>
          <p:cNvSpPr txBox="1">
            <a:spLocks noChangeArrowheads="1"/>
          </p:cNvSpPr>
          <p:nvPr/>
        </p:nvSpPr>
        <p:spPr bwMode="auto">
          <a:xfrm>
            <a:off x="533400" y="4419600"/>
            <a:ext cx="815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dirty="0">
                <a:solidFill>
                  <a:srgbClr val="990000"/>
                </a:solidFill>
                <a:latin typeface="Century Schoolbook" panose="02040604050505020304" pitchFamily="18" charset="0"/>
              </a:rPr>
              <a:t>设一台抽象计算机提供的</a:t>
            </a:r>
            <a:r>
              <a:rPr lang="zh-CN" altLang="en-US" sz="2400" b="1" baseline="0" dirty="0">
                <a:latin typeface="Century Schoolbook" panose="02040604050505020304" pitchFamily="18" charset="0"/>
              </a:rPr>
              <a:t>元运算</a:t>
            </a:r>
            <a:r>
              <a:rPr lang="zh-CN" altLang="en-US" sz="2400" b="1" baseline="0" dirty="0">
                <a:solidFill>
                  <a:srgbClr val="990000"/>
                </a:solidFill>
                <a:latin typeface="Century Schoolbook" panose="02040604050505020304" pitchFamily="18" charset="0"/>
              </a:rPr>
              <a:t>有</a:t>
            </a:r>
            <a:r>
              <a:rPr lang="en-US" altLang="zh-CN" sz="2400" b="1" i="1" baseline="0" dirty="0">
                <a:latin typeface="Century Schoolbook" panose="02040604050505020304" pitchFamily="18" charset="0"/>
              </a:rPr>
              <a:t>k</a:t>
            </a:r>
            <a:r>
              <a:rPr lang="zh-CN" altLang="en-US" sz="2400" b="1" baseline="0" dirty="0">
                <a:solidFill>
                  <a:srgbClr val="990000"/>
                </a:solidFill>
                <a:latin typeface="Century Schoolbook" panose="02040604050505020304" pitchFamily="18" charset="0"/>
              </a:rPr>
              <a:t>种</a:t>
            </a:r>
            <a:r>
              <a:rPr lang="en-US" altLang="zh-CN" sz="2400" b="1" baseline="0" dirty="0">
                <a:solidFill>
                  <a:srgbClr val="990000"/>
                </a:solidFill>
                <a:latin typeface="Century Schoolbook" panose="02040604050505020304" pitchFamily="18" charset="0"/>
              </a:rPr>
              <a:t>,</a:t>
            </a:r>
            <a:r>
              <a:rPr lang="zh-CN" altLang="en-US" sz="2400" b="1" baseline="0" dirty="0">
                <a:solidFill>
                  <a:srgbClr val="990000"/>
                </a:solidFill>
                <a:latin typeface="Century Schoolbook" panose="02040604050505020304" pitchFamily="18" charset="0"/>
              </a:rPr>
              <a:t>分别记作</a:t>
            </a:r>
            <a:r>
              <a:rPr lang="en-US" altLang="zh-CN" sz="2400" b="1" baseline="0" dirty="0">
                <a:solidFill>
                  <a:srgbClr val="990000"/>
                </a:solidFill>
                <a:latin typeface="Century Schoolbook" panose="02040604050505020304" pitchFamily="18" charset="0"/>
              </a:rPr>
              <a:t>O</a:t>
            </a:r>
            <a:r>
              <a:rPr lang="en-US" altLang="zh-CN" sz="2400" b="1" dirty="0">
                <a:solidFill>
                  <a:srgbClr val="990000"/>
                </a:solidFill>
                <a:latin typeface="Century Schoolbook" panose="02040604050505020304" pitchFamily="18" charset="0"/>
              </a:rPr>
              <a:t>1 </a:t>
            </a:r>
            <a:r>
              <a:rPr lang="en-US" altLang="zh-CN" sz="2400" b="1" baseline="0" dirty="0">
                <a:solidFill>
                  <a:srgbClr val="990000"/>
                </a:solidFill>
                <a:latin typeface="Century Schoolbook" panose="02040604050505020304" pitchFamily="18" charset="0"/>
              </a:rPr>
              <a:t>,…,O</a:t>
            </a:r>
            <a:r>
              <a:rPr lang="en-US" altLang="zh-CN" sz="2400" b="1" i="1" baseline="-34000" dirty="0">
                <a:solidFill>
                  <a:srgbClr val="990000"/>
                </a:solidFill>
                <a:latin typeface="Century Schoolbook" panose="02040604050505020304" pitchFamily="18" charset="0"/>
              </a:rPr>
              <a:t>k</a:t>
            </a:r>
            <a:r>
              <a:rPr lang="en-US" altLang="zh-CN" sz="2400" b="1" dirty="0">
                <a:solidFill>
                  <a:srgbClr val="990000"/>
                </a:solidFill>
                <a:latin typeface="Century Schoolbook" panose="02040604050505020304" pitchFamily="18" charset="0"/>
              </a:rPr>
              <a:t> </a:t>
            </a:r>
            <a:endParaRPr lang="en-US" altLang="zh-CN" sz="2400" b="1" baseline="0" dirty="0">
              <a:solidFill>
                <a:srgbClr val="990000"/>
              </a:solidFill>
              <a:latin typeface="Century Schoolbook" panose="02040604050505020304" pitchFamily="18" charset="0"/>
            </a:endParaRPr>
          </a:p>
          <a:p>
            <a:pPr fontAlgn="base">
              <a:lnSpc>
                <a:spcPct val="120000"/>
              </a:lnSpc>
            </a:pPr>
            <a:r>
              <a:rPr lang="zh-CN" altLang="en-US" sz="2400" b="1" baseline="0" dirty="0">
                <a:solidFill>
                  <a:srgbClr val="990000"/>
                </a:solidFill>
                <a:latin typeface="Century Schoolbook" panose="02040604050505020304" pitchFamily="18" charset="0"/>
              </a:rPr>
              <a:t>设这些元运算每执行一次所需时间分别为</a:t>
            </a:r>
            <a:r>
              <a:rPr lang="en-US" altLang="zh-CN" sz="2400" b="1" baseline="0" dirty="0">
                <a:solidFill>
                  <a:srgbClr val="990000"/>
                </a:solidFill>
                <a:latin typeface="Century Schoolbook" panose="02040604050505020304" pitchFamily="18" charset="0"/>
              </a:rPr>
              <a:t>t</a:t>
            </a:r>
            <a:r>
              <a:rPr lang="en-US" altLang="zh-CN" sz="2400" b="1" dirty="0">
                <a:solidFill>
                  <a:srgbClr val="990000"/>
                </a:solidFill>
                <a:latin typeface="Century Schoolbook" panose="02040604050505020304" pitchFamily="18" charset="0"/>
              </a:rPr>
              <a:t>1 </a:t>
            </a:r>
            <a:r>
              <a:rPr lang="en-US" altLang="zh-CN" sz="2400" b="1" baseline="0" dirty="0">
                <a:solidFill>
                  <a:srgbClr val="990000"/>
                </a:solidFill>
                <a:latin typeface="Century Schoolbook" panose="02040604050505020304" pitchFamily="18" charset="0"/>
              </a:rPr>
              <a:t>,</a:t>
            </a:r>
            <a:r>
              <a:rPr lang="en-US" altLang="zh-CN" sz="2400" b="1" dirty="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t</a:t>
            </a:r>
            <a:r>
              <a:rPr lang="en-US" altLang="zh-CN" sz="2400" b="1" dirty="0">
                <a:solidFill>
                  <a:srgbClr val="990000"/>
                </a:solidFill>
                <a:latin typeface="Century Schoolbook" panose="02040604050505020304" pitchFamily="18" charset="0"/>
              </a:rPr>
              <a:t>2</a:t>
            </a:r>
            <a:r>
              <a:rPr lang="en-US" altLang="zh-CN" sz="2400" b="1" baseline="0" dirty="0">
                <a:solidFill>
                  <a:srgbClr val="990000"/>
                </a:solidFill>
                <a:latin typeface="Century Schoolbook" panose="02040604050505020304" pitchFamily="18" charset="0"/>
              </a:rPr>
              <a:t>,…,</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k</a:t>
            </a:r>
            <a:r>
              <a:rPr lang="en-US" altLang="zh-CN" sz="2400" b="1" dirty="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a:t>
            </a:r>
          </a:p>
          <a:p>
            <a:pPr fontAlgn="base">
              <a:lnSpc>
                <a:spcPct val="120000"/>
              </a:lnSpc>
            </a:pPr>
            <a:r>
              <a:rPr lang="zh-CN" altLang="en-US" sz="2400" b="1" baseline="0" dirty="0">
                <a:solidFill>
                  <a:srgbClr val="990000"/>
                </a:solidFill>
                <a:latin typeface="Century Schoolbook" panose="02040604050505020304" pitchFamily="18" charset="0"/>
              </a:rPr>
              <a:t>设算法</a:t>
            </a:r>
            <a:r>
              <a:rPr lang="en-US" altLang="zh-CN" sz="2400" b="1" baseline="0" dirty="0">
                <a:solidFill>
                  <a:srgbClr val="990000"/>
                </a:solidFill>
                <a:latin typeface="Century Schoolbook" panose="02040604050505020304" pitchFamily="18" charset="0"/>
              </a:rPr>
              <a:t>A</a:t>
            </a:r>
            <a:r>
              <a:rPr lang="zh-CN" altLang="en-US" sz="2400" b="1" baseline="0" dirty="0">
                <a:solidFill>
                  <a:srgbClr val="990000"/>
                </a:solidFill>
                <a:latin typeface="Century Schoolbook" panose="02040604050505020304" pitchFamily="18" charset="0"/>
              </a:rPr>
              <a:t>中用到</a:t>
            </a:r>
            <a:r>
              <a:rPr lang="en-US" altLang="zh-CN" sz="2400" b="1" baseline="0" dirty="0">
                <a:solidFill>
                  <a:srgbClr val="990000"/>
                </a:solidFill>
                <a:latin typeface="Century Schoolbook" panose="02040604050505020304" pitchFamily="18" charset="0"/>
              </a:rPr>
              <a:t>O</a:t>
            </a:r>
            <a:r>
              <a:rPr lang="en-US" altLang="zh-CN" sz="2400" b="1" dirty="0">
                <a:solidFill>
                  <a:srgbClr val="990000"/>
                </a:solidFill>
                <a:latin typeface="Century Schoolbook" panose="02040604050505020304" pitchFamily="18" charset="0"/>
              </a:rPr>
              <a:t>i</a:t>
            </a:r>
            <a:r>
              <a:rPr lang="zh-CN" altLang="en-US" sz="2400" b="1" baseline="0" dirty="0">
                <a:solidFill>
                  <a:srgbClr val="990000"/>
                </a:solidFill>
                <a:latin typeface="Century Schoolbook" panose="02040604050505020304" pitchFamily="18" charset="0"/>
              </a:rPr>
              <a:t>的次数为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 </a:t>
            </a:r>
            <a:r>
              <a:rPr lang="en-US" altLang="zh-CN" sz="2400" b="1" i="1" baseline="0"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=1,…,</a:t>
            </a:r>
            <a:r>
              <a:rPr lang="en-US" altLang="zh-CN" sz="2400" b="1" i="1" baseline="0" dirty="0">
                <a:solidFill>
                  <a:srgbClr val="990000"/>
                </a:solidFill>
                <a:latin typeface="Century Schoolbook" panose="02040604050505020304" pitchFamily="18" charset="0"/>
              </a:rPr>
              <a:t>k</a:t>
            </a:r>
            <a:r>
              <a:rPr lang="en-US" altLang="zh-CN" sz="2400" b="1" baseline="0" dirty="0">
                <a:solidFill>
                  <a:srgbClr val="990000"/>
                </a:solidFill>
                <a:latin typeface="Century Schoolbook" panose="02040604050505020304" pitchFamily="18" charset="0"/>
              </a:rPr>
              <a:t>,</a:t>
            </a:r>
            <a:r>
              <a:rPr lang="zh-CN" altLang="en-US" sz="2400" b="1" baseline="0" dirty="0">
                <a:solidFill>
                  <a:srgbClr val="990000"/>
                </a:solidFill>
                <a:latin typeface="Century Schoolbook" panose="02040604050505020304" pitchFamily="18" charset="0"/>
              </a:rPr>
              <a:t>则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(N,I</a:t>
            </a:r>
            <a:r>
              <a:rPr lang="en-US" altLang="zh-CN" sz="2400" baseline="0" dirty="0">
                <a:solidFill>
                  <a:srgbClr val="990000"/>
                </a:solidFill>
                <a:latin typeface="Century Schoolbook" panose="02040604050505020304" pitchFamily="18" charset="0"/>
              </a:rPr>
              <a:t> )</a:t>
            </a:r>
            <a:r>
              <a:rPr lang="en-US" altLang="zh-CN" sz="2400" baseline="0" dirty="0">
                <a:solidFill>
                  <a:schemeClr val="tx2"/>
                </a:solidFill>
                <a:latin typeface="Century Schoolbook" panose="02040604050505020304" pitchFamily="18" charset="0"/>
              </a:rPr>
              <a:t>           </a:t>
            </a:r>
            <a:endParaRPr lang="en-US" altLang="zh-CN" sz="2000" baseline="0" dirty="0">
              <a:latin typeface="Century Schoolbook" panose="02040604050505020304" pitchFamily="18" charset="0"/>
              <a:ea typeface="幼圆" panose="02010509060101010101" pitchFamily="49" charset="-122"/>
            </a:endParaRPr>
          </a:p>
        </p:txBody>
      </p:sp>
      <p:sp>
        <p:nvSpPr>
          <p:cNvPr id="222230" name="Text Box 22"/>
          <p:cNvSpPr txBox="1">
            <a:spLocks noChangeArrowheads="1"/>
          </p:cNvSpPr>
          <p:nvPr/>
        </p:nvSpPr>
        <p:spPr bwMode="auto">
          <a:xfrm>
            <a:off x="457200" y="57912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400" b="1" baseline="0">
                <a:solidFill>
                  <a:schemeClr val="tx2"/>
                </a:solidFill>
                <a:latin typeface="Century Schoolbook" panose="02040604050505020304" pitchFamily="18" charset="0"/>
              </a:rPr>
              <a:t>                   T=T(N,I)=</a:t>
            </a:r>
            <a:r>
              <a:rPr lang="en-US" altLang="zh-CN" sz="2400" baseline="0">
                <a:solidFill>
                  <a:srgbClr val="990000"/>
                </a:solidFill>
                <a:latin typeface="Century Schoolbook" panose="02040604050505020304" pitchFamily="18" charset="0"/>
              </a:rPr>
              <a:t>                                                      </a:t>
            </a:r>
            <a:endParaRPr lang="en-US" altLang="zh-CN" sz="2000" baseline="0">
              <a:latin typeface="Century Schoolbook" panose="02040604050505020304" pitchFamily="18" charset="0"/>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27"/>
                                        </p:tgtEl>
                                        <p:attrNameLst>
                                          <p:attrName>style.visibility</p:attrName>
                                        </p:attrNameLst>
                                      </p:cBhvr>
                                      <p:to>
                                        <p:strVal val="visible"/>
                                      </p:to>
                                    </p:set>
                                    <p:animEffect transition="in" filter="wipe(left)">
                                      <p:cBhvr>
                                        <p:cTn id="7" dur="500"/>
                                        <p:tgtEl>
                                          <p:spTgt spid="22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22224"/>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22225"/>
                                        </p:tgtEl>
                                        <p:attrNameLst>
                                          <p:attrName>style.visibility</p:attrName>
                                        </p:attrNameLst>
                                      </p:cBhvr>
                                      <p:to>
                                        <p:strVal val="visible"/>
                                      </p:to>
                                    </p:set>
                                    <p:animEffect transition="in" filter="wipe(left)">
                                      <p:cBhvr>
                                        <p:cTn id="15" dur="500"/>
                                        <p:tgtEl>
                                          <p:spTgt spid="2222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2228"/>
                                        </p:tgtEl>
                                        <p:attrNameLst>
                                          <p:attrName>style.visibility</p:attrName>
                                        </p:attrNameLst>
                                      </p:cBhvr>
                                      <p:to>
                                        <p:strVal val="visible"/>
                                      </p:to>
                                    </p:set>
                                    <p:animEffect transition="in" filter="wipe(left)">
                                      <p:cBhvr>
                                        <p:cTn id="20" dur="500"/>
                                        <p:tgtEl>
                                          <p:spTgt spid="2222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2226"/>
                                        </p:tgtEl>
                                        <p:attrNameLst>
                                          <p:attrName>style.visibility</p:attrName>
                                        </p:attrNameLst>
                                      </p:cBhvr>
                                      <p:to>
                                        <p:strVal val="visible"/>
                                      </p:to>
                                    </p:set>
                                    <p:animEffect transition="in" filter="wipe(left)">
                                      <p:cBhvr>
                                        <p:cTn id="25" dur="500"/>
                                        <p:tgtEl>
                                          <p:spTgt spid="2222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2229"/>
                                        </p:tgtEl>
                                        <p:attrNameLst>
                                          <p:attrName>style.visibility</p:attrName>
                                        </p:attrNameLst>
                                      </p:cBhvr>
                                      <p:to>
                                        <p:strVal val="visible"/>
                                      </p:to>
                                    </p:set>
                                    <p:animEffect transition="in" filter="wipe(left)">
                                      <p:cBhvr>
                                        <p:cTn id="30" dur="500"/>
                                        <p:tgtEl>
                                          <p:spTgt spid="2222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2230"/>
                                        </p:tgtEl>
                                        <p:attrNameLst>
                                          <p:attrName>style.visibility</p:attrName>
                                        </p:attrNameLst>
                                      </p:cBhvr>
                                      <p:to>
                                        <p:strVal val="visible"/>
                                      </p:to>
                                    </p:set>
                                    <p:animEffect transition="in" filter="wipe(left)">
                                      <p:cBhvr>
                                        <p:cTn id="35" dur="500"/>
                                        <p:tgtEl>
                                          <p:spTgt spid="222230"/>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222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5" grpId="0" autoUpdateAnimBg="0"/>
      <p:bldP spid="222226" grpId="0" autoUpdateAnimBg="0"/>
      <p:bldP spid="222227" grpId="0" autoUpdateAnimBg="0"/>
      <p:bldP spid="222228" grpId="0" autoUpdateAnimBg="0"/>
      <p:bldP spid="222229" grpId="0" autoUpdateAnimBg="0"/>
      <p:bldP spid="22223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Text Box 12"/>
          <p:cNvSpPr txBox="1">
            <a:spLocks noChangeArrowheads="1"/>
          </p:cNvSpPr>
          <p:nvPr/>
        </p:nvSpPr>
        <p:spPr bwMode="auto">
          <a:xfrm>
            <a:off x="395288" y="304800"/>
            <a:ext cx="874871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2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990000"/>
              </a:solidFill>
              <a:effectLst/>
              <a:uLnTx/>
              <a:uFillTx/>
              <a:latin typeface="宋体" panose="02010600030101010101" pitchFamily="2" charset="-122"/>
              <a:ea typeface="宋体" panose="02010600030101010101" pitchFamily="2" charset="-122"/>
              <a:cs typeface="+mn-cs"/>
            </a:endParaRPr>
          </a:p>
          <a:p>
            <a:pPr marL="0" marR="0" lvl="0" indent="0" algn="l" defTabSz="95885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990000"/>
                </a:solidFill>
                <a:effectLst/>
                <a:uLnTx/>
                <a:uFillTx/>
                <a:latin typeface="宋体" panose="02010600030101010101" pitchFamily="2" charset="-122"/>
                <a:ea typeface="宋体" panose="02010600030101010101" pitchFamily="2" charset="-122"/>
                <a:cs typeface="+mn-cs"/>
              </a:rPr>
              <a:t>最好情况</a:t>
            </a:r>
            <a:r>
              <a:rPr kumimoji="1" lang="en-US" altLang="zh-CN" sz="2400" b="1" i="0" u="none" strike="noStrike" kern="1200" cap="none" spc="0" normalizeH="0" baseline="0" noProof="0">
                <a:ln>
                  <a:noFill/>
                </a:ln>
                <a:solidFill>
                  <a:srgbClr val="990000"/>
                </a:solidFill>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T</a:t>
            </a:r>
            <a:r>
              <a:rPr kumimoji="1" lang="en-US" altLang="zh-CN" sz="2400" b="1" i="1" u="none" strike="noStrike" kern="1200" cap="none" spc="0" normalizeH="0" baseline="-25000" noProof="0">
                <a:ln>
                  <a:noFill/>
                </a:ln>
                <a:solidFill>
                  <a:srgbClr val="990000"/>
                </a:solidFill>
                <a:effectLst/>
                <a:uLnTx/>
                <a:uFillTx/>
                <a:latin typeface="Century Schoolbook" panose="02040604050505020304" pitchFamily="18" charset="0"/>
                <a:ea typeface="宋体" panose="02010600030101010101" pitchFamily="2" charset="-122"/>
                <a:cs typeface="+mn-cs"/>
              </a:rPr>
              <a:t>min</a:t>
            </a: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(N) =        T(N,I) = </a:t>
            </a:r>
          </a:p>
          <a:p>
            <a:pPr marL="0" marR="0" lvl="0" indent="0" algn="l" defTabSz="95885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a:t>
            </a:r>
          </a:p>
          <a:p>
            <a:pPr marL="0" marR="0" lvl="0" indent="0" algn="l" defTabSz="95885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                    =</a:t>
            </a:r>
            <a:endParaRPr kumimoji="1" lang="en-US" altLang="zh-CN" sz="12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endParaRPr>
          </a:p>
          <a:p>
            <a:pPr marL="0" marR="0" lvl="0" indent="0" algn="l" defTabSz="958850" rtl="0" eaLnBrk="0" fontAlgn="base" latinLnBrk="0" hangingPunct="0">
              <a:lnSpc>
                <a:spcPct val="120000"/>
              </a:lnSpc>
              <a:spcBef>
                <a:spcPct val="55000"/>
              </a:spcBef>
              <a:spcAft>
                <a:spcPct val="0"/>
              </a:spcAft>
              <a:buClrTx/>
              <a:buSzTx/>
              <a:buFontTx/>
              <a:buNone/>
              <a:tabLst/>
              <a:defRPr/>
            </a:pPr>
            <a:r>
              <a:rPr kumimoji="1" lang="zh-CN" altLang="en-US"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最坏情况</a:t>
            </a: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T</a:t>
            </a:r>
            <a:r>
              <a:rPr kumimoji="1" lang="en-US" altLang="zh-CN" sz="2400" b="1" i="1" u="none" strike="noStrike" kern="1200" cap="none" spc="0" normalizeH="0" baseline="-25000" noProof="0">
                <a:ln>
                  <a:noFill/>
                </a:ln>
                <a:solidFill>
                  <a:srgbClr val="990000"/>
                </a:solidFill>
                <a:effectLst/>
                <a:uLnTx/>
                <a:uFillTx/>
                <a:latin typeface="Century Schoolbook" panose="02040604050505020304" pitchFamily="18" charset="0"/>
                <a:ea typeface="宋体" panose="02010600030101010101" pitchFamily="2" charset="-122"/>
                <a:cs typeface="+mn-cs"/>
              </a:rPr>
              <a:t>max</a:t>
            </a: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(N) =        T(N,I) =</a:t>
            </a:r>
          </a:p>
          <a:p>
            <a:pPr marL="0" marR="0" lvl="0" indent="0" algn="l" defTabSz="958850" rtl="0" eaLnBrk="0" fontAlgn="base" latinLnBrk="0" hangingPunct="0">
              <a:lnSpc>
                <a:spcPct val="12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a:t>
            </a:r>
          </a:p>
          <a:p>
            <a:pPr marL="0" marR="0" lvl="0" indent="0" algn="l" defTabSz="958850" rtl="0" eaLnBrk="0" fontAlgn="base" latinLnBrk="0" hangingPunct="0">
              <a:lnSpc>
                <a:spcPct val="12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                      =                                       </a:t>
            </a:r>
          </a:p>
          <a:p>
            <a:pPr marL="0" marR="0" lvl="0" indent="0" algn="l" defTabSz="958850" rtl="0" eaLnBrk="0" fontAlgn="base" latinLnBrk="0" hangingPunct="0">
              <a:lnSpc>
                <a:spcPct val="12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平均情况</a:t>
            </a: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T</a:t>
            </a:r>
            <a:r>
              <a:rPr kumimoji="1" lang="en-US" altLang="zh-CN" sz="2400" b="1" i="1" u="none" strike="noStrike" kern="1200" cap="none" spc="0" normalizeH="0" baseline="-25000" noProof="0">
                <a:ln>
                  <a:noFill/>
                </a:ln>
                <a:solidFill>
                  <a:srgbClr val="990000"/>
                </a:solidFill>
                <a:effectLst/>
                <a:uLnTx/>
                <a:uFillTx/>
                <a:latin typeface="Century Schoolbook" panose="02040604050505020304" pitchFamily="18" charset="0"/>
                <a:ea typeface="宋体" panose="02010600030101010101" pitchFamily="2" charset="-122"/>
                <a:cs typeface="+mn-cs"/>
              </a:rPr>
              <a:t>avg</a:t>
            </a:r>
            <a:r>
              <a:rPr kumimoji="1" lang="en-US" altLang="zh-CN" sz="24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(N) =                        =                           </a:t>
            </a:r>
          </a:p>
        </p:txBody>
      </p:sp>
      <p:sp>
        <p:nvSpPr>
          <p:cNvPr id="206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fld id="{0FC5039B-547A-46B9-9AC2-30A6E3CDAB6B}" type="slidenum">
              <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17</a:t>
            </a:fld>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7"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算法设计与分析 </a:t>
            </a:r>
            <a:r>
              <a:rPr kumimoji="1" lang="en-US" altLang="zh-CN"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&gt;</a:t>
            </a:r>
            <a:r>
              <a:rPr kumimoji="1" lang="en-US" altLang="zh-CN" sz="1600" b="1" i="0" u="none" strike="noStrike" kern="1200" cap="none" spc="0" normalizeH="0" baseline="0" noProof="0">
                <a:ln>
                  <a:noFill/>
                </a:ln>
                <a:solidFill>
                  <a:srgbClr val="660033"/>
                </a:solidFill>
                <a:effectLst/>
                <a:uLnTx/>
                <a:uFillTx/>
                <a:latin typeface="幼圆" panose="02010509060101010101" pitchFamily="49" charset="-122"/>
                <a:ea typeface="幼圆" panose="02010509060101010101" pitchFamily="49" charset="-122"/>
                <a:cs typeface="+mn-cs"/>
              </a:rPr>
              <a:t> </a:t>
            </a:r>
            <a:r>
              <a:rPr kumimoji="1" lang="zh-CN" altLang="en-US"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算法概述 </a:t>
            </a:r>
            <a:r>
              <a:rPr kumimoji="1" lang="en-US" altLang="zh-CN"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&gt;</a:t>
            </a:r>
            <a:r>
              <a:rPr kumimoji="1"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算法的复杂性</a:t>
            </a:r>
          </a:p>
        </p:txBody>
      </p:sp>
      <p:graphicFrame>
        <p:nvGraphicFramePr>
          <p:cNvPr id="2050" name="Object 13"/>
          <p:cNvGraphicFramePr>
            <a:graphicFrameLocks noChangeAspect="1"/>
          </p:cNvGraphicFramePr>
          <p:nvPr/>
        </p:nvGraphicFramePr>
        <p:xfrm>
          <a:off x="6248400" y="1981200"/>
          <a:ext cx="1622425" cy="661988"/>
        </p:xfrm>
        <a:graphic>
          <a:graphicData uri="http://schemas.openxmlformats.org/presentationml/2006/ole">
            <mc:AlternateContent xmlns:mc="http://schemas.openxmlformats.org/markup-compatibility/2006">
              <mc:Choice xmlns:v="urn:schemas-microsoft-com:vml" Requires="v">
                <p:oleObj spid="_x0000_s24774" name="公式" r:id="rId4" imgW="1190709" imgH="447550" progId="Equation.3">
                  <p:embed/>
                </p:oleObj>
              </mc:Choice>
              <mc:Fallback>
                <p:oleObj name="公式" r:id="rId4" imgW="1190709" imgH="447550" progId="Equation.3">
                  <p:embed/>
                  <p:pic>
                    <p:nvPicPr>
                      <p:cNvPr id="205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981200"/>
                        <a:ext cx="1622425"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4"/>
          <p:cNvGraphicFramePr>
            <a:graphicFrameLocks noChangeAspect="1"/>
          </p:cNvGraphicFramePr>
          <p:nvPr/>
        </p:nvGraphicFramePr>
        <p:xfrm>
          <a:off x="6705600" y="3505200"/>
          <a:ext cx="1785938" cy="685800"/>
        </p:xfrm>
        <a:graphic>
          <a:graphicData uri="http://schemas.openxmlformats.org/presentationml/2006/ole">
            <mc:AlternateContent xmlns:mc="http://schemas.openxmlformats.org/markup-compatibility/2006">
              <mc:Choice xmlns:v="urn:schemas-microsoft-com:vml" Requires="v">
                <p:oleObj spid="_x0000_s24775" name="公式" r:id="rId6" imgW="1190709" imgH="447550" progId="Equation.3">
                  <p:embed/>
                </p:oleObj>
              </mc:Choice>
              <mc:Fallback>
                <p:oleObj name="公式" r:id="rId6" imgW="1190709" imgH="447550" progId="Equation.3">
                  <p:embed/>
                  <p:pic>
                    <p:nvPicPr>
                      <p:cNvPr id="2051"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3505200"/>
                        <a:ext cx="178593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15"/>
          <p:cNvGraphicFramePr>
            <a:graphicFrameLocks noChangeAspect="1"/>
          </p:cNvGraphicFramePr>
          <p:nvPr/>
        </p:nvGraphicFramePr>
        <p:xfrm>
          <a:off x="3482975" y="1374775"/>
          <a:ext cx="1520825" cy="685800"/>
        </p:xfrm>
        <a:graphic>
          <a:graphicData uri="http://schemas.openxmlformats.org/presentationml/2006/ole">
            <mc:AlternateContent xmlns:mc="http://schemas.openxmlformats.org/markup-compatibility/2006">
              <mc:Choice xmlns:v="urn:schemas-microsoft-com:vml" Requires="v">
                <p:oleObj spid="_x0000_s24776" name="公式" r:id="rId8" imgW="1209605" imgH="447550" progId="Equation.3">
                  <p:embed/>
                </p:oleObj>
              </mc:Choice>
              <mc:Fallback>
                <p:oleObj name="公式" r:id="rId8" imgW="1209605" imgH="447550" progId="Equation.3">
                  <p:embed/>
                  <p:pic>
                    <p:nvPicPr>
                      <p:cNvPr id="2052"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2975" y="1374775"/>
                        <a:ext cx="15208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6"/>
          <p:cNvGraphicFramePr>
            <a:graphicFrameLocks noChangeAspect="1"/>
          </p:cNvGraphicFramePr>
          <p:nvPr/>
        </p:nvGraphicFramePr>
        <p:xfrm>
          <a:off x="5443538" y="1447800"/>
          <a:ext cx="1076325" cy="422275"/>
        </p:xfrm>
        <a:graphic>
          <a:graphicData uri="http://schemas.openxmlformats.org/presentationml/2006/ole">
            <mc:AlternateContent xmlns:mc="http://schemas.openxmlformats.org/markup-compatibility/2006">
              <mc:Choice xmlns:v="urn:schemas-microsoft-com:vml" Requires="v">
                <p:oleObj spid="_x0000_s24777" name="公式" r:id="rId10" imgW="714264" imgH="247529" progId="Equation.3">
                  <p:embed/>
                </p:oleObj>
              </mc:Choice>
              <mc:Fallback>
                <p:oleObj name="公式" r:id="rId10" imgW="714264" imgH="247529" progId="Equation.3">
                  <p:embed/>
                  <p:pic>
                    <p:nvPicPr>
                      <p:cNvPr id="2053"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3538" y="1447800"/>
                        <a:ext cx="10763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7"/>
          <p:cNvGraphicFramePr>
            <a:graphicFrameLocks noChangeAspect="1"/>
          </p:cNvGraphicFramePr>
          <p:nvPr/>
        </p:nvGraphicFramePr>
        <p:xfrm>
          <a:off x="5334000" y="685800"/>
          <a:ext cx="669925" cy="685800"/>
        </p:xfrm>
        <a:graphic>
          <a:graphicData uri="http://schemas.openxmlformats.org/presentationml/2006/ole">
            <mc:AlternateContent xmlns:mc="http://schemas.openxmlformats.org/markup-compatibility/2006">
              <mc:Choice xmlns:v="urn:schemas-microsoft-com:vml" Requires="v">
                <p:oleObj spid="_x0000_s24778" name="公式" r:id="rId12" imgW="352543" imgH="352533" progId="Equation.3">
                  <p:embed/>
                </p:oleObj>
              </mc:Choice>
              <mc:Fallback>
                <p:oleObj name="公式" r:id="rId12" imgW="352543" imgH="352533" progId="Equation.3">
                  <p:embed/>
                  <p:pic>
                    <p:nvPicPr>
                      <p:cNvPr id="2054"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0" y="685800"/>
                        <a:ext cx="6699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8"/>
          <p:cNvGraphicFramePr>
            <a:graphicFrameLocks noChangeAspect="1"/>
          </p:cNvGraphicFramePr>
          <p:nvPr/>
        </p:nvGraphicFramePr>
        <p:xfrm>
          <a:off x="6051550" y="685800"/>
          <a:ext cx="1462088" cy="609600"/>
        </p:xfrm>
        <a:graphic>
          <a:graphicData uri="http://schemas.openxmlformats.org/presentationml/2006/ole">
            <mc:AlternateContent xmlns:mc="http://schemas.openxmlformats.org/markup-compatibility/2006">
              <mc:Choice xmlns:v="urn:schemas-microsoft-com:vml" Requires="v">
                <p:oleObj spid="_x0000_s24779" name="公式" r:id="rId14" imgW="1190709" imgH="447550" progId="Equation.3">
                  <p:embed/>
                </p:oleObj>
              </mc:Choice>
              <mc:Fallback>
                <p:oleObj name="公式" r:id="rId14" imgW="1190709" imgH="447550" progId="Equation.3">
                  <p:embed/>
                  <p:pic>
                    <p:nvPicPr>
                      <p:cNvPr id="2055"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51550" y="685800"/>
                        <a:ext cx="146208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19"/>
          <p:cNvGraphicFramePr>
            <a:graphicFrameLocks noChangeAspect="1"/>
          </p:cNvGraphicFramePr>
          <p:nvPr/>
        </p:nvGraphicFramePr>
        <p:xfrm>
          <a:off x="5486400" y="1981200"/>
          <a:ext cx="766763" cy="766763"/>
        </p:xfrm>
        <a:graphic>
          <a:graphicData uri="http://schemas.openxmlformats.org/presentationml/2006/ole">
            <mc:AlternateContent xmlns:mc="http://schemas.openxmlformats.org/markup-compatibility/2006">
              <mc:Choice xmlns:v="urn:schemas-microsoft-com:vml" Requires="v">
                <p:oleObj spid="_x0000_s24780" name="公式" r:id="rId16" imgW="352543" imgH="352533" progId="Equation.3">
                  <p:embed/>
                </p:oleObj>
              </mc:Choice>
              <mc:Fallback>
                <p:oleObj name="公式" r:id="rId16" imgW="352543" imgH="352533" progId="Equation.3">
                  <p:embed/>
                  <p:pic>
                    <p:nvPicPr>
                      <p:cNvPr id="2056"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86400" y="1981200"/>
                        <a:ext cx="766763"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7" name="Object 20"/>
          <p:cNvGraphicFramePr>
            <a:graphicFrameLocks noChangeAspect="1"/>
          </p:cNvGraphicFramePr>
          <p:nvPr/>
        </p:nvGraphicFramePr>
        <p:xfrm>
          <a:off x="3276600" y="2819400"/>
          <a:ext cx="1679575" cy="762000"/>
        </p:xfrm>
        <a:graphic>
          <a:graphicData uri="http://schemas.openxmlformats.org/presentationml/2006/ole">
            <mc:AlternateContent xmlns:mc="http://schemas.openxmlformats.org/markup-compatibility/2006">
              <mc:Choice xmlns:v="urn:schemas-microsoft-com:vml" Requires="v">
                <p:oleObj spid="_x0000_s24781" name="公式" r:id="rId18" imgW="1285998" imgH="447550" progId="Equation.3">
                  <p:embed/>
                </p:oleObj>
              </mc:Choice>
              <mc:Fallback>
                <p:oleObj name="公式" r:id="rId18" imgW="1285998" imgH="447550" progId="Equation.3">
                  <p:embed/>
                  <p:pic>
                    <p:nvPicPr>
                      <p:cNvPr id="2057"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2819400"/>
                        <a:ext cx="1679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21"/>
          <p:cNvGraphicFramePr>
            <a:graphicFrameLocks noChangeAspect="1"/>
          </p:cNvGraphicFramePr>
          <p:nvPr/>
        </p:nvGraphicFramePr>
        <p:xfrm>
          <a:off x="3200400" y="3505200"/>
          <a:ext cx="2108200" cy="760413"/>
        </p:xfrm>
        <a:graphic>
          <a:graphicData uri="http://schemas.openxmlformats.org/presentationml/2006/ole">
            <mc:AlternateContent xmlns:mc="http://schemas.openxmlformats.org/markup-compatibility/2006">
              <mc:Choice xmlns:v="urn:schemas-microsoft-com:vml" Requires="v">
                <p:oleObj spid="_x0000_s24782" name="公式" r:id="rId20" imgW="1495472" imgH="504776" progId="Equation.3">
                  <p:embed/>
                </p:oleObj>
              </mc:Choice>
              <mc:Fallback>
                <p:oleObj name="公式" r:id="rId20" imgW="1495472" imgH="504776" progId="Equation.3">
                  <p:embed/>
                  <p:pic>
                    <p:nvPicPr>
                      <p:cNvPr id="2058"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00400" y="3505200"/>
                        <a:ext cx="2108200"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22"/>
          <p:cNvGraphicFramePr>
            <a:graphicFrameLocks noChangeAspect="1"/>
          </p:cNvGraphicFramePr>
          <p:nvPr/>
        </p:nvGraphicFramePr>
        <p:xfrm>
          <a:off x="5592763" y="2971800"/>
          <a:ext cx="1236662" cy="407988"/>
        </p:xfrm>
        <a:graphic>
          <a:graphicData uri="http://schemas.openxmlformats.org/presentationml/2006/ole">
            <mc:AlternateContent xmlns:mc="http://schemas.openxmlformats.org/markup-compatibility/2006">
              <mc:Choice xmlns:v="urn:schemas-microsoft-com:vml" Requires="v">
                <p:oleObj spid="_x0000_s24783" name="公式" r:id="rId22" imgW="790657" imgH="219186" progId="Equation.3">
                  <p:embed/>
                </p:oleObj>
              </mc:Choice>
              <mc:Fallback>
                <p:oleObj name="公式" r:id="rId22" imgW="790657" imgH="219186" progId="Equation.3">
                  <p:embed/>
                  <p:pic>
                    <p:nvPicPr>
                      <p:cNvPr id="2059"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92763" y="2971800"/>
                        <a:ext cx="1236662"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0" name="Object 23"/>
          <p:cNvGraphicFramePr>
            <a:graphicFrameLocks noChangeAspect="1"/>
          </p:cNvGraphicFramePr>
          <p:nvPr/>
        </p:nvGraphicFramePr>
        <p:xfrm>
          <a:off x="5638800" y="3505200"/>
          <a:ext cx="990600" cy="766763"/>
        </p:xfrm>
        <a:graphic>
          <a:graphicData uri="http://schemas.openxmlformats.org/presentationml/2006/ole">
            <mc:AlternateContent xmlns:mc="http://schemas.openxmlformats.org/markup-compatibility/2006">
              <mc:Choice xmlns:v="urn:schemas-microsoft-com:vml" Requires="v">
                <p:oleObj spid="_x0000_s24784" name="公式" r:id="rId24" imgW="771491" imgH="504776" progId="Equation.3">
                  <p:embed/>
                </p:oleObj>
              </mc:Choice>
              <mc:Fallback>
                <p:oleObj name="公式" r:id="rId24" imgW="771491" imgH="504776" progId="Equation.3">
                  <p:embed/>
                  <p:pic>
                    <p:nvPicPr>
                      <p:cNvPr id="2060"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38800" y="3505200"/>
                        <a:ext cx="990600"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1" name="Object 26"/>
          <p:cNvGraphicFramePr>
            <a:graphicFrameLocks noChangeAspect="1"/>
          </p:cNvGraphicFramePr>
          <p:nvPr/>
        </p:nvGraphicFramePr>
        <p:xfrm>
          <a:off x="3505200" y="685800"/>
          <a:ext cx="685800" cy="685800"/>
        </p:xfrm>
        <a:graphic>
          <a:graphicData uri="http://schemas.openxmlformats.org/presentationml/2006/ole">
            <mc:AlternateContent xmlns:mc="http://schemas.openxmlformats.org/markup-compatibility/2006">
              <mc:Choice xmlns:v="urn:schemas-microsoft-com:vml" Requires="v">
                <p:oleObj spid="_x0000_s24785" name="公式" r:id="rId26" imgW="352543" imgH="352533" progId="Equation.3">
                  <p:embed/>
                </p:oleObj>
              </mc:Choice>
              <mc:Fallback>
                <p:oleObj name="公式" r:id="rId26" imgW="352543" imgH="352533" progId="Equation.3">
                  <p:embed/>
                  <p:pic>
                    <p:nvPicPr>
                      <p:cNvPr id="2061" name="Object 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05200" y="685800"/>
                        <a:ext cx="685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2" name="Object 27"/>
          <p:cNvGraphicFramePr>
            <a:graphicFrameLocks noChangeAspect="1"/>
          </p:cNvGraphicFramePr>
          <p:nvPr/>
        </p:nvGraphicFramePr>
        <p:xfrm>
          <a:off x="3276600" y="1997075"/>
          <a:ext cx="728663" cy="784225"/>
        </p:xfrm>
        <a:graphic>
          <a:graphicData uri="http://schemas.openxmlformats.org/presentationml/2006/ole">
            <mc:AlternateContent xmlns:mc="http://schemas.openxmlformats.org/markup-compatibility/2006">
              <mc:Choice xmlns:v="urn:schemas-microsoft-com:vml" Requires="v">
                <p:oleObj spid="_x0000_s24786" name="公式" r:id="rId28" imgW="352543" imgH="352533" progId="Equation.3">
                  <p:embed/>
                </p:oleObj>
              </mc:Choice>
              <mc:Fallback>
                <p:oleObj name="公式" r:id="rId28" imgW="352543" imgH="352533" progId="Equation.3">
                  <p:embed/>
                  <p:pic>
                    <p:nvPicPr>
                      <p:cNvPr id="2062" name="Object 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76600" y="1997075"/>
                        <a:ext cx="728663"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3" name="Object 28"/>
          <p:cNvGraphicFramePr>
            <a:graphicFrameLocks noChangeAspect="1"/>
          </p:cNvGraphicFramePr>
          <p:nvPr/>
        </p:nvGraphicFramePr>
        <p:xfrm>
          <a:off x="1371600" y="5181600"/>
          <a:ext cx="381000" cy="457200"/>
        </p:xfrm>
        <a:graphic>
          <a:graphicData uri="http://schemas.openxmlformats.org/presentationml/2006/ole">
            <mc:AlternateContent xmlns:mc="http://schemas.openxmlformats.org/markup-compatibility/2006">
              <mc:Choice xmlns:v="urn:schemas-microsoft-com:vml" Requires="v">
                <p:oleObj spid="_x0000_s24787" name="公式" r:id="rId30" imgW="123903" imgH="209468" progId="Equation.3">
                  <p:embed/>
                </p:oleObj>
              </mc:Choice>
              <mc:Fallback>
                <p:oleObj name="公式" r:id="rId30" imgW="123903" imgH="209468" progId="Equation.3">
                  <p:embed/>
                  <p:pic>
                    <p:nvPicPr>
                      <p:cNvPr id="2063" name="Object 2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71600" y="51816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 name="Text Box 32"/>
          <p:cNvSpPr txBox="1">
            <a:spLocks noChangeArrowheads="1"/>
          </p:cNvSpPr>
          <p:nvPr/>
        </p:nvSpPr>
        <p:spPr bwMode="auto">
          <a:xfrm>
            <a:off x="609600" y="4267200"/>
            <a:ext cx="85344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2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其中  </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D</a:t>
            </a:r>
            <a:r>
              <a:rPr kumimoji="1" lang="en-US" altLang="zh-CN" sz="2400" b="1" i="1" u="none" strike="noStrike" kern="1200" cap="none" spc="0" normalizeH="0" baseline="-2500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规模为</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的所有合法输入的集合</a:t>
            </a:r>
            <a:endParaRPr kumimoji="1" lang="en-US"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endParaRPr>
          </a:p>
          <a:p>
            <a:pPr marL="0" marR="0" lvl="0" indent="0" algn="l" defTabSz="958850" rtl="0" eaLnBrk="0" fontAlgn="base" latinLnBrk="0" hangingPunct="0">
              <a:lnSpc>
                <a:spcPct val="12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I*: D</a:t>
            </a:r>
            <a:r>
              <a:rPr kumimoji="1" lang="en-US" altLang="zh-CN" sz="2400" b="1" i="1" u="none" strike="noStrike" kern="1200" cap="none" spc="0" normalizeH="0" baseline="-2500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中达到</a:t>
            </a:r>
            <a:r>
              <a:rPr kumimoji="1" lang="en-US" altLang="zh-CN" sz="2400" b="1" i="0" u="none" strike="noStrike" kern="1200" cap="none" spc="0" normalizeH="0" baseline="0" noProof="0" dirty="0" err="1">
                <a:ln>
                  <a:noFill/>
                </a:ln>
                <a:solidFill>
                  <a:srgbClr val="990000"/>
                </a:solidFill>
                <a:effectLst/>
                <a:uLnTx/>
                <a:uFillTx/>
                <a:latin typeface="Century Schoolbook" panose="02040604050505020304" pitchFamily="18" charset="0"/>
                <a:ea typeface="宋体" panose="02010600030101010101" pitchFamily="2" charset="-122"/>
                <a:cs typeface="+mn-cs"/>
              </a:rPr>
              <a:t>T</a:t>
            </a:r>
            <a:r>
              <a:rPr kumimoji="1" lang="en-US" altLang="zh-CN" sz="2400" b="1" i="1" u="none" strike="noStrike" kern="1200" cap="none" spc="0" normalizeH="0" baseline="-25000" noProof="0" dirty="0" err="1">
                <a:ln>
                  <a:noFill/>
                </a:ln>
                <a:solidFill>
                  <a:srgbClr val="990000"/>
                </a:solidFill>
                <a:effectLst/>
                <a:uLnTx/>
                <a:uFillTx/>
                <a:latin typeface="Century Schoolbook" panose="02040604050505020304" pitchFamily="18" charset="0"/>
                <a:ea typeface="宋体" panose="02010600030101010101" pitchFamily="2" charset="-122"/>
                <a:cs typeface="+mn-cs"/>
              </a:rPr>
              <a:t>max</a:t>
            </a:r>
            <a:r>
              <a:rPr kumimoji="1" lang="en-US" altLang="zh-CN" sz="2400" b="1" i="1"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的一个输入</a:t>
            </a:r>
            <a:endParaRPr kumimoji="1" lang="en-US"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endParaRPr>
          </a:p>
          <a:p>
            <a:pPr marL="0" marR="0" lvl="0" indent="0" algn="l" defTabSz="958850" rtl="0" eaLnBrk="0" fontAlgn="base" latinLnBrk="0" hangingPunct="0">
              <a:lnSpc>
                <a:spcPct val="12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 D</a:t>
            </a:r>
            <a:r>
              <a:rPr kumimoji="1" lang="en-US" altLang="zh-CN" sz="2400" b="1" i="1" u="none" strike="noStrike" kern="1200" cap="none" spc="0" normalizeH="0" baseline="-2500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中达到</a:t>
            </a:r>
            <a:r>
              <a:rPr kumimoji="1" lang="en-US" altLang="zh-CN" sz="2400" b="1" i="0" u="none" strike="noStrike" kern="1200" cap="none" spc="0" normalizeH="0" baseline="0" noProof="0" dirty="0" err="1">
                <a:ln>
                  <a:noFill/>
                </a:ln>
                <a:solidFill>
                  <a:srgbClr val="990000"/>
                </a:solidFill>
                <a:effectLst/>
                <a:uLnTx/>
                <a:uFillTx/>
                <a:latin typeface="Century Schoolbook" panose="02040604050505020304" pitchFamily="18" charset="0"/>
                <a:ea typeface="宋体" panose="02010600030101010101" pitchFamily="2" charset="-122"/>
                <a:cs typeface="+mn-cs"/>
              </a:rPr>
              <a:t>T</a:t>
            </a:r>
            <a:r>
              <a:rPr kumimoji="1" lang="en-US" altLang="zh-CN" sz="2400" b="1" i="1" u="none" strike="noStrike" kern="1200" cap="none" spc="0" normalizeH="0" baseline="-25000" noProof="0" dirty="0" err="1">
                <a:ln>
                  <a:noFill/>
                </a:ln>
                <a:solidFill>
                  <a:srgbClr val="990000"/>
                </a:solidFill>
                <a:effectLst/>
                <a:uLnTx/>
                <a:uFillTx/>
                <a:latin typeface="Century Schoolbook" panose="02040604050505020304" pitchFamily="18" charset="0"/>
                <a:ea typeface="宋体" panose="02010600030101010101" pitchFamily="2" charset="-122"/>
                <a:cs typeface="+mn-cs"/>
              </a:rPr>
              <a:t>min</a:t>
            </a:r>
            <a:r>
              <a:rPr kumimoji="1" lang="en-US" altLang="zh-CN" sz="2400" b="1" i="1"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的一个输入           </a:t>
            </a:r>
          </a:p>
          <a:p>
            <a:pPr marL="0" marR="0" lvl="0" indent="0" algn="l" defTabSz="958850" rtl="0" eaLnBrk="0" fontAlgn="base" latinLnBrk="0" hangingPunct="0">
              <a:lnSpc>
                <a:spcPct val="12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P(I): </a:t>
            </a: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出现输入为</a:t>
            </a:r>
            <a:r>
              <a:rPr kumimoji="1" lang="en-US" altLang="zh-CN"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I</a:t>
            </a:r>
            <a:r>
              <a:rPr kumimoji="1" lang="zh-CN" altLang="en-US" sz="24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的概率</a:t>
            </a:r>
          </a:p>
        </p:txBody>
      </p:sp>
    </p:spTree>
    <p:extLst>
      <p:ext uri="{BB962C8B-B14F-4D97-AF65-F5344CB8AC3E}">
        <p14:creationId xmlns:p14="http://schemas.microsoft.com/office/powerpoint/2010/main" val="3353062745"/>
      </p:ext>
    </p:extLst>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6626"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28"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26629" name="Rectangle 10"/>
          <p:cNvSpPr>
            <a:spLocks noChangeArrowheads="1"/>
          </p:cNvSpPr>
          <p:nvPr/>
        </p:nvSpPr>
        <p:spPr bwMode="auto">
          <a:xfrm>
            <a:off x="381000" y="381000"/>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ea typeface="黑体" panose="02010609060101010101" pitchFamily="49" charset="-122"/>
            </a:endParaRPr>
          </a:p>
        </p:txBody>
      </p:sp>
      <p:sp>
        <p:nvSpPr>
          <p:cNvPr id="26630" name="Text Box 11"/>
          <p:cNvSpPr txBox="1">
            <a:spLocks noChangeArrowheads="1"/>
          </p:cNvSpPr>
          <p:nvPr/>
        </p:nvSpPr>
        <p:spPr bwMode="auto">
          <a:xfrm>
            <a:off x="381000" y="381000"/>
            <a:ext cx="8432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dist" fontAlgn="base">
              <a:lnSpc>
                <a:spcPct val="110000"/>
              </a:lnSpc>
            </a:pPr>
            <a:r>
              <a:rPr lang="en-US" altLang="zh-CN" sz="2400" baseline="0">
                <a:ea typeface="黑体" panose="02010609060101010101" pitchFamily="49" charset="-122"/>
              </a:rPr>
              <a:t>           </a:t>
            </a:r>
            <a:r>
              <a:rPr lang="en-US" altLang="en-US" sz="2000" b="1" baseline="0">
                <a:solidFill>
                  <a:srgbClr val="990000"/>
                </a:solidFill>
                <a:latin typeface="Century Schoolbook" panose="02040604050505020304" pitchFamily="18" charset="0"/>
              </a:rPr>
              <a:t>已知不重复且从小到大排列的</a:t>
            </a:r>
            <a:r>
              <a:rPr lang="en-US" altLang="zh-CN" sz="2000" b="1" baseline="0">
                <a:solidFill>
                  <a:srgbClr val="990000"/>
                </a:solidFill>
                <a:latin typeface="Century Schoolbook" panose="02040604050505020304" pitchFamily="18" charset="0"/>
              </a:rPr>
              <a:t>m</a:t>
            </a:r>
            <a:r>
              <a:rPr lang="en-US" altLang="en-US" sz="2000" b="1" baseline="0">
                <a:solidFill>
                  <a:srgbClr val="990000"/>
                </a:solidFill>
                <a:latin typeface="Century Schoolbook" panose="02040604050505020304" pitchFamily="18" charset="0"/>
              </a:rPr>
              <a:t>个整数的数组</a:t>
            </a:r>
            <a:r>
              <a:rPr lang="en-US" altLang="zh-CN" sz="2000" b="1" baseline="0">
                <a:solidFill>
                  <a:srgbClr val="990000"/>
                </a:solidFill>
                <a:latin typeface="Century Schoolbook" panose="02040604050505020304" pitchFamily="18" charset="0"/>
              </a:rPr>
              <a:t>A[1...m],m=2</a:t>
            </a:r>
            <a:r>
              <a:rPr lang="en-US" altLang="zh-CN" sz="2000" b="1" baseline="30000">
                <a:solidFill>
                  <a:srgbClr val="990000"/>
                </a:solidFill>
                <a:latin typeface="Century Schoolbook" panose="02040604050505020304" pitchFamily="18" charset="0"/>
              </a:rPr>
              <a:t>K</a:t>
            </a:r>
            <a:r>
              <a:rPr lang="en-US" altLang="zh-CN" sz="2000" b="1" baseline="0">
                <a:solidFill>
                  <a:srgbClr val="990000"/>
                </a:solidFill>
                <a:latin typeface="Century Schoolbook" panose="02040604050505020304" pitchFamily="18" charset="0"/>
              </a:rPr>
              <a:t>,K</a:t>
            </a:r>
          </a:p>
          <a:p>
            <a:pPr algn="dist" fontAlgn="base">
              <a:lnSpc>
                <a:spcPct val="110000"/>
              </a:lnSpc>
            </a:pPr>
            <a:r>
              <a:rPr lang="en-US" altLang="en-US" sz="2000" b="1" baseline="0">
                <a:solidFill>
                  <a:srgbClr val="990000"/>
                </a:solidFill>
                <a:latin typeface="Century Schoolbook" panose="02040604050505020304" pitchFamily="18" charset="0"/>
              </a:rPr>
              <a:t>为正整数.对于给定的整数</a:t>
            </a:r>
            <a:r>
              <a:rPr lang="en-US" altLang="zh-CN" sz="2000" b="1" baseline="0">
                <a:solidFill>
                  <a:srgbClr val="990000"/>
                </a:solidFill>
                <a:latin typeface="Century Schoolbook" panose="02040604050505020304" pitchFamily="18" charset="0"/>
              </a:rPr>
              <a:t>c,</a:t>
            </a:r>
            <a:r>
              <a:rPr lang="en-US" altLang="en-US" sz="2000" b="1" baseline="0">
                <a:solidFill>
                  <a:srgbClr val="990000"/>
                </a:solidFill>
                <a:latin typeface="Century Schoolbook" panose="02040604050505020304" pitchFamily="18" charset="0"/>
              </a:rPr>
              <a:t>要求找到一个下标</a:t>
            </a:r>
            <a:r>
              <a:rPr lang="en-US" altLang="zh-CN" sz="2000" b="1" baseline="0">
                <a:solidFill>
                  <a:srgbClr val="990000"/>
                </a:solidFill>
                <a:latin typeface="Century Schoolbook" panose="02040604050505020304" pitchFamily="18" charset="0"/>
              </a:rPr>
              <a:t>i,</a:t>
            </a:r>
            <a:r>
              <a:rPr lang="en-US" altLang="en-US" sz="2000" b="1" baseline="0">
                <a:solidFill>
                  <a:srgbClr val="990000"/>
                </a:solidFill>
                <a:latin typeface="Century Schoolbook" panose="02040604050505020304" pitchFamily="18" charset="0"/>
              </a:rPr>
              <a:t>使得</a:t>
            </a:r>
            <a:r>
              <a:rPr lang="en-US" altLang="zh-CN" sz="2000" b="1" baseline="0">
                <a:solidFill>
                  <a:srgbClr val="990000"/>
                </a:solidFill>
                <a:latin typeface="Century Schoolbook" panose="02040604050505020304" pitchFamily="18" charset="0"/>
              </a:rPr>
              <a:t>A[i]=c.</a:t>
            </a:r>
            <a:r>
              <a:rPr lang="en-US" altLang="en-US" sz="2000" b="1" baseline="0">
                <a:solidFill>
                  <a:srgbClr val="990000"/>
                </a:solidFill>
                <a:latin typeface="Century Schoolbook" panose="02040604050505020304" pitchFamily="18" charset="0"/>
              </a:rPr>
              <a:t>找不到返回0.</a:t>
            </a:r>
          </a:p>
        </p:txBody>
      </p:sp>
      <p:sp>
        <p:nvSpPr>
          <p:cNvPr id="404492" name="Line 12"/>
          <p:cNvSpPr>
            <a:spLocks noChangeShapeType="1"/>
          </p:cNvSpPr>
          <p:nvPr/>
        </p:nvSpPr>
        <p:spPr bwMode="auto">
          <a:xfrm>
            <a:off x="381000" y="160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4493" name="Line 13"/>
          <p:cNvSpPr>
            <a:spLocks noChangeShapeType="1"/>
          </p:cNvSpPr>
          <p:nvPr/>
        </p:nvSpPr>
        <p:spPr bwMode="auto">
          <a:xfrm>
            <a:off x="381000" y="45720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4494" name="Text Box 14"/>
          <p:cNvSpPr txBox="1">
            <a:spLocks noChangeArrowheads="1"/>
          </p:cNvSpPr>
          <p:nvPr/>
        </p:nvSpPr>
        <p:spPr bwMode="auto">
          <a:xfrm>
            <a:off x="457200" y="1524000"/>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function search(c)</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  i:=1;					               </a:t>
            </a:r>
            <a:r>
              <a:rPr lang="en-US" altLang="zh-CN" sz="24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while A[</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]&lt;c and </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&lt;m do 		               </a:t>
            </a:r>
            <a:r>
              <a:rPr lang="en-US" altLang="zh-CN" sz="2400" baseline="0" dirty="0">
                <a:solidFill>
                  <a:srgbClr val="990000"/>
                </a:solidFill>
                <a:latin typeface="Century Schoolbook" panose="02040604050505020304" pitchFamily="18" charset="0"/>
                <a:ea typeface="黑体" panose="02010609060101010101" pitchFamily="49" charset="-122"/>
              </a:rPr>
              <a:t>2mt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i:=i+1;			                     </a:t>
            </a:r>
            <a:r>
              <a:rPr lang="en-US" altLang="zh-CN" sz="2400" baseline="0" dirty="0">
                <a:solidFill>
                  <a:srgbClr val="990000"/>
                </a:solidFill>
                <a:latin typeface="Century Schoolbook" panose="02040604050505020304" pitchFamily="18" charset="0"/>
                <a:ea typeface="黑体" panose="02010609060101010101" pitchFamily="49" charset="-122"/>
              </a:rPr>
              <a:t>(m-1) (</a:t>
            </a:r>
            <a:r>
              <a:rPr lang="en-US" altLang="zh-CN" sz="2400" baseline="0" dirty="0" err="1">
                <a:solidFill>
                  <a:srgbClr val="990000"/>
                </a:solidFill>
                <a:latin typeface="Century Schoolbook" panose="02040604050505020304" pitchFamily="18" charset="0"/>
                <a:ea typeface="黑体" panose="02010609060101010101" pitchFamily="49" charset="-122"/>
              </a:rPr>
              <a:t>s+a</a:t>
            </a:r>
            <a:r>
              <a:rPr lang="en-US" altLang="zh-CN" sz="2400" baseline="0" dirty="0">
                <a:solidFill>
                  <a:srgbClr val="990000"/>
                </a:solidFill>
                <a:latin typeface="Century Schoolbook" panose="02040604050505020304" pitchFamily="18" charset="0"/>
                <a:ea typeface="黑体" panose="02010609060101010101" pitchFamily="49" charset="-122"/>
              </a:rPr>
              <a: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if A[</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]=c				                </a:t>
            </a:r>
            <a:r>
              <a:rPr lang="en-US" altLang="zh-CN" sz="2400" baseline="0" dirty="0">
                <a:solidFill>
                  <a:srgbClr val="990000"/>
                </a:solidFill>
                <a:latin typeface="Century Schoolbook" panose="02040604050505020304" pitchFamily="18" charset="0"/>
                <a:ea typeface="黑体" panose="02010609060101010101" pitchFamily="49" charset="-122"/>
              </a:rPr>
              <a:t>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then search:=</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else search:=0;			                </a:t>
            </a:r>
            <a:r>
              <a:rPr lang="en-US" altLang="zh-CN" sz="24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a:t>
            </a:r>
          </a:p>
        </p:txBody>
      </p:sp>
      <p:sp>
        <p:nvSpPr>
          <p:cNvPr id="404495" name="Rectangle 15"/>
          <p:cNvSpPr>
            <a:spLocks noChangeArrowheads="1"/>
          </p:cNvSpPr>
          <p:nvPr/>
        </p:nvSpPr>
        <p:spPr bwMode="auto">
          <a:xfrm>
            <a:off x="304800" y="1066800"/>
            <a:ext cx="211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算法1-1:顺序查找</a:t>
            </a:r>
            <a:endParaRPr lang="zh-CN" altLang="en-US" sz="2000" baseline="0">
              <a:ea typeface="黑体" panose="02010609060101010101" pitchFamily="49" charset="-122"/>
            </a:endParaRPr>
          </a:p>
        </p:txBody>
      </p:sp>
      <p:sp>
        <p:nvSpPr>
          <p:cNvPr id="404496" name="AutoShape 16">
            <a:hlinkClick r:id="" action="ppaction://noaction" highlightClick="1"/>
          </p:cNvPr>
          <p:cNvSpPr>
            <a:spLocks noChangeArrowheads="1"/>
          </p:cNvSpPr>
          <p:nvPr/>
        </p:nvSpPr>
        <p:spPr bwMode="auto">
          <a:xfrm>
            <a:off x="304800" y="445293"/>
            <a:ext cx="990600" cy="381000"/>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a:solidFill>
                  <a:schemeClr val="bg1"/>
                </a:solidFill>
                <a:ea typeface="幼圆" pitchFamily="49" charset="-122"/>
              </a:rPr>
              <a:t>1-1</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404497" name="Text Box 17"/>
          <p:cNvSpPr txBox="1">
            <a:spLocks noChangeArrowheads="1"/>
          </p:cNvSpPr>
          <p:nvPr/>
        </p:nvSpPr>
        <p:spPr bwMode="auto">
          <a:xfrm>
            <a:off x="381000" y="4648200"/>
            <a:ext cx="86106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000" b="1" baseline="0"/>
              <a:t>分析</a:t>
            </a:r>
            <a:r>
              <a:rPr lang="en-US" altLang="zh-CN" sz="2000" b="1" baseline="0"/>
              <a:t>:</a:t>
            </a:r>
            <a:r>
              <a:rPr lang="zh-CN" altLang="en-US" sz="2000" b="1" baseline="0"/>
              <a:t>问题的规模为</a:t>
            </a:r>
            <a:r>
              <a:rPr lang="en-US" altLang="zh-CN" sz="2000" b="1" baseline="0"/>
              <a:t>m,</a:t>
            </a:r>
            <a:r>
              <a:rPr lang="zh-CN" altLang="en-US" sz="2000" b="1" baseline="0"/>
              <a:t>设元运算执行时间为赋值</a:t>
            </a:r>
            <a:r>
              <a:rPr lang="en-US" altLang="zh-CN" sz="2000" b="1" baseline="0"/>
              <a:t>:a,</a:t>
            </a:r>
            <a:r>
              <a:rPr lang="zh-CN" altLang="en-US" sz="2000" b="1" baseline="0"/>
              <a:t>判断</a:t>
            </a:r>
            <a:r>
              <a:rPr lang="en-US" altLang="zh-CN" sz="2000" b="1" baseline="0"/>
              <a:t>:t,</a:t>
            </a:r>
            <a:r>
              <a:rPr lang="zh-CN" altLang="en-US" sz="2000" b="1" baseline="0"/>
              <a:t>加法</a:t>
            </a:r>
            <a:r>
              <a:rPr lang="en-US" altLang="zh-CN" sz="2000" b="1" baseline="0"/>
              <a:t>:s, </a:t>
            </a:r>
            <a:r>
              <a:rPr lang="zh-CN" altLang="en-US" sz="2000" b="1" baseline="0"/>
              <a:t>并设</a:t>
            </a:r>
            <a:r>
              <a:rPr lang="en-US" altLang="zh-CN" sz="2000" b="1" baseline="0"/>
              <a:t>c</a:t>
            </a:r>
            <a:r>
              <a:rPr lang="zh-CN" altLang="en-US" sz="2000" b="1" baseline="0"/>
              <a:t>在</a:t>
            </a:r>
            <a:r>
              <a:rPr lang="en-US" altLang="zh-CN" sz="2000" b="1" baseline="0"/>
              <a:t>A</a:t>
            </a:r>
            <a:r>
              <a:rPr lang="zh-CN" altLang="en-US" sz="2000" b="1" baseline="0"/>
              <a:t>中</a:t>
            </a:r>
            <a:r>
              <a:rPr lang="en-US" altLang="zh-CN" sz="2000" b="1" baseline="0">
                <a:solidFill>
                  <a:srgbClr val="800000"/>
                </a:solidFill>
              </a:rPr>
              <a:t>.</a:t>
            </a:r>
          </a:p>
        </p:txBody>
      </p:sp>
      <p:sp>
        <p:nvSpPr>
          <p:cNvPr id="404498" name="Rectangle 18"/>
          <p:cNvSpPr>
            <a:spLocks noChangeArrowheads="1"/>
          </p:cNvSpPr>
          <p:nvPr/>
        </p:nvSpPr>
        <p:spPr bwMode="auto">
          <a:xfrm>
            <a:off x="457200" y="4948238"/>
            <a:ext cx="443933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宋体" panose="02010600030101010101" pitchFamily="2" charset="-122"/>
              </a:rPr>
              <a:t>最好情况</a:t>
            </a:r>
            <a:r>
              <a:rPr lang="en-US" altLang="zh-CN" sz="2000" b="1" baseline="0" dirty="0" err="1">
                <a:latin typeface="Century Schoolbook" panose="02040604050505020304" pitchFamily="18" charset="0"/>
              </a:rPr>
              <a:t>T</a:t>
            </a:r>
            <a:r>
              <a:rPr lang="en-US" altLang="zh-CN" sz="2000" b="1" i="1" dirty="0" err="1">
                <a:latin typeface="Century Schoolbook" panose="02040604050505020304" pitchFamily="18" charset="0"/>
              </a:rPr>
              <a:t>min</a:t>
            </a:r>
            <a:r>
              <a:rPr lang="en-US" altLang="zh-CN" sz="2000" b="1" i="1" baseline="0" dirty="0">
                <a:latin typeface="Century Schoolbook" panose="02040604050505020304" pitchFamily="18" charset="0"/>
              </a:rPr>
              <a:t> </a:t>
            </a:r>
            <a:r>
              <a:rPr lang="en-US" altLang="zh-CN" sz="2000" b="1" baseline="0" dirty="0">
                <a:latin typeface="Century Schoolbook" panose="02040604050505020304" pitchFamily="18" charset="0"/>
              </a:rPr>
              <a:t>(m)=a+2t+t+a=2a+3t</a:t>
            </a:r>
          </a:p>
        </p:txBody>
      </p:sp>
      <p:sp>
        <p:nvSpPr>
          <p:cNvPr id="404499" name="Rectangle 19"/>
          <p:cNvSpPr>
            <a:spLocks noChangeArrowheads="1"/>
          </p:cNvSpPr>
          <p:nvPr/>
        </p:nvSpPr>
        <p:spPr bwMode="auto">
          <a:xfrm>
            <a:off x="457200" y="5405438"/>
            <a:ext cx="54768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a:latin typeface="Century Schoolbook" panose="02040604050505020304" pitchFamily="18" charset="0"/>
              </a:rPr>
              <a:t>最坏情况</a:t>
            </a:r>
            <a:r>
              <a:rPr lang="en-US" altLang="zh-CN" sz="2000" b="1" baseline="0">
                <a:latin typeface="Century Schoolbook" panose="02040604050505020304" pitchFamily="18" charset="0"/>
              </a:rPr>
              <a:t>T</a:t>
            </a:r>
            <a:r>
              <a:rPr lang="en-US" altLang="zh-CN" sz="2000" b="1" i="1">
                <a:latin typeface="Century Schoolbook" panose="02040604050505020304" pitchFamily="18" charset="0"/>
              </a:rPr>
              <a:t>max</a:t>
            </a:r>
            <a:r>
              <a:rPr lang="en-US" altLang="zh-CN" sz="2000" b="1" baseline="0">
                <a:latin typeface="Century Schoolbook" panose="02040604050505020304" pitchFamily="18" charset="0"/>
              </a:rPr>
              <a:t>(m) =(m+1)a+(2m+1)t+(m-1)s</a:t>
            </a:r>
          </a:p>
        </p:txBody>
      </p:sp>
      <p:sp>
        <p:nvSpPr>
          <p:cNvPr id="404500" name="Rectangle 20"/>
          <p:cNvSpPr>
            <a:spLocks noChangeArrowheads="1"/>
          </p:cNvSpPr>
          <p:nvPr/>
        </p:nvSpPr>
        <p:spPr bwMode="auto">
          <a:xfrm>
            <a:off x="457200" y="5862638"/>
            <a:ext cx="59245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a:latin typeface="Century Schoolbook" panose="02040604050505020304" pitchFamily="18" charset="0"/>
              </a:rPr>
              <a:t>平均情况</a:t>
            </a:r>
            <a:r>
              <a:rPr lang="en-US" altLang="zh-CN" sz="2000" b="1" baseline="0">
                <a:latin typeface="Century Schoolbook" panose="02040604050505020304" pitchFamily="18" charset="0"/>
              </a:rPr>
              <a:t>T</a:t>
            </a:r>
            <a:r>
              <a:rPr lang="en-US" altLang="zh-CN" sz="2000" b="1" i="1">
                <a:latin typeface="Century Schoolbook" panose="02040604050505020304" pitchFamily="18" charset="0"/>
              </a:rPr>
              <a:t>avg</a:t>
            </a:r>
            <a:r>
              <a:rPr lang="en-US" altLang="zh-CN" sz="2000" b="1" baseline="0">
                <a:latin typeface="Century Schoolbook" panose="02040604050505020304" pitchFamily="18" charset="0"/>
              </a:rPr>
              <a:t>(m)=0.5(m+3)a+(m+2)t+0.5(m-1)s</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4495"/>
                                        </p:tgtEl>
                                        <p:attrNameLst>
                                          <p:attrName>style.visibility</p:attrName>
                                        </p:attrNameLst>
                                      </p:cBhvr>
                                      <p:to>
                                        <p:strVal val="visible"/>
                                      </p:to>
                                    </p:set>
                                    <p:animEffect transition="in" filter="wipe(left)">
                                      <p:cBhvr>
                                        <p:cTn id="7" dur="500"/>
                                        <p:tgtEl>
                                          <p:spTgt spid="404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4492"/>
                                        </p:tgtEl>
                                        <p:attrNameLst>
                                          <p:attrName>style.visibility</p:attrName>
                                        </p:attrNameLst>
                                      </p:cBhvr>
                                      <p:to>
                                        <p:strVal val="visible"/>
                                      </p:to>
                                    </p:set>
                                    <p:animEffect transition="in" filter="wipe(left)">
                                      <p:cBhvr>
                                        <p:cTn id="12" dur="500"/>
                                        <p:tgtEl>
                                          <p:spTgt spid="40449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04494"/>
                                        </p:tgtEl>
                                        <p:attrNameLst>
                                          <p:attrName>style.visibility</p:attrName>
                                        </p:attrNameLst>
                                      </p:cBhvr>
                                      <p:to>
                                        <p:strVal val="visible"/>
                                      </p:to>
                                    </p:set>
                                    <p:animEffect transition="in" filter="wipe(left)">
                                      <p:cBhvr>
                                        <p:cTn id="16" dur="500"/>
                                        <p:tgtEl>
                                          <p:spTgt spid="404494"/>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404493"/>
                                        </p:tgtEl>
                                        <p:attrNameLst>
                                          <p:attrName>style.visibility</p:attrName>
                                        </p:attrNameLst>
                                      </p:cBhvr>
                                      <p:to>
                                        <p:strVal val="visible"/>
                                      </p:to>
                                    </p:set>
                                    <p:animEffect transition="in" filter="wipe(left)">
                                      <p:cBhvr>
                                        <p:cTn id="20" dur="500"/>
                                        <p:tgtEl>
                                          <p:spTgt spid="4044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04497"/>
                                        </p:tgtEl>
                                        <p:attrNameLst>
                                          <p:attrName>style.visibility</p:attrName>
                                        </p:attrNameLst>
                                      </p:cBhvr>
                                      <p:to>
                                        <p:strVal val="visible"/>
                                      </p:to>
                                    </p:set>
                                    <p:animEffect transition="in" filter="wipe(left)">
                                      <p:cBhvr>
                                        <p:cTn id="25" dur="500"/>
                                        <p:tgtEl>
                                          <p:spTgt spid="4044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04498"/>
                                        </p:tgtEl>
                                        <p:attrNameLst>
                                          <p:attrName>style.visibility</p:attrName>
                                        </p:attrNameLst>
                                      </p:cBhvr>
                                      <p:to>
                                        <p:strVal val="visible"/>
                                      </p:to>
                                    </p:set>
                                    <p:animEffect transition="in" filter="wipe(left)">
                                      <p:cBhvr>
                                        <p:cTn id="30" dur="500"/>
                                        <p:tgtEl>
                                          <p:spTgt spid="4044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04499"/>
                                        </p:tgtEl>
                                        <p:attrNameLst>
                                          <p:attrName>style.visibility</p:attrName>
                                        </p:attrNameLst>
                                      </p:cBhvr>
                                      <p:to>
                                        <p:strVal val="visible"/>
                                      </p:to>
                                    </p:set>
                                    <p:animEffect transition="in" filter="wipe(left)">
                                      <p:cBhvr>
                                        <p:cTn id="35" dur="500"/>
                                        <p:tgtEl>
                                          <p:spTgt spid="4044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04500"/>
                                        </p:tgtEl>
                                        <p:attrNameLst>
                                          <p:attrName>style.visibility</p:attrName>
                                        </p:attrNameLst>
                                      </p:cBhvr>
                                      <p:to>
                                        <p:strVal val="visible"/>
                                      </p:to>
                                    </p:set>
                                    <p:animEffect transition="in" filter="wipe(left)">
                                      <p:cBhvr>
                                        <p:cTn id="40" dur="500"/>
                                        <p:tgtEl>
                                          <p:spTgt spid="404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4" grpId="0" autoUpdateAnimBg="0"/>
      <p:bldP spid="404495" grpId="0" autoUpdateAnimBg="0"/>
      <p:bldP spid="404497" grpId="0" autoUpdateAnimBg="0"/>
      <p:bldP spid="404498" grpId="0" autoUpdateAnimBg="0"/>
      <p:bldP spid="404499" grpId="0" autoUpdateAnimBg="0"/>
      <p:bldP spid="40450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7650" name="Picture 2" descr="BGAMEX"/>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5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27653" name="Rectangle 10"/>
          <p:cNvSpPr>
            <a:spLocks noChangeArrowheads="1"/>
          </p:cNvSpPr>
          <p:nvPr/>
        </p:nvSpPr>
        <p:spPr bwMode="auto">
          <a:xfrm>
            <a:off x="381000" y="381000"/>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ea typeface="黑体" panose="02010609060101010101" pitchFamily="49" charset="-122"/>
            </a:endParaRPr>
          </a:p>
        </p:txBody>
      </p:sp>
      <p:sp>
        <p:nvSpPr>
          <p:cNvPr id="27654" name="Text Box 11"/>
          <p:cNvSpPr txBox="1">
            <a:spLocks noChangeArrowheads="1"/>
          </p:cNvSpPr>
          <p:nvPr/>
        </p:nvSpPr>
        <p:spPr bwMode="auto">
          <a:xfrm>
            <a:off x="381000" y="381000"/>
            <a:ext cx="8432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pPr>
            <a:r>
              <a:rPr lang="en-US" altLang="zh-CN" sz="2400" baseline="0">
                <a:ea typeface="黑体" panose="02010609060101010101" pitchFamily="49" charset="-122"/>
              </a:rPr>
              <a:t>           </a:t>
            </a:r>
            <a:endParaRPr lang="en-US" altLang="en-US" sz="2000" baseline="0">
              <a:solidFill>
                <a:srgbClr val="990000"/>
              </a:solidFill>
              <a:latin typeface="Century Schoolbook" panose="02040604050505020304" pitchFamily="18" charset="0"/>
            </a:endParaRPr>
          </a:p>
        </p:txBody>
      </p:sp>
      <p:sp>
        <p:nvSpPr>
          <p:cNvPr id="403468" name="Line 12"/>
          <p:cNvSpPr>
            <a:spLocks noChangeShapeType="1"/>
          </p:cNvSpPr>
          <p:nvPr/>
        </p:nvSpPr>
        <p:spPr bwMode="auto">
          <a:xfrm>
            <a:off x="381000" y="838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3469" name="Line 13"/>
          <p:cNvSpPr>
            <a:spLocks noChangeShapeType="1"/>
          </p:cNvSpPr>
          <p:nvPr/>
        </p:nvSpPr>
        <p:spPr bwMode="auto">
          <a:xfrm>
            <a:off x="381000" y="541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657" name="Rectangle 14"/>
          <p:cNvSpPr>
            <a:spLocks noChangeArrowheads="1"/>
          </p:cNvSpPr>
          <p:nvPr/>
        </p:nvSpPr>
        <p:spPr bwMode="auto">
          <a:xfrm>
            <a:off x="1447800" y="304800"/>
            <a:ext cx="4662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算法1-2:</a:t>
            </a:r>
            <a:r>
              <a:rPr lang="zh-CN" altLang="en-US" sz="2000" baseline="0">
                <a:ea typeface="黑体" panose="02010609060101010101" pitchFamily="49" charset="-122"/>
              </a:rPr>
              <a:t>二分</a:t>
            </a:r>
            <a:r>
              <a:rPr lang="en-US" altLang="en-US" sz="2000" baseline="0">
                <a:ea typeface="黑体" panose="02010609060101010101" pitchFamily="49" charset="-122"/>
              </a:rPr>
              <a:t>查找 (</a:t>
            </a:r>
            <a:r>
              <a:rPr lang="zh-CN" altLang="en-US" sz="2000" baseline="0">
                <a:ea typeface="黑体" panose="02010609060101010101" pitchFamily="49" charset="-122"/>
              </a:rPr>
              <a:t>假定</a:t>
            </a:r>
            <a:r>
              <a:rPr lang="en-US" altLang="zh-CN" sz="2000" baseline="0">
                <a:ea typeface="黑体" panose="02010609060101010101" pitchFamily="49" charset="-122"/>
              </a:rPr>
              <a:t>c</a:t>
            </a:r>
            <a:r>
              <a:rPr lang="zh-CN" altLang="en-US" sz="2000" baseline="0">
                <a:ea typeface="黑体" panose="02010609060101010101" pitchFamily="49" charset="-122"/>
              </a:rPr>
              <a:t>是</a:t>
            </a:r>
            <a:r>
              <a:rPr lang="en-US" altLang="zh-CN" sz="2000" baseline="0">
                <a:ea typeface="黑体" panose="02010609060101010101" pitchFamily="49" charset="-122"/>
              </a:rPr>
              <a:t>A</a:t>
            </a:r>
            <a:r>
              <a:rPr lang="zh-CN" altLang="en-US" sz="2000" baseline="0">
                <a:ea typeface="黑体" panose="02010609060101010101" pitchFamily="49" charset="-122"/>
              </a:rPr>
              <a:t>的最后一元</a:t>
            </a:r>
            <a:r>
              <a:rPr lang="en-US" altLang="en-US" sz="2000" baseline="0">
                <a:ea typeface="黑体" panose="02010609060101010101" pitchFamily="49" charset="-122"/>
              </a:rPr>
              <a:t>)</a:t>
            </a:r>
            <a:endParaRPr lang="en-US" altLang="zh-CN" sz="2000" baseline="0">
              <a:ea typeface="黑体" panose="02010609060101010101" pitchFamily="49" charset="-122"/>
            </a:endParaRPr>
          </a:p>
        </p:txBody>
      </p:sp>
      <p:sp>
        <p:nvSpPr>
          <p:cNvPr id="403471" name="AutoShape 15">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a:solidFill>
                  <a:schemeClr val="bg1"/>
                </a:solidFill>
                <a:ea typeface="幼圆" pitchFamily="49" charset="-122"/>
              </a:rPr>
              <a:t>1-2</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403472" name="Text Box 16"/>
          <p:cNvSpPr txBox="1">
            <a:spLocks noChangeArrowheads="1"/>
          </p:cNvSpPr>
          <p:nvPr/>
        </p:nvSpPr>
        <p:spPr bwMode="auto">
          <a:xfrm>
            <a:off x="381000" y="5486400"/>
            <a:ext cx="853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000" b="1" baseline="0"/>
              <a:t>分析</a:t>
            </a:r>
            <a:r>
              <a:rPr lang="en-US" altLang="zh-CN" sz="2000" b="1" baseline="0"/>
              <a:t>:</a:t>
            </a:r>
            <a:r>
              <a:rPr lang="zh-CN" altLang="en-US" sz="2000" b="1" baseline="0"/>
              <a:t>问题规模为</a:t>
            </a:r>
            <a:r>
              <a:rPr lang="en-US" altLang="zh-CN" sz="2000" b="1" baseline="0"/>
              <a:t>m,</a:t>
            </a:r>
            <a:r>
              <a:rPr lang="zh-CN" altLang="en-US" sz="2000" b="1" baseline="0"/>
              <a:t>元运算执行时间设为赋值</a:t>
            </a:r>
            <a:r>
              <a:rPr lang="en-US" altLang="zh-CN" sz="2000" b="1" baseline="0"/>
              <a:t>a,</a:t>
            </a:r>
            <a:r>
              <a:rPr lang="zh-CN" altLang="en-US" sz="2000" b="1" baseline="0"/>
              <a:t>判断</a:t>
            </a:r>
            <a:r>
              <a:rPr lang="en-US" altLang="zh-CN" sz="2000" b="1" baseline="0"/>
              <a:t>t, </a:t>
            </a:r>
            <a:r>
              <a:rPr lang="zh-CN" altLang="en-US" sz="2000" b="1" baseline="0"/>
              <a:t>加法</a:t>
            </a:r>
            <a:r>
              <a:rPr lang="en-US" altLang="zh-CN" sz="2000" b="1" baseline="0"/>
              <a:t>s, </a:t>
            </a:r>
            <a:r>
              <a:rPr lang="zh-CN" altLang="en-US" sz="2000" b="1" baseline="0"/>
              <a:t>除法</a:t>
            </a:r>
            <a:r>
              <a:rPr lang="en-US" altLang="zh-CN" sz="2000" b="1" baseline="0"/>
              <a:t>d, </a:t>
            </a:r>
            <a:r>
              <a:rPr lang="zh-CN" altLang="en-US" sz="2000" b="1" baseline="0"/>
              <a:t>减法</a:t>
            </a:r>
            <a:r>
              <a:rPr lang="en-US" altLang="zh-CN" sz="2000" b="1" baseline="0"/>
              <a:t>b.</a:t>
            </a:r>
            <a:endParaRPr lang="en-US" altLang="zh-CN" sz="2000" b="1" baseline="0">
              <a:solidFill>
                <a:srgbClr val="800000"/>
              </a:solidFill>
            </a:endParaRPr>
          </a:p>
        </p:txBody>
      </p:sp>
      <p:sp>
        <p:nvSpPr>
          <p:cNvPr id="403473" name="Rectangle 17"/>
          <p:cNvSpPr>
            <a:spLocks noChangeArrowheads="1"/>
          </p:cNvSpPr>
          <p:nvPr/>
        </p:nvSpPr>
        <p:spPr bwMode="auto">
          <a:xfrm>
            <a:off x="381000" y="5791200"/>
            <a:ext cx="669796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Century Schoolbook" panose="02040604050505020304" pitchFamily="18" charset="0"/>
              </a:rPr>
              <a:t>最坏情况</a:t>
            </a:r>
            <a:r>
              <a:rPr lang="en-US" altLang="zh-CN" sz="2000" b="1" baseline="0" dirty="0" err="1">
                <a:latin typeface="Century Schoolbook" panose="02040604050505020304" pitchFamily="18" charset="0"/>
              </a:rPr>
              <a:t>T</a:t>
            </a:r>
            <a:r>
              <a:rPr lang="en-US" altLang="zh-CN" sz="2000" b="1" i="1" dirty="0" err="1">
                <a:latin typeface="Century Schoolbook" panose="02040604050505020304" pitchFamily="18" charset="0"/>
              </a:rPr>
              <a:t>max</a:t>
            </a:r>
            <a:r>
              <a:rPr lang="en-US" altLang="zh-CN" sz="2000" b="1" baseline="0" dirty="0">
                <a:latin typeface="Century Schoolbook" panose="02040604050505020304" pitchFamily="18" charset="0"/>
              </a:rPr>
              <a:t>(m) = 7a+11t+2s+d+(2a+2s+7t+d)</a:t>
            </a:r>
            <a:r>
              <a:rPr lang="en-US" altLang="zh-CN" sz="2000" b="1" baseline="0" dirty="0">
                <a:solidFill>
                  <a:srgbClr val="FF0000"/>
                </a:solidFill>
                <a:latin typeface="Century Schoolbook" panose="02040604050505020304" pitchFamily="18" charset="0"/>
              </a:rPr>
              <a:t> </a:t>
            </a:r>
            <a:r>
              <a:rPr lang="en-US" altLang="zh-CN" sz="2000" b="1" baseline="0" dirty="0" err="1">
                <a:solidFill>
                  <a:srgbClr val="FF0000"/>
                </a:solidFill>
                <a:latin typeface="Century Schoolbook" panose="02040604050505020304" pitchFamily="18" charset="0"/>
                <a:ea typeface="黑体" panose="02010609060101010101" pitchFamily="49" charset="-122"/>
              </a:rPr>
              <a:t>logm</a:t>
            </a:r>
            <a:endParaRPr lang="en-US" altLang="zh-CN" sz="2000" b="1" baseline="0" dirty="0">
              <a:solidFill>
                <a:srgbClr val="FF0000"/>
              </a:solidFill>
              <a:latin typeface="Century Schoolbook" panose="02040604050505020304" pitchFamily="18" charset="0"/>
              <a:ea typeface="黑体" panose="02010609060101010101" pitchFamily="49" charset="-122"/>
            </a:endParaRPr>
          </a:p>
        </p:txBody>
      </p:sp>
      <p:sp>
        <p:nvSpPr>
          <p:cNvPr id="403474" name="Text Box 18"/>
          <p:cNvSpPr txBox="1">
            <a:spLocks noChangeArrowheads="1"/>
          </p:cNvSpPr>
          <p:nvPr/>
        </p:nvSpPr>
        <p:spPr bwMode="auto">
          <a:xfrm>
            <a:off x="381000" y="762000"/>
            <a:ext cx="8432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function b-search(c)</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L:=1;  U:=m;				          </a:t>
            </a:r>
            <a:r>
              <a:rPr lang="en-US" altLang="zh-CN" sz="2000" baseline="0" dirty="0">
                <a:solidFill>
                  <a:srgbClr val="990000"/>
                </a:solidFill>
                <a:latin typeface="Century Schoolbook" panose="02040604050505020304" pitchFamily="18" charset="0"/>
                <a:ea typeface="黑体" panose="02010609060101010101" pitchFamily="49" charset="-122"/>
              </a:rPr>
              <a:t>2a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found:=false;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while not found  and U&gt;=L do 	</a:t>
            </a:r>
            <a:r>
              <a:rPr lang="en-US" altLang="zh-CN" sz="2000" baseline="0" dirty="0">
                <a:solidFill>
                  <a:srgbClr val="990000"/>
                </a:solidFill>
                <a:latin typeface="Century Schoolbook" panose="02040604050505020304" pitchFamily="18" charset="0"/>
                <a:ea typeface="黑体" panose="02010609060101010101" pitchFamily="49" charset="-122"/>
              </a:rPr>
              <a:t>                      3t (logm+2)</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i:=(L+U)div2;	                                             </a:t>
            </a:r>
            <a:r>
              <a:rPr lang="en-US" altLang="zh-CN" sz="2000" baseline="0" dirty="0">
                <a:solidFill>
                  <a:srgbClr val="990000"/>
                </a:solidFill>
                <a:latin typeface="Century Schoolbook" panose="02040604050505020304" pitchFamily="18" charset="0"/>
                <a:ea typeface="黑体" panose="02010609060101010101" pitchFamily="49" charset="-122"/>
              </a:rPr>
              <a:t>(</a:t>
            </a:r>
            <a:r>
              <a:rPr lang="en-US" altLang="zh-CN" sz="2000" baseline="0" dirty="0" err="1">
                <a:solidFill>
                  <a:srgbClr val="990000"/>
                </a:solidFill>
                <a:latin typeface="Century Schoolbook" panose="02040604050505020304" pitchFamily="18" charset="0"/>
                <a:ea typeface="黑体" panose="02010609060101010101" pitchFamily="49" charset="-122"/>
              </a:rPr>
              <a:t>a+s+d</a:t>
            </a:r>
            <a:r>
              <a:rPr lang="en-US" altLang="zh-CN" sz="2000" baseline="0" dirty="0">
                <a:solidFill>
                  <a:srgbClr val="990000"/>
                </a:solidFill>
                <a:latin typeface="Century Schoolbook" panose="02040604050505020304" pitchFamily="18" charset="0"/>
                <a:ea typeface="黑体" panose="02010609060101010101" pitchFamily="49" charset="-122"/>
              </a:rPr>
              <a:t>)(logm+1)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if c=A[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                                2t (logm+1)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found:=true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if c&gt;A[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                  2t (logm+1)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L:=i+1			                </a:t>
            </a:r>
            <a:r>
              <a:rPr lang="en-US" altLang="zh-CN" sz="2000" baseline="0" dirty="0">
                <a:solidFill>
                  <a:srgbClr val="990000"/>
                </a:solidFill>
                <a:latin typeface="Century Schoolbook" panose="02040604050505020304" pitchFamily="18" charset="0"/>
                <a:ea typeface="黑体" panose="02010609060101010101" pitchFamily="49" charset="-122"/>
              </a:rPr>
              <a:t>(</a:t>
            </a:r>
            <a:r>
              <a:rPr lang="en-US" altLang="zh-CN" sz="2000" baseline="0" dirty="0" err="1">
                <a:solidFill>
                  <a:srgbClr val="990000"/>
                </a:solidFill>
                <a:latin typeface="Century Schoolbook" panose="02040604050505020304" pitchFamily="18" charset="0"/>
                <a:ea typeface="黑体" panose="02010609060101010101" pitchFamily="49" charset="-122"/>
              </a:rPr>
              <a:t>s+a</a:t>
            </a:r>
            <a:r>
              <a:rPr lang="en-US" altLang="zh-CN" sz="2000" baseline="0" dirty="0">
                <a:solidFill>
                  <a:srgbClr val="990000"/>
                </a:solidFill>
                <a:latin typeface="Century Schoolbook" panose="02040604050505020304" pitchFamily="18" charset="0"/>
                <a:ea typeface="黑体" panose="02010609060101010101" pitchFamily="49" charset="-122"/>
              </a:rPr>
              <a:t>)(logm+1)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U:=i-1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if found                                                                 </a:t>
            </a:r>
            <a:r>
              <a:rPr lang="en-US" altLang="zh-CN" sz="2000" baseline="0" dirty="0">
                <a:solidFill>
                  <a:srgbClr val="990000"/>
                </a:solidFill>
                <a:latin typeface="Century Schoolbook" panose="02040604050505020304" pitchFamily="18" charset="0"/>
                <a:ea typeface="黑体" panose="02010609060101010101" pitchFamily="49" charset="-122"/>
              </a:rPr>
              <a:t>t</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b-search:=</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b-search:=0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幼圆" panose="02010509060101010101" pitchFamily="49" charset="-122"/>
              <a:sym typeface="Symbol" panose="05050102010706020507" pitchFamily="18" charset="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3468"/>
                                        </p:tgtEl>
                                        <p:attrNameLst>
                                          <p:attrName>style.visibility</p:attrName>
                                        </p:attrNameLst>
                                      </p:cBhvr>
                                      <p:to>
                                        <p:strVal val="visible"/>
                                      </p:to>
                                    </p:set>
                                    <p:animEffect transition="in" filter="wipe(left)">
                                      <p:cBhvr>
                                        <p:cTn id="7" dur="500"/>
                                        <p:tgtEl>
                                          <p:spTgt spid="403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3474"/>
                                        </p:tgtEl>
                                        <p:attrNameLst>
                                          <p:attrName>style.visibility</p:attrName>
                                        </p:attrNameLst>
                                      </p:cBhvr>
                                      <p:to>
                                        <p:strVal val="visible"/>
                                      </p:to>
                                    </p:set>
                                    <p:animEffect transition="in" filter="wipe(left)">
                                      <p:cBhvr>
                                        <p:cTn id="12" dur="500"/>
                                        <p:tgtEl>
                                          <p:spTgt spid="403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3469"/>
                                        </p:tgtEl>
                                        <p:attrNameLst>
                                          <p:attrName>style.visibility</p:attrName>
                                        </p:attrNameLst>
                                      </p:cBhvr>
                                      <p:to>
                                        <p:strVal val="visible"/>
                                      </p:to>
                                    </p:set>
                                    <p:animEffect transition="in" filter="wipe(left)">
                                      <p:cBhvr>
                                        <p:cTn id="17" dur="500"/>
                                        <p:tgtEl>
                                          <p:spTgt spid="403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3472"/>
                                        </p:tgtEl>
                                        <p:attrNameLst>
                                          <p:attrName>style.visibility</p:attrName>
                                        </p:attrNameLst>
                                      </p:cBhvr>
                                      <p:to>
                                        <p:strVal val="visible"/>
                                      </p:to>
                                    </p:set>
                                    <p:animEffect transition="in" filter="wipe(left)">
                                      <p:cBhvr>
                                        <p:cTn id="22" dur="500"/>
                                        <p:tgtEl>
                                          <p:spTgt spid="403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3473"/>
                                        </p:tgtEl>
                                        <p:attrNameLst>
                                          <p:attrName>style.visibility</p:attrName>
                                        </p:attrNameLst>
                                      </p:cBhvr>
                                      <p:to>
                                        <p:strVal val="visible"/>
                                      </p:to>
                                    </p:set>
                                    <p:animEffect transition="in" filter="wipe(left)">
                                      <p:cBhvr>
                                        <p:cTn id="27" dur="500"/>
                                        <p:tgtEl>
                                          <p:spTgt spid="403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2" grpId="0" autoUpdateAnimBg="0"/>
      <p:bldP spid="403473" grpId="0" autoUpdateAnimBg="0"/>
      <p:bldP spid="40347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39" descr="RE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14"/>
          <p:cNvSpPr txBox="1">
            <a:spLocks noChangeArrowheads="1"/>
          </p:cNvSpPr>
          <p:nvPr/>
        </p:nvSpPr>
        <p:spPr bwMode="auto">
          <a:xfrm>
            <a:off x="2973388" y="152400"/>
            <a:ext cx="184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endParaRPr lang="zh-CN" altLang="zh-CN" sz="1800" baseline="0">
              <a:solidFill>
                <a:srgbClr val="0000CC"/>
              </a:solidFill>
              <a:latin typeface="幼圆" panose="02010509060101010101" pitchFamily="49" charset="-122"/>
              <a:ea typeface="幼圆" panose="02010509060101010101" pitchFamily="49" charset="-122"/>
            </a:endParaRPr>
          </a:p>
        </p:txBody>
      </p:sp>
      <p:sp>
        <p:nvSpPr>
          <p:cNvPr id="14340" name="Text Box 26">
            <a:hlinkClick r:id="rId3" action="ppaction://hlinksldjump"/>
          </p:cNvPr>
          <p:cNvSpPr txBox="1">
            <a:spLocks noChangeArrowheads="1"/>
          </p:cNvSpPr>
          <p:nvPr/>
        </p:nvSpPr>
        <p:spPr bwMode="auto">
          <a:xfrm>
            <a:off x="3200400" y="1066800"/>
            <a:ext cx="3733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第一章  算法概述</a:t>
            </a:r>
            <a:endParaRPr lang="zh-CN" altLang="en-US" sz="2800" baseline="0">
              <a:latin typeface="楷体_GB2312" pitchFamily="49" charset="-122"/>
              <a:ea typeface="楷体_GB2312" pitchFamily="49" charset="-122"/>
            </a:endParaRPr>
          </a:p>
        </p:txBody>
      </p:sp>
      <p:pic>
        <p:nvPicPr>
          <p:cNvPr id="14341" name="Picture 8"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138" y="6248400"/>
            <a:ext cx="78914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2"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138" y="533400"/>
            <a:ext cx="78914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77">
            <a:hlinkClick r:id="rId5" action="ppaction://hlinksldjump"/>
          </p:cNvPr>
          <p:cNvSpPr txBox="1">
            <a:spLocks noChangeArrowheads="1"/>
          </p:cNvSpPr>
          <p:nvPr/>
        </p:nvSpPr>
        <p:spPr bwMode="auto">
          <a:xfrm>
            <a:off x="3200400" y="16764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第二章  递归与分治策略</a:t>
            </a:r>
            <a:endParaRPr lang="zh-CN" altLang="en-US" sz="2800" baseline="0">
              <a:latin typeface="楷体_GB2312" pitchFamily="49" charset="-122"/>
              <a:ea typeface="楷体_GB2312" pitchFamily="49" charset="-122"/>
            </a:endParaRPr>
          </a:p>
        </p:txBody>
      </p:sp>
      <p:sp>
        <p:nvSpPr>
          <p:cNvPr id="14344" name="Text Box 78">
            <a:hlinkClick r:id="rId5" action="ppaction://hlinksldjump"/>
          </p:cNvPr>
          <p:cNvSpPr txBox="1">
            <a:spLocks noChangeArrowheads="1"/>
          </p:cNvSpPr>
          <p:nvPr/>
        </p:nvSpPr>
        <p:spPr bwMode="auto">
          <a:xfrm>
            <a:off x="3200400" y="22860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第三章  动态规划</a:t>
            </a:r>
            <a:endParaRPr lang="zh-CN" altLang="en-US" sz="2800" baseline="0">
              <a:latin typeface="楷体_GB2312" pitchFamily="49" charset="-122"/>
              <a:ea typeface="楷体_GB2312" pitchFamily="49" charset="-122"/>
            </a:endParaRPr>
          </a:p>
        </p:txBody>
      </p:sp>
      <p:sp>
        <p:nvSpPr>
          <p:cNvPr id="14345" name="Text Box 79">
            <a:hlinkClick r:id="rId5" action="ppaction://hlinksldjump"/>
          </p:cNvPr>
          <p:cNvSpPr txBox="1">
            <a:spLocks noChangeArrowheads="1"/>
          </p:cNvSpPr>
          <p:nvPr/>
        </p:nvSpPr>
        <p:spPr bwMode="auto">
          <a:xfrm>
            <a:off x="3200400" y="28956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第四章  贪心算法</a:t>
            </a:r>
            <a:endParaRPr lang="zh-CN" altLang="en-US" sz="2800" baseline="0">
              <a:latin typeface="楷体_GB2312" pitchFamily="49" charset="-122"/>
              <a:ea typeface="楷体_GB2312" pitchFamily="49" charset="-122"/>
            </a:endParaRPr>
          </a:p>
        </p:txBody>
      </p:sp>
      <p:sp>
        <p:nvSpPr>
          <p:cNvPr id="14346" name="Text Box 80">
            <a:hlinkClick r:id="rId5" action="ppaction://hlinksldjump"/>
          </p:cNvPr>
          <p:cNvSpPr txBox="1">
            <a:spLocks noChangeArrowheads="1"/>
          </p:cNvSpPr>
          <p:nvPr/>
        </p:nvSpPr>
        <p:spPr bwMode="auto">
          <a:xfrm>
            <a:off x="3200400" y="35052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第五章  回朔法</a:t>
            </a:r>
            <a:endParaRPr lang="zh-CN" altLang="en-US" sz="2800" baseline="0">
              <a:latin typeface="楷体_GB2312" pitchFamily="49" charset="-122"/>
              <a:ea typeface="楷体_GB2312" pitchFamily="49" charset="-122"/>
            </a:endParaRPr>
          </a:p>
        </p:txBody>
      </p:sp>
      <p:sp>
        <p:nvSpPr>
          <p:cNvPr id="14347" name="Text Box 81">
            <a:hlinkClick r:id="rId5" action="ppaction://hlinksldjump"/>
          </p:cNvPr>
          <p:cNvSpPr txBox="1">
            <a:spLocks noChangeArrowheads="1"/>
          </p:cNvSpPr>
          <p:nvPr/>
        </p:nvSpPr>
        <p:spPr bwMode="auto">
          <a:xfrm>
            <a:off x="3200400" y="41148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第六章  分支限界法</a:t>
            </a:r>
            <a:endParaRPr lang="zh-CN" altLang="en-US" sz="2800" baseline="0">
              <a:latin typeface="楷体_GB2312" pitchFamily="49" charset="-122"/>
              <a:ea typeface="楷体_GB2312" pitchFamily="49" charset="-122"/>
            </a:endParaRPr>
          </a:p>
        </p:txBody>
      </p:sp>
      <p:sp>
        <p:nvSpPr>
          <p:cNvPr id="14348" name="Text Box 82">
            <a:hlinkClick r:id="rId5" action="ppaction://hlinksldjump"/>
          </p:cNvPr>
          <p:cNvSpPr txBox="1">
            <a:spLocks noChangeArrowheads="1"/>
          </p:cNvSpPr>
          <p:nvPr/>
        </p:nvSpPr>
        <p:spPr bwMode="auto">
          <a:xfrm>
            <a:off x="2994025" y="4724400"/>
            <a:ext cx="54657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en-US" altLang="zh-CN" sz="3200" b="1" baseline="0" dirty="0">
                <a:solidFill>
                  <a:srgbClr val="FF0000"/>
                </a:solidFill>
                <a:latin typeface="楷体_GB2312" pitchFamily="49" charset="-122"/>
                <a:ea typeface="楷体_GB2312" pitchFamily="49" charset="-122"/>
              </a:rPr>
              <a:t>*</a:t>
            </a:r>
            <a:r>
              <a:rPr lang="zh-CN" altLang="en-US" sz="3200" b="1" baseline="0" dirty="0">
                <a:latin typeface="楷体_GB2312" pitchFamily="49" charset="-122"/>
                <a:ea typeface="楷体_GB2312" pitchFamily="49" charset="-122"/>
              </a:rPr>
              <a:t>第七章  概率算法</a:t>
            </a:r>
            <a:endParaRPr lang="zh-CN" altLang="en-US" sz="2800" baseline="0" dirty="0">
              <a:latin typeface="楷体_GB2312" pitchFamily="49" charset="-122"/>
              <a:ea typeface="楷体_GB2312" pitchFamily="49" charset="-122"/>
            </a:endParaRPr>
          </a:p>
        </p:txBody>
      </p:sp>
      <p:sp>
        <p:nvSpPr>
          <p:cNvPr id="14349" name="Rectangle 84"/>
          <p:cNvSpPr>
            <a:spLocks noChangeArrowheads="1"/>
          </p:cNvSpPr>
          <p:nvPr/>
        </p:nvSpPr>
        <p:spPr bwMode="auto">
          <a:xfrm>
            <a:off x="762000" y="0"/>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dirty="0">
                <a:solidFill>
                  <a:srgbClr val="660033"/>
                </a:solidFill>
                <a:latin typeface="幼圆" panose="02010509060101010101" pitchFamily="49" charset="-122"/>
                <a:ea typeface="幼圆" panose="02010509060101010101" pitchFamily="49" charset="-122"/>
              </a:rPr>
              <a:t>算法设计与分析 </a:t>
            </a:r>
            <a:r>
              <a:rPr lang="en-US" altLang="zh-CN" sz="1800" b="1" baseline="0" dirty="0">
                <a:solidFill>
                  <a:srgbClr val="660033"/>
                </a:solidFill>
                <a:latin typeface="幼圆" panose="02010509060101010101" pitchFamily="49" charset="-122"/>
                <a:ea typeface="幼圆" panose="02010509060101010101" pitchFamily="49" charset="-122"/>
              </a:rPr>
              <a:t>&gt;</a:t>
            </a:r>
            <a:r>
              <a:rPr lang="zh-CN" altLang="en-US" sz="1800" b="1" baseline="0" dirty="0">
                <a:solidFill>
                  <a:schemeClr val="tx2"/>
                </a:solidFill>
                <a:latin typeface="幼圆" panose="02010509060101010101" pitchFamily="49" charset="-122"/>
                <a:ea typeface="幼圆" panose="02010509060101010101" pitchFamily="49" charset="-122"/>
              </a:rPr>
              <a:t>目录</a:t>
            </a:r>
            <a:endParaRPr lang="zh-CN" altLang="en-US" sz="1800" b="1" baseline="0" dirty="0">
              <a:solidFill>
                <a:schemeClr val="tx2"/>
              </a:solidFill>
              <a:latin typeface="楷体_GB2312" pitchFamily="49" charset="-122"/>
              <a:ea typeface="楷体_GB2312" pitchFamily="49" charset="-122"/>
            </a:endParaRPr>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69" name="Text Box 49"/>
          <p:cNvSpPr txBox="1">
            <a:spLocks noChangeArrowheads="1"/>
          </p:cNvSpPr>
          <p:nvPr/>
        </p:nvSpPr>
        <p:spPr bwMode="auto">
          <a:xfrm>
            <a:off x="457200" y="4495800"/>
            <a:ext cx="8432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15000"/>
              </a:lnSpc>
              <a:spcBef>
                <a:spcPct val="0"/>
              </a:spcBef>
              <a:spcAft>
                <a:spcPct val="0"/>
              </a:spcAft>
              <a:buClrTx/>
              <a:buSzTx/>
              <a:buFontTx/>
              <a:buNone/>
              <a:tabLst/>
              <a:defRPr/>
            </a:pPr>
            <a:r>
              <a:rPr kumimoji="1" lang="zh-CN" altLang="en-US" sz="22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若进一步假定算法中所有不同元运算的单位执行时间相同</a:t>
            </a:r>
            <a:r>
              <a:rPr kumimoji="1" lang="en-US" altLang="zh-CN" sz="22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a:t>
            </a:r>
            <a:r>
              <a:rPr kumimoji="1" lang="zh-CN" altLang="en-US" sz="2200" b="1"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则可不考虑            所包含的系数或常数因子。</a:t>
            </a:r>
          </a:p>
        </p:txBody>
      </p:sp>
      <p:sp>
        <p:nvSpPr>
          <p:cNvPr id="337968" name="Text Box 48"/>
          <p:cNvSpPr txBox="1">
            <a:spLocks noChangeArrowheads="1"/>
          </p:cNvSpPr>
          <p:nvPr/>
        </p:nvSpPr>
        <p:spPr bwMode="auto">
          <a:xfrm>
            <a:off x="533400" y="4114800"/>
            <a:ext cx="8432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15000"/>
              </a:lnSpc>
              <a:spcBef>
                <a:spcPct val="0"/>
              </a:spcBef>
              <a:spcAft>
                <a:spcPct val="0"/>
              </a:spcAft>
              <a:buClrTx/>
              <a:buSzTx/>
              <a:buFontTx/>
              <a:buNone/>
              <a:tabLst/>
              <a:defRPr/>
            </a:pPr>
            <a:r>
              <a:rPr kumimoji="1" lang="en-US" altLang="zh-CN" sz="2200" b="1" i="0" u="none" strike="noStrike" kern="1200" cap="none" spc="0" normalizeH="0" baseline="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  </a:t>
            </a:r>
            <a:r>
              <a:rPr kumimoji="1" lang="zh-CN" altLang="en-US" sz="2400" b="1" i="0" u="none" strike="noStrike" kern="1200" cap="none" spc="0" normalizeH="0" baseline="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例如   </a:t>
            </a:r>
            <a:r>
              <a:rPr kumimoji="1" lang="en-US" altLang="zh-CN" sz="2400" b="0" i="0" u="none" strike="noStrike" kern="1200" cap="none" spc="0" normalizeH="0" baseline="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T(n)=3n</a:t>
            </a:r>
            <a:r>
              <a:rPr kumimoji="1" lang="en-US" altLang="zh-CN" sz="2400" b="0" i="0" u="none" strike="noStrike" kern="1200" cap="none" spc="0" normalizeH="0" baseline="3000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2</a:t>
            </a:r>
            <a:r>
              <a:rPr kumimoji="1" lang="en-US" altLang="zh-CN" sz="2400" b="0" i="0" u="none" strike="noStrike" kern="1200" cap="none" spc="0" normalizeH="0" baseline="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+4nlogn+7,  </a:t>
            </a:r>
            <a:r>
              <a:rPr kumimoji="1" lang="zh-CN" altLang="en-US" sz="2400" b="1" i="0" u="none" strike="noStrike" kern="1200" cap="none" spc="0" normalizeH="0" baseline="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则</a:t>
            </a:r>
            <a:r>
              <a:rPr kumimoji="1" lang="zh-CN" altLang="en-US" sz="2400" b="0" i="0" u="none" strike="noStrike" kern="1200" cap="none" spc="0" normalizeH="0" baseline="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         可以是</a:t>
            </a:r>
            <a:r>
              <a:rPr kumimoji="1" lang="en-US" altLang="zh-CN" sz="2400" b="0" i="0" u="none" strike="noStrike" kern="1200" cap="none" spc="0" normalizeH="0" baseline="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3n</a:t>
            </a:r>
            <a:r>
              <a:rPr kumimoji="1" lang="en-US" altLang="zh-CN" sz="2400" b="0" i="0" u="none" strike="noStrike" kern="1200" cap="none" spc="0" normalizeH="0" baseline="3000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2.</a:t>
            </a:r>
            <a:r>
              <a:rPr kumimoji="1" lang="en-US" altLang="zh-CN" sz="2400" b="1" i="0" u="none" strike="noStrike" kern="1200" cap="none" spc="0" normalizeH="0" baseline="0" noProof="0">
                <a:ln>
                  <a:noFill/>
                </a:ln>
                <a:solidFill>
                  <a:srgbClr val="000000"/>
                </a:solidFill>
                <a:effectLst/>
                <a:uLnTx/>
                <a:uFillTx/>
                <a:latin typeface="Century Schoolbook" panose="02040604050505020304" pitchFamily="18" charset="0"/>
                <a:ea typeface="楷体_GB2312" pitchFamily="49" charset="-122"/>
                <a:cs typeface="+mn-cs"/>
                <a:sym typeface="Symbol" panose="05050102010706020507" pitchFamily="18" charset="2"/>
              </a:rPr>
              <a:t> </a:t>
            </a:r>
          </a:p>
        </p:txBody>
      </p:sp>
      <p:sp>
        <p:nvSpPr>
          <p:cNvPr id="337967" name="Text Box 47"/>
          <p:cNvSpPr txBox="1">
            <a:spLocks noChangeArrowheads="1"/>
          </p:cNvSpPr>
          <p:nvPr/>
        </p:nvSpPr>
        <p:spPr bwMode="auto">
          <a:xfrm>
            <a:off x="381000" y="2971800"/>
            <a:ext cx="84328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15000"/>
              </a:lnSpc>
              <a:spcBef>
                <a:spcPct val="0"/>
              </a:spcBef>
              <a:spcAft>
                <a:spcPct val="0"/>
              </a:spcAft>
              <a:buClrTx/>
              <a:buSzTx/>
              <a:buFontTx/>
              <a:buNone/>
              <a:tabLst/>
              <a:defRPr/>
            </a:pP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在数学上</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T(</a:t>
            </a:r>
            <a:r>
              <a:rPr kumimoji="1" lang="en-US" altLang="zh-CN" sz="2200" b="1" i="1"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n</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a:t>
            </a: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与        有相同的最高阶项</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a:t>
            </a: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可取         为略去</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T(</a:t>
            </a:r>
            <a:r>
              <a:rPr kumimoji="1" lang="en-US" altLang="zh-CN" sz="2200" b="1" i="1"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n</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a:t>
            </a: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的</a:t>
            </a: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低阶项后剩余的主项</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a:t>
            </a: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当</a:t>
            </a:r>
            <a:r>
              <a:rPr kumimoji="1" lang="en-US" altLang="zh-CN" sz="2200" b="1" i="1"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n</a:t>
            </a: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充分大时我们用        代替</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T(</a:t>
            </a:r>
            <a:r>
              <a:rPr kumimoji="1" lang="en-US" altLang="zh-CN" sz="2200" b="1" i="1"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n</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rPr>
              <a:t>)</a:t>
            </a: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作为算法复杂性的度量</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a:t>
            </a:r>
            <a:r>
              <a:rPr kumimoji="1" lang="zh-CN" altLang="en-US" sz="2200" b="1" i="0" u="none" strike="noStrike" kern="1200" cap="none" spc="0" normalizeH="0" baseline="0" noProof="0">
                <a:ln>
                  <a:noFill/>
                </a:ln>
                <a:solidFill>
                  <a:srgbClr val="0000CC"/>
                </a:solidFill>
                <a:effectLst/>
                <a:uLnTx/>
                <a:uFillTx/>
                <a:latin typeface="Century Schoolbook" panose="02040604050505020304" pitchFamily="18" charset="0"/>
                <a:ea typeface="楷体_GB2312" pitchFamily="49" charset="-122"/>
                <a:cs typeface="+mn-cs"/>
                <a:sym typeface="Symbol" panose="05050102010706020507" pitchFamily="18" charset="2"/>
              </a:rPr>
              <a:t>从而简化分析</a:t>
            </a:r>
            <a:r>
              <a:rPr kumimoji="1" lang="en-US" altLang="zh-CN" sz="2200" b="1" i="0" u="none" strike="noStrike" kern="120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a:t>
            </a:r>
            <a:endParaRPr kumimoji="1" lang="en-US" altLang="zh-CN"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endParaRPr>
          </a:p>
        </p:txBody>
      </p:sp>
      <p:sp>
        <p:nvSpPr>
          <p:cNvPr id="337966" name="Text Box 46"/>
          <p:cNvSpPr txBox="1">
            <a:spLocks noChangeArrowheads="1"/>
          </p:cNvSpPr>
          <p:nvPr/>
        </p:nvSpPr>
        <p:spPr bwMode="auto">
          <a:xfrm>
            <a:off x="355600" y="1295400"/>
            <a:ext cx="8218488"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2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设</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T(</a:t>
            </a:r>
            <a:r>
              <a:rPr kumimoji="1" lang="en-US" altLang="zh-CN" sz="2200" b="1" i="1"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为算法</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A</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的时间复杂性函数</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则它是</a:t>
            </a:r>
            <a:r>
              <a:rPr kumimoji="1" lang="en-US" altLang="zh-CN" sz="2200" b="1" i="1"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的单增函数</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如果存在一个函数         使得当</a:t>
            </a:r>
            <a:r>
              <a:rPr kumimoji="1" lang="en-US" altLang="zh-CN" sz="2200" b="1" i="1"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 ,</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有</a:t>
            </a:r>
          </a:p>
          <a:p>
            <a:pPr marL="0" marR="0" lvl="0" indent="0" algn="l" defTabSz="958850" rtl="0" eaLnBrk="0" fontAlgn="base" latinLnBrk="0" hangingPunct="0">
              <a:lnSpc>
                <a:spcPct val="115000"/>
              </a:lnSpc>
              <a:spcBef>
                <a:spcPct val="10000"/>
              </a:spcBef>
              <a:spcAft>
                <a:spcPct val="10000"/>
              </a:spcAft>
              <a:buClrTx/>
              <a:buSzTx/>
              <a:buFontTx/>
              <a:buNone/>
              <a:tabLst/>
              <a:defRPr/>
            </a:pPr>
            <a:r>
              <a:rPr kumimoji="1" lang="zh-CN" altLang="en-US" sz="22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(T(</a:t>
            </a:r>
            <a:r>
              <a:rPr kumimoji="1" lang="en-US" altLang="zh-CN" sz="2400" b="1" i="1"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          ) / T(</a:t>
            </a:r>
            <a:r>
              <a:rPr kumimoji="1" lang="en-US" altLang="zh-CN" sz="2400" b="1" i="1"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0</a:t>
            </a:r>
          </a:p>
          <a:p>
            <a:pPr marL="0" marR="0" lvl="0" indent="0" algn="l" defTabSz="958850" rtl="0" eaLnBrk="0" fontAlgn="base" latinLnBrk="0" hangingPunct="0">
              <a:lnSpc>
                <a:spcPct val="115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称        是</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T(</a:t>
            </a:r>
            <a:r>
              <a:rPr kumimoji="1" lang="en-US" altLang="zh-CN" sz="2200" b="1" i="1"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当 </a:t>
            </a:r>
            <a:r>
              <a:rPr kumimoji="1" lang="en-US" altLang="zh-CN" sz="2200" b="1" i="1"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n</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  </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时的</a:t>
            </a:r>
            <a:r>
              <a:rPr kumimoji="1" lang="zh-CN" altLang="en-US" sz="22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sym typeface="Symbol" panose="05050102010706020507" pitchFamily="18" charset="2"/>
              </a:rPr>
              <a:t>渐进性态 </a:t>
            </a:r>
            <a:r>
              <a:rPr kumimoji="1" lang="zh-CN" altLang="en-US" sz="2200" b="1"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sym typeface="Symbol" panose="05050102010706020507" pitchFamily="18" charset="2"/>
              </a:rPr>
              <a:t>或 </a:t>
            </a:r>
            <a:r>
              <a:rPr kumimoji="1" lang="zh-CN" altLang="en-US" sz="22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sym typeface="Symbol" panose="05050102010706020507" pitchFamily="18" charset="2"/>
              </a:rPr>
              <a:t>渐进复杂性</a:t>
            </a:r>
            <a:r>
              <a:rPr kumimoji="1" lang="en-US" altLang="zh-CN" sz="2200" b="1"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rPr>
              <a:t>.</a:t>
            </a:r>
            <a:endParaRPr kumimoji="1" lang="en-US" altLang="zh-CN" sz="22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sym typeface="Symbol" panose="05050102010706020507" pitchFamily="18" charset="2"/>
            </a:endParaRPr>
          </a:p>
        </p:txBody>
      </p:sp>
      <p:sp>
        <p:nvSpPr>
          <p:cNvPr id="308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fld id="{9529F874-44C2-4E6B-B1E4-A90764D9CD66}" type="slidenum">
              <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20</a:t>
            </a:fld>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88"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算</a:t>
            </a:r>
            <a:r>
              <a:rPr kumimoji="1" lang="zh-CN" altLang="en-US" sz="1800" b="0"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法设计与</a:t>
            </a:r>
            <a:r>
              <a:rPr kumimoji="1" lang="zh-CN" altLang="en-US"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分析 </a:t>
            </a:r>
            <a:r>
              <a:rPr kumimoji="1" lang="en-US" altLang="zh-CN"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&gt;</a:t>
            </a:r>
            <a:r>
              <a:rPr kumimoji="1" lang="en-US" altLang="zh-CN" sz="1600" b="1" i="0" u="none" strike="noStrike" kern="1200" cap="none" spc="0" normalizeH="0" baseline="0" noProof="0">
                <a:ln>
                  <a:noFill/>
                </a:ln>
                <a:solidFill>
                  <a:srgbClr val="660033"/>
                </a:solidFill>
                <a:effectLst/>
                <a:uLnTx/>
                <a:uFillTx/>
                <a:latin typeface="幼圆" panose="02010509060101010101" pitchFamily="49" charset="-122"/>
                <a:ea typeface="幼圆" panose="02010509060101010101" pitchFamily="49" charset="-122"/>
                <a:cs typeface="+mn-cs"/>
              </a:rPr>
              <a:t> </a:t>
            </a:r>
            <a:r>
              <a:rPr kumimoji="1" lang="zh-CN" altLang="en-US"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算法概述 </a:t>
            </a:r>
            <a:r>
              <a:rPr kumimoji="1" lang="en-US" altLang="zh-CN" sz="18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&gt;</a:t>
            </a:r>
            <a:r>
              <a:rPr kumimoji="1"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算法的复杂性</a:t>
            </a:r>
          </a:p>
        </p:txBody>
      </p:sp>
      <p:sp>
        <p:nvSpPr>
          <p:cNvPr id="3089" name="Text Box 28"/>
          <p:cNvSpPr txBox="1">
            <a:spLocks noChangeArrowheads="1"/>
          </p:cNvSpPr>
          <p:nvPr/>
        </p:nvSpPr>
        <p:spPr bwMode="auto">
          <a:xfrm>
            <a:off x="381000" y="457200"/>
            <a:ext cx="84328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20000"/>
              </a:lnSpc>
              <a:spcBef>
                <a:spcPct val="0"/>
              </a:spcBef>
              <a:spcAft>
                <a:spcPct val="0"/>
              </a:spcAft>
              <a:buClrTx/>
              <a:buSzTx/>
              <a:buFontTx/>
              <a:buNone/>
              <a:tabLst/>
              <a:defRPr/>
            </a:pPr>
            <a:r>
              <a:rPr kumimoji="1" lang="en-US" altLang="zh-CN" sz="2200" b="0" i="0" u="none" strike="noStrike" kern="1200" cap="none" spc="0" normalizeH="0" baseline="0" noProof="0">
                <a:ln>
                  <a:noFill/>
                </a:ln>
                <a:solidFill>
                  <a:srgbClr val="000000"/>
                </a:solidFill>
                <a:effectLst/>
                <a:uLnTx/>
                <a:uFillTx/>
                <a:latin typeface="Times New Roman" panose="02020603050405020304" pitchFamily="18" charset="0"/>
                <a:ea typeface="幼圆" panose="02010509060101010101" pitchFamily="49" charset="-122"/>
                <a:cs typeface="+mn-cs"/>
              </a:rPr>
              <a:t>2</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幼圆" panose="02010509060101010101" pitchFamily="49" charset="-122"/>
                <a:cs typeface="+mn-cs"/>
              </a:rPr>
              <a:t>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复杂性的渐进性态</a:t>
            </a:r>
            <a:r>
              <a:rPr kumimoji="1" lang="zh-CN" altLang="en-US" sz="2200" b="0" i="0" u="none" strike="noStrike" kern="1200" cap="none" spc="0" normalizeH="0" baseline="0" noProof="0">
                <a:ln>
                  <a:noFill/>
                </a:ln>
                <a:solidFill>
                  <a:srgbClr val="000000"/>
                </a:solidFill>
                <a:effectLst/>
                <a:uLnTx/>
                <a:uFillTx/>
                <a:latin typeface="Times New Roman" panose="02020603050405020304" pitchFamily="18" charset="0"/>
                <a:ea typeface="幼圆" panose="02010509060101010101" pitchFamily="49" charset="-122"/>
                <a:cs typeface="+mn-cs"/>
              </a:rPr>
              <a:t>  </a:t>
            </a:r>
          </a:p>
          <a:p>
            <a:pPr marL="0" marR="0" lvl="0" indent="0" algn="l" defTabSz="958850" rtl="0" eaLnBrk="0" fontAlgn="base" latinLnBrk="0" hangingPunct="0">
              <a:lnSpc>
                <a:spcPct val="115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1).</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渐进性态</a:t>
            </a:r>
            <a:endParaRPr kumimoji="1" lang="zh-CN" altLang="en-US" sz="22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aphicFrame>
        <p:nvGraphicFramePr>
          <p:cNvPr id="337949" name="Object 29"/>
          <p:cNvGraphicFramePr>
            <a:graphicFrameLocks noChangeAspect="1"/>
          </p:cNvGraphicFramePr>
          <p:nvPr/>
        </p:nvGraphicFramePr>
        <p:xfrm>
          <a:off x="2838450" y="2173288"/>
          <a:ext cx="762000" cy="457200"/>
        </p:xfrm>
        <a:graphic>
          <a:graphicData uri="http://schemas.openxmlformats.org/presentationml/2006/ole">
            <mc:AlternateContent xmlns:mc="http://schemas.openxmlformats.org/markup-compatibility/2006">
              <mc:Choice xmlns:v="urn:schemas-microsoft-com:vml" Requires="v">
                <p:oleObj spid="_x0000_s25690" name="公式" r:id="rId3" imgW="482181" imgH="317225" progId="Equation.3">
                  <p:embed/>
                </p:oleObj>
              </mc:Choice>
              <mc:Fallback>
                <p:oleObj name="公式" r:id="rId3" imgW="482181" imgH="317225" progId="Equation.3">
                  <p:embed/>
                  <p:pic>
                    <p:nvPicPr>
                      <p:cNvPr id="337949"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50" y="2173288"/>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0" name="Object 30"/>
          <p:cNvGraphicFramePr>
            <a:graphicFrameLocks noChangeAspect="1"/>
          </p:cNvGraphicFramePr>
          <p:nvPr/>
        </p:nvGraphicFramePr>
        <p:xfrm>
          <a:off x="2667000" y="3048000"/>
          <a:ext cx="609600" cy="381000"/>
        </p:xfrm>
        <a:graphic>
          <a:graphicData uri="http://schemas.openxmlformats.org/presentationml/2006/ole">
            <mc:AlternateContent xmlns:mc="http://schemas.openxmlformats.org/markup-compatibility/2006">
              <mc:Choice xmlns:v="urn:schemas-microsoft-com:vml" Requires="v">
                <p:oleObj spid="_x0000_s25691" name="公式" r:id="rId5" imgW="390604" imgH="238081" progId="Equation.3">
                  <p:embed/>
                </p:oleObj>
              </mc:Choice>
              <mc:Fallback>
                <p:oleObj name="公式" r:id="rId5" imgW="390604" imgH="238081" progId="Equation.3">
                  <p:embed/>
                  <p:pic>
                    <p:nvPicPr>
                      <p:cNvPr id="33795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048000"/>
                        <a:ext cx="609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1" name="Object 31"/>
          <p:cNvGraphicFramePr>
            <a:graphicFrameLocks noChangeAspect="1"/>
          </p:cNvGraphicFramePr>
          <p:nvPr/>
        </p:nvGraphicFramePr>
        <p:xfrm>
          <a:off x="762000" y="2667000"/>
          <a:ext cx="609600" cy="381000"/>
        </p:xfrm>
        <a:graphic>
          <a:graphicData uri="http://schemas.openxmlformats.org/presentationml/2006/ole">
            <mc:AlternateContent xmlns:mc="http://schemas.openxmlformats.org/markup-compatibility/2006">
              <mc:Choice xmlns:v="urn:schemas-microsoft-com:vml" Requires="v">
                <p:oleObj spid="_x0000_s25692" name="公式" r:id="rId7" imgW="444307" imgH="291973" progId="Equation.3">
                  <p:embed/>
                </p:oleObj>
              </mc:Choice>
              <mc:Fallback>
                <p:oleObj name="公式" r:id="rId7" imgW="444307" imgH="291973" progId="Equation.3">
                  <p:embed/>
                  <p:pic>
                    <p:nvPicPr>
                      <p:cNvPr id="337951"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2667000"/>
                        <a:ext cx="609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7954" name="Picture 34" descr="ball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513" y="3124200"/>
            <a:ext cx="304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55" name="Object 35"/>
          <p:cNvGraphicFramePr>
            <a:graphicFrameLocks noChangeAspect="1"/>
          </p:cNvGraphicFramePr>
          <p:nvPr/>
        </p:nvGraphicFramePr>
        <p:xfrm>
          <a:off x="1600200" y="1752600"/>
          <a:ext cx="685800" cy="381000"/>
        </p:xfrm>
        <a:graphic>
          <a:graphicData uri="http://schemas.openxmlformats.org/presentationml/2006/ole">
            <mc:AlternateContent xmlns:mc="http://schemas.openxmlformats.org/markup-compatibility/2006">
              <mc:Choice xmlns:v="urn:schemas-microsoft-com:vml" Requires="v">
                <p:oleObj spid="_x0000_s25693" name="公式" r:id="rId10" imgW="444307" imgH="291973" progId="Equation.3">
                  <p:embed/>
                </p:oleObj>
              </mc:Choice>
              <mc:Fallback>
                <p:oleObj name="公式" r:id="rId10" imgW="444307" imgH="291973" progId="Equation.3">
                  <p:embed/>
                  <p:pic>
                    <p:nvPicPr>
                      <p:cNvPr id="337955"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1752600"/>
                        <a:ext cx="685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7958" name="Picture 38" descr="ball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388" y="5486400"/>
            <a:ext cx="304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61" name="Object 41"/>
          <p:cNvGraphicFramePr>
            <a:graphicFrameLocks noChangeAspect="1"/>
          </p:cNvGraphicFramePr>
          <p:nvPr/>
        </p:nvGraphicFramePr>
        <p:xfrm>
          <a:off x="6189663" y="3048000"/>
          <a:ext cx="685800" cy="381000"/>
        </p:xfrm>
        <a:graphic>
          <a:graphicData uri="http://schemas.openxmlformats.org/presentationml/2006/ole">
            <mc:AlternateContent xmlns:mc="http://schemas.openxmlformats.org/markup-compatibility/2006">
              <mc:Choice xmlns:v="urn:schemas-microsoft-com:vml" Requires="v">
                <p:oleObj spid="_x0000_s25694" name="公式" r:id="rId11" imgW="390604" imgH="238081" progId="Equation.3">
                  <p:embed/>
                </p:oleObj>
              </mc:Choice>
              <mc:Fallback>
                <p:oleObj name="公式" r:id="rId11" imgW="390604" imgH="238081" progId="Equation.3">
                  <p:embed/>
                  <p:pic>
                    <p:nvPicPr>
                      <p:cNvPr id="337961"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89663" y="3048000"/>
                        <a:ext cx="685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2" name="Object 42"/>
          <p:cNvGraphicFramePr>
            <a:graphicFrameLocks noChangeAspect="1"/>
          </p:cNvGraphicFramePr>
          <p:nvPr/>
        </p:nvGraphicFramePr>
        <p:xfrm>
          <a:off x="5541963" y="3352800"/>
          <a:ext cx="685800" cy="419100"/>
        </p:xfrm>
        <a:graphic>
          <a:graphicData uri="http://schemas.openxmlformats.org/presentationml/2006/ole">
            <mc:AlternateContent xmlns:mc="http://schemas.openxmlformats.org/markup-compatibility/2006">
              <mc:Choice xmlns:v="urn:schemas-microsoft-com:vml" Requires="v">
                <p:oleObj spid="_x0000_s25695" name="公式" r:id="rId13" imgW="390604" imgH="238081" progId="Equation.3">
                  <p:embed/>
                </p:oleObj>
              </mc:Choice>
              <mc:Fallback>
                <p:oleObj name="公式" r:id="rId13" imgW="390604" imgH="238081" progId="Equation.3">
                  <p:embed/>
                  <p:pic>
                    <p:nvPicPr>
                      <p:cNvPr id="337962"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41963" y="3352800"/>
                        <a:ext cx="685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4" name="Object 44"/>
          <p:cNvGraphicFramePr>
            <a:graphicFrameLocks noChangeAspect="1"/>
          </p:cNvGraphicFramePr>
          <p:nvPr/>
        </p:nvGraphicFramePr>
        <p:xfrm>
          <a:off x="4970463" y="4114800"/>
          <a:ext cx="609600" cy="457200"/>
        </p:xfrm>
        <a:graphic>
          <a:graphicData uri="http://schemas.openxmlformats.org/presentationml/2006/ole">
            <mc:AlternateContent xmlns:mc="http://schemas.openxmlformats.org/markup-compatibility/2006">
              <mc:Choice xmlns:v="urn:schemas-microsoft-com:vml" Requires="v">
                <p:oleObj spid="_x0000_s25696" name="公式" r:id="rId15" imgW="482181" imgH="317225" progId="Equation.3">
                  <p:embed/>
                </p:oleObj>
              </mc:Choice>
              <mc:Fallback>
                <p:oleObj name="公式" r:id="rId15" imgW="482181" imgH="317225" progId="Equation.3">
                  <p:embed/>
                  <p:pic>
                    <p:nvPicPr>
                      <p:cNvPr id="337964"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463" y="4114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5" name="Object 45"/>
          <p:cNvGraphicFramePr>
            <a:graphicFrameLocks noChangeAspect="1"/>
          </p:cNvGraphicFramePr>
          <p:nvPr/>
        </p:nvGraphicFramePr>
        <p:xfrm>
          <a:off x="1042988" y="4902200"/>
          <a:ext cx="685800" cy="423863"/>
        </p:xfrm>
        <a:graphic>
          <a:graphicData uri="http://schemas.openxmlformats.org/presentationml/2006/ole">
            <mc:AlternateContent xmlns:mc="http://schemas.openxmlformats.org/markup-compatibility/2006">
              <mc:Choice xmlns:v="urn:schemas-microsoft-com:vml" Requires="v">
                <p:oleObj spid="_x0000_s25697" name="公式" r:id="rId16" imgW="428666" imgH="257247" progId="Equation.3">
                  <p:embed/>
                </p:oleObj>
              </mc:Choice>
              <mc:Fallback>
                <p:oleObj name="公式" r:id="rId16" imgW="428666" imgH="257247" progId="Equation.3">
                  <p:embed/>
                  <p:pic>
                    <p:nvPicPr>
                      <p:cNvPr id="337965"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4902200"/>
                        <a:ext cx="685800"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0" name="Text Box 50"/>
          <p:cNvSpPr txBox="1">
            <a:spLocks noChangeArrowheads="1"/>
          </p:cNvSpPr>
          <p:nvPr/>
        </p:nvSpPr>
        <p:spPr bwMode="auto">
          <a:xfrm>
            <a:off x="457200" y="5334000"/>
            <a:ext cx="8432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15000"/>
              </a:lnSpc>
              <a:spcBef>
                <a:spcPct val="0"/>
              </a:spcBef>
              <a:spcAft>
                <a:spcPct val="0"/>
              </a:spcAft>
              <a:buClrTx/>
              <a:buSzTx/>
              <a:buFontTx/>
              <a:buNone/>
              <a:tabLst/>
              <a:defRPr/>
            </a:pPr>
            <a:r>
              <a:rPr kumimoji="1" lang="zh-CN" altLang="en-US"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渐进分析适用于</a:t>
            </a:r>
            <a:r>
              <a:rPr kumimoji="1" lang="en-US" altLang="zh-CN"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n</a:t>
            </a:r>
            <a:r>
              <a:rPr kumimoji="1" lang="zh-CN" altLang="en-US"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充分大的情况</a:t>
            </a:r>
            <a:r>
              <a:rPr kumimoji="1" lang="en-US" altLang="zh-CN"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a:t>
            </a:r>
            <a:r>
              <a:rPr kumimoji="1" lang="zh-CN" altLang="en-US"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当问题的规模很小时</a:t>
            </a:r>
            <a:r>
              <a:rPr kumimoji="1" lang="en-US" altLang="zh-CN"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a:t>
            </a:r>
            <a:r>
              <a:rPr kumimoji="1" lang="zh-CN" altLang="en-US"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或比较的两算法同阶时</a:t>
            </a:r>
            <a:r>
              <a:rPr kumimoji="1" lang="en-US" altLang="zh-CN"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a:t>
            </a:r>
            <a:r>
              <a:rPr kumimoji="1" lang="zh-CN" altLang="en-US"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则不能做这种简化</a:t>
            </a:r>
            <a:r>
              <a:rPr kumimoji="1" lang="en-US" altLang="zh-CN" sz="2200" b="1" i="0" u="none" strike="noStrike" kern="1200" cap="none" spc="0" normalizeH="0" baseline="0" noProof="0">
                <a:ln>
                  <a:noFill/>
                </a:ln>
                <a:solidFill>
                  <a:srgbClr val="0000CC"/>
                </a:solidFill>
                <a:effectLst/>
                <a:uLnTx/>
                <a:uFillTx/>
                <a:latin typeface="楷体_GB2312" pitchFamily="49" charset="-122"/>
                <a:ea typeface="楷体_GB2312" pitchFamily="49" charset="-122"/>
                <a:cs typeface="+mn-cs"/>
                <a:sym typeface="Symbol" panose="05050102010706020507" pitchFamily="18" charset="2"/>
              </a:rPr>
              <a:t>.</a:t>
            </a:r>
          </a:p>
        </p:txBody>
      </p:sp>
    </p:spTree>
    <p:extLst>
      <p:ext uri="{BB962C8B-B14F-4D97-AF65-F5344CB8AC3E}">
        <p14:creationId xmlns:p14="http://schemas.microsoft.com/office/powerpoint/2010/main" val="45900448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6"/>
                                        </p:tgtEl>
                                        <p:attrNameLst>
                                          <p:attrName>style.visibility</p:attrName>
                                        </p:attrNameLst>
                                      </p:cBhvr>
                                      <p:to>
                                        <p:strVal val="visible"/>
                                      </p:to>
                                    </p:set>
                                    <p:animEffect transition="in" filter="wipe(left)">
                                      <p:cBhvr>
                                        <p:cTn id="7" dur="500"/>
                                        <p:tgtEl>
                                          <p:spTgt spid="33796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49"/>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37955"/>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379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7954"/>
                                        </p:tgtEl>
                                        <p:attrNameLst>
                                          <p:attrName>style.visibility</p:attrName>
                                        </p:attrNameLst>
                                      </p:cBhvr>
                                      <p:to>
                                        <p:strVal val="visible"/>
                                      </p:to>
                                    </p:set>
                                    <p:animEffect transition="in" filter="wipe(left)">
                                      <p:cBhvr>
                                        <p:cTn id="21" dur="500"/>
                                        <p:tgtEl>
                                          <p:spTgt spid="33795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37967"/>
                                        </p:tgtEl>
                                        <p:attrNameLst>
                                          <p:attrName>style.visibility</p:attrName>
                                        </p:attrNameLst>
                                      </p:cBhvr>
                                      <p:to>
                                        <p:strVal val="visible"/>
                                      </p:to>
                                    </p:set>
                                    <p:animEffect transition="in" filter="wipe(left)">
                                      <p:cBhvr>
                                        <p:cTn id="25" dur="500"/>
                                        <p:tgtEl>
                                          <p:spTgt spid="337967"/>
                                        </p:tgtEl>
                                      </p:cBhvr>
                                    </p:animEffect>
                                  </p:childTnLst>
                                </p:cTn>
                              </p:par>
                            </p:childTnLst>
                          </p:cTn>
                        </p:par>
                        <p:par>
                          <p:cTn id="26" fill="hold" nodeType="afterGroup">
                            <p:stCondLst>
                              <p:cond delay="1000"/>
                            </p:stCondLst>
                            <p:childTnLst>
                              <p:par>
                                <p:cTn id="27" presetID="1" presetClass="entr" presetSubtype="0" fill="hold" nodeType="afterEffect">
                                  <p:stCondLst>
                                    <p:cond delay="0"/>
                                  </p:stCondLst>
                                  <p:childTnLst>
                                    <p:set>
                                      <p:cBhvr>
                                        <p:cTn id="28" dur="1" fill="hold">
                                          <p:stCondLst>
                                            <p:cond delay="499"/>
                                          </p:stCondLst>
                                        </p:cTn>
                                        <p:tgtEl>
                                          <p:spTgt spid="337950"/>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fill="hold" nodeType="afterEffect">
                                  <p:stCondLst>
                                    <p:cond delay="0"/>
                                  </p:stCondLst>
                                  <p:childTnLst>
                                    <p:set>
                                      <p:cBhvr>
                                        <p:cTn id="31" dur="1" fill="hold">
                                          <p:stCondLst>
                                            <p:cond delay="499"/>
                                          </p:stCondLst>
                                        </p:cTn>
                                        <p:tgtEl>
                                          <p:spTgt spid="337961"/>
                                        </p:tgtEl>
                                        <p:attrNameLst>
                                          <p:attrName>style.visibility</p:attrName>
                                        </p:attrNameLst>
                                      </p:cBhvr>
                                      <p:to>
                                        <p:strVal val="visible"/>
                                      </p:to>
                                    </p:set>
                                  </p:childTnLst>
                                </p:cTn>
                              </p:par>
                            </p:childTnLst>
                          </p:cTn>
                        </p:par>
                        <p:par>
                          <p:cTn id="32" fill="hold" nodeType="afterGroup">
                            <p:stCondLst>
                              <p:cond delay="2000"/>
                            </p:stCondLst>
                            <p:childTnLst>
                              <p:par>
                                <p:cTn id="33" presetID="1" presetClass="entr" presetSubtype="0" fill="hold" nodeType="afterEffect">
                                  <p:stCondLst>
                                    <p:cond delay="0"/>
                                  </p:stCondLst>
                                  <p:childTnLst>
                                    <p:set>
                                      <p:cBhvr>
                                        <p:cTn id="34" dur="1" fill="hold">
                                          <p:stCondLst>
                                            <p:cond delay="499"/>
                                          </p:stCondLst>
                                        </p:cTn>
                                        <p:tgtEl>
                                          <p:spTgt spid="3379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7968"/>
                                        </p:tgtEl>
                                        <p:attrNameLst>
                                          <p:attrName>style.visibility</p:attrName>
                                        </p:attrNameLst>
                                      </p:cBhvr>
                                      <p:to>
                                        <p:strVal val="visible"/>
                                      </p:to>
                                    </p:set>
                                    <p:animEffect transition="in" filter="wipe(left)">
                                      <p:cBhvr>
                                        <p:cTn id="39" dur="500"/>
                                        <p:tgtEl>
                                          <p:spTgt spid="337968"/>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33796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7969"/>
                                        </p:tgtEl>
                                        <p:attrNameLst>
                                          <p:attrName>style.visibility</p:attrName>
                                        </p:attrNameLst>
                                      </p:cBhvr>
                                      <p:to>
                                        <p:strVal val="visible"/>
                                      </p:to>
                                    </p:set>
                                    <p:animEffect transition="in" filter="wipe(left)">
                                      <p:cBhvr>
                                        <p:cTn id="47" dur="500"/>
                                        <p:tgtEl>
                                          <p:spTgt spid="337969"/>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3379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37958"/>
                                        </p:tgtEl>
                                        <p:attrNameLst>
                                          <p:attrName>style.visibility</p:attrName>
                                        </p:attrNameLst>
                                      </p:cBhvr>
                                      <p:to>
                                        <p:strVal val="visible"/>
                                      </p:to>
                                    </p:set>
                                    <p:animEffect transition="in" filter="wipe(left)">
                                      <p:cBhvr>
                                        <p:cTn id="55" dur="500"/>
                                        <p:tgtEl>
                                          <p:spTgt spid="3379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37970"/>
                                        </p:tgtEl>
                                        <p:attrNameLst>
                                          <p:attrName>style.visibility</p:attrName>
                                        </p:attrNameLst>
                                      </p:cBhvr>
                                      <p:to>
                                        <p:strVal val="visible"/>
                                      </p:to>
                                    </p:set>
                                    <p:animEffect transition="in" filter="wipe(left)">
                                      <p:cBhvr>
                                        <p:cTn id="60" dur="500"/>
                                        <p:tgtEl>
                                          <p:spTgt spid="337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9" grpId="0" autoUpdateAnimBg="0"/>
      <p:bldP spid="337968" grpId="0" autoUpdateAnimBg="0"/>
      <p:bldP spid="337967" grpId="0" autoUpdateAnimBg="0"/>
      <p:bldP spid="337966" grpId="0" autoUpdateAnimBg="0"/>
      <p:bldP spid="33797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15414929-AC26-4F9E-8EAF-939B6BB76AF6}" type="slidenum">
              <a:rPr lang="en-US" altLang="zh-CN" sz="1400" baseline="0"/>
              <a:pPr/>
              <a:t>21</a:t>
            </a:fld>
            <a:endParaRPr lang="en-US" altLang="zh-CN" sz="1400" baseline="0"/>
          </a:p>
        </p:txBody>
      </p:sp>
      <p:sp>
        <p:nvSpPr>
          <p:cNvPr id="28675"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28676" name="Rectangle 18"/>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77" name="Text Box 23"/>
          <p:cNvSpPr txBox="1">
            <a:spLocks noChangeArrowheads="1"/>
          </p:cNvSpPr>
          <p:nvPr/>
        </p:nvSpPr>
        <p:spPr bwMode="auto">
          <a:xfrm>
            <a:off x="381000" y="457200"/>
            <a:ext cx="8432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1" baseline="0">
                <a:latin typeface="Century Schoolbook" panose="02040604050505020304" pitchFamily="18" charset="0"/>
                <a:sym typeface="Symbol" panose="05050102010706020507" pitchFamily="18" charset="2"/>
              </a:rPr>
              <a:t>2).</a:t>
            </a:r>
            <a:r>
              <a:rPr lang="zh-CN" altLang="en-US" baseline="0">
                <a:latin typeface="Century Schoolbook" panose="02040604050505020304" pitchFamily="18" charset="0"/>
                <a:ea typeface="黑体" panose="02010609060101010101" pitchFamily="49" charset="-122"/>
              </a:rPr>
              <a:t>渐进性态的阶</a:t>
            </a:r>
            <a:endParaRPr lang="en-US" altLang="en-US" baseline="0">
              <a:latin typeface="Century Schoolbook" panose="02040604050505020304" pitchFamily="18" charset="0"/>
              <a:ea typeface="黑体" panose="02010609060101010101" pitchFamily="49" charset="-122"/>
            </a:endParaRPr>
          </a:p>
        </p:txBody>
      </p:sp>
      <p:sp>
        <p:nvSpPr>
          <p:cNvPr id="338971" name="Text Box 27"/>
          <p:cNvSpPr txBox="1">
            <a:spLocks noChangeArrowheads="1"/>
          </p:cNvSpPr>
          <p:nvPr/>
        </p:nvSpPr>
        <p:spPr bwMode="auto">
          <a:xfrm>
            <a:off x="685800" y="4114800"/>
            <a:ext cx="21875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baseline="0">
                <a:latin typeface="楷体_GB2312" pitchFamily="49" charset="-122"/>
                <a:ea typeface="楷体_GB2312" pitchFamily="49" charset="-122"/>
              </a:rPr>
              <a:t>又如算法</a:t>
            </a:r>
            <a:r>
              <a:rPr lang="en-US" altLang="zh-CN" sz="2400" b="1" baseline="0">
                <a:latin typeface="楷体_GB2312" pitchFamily="49" charset="-122"/>
                <a:ea typeface="楷体_GB2312" pitchFamily="49" charset="-122"/>
              </a:rPr>
              <a:t>1-1</a:t>
            </a:r>
            <a:r>
              <a:rPr lang="zh-CN" altLang="en-US" sz="2400" b="1" baseline="0">
                <a:latin typeface="楷体_GB2312" pitchFamily="49" charset="-122"/>
                <a:ea typeface="楷体_GB2312" pitchFamily="49" charset="-122"/>
              </a:rPr>
              <a:t>中</a:t>
            </a:r>
            <a:endParaRPr lang="zh-CN" altLang="en-US" sz="2400" b="1" u="sng" baseline="0">
              <a:solidFill>
                <a:srgbClr val="800000"/>
              </a:solidFill>
            </a:endParaRPr>
          </a:p>
        </p:txBody>
      </p:sp>
      <p:sp>
        <p:nvSpPr>
          <p:cNvPr id="338972" name="Rectangle 28"/>
          <p:cNvSpPr>
            <a:spLocks noChangeArrowheads="1"/>
          </p:cNvSpPr>
          <p:nvPr/>
        </p:nvSpPr>
        <p:spPr bwMode="auto">
          <a:xfrm>
            <a:off x="1524000" y="4500563"/>
            <a:ext cx="2419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min</a:t>
            </a:r>
            <a:r>
              <a:rPr lang="en-US" altLang="zh-CN" sz="2400" i="1" baseline="0">
                <a:latin typeface="Century Schoolbook" panose="02040604050505020304" pitchFamily="18" charset="0"/>
              </a:rPr>
              <a:t> </a:t>
            </a:r>
            <a:r>
              <a:rPr lang="en-US" altLang="zh-CN" sz="2400" baseline="0">
                <a:latin typeface="Century Schoolbook" panose="02040604050505020304" pitchFamily="18" charset="0"/>
              </a:rPr>
              <a:t>(m)=2a+3t,</a:t>
            </a:r>
          </a:p>
        </p:txBody>
      </p:sp>
      <p:sp>
        <p:nvSpPr>
          <p:cNvPr id="338973" name="Rectangle 29"/>
          <p:cNvSpPr>
            <a:spLocks noChangeArrowheads="1"/>
          </p:cNvSpPr>
          <p:nvPr/>
        </p:nvSpPr>
        <p:spPr bwMode="auto">
          <a:xfrm>
            <a:off x="1524000" y="4953000"/>
            <a:ext cx="49466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max</a:t>
            </a:r>
            <a:r>
              <a:rPr lang="en-US" altLang="zh-CN" sz="2400" baseline="0">
                <a:latin typeface="Century Schoolbook" panose="02040604050505020304" pitchFamily="18" charset="0"/>
              </a:rPr>
              <a:t>(m)=(m+1)a+(2m+1)t+(m-1)s,</a:t>
            </a:r>
          </a:p>
        </p:txBody>
      </p:sp>
      <p:sp>
        <p:nvSpPr>
          <p:cNvPr id="338974" name="Rectangle 30"/>
          <p:cNvSpPr>
            <a:spLocks noChangeArrowheads="1"/>
          </p:cNvSpPr>
          <p:nvPr/>
        </p:nvSpPr>
        <p:spPr bwMode="auto">
          <a:xfrm>
            <a:off x="4114800" y="4495800"/>
            <a:ext cx="21018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min </a:t>
            </a:r>
            <a:r>
              <a:rPr lang="en-US" altLang="zh-CN" sz="2400" baseline="0">
                <a:latin typeface="Century Schoolbook" panose="02040604050505020304" pitchFamily="18" charset="0"/>
              </a:rPr>
              <a:t>(m)=O(1)</a:t>
            </a:r>
          </a:p>
        </p:txBody>
      </p:sp>
      <p:sp>
        <p:nvSpPr>
          <p:cNvPr id="338977" name="Rectangle 33"/>
          <p:cNvSpPr>
            <a:spLocks noChangeArrowheads="1"/>
          </p:cNvSpPr>
          <p:nvPr/>
        </p:nvSpPr>
        <p:spPr bwMode="auto">
          <a:xfrm>
            <a:off x="1524000" y="5486400"/>
            <a:ext cx="21748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max</a:t>
            </a:r>
            <a:r>
              <a:rPr lang="en-US" altLang="zh-CN" sz="2400" baseline="0">
                <a:latin typeface="Century Schoolbook" panose="02040604050505020304" pitchFamily="18" charset="0"/>
              </a:rPr>
              <a:t>(m)=O(m)</a:t>
            </a:r>
          </a:p>
        </p:txBody>
      </p:sp>
      <p:sp>
        <p:nvSpPr>
          <p:cNvPr id="338981" name="Text Box 37"/>
          <p:cNvSpPr txBox="1">
            <a:spLocks noChangeArrowheads="1"/>
          </p:cNvSpPr>
          <p:nvPr/>
        </p:nvSpPr>
        <p:spPr bwMode="auto">
          <a:xfrm>
            <a:off x="685800" y="3200400"/>
            <a:ext cx="7969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baseline="0">
                <a:ea typeface="楷体_GB2312" pitchFamily="49" charset="-122"/>
              </a:rPr>
              <a:t>例如</a:t>
            </a:r>
            <a:endParaRPr lang="zh-CN" altLang="en-US" sz="2800" b="1" u="sng" baseline="0"/>
          </a:p>
        </p:txBody>
      </p:sp>
      <p:sp>
        <p:nvSpPr>
          <p:cNvPr id="338982" name="Text Box 38"/>
          <p:cNvSpPr txBox="1">
            <a:spLocks noChangeArrowheads="1"/>
          </p:cNvSpPr>
          <p:nvPr/>
        </p:nvSpPr>
        <p:spPr bwMode="auto">
          <a:xfrm>
            <a:off x="1524000" y="3200400"/>
            <a:ext cx="13096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3n=O(n),</a:t>
            </a:r>
            <a:endParaRPr lang="en-US" altLang="zh-CN" sz="2800" u="sng" baseline="0"/>
          </a:p>
        </p:txBody>
      </p:sp>
      <p:sp>
        <p:nvSpPr>
          <p:cNvPr id="338983" name="Text Box 39"/>
          <p:cNvSpPr txBox="1">
            <a:spLocks noChangeArrowheads="1"/>
          </p:cNvSpPr>
          <p:nvPr/>
        </p:nvSpPr>
        <p:spPr bwMode="auto">
          <a:xfrm>
            <a:off x="2895600" y="3200400"/>
            <a:ext cx="19383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n+1024=O(n),</a:t>
            </a:r>
            <a:endParaRPr lang="en-US" altLang="zh-CN" sz="2800" u="sng" baseline="0"/>
          </a:p>
        </p:txBody>
      </p:sp>
      <p:sp>
        <p:nvSpPr>
          <p:cNvPr id="338984" name="Text Box 40"/>
          <p:cNvSpPr txBox="1">
            <a:spLocks noChangeArrowheads="1"/>
          </p:cNvSpPr>
          <p:nvPr/>
        </p:nvSpPr>
        <p:spPr bwMode="auto">
          <a:xfrm>
            <a:off x="1524000" y="3657600"/>
            <a:ext cx="14954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a:t>
            </a:r>
            <a:r>
              <a:rPr lang="en-US" altLang="zh-CN" sz="2400" baseline="30000">
                <a:ea typeface="楷体_GB2312" pitchFamily="49" charset="-122"/>
              </a:rPr>
              <a:t>2</a:t>
            </a:r>
            <a:r>
              <a:rPr lang="en-US" altLang="zh-CN" sz="2400" baseline="0">
                <a:ea typeface="楷体_GB2312" pitchFamily="49" charset="-122"/>
              </a:rPr>
              <a:t>=O(n</a:t>
            </a:r>
            <a:r>
              <a:rPr lang="en-US" altLang="zh-CN" sz="2400" baseline="30000">
                <a:ea typeface="楷体_GB2312" pitchFamily="49" charset="-122"/>
              </a:rPr>
              <a:t>3</a:t>
            </a:r>
            <a:r>
              <a:rPr lang="en-US" altLang="zh-CN" sz="2400" baseline="0">
                <a:ea typeface="楷体_GB2312" pitchFamily="49" charset="-122"/>
              </a:rPr>
              <a:t>) ?</a:t>
            </a:r>
          </a:p>
        </p:txBody>
      </p:sp>
      <p:sp>
        <p:nvSpPr>
          <p:cNvPr id="338985" name="Text Box 41"/>
          <p:cNvSpPr txBox="1">
            <a:spLocks noChangeArrowheads="1"/>
          </p:cNvSpPr>
          <p:nvPr/>
        </p:nvSpPr>
        <p:spPr bwMode="auto">
          <a:xfrm>
            <a:off x="3200400" y="3657600"/>
            <a:ext cx="14954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a:t>
            </a:r>
            <a:r>
              <a:rPr lang="en-US" altLang="zh-CN" sz="2400" baseline="30000">
                <a:ea typeface="楷体_GB2312" pitchFamily="49" charset="-122"/>
              </a:rPr>
              <a:t>3</a:t>
            </a:r>
            <a:r>
              <a:rPr lang="en-US" altLang="zh-CN" sz="2400" baseline="0">
                <a:ea typeface="楷体_GB2312" pitchFamily="49" charset="-122"/>
              </a:rPr>
              <a:t>=O(n</a:t>
            </a:r>
            <a:r>
              <a:rPr lang="en-US" altLang="zh-CN" sz="2400" baseline="30000">
                <a:ea typeface="楷体_GB2312" pitchFamily="49" charset="-122"/>
              </a:rPr>
              <a:t>2</a:t>
            </a:r>
            <a:r>
              <a:rPr lang="en-US" altLang="zh-CN" sz="2400" baseline="0">
                <a:ea typeface="楷体_GB2312" pitchFamily="49" charset="-122"/>
              </a:rPr>
              <a:t>) ?</a:t>
            </a:r>
          </a:p>
        </p:txBody>
      </p:sp>
      <p:sp>
        <p:nvSpPr>
          <p:cNvPr id="338986" name="Text Box 42"/>
          <p:cNvSpPr txBox="1">
            <a:spLocks noChangeArrowheads="1"/>
          </p:cNvSpPr>
          <p:nvPr/>
        </p:nvSpPr>
        <p:spPr bwMode="auto">
          <a:xfrm>
            <a:off x="4953000" y="3200400"/>
            <a:ext cx="24717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2n</a:t>
            </a:r>
            <a:r>
              <a:rPr lang="en-US" altLang="zh-CN" sz="2400" baseline="30000">
                <a:ea typeface="楷体_GB2312" pitchFamily="49" charset="-122"/>
              </a:rPr>
              <a:t>2</a:t>
            </a:r>
            <a:r>
              <a:rPr lang="en-US" altLang="zh-CN" sz="2400" baseline="0">
                <a:ea typeface="楷体_GB2312" pitchFamily="49" charset="-122"/>
              </a:rPr>
              <a:t>+11n-10=O(n</a:t>
            </a:r>
            <a:r>
              <a:rPr lang="en-US" altLang="zh-CN" sz="2400" baseline="30000">
                <a:ea typeface="楷体_GB2312" pitchFamily="49" charset="-122"/>
              </a:rPr>
              <a:t>2</a:t>
            </a:r>
            <a:r>
              <a:rPr lang="en-US" altLang="zh-CN" sz="2400" baseline="0">
                <a:ea typeface="楷体_GB2312" pitchFamily="49" charset="-122"/>
              </a:rPr>
              <a:t>)</a:t>
            </a:r>
            <a:endParaRPr lang="en-US" altLang="zh-CN" sz="2800" u="sng" baseline="0"/>
          </a:p>
        </p:txBody>
      </p:sp>
      <p:sp>
        <p:nvSpPr>
          <p:cNvPr id="338988" name="Text Box 44"/>
          <p:cNvSpPr txBox="1">
            <a:spLocks noChangeArrowheads="1"/>
          </p:cNvSpPr>
          <p:nvPr/>
        </p:nvSpPr>
        <p:spPr bwMode="auto">
          <a:xfrm>
            <a:off x="685800" y="1828800"/>
            <a:ext cx="8001000" cy="13731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dist" fontAlgn="base">
              <a:lnSpc>
                <a:spcPct val="120000"/>
              </a:lnSpc>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若存在正常数</a:t>
            </a:r>
            <a:r>
              <a:rPr lang="en-US" altLang="zh-CN" b="1" i="1" baseline="0">
                <a:solidFill>
                  <a:srgbClr val="990000"/>
                </a:solidFill>
                <a:latin typeface="Century Schoolbook" panose="02040604050505020304" pitchFamily="18" charset="0"/>
                <a:sym typeface="Symbol" panose="05050102010706020507" pitchFamily="18" charset="2"/>
              </a:rPr>
              <a:t>c</a:t>
            </a:r>
            <a:r>
              <a:rPr lang="zh-CN" altLang="en-US" b="1" baseline="0">
                <a:solidFill>
                  <a:srgbClr val="990000"/>
                </a:solidFill>
                <a:latin typeface="Century Schoolbook" panose="02040604050505020304" pitchFamily="18" charset="0"/>
                <a:sym typeface="Symbol" panose="05050102010706020507" pitchFamily="18" charset="2"/>
              </a:rPr>
              <a:t>和自然数</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使得当 </a:t>
            </a:r>
            <a:r>
              <a:rPr lang="en-US" altLang="zh-CN" b="1" i="1" baseline="0">
                <a:solidFill>
                  <a:srgbClr val="990000"/>
                </a:solidFill>
                <a:latin typeface="Century Schoolbook" panose="02040604050505020304" pitchFamily="18" charset="0"/>
                <a:sym typeface="Symbol" panose="05050102010706020507" pitchFamily="18" charset="2"/>
              </a:rPr>
              <a:t>N </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时</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有</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cg </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p>
          <a:p>
            <a:pPr algn="dist" fontAlgn="base">
              <a:lnSpc>
                <a:spcPct val="120000"/>
              </a:lnSpc>
              <a:spcBef>
                <a:spcPct val="10000"/>
              </a:spcBef>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则称函数 </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在</a:t>
            </a:r>
            <a:r>
              <a:rPr lang="en-US" altLang="zh-CN" b="1" i="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充分大时有</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上界</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是它的一个上界</a:t>
            </a:r>
            <a:r>
              <a:rPr lang="en-US" altLang="zh-CN" b="1" baseline="0">
                <a:solidFill>
                  <a:srgbClr val="990000"/>
                </a:solidFill>
                <a:latin typeface="Century Schoolbook" panose="02040604050505020304" pitchFamily="18" charset="0"/>
                <a:sym typeface="Symbol" panose="05050102010706020507" pitchFamily="18" charset="2"/>
              </a:rPr>
              <a:t>, </a:t>
            </a:r>
          </a:p>
          <a:p>
            <a:pPr algn="dist" fontAlgn="base">
              <a:lnSpc>
                <a:spcPct val="120000"/>
              </a:lnSpc>
              <a:spcBef>
                <a:spcPct val="10000"/>
              </a:spcBef>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记为 </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=O(</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baseline="0">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也称 </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f(</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r>
              <a:rPr lang="en-US" altLang="zh-CN" b="1" baseline="0">
                <a:latin typeface="Century Schoolbook" panose="02040604050505020304" pitchFamily="18" charset="0"/>
                <a:ea typeface="黑体" panose="02010609060101010101" pitchFamily="49" charset="-122"/>
                <a:sym typeface="Symbol" panose="05050102010706020507" pitchFamily="18" charset="2"/>
              </a:rPr>
              <a:t> </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的</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阶</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不高于</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g </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 </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的</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阶</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endParaRPr lang="en-US" altLang="en-US" baseline="0">
              <a:latin typeface="Century Schoolbook" panose="02040604050505020304" pitchFamily="18" charset="0"/>
              <a:ea typeface="黑体" panose="02010609060101010101" pitchFamily="49" charset="-122"/>
            </a:endParaRPr>
          </a:p>
        </p:txBody>
      </p:sp>
      <p:sp>
        <p:nvSpPr>
          <p:cNvPr id="338989" name="Text Box 45"/>
          <p:cNvSpPr txBox="1">
            <a:spLocks noChangeArrowheads="1"/>
          </p:cNvSpPr>
          <p:nvPr/>
        </p:nvSpPr>
        <p:spPr bwMode="auto">
          <a:xfrm>
            <a:off x="457200" y="838200"/>
            <a:ext cx="6705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aseline="0">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设</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和 </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a:t>
            </a:r>
            <a:r>
              <a:rPr lang="zh-CN" altLang="en-US" b="1" baseline="0">
                <a:solidFill>
                  <a:srgbClr val="990000"/>
                </a:solidFill>
                <a:latin typeface="Century Schoolbook" panose="02040604050505020304" pitchFamily="18" charset="0"/>
                <a:sym typeface="Symbol" panose="05050102010706020507" pitchFamily="18" charset="2"/>
              </a:rPr>
              <a:t>是定义在正整数集上的正函数</a:t>
            </a:r>
            <a:r>
              <a:rPr lang="en-US" altLang="zh-CN" b="1" baseline="0">
                <a:solidFill>
                  <a:srgbClr val="990000"/>
                </a:solidFill>
                <a:latin typeface="Century Schoolbook" panose="02040604050505020304" pitchFamily="18" charset="0"/>
                <a:sym typeface="Symbol" panose="05050102010706020507" pitchFamily="18" charset="2"/>
              </a:rPr>
              <a:t>,</a:t>
            </a:r>
            <a:endParaRPr lang="en-US" altLang="en-US" baseline="0">
              <a:latin typeface="Century Schoolbook" panose="02040604050505020304" pitchFamily="18" charset="0"/>
              <a:ea typeface="黑体" panose="02010609060101010101" pitchFamily="49" charset="-122"/>
            </a:endParaRPr>
          </a:p>
        </p:txBody>
      </p:sp>
      <p:sp>
        <p:nvSpPr>
          <p:cNvPr id="338990" name="Rectangle 46"/>
          <p:cNvSpPr>
            <a:spLocks noChangeArrowheads="1"/>
          </p:cNvSpPr>
          <p:nvPr/>
        </p:nvSpPr>
        <p:spPr bwMode="auto">
          <a:xfrm>
            <a:off x="609600" y="1295400"/>
            <a:ext cx="4954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aseline="0">
                <a:latin typeface="Century Schoolbook" panose="02040604050505020304" pitchFamily="18" charset="0"/>
                <a:sym typeface="Symbol" panose="05050102010706020507" pitchFamily="18" charset="2"/>
              </a:rPr>
              <a:t>(1)</a:t>
            </a:r>
            <a:r>
              <a:rPr lang="zh-CN" altLang="en-US" b="1" baseline="0">
                <a:latin typeface="黑体" panose="02010609060101010101" pitchFamily="49" charset="-122"/>
                <a:ea typeface="黑体" panose="02010609060101010101" pitchFamily="49" charset="-122"/>
                <a:sym typeface="Symbol" panose="05050102010706020507" pitchFamily="18" charset="2"/>
              </a:rPr>
              <a:t>大</a:t>
            </a:r>
            <a:r>
              <a:rPr lang="en-US" altLang="zh-CN" b="1" baseline="0">
                <a:latin typeface="Century Schoolbook" panose="02040604050505020304" pitchFamily="18" charset="0"/>
                <a:ea typeface="黑体" panose="02010609060101010101" pitchFamily="49" charset="-122"/>
                <a:sym typeface="Symbol" panose="05050102010706020507" pitchFamily="18" charset="2"/>
              </a:rPr>
              <a:t>O</a:t>
            </a:r>
            <a:r>
              <a:rPr lang="zh-CN" altLang="en-US" b="1" baseline="0">
                <a:latin typeface="黑体" panose="02010609060101010101" pitchFamily="49" charset="-122"/>
                <a:ea typeface="黑体" panose="02010609060101010101" pitchFamily="49" charset="-122"/>
                <a:sym typeface="Symbol" panose="05050102010706020507" pitchFamily="18" charset="2"/>
              </a:rPr>
              <a:t>表示法</a:t>
            </a:r>
            <a:r>
              <a:rPr lang="zh-CN" altLang="en-US" baseline="0">
                <a:latin typeface="黑体" panose="02010609060101010101" pitchFamily="49" charset="-122"/>
                <a:ea typeface="黑体" panose="02010609060101010101" pitchFamily="49" charset="-122"/>
                <a:sym typeface="Symbol" panose="05050102010706020507" pitchFamily="18" charset="2"/>
              </a:rPr>
              <a:t> </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算法运行时间的上限 </a:t>
            </a:r>
            <a:r>
              <a:rPr lang="en-US" altLang="zh-CN" baseline="0">
                <a:latin typeface="黑体" panose="02010609060101010101" pitchFamily="49" charset="-122"/>
                <a:ea typeface="黑体" panose="02010609060101010101" pitchFamily="49" charset="-122"/>
                <a:sym typeface="Symbol" panose="05050102010706020507" pitchFamily="18" charset="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989"/>
                                        </p:tgtEl>
                                        <p:attrNameLst>
                                          <p:attrName>style.visibility</p:attrName>
                                        </p:attrNameLst>
                                      </p:cBhvr>
                                      <p:to>
                                        <p:strVal val="visible"/>
                                      </p:to>
                                    </p:set>
                                    <p:animEffect transition="in" filter="wipe(left)">
                                      <p:cBhvr>
                                        <p:cTn id="7" dur="500"/>
                                        <p:tgtEl>
                                          <p:spTgt spid="338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990"/>
                                        </p:tgtEl>
                                        <p:attrNameLst>
                                          <p:attrName>style.visibility</p:attrName>
                                        </p:attrNameLst>
                                      </p:cBhvr>
                                      <p:to>
                                        <p:strVal val="visible"/>
                                      </p:to>
                                    </p:set>
                                    <p:animEffect transition="in" filter="wipe(left)">
                                      <p:cBhvr>
                                        <p:cTn id="12" dur="500"/>
                                        <p:tgtEl>
                                          <p:spTgt spid="338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988"/>
                                        </p:tgtEl>
                                        <p:attrNameLst>
                                          <p:attrName>style.visibility</p:attrName>
                                        </p:attrNameLst>
                                      </p:cBhvr>
                                      <p:to>
                                        <p:strVal val="visible"/>
                                      </p:to>
                                    </p:set>
                                    <p:animEffect transition="in" filter="wipe(left)">
                                      <p:cBhvr>
                                        <p:cTn id="17" dur="500"/>
                                        <p:tgtEl>
                                          <p:spTgt spid="338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981"/>
                                        </p:tgtEl>
                                        <p:attrNameLst>
                                          <p:attrName>style.visibility</p:attrName>
                                        </p:attrNameLst>
                                      </p:cBhvr>
                                      <p:to>
                                        <p:strVal val="visible"/>
                                      </p:to>
                                    </p:set>
                                    <p:animEffect transition="in" filter="wipe(left)">
                                      <p:cBhvr>
                                        <p:cTn id="22" dur="500"/>
                                        <p:tgtEl>
                                          <p:spTgt spid="338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982"/>
                                        </p:tgtEl>
                                        <p:attrNameLst>
                                          <p:attrName>style.visibility</p:attrName>
                                        </p:attrNameLst>
                                      </p:cBhvr>
                                      <p:to>
                                        <p:strVal val="visible"/>
                                      </p:to>
                                    </p:set>
                                    <p:animEffect transition="in" filter="wipe(left)">
                                      <p:cBhvr>
                                        <p:cTn id="27" dur="500"/>
                                        <p:tgtEl>
                                          <p:spTgt spid="338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983"/>
                                        </p:tgtEl>
                                        <p:attrNameLst>
                                          <p:attrName>style.visibility</p:attrName>
                                        </p:attrNameLst>
                                      </p:cBhvr>
                                      <p:to>
                                        <p:strVal val="visible"/>
                                      </p:to>
                                    </p:set>
                                    <p:animEffect transition="in" filter="wipe(left)">
                                      <p:cBhvr>
                                        <p:cTn id="32" dur="500"/>
                                        <p:tgtEl>
                                          <p:spTgt spid="3389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8986"/>
                                        </p:tgtEl>
                                        <p:attrNameLst>
                                          <p:attrName>style.visibility</p:attrName>
                                        </p:attrNameLst>
                                      </p:cBhvr>
                                      <p:to>
                                        <p:strVal val="visible"/>
                                      </p:to>
                                    </p:set>
                                    <p:animEffect transition="in" filter="wipe(left)">
                                      <p:cBhvr>
                                        <p:cTn id="37" dur="500"/>
                                        <p:tgtEl>
                                          <p:spTgt spid="3389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8984"/>
                                        </p:tgtEl>
                                        <p:attrNameLst>
                                          <p:attrName>style.visibility</p:attrName>
                                        </p:attrNameLst>
                                      </p:cBhvr>
                                      <p:to>
                                        <p:strVal val="visible"/>
                                      </p:to>
                                    </p:set>
                                    <p:animEffect transition="in" filter="wipe(left)">
                                      <p:cBhvr>
                                        <p:cTn id="42" dur="500"/>
                                        <p:tgtEl>
                                          <p:spTgt spid="3389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8985"/>
                                        </p:tgtEl>
                                        <p:attrNameLst>
                                          <p:attrName>style.visibility</p:attrName>
                                        </p:attrNameLst>
                                      </p:cBhvr>
                                      <p:to>
                                        <p:strVal val="visible"/>
                                      </p:to>
                                    </p:set>
                                    <p:animEffect transition="in" filter="wipe(left)">
                                      <p:cBhvr>
                                        <p:cTn id="47" dur="500"/>
                                        <p:tgtEl>
                                          <p:spTgt spid="3389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8971"/>
                                        </p:tgtEl>
                                        <p:attrNameLst>
                                          <p:attrName>style.visibility</p:attrName>
                                        </p:attrNameLst>
                                      </p:cBhvr>
                                      <p:to>
                                        <p:strVal val="visible"/>
                                      </p:to>
                                    </p:set>
                                    <p:animEffect transition="in" filter="wipe(left)">
                                      <p:cBhvr>
                                        <p:cTn id="52" dur="500"/>
                                        <p:tgtEl>
                                          <p:spTgt spid="3389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8972"/>
                                        </p:tgtEl>
                                        <p:attrNameLst>
                                          <p:attrName>style.visibility</p:attrName>
                                        </p:attrNameLst>
                                      </p:cBhvr>
                                      <p:to>
                                        <p:strVal val="visible"/>
                                      </p:to>
                                    </p:set>
                                    <p:animEffect transition="in" filter="wipe(left)">
                                      <p:cBhvr>
                                        <p:cTn id="57" dur="500"/>
                                        <p:tgtEl>
                                          <p:spTgt spid="3389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8974"/>
                                        </p:tgtEl>
                                        <p:attrNameLst>
                                          <p:attrName>style.visibility</p:attrName>
                                        </p:attrNameLst>
                                      </p:cBhvr>
                                      <p:to>
                                        <p:strVal val="visible"/>
                                      </p:to>
                                    </p:set>
                                    <p:animEffect transition="in" filter="wipe(left)">
                                      <p:cBhvr>
                                        <p:cTn id="62" dur="500"/>
                                        <p:tgtEl>
                                          <p:spTgt spid="3389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8973"/>
                                        </p:tgtEl>
                                        <p:attrNameLst>
                                          <p:attrName>style.visibility</p:attrName>
                                        </p:attrNameLst>
                                      </p:cBhvr>
                                      <p:to>
                                        <p:strVal val="visible"/>
                                      </p:to>
                                    </p:set>
                                    <p:animEffect transition="in" filter="wipe(left)">
                                      <p:cBhvr>
                                        <p:cTn id="67" dur="500"/>
                                        <p:tgtEl>
                                          <p:spTgt spid="33897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8977"/>
                                        </p:tgtEl>
                                        <p:attrNameLst>
                                          <p:attrName>style.visibility</p:attrName>
                                        </p:attrNameLst>
                                      </p:cBhvr>
                                      <p:to>
                                        <p:strVal val="visible"/>
                                      </p:to>
                                    </p:set>
                                    <p:animEffect transition="in" filter="wipe(left)">
                                      <p:cBhvr>
                                        <p:cTn id="72" dur="500"/>
                                        <p:tgtEl>
                                          <p:spTgt spid="33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71" grpId="0" autoUpdateAnimBg="0"/>
      <p:bldP spid="338972" grpId="0" autoUpdateAnimBg="0"/>
      <p:bldP spid="338973" grpId="0" autoUpdateAnimBg="0"/>
      <p:bldP spid="338974" grpId="0" autoUpdateAnimBg="0"/>
      <p:bldP spid="338977" grpId="0" autoUpdateAnimBg="0"/>
      <p:bldP spid="338981" grpId="0" autoUpdateAnimBg="0"/>
      <p:bldP spid="338982" grpId="0" autoUpdateAnimBg="0"/>
      <p:bldP spid="338983" grpId="0" autoUpdateAnimBg="0"/>
      <p:bldP spid="338984" grpId="0" autoUpdateAnimBg="0"/>
      <p:bldP spid="338985" grpId="0" autoUpdateAnimBg="0"/>
      <p:bldP spid="338986" grpId="0" autoUpdateAnimBg="0"/>
      <p:bldP spid="338988" grpId="0" animBg="1" autoUpdateAnimBg="0"/>
      <p:bldP spid="338989" grpId="0" autoUpdateAnimBg="0"/>
      <p:bldP spid="33899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灯片编号占位符 3"/>
          <p:cNvSpPr>
            <a:spLocks noGrp="1"/>
          </p:cNvSpPr>
          <p:nvPr>
            <p:ph type="sldNum" sz="quarter" idx="12"/>
          </p:nvPr>
        </p:nvSpPr>
        <p:spPr>
          <a:xfrm>
            <a:off x="7124700" y="64976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EE740B01-E14E-44D5-820C-B1545953DADD}" type="slidenum">
              <a:rPr lang="en-US" altLang="zh-CN" sz="1400" baseline="0"/>
              <a:pPr/>
              <a:t>22</a:t>
            </a:fld>
            <a:endParaRPr lang="en-US" altLang="zh-CN" sz="1400" baseline="0"/>
          </a:p>
        </p:txBody>
      </p:sp>
      <p:sp>
        <p:nvSpPr>
          <p:cNvPr id="4103"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39981" name="Line 13"/>
          <p:cNvSpPr>
            <a:spLocks noChangeShapeType="1"/>
          </p:cNvSpPr>
          <p:nvPr/>
        </p:nvSpPr>
        <p:spPr bwMode="auto">
          <a:xfrm>
            <a:off x="1371600" y="3505200"/>
            <a:ext cx="67056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9982" name="Line 14"/>
          <p:cNvSpPr>
            <a:spLocks noChangeShapeType="1"/>
          </p:cNvSpPr>
          <p:nvPr/>
        </p:nvSpPr>
        <p:spPr bwMode="auto">
          <a:xfrm>
            <a:off x="1371600" y="4648200"/>
            <a:ext cx="67056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9983" name="Rectangle 15"/>
          <p:cNvSpPr>
            <a:spLocks noChangeArrowheads="1"/>
          </p:cNvSpPr>
          <p:nvPr/>
        </p:nvSpPr>
        <p:spPr bwMode="auto">
          <a:xfrm>
            <a:off x="684213" y="3068638"/>
            <a:ext cx="816133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latin typeface="楷体_GB2312" pitchFamily="49" charset="-122"/>
                <a:ea typeface="楷体_GB2312" pitchFamily="49" charset="-122"/>
              </a:rPr>
              <a:t>例如  估计如下二重循环算法在最坏情况下时间复杂性</a:t>
            </a:r>
            <a:r>
              <a:rPr lang="en-US" altLang="zh-CN" b="1" baseline="0">
                <a:latin typeface="Century Schoolbook" panose="02040604050505020304" pitchFamily="18" charset="0"/>
                <a:ea typeface="楷体_GB2312" pitchFamily="49" charset="-122"/>
              </a:rPr>
              <a:t>T(n)</a:t>
            </a:r>
            <a:r>
              <a:rPr lang="zh-CN" altLang="en-US" b="1" baseline="0">
                <a:latin typeface="楷体_GB2312" pitchFamily="49" charset="-122"/>
                <a:ea typeface="楷体_GB2312" pitchFamily="49" charset="-122"/>
              </a:rPr>
              <a:t>的阶</a:t>
            </a:r>
            <a:r>
              <a:rPr lang="en-US" altLang="zh-CN" b="1" baseline="0">
                <a:latin typeface="楷体_GB2312" pitchFamily="49" charset="-122"/>
                <a:ea typeface="楷体_GB2312" pitchFamily="49" charset="-122"/>
              </a:rPr>
              <a:t>.</a:t>
            </a:r>
            <a:endParaRPr lang="en-US" altLang="zh-CN" sz="2000" baseline="0">
              <a:ea typeface="黑体" panose="02010609060101010101" pitchFamily="49" charset="-122"/>
            </a:endParaRPr>
          </a:p>
        </p:txBody>
      </p:sp>
      <p:sp>
        <p:nvSpPr>
          <p:cNvPr id="339985" name="Text Box 17"/>
          <p:cNvSpPr txBox="1">
            <a:spLocks noChangeArrowheads="1"/>
          </p:cNvSpPr>
          <p:nvPr/>
        </p:nvSpPr>
        <p:spPr bwMode="auto">
          <a:xfrm>
            <a:off x="1447800" y="4648200"/>
            <a:ext cx="6324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b="1" baseline="0">
                <a:latin typeface="楷体_GB2312" pitchFamily="49" charset="-122"/>
                <a:ea typeface="楷体_GB2312" pitchFamily="49" charset="-122"/>
              </a:rPr>
              <a:t>分析</a:t>
            </a:r>
            <a:r>
              <a:rPr lang="en-US" altLang="zh-CN" b="1" baseline="0">
                <a:latin typeface="楷体_GB2312" pitchFamily="49" charset="-122"/>
                <a:ea typeface="楷体_GB2312" pitchFamily="49" charset="-122"/>
              </a:rPr>
              <a:t>:</a:t>
            </a:r>
            <a:r>
              <a:rPr lang="zh-CN" altLang="en-US" b="1" baseline="0">
                <a:latin typeface="楷体_GB2312" pitchFamily="49" charset="-122"/>
                <a:ea typeface="楷体_GB2312" pitchFamily="49" charset="-122"/>
              </a:rPr>
              <a:t>内循环体只需</a:t>
            </a:r>
            <a:r>
              <a:rPr lang="en-US" altLang="zh-CN" b="1" baseline="0">
                <a:latin typeface="Century Schoolbook" panose="02040604050505020304" pitchFamily="18" charset="0"/>
                <a:ea typeface="楷体_GB2312" pitchFamily="49" charset="-122"/>
              </a:rPr>
              <a:t>O</a:t>
            </a:r>
            <a:r>
              <a:rPr lang="en-US" altLang="zh-CN" b="1" baseline="0">
                <a:latin typeface="楷体_GB2312" pitchFamily="49" charset="-122"/>
                <a:ea typeface="楷体_GB2312" pitchFamily="49" charset="-122"/>
              </a:rPr>
              <a:t>(1)</a:t>
            </a:r>
            <a:r>
              <a:rPr lang="zh-CN" altLang="en-US" b="1" baseline="0">
                <a:latin typeface="楷体_GB2312" pitchFamily="49" charset="-122"/>
                <a:ea typeface="楷体_GB2312" pitchFamily="49" charset="-122"/>
              </a:rPr>
              <a:t>时间</a:t>
            </a:r>
            <a:r>
              <a:rPr lang="en-US" altLang="zh-CN" b="1" baseline="0">
                <a:latin typeface="楷体_GB2312" pitchFamily="49" charset="-122"/>
                <a:ea typeface="楷体_GB2312" pitchFamily="49" charset="-122"/>
              </a:rPr>
              <a:t>,</a:t>
            </a:r>
            <a:r>
              <a:rPr lang="zh-CN" altLang="en-US" b="1" baseline="0">
                <a:latin typeface="楷体_GB2312" pitchFamily="49" charset="-122"/>
                <a:ea typeface="楷体_GB2312" pitchFamily="49" charset="-122"/>
              </a:rPr>
              <a:t>故</a:t>
            </a:r>
            <a:endParaRPr lang="zh-CN" altLang="en-US" b="1" baseline="0"/>
          </a:p>
        </p:txBody>
      </p:sp>
      <p:sp>
        <p:nvSpPr>
          <p:cNvPr id="339986" name="Text Box 18"/>
          <p:cNvSpPr txBox="1">
            <a:spLocks noChangeArrowheads="1"/>
          </p:cNvSpPr>
          <p:nvPr/>
        </p:nvSpPr>
        <p:spPr bwMode="auto">
          <a:xfrm>
            <a:off x="1676400" y="3429000"/>
            <a:ext cx="6999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400" baseline="0">
                <a:latin typeface="Century Schoolbook" panose="02040604050505020304" pitchFamily="18" charset="0"/>
                <a:ea typeface="黑体" panose="02010609060101010101" pitchFamily="49" charset="-122"/>
              </a:rPr>
              <a:t>for i:= 1 to n do</a:t>
            </a:r>
          </a:p>
          <a:p>
            <a:pPr algn="just" fontAlgn="base">
              <a:lnSpc>
                <a:spcPct val="100000"/>
              </a:lnSpc>
            </a:pPr>
            <a:r>
              <a:rPr lang="en-US" altLang="zh-CN" sz="2400" baseline="0">
                <a:latin typeface="Century Schoolbook" panose="02040604050505020304" pitchFamily="18" charset="0"/>
                <a:ea typeface="黑体" panose="02010609060101010101" pitchFamily="49" charset="-122"/>
              </a:rPr>
              <a:t>      for j:=1 to i do</a:t>
            </a:r>
          </a:p>
          <a:p>
            <a:pPr algn="just" fontAlgn="base">
              <a:lnSpc>
                <a:spcPct val="100000"/>
              </a:lnSpc>
            </a:pPr>
            <a:r>
              <a:rPr lang="en-US" altLang="zh-CN" sz="2400" baseline="0">
                <a:latin typeface="Century Schoolbook" panose="02040604050505020304" pitchFamily="18" charset="0"/>
                <a:ea typeface="黑体" panose="02010609060101010101" pitchFamily="49" charset="-122"/>
              </a:rPr>
              <a:t>       {s1,s2,s3,s4} ; //</a:t>
            </a:r>
            <a:r>
              <a:rPr lang="en-US" altLang="zh-CN" sz="2400" baseline="0">
                <a:solidFill>
                  <a:schemeClr val="accent2"/>
                </a:solidFill>
                <a:latin typeface="Century Schoolbook" panose="02040604050505020304" pitchFamily="18" charset="0"/>
                <a:ea typeface="黑体" panose="02010609060101010101" pitchFamily="49" charset="-122"/>
              </a:rPr>
              <a:t>s1,s2,s3,s4</a:t>
            </a:r>
            <a:r>
              <a:rPr lang="zh-CN" altLang="en-US" sz="2400" baseline="0">
                <a:solidFill>
                  <a:schemeClr val="accent2"/>
                </a:solidFill>
                <a:latin typeface="楷体_GB2312" pitchFamily="49" charset="-122"/>
                <a:ea typeface="楷体_GB2312" pitchFamily="49" charset="-122"/>
              </a:rPr>
              <a:t>为单一赋值语句</a:t>
            </a:r>
            <a:endParaRPr lang="zh-CN" altLang="en-US" sz="2400" baseline="0">
              <a:latin typeface="楷体_GB2312" pitchFamily="49" charset="-122"/>
              <a:ea typeface="楷体_GB2312" pitchFamily="49" charset="-122"/>
            </a:endParaRPr>
          </a:p>
        </p:txBody>
      </p:sp>
      <p:graphicFrame>
        <p:nvGraphicFramePr>
          <p:cNvPr id="339987" name="Object 19"/>
          <p:cNvGraphicFramePr>
            <a:graphicFrameLocks noChangeAspect="1"/>
          </p:cNvGraphicFramePr>
          <p:nvPr/>
        </p:nvGraphicFramePr>
        <p:xfrm>
          <a:off x="3154363" y="5018088"/>
          <a:ext cx="854075" cy="779462"/>
        </p:xfrm>
        <a:graphic>
          <a:graphicData uri="http://schemas.openxmlformats.org/presentationml/2006/ole">
            <mc:AlternateContent xmlns:mc="http://schemas.openxmlformats.org/markup-compatibility/2006">
              <mc:Choice xmlns:v="urn:schemas-microsoft-com:vml" Requires="v">
                <p:oleObj spid="_x0000_s4203" name="公式" r:id="rId3" imgW="444114" imgH="406048" progId="">
                  <p:embed/>
                </p:oleObj>
              </mc:Choice>
              <mc:Fallback>
                <p:oleObj name="公式" r:id="rId3" imgW="444114" imgH="406048"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363" y="5018088"/>
                        <a:ext cx="854075"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88" name="Object 20"/>
          <p:cNvGraphicFramePr>
            <a:graphicFrameLocks noChangeAspect="1"/>
          </p:cNvGraphicFramePr>
          <p:nvPr/>
        </p:nvGraphicFramePr>
        <p:xfrm>
          <a:off x="3995738" y="4984750"/>
          <a:ext cx="1811337" cy="846138"/>
        </p:xfrm>
        <a:graphic>
          <a:graphicData uri="http://schemas.openxmlformats.org/presentationml/2006/ole">
            <mc:AlternateContent xmlns:mc="http://schemas.openxmlformats.org/markup-compatibility/2006">
              <mc:Choice xmlns:v="urn:schemas-microsoft-com:vml" Requires="v">
                <p:oleObj spid="_x0000_s4204" name="公式" r:id="rId5" imgW="875920" imgH="406224" progId="">
                  <p:embed/>
                </p:oleObj>
              </mc:Choice>
              <mc:Fallback>
                <p:oleObj name="公式" r:id="rId5" imgW="875920" imgH="406224" progId="">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984750"/>
                        <a:ext cx="1811337"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89" name="Rectangle 21"/>
          <p:cNvSpPr>
            <a:spLocks noChangeArrowheads="1"/>
          </p:cNvSpPr>
          <p:nvPr/>
        </p:nvSpPr>
        <p:spPr bwMode="auto">
          <a:xfrm>
            <a:off x="1503363" y="5910263"/>
            <a:ext cx="1600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b="1" baseline="0">
                <a:ea typeface="楷体_GB2312" pitchFamily="49" charset="-122"/>
              </a:rPr>
              <a:t>外循环共需</a:t>
            </a:r>
            <a:endParaRPr lang="zh-CN" altLang="en-US" sz="2000" b="1" baseline="0"/>
          </a:p>
        </p:txBody>
      </p:sp>
      <p:graphicFrame>
        <p:nvGraphicFramePr>
          <p:cNvPr id="339990" name="Object 22"/>
          <p:cNvGraphicFramePr>
            <a:graphicFrameLocks noChangeAspect="1"/>
          </p:cNvGraphicFramePr>
          <p:nvPr/>
        </p:nvGraphicFramePr>
        <p:xfrm>
          <a:off x="3081338" y="5794375"/>
          <a:ext cx="3790950" cy="685800"/>
        </p:xfrm>
        <a:graphic>
          <a:graphicData uri="http://schemas.openxmlformats.org/presentationml/2006/ole">
            <mc:AlternateContent xmlns:mc="http://schemas.openxmlformats.org/markup-compatibility/2006">
              <mc:Choice xmlns:v="urn:schemas-microsoft-com:vml" Requires="v">
                <p:oleObj spid="_x0000_s4205" name="公式" r:id="rId7" imgW="2197100" imgH="393700" progId="">
                  <p:embed/>
                </p:oleObj>
              </mc:Choice>
              <mc:Fallback>
                <p:oleObj name="公式" r:id="rId7" imgW="2197100" imgH="393700" progId="">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338" y="5794375"/>
                        <a:ext cx="37909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91" name="Rectangle 23"/>
          <p:cNvSpPr>
            <a:spLocks noChangeArrowheads="1"/>
          </p:cNvSpPr>
          <p:nvPr/>
        </p:nvSpPr>
        <p:spPr bwMode="auto">
          <a:xfrm>
            <a:off x="1676400" y="609600"/>
            <a:ext cx="6205538" cy="2427288"/>
          </a:xfrm>
          <a:prstGeom prst="rect">
            <a:avLst/>
          </a:prstGeom>
          <a:solidFill>
            <a:srgbClr val="FFFFCC">
              <a:alpha val="50195"/>
            </a:srgbClr>
          </a:solidFill>
          <a:ln w="38100">
            <a:solidFill>
              <a:srgbClr val="660033"/>
            </a:solidFill>
            <a:miter lim="800000"/>
            <a:headEnd/>
            <a:tailEnd/>
          </a:ln>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5000"/>
              </a:spcBef>
            </a:pPr>
            <a:r>
              <a:rPr lang="en-US" altLang="zh-CN" baseline="0">
                <a:latin typeface="Century Schoolbook" panose="02040604050505020304" pitchFamily="18" charset="0"/>
              </a:rPr>
              <a:t>  </a:t>
            </a:r>
            <a:r>
              <a:rPr lang="en-US" altLang="zh-CN" b="1" baseline="0">
                <a:solidFill>
                  <a:srgbClr val="990000"/>
                </a:solidFill>
                <a:latin typeface="Century Schoolbook" panose="02040604050505020304" pitchFamily="18" charset="0"/>
              </a:rPr>
              <a:t>1. O(f)+O(g)=O(max(f,g))</a:t>
            </a:r>
          </a:p>
          <a:p>
            <a:pPr fontAlgn="base">
              <a:lnSpc>
                <a:spcPct val="110000"/>
              </a:lnSpc>
              <a:spcBef>
                <a:spcPct val="5000"/>
              </a:spcBef>
            </a:pPr>
            <a:r>
              <a:rPr lang="en-US" altLang="zh-CN" b="1" baseline="0">
                <a:solidFill>
                  <a:srgbClr val="990000"/>
                </a:solidFill>
                <a:latin typeface="Century Schoolbook" panose="02040604050505020304" pitchFamily="18" charset="0"/>
              </a:rPr>
              <a:t>  2. O(f)+O(g)=O(f+g)</a:t>
            </a:r>
          </a:p>
          <a:p>
            <a:pPr fontAlgn="base">
              <a:lnSpc>
                <a:spcPct val="110000"/>
              </a:lnSpc>
              <a:spcBef>
                <a:spcPct val="5000"/>
              </a:spcBef>
            </a:pPr>
            <a:r>
              <a:rPr lang="en-US" altLang="zh-CN" b="1" baseline="0">
                <a:solidFill>
                  <a:srgbClr val="990000"/>
                </a:solidFill>
                <a:latin typeface="Century Schoolbook" panose="02040604050505020304" pitchFamily="18" charset="0"/>
              </a:rPr>
              <a:t>  3. O(f)·O(g)=O(f·g)</a:t>
            </a:r>
          </a:p>
          <a:p>
            <a:pPr fontAlgn="base">
              <a:lnSpc>
                <a:spcPct val="110000"/>
              </a:lnSpc>
              <a:spcBef>
                <a:spcPct val="5000"/>
              </a:spcBef>
            </a:pPr>
            <a:r>
              <a:rPr lang="en-US" altLang="zh-CN" b="1" baseline="0">
                <a:solidFill>
                  <a:srgbClr val="990000"/>
                </a:solidFill>
                <a:latin typeface="Century Schoolbook" panose="02040604050505020304" pitchFamily="18" charset="0"/>
              </a:rPr>
              <a:t>  4. </a:t>
            </a:r>
            <a:r>
              <a:rPr lang="en-US" altLang="en-US" b="1" baseline="0">
                <a:solidFill>
                  <a:srgbClr val="990000"/>
                </a:solidFill>
                <a:latin typeface="Century Schoolbook" panose="02040604050505020304" pitchFamily="18" charset="0"/>
              </a:rPr>
              <a:t>如果 </a:t>
            </a:r>
            <a:r>
              <a:rPr lang="en-US" altLang="zh-CN" b="1" baseline="0">
                <a:solidFill>
                  <a:srgbClr val="990000"/>
                </a:solidFill>
                <a:latin typeface="Century Schoolbook" panose="02040604050505020304" pitchFamily="18" charset="0"/>
              </a:rPr>
              <a:t>g(n)=O(f(n)),</a:t>
            </a:r>
            <a:r>
              <a:rPr lang="en-US" altLang="en-US" b="1" baseline="0">
                <a:solidFill>
                  <a:srgbClr val="990000"/>
                </a:solidFill>
                <a:latin typeface="Century Schoolbook" panose="02040604050505020304" pitchFamily="18" charset="0"/>
              </a:rPr>
              <a:t>则 </a:t>
            </a:r>
            <a:r>
              <a:rPr lang="en-US" altLang="zh-CN" b="1" baseline="0">
                <a:solidFill>
                  <a:srgbClr val="990000"/>
                </a:solidFill>
                <a:latin typeface="Century Schoolbook" panose="02040604050505020304" pitchFamily="18" charset="0"/>
              </a:rPr>
              <a:t>O(f)+O(g)=O(f)        </a:t>
            </a:r>
          </a:p>
          <a:p>
            <a:pPr fontAlgn="base">
              <a:lnSpc>
                <a:spcPct val="110000"/>
              </a:lnSpc>
              <a:spcBef>
                <a:spcPct val="5000"/>
              </a:spcBef>
            </a:pPr>
            <a:r>
              <a:rPr lang="en-US" altLang="zh-CN" b="1" baseline="0">
                <a:solidFill>
                  <a:srgbClr val="990000"/>
                </a:solidFill>
                <a:latin typeface="Century Schoolbook" panose="02040604050505020304" pitchFamily="18" charset="0"/>
              </a:rPr>
              <a:t>  5. f=O(f)</a:t>
            </a:r>
          </a:p>
          <a:p>
            <a:pPr fontAlgn="base">
              <a:lnSpc>
                <a:spcPct val="110000"/>
              </a:lnSpc>
              <a:spcBef>
                <a:spcPct val="5000"/>
              </a:spcBef>
            </a:pPr>
            <a:r>
              <a:rPr lang="en-US" altLang="zh-CN" b="1" baseline="0">
                <a:solidFill>
                  <a:srgbClr val="990000"/>
                </a:solidFill>
                <a:latin typeface="Century Schoolbook" panose="02040604050505020304" pitchFamily="18" charset="0"/>
              </a:rPr>
              <a:t>  6. O(cf(n))=O(f(n))</a:t>
            </a:r>
            <a:endParaRPr lang="en-US" altLang="zh-CN" baseline="0">
              <a:solidFill>
                <a:srgbClr val="990000"/>
              </a:solidFill>
              <a:latin typeface="Century Schoolbook" panose="02040604050505020304" pitchFamily="18" charset="0"/>
            </a:endParaRPr>
          </a:p>
        </p:txBody>
      </p:sp>
      <p:sp>
        <p:nvSpPr>
          <p:cNvPr id="339992" name="Rectangle 24"/>
          <p:cNvSpPr>
            <a:spLocks noChangeArrowheads="1"/>
          </p:cNvSpPr>
          <p:nvPr/>
        </p:nvSpPr>
        <p:spPr bwMode="auto">
          <a:xfrm>
            <a:off x="1219200" y="609600"/>
            <a:ext cx="469900" cy="2425700"/>
          </a:xfrm>
          <a:prstGeom prst="rect">
            <a:avLst/>
          </a:prstGeom>
          <a:solidFill>
            <a:srgbClr val="FFFFCC">
              <a:alpha val="50195"/>
            </a:srgbClr>
          </a:solidFill>
          <a:ln w="38100">
            <a:solidFill>
              <a:srgbClr val="660033"/>
            </a:solidFill>
            <a:miter lim="800000"/>
            <a:headEnd/>
            <a:tailEnd/>
          </a:ln>
        </p:spPr>
        <p:txBody>
          <a:bodyPr wrap="none" lIns="90000" tIns="46800" rIns="90000" bIns="46800"/>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
              </a:spcBef>
              <a:spcAft>
                <a:spcPct val="5000"/>
              </a:spcAft>
            </a:pPr>
            <a:endParaRPr lang="en-US" altLang="en-US" sz="800" baseline="0">
              <a:latin typeface="Century Schoolbook" panose="02040604050505020304" pitchFamily="18" charset="0"/>
            </a:endParaRPr>
          </a:p>
          <a:p>
            <a:pPr eaLnBrk="1" hangingPunct="1">
              <a:lnSpc>
                <a:spcPct val="120000"/>
              </a:lnSpc>
              <a:spcBef>
                <a:spcPct val="15000"/>
              </a:spcBef>
              <a:spcAft>
                <a:spcPct val="5000"/>
              </a:spcAft>
            </a:pPr>
            <a:r>
              <a:rPr lang="en-US" altLang="en-US" baseline="0">
                <a:latin typeface="Century Schoolbook" panose="02040604050505020304" pitchFamily="18" charset="0"/>
                <a:ea typeface="黑体" panose="02010609060101010101" pitchFamily="49" charset="-122"/>
              </a:rPr>
              <a:t>运</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算</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法</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则</a:t>
            </a:r>
            <a:endParaRPr lang="en-US" altLang="en-US" baseline="0">
              <a:latin typeface="Century Schoolbook" panose="02040604050505020304" pitchFamily="18" charset="0"/>
            </a:endParaRPr>
          </a:p>
          <a:p>
            <a:pPr eaLnBrk="1" hangingPunct="1">
              <a:lnSpc>
                <a:spcPct val="120000"/>
              </a:lnSpc>
              <a:spcBef>
                <a:spcPct val="5000"/>
              </a:spcBef>
              <a:spcAft>
                <a:spcPct val="5000"/>
              </a:spcAft>
            </a:pPr>
            <a:endParaRPr lang="en-US" altLang="zh-CN" baseline="0">
              <a:latin typeface="Century Schoolbook" panose="02040604050505020304" pitchFamily="18" charset="0"/>
            </a:endParaRPr>
          </a:p>
        </p:txBody>
      </p:sp>
      <p:sp>
        <p:nvSpPr>
          <p:cNvPr id="339993" name="Rectangle 25"/>
          <p:cNvSpPr>
            <a:spLocks noChangeArrowheads="1"/>
          </p:cNvSpPr>
          <p:nvPr/>
        </p:nvSpPr>
        <p:spPr bwMode="auto">
          <a:xfrm>
            <a:off x="1454150" y="5127625"/>
            <a:ext cx="16652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latin typeface="楷体_GB2312" pitchFamily="49" charset="-122"/>
                <a:ea typeface="楷体_GB2312" pitchFamily="49" charset="-122"/>
              </a:rPr>
              <a:t>内循环共需</a:t>
            </a:r>
            <a:r>
              <a:rPr lang="zh-CN" altLang="en-US" sz="2000" b="1" baseline="0"/>
              <a:t>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999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999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39983"/>
                                        </p:tgtEl>
                                        <p:attrNameLst>
                                          <p:attrName>style.visibility</p:attrName>
                                        </p:attrNameLst>
                                      </p:cBhvr>
                                      <p:to>
                                        <p:strVal val="visible"/>
                                      </p:to>
                                    </p:set>
                                    <p:animEffect transition="in" filter="wipe(left)">
                                      <p:cBhvr>
                                        <p:cTn id="14" dur="500"/>
                                        <p:tgtEl>
                                          <p:spTgt spid="33998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39981"/>
                                        </p:tgtEl>
                                        <p:attrNameLst>
                                          <p:attrName>style.visibility</p:attrName>
                                        </p:attrNameLst>
                                      </p:cBhvr>
                                      <p:to>
                                        <p:strVal val="visible"/>
                                      </p:to>
                                    </p:set>
                                    <p:animEffect transition="in" filter="wipe(left)">
                                      <p:cBhvr>
                                        <p:cTn id="19" dur="500"/>
                                        <p:tgtEl>
                                          <p:spTgt spid="33998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39986"/>
                                        </p:tgtEl>
                                        <p:attrNameLst>
                                          <p:attrName>style.visibility</p:attrName>
                                        </p:attrNameLst>
                                      </p:cBhvr>
                                      <p:to>
                                        <p:strVal val="visible"/>
                                      </p:to>
                                    </p:set>
                                    <p:animEffect transition="in" filter="wipe(left)">
                                      <p:cBhvr>
                                        <p:cTn id="24" dur="500"/>
                                        <p:tgtEl>
                                          <p:spTgt spid="3399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39982"/>
                                        </p:tgtEl>
                                        <p:attrNameLst>
                                          <p:attrName>style.visibility</p:attrName>
                                        </p:attrNameLst>
                                      </p:cBhvr>
                                      <p:to>
                                        <p:strVal val="visible"/>
                                      </p:to>
                                    </p:set>
                                    <p:animEffect transition="in" filter="wipe(left)">
                                      <p:cBhvr>
                                        <p:cTn id="29" dur="500"/>
                                        <p:tgtEl>
                                          <p:spTgt spid="33998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9985"/>
                                        </p:tgtEl>
                                        <p:attrNameLst>
                                          <p:attrName>style.visibility</p:attrName>
                                        </p:attrNameLst>
                                      </p:cBhvr>
                                      <p:to>
                                        <p:strVal val="visible"/>
                                      </p:to>
                                    </p:set>
                                    <p:animEffect transition="in" filter="wipe(left)">
                                      <p:cBhvr>
                                        <p:cTn id="34" dur="500"/>
                                        <p:tgtEl>
                                          <p:spTgt spid="3399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9993"/>
                                        </p:tgtEl>
                                        <p:attrNameLst>
                                          <p:attrName>style.visibility</p:attrName>
                                        </p:attrNameLst>
                                      </p:cBhvr>
                                      <p:to>
                                        <p:strVal val="visible"/>
                                      </p:to>
                                    </p:set>
                                    <p:animEffect transition="in" filter="wipe(left)">
                                      <p:cBhvr>
                                        <p:cTn id="39" dur="500"/>
                                        <p:tgtEl>
                                          <p:spTgt spid="339993"/>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339987"/>
                                        </p:tgtEl>
                                        <p:attrNameLst>
                                          <p:attrName>style.visibility</p:attrName>
                                        </p:attrNameLst>
                                      </p:cBhvr>
                                      <p:to>
                                        <p:strVal val="visible"/>
                                      </p:to>
                                    </p:set>
                                    <p:animEffect transition="in" filter="wipe(left)">
                                      <p:cBhvr>
                                        <p:cTn id="43" dur="500"/>
                                        <p:tgtEl>
                                          <p:spTgt spid="339987"/>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339988"/>
                                        </p:tgtEl>
                                        <p:attrNameLst>
                                          <p:attrName>style.visibility</p:attrName>
                                        </p:attrNameLst>
                                      </p:cBhvr>
                                      <p:to>
                                        <p:strVal val="visible"/>
                                      </p:to>
                                    </p:set>
                                    <p:animEffect transition="in" filter="wipe(left)">
                                      <p:cBhvr>
                                        <p:cTn id="47" dur="500"/>
                                        <p:tgtEl>
                                          <p:spTgt spid="33998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9989"/>
                                        </p:tgtEl>
                                        <p:attrNameLst>
                                          <p:attrName>style.visibility</p:attrName>
                                        </p:attrNameLst>
                                      </p:cBhvr>
                                      <p:to>
                                        <p:strVal val="visible"/>
                                      </p:to>
                                    </p:set>
                                    <p:animEffect transition="in" filter="wipe(left)">
                                      <p:cBhvr>
                                        <p:cTn id="52" dur="500"/>
                                        <p:tgtEl>
                                          <p:spTgt spid="339989"/>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339990"/>
                                        </p:tgtEl>
                                        <p:attrNameLst>
                                          <p:attrName>style.visibility</p:attrName>
                                        </p:attrNameLst>
                                      </p:cBhvr>
                                      <p:to>
                                        <p:strVal val="visible"/>
                                      </p:to>
                                    </p:set>
                                    <p:animEffect transition="in" filter="wipe(left)">
                                      <p:cBhvr>
                                        <p:cTn id="56" dur="500"/>
                                        <p:tgtEl>
                                          <p:spTgt spid="33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3" grpId="0" autoUpdateAnimBg="0"/>
      <p:bldP spid="339985" grpId="0" autoUpdateAnimBg="0"/>
      <p:bldP spid="339986" grpId="0" autoUpdateAnimBg="0"/>
      <p:bldP spid="339989" grpId="0" autoUpdateAnimBg="0"/>
      <p:bldP spid="339991" grpId="0" animBg="1" autoUpdateAnimBg="0"/>
      <p:bldP spid="339992" grpId="0" animBg="1" autoUpdateAnimBg="0"/>
      <p:bldP spid="33999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EF3E383-CD9C-4B90-8474-A8B838B4B018}" type="slidenum">
              <a:rPr lang="en-US" altLang="zh-CN" sz="1400" baseline="0"/>
              <a:pPr/>
              <a:t>23</a:t>
            </a:fld>
            <a:endParaRPr lang="en-US" altLang="zh-CN" sz="1400" baseline="0"/>
          </a:p>
        </p:txBody>
      </p:sp>
      <p:sp>
        <p:nvSpPr>
          <p:cNvPr id="29699" name="Rectangle 1033"/>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29700" name="Rectangle 1034"/>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01" name="Text Box 1035"/>
          <p:cNvSpPr txBox="1">
            <a:spLocks noChangeArrowheads="1"/>
          </p:cNvSpPr>
          <p:nvPr/>
        </p:nvSpPr>
        <p:spPr bwMode="auto">
          <a:xfrm>
            <a:off x="609600" y="533400"/>
            <a:ext cx="800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10000"/>
              </a:spcBef>
            </a:pPr>
            <a:r>
              <a:rPr lang="en-US" altLang="zh-CN" baseline="0">
                <a:latin typeface="Century Schoolbook" panose="02040604050505020304" pitchFamily="18" charset="0"/>
                <a:ea typeface="幼圆" panose="02010509060101010101" pitchFamily="49" charset="-122"/>
                <a:sym typeface="Symbol" panose="05050102010706020507" pitchFamily="18" charset="2"/>
              </a:rPr>
              <a:t>(2)</a:t>
            </a:r>
            <a:r>
              <a:rPr lang="zh-CN" altLang="en-US" baseline="0">
                <a:latin typeface="黑体" panose="02010609060101010101" pitchFamily="49" charset="-122"/>
                <a:ea typeface="黑体" panose="02010609060101010101" pitchFamily="49" charset="-122"/>
                <a:sym typeface="Symbol" panose="05050102010706020507" pitchFamily="18" charset="2"/>
              </a:rPr>
              <a:t>大</a:t>
            </a:r>
            <a:r>
              <a:rPr lang="zh-CN" altLang="en-US" baseline="0">
                <a:latin typeface="Century Schoolbook" panose="02040604050505020304" pitchFamily="18" charset="0"/>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表示法 </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算法运行时间的下限）</a:t>
            </a:r>
            <a:endParaRPr lang="zh-CN" altLang="en-US" baseline="0">
              <a:solidFill>
                <a:srgbClr val="990000"/>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344077" name="Text Box 1037"/>
          <p:cNvSpPr txBox="1">
            <a:spLocks noChangeArrowheads="1"/>
          </p:cNvSpPr>
          <p:nvPr/>
        </p:nvSpPr>
        <p:spPr bwMode="auto">
          <a:xfrm>
            <a:off x="762000" y="2971800"/>
            <a:ext cx="7848600" cy="904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f(N)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当且仅当 </a:t>
            </a:r>
            <a:r>
              <a:rPr lang="en-US" altLang="zh-CN" b="1" baseline="0">
                <a:solidFill>
                  <a:srgbClr val="990000"/>
                </a:solidFill>
                <a:latin typeface="Century Schoolbook" panose="02040604050505020304" pitchFamily="18" charset="0"/>
                <a:sym typeface="Symbol" panose="05050102010706020507" pitchFamily="18" charset="2"/>
              </a:rPr>
              <a:t>f(N) =O(</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a:t>
            </a:r>
            <a:r>
              <a:rPr lang="en-US" altLang="zh-CN" b="1" baseline="0">
                <a:solidFill>
                  <a:srgbClr val="990000"/>
                </a:solidFill>
                <a:latin typeface="Century Schoolbook" panose="02040604050505020304" pitchFamily="18" charset="0"/>
                <a:sym typeface="Symbol" panose="05050102010706020507" pitchFamily="18" charset="2"/>
              </a:rPr>
              <a:t>f(N)=(</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称函数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与</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同阶</a:t>
            </a:r>
            <a:r>
              <a:rPr lang="en-US" altLang="zh-CN" b="1" baseline="0">
                <a:solidFill>
                  <a:srgbClr val="990000"/>
                </a:solidFill>
                <a:latin typeface="Century Schoolbook" panose="02040604050505020304" pitchFamily="18" charset="0"/>
                <a:sym typeface="Symbol" panose="05050102010706020507" pitchFamily="18" charset="2"/>
              </a:rPr>
              <a:t>.</a:t>
            </a:r>
            <a:endParaRPr lang="en-US" altLang="zh-CN" b="1" baseline="0">
              <a:latin typeface="Century Schoolbook" panose="02040604050505020304" pitchFamily="18" charset="0"/>
              <a:sym typeface="Symbol" panose="05050102010706020507" pitchFamily="18" charset="2"/>
            </a:endParaRPr>
          </a:p>
        </p:txBody>
      </p:sp>
      <p:sp>
        <p:nvSpPr>
          <p:cNvPr id="344078" name="Text Box 1038"/>
          <p:cNvSpPr txBox="1">
            <a:spLocks noChangeArrowheads="1"/>
          </p:cNvSpPr>
          <p:nvPr/>
        </p:nvSpPr>
        <p:spPr bwMode="auto">
          <a:xfrm>
            <a:off x="684213" y="4149725"/>
            <a:ext cx="78486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10000"/>
              </a:spcBef>
            </a:pPr>
            <a:r>
              <a:rPr lang="zh-CN" altLang="en-US" b="1" baseline="0">
                <a:latin typeface="宋体" panose="02010600030101010101" pitchFamily="2" charset="-122"/>
                <a:sym typeface="Symbol" panose="05050102010706020507" pitchFamily="18" charset="2"/>
              </a:rPr>
              <a:t>算法的渐进复杂性的阶对于算法的效率有着决定性的意义</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多项式阶算法</a:t>
            </a:r>
            <a:r>
              <a:rPr lang="en-US" altLang="zh-CN" b="1" baseline="0">
                <a:latin typeface="宋体" panose="02010600030101010101" pitchFamily="2" charset="-122"/>
                <a:sym typeface="Symbol" panose="05050102010706020507" pitchFamily="18" charset="2"/>
              </a:rPr>
              <a:t>(</a:t>
            </a:r>
            <a:r>
              <a:rPr lang="zh-CN" altLang="en-US" b="1" baseline="0">
                <a:latin typeface="宋体" panose="02010600030101010101" pitchFamily="2" charset="-122"/>
                <a:sym typeface="Symbol" panose="05050102010706020507" pitchFamily="18" charset="2"/>
              </a:rPr>
              <a:t>有效算法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时间复杂性与规模</a:t>
            </a:r>
            <a:r>
              <a:rPr lang="en-US" altLang="zh-CN" b="1" i="1" baseline="0">
                <a:solidFill>
                  <a:srgbClr val="990000"/>
                </a:solidFill>
                <a:latin typeface="宋体" panose="02010600030101010101" pitchFamily="2" charset="-122"/>
                <a:sym typeface="Symbol" panose="05050102010706020507" pitchFamily="18" charset="2"/>
              </a:rPr>
              <a:t>N </a:t>
            </a:r>
            <a:r>
              <a:rPr lang="zh-CN" altLang="en-US" b="1" baseline="0">
                <a:solidFill>
                  <a:srgbClr val="990000"/>
                </a:solidFill>
                <a:latin typeface="宋体" panose="02010600030101010101" pitchFamily="2" charset="-122"/>
                <a:sym typeface="Symbol" panose="05050102010706020507" pitchFamily="18" charset="2"/>
              </a:rPr>
              <a:t>的幂同阶</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指数阶算法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时间复杂性与规模</a:t>
            </a:r>
            <a:r>
              <a:rPr lang="en-US" altLang="zh-CN" b="1" i="1" baseline="0">
                <a:solidFill>
                  <a:srgbClr val="990000"/>
                </a:solidFill>
                <a:latin typeface="宋体" panose="02010600030101010101" pitchFamily="2" charset="-122"/>
                <a:sym typeface="Symbol" panose="05050102010706020507" pitchFamily="18" charset="2"/>
              </a:rPr>
              <a:t>N </a:t>
            </a:r>
            <a:r>
              <a:rPr lang="zh-CN" altLang="en-US" b="1" baseline="0">
                <a:solidFill>
                  <a:srgbClr val="990000"/>
                </a:solidFill>
                <a:latin typeface="宋体" panose="02010600030101010101" pitchFamily="2" charset="-122"/>
                <a:sym typeface="Symbol" panose="05050102010706020507" pitchFamily="18" charset="2"/>
              </a:rPr>
              <a:t>的一个指数函数同阶</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最优算法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时间复杂性达到其下界的算法</a:t>
            </a:r>
            <a:r>
              <a:rPr lang="en-US" altLang="zh-CN" b="1" baseline="0">
                <a:solidFill>
                  <a:srgbClr val="990000"/>
                </a:solidFill>
                <a:latin typeface="宋体" panose="02010600030101010101" pitchFamily="2" charset="-122"/>
                <a:sym typeface="Symbol" panose="05050102010706020507" pitchFamily="18" charset="2"/>
              </a:rPr>
              <a:t>.</a:t>
            </a:r>
          </a:p>
        </p:txBody>
      </p:sp>
      <p:sp>
        <p:nvSpPr>
          <p:cNvPr id="344079" name="Text Box 1039"/>
          <p:cNvSpPr txBox="1">
            <a:spLocks noChangeArrowheads="1"/>
          </p:cNvSpPr>
          <p:nvPr/>
        </p:nvSpPr>
        <p:spPr bwMode="auto">
          <a:xfrm>
            <a:off x="762000" y="990600"/>
            <a:ext cx="7848600" cy="13065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zh-CN" altLang="en-US" b="1" baseline="0">
                <a:solidFill>
                  <a:srgbClr val="990000"/>
                </a:solidFill>
                <a:latin typeface="Century Schoolbook" panose="02040604050505020304" pitchFamily="18" charset="0"/>
                <a:sym typeface="Symbol" panose="05050102010706020507" pitchFamily="18" charset="2"/>
              </a:rPr>
              <a:t>如果正常数</a:t>
            </a:r>
            <a:r>
              <a:rPr lang="en-US" altLang="zh-CN" b="1" i="1" baseline="0">
                <a:solidFill>
                  <a:srgbClr val="990000"/>
                </a:solidFill>
                <a:latin typeface="Century Schoolbook" panose="02040604050505020304" pitchFamily="18" charset="0"/>
                <a:sym typeface="Symbol" panose="05050102010706020507" pitchFamily="18" charset="2"/>
              </a:rPr>
              <a:t>c</a:t>
            </a:r>
            <a:r>
              <a:rPr lang="zh-CN" altLang="en-US" b="1" baseline="0">
                <a:solidFill>
                  <a:srgbClr val="990000"/>
                </a:solidFill>
                <a:latin typeface="Century Schoolbook" panose="02040604050505020304" pitchFamily="18" charset="0"/>
                <a:sym typeface="Symbol" panose="05050102010706020507" pitchFamily="18" charset="2"/>
              </a:rPr>
              <a:t>和自然数</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a:t>
            </a:r>
            <a:r>
              <a:rPr lang="zh-CN" altLang="en-US" b="1" baseline="0">
                <a:solidFill>
                  <a:srgbClr val="990000"/>
                </a:solidFill>
                <a:latin typeface="Century Schoolbook" panose="02040604050505020304" pitchFamily="18" charset="0"/>
                <a:sym typeface="Symbol" panose="05050102010706020507" pitchFamily="18" charset="2"/>
              </a:rPr>
              <a:t>使得当 </a:t>
            </a:r>
            <a:r>
              <a:rPr lang="en-US" altLang="zh-CN" b="1" i="1" baseline="0">
                <a:solidFill>
                  <a:srgbClr val="990000"/>
                </a:solidFill>
                <a:latin typeface="Century Schoolbook" panose="02040604050505020304" pitchFamily="18" charset="0"/>
                <a:sym typeface="Symbol" panose="05050102010706020507" pitchFamily="18" charset="2"/>
              </a:rPr>
              <a:t>N </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时</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有</a:t>
            </a:r>
            <a:r>
              <a:rPr lang="en-US" altLang="zh-CN" b="1" baseline="0">
                <a:solidFill>
                  <a:srgbClr val="990000"/>
                </a:solidFill>
                <a:latin typeface="Century Schoolbook" panose="02040604050505020304" pitchFamily="18" charset="0"/>
                <a:sym typeface="Symbol" panose="05050102010706020507" pitchFamily="18" charset="2"/>
              </a:rPr>
              <a:t>f(N)c</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a:t>
            </a:r>
            <a:r>
              <a:rPr lang="zh-CN" altLang="en-US" b="1" baseline="0">
                <a:solidFill>
                  <a:srgbClr val="990000"/>
                </a:solidFill>
                <a:latin typeface="Century Schoolbook" panose="02040604050505020304" pitchFamily="18" charset="0"/>
                <a:sym typeface="Symbol" panose="05050102010706020507" pitchFamily="18" charset="2"/>
              </a:rPr>
              <a:t>则称函数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在</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充分大时有</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下限</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是它的一个下限</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记为</a:t>
            </a:r>
            <a:r>
              <a:rPr lang="en-US" altLang="zh-CN" b="1" baseline="0">
                <a:solidFill>
                  <a:srgbClr val="990000"/>
                </a:solidFill>
                <a:latin typeface="Century Schoolbook" panose="02040604050505020304" pitchFamily="18" charset="0"/>
                <a:sym typeface="Symbol" panose="05050102010706020507" pitchFamily="18" charset="2"/>
              </a:rPr>
              <a:t>f(N) = (</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  </a:t>
            </a:r>
            <a:r>
              <a:rPr lang="zh-CN" altLang="en-US" b="1" baseline="0">
                <a:solidFill>
                  <a:srgbClr val="990000"/>
                </a:solidFill>
                <a:latin typeface="Century Schoolbook" panose="02040604050505020304" pitchFamily="18" charset="0"/>
                <a:sym typeface="Symbol" panose="05050102010706020507" pitchFamily="18" charset="2"/>
              </a:rPr>
              <a:t>也称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的</a:t>
            </a:r>
            <a:r>
              <a:rPr lang="zh-CN" altLang="en-US" b="1" baseline="0">
                <a:latin typeface="Century Schoolbook" panose="02040604050505020304" pitchFamily="18" charset="0"/>
                <a:sym typeface="Symbol" panose="05050102010706020507" pitchFamily="18" charset="2"/>
              </a:rPr>
              <a:t>阶</a:t>
            </a:r>
            <a:r>
              <a:rPr lang="zh-CN" altLang="en-US" b="1" baseline="0">
                <a:solidFill>
                  <a:srgbClr val="990000"/>
                </a:solidFill>
                <a:latin typeface="Century Schoolbook" panose="02040604050505020304" pitchFamily="18" charset="0"/>
                <a:sym typeface="Symbol" panose="05050102010706020507" pitchFamily="18" charset="2"/>
              </a:rPr>
              <a:t>不低于</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的</a:t>
            </a:r>
            <a:r>
              <a:rPr lang="zh-CN" altLang="en-US" b="1" baseline="0">
                <a:latin typeface="Century Schoolbook" panose="02040604050505020304" pitchFamily="18" charset="0"/>
                <a:sym typeface="Symbol" panose="05050102010706020507" pitchFamily="18" charset="2"/>
              </a:rPr>
              <a:t>阶</a:t>
            </a:r>
            <a:r>
              <a:rPr lang="zh-CN" altLang="en-US" b="1" baseline="0">
                <a:solidFill>
                  <a:srgbClr val="990000"/>
                </a:solidFill>
                <a:latin typeface="Century Schoolbook" panose="02040604050505020304" pitchFamily="18" charset="0"/>
                <a:sym typeface="Symbol" panose="05050102010706020507" pitchFamily="18" charset="2"/>
              </a:rPr>
              <a:t>。</a:t>
            </a:r>
          </a:p>
        </p:txBody>
      </p:sp>
      <p:sp>
        <p:nvSpPr>
          <p:cNvPr id="344080" name="Rectangle 1040"/>
          <p:cNvSpPr>
            <a:spLocks noChangeArrowheads="1"/>
          </p:cNvSpPr>
          <p:nvPr/>
        </p:nvSpPr>
        <p:spPr bwMode="auto">
          <a:xfrm>
            <a:off x="609600" y="2362200"/>
            <a:ext cx="15081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aseline="0">
                <a:latin typeface="Century Schoolbook" panose="02040604050505020304" pitchFamily="18" charset="0"/>
                <a:ea typeface="幼圆" panose="02010509060101010101" pitchFamily="49" charset="-122"/>
                <a:sym typeface="Symbol" panose="05050102010706020507" pitchFamily="18" charset="2"/>
              </a:rPr>
              <a:t>(3)</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表示法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4079"/>
                                        </p:tgtEl>
                                        <p:attrNameLst>
                                          <p:attrName>style.visibility</p:attrName>
                                        </p:attrNameLst>
                                      </p:cBhvr>
                                      <p:to>
                                        <p:strVal val="visible"/>
                                      </p:to>
                                    </p:set>
                                    <p:animEffect transition="in" filter="wipe(left)">
                                      <p:cBhvr>
                                        <p:cTn id="7" dur="500"/>
                                        <p:tgtEl>
                                          <p:spTgt spid="344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4080"/>
                                        </p:tgtEl>
                                        <p:attrNameLst>
                                          <p:attrName>style.visibility</p:attrName>
                                        </p:attrNameLst>
                                      </p:cBhvr>
                                      <p:to>
                                        <p:strVal val="visible"/>
                                      </p:to>
                                    </p:set>
                                    <p:animEffect transition="in" filter="wipe(left)">
                                      <p:cBhvr>
                                        <p:cTn id="12" dur="500"/>
                                        <p:tgtEl>
                                          <p:spTgt spid="344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4077"/>
                                        </p:tgtEl>
                                        <p:attrNameLst>
                                          <p:attrName>style.visibility</p:attrName>
                                        </p:attrNameLst>
                                      </p:cBhvr>
                                      <p:to>
                                        <p:strVal val="visible"/>
                                      </p:to>
                                    </p:set>
                                    <p:animEffect transition="in" filter="wipe(left)">
                                      <p:cBhvr>
                                        <p:cTn id="17" dur="500"/>
                                        <p:tgtEl>
                                          <p:spTgt spid="344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4078"/>
                                        </p:tgtEl>
                                        <p:attrNameLst>
                                          <p:attrName>style.visibility</p:attrName>
                                        </p:attrNameLst>
                                      </p:cBhvr>
                                      <p:to>
                                        <p:strVal val="visible"/>
                                      </p:to>
                                    </p:set>
                                    <p:animEffect transition="in" filter="wipe(left)">
                                      <p:cBhvr>
                                        <p:cTn id="22" dur="500"/>
                                        <p:tgtEl>
                                          <p:spTgt spid="344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7" grpId="0" animBg="1" autoUpdateAnimBg="0"/>
      <p:bldP spid="344078" grpId="0" autoUpdateAnimBg="0"/>
      <p:bldP spid="344079" grpId="0" animBg="1" autoUpdateAnimBg="0"/>
      <p:bldP spid="34408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fld id="{921E057C-DF48-4CC0-8123-D3628FACBA95}" type="slidenum">
              <a:rPr lang="zh-CN" altLang="en-US" sz="800"/>
              <a:pPr/>
              <a:t>24</a:t>
            </a:fld>
            <a:endParaRPr lang="en-US" altLang="zh-CN" sz="1400"/>
          </a:p>
        </p:txBody>
      </p:sp>
      <p:pic>
        <p:nvPicPr>
          <p:cNvPr id="22531" name="Picture 2" descr="25_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0" y="1506538"/>
            <a:ext cx="9144000" cy="3100387"/>
          </a:xfrm>
          <a:noFill/>
        </p:spPr>
      </p:pic>
      <p:sp>
        <p:nvSpPr>
          <p:cNvPr id="22532" name="Rectangle 3"/>
          <p:cNvSpPr>
            <a:spLocks noChangeArrowheads="1"/>
          </p:cNvSpPr>
          <p:nvPr/>
        </p:nvSpPr>
        <p:spPr bwMode="auto">
          <a:xfrm>
            <a:off x="842963" y="5102225"/>
            <a:ext cx="1309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a:t>
            </a:r>
            <a:r>
              <a:rPr lang="en-US" altLang="zh-TW">
                <a:ea typeface="新細明體" pitchFamily="18" charset="-120"/>
              </a:rPr>
              <a:t>(g(n))</a:t>
            </a:r>
            <a:endParaRPr lang="zh-CN" altLang="en-US">
              <a:ea typeface="宋体" panose="02010600030101010101" pitchFamily="2" charset="-122"/>
            </a:endParaRPr>
          </a:p>
        </p:txBody>
      </p:sp>
      <p:sp>
        <p:nvSpPr>
          <p:cNvPr id="22533" name="Rectangle 4"/>
          <p:cNvSpPr>
            <a:spLocks noChangeArrowheads="1"/>
          </p:cNvSpPr>
          <p:nvPr/>
        </p:nvSpPr>
        <p:spPr bwMode="auto">
          <a:xfrm>
            <a:off x="947738" y="5962650"/>
            <a:ext cx="1009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a:t>
            </a:r>
            <a:r>
              <a:rPr lang="en-US" altLang="zh-TW">
                <a:ea typeface="新細明體" pitchFamily="18" charset="-120"/>
              </a:rPr>
              <a:t>g(n)</a:t>
            </a:r>
            <a:endParaRPr lang="zh-CN" altLang="en-US">
              <a:ea typeface="宋体" panose="02010600030101010101" pitchFamily="2" charset="-122"/>
            </a:endParaRPr>
          </a:p>
        </p:txBody>
      </p:sp>
      <p:sp>
        <p:nvSpPr>
          <p:cNvPr id="22534" name="AutoShape 5"/>
          <p:cNvSpPr>
            <a:spLocks noChangeArrowheads="1"/>
          </p:cNvSpPr>
          <p:nvPr/>
        </p:nvSpPr>
        <p:spPr bwMode="auto">
          <a:xfrm>
            <a:off x="1281113" y="5465763"/>
            <a:ext cx="344487"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35" name="Rectangle 6"/>
          <p:cNvSpPr>
            <a:spLocks noChangeArrowheads="1"/>
          </p:cNvSpPr>
          <p:nvPr/>
        </p:nvSpPr>
        <p:spPr bwMode="auto">
          <a:xfrm>
            <a:off x="3792538" y="5108575"/>
            <a:ext cx="132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f(n)=O</a:t>
            </a:r>
            <a:r>
              <a:rPr lang="en-US" altLang="zh-TW">
                <a:ea typeface="新細明體" pitchFamily="18" charset="-120"/>
              </a:rPr>
              <a:t>(g(n))</a:t>
            </a:r>
            <a:endParaRPr lang="zh-CN" altLang="en-US">
              <a:ea typeface="宋体" panose="02010600030101010101" pitchFamily="2" charset="-122"/>
            </a:endParaRPr>
          </a:p>
        </p:txBody>
      </p:sp>
      <p:sp>
        <p:nvSpPr>
          <p:cNvPr id="22536" name="Rectangle 7"/>
          <p:cNvSpPr>
            <a:spLocks noChangeArrowheads="1"/>
          </p:cNvSpPr>
          <p:nvPr/>
        </p:nvSpPr>
        <p:spPr bwMode="auto">
          <a:xfrm>
            <a:off x="3852863" y="5969000"/>
            <a:ext cx="1166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b="1">
                <a:ea typeface="新細明體" pitchFamily="18" charset="-120"/>
                <a:sym typeface="Symbol" panose="05050102010706020507" pitchFamily="18" charset="2"/>
              </a:rPr>
              <a:t> </a:t>
            </a:r>
            <a:r>
              <a:rPr lang="en-US" altLang="zh-TW">
                <a:ea typeface="新細明體" pitchFamily="18" charset="-120"/>
              </a:rPr>
              <a:t>g(n)</a:t>
            </a:r>
            <a:endParaRPr lang="zh-CN" altLang="en-US">
              <a:ea typeface="宋体" panose="02010600030101010101" pitchFamily="2" charset="-122"/>
            </a:endParaRPr>
          </a:p>
        </p:txBody>
      </p:sp>
      <p:sp>
        <p:nvSpPr>
          <p:cNvPr id="22537" name="Rectangle 8"/>
          <p:cNvSpPr>
            <a:spLocks noChangeArrowheads="1"/>
          </p:cNvSpPr>
          <p:nvPr/>
        </p:nvSpPr>
        <p:spPr bwMode="auto">
          <a:xfrm>
            <a:off x="6665913" y="5062538"/>
            <a:ext cx="137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a:ea typeface="新細明體" pitchFamily="18" charset="-120"/>
              </a:rPr>
              <a:t>(g(n))</a:t>
            </a:r>
            <a:endParaRPr lang="zh-CN" altLang="en-US">
              <a:ea typeface="宋体" panose="02010600030101010101" pitchFamily="2" charset="-122"/>
            </a:endParaRPr>
          </a:p>
        </p:txBody>
      </p:sp>
      <p:sp>
        <p:nvSpPr>
          <p:cNvPr id="22538" name="Rectangle 9"/>
          <p:cNvSpPr>
            <a:spLocks noChangeArrowheads="1"/>
          </p:cNvSpPr>
          <p:nvPr/>
        </p:nvSpPr>
        <p:spPr bwMode="auto">
          <a:xfrm>
            <a:off x="6726238" y="5922963"/>
            <a:ext cx="1166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b="1">
                <a:ea typeface="新細明體" pitchFamily="18" charset="-120"/>
                <a:sym typeface="Symbol" panose="05050102010706020507" pitchFamily="18" charset="2"/>
              </a:rPr>
              <a:t> </a:t>
            </a:r>
            <a:r>
              <a:rPr lang="en-US" altLang="zh-TW">
                <a:ea typeface="新細明體" pitchFamily="18" charset="-120"/>
              </a:rPr>
              <a:t>g(n)</a:t>
            </a:r>
            <a:endParaRPr lang="zh-CN" altLang="en-US">
              <a:ea typeface="宋体" panose="02010600030101010101" pitchFamily="2" charset="-122"/>
            </a:endParaRPr>
          </a:p>
        </p:txBody>
      </p:sp>
      <p:sp>
        <p:nvSpPr>
          <p:cNvPr id="22539" name="Text Box 10"/>
          <p:cNvSpPr txBox="1">
            <a:spLocks noChangeArrowheads="1"/>
          </p:cNvSpPr>
          <p:nvPr/>
        </p:nvSpPr>
        <p:spPr bwMode="auto">
          <a:xfrm>
            <a:off x="1643063" y="5476875"/>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0" name="AutoShape 11"/>
          <p:cNvSpPr>
            <a:spLocks noChangeArrowheads="1"/>
          </p:cNvSpPr>
          <p:nvPr/>
        </p:nvSpPr>
        <p:spPr bwMode="auto">
          <a:xfrm>
            <a:off x="4122738" y="5499100"/>
            <a:ext cx="344487"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41" name="Text Box 12"/>
          <p:cNvSpPr txBox="1">
            <a:spLocks noChangeArrowheads="1"/>
          </p:cNvSpPr>
          <p:nvPr/>
        </p:nvSpPr>
        <p:spPr bwMode="auto">
          <a:xfrm>
            <a:off x="4484688" y="5510213"/>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2" name="AutoShape 13"/>
          <p:cNvSpPr>
            <a:spLocks noChangeArrowheads="1"/>
          </p:cNvSpPr>
          <p:nvPr/>
        </p:nvSpPr>
        <p:spPr bwMode="auto">
          <a:xfrm>
            <a:off x="7007225" y="5500688"/>
            <a:ext cx="344488"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43" name="Text Box 14"/>
          <p:cNvSpPr txBox="1">
            <a:spLocks noChangeArrowheads="1"/>
          </p:cNvSpPr>
          <p:nvPr/>
        </p:nvSpPr>
        <p:spPr bwMode="auto">
          <a:xfrm>
            <a:off x="7369175" y="5511800"/>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4" name="Rectangle 15"/>
          <p:cNvSpPr>
            <a:spLocks noGrp="1" noChangeArrowheads="1"/>
          </p:cNvSpPr>
          <p:nvPr>
            <p:ph type="title"/>
          </p:nvPr>
        </p:nvSpPr>
        <p:spPr>
          <a:xfrm>
            <a:off x="283808" y="220663"/>
            <a:ext cx="7772400" cy="1143000"/>
          </a:xfrm>
          <a:noFill/>
        </p:spPr>
        <p:txBody>
          <a:bodyPr/>
          <a:lstStyle/>
          <a:p>
            <a:pPr eaLnBrk="1" hangingPunct="1"/>
            <a:r>
              <a:rPr lang="zh-CN" altLang="en-US" sz="4400" dirty="0">
                <a:ea typeface="楷体_GB2312" pitchFamily="49" charset="-122"/>
              </a:rPr>
              <a:t>渐近分析的符号</a:t>
            </a:r>
          </a:p>
        </p:txBody>
      </p:sp>
    </p:spTree>
    <p:extLst>
      <p:ext uri="{BB962C8B-B14F-4D97-AF65-F5344CB8AC3E}">
        <p14:creationId xmlns:p14="http://schemas.microsoft.com/office/powerpoint/2010/main" val="1187794245"/>
      </p:ext>
    </p:extLst>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36159CAC-3316-46EE-A424-8C5DACC70FCC}" type="slidenum">
              <a:rPr lang="en-US" altLang="zh-CN" sz="1400" baseline="0"/>
              <a:pPr/>
              <a:t>25</a:t>
            </a:fld>
            <a:endParaRPr lang="en-US" altLang="zh-CN" sz="1400" baseline="0"/>
          </a:p>
        </p:txBody>
      </p:sp>
      <p:sp>
        <p:nvSpPr>
          <p:cNvPr id="30723"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pic>
        <p:nvPicPr>
          <p:cNvPr id="366603" name="Picture 11" descr="未定标题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2084388"/>
            <a:ext cx="457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604" name="Text Box 12"/>
          <p:cNvSpPr txBox="1">
            <a:spLocks noChangeArrowheads="1"/>
          </p:cNvSpPr>
          <p:nvPr/>
        </p:nvSpPr>
        <p:spPr bwMode="auto">
          <a:xfrm>
            <a:off x="5181600" y="5638800"/>
            <a:ext cx="2657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aseline="0"/>
              <a:t>图</a:t>
            </a:r>
            <a:r>
              <a:rPr lang="en-US" altLang="zh-CN" sz="2000" baseline="0"/>
              <a:t>1</a:t>
            </a:r>
            <a:r>
              <a:rPr lang="en-US" altLang="zh-CN" sz="2000" u="sng" baseline="0"/>
              <a:t> </a:t>
            </a:r>
            <a:r>
              <a:rPr lang="zh-CN" altLang="en-US" sz="2000" baseline="0"/>
              <a:t>时间函数的增长率</a:t>
            </a:r>
            <a:endParaRPr lang="zh-CN" altLang="en-US" sz="2000" u="sng" baseline="0"/>
          </a:p>
        </p:txBody>
      </p:sp>
      <p:sp>
        <p:nvSpPr>
          <p:cNvPr id="366605" name="Text Box 13"/>
          <p:cNvSpPr txBox="1">
            <a:spLocks noChangeArrowheads="1"/>
          </p:cNvSpPr>
          <p:nvPr/>
        </p:nvSpPr>
        <p:spPr bwMode="auto">
          <a:xfrm>
            <a:off x="595313" y="490538"/>
            <a:ext cx="2513012"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solidFill>
                  <a:srgbClr val="800000"/>
                </a:solidFill>
              </a:rPr>
              <a:t>常见的多项式阶有</a:t>
            </a:r>
            <a:r>
              <a:rPr lang="en-US" altLang="zh-CN" b="1" baseline="0">
                <a:solidFill>
                  <a:srgbClr val="800000"/>
                </a:solidFill>
              </a:rPr>
              <a:t>:</a:t>
            </a:r>
            <a:endParaRPr lang="en-US" altLang="zh-CN" sz="2800" b="1" u="sng" baseline="0">
              <a:solidFill>
                <a:srgbClr val="800000"/>
              </a:solidFill>
            </a:endParaRPr>
          </a:p>
        </p:txBody>
      </p:sp>
      <p:sp>
        <p:nvSpPr>
          <p:cNvPr id="366606" name="Rectangle 14"/>
          <p:cNvSpPr>
            <a:spLocks noChangeArrowheads="1"/>
          </p:cNvSpPr>
          <p:nvPr/>
        </p:nvSpPr>
        <p:spPr bwMode="auto">
          <a:xfrm>
            <a:off x="838200" y="914400"/>
            <a:ext cx="9604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O(1)&lt;</a:t>
            </a:r>
          </a:p>
        </p:txBody>
      </p:sp>
      <p:sp>
        <p:nvSpPr>
          <p:cNvPr id="366607" name="Rectangle 15"/>
          <p:cNvSpPr>
            <a:spLocks noChangeArrowheads="1"/>
          </p:cNvSpPr>
          <p:nvPr/>
        </p:nvSpPr>
        <p:spPr bwMode="auto">
          <a:xfrm>
            <a:off x="1676400" y="914400"/>
            <a:ext cx="14335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O(logn)&lt;</a:t>
            </a:r>
          </a:p>
        </p:txBody>
      </p:sp>
      <p:sp>
        <p:nvSpPr>
          <p:cNvPr id="366608" name="Rectangle 16"/>
          <p:cNvSpPr>
            <a:spLocks noChangeArrowheads="1"/>
          </p:cNvSpPr>
          <p:nvPr/>
        </p:nvSpPr>
        <p:spPr bwMode="auto">
          <a:xfrm>
            <a:off x="2971800" y="914400"/>
            <a:ext cx="9921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O(n)&lt;</a:t>
            </a:r>
          </a:p>
        </p:txBody>
      </p:sp>
      <p:sp>
        <p:nvSpPr>
          <p:cNvPr id="366609" name="Rectangle 17"/>
          <p:cNvSpPr>
            <a:spLocks noChangeArrowheads="1"/>
          </p:cNvSpPr>
          <p:nvPr/>
        </p:nvSpPr>
        <p:spPr bwMode="auto">
          <a:xfrm>
            <a:off x="3886200" y="914400"/>
            <a:ext cx="16256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O(nlogn)&lt;</a:t>
            </a:r>
          </a:p>
        </p:txBody>
      </p:sp>
      <p:sp>
        <p:nvSpPr>
          <p:cNvPr id="366610" name="Rectangle 18"/>
          <p:cNvSpPr>
            <a:spLocks noChangeArrowheads="1"/>
          </p:cNvSpPr>
          <p:nvPr/>
        </p:nvSpPr>
        <p:spPr bwMode="auto">
          <a:xfrm>
            <a:off x="5334000" y="914400"/>
            <a:ext cx="11017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2</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)&lt;</a:t>
            </a:r>
          </a:p>
        </p:txBody>
      </p:sp>
      <p:sp>
        <p:nvSpPr>
          <p:cNvPr id="366611" name="Rectangle 19"/>
          <p:cNvSpPr>
            <a:spLocks noChangeArrowheads="1"/>
          </p:cNvSpPr>
          <p:nvPr/>
        </p:nvSpPr>
        <p:spPr bwMode="auto">
          <a:xfrm>
            <a:off x="6324600" y="914400"/>
            <a:ext cx="93186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3</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a:t>
            </a:r>
          </a:p>
        </p:txBody>
      </p:sp>
      <p:sp>
        <p:nvSpPr>
          <p:cNvPr id="366612" name="Rectangle 20"/>
          <p:cNvSpPr>
            <a:spLocks noChangeArrowheads="1"/>
          </p:cNvSpPr>
          <p:nvPr/>
        </p:nvSpPr>
        <p:spPr bwMode="auto">
          <a:xfrm>
            <a:off x="2819400" y="1524000"/>
            <a:ext cx="10906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O(2</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)&lt;</a:t>
            </a:r>
          </a:p>
        </p:txBody>
      </p:sp>
      <p:sp>
        <p:nvSpPr>
          <p:cNvPr id="366613" name="Rectangle 21"/>
          <p:cNvSpPr>
            <a:spLocks noChangeArrowheads="1"/>
          </p:cNvSpPr>
          <p:nvPr/>
        </p:nvSpPr>
        <p:spPr bwMode="auto">
          <a:xfrm>
            <a:off x="3733800" y="1524000"/>
            <a:ext cx="10747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O(n!)&lt;</a:t>
            </a:r>
          </a:p>
        </p:txBody>
      </p:sp>
      <p:sp>
        <p:nvSpPr>
          <p:cNvPr id="366614" name="Rectangle 22"/>
          <p:cNvSpPr>
            <a:spLocks noChangeArrowheads="1"/>
          </p:cNvSpPr>
          <p:nvPr/>
        </p:nvSpPr>
        <p:spPr bwMode="auto">
          <a:xfrm>
            <a:off x="4724400" y="1524000"/>
            <a:ext cx="9525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a:t>
            </a:r>
          </a:p>
        </p:txBody>
      </p:sp>
      <p:sp>
        <p:nvSpPr>
          <p:cNvPr id="366615" name="Text Box 23"/>
          <p:cNvSpPr txBox="1">
            <a:spLocks noChangeArrowheads="1"/>
          </p:cNvSpPr>
          <p:nvPr/>
        </p:nvSpPr>
        <p:spPr bwMode="auto">
          <a:xfrm>
            <a:off x="609600" y="1524000"/>
            <a:ext cx="22320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solidFill>
                  <a:srgbClr val="800000"/>
                </a:solidFill>
              </a:rPr>
              <a:t>常见的指数阶有</a:t>
            </a:r>
            <a:r>
              <a:rPr lang="en-US" altLang="zh-CN" b="1" baseline="0">
                <a:solidFill>
                  <a:srgbClr val="800000"/>
                </a:solidFill>
              </a:rPr>
              <a:t>:</a:t>
            </a:r>
            <a:endParaRPr lang="en-US" altLang="zh-CN" sz="2800" b="1" u="sng" baseline="0">
              <a:solidFill>
                <a:srgbClr val="800000"/>
              </a:solidFill>
            </a:endParaRPr>
          </a:p>
        </p:txBody>
      </p:sp>
      <p:pic>
        <p:nvPicPr>
          <p:cNvPr id="366616" name="Picture 24" descr="ball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4384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617" name="Text Box 25"/>
          <p:cNvSpPr txBox="1">
            <a:spLocks noChangeArrowheads="1"/>
          </p:cNvSpPr>
          <p:nvPr/>
        </p:nvSpPr>
        <p:spPr bwMode="auto">
          <a:xfrm>
            <a:off x="457200" y="2233613"/>
            <a:ext cx="39528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400" b="1" baseline="0">
                <a:solidFill>
                  <a:schemeClr val="accent2"/>
                </a:solidFill>
                <a:ea typeface="楷体_GB2312" pitchFamily="49" charset="-122"/>
              </a:rPr>
              <a:t>对规模较小的问题</a:t>
            </a:r>
            <a:r>
              <a:rPr lang="en-US" altLang="zh-CN" sz="2400" b="1" baseline="0">
                <a:solidFill>
                  <a:schemeClr val="accent2"/>
                </a:solidFill>
                <a:ea typeface="楷体_GB2312" pitchFamily="49" charset="-122"/>
              </a:rPr>
              <a:t>,</a:t>
            </a:r>
            <a:r>
              <a:rPr lang="zh-CN" altLang="en-US" sz="2400" b="1" baseline="0">
                <a:solidFill>
                  <a:schemeClr val="accent2"/>
                </a:solidFill>
                <a:ea typeface="楷体_GB2312" pitchFamily="49" charset="-122"/>
              </a:rPr>
              <a:t>决定算法</a:t>
            </a:r>
          </a:p>
          <a:p>
            <a:pPr eaLnBrk="1" hangingPunct="1">
              <a:lnSpc>
                <a:spcPct val="120000"/>
              </a:lnSpc>
            </a:pPr>
            <a:r>
              <a:rPr lang="zh-CN" altLang="en-US" sz="2400" b="1" baseline="0">
                <a:solidFill>
                  <a:schemeClr val="accent2"/>
                </a:solidFill>
                <a:ea typeface="楷体_GB2312" pitchFamily="49" charset="-122"/>
              </a:rPr>
              <a:t>工作效率的可能是算法的简</a:t>
            </a:r>
          </a:p>
          <a:p>
            <a:pPr eaLnBrk="1" hangingPunct="1">
              <a:lnSpc>
                <a:spcPct val="120000"/>
              </a:lnSpc>
            </a:pPr>
            <a:r>
              <a:rPr lang="zh-CN" altLang="en-US" sz="2400" b="1" baseline="0">
                <a:solidFill>
                  <a:schemeClr val="accent2"/>
                </a:solidFill>
                <a:ea typeface="楷体_GB2312" pitchFamily="49" charset="-122"/>
              </a:rPr>
              <a:t>单性而不是算法执行的时间</a:t>
            </a:r>
            <a:r>
              <a:rPr lang="en-US" altLang="zh-CN" sz="2400" b="1" baseline="0">
                <a:solidFill>
                  <a:schemeClr val="accent2"/>
                </a:solidFill>
                <a:ea typeface="楷体_GB2312" pitchFamily="49" charset="-122"/>
              </a:rPr>
              <a:t>.</a:t>
            </a:r>
          </a:p>
        </p:txBody>
      </p:sp>
      <p:sp>
        <p:nvSpPr>
          <p:cNvPr id="366618" name="Text Box 26"/>
          <p:cNvSpPr txBox="1">
            <a:spLocks noChangeArrowheads="1"/>
          </p:cNvSpPr>
          <p:nvPr/>
        </p:nvSpPr>
        <p:spPr bwMode="auto">
          <a:xfrm>
            <a:off x="381000" y="3657600"/>
            <a:ext cx="39528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400" b="1" baseline="0">
                <a:solidFill>
                  <a:schemeClr val="accent2"/>
                </a:solidFill>
                <a:ea typeface="楷体_GB2312" pitchFamily="49" charset="-122"/>
              </a:rPr>
              <a:t>当比较两个算法的效率时</a:t>
            </a:r>
            <a:r>
              <a:rPr lang="en-US" altLang="zh-CN" sz="2400" b="1" baseline="0">
                <a:solidFill>
                  <a:schemeClr val="accent2"/>
                </a:solidFill>
                <a:ea typeface="楷体_GB2312" pitchFamily="49" charset="-122"/>
              </a:rPr>
              <a:t>,</a:t>
            </a:r>
          </a:p>
          <a:p>
            <a:pPr eaLnBrk="1" hangingPunct="1">
              <a:lnSpc>
                <a:spcPct val="120000"/>
              </a:lnSpc>
            </a:pPr>
            <a:r>
              <a:rPr lang="zh-CN" altLang="en-US" sz="2400" b="1" baseline="0">
                <a:solidFill>
                  <a:schemeClr val="accent2"/>
                </a:solidFill>
                <a:ea typeface="楷体_GB2312" pitchFamily="49" charset="-122"/>
              </a:rPr>
              <a:t>若两个算法是同阶的</a:t>
            </a:r>
            <a:r>
              <a:rPr lang="en-US" altLang="zh-CN" sz="2400" b="1" baseline="0">
                <a:solidFill>
                  <a:schemeClr val="accent2"/>
                </a:solidFill>
                <a:ea typeface="楷体_GB2312" pitchFamily="49" charset="-122"/>
              </a:rPr>
              <a:t>,</a:t>
            </a:r>
            <a:r>
              <a:rPr lang="zh-CN" altLang="en-US" sz="2400" b="1" baseline="0">
                <a:solidFill>
                  <a:schemeClr val="accent2"/>
                </a:solidFill>
                <a:ea typeface="楷体_GB2312" pitchFamily="49" charset="-122"/>
              </a:rPr>
              <a:t>必须进</a:t>
            </a:r>
          </a:p>
          <a:p>
            <a:pPr eaLnBrk="1" hangingPunct="1">
              <a:lnSpc>
                <a:spcPct val="120000"/>
              </a:lnSpc>
            </a:pPr>
            <a:r>
              <a:rPr lang="zh-CN" altLang="en-US" sz="2400" b="1" baseline="0">
                <a:solidFill>
                  <a:schemeClr val="accent2"/>
                </a:solidFill>
                <a:ea typeface="楷体_GB2312" pitchFamily="49" charset="-122"/>
              </a:rPr>
              <a:t>一步考察阶的常数因子才能</a:t>
            </a:r>
          </a:p>
          <a:p>
            <a:pPr eaLnBrk="1" hangingPunct="1">
              <a:lnSpc>
                <a:spcPct val="120000"/>
              </a:lnSpc>
            </a:pPr>
            <a:r>
              <a:rPr lang="zh-CN" altLang="en-US" sz="2400" b="1" baseline="0">
                <a:solidFill>
                  <a:schemeClr val="accent2"/>
                </a:solidFill>
                <a:ea typeface="楷体_GB2312" pitchFamily="49" charset="-122"/>
              </a:rPr>
              <a:t>辨别优劣</a:t>
            </a:r>
            <a:r>
              <a:rPr lang="en-US" altLang="zh-CN" sz="2400" b="1" baseline="0">
                <a:solidFill>
                  <a:schemeClr val="accent2"/>
                </a:solidFill>
                <a:ea typeface="楷体_GB2312" pitchFamily="49" charset="-122"/>
              </a:rPr>
              <a:t>.</a:t>
            </a:r>
          </a:p>
        </p:txBody>
      </p:sp>
      <p:pic>
        <p:nvPicPr>
          <p:cNvPr id="366619" name="Picture 27" descr="ball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8100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605"/>
                                        </p:tgtEl>
                                        <p:attrNameLst>
                                          <p:attrName>style.visibility</p:attrName>
                                        </p:attrNameLst>
                                      </p:cBhvr>
                                      <p:to>
                                        <p:strVal val="visible"/>
                                      </p:to>
                                    </p:set>
                                    <p:animEffect transition="in" filter="wipe(left)">
                                      <p:cBhvr>
                                        <p:cTn id="7" dur="500"/>
                                        <p:tgtEl>
                                          <p:spTgt spid="36660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6606"/>
                                        </p:tgtEl>
                                        <p:attrNameLst>
                                          <p:attrName>style.visibility</p:attrName>
                                        </p:attrNameLst>
                                      </p:cBhvr>
                                      <p:to>
                                        <p:strVal val="visible"/>
                                      </p:to>
                                    </p:set>
                                    <p:animEffect transition="in" filter="wipe(left)">
                                      <p:cBhvr>
                                        <p:cTn id="11" dur="500"/>
                                        <p:tgtEl>
                                          <p:spTgt spid="36660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6607"/>
                                        </p:tgtEl>
                                        <p:attrNameLst>
                                          <p:attrName>style.visibility</p:attrName>
                                        </p:attrNameLst>
                                      </p:cBhvr>
                                      <p:to>
                                        <p:strVal val="visible"/>
                                      </p:to>
                                    </p:set>
                                    <p:animEffect transition="in" filter="wipe(left)">
                                      <p:cBhvr>
                                        <p:cTn id="15" dur="500"/>
                                        <p:tgtEl>
                                          <p:spTgt spid="36660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6608"/>
                                        </p:tgtEl>
                                        <p:attrNameLst>
                                          <p:attrName>style.visibility</p:attrName>
                                        </p:attrNameLst>
                                      </p:cBhvr>
                                      <p:to>
                                        <p:strVal val="visible"/>
                                      </p:to>
                                    </p:set>
                                    <p:animEffect transition="in" filter="wipe(left)">
                                      <p:cBhvr>
                                        <p:cTn id="19" dur="500"/>
                                        <p:tgtEl>
                                          <p:spTgt spid="366608"/>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66609"/>
                                        </p:tgtEl>
                                        <p:attrNameLst>
                                          <p:attrName>style.visibility</p:attrName>
                                        </p:attrNameLst>
                                      </p:cBhvr>
                                      <p:to>
                                        <p:strVal val="visible"/>
                                      </p:to>
                                    </p:set>
                                    <p:animEffect transition="in" filter="wipe(left)">
                                      <p:cBhvr>
                                        <p:cTn id="23" dur="500"/>
                                        <p:tgtEl>
                                          <p:spTgt spid="36660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66610"/>
                                        </p:tgtEl>
                                        <p:attrNameLst>
                                          <p:attrName>style.visibility</p:attrName>
                                        </p:attrNameLst>
                                      </p:cBhvr>
                                      <p:to>
                                        <p:strVal val="visible"/>
                                      </p:to>
                                    </p:set>
                                    <p:animEffect transition="in" filter="wipe(left)">
                                      <p:cBhvr>
                                        <p:cTn id="27" dur="500"/>
                                        <p:tgtEl>
                                          <p:spTgt spid="36661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6611"/>
                                        </p:tgtEl>
                                        <p:attrNameLst>
                                          <p:attrName>style.visibility</p:attrName>
                                        </p:attrNameLst>
                                      </p:cBhvr>
                                      <p:to>
                                        <p:strVal val="visible"/>
                                      </p:to>
                                    </p:set>
                                    <p:animEffect transition="in" filter="wipe(left)">
                                      <p:cBhvr>
                                        <p:cTn id="31" dur="500"/>
                                        <p:tgtEl>
                                          <p:spTgt spid="366611"/>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66615"/>
                                        </p:tgtEl>
                                        <p:attrNameLst>
                                          <p:attrName>style.visibility</p:attrName>
                                        </p:attrNameLst>
                                      </p:cBhvr>
                                      <p:to>
                                        <p:strVal val="visible"/>
                                      </p:to>
                                    </p:set>
                                    <p:animEffect transition="in" filter="wipe(left)">
                                      <p:cBhvr>
                                        <p:cTn id="35" dur="500"/>
                                        <p:tgtEl>
                                          <p:spTgt spid="366615"/>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66612"/>
                                        </p:tgtEl>
                                        <p:attrNameLst>
                                          <p:attrName>style.visibility</p:attrName>
                                        </p:attrNameLst>
                                      </p:cBhvr>
                                      <p:to>
                                        <p:strVal val="visible"/>
                                      </p:to>
                                    </p:set>
                                    <p:animEffect transition="in" filter="wipe(left)">
                                      <p:cBhvr>
                                        <p:cTn id="39" dur="500"/>
                                        <p:tgtEl>
                                          <p:spTgt spid="366612"/>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66613"/>
                                        </p:tgtEl>
                                        <p:attrNameLst>
                                          <p:attrName>style.visibility</p:attrName>
                                        </p:attrNameLst>
                                      </p:cBhvr>
                                      <p:to>
                                        <p:strVal val="visible"/>
                                      </p:to>
                                    </p:set>
                                    <p:animEffect transition="in" filter="wipe(left)">
                                      <p:cBhvr>
                                        <p:cTn id="43" dur="500"/>
                                        <p:tgtEl>
                                          <p:spTgt spid="366613"/>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66614"/>
                                        </p:tgtEl>
                                        <p:attrNameLst>
                                          <p:attrName>style.visibility</p:attrName>
                                        </p:attrNameLst>
                                      </p:cBhvr>
                                      <p:to>
                                        <p:strVal val="visible"/>
                                      </p:to>
                                    </p:set>
                                    <p:animEffect transition="in" filter="wipe(left)">
                                      <p:cBhvr>
                                        <p:cTn id="47" dur="500"/>
                                        <p:tgtEl>
                                          <p:spTgt spid="3666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366603"/>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36660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66616"/>
                                        </p:tgtEl>
                                        <p:attrNameLst>
                                          <p:attrName>style.visibility</p:attrName>
                                        </p:attrNameLst>
                                      </p:cBhvr>
                                      <p:to>
                                        <p:strVal val="visible"/>
                                      </p:to>
                                    </p:set>
                                    <p:animEffect transition="in" filter="wipe(left)">
                                      <p:cBhvr>
                                        <p:cTn id="59" dur="500"/>
                                        <p:tgtEl>
                                          <p:spTgt spid="366616"/>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66617"/>
                                        </p:tgtEl>
                                        <p:attrNameLst>
                                          <p:attrName>style.visibility</p:attrName>
                                        </p:attrNameLst>
                                      </p:cBhvr>
                                      <p:to>
                                        <p:strVal val="visible"/>
                                      </p:to>
                                    </p:set>
                                    <p:animEffect transition="in" filter="wipe(left)">
                                      <p:cBhvr>
                                        <p:cTn id="63" dur="500"/>
                                        <p:tgtEl>
                                          <p:spTgt spid="36661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66619"/>
                                        </p:tgtEl>
                                        <p:attrNameLst>
                                          <p:attrName>style.visibility</p:attrName>
                                        </p:attrNameLst>
                                      </p:cBhvr>
                                      <p:to>
                                        <p:strVal val="visible"/>
                                      </p:to>
                                    </p:set>
                                    <p:animEffect transition="in" filter="wipe(left)">
                                      <p:cBhvr>
                                        <p:cTn id="68" dur="500"/>
                                        <p:tgtEl>
                                          <p:spTgt spid="366619"/>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366618"/>
                                        </p:tgtEl>
                                        <p:attrNameLst>
                                          <p:attrName>style.visibility</p:attrName>
                                        </p:attrNameLst>
                                      </p:cBhvr>
                                      <p:to>
                                        <p:strVal val="visible"/>
                                      </p:to>
                                    </p:set>
                                    <p:animEffect transition="in" filter="wipe(left)">
                                      <p:cBhvr>
                                        <p:cTn id="72" dur="500"/>
                                        <p:tgtEl>
                                          <p:spTgt spid="36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4" grpId="0" autoUpdateAnimBg="0"/>
      <p:bldP spid="366605" grpId="0" autoUpdateAnimBg="0"/>
      <p:bldP spid="366606" grpId="0" autoUpdateAnimBg="0"/>
      <p:bldP spid="366607" grpId="0" autoUpdateAnimBg="0"/>
      <p:bldP spid="366608" grpId="0" autoUpdateAnimBg="0"/>
      <p:bldP spid="366609" grpId="0" autoUpdateAnimBg="0"/>
      <p:bldP spid="366610" grpId="0" autoUpdateAnimBg="0"/>
      <p:bldP spid="366611" grpId="0" autoUpdateAnimBg="0"/>
      <p:bldP spid="366612" grpId="0" autoUpdateAnimBg="0"/>
      <p:bldP spid="366613" grpId="0" autoUpdateAnimBg="0"/>
      <p:bldP spid="366614" grpId="0" autoUpdateAnimBg="0"/>
      <p:bldP spid="366615" grpId="0" autoUpdateAnimBg="0"/>
      <p:bldP spid="366617" grpId="0" autoUpdateAnimBg="0"/>
      <p:bldP spid="36661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fld id="{C14658B3-31AA-41A5-BC65-D230DAB9B0B7}" type="slidenum">
              <a:rPr lang="zh-CN" altLang="en-US" sz="800"/>
              <a:pPr/>
              <a:t>26</a:t>
            </a:fld>
            <a:endParaRPr lang="en-US" altLang="zh-CN" sz="1400"/>
          </a:p>
        </p:txBody>
      </p:sp>
      <p:sp>
        <p:nvSpPr>
          <p:cNvPr id="30723" name="Rectangle 2"/>
          <p:cNvSpPr>
            <a:spLocks noGrp="1" noChangeArrowheads="1"/>
          </p:cNvSpPr>
          <p:nvPr>
            <p:ph type="body" idx="1"/>
          </p:nvPr>
        </p:nvSpPr>
        <p:spPr>
          <a:xfrm>
            <a:off x="147638" y="1103313"/>
            <a:ext cx="8996362" cy="3911600"/>
          </a:xfrm>
        </p:spPr>
        <p:txBody>
          <a:bodyPr/>
          <a:lstStyle/>
          <a:p>
            <a:pPr marL="0" indent="0" eaLnBrk="1" hangingPunct="1"/>
            <a:r>
              <a:rPr lang="zh-CN" altLang="en-US" sz="2800" b="1" dirty="0">
                <a:ea typeface="新細明體" pitchFamily="18" charset="-120"/>
              </a:rPr>
              <a:t>多项式</a:t>
            </a:r>
            <a:r>
              <a:rPr lang="en-US" altLang="zh-TW" sz="2800" b="1" dirty="0">
                <a:ea typeface="新細明體" pitchFamily="18" charset="-120"/>
              </a:rPr>
              <a:t>.  </a:t>
            </a:r>
            <a:r>
              <a:rPr lang="en-US" altLang="zh-TW" sz="2800" b="1" dirty="0">
                <a:solidFill>
                  <a:schemeClr val="tx1"/>
                </a:solidFill>
                <a:ea typeface="新細明體" pitchFamily="18" charset="-120"/>
              </a:rPr>
              <a:t>a</a:t>
            </a:r>
            <a:r>
              <a:rPr lang="en-US" altLang="zh-TW" sz="2800" b="1" baseline="-25000" dirty="0">
                <a:solidFill>
                  <a:schemeClr val="tx1"/>
                </a:solidFill>
                <a:ea typeface="新細明體" pitchFamily="18" charset="-120"/>
              </a:rPr>
              <a:t>0</a:t>
            </a:r>
            <a:r>
              <a:rPr lang="en-US" altLang="zh-TW" sz="2800" b="1" dirty="0">
                <a:solidFill>
                  <a:schemeClr val="tx1"/>
                </a:solidFill>
                <a:ea typeface="新細明體" pitchFamily="18" charset="-120"/>
              </a:rPr>
              <a:t> + a</a:t>
            </a:r>
            <a:r>
              <a:rPr lang="en-US" altLang="zh-TW" sz="2800" b="1" baseline="-25000" dirty="0">
                <a:solidFill>
                  <a:schemeClr val="tx1"/>
                </a:solidFill>
                <a:ea typeface="新細明體" pitchFamily="18" charset="-120"/>
              </a:rPr>
              <a:t>1</a:t>
            </a:r>
            <a:r>
              <a:rPr lang="en-US" altLang="zh-TW" sz="2800" b="1" dirty="0">
                <a:solidFill>
                  <a:schemeClr val="tx1"/>
                </a:solidFill>
                <a:ea typeface="新細明體" pitchFamily="18" charset="-120"/>
              </a:rPr>
              <a:t>n + … + </a:t>
            </a:r>
            <a:r>
              <a:rPr lang="en-US" altLang="zh-TW" sz="2800" b="1" dirty="0" err="1">
                <a:solidFill>
                  <a:schemeClr val="tx1"/>
                </a:solidFill>
                <a:ea typeface="新細明體" pitchFamily="18" charset="-120"/>
              </a:rPr>
              <a:t>a</a:t>
            </a:r>
            <a:r>
              <a:rPr lang="en-US" altLang="zh-TW" sz="2800" b="1" baseline="-25000" dirty="0" err="1">
                <a:solidFill>
                  <a:schemeClr val="tx1"/>
                </a:solidFill>
                <a:ea typeface="新細明體" pitchFamily="18" charset="-120"/>
              </a:rPr>
              <a:t>d</a:t>
            </a:r>
            <a:r>
              <a:rPr lang="en-US" altLang="zh-TW" sz="2800" b="1" dirty="0" err="1">
                <a:solidFill>
                  <a:schemeClr val="tx1"/>
                </a:solidFill>
                <a:ea typeface="新細明體" pitchFamily="18" charset="-120"/>
              </a:rPr>
              <a:t>n</a:t>
            </a:r>
            <a:r>
              <a:rPr lang="en-US" altLang="zh-TW" sz="2800" b="1" baseline="30000" dirty="0" err="1">
                <a:solidFill>
                  <a:schemeClr val="tx1"/>
                </a:solidFill>
                <a:ea typeface="新細明體" pitchFamily="18" charset="-120"/>
              </a:rPr>
              <a:t>d</a:t>
            </a:r>
            <a:r>
              <a:rPr lang="en-US" altLang="zh-TW" sz="2800" b="1" dirty="0">
                <a:solidFill>
                  <a:schemeClr val="tx1"/>
                </a:solidFill>
                <a:ea typeface="新細明體" pitchFamily="18" charset="-120"/>
              </a:rPr>
              <a:t>  </a:t>
            </a:r>
            <a:r>
              <a:rPr lang="en-US" altLang="zh-CN" sz="2800" b="1" dirty="0">
                <a:solidFill>
                  <a:schemeClr val="tx1"/>
                </a:solidFill>
                <a:ea typeface="新細明體" pitchFamily="18" charset="-120"/>
              </a:rPr>
              <a:t>=</a:t>
            </a:r>
            <a:r>
              <a:rPr lang="en-US" altLang="zh-TW" sz="2800" b="1" dirty="0">
                <a:solidFill>
                  <a:schemeClr val="tx1"/>
                </a:solidFill>
                <a:ea typeface="新細明體" pitchFamily="18" charset="-120"/>
              </a:rPr>
              <a:t> </a:t>
            </a:r>
            <a:r>
              <a:rPr lang="en-US" altLang="zh-TW" sz="2800" b="1" dirty="0">
                <a:solidFill>
                  <a:schemeClr val="tx1"/>
                </a:solidFill>
                <a:ea typeface="新細明體" pitchFamily="18" charset="-120"/>
                <a:sym typeface="Symbol" panose="05050102010706020507" pitchFamily="18" charset="2"/>
              </a:rPr>
              <a:t></a:t>
            </a:r>
            <a:r>
              <a:rPr lang="en-US" altLang="zh-TW" sz="2800" b="1" dirty="0">
                <a:solidFill>
                  <a:schemeClr val="tx1"/>
                </a:solidFill>
                <a:ea typeface="新細明體" pitchFamily="18" charset="-120"/>
              </a:rPr>
              <a:t>(</a:t>
            </a:r>
            <a:r>
              <a:rPr lang="en-US" altLang="zh-TW" sz="2800" b="1" dirty="0" err="1">
                <a:solidFill>
                  <a:schemeClr val="tx1"/>
                </a:solidFill>
                <a:ea typeface="新細明體" pitchFamily="18" charset="-120"/>
              </a:rPr>
              <a:t>n</a:t>
            </a:r>
            <a:r>
              <a:rPr lang="en-US" altLang="zh-TW" sz="2800" b="1" baseline="30000" dirty="0" err="1">
                <a:solidFill>
                  <a:schemeClr val="tx1"/>
                </a:solidFill>
                <a:ea typeface="新細明體" pitchFamily="18" charset="-120"/>
              </a:rPr>
              <a:t>d</a:t>
            </a:r>
            <a:r>
              <a:rPr lang="en-US" altLang="zh-TW" sz="2800" b="1" dirty="0">
                <a:solidFill>
                  <a:schemeClr val="tx1"/>
                </a:solidFill>
                <a:ea typeface="新細明體" pitchFamily="18" charset="-120"/>
              </a:rPr>
              <a:t>) </a:t>
            </a:r>
            <a:r>
              <a:rPr lang="zh-CN" altLang="en-US" sz="2800" b="1" dirty="0">
                <a:solidFill>
                  <a:schemeClr val="tx1"/>
                </a:solidFill>
                <a:ea typeface="新細明體" pitchFamily="18" charset="-120"/>
              </a:rPr>
              <a:t>其中</a:t>
            </a:r>
            <a:r>
              <a:rPr lang="zh-TW" altLang="en-US" sz="2800" b="1" dirty="0">
                <a:solidFill>
                  <a:schemeClr val="tx1"/>
                </a:solidFill>
                <a:ea typeface="新細明體" pitchFamily="18" charset="-120"/>
              </a:rPr>
              <a:t> </a:t>
            </a:r>
            <a:r>
              <a:rPr lang="en-US" altLang="zh-TW" sz="2800" b="1" dirty="0">
                <a:solidFill>
                  <a:schemeClr val="tx1"/>
                </a:solidFill>
                <a:ea typeface="新細明體" pitchFamily="18" charset="-120"/>
              </a:rPr>
              <a:t>a</a:t>
            </a:r>
            <a:r>
              <a:rPr lang="en-US" altLang="zh-TW" sz="2800" b="1" baseline="-25000" dirty="0">
                <a:solidFill>
                  <a:schemeClr val="tx1"/>
                </a:solidFill>
                <a:ea typeface="新細明體" pitchFamily="18" charset="-120"/>
              </a:rPr>
              <a:t>d</a:t>
            </a:r>
            <a:r>
              <a:rPr lang="en-US" altLang="zh-TW" sz="2800" b="1" dirty="0">
                <a:solidFill>
                  <a:schemeClr val="tx1"/>
                </a:solidFill>
                <a:ea typeface="新細明體" pitchFamily="18" charset="-120"/>
              </a:rPr>
              <a:t> &gt; 0. </a:t>
            </a:r>
          </a:p>
          <a:p>
            <a:pPr marL="0" indent="0" eaLnBrk="1" hangingPunct="1"/>
            <a:endParaRPr lang="en-US" altLang="zh-TW" sz="2800" b="1" dirty="0">
              <a:ea typeface="新細明體" pitchFamily="18" charset="-120"/>
            </a:endParaRPr>
          </a:p>
          <a:p>
            <a:pPr marL="0" indent="0" eaLnBrk="1" hangingPunct="1"/>
            <a:r>
              <a:rPr lang="zh-CN" altLang="en-US" sz="2800" b="1" dirty="0">
                <a:ea typeface="新細明體" pitchFamily="18" charset="-120"/>
              </a:rPr>
              <a:t>对数</a:t>
            </a:r>
            <a:r>
              <a:rPr lang="en-US" altLang="zh-TW" sz="2800" b="1" dirty="0">
                <a:ea typeface="新細明體" pitchFamily="18" charset="-120"/>
              </a:rPr>
              <a:t>.  </a:t>
            </a:r>
            <a:r>
              <a:rPr lang="en-US" altLang="zh-TW" sz="2800" b="1" dirty="0">
                <a:solidFill>
                  <a:schemeClr val="tx1"/>
                </a:solidFill>
                <a:ea typeface="新細明體" pitchFamily="18" charset="-120"/>
              </a:rPr>
              <a:t>O(log</a:t>
            </a:r>
            <a:r>
              <a:rPr lang="en-US" altLang="zh-TW" sz="2800" b="1" baseline="-25000" dirty="0">
                <a:solidFill>
                  <a:schemeClr val="tx1"/>
                </a:solidFill>
                <a:ea typeface="新細明體" pitchFamily="18" charset="-120"/>
              </a:rPr>
              <a:t> a </a:t>
            </a:r>
            <a:r>
              <a:rPr lang="en-US" altLang="zh-TW" sz="2800" b="1" dirty="0">
                <a:solidFill>
                  <a:schemeClr val="tx1"/>
                </a:solidFill>
                <a:ea typeface="新細明體" pitchFamily="18" charset="-120"/>
              </a:rPr>
              <a:t>n) = O(log</a:t>
            </a:r>
            <a:r>
              <a:rPr lang="en-US" altLang="zh-TW" sz="2800" b="1" baseline="-25000" dirty="0">
                <a:solidFill>
                  <a:schemeClr val="tx1"/>
                </a:solidFill>
                <a:ea typeface="新細明體" pitchFamily="18" charset="-120"/>
              </a:rPr>
              <a:t> b </a:t>
            </a:r>
            <a:r>
              <a:rPr lang="en-US" altLang="zh-TW" sz="2800" b="1" dirty="0">
                <a:solidFill>
                  <a:schemeClr val="tx1"/>
                </a:solidFill>
                <a:ea typeface="新細明體" pitchFamily="18" charset="-120"/>
              </a:rPr>
              <a:t>n) </a:t>
            </a:r>
            <a:r>
              <a:rPr lang="zh-CN" altLang="en-US" sz="2800" b="1" dirty="0">
                <a:solidFill>
                  <a:schemeClr val="tx1"/>
                </a:solidFill>
                <a:ea typeface="新細明體" pitchFamily="18" charset="-120"/>
              </a:rPr>
              <a:t>其中</a:t>
            </a:r>
            <a:r>
              <a:rPr lang="zh-TW" altLang="en-US" sz="2800" b="1" dirty="0">
                <a:solidFill>
                  <a:schemeClr val="tx1"/>
                </a:solidFill>
                <a:ea typeface="新細明體" pitchFamily="18" charset="-120"/>
              </a:rPr>
              <a:t> </a:t>
            </a:r>
            <a:r>
              <a:rPr lang="en-US" altLang="zh-TW" sz="2800" b="1" dirty="0">
                <a:solidFill>
                  <a:schemeClr val="tx1"/>
                </a:solidFill>
                <a:ea typeface="新細明體" pitchFamily="18" charset="-120"/>
              </a:rPr>
              <a:t>a, b &gt; 0</a:t>
            </a:r>
            <a:r>
              <a:rPr lang="zh-CN" altLang="en-US" sz="2800" b="1" dirty="0">
                <a:solidFill>
                  <a:schemeClr val="tx1"/>
                </a:solidFill>
                <a:ea typeface="新細明體" pitchFamily="18" charset="-120"/>
              </a:rPr>
              <a:t>为常数</a:t>
            </a:r>
            <a:r>
              <a:rPr lang="en-US" altLang="zh-TW" sz="2800" b="1" dirty="0">
                <a:solidFill>
                  <a:schemeClr val="tx1"/>
                </a:solidFill>
                <a:ea typeface="新細明體" pitchFamily="18" charset="-120"/>
              </a:rPr>
              <a:t>.</a:t>
            </a:r>
          </a:p>
          <a:p>
            <a:pPr marL="0" indent="0" eaLnBrk="1" hangingPunct="1"/>
            <a:endParaRPr lang="zh-CN" altLang="en-US" sz="2800" b="1" dirty="0">
              <a:ea typeface="新細明體" pitchFamily="18" charset="-120"/>
            </a:endParaRPr>
          </a:p>
          <a:p>
            <a:pPr marL="0" indent="0" eaLnBrk="1" hangingPunct="1"/>
            <a:r>
              <a:rPr lang="zh-CN" altLang="en-US" sz="2800" b="1" dirty="0">
                <a:ea typeface="新細明體" pitchFamily="18" charset="-120"/>
              </a:rPr>
              <a:t>对数</a:t>
            </a:r>
            <a:r>
              <a:rPr lang="en-US" altLang="zh-TW" sz="2800" b="1" dirty="0">
                <a:ea typeface="新細明體" pitchFamily="18" charset="-120"/>
              </a:rPr>
              <a:t>.  </a:t>
            </a:r>
            <a:r>
              <a:rPr lang="zh-CN" altLang="en-US" sz="2800" b="1" dirty="0">
                <a:solidFill>
                  <a:schemeClr val="tx1"/>
                </a:solidFill>
                <a:ea typeface="新細明體" pitchFamily="18" charset="-120"/>
              </a:rPr>
              <a:t>对任意</a:t>
            </a:r>
            <a:r>
              <a:rPr lang="zh-TW" altLang="en-US" sz="2800" b="1" dirty="0">
                <a:solidFill>
                  <a:schemeClr val="tx1"/>
                </a:solidFill>
                <a:ea typeface="新細明體" pitchFamily="18" charset="-120"/>
              </a:rPr>
              <a:t> </a:t>
            </a:r>
            <a:r>
              <a:rPr lang="en-US" altLang="zh-TW" sz="2800" b="1" dirty="0">
                <a:solidFill>
                  <a:schemeClr val="tx1"/>
                </a:solidFill>
                <a:ea typeface="新細明體" pitchFamily="18" charset="-120"/>
              </a:rPr>
              <a:t>x &gt; 0,  log n = O(</a:t>
            </a:r>
            <a:r>
              <a:rPr lang="en-US" altLang="zh-TW" sz="2800" b="1" dirty="0" err="1">
                <a:solidFill>
                  <a:schemeClr val="tx1"/>
                </a:solidFill>
                <a:ea typeface="新細明體" pitchFamily="18" charset="-120"/>
              </a:rPr>
              <a:t>n</a:t>
            </a:r>
            <a:r>
              <a:rPr lang="en-US" altLang="zh-TW" sz="2800" b="1" baseline="30000" dirty="0" err="1">
                <a:solidFill>
                  <a:schemeClr val="tx1"/>
                </a:solidFill>
                <a:ea typeface="新細明體" pitchFamily="18" charset="-120"/>
              </a:rPr>
              <a:t>x</a:t>
            </a:r>
            <a:r>
              <a:rPr lang="en-US" altLang="zh-TW" sz="2800" b="1" dirty="0">
                <a:solidFill>
                  <a:schemeClr val="tx1"/>
                </a:solidFill>
                <a:ea typeface="新細明體" pitchFamily="18" charset="-120"/>
              </a:rPr>
              <a:t>).</a:t>
            </a:r>
          </a:p>
          <a:p>
            <a:pPr marL="0" indent="0" eaLnBrk="1" hangingPunct="1"/>
            <a:endParaRPr lang="en-US" altLang="zh-TW" sz="2800" b="1" dirty="0">
              <a:solidFill>
                <a:schemeClr val="tx1"/>
              </a:solidFill>
              <a:ea typeface="新細明體" pitchFamily="18" charset="-120"/>
            </a:endParaRPr>
          </a:p>
          <a:p>
            <a:pPr marL="0" indent="0" eaLnBrk="1" hangingPunct="1"/>
            <a:r>
              <a:rPr lang="zh-CN" altLang="en-US" sz="2800" b="1" dirty="0">
                <a:ea typeface="新細明體" pitchFamily="18" charset="-120"/>
              </a:rPr>
              <a:t>指数</a:t>
            </a:r>
            <a:r>
              <a:rPr lang="en-US" altLang="zh-TW" sz="2800" b="1" dirty="0">
                <a:ea typeface="新細明體" pitchFamily="18" charset="-120"/>
              </a:rPr>
              <a:t>.  </a:t>
            </a:r>
            <a:r>
              <a:rPr lang="zh-CN" altLang="en-US" sz="2800" b="1" dirty="0">
                <a:solidFill>
                  <a:schemeClr val="tx1"/>
                </a:solidFill>
                <a:ea typeface="新細明體" pitchFamily="18" charset="-120"/>
              </a:rPr>
              <a:t>对任意</a:t>
            </a:r>
            <a:r>
              <a:rPr lang="zh-TW" altLang="en-US" sz="2800" b="1" dirty="0">
                <a:solidFill>
                  <a:schemeClr val="tx1"/>
                </a:solidFill>
                <a:ea typeface="新細明體" pitchFamily="18" charset="-120"/>
              </a:rPr>
              <a:t> </a:t>
            </a:r>
            <a:r>
              <a:rPr lang="en-US" altLang="zh-TW" sz="2800" b="1" dirty="0">
                <a:solidFill>
                  <a:schemeClr val="tx1"/>
                </a:solidFill>
                <a:ea typeface="新細明體" pitchFamily="18" charset="-120"/>
              </a:rPr>
              <a:t>r &gt; 1 </a:t>
            </a:r>
            <a:r>
              <a:rPr lang="zh-CN" altLang="en-US" sz="2800" b="1" dirty="0">
                <a:solidFill>
                  <a:schemeClr val="tx1"/>
                </a:solidFill>
                <a:ea typeface="新細明體" pitchFamily="18" charset="-120"/>
              </a:rPr>
              <a:t>和</a:t>
            </a:r>
            <a:r>
              <a:rPr lang="zh-TW" altLang="en-US" sz="2800" b="1" dirty="0">
                <a:solidFill>
                  <a:schemeClr val="tx1"/>
                </a:solidFill>
                <a:ea typeface="新細明體" pitchFamily="18" charset="-120"/>
              </a:rPr>
              <a:t> </a:t>
            </a:r>
            <a:r>
              <a:rPr lang="en-US" altLang="zh-TW" sz="2800" b="1" dirty="0">
                <a:solidFill>
                  <a:schemeClr val="tx1"/>
                </a:solidFill>
                <a:ea typeface="新細明體" pitchFamily="18" charset="-120"/>
              </a:rPr>
              <a:t>d &gt; 0,  </a:t>
            </a:r>
            <a:r>
              <a:rPr lang="en-US" altLang="zh-TW" sz="2800" b="1" dirty="0" err="1">
                <a:solidFill>
                  <a:schemeClr val="tx1"/>
                </a:solidFill>
                <a:ea typeface="新細明體" pitchFamily="18" charset="-120"/>
              </a:rPr>
              <a:t>n</a:t>
            </a:r>
            <a:r>
              <a:rPr lang="en-US" altLang="zh-TW" sz="2800" b="1" baseline="30000" dirty="0" err="1">
                <a:solidFill>
                  <a:schemeClr val="tx1"/>
                </a:solidFill>
                <a:ea typeface="新細明體" pitchFamily="18" charset="-120"/>
              </a:rPr>
              <a:t>d</a:t>
            </a:r>
            <a:r>
              <a:rPr lang="en-US" altLang="zh-TW" sz="2800" b="1" dirty="0">
                <a:solidFill>
                  <a:schemeClr val="tx1"/>
                </a:solidFill>
                <a:ea typeface="新細明體" pitchFamily="18" charset="-120"/>
              </a:rPr>
              <a:t> = O(</a:t>
            </a:r>
            <a:r>
              <a:rPr lang="en-US" altLang="zh-TW" sz="2800" b="1" dirty="0" err="1">
                <a:solidFill>
                  <a:schemeClr val="tx1"/>
                </a:solidFill>
                <a:ea typeface="新細明體" pitchFamily="18" charset="-120"/>
              </a:rPr>
              <a:t>r</a:t>
            </a:r>
            <a:r>
              <a:rPr lang="en-US" altLang="zh-TW" sz="2800" b="1" baseline="30000" dirty="0" err="1">
                <a:solidFill>
                  <a:schemeClr val="tx1"/>
                </a:solidFill>
                <a:ea typeface="新細明體" pitchFamily="18" charset="-120"/>
              </a:rPr>
              <a:t>n</a:t>
            </a:r>
            <a:r>
              <a:rPr lang="en-US" altLang="zh-TW" sz="2800" b="1" dirty="0">
                <a:solidFill>
                  <a:schemeClr val="tx1"/>
                </a:solidFill>
                <a:ea typeface="新細明體" pitchFamily="18" charset="-120"/>
              </a:rPr>
              <a:t>).</a:t>
            </a:r>
          </a:p>
        </p:txBody>
      </p:sp>
      <p:sp>
        <p:nvSpPr>
          <p:cNvPr id="30724" name="Rectangle 3"/>
          <p:cNvSpPr>
            <a:spLocks noGrp="1" noChangeArrowheads="1"/>
          </p:cNvSpPr>
          <p:nvPr>
            <p:ph type="title"/>
          </p:nvPr>
        </p:nvSpPr>
        <p:spPr>
          <a:xfrm>
            <a:off x="685800" y="44624"/>
            <a:ext cx="7772400" cy="1143000"/>
          </a:xfrm>
          <a:noFill/>
        </p:spPr>
        <p:txBody>
          <a:bodyPr/>
          <a:lstStyle/>
          <a:p>
            <a:pPr eaLnBrk="1" hangingPunct="1"/>
            <a:r>
              <a:rPr lang="zh-CN" altLang="en-US" sz="4400" dirty="0">
                <a:ea typeface="楷体_GB2312" pitchFamily="49" charset="-122"/>
              </a:rPr>
              <a:t>最常用的关系式</a:t>
            </a:r>
          </a:p>
        </p:txBody>
      </p:sp>
      <p:sp>
        <p:nvSpPr>
          <p:cNvPr id="678916" name="Text Box 4"/>
          <p:cNvSpPr txBox="1">
            <a:spLocks noChangeArrowheads="1"/>
          </p:cNvSpPr>
          <p:nvPr/>
        </p:nvSpPr>
        <p:spPr bwMode="auto">
          <a:xfrm>
            <a:off x="2771800" y="6309320"/>
            <a:ext cx="2489200" cy="460896"/>
          </a:xfrm>
          <a:prstGeom prst="rect">
            <a:avLst/>
          </a:prstGeom>
          <a:noFill/>
          <a:ln>
            <a:noFill/>
          </a:ln>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zh-CN" altLang="en-US" sz="3200" b="1" dirty="0">
                <a:solidFill>
                  <a:srgbClr val="FF0000"/>
                </a:solidFill>
                <a:latin typeface="宋体" panose="02010600030101010101" pitchFamily="2" charset="-122"/>
                <a:ea typeface="宋体" panose="02010600030101010101" pitchFamily="2" charset="-122"/>
              </a:rPr>
              <a:t>重点记住内容！</a:t>
            </a:r>
          </a:p>
        </p:txBody>
      </p:sp>
    </p:spTree>
    <p:extLst>
      <p:ext uri="{BB962C8B-B14F-4D97-AF65-F5344CB8AC3E}">
        <p14:creationId xmlns:p14="http://schemas.microsoft.com/office/powerpoint/2010/main" val="159007363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8916"/>
                                        </p:tgtEl>
                                        <p:attrNameLst>
                                          <p:attrName>style.visibility</p:attrName>
                                        </p:attrNameLst>
                                      </p:cBhvr>
                                      <p:to>
                                        <p:strVal val="visible"/>
                                      </p:to>
                                    </p:set>
                                    <p:anim calcmode="lin" valueType="num">
                                      <p:cBhvr additive="base">
                                        <p:cTn id="7" dur="500" fill="hold"/>
                                        <p:tgtEl>
                                          <p:spTgt spid="678916"/>
                                        </p:tgtEl>
                                        <p:attrNameLst>
                                          <p:attrName>ppt_x</p:attrName>
                                        </p:attrNameLst>
                                      </p:cBhvr>
                                      <p:tavLst>
                                        <p:tav tm="0">
                                          <p:val>
                                            <p:strVal val="#ppt_x"/>
                                          </p:val>
                                        </p:tav>
                                        <p:tav tm="100000">
                                          <p:val>
                                            <p:strVal val="#ppt_x"/>
                                          </p:val>
                                        </p:tav>
                                      </p:tavLst>
                                    </p:anim>
                                    <p:anim calcmode="lin" valueType="num">
                                      <p:cBhvr additive="base">
                                        <p:cTn id="8" dur="500" fill="hold"/>
                                        <p:tgtEl>
                                          <p:spTgt spid="67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Rectangle 5"/>
          <p:cNvSpPr>
            <a:spLocks noGrp="1" noChangeArrowheads="1"/>
          </p:cNvSpPr>
          <p:nvPr>
            <p:ph type="title"/>
          </p:nvPr>
        </p:nvSpPr>
        <p:spPr/>
        <p:txBody>
          <a:bodyPr/>
          <a:lstStyle/>
          <a:p>
            <a:r>
              <a:rPr lang="en-US" altLang="zh-CN" sz="3200" b="1" dirty="0">
                <a:solidFill>
                  <a:srgbClr val="0000FF"/>
                </a:solidFill>
              </a:rPr>
              <a:t>4. </a:t>
            </a:r>
            <a:r>
              <a:rPr lang="zh-CN" altLang="en-US" sz="3200" b="1" dirty="0">
                <a:solidFill>
                  <a:srgbClr val="0000FF"/>
                </a:solidFill>
              </a:rPr>
              <a:t>算法分析中常见的复杂性函数</a:t>
            </a:r>
          </a:p>
        </p:txBody>
      </p:sp>
      <p:pic>
        <p:nvPicPr>
          <p:cNvPr id="136196"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295400" y="1768475"/>
            <a:ext cx="6710363" cy="4000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304953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Rectangle 5"/>
          <p:cNvSpPr>
            <a:spLocks noGrp="1" noChangeArrowheads="1"/>
          </p:cNvSpPr>
          <p:nvPr>
            <p:ph type="title"/>
          </p:nvPr>
        </p:nvSpPr>
        <p:spPr/>
        <p:txBody>
          <a:bodyPr/>
          <a:lstStyle/>
          <a:p>
            <a:r>
              <a:rPr lang="zh-CN" altLang="en-US" sz="3200" b="1">
                <a:solidFill>
                  <a:srgbClr val="0000FF"/>
                </a:solidFill>
              </a:rPr>
              <a:t>小规模数据</a:t>
            </a:r>
          </a:p>
        </p:txBody>
      </p:sp>
      <p:pic>
        <p:nvPicPr>
          <p:cNvPr id="138244"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79613" y="1844675"/>
            <a:ext cx="6192837" cy="435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9040996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Rectangle 5"/>
          <p:cNvSpPr>
            <a:spLocks noGrp="1" noChangeArrowheads="1"/>
          </p:cNvSpPr>
          <p:nvPr>
            <p:ph type="title"/>
          </p:nvPr>
        </p:nvSpPr>
        <p:spPr/>
        <p:txBody>
          <a:bodyPr/>
          <a:lstStyle/>
          <a:p>
            <a:r>
              <a:rPr lang="zh-CN" altLang="en-US" sz="3200" b="1">
                <a:solidFill>
                  <a:srgbClr val="0000FF"/>
                </a:solidFill>
              </a:rPr>
              <a:t>中等规模数据</a:t>
            </a:r>
          </a:p>
        </p:txBody>
      </p:sp>
      <p:pic>
        <p:nvPicPr>
          <p:cNvPr id="140292"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195513" y="1989138"/>
            <a:ext cx="6119812"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367621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5362"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3"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40" name="Text Box 4"/>
          <p:cNvSpPr txBox="1">
            <a:spLocks noChangeArrowheads="1"/>
          </p:cNvSpPr>
          <p:nvPr/>
        </p:nvSpPr>
        <p:spPr bwMode="auto">
          <a:xfrm>
            <a:off x="2133600" y="533400"/>
            <a:ext cx="4800600" cy="762000"/>
          </a:xfrm>
          <a:prstGeom prst="rect">
            <a:avLst/>
          </a:prstGeom>
          <a:noFill/>
          <a:ln>
            <a:noFill/>
          </a:ln>
          <a:effectLst/>
        </p:spPr>
        <p:txBody>
          <a:bodyPr/>
          <a:lstStyle/>
          <a:p>
            <a:pPr algn="ctr" eaLnBrk="1" fontAlgn="base" hangingPunct="1">
              <a:lnSpc>
                <a:spcPct val="100000"/>
              </a:lnSpc>
              <a:defRPr/>
            </a:pPr>
            <a:r>
              <a:rPr kumimoji="0" lang="zh-CN" altLang="en-US" sz="4400" b="1" baseline="0">
                <a:solidFill>
                  <a:schemeClr val="tx2"/>
                </a:solidFill>
                <a:effectLst>
                  <a:outerShdw blurRad="38100" dist="38100" dir="2700000" algn="tl">
                    <a:srgbClr val="C0C0C0"/>
                  </a:outerShdw>
                </a:effectLst>
                <a:latin typeface="Garamond" pitchFamily="18" charset="0"/>
              </a:rPr>
              <a:t>参考书</a:t>
            </a:r>
            <a:endParaRPr lang="zh-CN" altLang="en-US" sz="5400" b="1" baseline="0">
              <a:latin typeface="宋体" pitchFamily="2" charset="-122"/>
            </a:endParaRPr>
          </a:p>
          <a:p>
            <a:pPr algn="dist" eaLnBrk="1" fontAlgn="base" hangingPunct="1">
              <a:lnSpc>
                <a:spcPct val="100000"/>
              </a:lnSpc>
              <a:defRPr/>
            </a:pPr>
            <a:endParaRPr lang="en-US" altLang="zh-CN" sz="5400" b="1" baseline="0">
              <a:latin typeface="隶书" pitchFamily="49" charset="-122"/>
              <a:ea typeface="隶书" pitchFamily="49" charset="-122"/>
            </a:endParaRPr>
          </a:p>
        </p:txBody>
      </p:sp>
      <p:sp>
        <p:nvSpPr>
          <p:cNvPr id="15365" name="Rectangle 9"/>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6" name="Rectangle 10"/>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9547" name="Text Box 11" descr="羊皮纸"/>
          <p:cNvSpPr txBox="1">
            <a:spLocks noChangeArrowheads="1"/>
          </p:cNvSpPr>
          <p:nvPr/>
        </p:nvSpPr>
        <p:spPr bwMode="auto">
          <a:xfrm>
            <a:off x="539750" y="1295400"/>
            <a:ext cx="7848600" cy="4654550"/>
          </a:xfrm>
          <a:prstGeom prst="rect">
            <a:avLst/>
          </a:prstGeom>
          <a:blipFill dpi="0" rotWithShape="0">
            <a:blip r:embed="rId5" cstate="print"/>
            <a:srcRect/>
            <a:tile tx="0" ty="0" sx="100000" sy="100000" flip="none" algn="tl"/>
          </a:blipFill>
          <a:ln>
            <a:noFill/>
          </a:ln>
          <a:effectLst/>
        </p:spPr>
        <p:txBody>
          <a:bodyPr/>
          <a:lstStyle/>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计算机算法设计与分析（第</a:t>
            </a:r>
            <a:r>
              <a:rPr kumimoji="0" lang="en-US" altLang="zh-CN" sz="2400" b="1" baseline="0" dirty="0">
                <a:effectLst>
                  <a:outerShdw blurRad="38100" dist="38100" dir="2700000" algn="tl">
                    <a:srgbClr val="FFFFFF"/>
                  </a:outerShdw>
                </a:effectLst>
                <a:latin typeface="+mj-ea"/>
                <a:ea typeface="+mj-ea"/>
              </a:rPr>
              <a:t>4</a:t>
            </a:r>
            <a:r>
              <a:rPr kumimoji="0" lang="zh-CN" altLang="en-US" sz="2400" b="1" baseline="0" dirty="0">
                <a:effectLst>
                  <a:outerShdw blurRad="38100" dist="38100" dir="2700000" algn="tl">
                    <a:srgbClr val="FFFFFF"/>
                  </a:outerShdw>
                </a:effectLst>
                <a:latin typeface="+mj-ea"/>
                <a:ea typeface="+mj-ea"/>
              </a:rPr>
              <a:t>版） ，王晓东著，电子工业出版社，</a:t>
            </a:r>
            <a:r>
              <a:rPr kumimoji="0" lang="en-US" altLang="zh-CN" sz="2400" b="1" baseline="0" dirty="0">
                <a:effectLst>
                  <a:outerShdw blurRad="38100" dist="38100" dir="2700000" algn="tl">
                    <a:srgbClr val="FFFFFF"/>
                  </a:outerShdw>
                </a:effectLst>
                <a:latin typeface="+mj-ea"/>
                <a:ea typeface="+mj-ea"/>
              </a:rPr>
              <a:t>2012</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计算机算法基础（第二版），余祥宣等著，华中理工大学出版社，</a:t>
            </a:r>
            <a:r>
              <a:rPr kumimoji="0" lang="en-US" altLang="zh-CN" sz="2400" b="1" baseline="0" dirty="0">
                <a:effectLst>
                  <a:outerShdw blurRad="38100" dist="38100" dir="2700000" algn="tl">
                    <a:srgbClr val="FFFFFF"/>
                  </a:outerShdw>
                </a:effectLst>
                <a:latin typeface="+mj-ea"/>
                <a:ea typeface="+mj-ea"/>
              </a:rPr>
              <a:t>2000</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计算机算法导引</a:t>
            </a:r>
            <a:r>
              <a:rPr kumimoji="0" lang="en-US" altLang="zh-CN" sz="2400" b="1" baseline="0" dirty="0">
                <a:effectLst>
                  <a:outerShdw blurRad="38100" dist="38100" dir="2700000" algn="tl">
                    <a:srgbClr val="FFFFFF"/>
                  </a:outerShdw>
                </a:effectLst>
                <a:latin typeface="+mj-ea"/>
                <a:ea typeface="+mj-ea"/>
              </a:rPr>
              <a:t>——</a:t>
            </a:r>
            <a:r>
              <a:rPr kumimoji="0" lang="zh-CN" altLang="en-US" sz="2400" b="1" baseline="0" dirty="0">
                <a:effectLst>
                  <a:outerShdw blurRad="38100" dist="38100" dir="2700000" algn="tl">
                    <a:srgbClr val="FFFFFF"/>
                  </a:outerShdw>
                </a:effectLst>
                <a:latin typeface="+mj-ea"/>
                <a:ea typeface="+mj-ea"/>
              </a:rPr>
              <a:t>设计与分析，卢开澄著，清华大学出版社，</a:t>
            </a:r>
            <a:r>
              <a:rPr kumimoji="0" lang="en-US" altLang="zh-CN" sz="2400" b="1" baseline="0" dirty="0">
                <a:effectLst>
                  <a:outerShdw blurRad="38100" dist="38100" dir="2700000" algn="tl">
                    <a:srgbClr val="FFFFFF"/>
                  </a:outerShdw>
                </a:effectLst>
                <a:latin typeface="+mj-ea"/>
                <a:ea typeface="+mj-ea"/>
              </a:rPr>
              <a:t>1996</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计算机算法设计与分析，卢开澄，中国铁道出版社，</a:t>
            </a:r>
            <a:r>
              <a:rPr kumimoji="0" lang="en-US" altLang="zh-CN" sz="2400" b="1" baseline="0" dirty="0">
                <a:effectLst>
                  <a:outerShdw blurRad="38100" dist="38100" dir="2700000" algn="tl">
                    <a:srgbClr val="FFFFFF"/>
                  </a:outerShdw>
                </a:effectLst>
                <a:latin typeface="+mj-ea"/>
                <a:ea typeface="+mj-ea"/>
              </a:rPr>
              <a:t>1998</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100000"/>
              <a:buFont typeface="+mj-lt"/>
              <a:buAutoNum type="arabicPeriod"/>
              <a:defRPr/>
            </a:pPr>
            <a:r>
              <a:rPr kumimoji="0" lang="en-US" altLang="zh-CN" sz="2400" b="1" baseline="0" dirty="0">
                <a:effectLst>
                  <a:outerShdw blurRad="38100" dist="38100" dir="2700000" algn="tl">
                    <a:srgbClr val="FFFFFF"/>
                  </a:outerShdw>
                </a:effectLst>
                <a:latin typeface="+mj-ea"/>
                <a:ea typeface="+mj-ea"/>
              </a:rPr>
              <a:t>Introduction to Algorithms</a:t>
            </a:r>
            <a:r>
              <a:rPr kumimoji="0" lang="zh-CN" altLang="en-US" sz="2400" b="1" baseline="0" dirty="0">
                <a:effectLst>
                  <a:outerShdw blurRad="38100" dist="38100" dir="2700000" algn="tl">
                    <a:srgbClr val="FFFFFF"/>
                  </a:outerShdw>
                </a:effectLst>
                <a:latin typeface="+mj-ea"/>
                <a:ea typeface="+mj-ea"/>
              </a:rPr>
              <a:t>（第三版），</a:t>
            </a:r>
            <a:r>
              <a:rPr kumimoji="0" lang="en-US" altLang="zh-CN" sz="2400" b="1" baseline="0" dirty="0">
                <a:effectLst>
                  <a:outerShdw blurRad="38100" dist="38100" dir="2700000" algn="tl">
                    <a:srgbClr val="FFFFFF"/>
                  </a:outerShdw>
                </a:effectLst>
                <a:latin typeface="+mj-ea"/>
                <a:ea typeface="+mj-ea"/>
              </a:rPr>
              <a:t>Thomas H. </a:t>
            </a:r>
            <a:r>
              <a:rPr kumimoji="0" lang="en-US" altLang="zh-CN" sz="2400" b="1" baseline="0" dirty="0" err="1">
                <a:effectLst>
                  <a:outerShdw blurRad="38100" dist="38100" dir="2700000" algn="tl">
                    <a:srgbClr val="FFFFFF"/>
                  </a:outerShdw>
                </a:effectLst>
                <a:latin typeface="+mj-ea"/>
                <a:ea typeface="+mj-ea"/>
              </a:rPr>
              <a:t>Cormen</a:t>
            </a:r>
            <a:r>
              <a:rPr kumimoji="0" lang="zh-CN" altLang="en-US" sz="2400" b="1" baseline="0" dirty="0">
                <a:effectLst>
                  <a:outerShdw blurRad="38100" dist="38100" dir="2700000" algn="tl">
                    <a:srgbClr val="FFFFFF"/>
                  </a:outerShdw>
                </a:effectLst>
                <a:latin typeface="+mj-ea"/>
                <a:ea typeface="+mj-ea"/>
              </a:rPr>
              <a:t>著，机械工业出版社</a:t>
            </a:r>
          </a:p>
        </p:txBody>
      </p:sp>
      <p:sp>
        <p:nvSpPr>
          <p:cNvPr id="15368" name="Rectangle 12"/>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CD24B27A-4285-4DF8-8CCC-00C3C2A369D2}" type="slidenum">
              <a:rPr lang="en-US" altLang="zh-CN" sz="1400" baseline="0"/>
              <a:pPr/>
              <a:t>30</a:t>
            </a:fld>
            <a:endParaRPr lang="en-US" altLang="zh-CN" sz="1400" baseline="0"/>
          </a:p>
        </p:txBody>
      </p:sp>
      <p:sp>
        <p:nvSpPr>
          <p:cNvPr id="5132"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5133"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34" name="Text Box 11"/>
          <p:cNvSpPr txBox="1">
            <a:spLocks noChangeArrowheads="1"/>
          </p:cNvSpPr>
          <p:nvPr/>
        </p:nvSpPr>
        <p:spPr bwMode="auto">
          <a:xfrm>
            <a:off x="228600" y="457200"/>
            <a:ext cx="8915400" cy="588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en-US" altLang="zh-CN" sz="2400" baseline="0" dirty="0">
                <a:latin typeface="黑体" panose="02010609060101010101" pitchFamily="49" charset="-122"/>
                <a:ea typeface="黑体" panose="02010609060101010101" pitchFamily="49" charset="-122"/>
              </a:rPr>
              <a:t> 3.</a:t>
            </a:r>
            <a:r>
              <a:rPr lang="zh-CN" altLang="en-US" sz="2400" baseline="0" dirty="0">
                <a:latin typeface="黑体" panose="02010609060101010101" pitchFamily="49" charset="-122"/>
                <a:ea typeface="黑体" panose="02010609060101010101" pitchFamily="49" charset="-122"/>
              </a:rPr>
              <a:t>渐进分析</a:t>
            </a:r>
            <a:endParaRPr lang="zh-CN" altLang="en-US" sz="2000" baseline="0" dirty="0">
              <a:solidFill>
                <a:srgbClr val="990000"/>
              </a:solidFill>
              <a:ea typeface="黑体" panose="02010609060101010101" pitchFamily="49" charset="-122"/>
            </a:endParaRPr>
          </a:p>
          <a:p>
            <a:pPr fontAlgn="base">
              <a:lnSpc>
                <a:spcPct val="120000"/>
              </a:lnSpc>
            </a:pPr>
            <a:r>
              <a:rPr lang="en-US" altLang="en-US" sz="2000" baseline="0" dirty="0">
                <a:solidFill>
                  <a:srgbClr val="990000"/>
                </a:solidFill>
                <a:latin typeface="Century Schoolbook" panose="02040604050505020304" pitchFamily="18" charset="0"/>
                <a:ea typeface="黑体" panose="02010609060101010101" pitchFamily="49" charset="-122"/>
              </a:rPr>
              <a:t>    </a:t>
            </a:r>
            <a:r>
              <a:rPr lang="en-US" altLang="en-US" sz="2000" baseline="0" dirty="0" err="1">
                <a:solidFill>
                  <a:srgbClr val="990000"/>
                </a:solidFill>
                <a:ea typeface="黑体" panose="02010609060101010101" pitchFamily="49" charset="-122"/>
              </a:rPr>
              <a:t>时间复杂性渐进阶分析的规则</a:t>
            </a:r>
            <a:r>
              <a:rPr lang="en-US" altLang="en-US" sz="2000" baseline="0" dirty="0">
                <a:solidFill>
                  <a:srgbClr val="990000"/>
                </a:solidFill>
                <a:ea typeface="黑体" panose="02010609060101010101" pitchFamily="49" charset="-122"/>
              </a:rPr>
              <a:t>:</a:t>
            </a:r>
            <a:r>
              <a:rPr lang="en-US" altLang="zh-CN" sz="2000" baseline="0" dirty="0">
                <a:solidFill>
                  <a:srgbClr val="990000"/>
                </a:solidFill>
                <a:ea typeface="幼圆" panose="02010509060101010101" pitchFamily="49" charset="-122"/>
              </a:rPr>
              <a:t>(</a:t>
            </a:r>
            <a:r>
              <a:rPr lang="zh-CN" altLang="en-US" sz="2000" baseline="0" dirty="0">
                <a:solidFill>
                  <a:srgbClr val="990000"/>
                </a:solidFill>
                <a:ea typeface="幼圆" panose="02010509060101010101" pitchFamily="49" charset="-122"/>
              </a:rPr>
              <a:t>最坏情况</a:t>
            </a:r>
            <a:r>
              <a:rPr lang="en-US" altLang="zh-CN" sz="2000" baseline="0" dirty="0">
                <a:solidFill>
                  <a:srgbClr val="990000"/>
                </a:solidFill>
                <a:ea typeface="幼圆" panose="02010509060101010101" pitchFamily="49" charset="-122"/>
              </a:rPr>
              <a:t>)</a:t>
            </a:r>
          </a:p>
          <a:p>
            <a:pPr fontAlgn="base">
              <a:lnSpc>
                <a:spcPct val="120000"/>
              </a:lnSpc>
              <a:spcBef>
                <a:spcPct val="20000"/>
              </a:spcBef>
            </a:pPr>
            <a:r>
              <a:rPr lang="en-US" altLang="en-US" sz="2000" baseline="0" dirty="0">
                <a:solidFill>
                  <a:srgbClr val="990000"/>
                </a:solidFill>
                <a:ea typeface="黑体" panose="02010609060101010101" pitchFamily="49" charset="-122"/>
              </a:rPr>
              <a:t> </a:t>
            </a:r>
            <a:r>
              <a:rPr lang="en-US" altLang="zh-CN" baseline="0" dirty="0">
                <a:solidFill>
                  <a:srgbClr val="990000"/>
                </a:solidFill>
              </a:rPr>
              <a:t>1). </a:t>
            </a:r>
            <a:r>
              <a:rPr lang="en-US" altLang="en-US" baseline="0" dirty="0" err="1">
                <a:solidFill>
                  <a:srgbClr val="990000"/>
                </a:solidFill>
              </a:rPr>
              <a:t>赋值,比较,算术运算,逻辑运算,读写单个变量</a:t>
            </a:r>
            <a:r>
              <a:rPr lang="en-US" altLang="en-US" baseline="0" dirty="0">
                <a:solidFill>
                  <a:srgbClr val="990000"/>
                </a:solidFill>
              </a:rPr>
              <a:t>(</a:t>
            </a:r>
            <a:r>
              <a:rPr lang="en-US" altLang="en-US" baseline="0" dirty="0" err="1">
                <a:solidFill>
                  <a:srgbClr val="990000"/>
                </a:solidFill>
              </a:rPr>
              <a:t>常量</a:t>
            </a:r>
            <a:r>
              <a:rPr lang="en-US" altLang="en-US" baseline="0" dirty="0">
                <a:solidFill>
                  <a:srgbClr val="990000"/>
                </a:solidFill>
              </a:rPr>
              <a:t>)只需1单位时间</a:t>
            </a:r>
          </a:p>
          <a:p>
            <a:pPr fontAlgn="base">
              <a:lnSpc>
                <a:spcPct val="120000"/>
              </a:lnSpc>
              <a:spcBef>
                <a:spcPct val="20000"/>
              </a:spcBef>
            </a:pPr>
            <a:r>
              <a:rPr lang="en-US" altLang="en-US" baseline="0" dirty="0">
                <a:solidFill>
                  <a:srgbClr val="990000"/>
                </a:solidFill>
              </a:rPr>
              <a:t> 2)</a:t>
            </a:r>
            <a:r>
              <a:rPr lang="en-US" altLang="zh-CN" baseline="0" dirty="0">
                <a:solidFill>
                  <a:srgbClr val="990000"/>
                </a:solidFill>
              </a:rPr>
              <a:t>. </a:t>
            </a:r>
            <a:r>
              <a:rPr lang="en-US" altLang="en-US" baseline="0" dirty="0" err="1">
                <a:solidFill>
                  <a:srgbClr val="990000"/>
                </a:solidFill>
              </a:rPr>
              <a:t>执行条件语句</a:t>
            </a:r>
            <a:r>
              <a:rPr lang="en-US" altLang="en-US" baseline="0" dirty="0">
                <a:solidFill>
                  <a:srgbClr val="990000"/>
                </a:solidFill>
              </a:rPr>
              <a:t> </a:t>
            </a:r>
            <a:r>
              <a:rPr lang="en-US" altLang="zh-CN" b="1" baseline="0" dirty="0">
                <a:solidFill>
                  <a:srgbClr val="990000"/>
                </a:solidFill>
              </a:rPr>
              <a:t>if</a:t>
            </a:r>
            <a:r>
              <a:rPr lang="en-US" altLang="zh-CN" baseline="0" dirty="0">
                <a:solidFill>
                  <a:srgbClr val="990000"/>
                </a:solidFill>
              </a:rPr>
              <a:t> </a:t>
            </a:r>
            <a:r>
              <a:rPr lang="en-US" altLang="zh-CN" b="1" i="1" baseline="0" dirty="0">
                <a:solidFill>
                  <a:srgbClr val="990000"/>
                </a:solidFill>
              </a:rPr>
              <a:t>c</a:t>
            </a:r>
            <a:r>
              <a:rPr lang="en-US" altLang="zh-CN" baseline="0" dirty="0">
                <a:solidFill>
                  <a:srgbClr val="990000"/>
                </a:solidFill>
              </a:rPr>
              <a:t> </a:t>
            </a:r>
            <a:r>
              <a:rPr lang="en-US" altLang="zh-CN" b="1" baseline="0" dirty="0">
                <a:solidFill>
                  <a:srgbClr val="990000"/>
                </a:solidFill>
              </a:rPr>
              <a:t>then</a:t>
            </a:r>
            <a:r>
              <a:rPr lang="en-US" altLang="zh-CN" baseline="0" dirty="0">
                <a:solidFill>
                  <a:srgbClr val="990000"/>
                </a:solidFill>
              </a:rPr>
              <a:t> S1 </a:t>
            </a:r>
            <a:r>
              <a:rPr lang="en-US" altLang="zh-CN" b="1" baseline="0" dirty="0">
                <a:solidFill>
                  <a:srgbClr val="990000"/>
                </a:solidFill>
              </a:rPr>
              <a:t>else </a:t>
            </a:r>
            <a:r>
              <a:rPr lang="en-US" altLang="zh-CN" baseline="0" dirty="0">
                <a:solidFill>
                  <a:srgbClr val="990000"/>
                </a:solidFill>
              </a:rPr>
              <a:t>S2 </a:t>
            </a:r>
            <a:r>
              <a:rPr lang="en-US" altLang="en-US" baseline="0" dirty="0" err="1">
                <a:solidFill>
                  <a:srgbClr val="990000"/>
                </a:solidFill>
              </a:rPr>
              <a:t>的时间为</a:t>
            </a:r>
            <a:r>
              <a:rPr lang="en-US" altLang="zh-CN" b="1" baseline="0" dirty="0" err="1">
                <a:solidFill>
                  <a:srgbClr val="990000"/>
                </a:solidFill>
              </a:rPr>
              <a:t>T</a:t>
            </a:r>
            <a:r>
              <a:rPr lang="en-US" altLang="zh-CN" i="1" dirty="0" err="1">
                <a:solidFill>
                  <a:srgbClr val="990000"/>
                </a:solidFill>
              </a:rPr>
              <a:t>C</a:t>
            </a:r>
            <a:r>
              <a:rPr lang="en-US" altLang="zh-CN" i="1" dirty="0">
                <a:solidFill>
                  <a:srgbClr val="990000"/>
                </a:solidFill>
              </a:rPr>
              <a:t> </a:t>
            </a:r>
            <a:r>
              <a:rPr lang="en-US" altLang="zh-CN" b="1" baseline="0" dirty="0">
                <a:solidFill>
                  <a:srgbClr val="990000"/>
                </a:solidFill>
              </a:rPr>
              <a:t>+max(T</a:t>
            </a:r>
            <a:r>
              <a:rPr lang="en-US" altLang="zh-CN" dirty="0">
                <a:solidFill>
                  <a:srgbClr val="990000"/>
                </a:solidFill>
              </a:rPr>
              <a:t>S1</a:t>
            </a:r>
            <a:r>
              <a:rPr lang="en-US" altLang="zh-CN" b="1" baseline="0" dirty="0">
                <a:solidFill>
                  <a:srgbClr val="990000"/>
                </a:solidFill>
              </a:rPr>
              <a:t>,T</a:t>
            </a:r>
            <a:r>
              <a:rPr lang="en-US" altLang="zh-CN" dirty="0">
                <a:solidFill>
                  <a:srgbClr val="990000"/>
                </a:solidFill>
              </a:rPr>
              <a:t>S2</a:t>
            </a:r>
            <a:r>
              <a:rPr lang="en-US" altLang="zh-CN" b="1" baseline="0" dirty="0">
                <a:solidFill>
                  <a:srgbClr val="990000"/>
                </a:solidFill>
              </a:rPr>
              <a:t>).</a:t>
            </a:r>
            <a:r>
              <a:rPr lang="en-US" altLang="zh-CN" baseline="0" dirty="0">
                <a:solidFill>
                  <a:srgbClr val="990000"/>
                </a:solidFill>
              </a:rPr>
              <a:t> </a:t>
            </a:r>
          </a:p>
          <a:p>
            <a:pPr fontAlgn="base">
              <a:lnSpc>
                <a:spcPct val="120000"/>
              </a:lnSpc>
              <a:spcBef>
                <a:spcPct val="20000"/>
              </a:spcBef>
            </a:pPr>
            <a:r>
              <a:rPr lang="en-US" altLang="zh-CN" baseline="0" dirty="0">
                <a:solidFill>
                  <a:srgbClr val="990000"/>
                </a:solidFill>
              </a:rPr>
              <a:t> 3). </a:t>
            </a:r>
            <a:r>
              <a:rPr lang="en-US" altLang="en-US" baseline="0" dirty="0" err="1">
                <a:solidFill>
                  <a:srgbClr val="990000"/>
                </a:solidFill>
              </a:rPr>
              <a:t>选择语句</a:t>
            </a:r>
            <a:r>
              <a:rPr lang="en-US" altLang="en-US" baseline="0" dirty="0">
                <a:solidFill>
                  <a:srgbClr val="990000"/>
                </a:solidFill>
              </a:rPr>
              <a:t> </a:t>
            </a:r>
            <a:r>
              <a:rPr lang="en-US" altLang="zh-CN" b="1" baseline="0" dirty="0">
                <a:solidFill>
                  <a:srgbClr val="990000"/>
                </a:solidFill>
              </a:rPr>
              <a:t>case</a:t>
            </a:r>
            <a:r>
              <a:rPr lang="en-US" altLang="zh-CN" baseline="0" dirty="0">
                <a:solidFill>
                  <a:srgbClr val="990000"/>
                </a:solidFill>
              </a:rPr>
              <a:t> </a:t>
            </a:r>
            <a:r>
              <a:rPr lang="en-US" altLang="zh-CN" b="1" baseline="0" dirty="0">
                <a:solidFill>
                  <a:srgbClr val="990000"/>
                </a:solidFill>
              </a:rPr>
              <a:t>A</a:t>
            </a:r>
            <a:r>
              <a:rPr lang="en-US" altLang="zh-CN" baseline="0" dirty="0">
                <a:solidFill>
                  <a:srgbClr val="990000"/>
                </a:solidFill>
              </a:rPr>
              <a:t> </a:t>
            </a:r>
            <a:r>
              <a:rPr lang="en-US" altLang="zh-CN" b="1" baseline="0" dirty="0">
                <a:solidFill>
                  <a:srgbClr val="990000"/>
                </a:solidFill>
              </a:rPr>
              <a:t>of</a:t>
            </a:r>
            <a:r>
              <a:rPr lang="en-US" altLang="zh-CN" baseline="0" dirty="0">
                <a:solidFill>
                  <a:srgbClr val="990000"/>
                </a:solidFill>
              </a:rPr>
              <a:t>  </a:t>
            </a:r>
            <a:r>
              <a:rPr lang="en-US" altLang="zh-CN" b="1" baseline="0" noProof="1">
                <a:solidFill>
                  <a:srgbClr val="990000"/>
                </a:solidFill>
              </a:rPr>
              <a:t>a1</a:t>
            </a:r>
            <a:r>
              <a:rPr lang="en-US" altLang="zh-CN" baseline="0" noProof="1">
                <a:solidFill>
                  <a:srgbClr val="990000"/>
                </a:solidFill>
              </a:rPr>
              <a:t>: </a:t>
            </a:r>
            <a:r>
              <a:rPr lang="en-US" altLang="zh-CN" b="1" baseline="0" noProof="1">
                <a:solidFill>
                  <a:srgbClr val="990000"/>
                </a:solidFill>
              </a:rPr>
              <a:t>s1</a:t>
            </a:r>
            <a:r>
              <a:rPr lang="zh-CN" altLang="en-US" b="1" baseline="0" dirty="0">
                <a:solidFill>
                  <a:srgbClr val="990000"/>
                </a:solidFill>
              </a:rPr>
              <a:t>；</a:t>
            </a:r>
            <a:r>
              <a:rPr lang="en-US" altLang="zh-CN" b="1" baseline="0" dirty="0">
                <a:solidFill>
                  <a:srgbClr val="990000"/>
                </a:solidFill>
              </a:rPr>
              <a:t>a2</a:t>
            </a:r>
            <a:r>
              <a:rPr lang="en-US" altLang="zh-CN" baseline="0" dirty="0">
                <a:solidFill>
                  <a:srgbClr val="990000"/>
                </a:solidFill>
              </a:rPr>
              <a:t>: </a:t>
            </a:r>
            <a:r>
              <a:rPr lang="en-US" altLang="zh-CN" b="1" baseline="0" dirty="0">
                <a:solidFill>
                  <a:srgbClr val="990000"/>
                </a:solidFill>
              </a:rPr>
              <a:t>s2</a:t>
            </a:r>
            <a:r>
              <a:rPr lang="zh-CN" altLang="en-US" b="1" baseline="0" dirty="0">
                <a:solidFill>
                  <a:srgbClr val="990000"/>
                </a:solidFill>
              </a:rPr>
              <a:t>；</a:t>
            </a:r>
            <a:r>
              <a:rPr lang="en-US" altLang="zh-CN" baseline="0" dirty="0">
                <a:solidFill>
                  <a:srgbClr val="990000"/>
                </a:solidFill>
              </a:rPr>
              <a:t>...</a:t>
            </a:r>
            <a:r>
              <a:rPr lang="zh-CN" altLang="en-US" baseline="0" dirty="0">
                <a:solidFill>
                  <a:srgbClr val="990000"/>
                </a:solidFill>
              </a:rPr>
              <a:t>；</a:t>
            </a:r>
            <a:r>
              <a:rPr lang="zh-CN" altLang="zh-CN" baseline="0" noProof="1">
                <a:solidFill>
                  <a:srgbClr val="990000"/>
                </a:solidFill>
              </a:rPr>
              <a:t> </a:t>
            </a:r>
            <a:r>
              <a:rPr lang="en-US" altLang="zh-CN" b="1" i="1" baseline="0" dirty="0">
                <a:solidFill>
                  <a:srgbClr val="990000"/>
                </a:solidFill>
              </a:rPr>
              <a:t>am</a:t>
            </a:r>
            <a:r>
              <a:rPr lang="en-US" altLang="zh-CN" baseline="0" dirty="0">
                <a:solidFill>
                  <a:srgbClr val="990000"/>
                </a:solidFill>
              </a:rPr>
              <a:t>: </a:t>
            </a:r>
            <a:r>
              <a:rPr lang="en-US" altLang="zh-CN" b="1" i="1" baseline="0" dirty="0" err="1">
                <a:solidFill>
                  <a:srgbClr val="990000"/>
                </a:solidFill>
              </a:rPr>
              <a:t>sm</a:t>
            </a:r>
            <a:r>
              <a:rPr lang="en-US" altLang="zh-CN" i="1" baseline="0" dirty="0">
                <a:solidFill>
                  <a:srgbClr val="990000"/>
                </a:solidFill>
              </a:rPr>
              <a:t> </a:t>
            </a:r>
          </a:p>
          <a:p>
            <a:pPr fontAlgn="base">
              <a:lnSpc>
                <a:spcPct val="120000"/>
              </a:lnSpc>
              <a:spcBef>
                <a:spcPct val="5000"/>
              </a:spcBef>
            </a:pPr>
            <a:r>
              <a:rPr lang="en-US" altLang="zh-CN" i="1" baseline="0" dirty="0">
                <a:solidFill>
                  <a:srgbClr val="990000"/>
                </a:solidFill>
              </a:rPr>
              <a:t>      </a:t>
            </a:r>
            <a:r>
              <a:rPr lang="en-US" altLang="en-US" baseline="0" dirty="0" err="1">
                <a:solidFill>
                  <a:srgbClr val="990000"/>
                </a:solidFill>
              </a:rPr>
              <a:t>需要</a:t>
            </a:r>
            <a:r>
              <a:rPr lang="zh-CN" altLang="en-US" baseline="0" dirty="0">
                <a:solidFill>
                  <a:srgbClr val="990000"/>
                </a:solidFill>
              </a:rPr>
              <a:t>的</a:t>
            </a:r>
            <a:r>
              <a:rPr lang="en-US" altLang="en-US" baseline="0" dirty="0" err="1">
                <a:solidFill>
                  <a:srgbClr val="990000"/>
                </a:solidFill>
              </a:rPr>
              <a:t>时间</a:t>
            </a:r>
            <a:r>
              <a:rPr lang="zh-CN" altLang="en-US" baseline="0" dirty="0">
                <a:solidFill>
                  <a:srgbClr val="990000"/>
                </a:solidFill>
              </a:rPr>
              <a:t>为 </a:t>
            </a:r>
            <a:r>
              <a:rPr lang="en-US" altLang="zh-CN" b="1" baseline="0" dirty="0">
                <a:solidFill>
                  <a:srgbClr val="990000"/>
                </a:solidFill>
              </a:rPr>
              <a:t>max</a:t>
            </a:r>
            <a:r>
              <a:rPr lang="zh-CN" altLang="en-US" b="1" baseline="0" dirty="0">
                <a:solidFill>
                  <a:srgbClr val="990000"/>
                </a:solidFill>
              </a:rPr>
              <a:t>（</a:t>
            </a:r>
            <a:r>
              <a:rPr lang="en-US" altLang="zh-CN" b="1" baseline="0" dirty="0">
                <a:solidFill>
                  <a:srgbClr val="990000"/>
                </a:solidFill>
              </a:rPr>
              <a:t>T</a:t>
            </a:r>
            <a:r>
              <a:rPr lang="en-US" altLang="zh-CN" b="1" dirty="0">
                <a:solidFill>
                  <a:srgbClr val="990000"/>
                </a:solidFill>
              </a:rPr>
              <a:t>S1</a:t>
            </a:r>
            <a:r>
              <a:rPr lang="en-US" altLang="zh-CN" b="1" baseline="0" dirty="0">
                <a:solidFill>
                  <a:srgbClr val="990000"/>
                </a:solidFill>
              </a:rPr>
              <a:t>,T</a:t>
            </a:r>
            <a:r>
              <a:rPr lang="en-US" altLang="zh-CN" b="1" dirty="0">
                <a:solidFill>
                  <a:srgbClr val="990000"/>
                </a:solidFill>
              </a:rPr>
              <a:t>S2 </a:t>
            </a:r>
            <a:r>
              <a:rPr lang="en-US" altLang="zh-CN" b="1" baseline="0" noProof="1">
                <a:solidFill>
                  <a:srgbClr val="990000"/>
                </a:solidFill>
              </a:rPr>
              <a:t>,..., </a:t>
            </a:r>
            <a:r>
              <a:rPr lang="en-US" altLang="zh-CN" b="1" baseline="0" dirty="0" err="1">
                <a:solidFill>
                  <a:srgbClr val="990000"/>
                </a:solidFill>
              </a:rPr>
              <a:t>T</a:t>
            </a:r>
            <a:r>
              <a:rPr lang="en-US" altLang="zh-CN" b="1" dirty="0" err="1">
                <a:solidFill>
                  <a:srgbClr val="990000"/>
                </a:solidFill>
              </a:rPr>
              <a:t>Sm</a:t>
            </a:r>
            <a:r>
              <a:rPr lang="zh-CN" altLang="en-US" baseline="0" dirty="0">
                <a:solidFill>
                  <a:srgbClr val="990000"/>
                </a:solidFill>
              </a:rPr>
              <a:t>）</a:t>
            </a:r>
            <a:r>
              <a:rPr lang="en-US" altLang="zh-CN" baseline="0" dirty="0">
                <a:solidFill>
                  <a:srgbClr val="990000"/>
                </a:solidFill>
              </a:rPr>
              <a:t>.</a:t>
            </a:r>
          </a:p>
          <a:p>
            <a:pPr fontAlgn="base">
              <a:lnSpc>
                <a:spcPct val="120000"/>
              </a:lnSpc>
              <a:spcBef>
                <a:spcPct val="20000"/>
              </a:spcBef>
            </a:pPr>
            <a:r>
              <a:rPr lang="en-US" altLang="zh-CN" baseline="0" dirty="0">
                <a:solidFill>
                  <a:srgbClr val="990000"/>
                </a:solidFill>
              </a:rPr>
              <a:t> 4). </a:t>
            </a:r>
            <a:r>
              <a:rPr lang="en-US" altLang="en-US" baseline="0" dirty="0" err="1">
                <a:solidFill>
                  <a:srgbClr val="990000"/>
                </a:solidFill>
              </a:rPr>
              <a:t>访问数组的单个分量或纪录的单个域需要</a:t>
            </a:r>
            <a:r>
              <a:rPr lang="en-US" altLang="en-US" b="1" baseline="0" dirty="0" err="1">
                <a:solidFill>
                  <a:srgbClr val="990000"/>
                </a:solidFill>
              </a:rPr>
              <a:t>一个单位时间</a:t>
            </a:r>
            <a:r>
              <a:rPr lang="en-US" altLang="en-US" baseline="0" dirty="0">
                <a:solidFill>
                  <a:srgbClr val="990000"/>
                </a:solidFill>
              </a:rPr>
              <a:t>.</a:t>
            </a:r>
          </a:p>
          <a:p>
            <a:pPr fontAlgn="base">
              <a:lnSpc>
                <a:spcPct val="120000"/>
              </a:lnSpc>
              <a:spcBef>
                <a:spcPct val="20000"/>
              </a:spcBef>
            </a:pPr>
            <a:r>
              <a:rPr lang="en-US" altLang="en-US" baseline="0" dirty="0">
                <a:solidFill>
                  <a:srgbClr val="990000"/>
                </a:solidFill>
              </a:rPr>
              <a:t> 5)</a:t>
            </a:r>
            <a:r>
              <a:rPr lang="en-US" altLang="zh-CN" baseline="0" dirty="0">
                <a:solidFill>
                  <a:srgbClr val="990000"/>
                </a:solidFill>
              </a:rPr>
              <a:t>. </a:t>
            </a:r>
            <a:r>
              <a:rPr lang="en-US" altLang="en-US" baseline="0" dirty="0" err="1">
                <a:solidFill>
                  <a:srgbClr val="990000"/>
                </a:solidFill>
              </a:rPr>
              <a:t>执行</a:t>
            </a:r>
            <a:r>
              <a:rPr lang="en-US" altLang="zh-CN" b="1" baseline="0" dirty="0" err="1">
                <a:solidFill>
                  <a:srgbClr val="990000"/>
                </a:solidFill>
              </a:rPr>
              <a:t>for</a:t>
            </a:r>
            <a:r>
              <a:rPr lang="en-US" altLang="en-US" baseline="0" dirty="0" err="1">
                <a:solidFill>
                  <a:srgbClr val="990000"/>
                </a:solidFill>
              </a:rPr>
              <a:t>循环语句的时间</a:t>
            </a:r>
            <a:r>
              <a:rPr lang="en-US" altLang="en-US" baseline="0" dirty="0">
                <a:solidFill>
                  <a:srgbClr val="990000"/>
                </a:solidFill>
              </a:rPr>
              <a:t>=</a:t>
            </a:r>
            <a:r>
              <a:rPr lang="en-US" altLang="en-US" b="1" baseline="0" dirty="0" err="1">
                <a:solidFill>
                  <a:srgbClr val="990000"/>
                </a:solidFill>
              </a:rPr>
              <a:t>执行循环体时间</a:t>
            </a:r>
            <a:r>
              <a:rPr lang="en-US" altLang="en-US" b="1" baseline="0" dirty="0">
                <a:solidFill>
                  <a:srgbClr val="990000"/>
                </a:solidFill>
              </a:rPr>
              <a:t>*</a:t>
            </a:r>
            <a:r>
              <a:rPr lang="en-US" altLang="en-US" b="1" baseline="0" dirty="0" err="1">
                <a:solidFill>
                  <a:srgbClr val="990000"/>
                </a:solidFill>
              </a:rPr>
              <a:t>循环次数</a:t>
            </a:r>
            <a:r>
              <a:rPr lang="en-US" altLang="en-US" b="1" baseline="0" dirty="0">
                <a:solidFill>
                  <a:srgbClr val="990000"/>
                </a:solidFill>
              </a:rPr>
              <a:t>.</a:t>
            </a:r>
          </a:p>
          <a:p>
            <a:pPr fontAlgn="base">
              <a:lnSpc>
                <a:spcPct val="120000"/>
              </a:lnSpc>
              <a:spcBef>
                <a:spcPct val="20000"/>
              </a:spcBef>
            </a:pPr>
            <a:r>
              <a:rPr lang="en-US" altLang="en-US" baseline="0" dirty="0">
                <a:solidFill>
                  <a:srgbClr val="990000"/>
                </a:solidFill>
              </a:rPr>
              <a:t> 6)</a:t>
            </a:r>
            <a:r>
              <a:rPr lang="en-US" altLang="zh-CN" baseline="0" dirty="0">
                <a:solidFill>
                  <a:srgbClr val="990000"/>
                </a:solidFill>
              </a:rPr>
              <a:t>. </a:t>
            </a:r>
            <a:r>
              <a:rPr lang="en-US" altLang="zh-CN" b="1" baseline="0" dirty="0">
                <a:solidFill>
                  <a:srgbClr val="990000"/>
                </a:solidFill>
              </a:rPr>
              <a:t>while</a:t>
            </a:r>
            <a:r>
              <a:rPr lang="en-US" altLang="zh-CN" baseline="0" dirty="0">
                <a:solidFill>
                  <a:srgbClr val="990000"/>
                </a:solidFill>
              </a:rPr>
              <a:t> </a:t>
            </a:r>
            <a:r>
              <a:rPr lang="en-US" altLang="zh-CN" b="1" i="1" baseline="0" dirty="0">
                <a:solidFill>
                  <a:srgbClr val="990000"/>
                </a:solidFill>
              </a:rPr>
              <a:t>c</a:t>
            </a:r>
            <a:r>
              <a:rPr lang="en-US" altLang="zh-CN" i="1" baseline="0" dirty="0">
                <a:solidFill>
                  <a:srgbClr val="990000"/>
                </a:solidFill>
              </a:rPr>
              <a:t> </a:t>
            </a:r>
            <a:r>
              <a:rPr lang="en-US" altLang="zh-CN" b="1" baseline="0" dirty="0">
                <a:solidFill>
                  <a:srgbClr val="990000"/>
                </a:solidFill>
              </a:rPr>
              <a:t>do</a:t>
            </a:r>
            <a:r>
              <a:rPr lang="en-US" altLang="zh-CN" baseline="0" dirty="0">
                <a:solidFill>
                  <a:srgbClr val="990000"/>
                </a:solidFill>
              </a:rPr>
              <a:t> </a:t>
            </a:r>
            <a:r>
              <a:rPr lang="en-US" altLang="zh-CN" b="1" i="1" baseline="0" dirty="0">
                <a:solidFill>
                  <a:srgbClr val="990000"/>
                </a:solidFill>
              </a:rPr>
              <a:t>s</a:t>
            </a:r>
            <a:r>
              <a:rPr lang="en-US" altLang="zh-CN" i="1" baseline="0" dirty="0">
                <a:solidFill>
                  <a:srgbClr val="990000"/>
                </a:solidFill>
              </a:rPr>
              <a:t> </a:t>
            </a:r>
            <a:r>
              <a:rPr lang="en-US" altLang="zh-CN" baseline="0" dirty="0">
                <a:solidFill>
                  <a:srgbClr val="990000"/>
                </a:solidFill>
              </a:rPr>
              <a:t>(</a:t>
            </a:r>
            <a:r>
              <a:rPr lang="en-US" altLang="zh-CN" b="1" baseline="0" dirty="0">
                <a:solidFill>
                  <a:srgbClr val="990000"/>
                </a:solidFill>
              </a:rPr>
              <a:t>repeat</a:t>
            </a:r>
            <a:r>
              <a:rPr lang="en-US" altLang="zh-CN" baseline="0" dirty="0">
                <a:solidFill>
                  <a:srgbClr val="990000"/>
                </a:solidFill>
              </a:rPr>
              <a:t> </a:t>
            </a:r>
            <a:r>
              <a:rPr lang="en-US" altLang="zh-CN" b="1" i="1" baseline="0" dirty="0">
                <a:solidFill>
                  <a:srgbClr val="990000"/>
                </a:solidFill>
              </a:rPr>
              <a:t>s</a:t>
            </a:r>
            <a:r>
              <a:rPr lang="en-US" altLang="zh-CN" b="1" baseline="0" dirty="0">
                <a:solidFill>
                  <a:srgbClr val="990000"/>
                </a:solidFill>
              </a:rPr>
              <a:t> until </a:t>
            </a:r>
            <a:r>
              <a:rPr lang="en-US" altLang="zh-CN" b="1" i="1" baseline="0" dirty="0">
                <a:solidFill>
                  <a:srgbClr val="990000"/>
                </a:solidFill>
              </a:rPr>
              <a:t>c</a:t>
            </a:r>
            <a:r>
              <a:rPr lang="en-US" altLang="zh-CN" b="1" baseline="0" dirty="0">
                <a:solidFill>
                  <a:srgbClr val="990000"/>
                </a:solidFill>
              </a:rPr>
              <a:t>)</a:t>
            </a:r>
            <a:r>
              <a:rPr lang="en-US" altLang="en-US" baseline="0" dirty="0" err="1">
                <a:solidFill>
                  <a:srgbClr val="990000"/>
                </a:solidFill>
              </a:rPr>
              <a:t>语句时</a:t>
            </a:r>
            <a:r>
              <a:rPr lang="zh-CN" altLang="en-US" baseline="0" dirty="0">
                <a:solidFill>
                  <a:srgbClr val="990000"/>
                </a:solidFill>
              </a:rPr>
              <a:t>间</a:t>
            </a:r>
            <a:r>
              <a:rPr lang="en-US" altLang="zh-CN" baseline="0" dirty="0">
                <a:solidFill>
                  <a:srgbClr val="990000"/>
                </a:solidFill>
              </a:rPr>
              <a:t>=</a:t>
            </a:r>
            <a:r>
              <a:rPr lang="en-US" altLang="en-US" b="1" baseline="0" dirty="0">
                <a:solidFill>
                  <a:srgbClr val="990000"/>
                </a:solidFill>
              </a:rPr>
              <a:t>(</a:t>
            </a:r>
            <a:r>
              <a:rPr lang="en-US" altLang="zh-CN" b="1" baseline="0" dirty="0" err="1">
                <a:solidFill>
                  <a:srgbClr val="990000"/>
                </a:solidFill>
              </a:rPr>
              <a:t>T</a:t>
            </a:r>
            <a:r>
              <a:rPr lang="en-US" altLang="zh-CN" b="1" i="1" baseline="0" dirty="0" err="1">
                <a:solidFill>
                  <a:srgbClr val="990000"/>
                </a:solidFill>
              </a:rPr>
              <a:t>c</a:t>
            </a:r>
            <a:r>
              <a:rPr lang="en-US" altLang="zh-CN" b="1" baseline="0" dirty="0" err="1">
                <a:solidFill>
                  <a:srgbClr val="990000"/>
                </a:solidFill>
              </a:rPr>
              <a:t>+T</a:t>
            </a:r>
            <a:r>
              <a:rPr lang="en-US" altLang="zh-CN" b="1" i="1" baseline="0" dirty="0" err="1">
                <a:solidFill>
                  <a:srgbClr val="990000"/>
                </a:solidFill>
              </a:rPr>
              <a:t>s</a:t>
            </a:r>
            <a:r>
              <a:rPr lang="en-US" altLang="zh-CN" b="1" baseline="0" dirty="0">
                <a:solidFill>
                  <a:srgbClr val="990000"/>
                </a:solidFill>
              </a:rPr>
              <a:t>)*</a:t>
            </a:r>
            <a:r>
              <a:rPr lang="en-US" altLang="en-US" b="1" baseline="0" dirty="0" err="1">
                <a:solidFill>
                  <a:srgbClr val="990000"/>
                </a:solidFill>
              </a:rPr>
              <a:t>循环次数</a:t>
            </a:r>
            <a:r>
              <a:rPr lang="en-US" altLang="en-US" b="1" baseline="0" dirty="0">
                <a:solidFill>
                  <a:srgbClr val="990000"/>
                </a:solidFill>
              </a:rPr>
              <a:t>.</a:t>
            </a:r>
            <a:endParaRPr lang="en-US" altLang="en-US" baseline="0" dirty="0">
              <a:solidFill>
                <a:srgbClr val="990000"/>
              </a:solidFill>
            </a:endParaRPr>
          </a:p>
          <a:p>
            <a:pPr fontAlgn="base">
              <a:lnSpc>
                <a:spcPct val="120000"/>
              </a:lnSpc>
              <a:spcBef>
                <a:spcPct val="20000"/>
              </a:spcBef>
            </a:pPr>
            <a:r>
              <a:rPr lang="en-US" altLang="en-US" baseline="0" dirty="0">
                <a:solidFill>
                  <a:srgbClr val="990000"/>
                </a:solidFill>
              </a:rPr>
              <a:t> 7)</a:t>
            </a:r>
            <a:r>
              <a:rPr lang="en-US" altLang="zh-CN" baseline="0" dirty="0">
                <a:solidFill>
                  <a:srgbClr val="990000"/>
                </a:solidFill>
              </a:rPr>
              <a:t>. </a:t>
            </a:r>
            <a:r>
              <a:rPr lang="en-US" altLang="en-US" baseline="0" dirty="0" err="1">
                <a:solidFill>
                  <a:srgbClr val="990000"/>
                </a:solidFill>
              </a:rPr>
              <a:t>用</a:t>
            </a:r>
            <a:r>
              <a:rPr lang="en-US" altLang="zh-CN" b="1" baseline="0" dirty="0" err="1">
                <a:solidFill>
                  <a:srgbClr val="990000"/>
                </a:solidFill>
              </a:rPr>
              <a:t>goto</a:t>
            </a:r>
            <a:r>
              <a:rPr lang="en-US" altLang="en-US" baseline="0" dirty="0" err="1">
                <a:solidFill>
                  <a:srgbClr val="990000"/>
                </a:solidFill>
              </a:rPr>
              <a:t>从循环体内跳到循环体</a:t>
            </a:r>
            <a:r>
              <a:rPr lang="zh-CN" altLang="en-US" baseline="0" dirty="0">
                <a:solidFill>
                  <a:srgbClr val="990000"/>
                </a:solidFill>
              </a:rPr>
              <a:t>末</a:t>
            </a:r>
            <a:r>
              <a:rPr lang="en-US" altLang="en-US" baseline="0" dirty="0" err="1">
                <a:solidFill>
                  <a:srgbClr val="990000"/>
                </a:solidFill>
              </a:rPr>
              <a:t>或循环后面的语句时,不需额外时间</a:t>
            </a:r>
            <a:endParaRPr lang="en-US" altLang="en-US" baseline="0" dirty="0">
              <a:solidFill>
                <a:srgbClr val="990000"/>
              </a:solidFill>
            </a:endParaRPr>
          </a:p>
          <a:p>
            <a:pPr fontAlgn="base">
              <a:lnSpc>
                <a:spcPct val="120000"/>
              </a:lnSpc>
              <a:spcBef>
                <a:spcPct val="20000"/>
              </a:spcBef>
            </a:pPr>
            <a:r>
              <a:rPr lang="en-US" altLang="en-US" baseline="0" dirty="0">
                <a:solidFill>
                  <a:srgbClr val="990000"/>
                </a:solidFill>
              </a:rPr>
              <a:t> 8)</a:t>
            </a:r>
            <a:r>
              <a:rPr lang="en-US" altLang="zh-CN" baseline="0" dirty="0">
                <a:solidFill>
                  <a:srgbClr val="990000"/>
                </a:solidFill>
              </a:rPr>
              <a:t>. </a:t>
            </a:r>
            <a:r>
              <a:rPr lang="en-US" altLang="en-US" baseline="0" dirty="0" err="1">
                <a:solidFill>
                  <a:srgbClr val="990000"/>
                </a:solidFill>
              </a:rPr>
              <a:t>过程或函数调用语句</a:t>
            </a:r>
            <a:endParaRPr lang="en-US" altLang="en-US" baseline="0" dirty="0">
              <a:solidFill>
                <a:srgbClr val="990000"/>
              </a:solidFill>
            </a:endParaRPr>
          </a:p>
          <a:p>
            <a:pPr fontAlgn="base">
              <a:lnSpc>
                <a:spcPct val="120000"/>
              </a:lnSpc>
              <a:spcBef>
                <a:spcPct val="5000"/>
              </a:spcBef>
            </a:pPr>
            <a:r>
              <a:rPr lang="en-US" altLang="en-US" baseline="0" dirty="0">
                <a:solidFill>
                  <a:srgbClr val="990000"/>
                </a:solidFill>
              </a:rPr>
              <a:t>      对非递归调用,根据调用层次由里向外用规则1-7进行分析； </a:t>
            </a:r>
          </a:p>
          <a:p>
            <a:pPr fontAlgn="base">
              <a:lnSpc>
                <a:spcPct val="120000"/>
              </a:lnSpc>
              <a:spcBef>
                <a:spcPct val="5000"/>
              </a:spcBef>
            </a:pPr>
            <a:r>
              <a:rPr lang="en-US" altLang="en-US" baseline="0" dirty="0">
                <a:solidFill>
                  <a:srgbClr val="990000"/>
                </a:solidFill>
              </a:rPr>
              <a:t>      </a:t>
            </a:r>
            <a:r>
              <a:rPr lang="en-US" altLang="en-US" baseline="0" dirty="0" err="1">
                <a:solidFill>
                  <a:srgbClr val="990000"/>
                </a:solidFill>
              </a:rPr>
              <a:t>对递归调用,可建立关于</a:t>
            </a:r>
            <a:r>
              <a:rPr lang="en-US" altLang="zh-CN" b="1" baseline="0" dirty="0" err="1">
                <a:solidFill>
                  <a:srgbClr val="990000"/>
                </a:solidFill>
              </a:rPr>
              <a:t>T</a:t>
            </a:r>
            <a:r>
              <a:rPr lang="en-US" altLang="zh-CN" b="1" baseline="0" dirty="0">
                <a:solidFill>
                  <a:srgbClr val="990000"/>
                </a:solidFill>
              </a:rPr>
              <a:t>(n)</a:t>
            </a:r>
            <a:r>
              <a:rPr lang="zh-CN" altLang="en-US" b="1" baseline="0" dirty="0">
                <a:solidFill>
                  <a:srgbClr val="990000"/>
                </a:solidFill>
              </a:rPr>
              <a:t>的</a:t>
            </a:r>
            <a:r>
              <a:rPr lang="en-US" altLang="en-US" baseline="0" dirty="0" err="1">
                <a:solidFill>
                  <a:srgbClr val="990000"/>
                </a:solidFill>
              </a:rPr>
              <a:t>递归方程,求解该方程得到</a:t>
            </a:r>
            <a:r>
              <a:rPr lang="en-US" altLang="zh-CN" b="1" baseline="0" dirty="0" err="1">
                <a:solidFill>
                  <a:srgbClr val="990000"/>
                </a:solidFill>
              </a:rPr>
              <a:t>T</a:t>
            </a:r>
            <a:r>
              <a:rPr lang="en-US" altLang="zh-CN" b="1" baseline="0" dirty="0">
                <a:solidFill>
                  <a:srgbClr val="990000"/>
                </a:solidFill>
              </a:rPr>
              <a:t>(n)</a:t>
            </a:r>
            <a:r>
              <a:rPr lang="en-US" altLang="zh-CN" baseline="0" dirty="0">
                <a:solidFill>
                  <a:srgbClr val="990000"/>
                </a:solidFill>
              </a:rPr>
              <a:t>. </a:t>
            </a:r>
          </a:p>
        </p:txBody>
      </p:sp>
      <p:graphicFrame>
        <p:nvGraphicFramePr>
          <p:cNvPr id="355340" name="Object 12"/>
          <p:cNvGraphicFramePr>
            <a:graphicFrameLocks noChangeAspect="1"/>
          </p:cNvGraphicFramePr>
          <p:nvPr/>
        </p:nvGraphicFramePr>
        <p:xfrm>
          <a:off x="152400" y="1371600"/>
          <a:ext cx="206375" cy="304800"/>
        </p:xfrm>
        <a:graphic>
          <a:graphicData uri="http://schemas.openxmlformats.org/presentationml/2006/ole">
            <mc:AlternateContent xmlns:mc="http://schemas.openxmlformats.org/markup-compatibility/2006">
              <mc:Choice xmlns:v="urn:schemas-microsoft-com:vml" Requires="v">
                <p:oleObj spid="_x0000_s5384" name="Clip" r:id="rId3" imgW="2247900" imgH="3306763" progId="">
                  <p:embed/>
                </p:oleObj>
              </mc:Choice>
              <mc:Fallback>
                <p:oleObj name="Clip" r:id="rId3" imgW="2247900" imgH="3306763" progId="">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1" name="Object 13"/>
          <p:cNvGraphicFramePr>
            <a:graphicFrameLocks noChangeAspect="1"/>
          </p:cNvGraphicFramePr>
          <p:nvPr/>
        </p:nvGraphicFramePr>
        <p:xfrm>
          <a:off x="152400" y="1828800"/>
          <a:ext cx="206375" cy="304800"/>
        </p:xfrm>
        <a:graphic>
          <a:graphicData uri="http://schemas.openxmlformats.org/presentationml/2006/ole">
            <mc:AlternateContent xmlns:mc="http://schemas.openxmlformats.org/markup-compatibility/2006">
              <mc:Choice xmlns:v="urn:schemas-microsoft-com:vml" Requires="v">
                <p:oleObj spid="_x0000_s5385" name="Clip" r:id="rId5" imgW="2247900" imgH="3306763" progId="">
                  <p:embed/>
                </p:oleObj>
              </mc:Choice>
              <mc:Fallback>
                <p:oleObj name="Clip" r:id="rId5" imgW="2247900" imgH="3306763" progId="">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288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2" name="Object 14"/>
          <p:cNvGraphicFramePr>
            <a:graphicFrameLocks noChangeAspect="1"/>
          </p:cNvGraphicFramePr>
          <p:nvPr/>
        </p:nvGraphicFramePr>
        <p:xfrm>
          <a:off x="152400" y="2362200"/>
          <a:ext cx="206375" cy="304800"/>
        </p:xfrm>
        <a:graphic>
          <a:graphicData uri="http://schemas.openxmlformats.org/presentationml/2006/ole">
            <mc:AlternateContent xmlns:mc="http://schemas.openxmlformats.org/markup-compatibility/2006">
              <mc:Choice xmlns:v="urn:schemas-microsoft-com:vml" Requires="v">
                <p:oleObj spid="_x0000_s5386" name="Clip" r:id="rId6" imgW="2247900" imgH="3306763" progId="">
                  <p:embed/>
                </p:oleObj>
              </mc:Choice>
              <mc:Fallback>
                <p:oleObj name="Clip" r:id="rId6" imgW="2247900" imgH="3306763" progId="">
                  <p:embed/>
                  <p:pic>
                    <p:nvPicPr>
                      <p:cNvPr id="0"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3622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3" name="Object 15"/>
          <p:cNvGraphicFramePr>
            <a:graphicFrameLocks noChangeAspect="1"/>
          </p:cNvGraphicFramePr>
          <p:nvPr/>
        </p:nvGraphicFramePr>
        <p:xfrm>
          <a:off x="152400" y="3200400"/>
          <a:ext cx="206375" cy="304800"/>
        </p:xfrm>
        <a:graphic>
          <a:graphicData uri="http://schemas.openxmlformats.org/presentationml/2006/ole">
            <mc:AlternateContent xmlns:mc="http://schemas.openxmlformats.org/markup-compatibility/2006">
              <mc:Choice xmlns:v="urn:schemas-microsoft-com:vml" Requires="v">
                <p:oleObj spid="_x0000_s5387" name="Clip" r:id="rId7" imgW="2247900" imgH="3306763" progId="">
                  <p:embed/>
                </p:oleObj>
              </mc:Choice>
              <mc:Fallback>
                <p:oleObj name="Clip" r:id="rId7" imgW="2247900" imgH="3306763" progId="">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004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4" name="Object 16"/>
          <p:cNvGraphicFramePr>
            <a:graphicFrameLocks noChangeAspect="1"/>
          </p:cNvGraphicFramePr>
          <p:nvPr/>
        </p:nvGraphicFramePr>
        <p:xfrm>
          <a:off x="152400" y="3657600"/>
          <a:ext cx="206375" cy="304800"/>
        </p:xfrm>
        <a:graphic>
          <a:graphicData uri="http://schemas.openxmlformats.org/presentationml/2006/ole">
            <mc:AlternateContent xmlns:mc="http://schemas.openxmlformats.org/markup-compatibility/2006">
              <mc:Choice xmlns:v="urn:schemas-microsoft-com:vml" Requires="v">
                <p:oleObj spid="_x0000_s5388" name="Clip" r:id="rId8" imgW="2247900" imgH="3306763" progId="">
                  <p:embed/>
                </p:oleObj>
              </mc:Choice>
              <mc:Fallback>
                <p:oleObj name="Clip" r:id="rId8" imgW="2247900" imgH="3306763" progId="">
                  <p:embed/>
                  <p:pic>
                    <p:nvPicPr>
                      <p:cNvPr id="0" name="Picture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657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5" name="Object 17"/>
          <p:cNvGraphicFramePr>
            <a:graphicFrameLocks noChangeAspect="1"/>
          </p:cNvGraphicFramePr>
          <p:nvPr/>
        </p:nvGraphicFramePr>
        <p:xfrm>
          <a:off x="152400" y="4191000"/>
          <a:ext cx="206375" cy="304800"/>
        </p:xfrm>
        <a:graphic>
          <a:graphicData uri="http://schemas.openxmlformats.org/presentationml/2006/ole">
            <mc:AlternateContent xmlns:mc="http://schemas.openxmlformats.org/markup-compatibility/2006">
              <mc:Choice xmlns:v="urn:schemas-microsoft-com:vml" Requires="v">
                <p:oleObj spid="_x0000_s5389" name="Clip" r:id="rId9" imgW="2247900" imgH="3306763" progId="">
                  <p:embed/>
                </p:oleObj>
              </mc:Choice>
              <mc:Fallback>
                <p:oleObj name="Clip" r:id="rId9" imgW="2247900" imgH="3306763" progId="">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1910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6" name="Object 18"/>
          <p:cNvGraphicFramePr>
            <a:graphicFrameLocks noChangeAspect="1"/>
          </p:cNvGraphicFramePr>
          <p:nvPr/>
        </p:nvGraphicFramePr>
        <p:xfrm>
          <a:off x="152400" y="4724400"/>
          <a:ext cx="206375" cy="304800"/>
        </p:xfrm>
        <a:graphic>
          <a:graphicData uri="http://schemas.openxmlformats.org/presentationml/2006/ole">
            <mc:AlternateContent xmlns:mc="http://schemas.openxmlformats.org/markup-compatibility/2006">
              <mc:Choice xmlns:v="urn:schemas-microsoft-com:vml" Requires="v">
                <p:oleObj spid="_x0000_s5390" name="Clip" r:id="rId10" imgW="2247900" imgH="3306763" progId="">
                  <p:embed/>
                </p:oleObj>
              </mc:Choice>
              <mc:Fallback>
                <p:oleObj name="Clip" r:id="rId10" imgW="2247900" imgH="3306763" progId="">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7244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8" name="Object 20"/>
          <p:cNvGraphicFramePr>
            <a:graphicFrameLocks noChangeAspect="1"/>
          </p:cNvGraphicFramePr>
          <p:nvPr/>
        </p:nvGraphicFramePr>
        <p:xfrm>
          <a:off x="152400" y="5181600"/>
          <a:ext cx="206375" cy="304800"/>
        </p:xfrm>
        <a:graphic>
          <a:graphicData uri="http://schemas.openxmlformats.org/presentationml/2006/ole">
            <mc:AlternateContent xmlns:mc="http://schemas.openxmlformats.org/markup-compatibility/2006">
              <mc:Choice xmlns:v="urn:schemas-microsoft-com:vml" Requires="v">
                <p:oleObj spid="_x0000_s5391" name="Clip" r:id="rId11" imgW="2247900" imgH="3306763" progId="">
                  <p:embed/>
                </p:oleObj>
              </mc:Choice>
              <mc:Fallback>
                <p:oleObj name="Clip" r:id="rId11" imgW="2247900" imgH="3306763" progId="">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181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9" name="AutoShape 21">
            <a:hlinkClick r:id="rId12" action="ppaction://hlinksldjump" highlightClick="1"/>
          </p:cNvPr>
          <p:cNvSpPr>
            <a:spLocks noChangeArrowheads="1"/>
          </p:cNvSpPr>
          <p:nvPr/>
        </p:nvSpPr>
        <p:spPr bwMode="auto">
          <a:xfrm>
            <a:off x="7620000" y="533400"/>
            <a:ext cx="990600" cy="381000"/>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algn="ctr" eaLnBrk="1" fontAlgn="base" hangingPunct="1">
              <a:lnSpc>
                <a:spcPct val="100000"/>
              </a:lnSpc>
              <a:defRPr/>
            </a:pPr>
            <a:r>
              <a:rPr lang="zh-CN" altLang="en-US" sz="1600" b="1" baseline="0">
                <a:solidFill>
                  <a:schemeClr val="bg1"/>
                </a:solidFill>
                <a:ea typeface="幼圆" pitchFamily="49" charset="-122"/>
              </a:rPr>
              <a:t>例 题</a:t>
            </a:r>
            <a:r>
              <a:rPr lang="en-US" altLang="zh-CN" sz="1600" b="1" baseline="0">
                <a:solidFill>
                  <a:schemeClr val="bg1"/>
                </a:solidFill>
                <a:ea typeface="幼圆" pitchFamily="49" charset="-122"/>
              </a:rPr>
              <a:t>1-1</a:t>
            </a:r>
            <a:endParaRPr lang="en-US" altLang="zh-CN" sz="2000" baseline="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5340"/>
                                        </p:tgtEl>
                                        <p:attrNameLst>
                                          <p:attrName>style.visibility</p:attrName>
                                        </p:attrNameLst>
                                      </p:cBhvr>
                                      <p:to>
                                        <p:strVal val="visible"/>
                                      </p:to>
                                    </p:set>
                                  </p:childTnLst>
                                  <p:subTnLst>
                                    <p:set>
                                      <p:cBhvr override="childStyle">
                                        <p:cTn dur="1" fill="hold" display="0" masterRel="nextClick" afterEffect="1"/>
                                        <p:tgtEl>
                                          <p:spTgt spid="35534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5341"/>
                                        </p:tgtEl>
                                        <p:attrNameLst>
                                          <p:attrName>style.visibility</p:attrName>
                                        </p:attrNameLst>
                                      </p:cBhvr>
                                      <p:to>
                                        <p:strVal val="visible"/>
                                      </p:to>
                                    </p:set>
                                  </p:childTnLst>
                                  <p:subTnLst>
                                    <p:set>
                                      <p:cBhvr override="childStyle">
                                        <p:cTn dur="1" fill="hold" display="0" masterRel="nextClick" afterEffect="1"/>
                                        <p:tgtEl>
                                          <p:spTgt spid="35534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5342"/>
                                        </p:tgtEl>
                                        <p:attrNameLst>
                                          <p:attrName>style.visibility</p:attrName>
                                        </p:attrNameLst>
                                      </p:cBhvr>
                                      <p:to>
                                        <p:strVal val="visible"/>
                                      </p:to>
                                    </p:set>
                                  </p:childTnLst>
                                  <p:subTnLst>
                                    <p:set>
                                      <p:cBhvr override="childStyle">
                                        <p:cTn dur="1" fill="hold" display="0" masterRel="nextClick" afterEffect="1"/>
                                        <p:tgtEl>
                                          <p:spTgt spid="35534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5343"/>
                                        </p:tgtEl>
                                        <p:attrNameLst>
                                          <p:attrName>style.visibility</p:attrName>
                                        </p:attrNameLst>
                                      </p:cBhvr>
                                      <p:to>
                                        <p:strVal val="visible"/>
                                      </p:to>
                                    </p:set>
                                  </p:childTnLst>
                                  <p:subTnLst>
                                    <p:set>
                                      <p:cBhvr override="childStyle">
                                        <p:cTn dur="1" fill="hold" display="0" masterRel="nextClick" afterEffect="1"/>
                                        <p:tgtEl>
                                          <p:spTgt spid="35534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5344"/>
                                        </p:tgtEl>
                                        <p:attrNameLst>
                                          <p:attrName>style.visibility</p:attrName>
                                        </p:attrNameLst>
                                      </p:cBhvr>
                                      <p:to>
                                        <p:strVal val="visible"/>
                                      </p:to>
                                    </p:set>
                                  </p:childTnLst>
                                  <p:subTnLst>
                                    <p:set>
                                      <p:cBhvr override="childStyle">
                                        <p:cTn dur="1" fill="hold" display="0" masterRel="nextClick" afterEffect="1"/>
                                        <p:tgtEl>
                                          <p:spTgt spid="35534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5345"/>
                                        </p:tgtEl>
                                        <p:attrNameLst>
                                          <p:attrName>style.visibility</p:attrName>
                                        </p:attrNameLst>
                                      </p:cBhvr>
                                      <p:to>
                                        <p:strVal val="visible"/>
                                      </p:to>
                                    </p:set>
                                  </p:childTnLst>
                                  <p:subTnLst>
                                    <p:set>
                                      <p:cBhvr override="childStyle">
                                        <p:cTn dur="1" fill="hold" display="0" masterRel="nextClick" afterEffect="1"/>
                                        <p:tgtEl>
                                          <p:spTgt spid="35534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55346"/>
                                        </p:tgtEl>
                                        <p:attrNameLst>
                                          <p:attrName>style.visibility</p:attrName>
                                        </p:attrNameLst>
                                      </p:cBhvr>
                                      <p:to>
                                        <p:strVal val="visible"/>
                                      </p:to>
                                    </p:set>
                                  </p:childTnLst>
                                  <p:subTnLst>
                                    <p:set>
                                      <p:cBhvr override="childStyle">
                                        <p:cTn dur="1" fill="hold" display="0" masterRel="nextClick" afterEffect="1"/>
                                        <p:tgtEl>
                                          <p:spTgt spid="35534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55348"/>
                                        </p:tgtEl>
                                        <p:attrNameLst>
                                          <p:attrName>style.visibility</p:attrName>
                                        </p:attrNameLst>
                                      </p:cBhvr>
                                      <p:to>
                                        <p:strVal val="visible"/>
                                      </p:to>
                                    </p:set>
                                  </p:childTnLst>
                                  <p:subTnLst>
                                    <p:set>
                                      <p:cBhvr override="childStyle">
                                        <p:cTn dur="1" fill="hold" display="0" masterRel="nextClick" afterEffect="1"/>
                                        <p:tgtEl>
                                          <p:spTgt spid="3553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1746" name="Picture 2" descr="BGAMEX"/>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748"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
              </a:spcBef>
              <a:spcAft>
                <a:spcPct val="5000"/>
              </a:spcAft>
              <a:buClrTx/>
              <a:buSzTx/>
              <a:buFontTx/>
              <a:buNone/>
              <a:tabLst/>
              <a:defRPr/>
            </a:pPr>
            <a:r>
              <a:rPr kumimoji="1" lang="zh-CN" altLang="en-US" sz="1600" b="1"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rPr>
              <a:t>算法设计与分析</a:t>
            </a:r>
            <a:endParaRPr kumimoji="1" lang="zh-CN" altLang="en-US" sz="1600" b="0"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endParaRPr>
          </a:p>
        </p:txBody>
      </p:sp>
      <p:sp>
        <p:nvSpPr>
          <p:cNvPr id="31749"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 latinLnBrk="0" hangingPunct="1">
              <a:lnSpc>
                <a:spcPct val="14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1750" name="Text Box 11"/>
          <p:cNvSpPr txBox="1">
            <a:spLocks noChangeArrowheads="1"/>
          </p:cNvSpPr>
          <p:nvPr/>
        </p:nvSpPr>
        <p:spPr bwMode="auto">
          <a:xfrm>
            <a:off x="395288" y="404813"/>
            <a:ext cx="8432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just" defTabSz="958850" rtl="0" eaLnBrk="0" fontAlgn="base" latinLnBrk="0" hangingPunct="0">
              <a:lnSpc>
                <a:spcPct val="11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endPar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endParaRPr>
          </a:p>
        </p:txBody>
      </p:sp>
      <p:sp>
        <p:nvSpPr>
          <p:cNvPr id="437260" name="Line 12"/>
          <p:cNvSpPr>
            <a:spLocks noChangeShapeType="1"/>
          </p:cNvSpPr>
          <p:nvPr/>
        </p:nvSpPr>
        <p:spPr bwMode="auto">
          <a:xfrm>
            <a:off x="381000" y="838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7261" name="Line 13"/>
          <p:cNvSpPr>
            <a:spLocks noChangeShapeType="1"/>
          </p:cNvSpPr>
          <p:nvPr/>
        </p:nvSpPr>
        <p:spPr bwMode="auto">
          <a:xfrm>
            <a:off x="381000" y="541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753" name="Rectangle 14"/>
          <p:cNvSpPr>
            <a:spLocks noChangeArrowheads="1"/>
          </p:cNvSpPr>
          <p:nvPr/>
        </p:nvSpPr>
        <p:spPr bwMode="auto">
          <a:xfrm>
            <a:off x="1476375" y="333375"/>
            <a:ext cx="4676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算法1-2:</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二分</a:t>
            </a: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查找 (</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假定</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是</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的最后一元</a:t>
            </a: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endPar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437263" name="AutoShape 15">
            <a:hlinkClick r:id="" action="ppaction://noaction" highlightClick="1"/>
          </p:cNvPr>
          <p:cNvSpPr>
            <a:spLocks noChangeArrowheads="1"/>
          </p:cNvSpPr>
          <p:nvPr/>
        </p:nvSpPr>
        <p:spPr bwMode="auto">
          <a:xfrm>
            <a:off x="381000" y="402223"/>
            <a:ext cx="102235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例 题 </a:t>
            </a:r>
            <a:r>
              <a:rPr kumimoji="1" lang="en-US" altLang="zh-CN"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1-2</a:t>
            </a:r>
            <a:endParaRPr kumimoji="1" lang="en-US" altLang="zh-CN" sz="2000" b="0" i="0" u="none" strike="noStrike" kern="1200" cap="none" spc="0" normalizeH="0" baseline="0" noProof="0" dirty="0">
              <a:ln>
                <a:noFill/>
              </a:ln>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uLnTx/>
              <a:uFillTx/>
              <a:latin typeface="Times New Roman" panose="02020603050405020304" pitchFamily="18" charset="0"/>
              <a:ea typeface="隶书" pitchFamily="49" charset="-122"/>
              <a:cs typeface="+mn-cs"/>
            </a:endParaRPr>
          </a:p>
        </p:txBody>
      </p:sp>
      <p:sp>
        <p:nvSpPr>
          <p:cNvPr id="437264" name="Text Box 16"/>
          <p:cNvSpPr txBox="1">
            <a:spLocks noChangeArrowheads="1"/>
          </p:cNvSpPr>
          <p:nvPr/>
        </p:nvSpPr>
        <p:spPr bwMode="auto">
          <a:xfrm>
            <a:off x="395288" y="5516563"/>
            <a:ext cx="853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05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分析</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问题规模为</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元运算执行时间设为赋值</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判断</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 </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加法</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 </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除法</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 </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减法</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1" lang="en-US" altLang="zh-CN" sz="2000" b="1"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endParaRPr>
          </a:p>
        </p:txBody>
      </p:sp>
      <p:sp>
        <p:nvSpPr>
          <p:cNvPr id="437265" name="Rectangle 17"/>
          <p:cNvSpPr>
            <a:spLocks noChangeArrowheads="1"/>
          </p:cNvSpPr>
          <p:nvPr/>
        </p:nvSpPr>
        <p:spPr bwMode="auto">
          <a:xfrm>
            <a:off x="381000" y="5791200"/>
            <a:ext cx="824967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最坏情况</a:t>
            </a:r>
            <a:r>
              <a:rPr kumimoji="1" lang="en-US" altLang="zh-CN" sz="2000" b="1" i="0" u="none" strike="noStrike" kern="1200" cap="none" spc="0" normalizeH="0" baseline="0" noProof="0" dirty="0" err="1">
                <a:ln>
                  <a:noFill/>
                </a:ln>
                <a:solidFill>
                  <a:srgbClr val="000000"/>
                </a:solidFill>
                <a:effectLst/>
                <a:uLnTx/>
                <a:uFillTx/>
                <a:latin typeface="Century Schoolbook" panose="02040604050505020304" pitchFamily="18" charset="0"/>
                <a:ea typeface="宋体" panose="02010600030101010101" pitchFamily="2" charset="-122"/>
                <a:cs typeface="+mn-cs"/>
              </a:rPr>
              <a:t>T</a:t>
            </a:r>
            <a:r>
              <a:rPr kumimoji="1" lang="en-US" altLang="zh-CN" sz="2000" b="1" i="1" u="none" strike="noStrike" kern="1200" cap="none" spc="0" normalizeH="0" baseline="-25000" noProof="0" dirty="0" err="1">
                <a:ln>
                  <a:noFill/>
                </a:ln>
                <a:solidFill>
                  <a:srgbClr val="000000"/>
                </a:solidFill>
                <a:effectLst/>
                <a:uLnTx/>
                <a:uFillTx/>
                <a:latin typeface="Century Schoolbook" panose="02040604050505020304" pitchFamily="18" charset="0"/>
                <a:ea typeface="宋体" panose="02010600030101010101" pitchFamily="2" charset="-122"/>
                <a:cs typeface="+mn-cs"/>
              </a:rPr>
              <a:t>max</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(m) = 7a+11t+2s+d+(2a+2s+7t+d) </a:t>
            </a:r>
            <a:r>
              <a:rPr kumimoji="1" lang="en-US" altLang="zh-CN" sz="2000" b="1"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logm</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=21+12logm</a:t>
            </a:r>
          </a:p>
        </p:txBody>
      </p:sp>
      <p:sp>
        <p:nvSpPr>
          <p:cNvPr id="437266" name="Text Box 18"/>
          <p:cNvSpPr txBox="1">
            <a:spLocks noChangeArrowheads="1"/>
          </p:cNvSpPr>
          <p:nvPr/>
        </p:nvSpPr>
        <p:spPr bwMode="auto">
          <a:xfrm>
            <a:off x="395288" y="765175"/>
            <a:ext cx="84328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function b-search(c)</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  L:=1;  U:=m;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2</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found:=false;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while not found  and U&gt;=L do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3</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 i:=(L+U)div2;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3</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if c=A[</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i</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2</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then   found:=true			             </a:t>
            </a:r>
            <a:r>
              <a:rPr kumimoji="1" lang="en-US" altLang="zh-CN" sz="2000" b="0" i="0" u="none" strike="noStrike" kern="1200" cap="none" spc="0" normalizeH="0" baseline="0" noProof="0" dirty="0">
                <a:ln>
                  <a:noFill/>
                </a:ln>
                <a:solidFill>
                  <a:srgbClr val="00B0F0"/>
                </a:solidFill>
                <a:effectLst/>
                <a:uLnTx/>
                <a:uFillTx/>
                <a:latin typeface="Century Schoolbook" panose="02040604050505020304" pitchFamily="18" charset="0"/>
                <a:ea typeface="黑体" panose="02010609060101010101" pitchFamily="49" charset="-122"/>
                <a:cs typeface="+mn-cs"/>
              </a:rPr>
              <a:t>1</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if c&gt;A[</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i</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2</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then L:=i+1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2</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U:=i-1			                                </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if found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1</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then b-search:=</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i</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b-search:=0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a:t>
            </a:r>
          </a:p>
          <a:p>
            <a:pPr marL="0" marR="0" lvl="0" indent="0" algn="just" defTabSz="95885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endPar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幼圆" panose="02010509060101010101" pitchFamily="49" charset="-122"/>
              <a:cs typeface="+mn-cs"/>
              <a:sym typeface="Symbol" panose="05050102010706020507" pitchFamily="18" charset="2"/>
            </a:endParaRPr>
          </a:p>
        </p:txBody>
      </p:sp>
      <p:sp>
        <p:nvSpPr>
          <p:cNvPr id="437267" name="AutoShape 19"/>
          <p:cNvSpPr>
            <a:spLocks/>
          </p:cNvSpPr>
          <p:nvPr/>
        </p:nvSpPr>
        <p:spPr bwMode="auto">
          <a:xfrm flipH="1">
            <a:off x="7315200" y="2132856"/>
            <a:ext cx="381000" cy="1905744"/>
          </a:xfrm>
          <a:prstGeom prst="leftBrace">
            <a:avLst>
              <a:gd name="adj1" fmla="val 48333"/>
              <a:gd name="adj2" fmla="val 50000"/>
            </a:avLst>
          </a:pr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7269" name="Text Box 21"/>
          <p:cNvSpPr txBox="1">
            <a:spLocks noChangeArrowheads="1"/>
          </p:cNvSpPr>
          <p:nvPr/>
        </p:nvSpPr>
        <p:spPr bwMode="auto">
          <a:xfrm>
            <a:off x="7682788" y="1611903"/>
            <a:ext cx="10668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990000"/>
                </a:solidFill>
                <a:effectLst/>
                <a:uLnTx/>
                <a:uFillTx/>
                <a:latin typeface="Times New Roman" panose="02020603050405020304" pitchFamily="18" charset="0"/>
                <a:ea typeface="宋体" panose="02010600030101010101" pitchFamily="2" charset="-122"/>
                <a:cs typeface="+mn-cs"/>
              </a:rPr>
              <a:t>Logm+2</a:t>
            </a:r>
            <a:endParaRPr kumimoji="1" lang="en-US" altLang="zh-CN" sz="2000" b="0" i="0" u="none" strike="noStrike" kern="1200" cap="none" spc="0" normalizeH="0" baseline="-25000" noProof="0" dirty="0">
              <a:ln>
                <a:noFill/>
              </a:ln>
              <a:solidFill>
                <a:srgbClr val="990000"/>
              </a:solidFill>
              <a:effectLst/>
              <a:uLnTx/>
              <a:uFillTx/>
              <a:latin typeface="Times New Roman" panose="02020603050405020304" pitchFamily="18" charset="0"/>
              <a:ea typeface="宋体" panose="02010600030101010101" pitchFamily="2" charset="-122"/>
              <a:cs typeface="+mn-cs"/>
            </a:endParaRPr>
          </a:p>
        </p:txBody>
      </p:sp>
      <p:sp>
        <p:nvSpPr>
          <p:cNvPr id="16" name="Text Box 21"/>
          <p:cNvSpPr txBox="1">
            <a:spLocks noChangeArrowheads="1"/>
          </p:cNvSpPr>
          <p:nvPr/>
        </p:nvSpPr>
        <p:spPr bwMode="auto">
          <a:xfrm>
            <a:off x="7820025" y="2824163"/>
            <a:ext cx="10668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990000"/>
                </a:solidFill>
                <a:effectLst/>
                <a:uLnTx/>
                <a:uFillTx/>
                <a:latin typeface="Times New Roman" panose="02020603050405020304" pitchFamily="18" charset="0"/>
                <a:ea typeface="宋体" panose="02010600030101010101" pitchFamily="2" charset="-122"/>
                <a:cs typeface="+mn-cs"/>
              </a:rPr>
              <a:t>Logm+1</a:t>
            </a:r>
            <a:endParaRPr kumimoji="1" lang="en-US" altLang="zh-CN" sz="2000" b="0" i="0" u="none" strike="noStrike" kern="1200" cap="none" spc="0" normalizeH="0" baseline="-25000" noProof="0" dirty="0">
              <a:ln>
                <a:noFill/>
              </a:ln>
              <a:solidFill>
                <a:srgbClr val="99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0367034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7260"/>
                                        </p:tgtEl>
                                        <p:attrNameLst>
                                          <p:attrName>style.visibility</p:attrName>
                                        </p:attrNameLst>
                                      </p:cBhvr>
                                      <p:to>
                                        <p:strVal val="visible"/>
                                      </p:to>
                                    </p:set>
                                    <p:animEffect transition="in" filter="wipe(left)">
                                      <p:cBhvr>
                                        <p:cTn id="7" dur="500"/>
                                        <p:tgtEl>
                                          <p:spTgt spid="437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7266"/>
                                        </p:tgtEl>
                                        <p:attrNameLst>
                                          <p:attrName>style.visibility</p:attrName>
                                        </p:attrNameLst>
                                      </p:cBhvr>
                                      <p:to>
                                        <p:strVal val="visible"/>
                                      </p:to>
                                    </p:set>
                                    <p:animEffect transition="in" filter="wipe(left)">
                                      <p:cBhvr>
                                        <p:cTn id="12" dur="500"/>
                                        <p:tgtEl>
                                          <p:spTgt spid="437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7261"/>
                                        </p:tgtEl>
                                        <p:attrNameLst>
                                          <p:attrName>style.visibility</p:attrName>
                                        </p:attrNameLst>
                                      </p:cBhvr>
                                      <p:to>
                                        <p:strVal val="visible"/>
                                      </p:to>
                                    </p:set>
                                    <p:animEffect transition="in" filter="wipe(left)">
                                      <p:cBhvr>
                                        <p:cTn id="17" dur="500"/>
                                        <p:tgtEl>
                                          <p:spTgt spid="4372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3726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7269"/>
                                        </p:tgtEl>
                                        <p:attrNameLst>
                                          <p:attrName>style.visibility</p:attrName>
                                        </p:attrNameLst>
                                      </p:cBhvr>
                                      <p:to>
                                        <p:strVal val="visible"/>
                                      </p:to>
                                    </p:set>
                                    <p:animEffect transition="in" filter="wipe(left)">
                                      <p:cBhvr>
                                        <p:cTn id="26" dur="500"/>
                                        <p:tgtEl>
                                          <p:spTgt spid="4372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7264"/>
                                        </p:tgtEl>
                                        <p:attrNameLst>
                                          <p:attrName>style.visibility</p:attrName>
                                        </p:attrNameLst>
                                      </p:cBhvr>
                                      <p:to>
                                        <p:strVal val="visible"/>
                                      </p:to>
                                    </p:set>
                                    <p:animEffect transition="in" filter="wipe(left)">
                                      <p:cBhvr>
                                        <p:cTn id="31" dur="500"/>
                                        <p:tgtEl>
                                          <p:spTgt spid="4372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37265"/>
                                        </p:tgtEl>
                                        <p:attrNameLst>
                                          <p:attrName>style.visibility</p:attrName>
                                        </p:attrNameLst>
                                      </p:cBhvr>
                                      <p:to>
                                        <p:strVal val="visible"/>
                                      </p:to>
                                    </p:set>
                                    <p:animEffect transition="in" filter="wipe(left)">
                                      <p:cBhvr>
                                        <p:cTn id="36" dur="500"/>
                                        <p:tgtEl>
                                          <p:spTgt spid="4372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4" grpId="0" autoUpdateAnimBg="0"/>
      <p:bldP spid="437265" grpId="0" autoUpdateAnimBg="0"/>
      <p:bldP spid="437266" grpId="0" autoUpdateAnimBg="0"/>
      <p:bldP spid="437267" grpId="0" animBg="1"/>
      <p:bldP spid="437269" grpId="0" autoUpdateAnimBg="0"/>
      <p:bldP spid="1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
              </a:spcBef>
              <a:spcAft>
                <a:spcPct val="5000"/>
              </a:spcAft>
              <a:buClrTx/>
              <a:buSzTx/>
              <a:buFontTx/>
              <a:buNone/>
              <a:tabLst/>
              <a:defRPr/>
            </a:pPr>
            <a:r>
              <a:rPr kumimoji="1" lang="zh-CN" altLang="en-US" sz="1600" b="1"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rPr>
              <a:t>算法设计与分析</a:t>
            </a:r>
            <a:endParaRPr kumimoji="1" lang="zh-CN" altLang="en-US" sz="1600" b="0"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 latinLnBrk="0" hangingPunct="1">
              <a:lnSpc>
                <a:spcPct val="14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10000"/>
              </a:lnSpc>
              <a:spcBef>
                <a:spcPct val="0"/>
              </a:spcBef>
              <a:spcAft>
                <a:spcPct val="0"/>
              </a:spcAft>
              <a:buClrTx/>
              <a:buSzTx/>
              <a:buFontTx/>
              <a:buNone/>
              <a:tabLst/>
              <a:defRPr/>
            </a:pP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已知不重复且从小到大排列的</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m</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个整数的数组</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A[1...m],m=2</a:t>
            </a:r>
            <a:r>
              <a:rPr kumimoji="1" lang="en-US" altLang="zh-CN" sz="2000" b="0" i="0" u="none" strike="noStrike" kern="1200" cap="none" spc="0" normalizeH="0" baseline="30000" noProof="0">
                <a:ln>
                  <a:noFill/>
                </a:ln>
                <a:solidFill>
                  <a:srgbClr val="990000"/>
                </a:solidFill>
                <a:effectLst/>
                <a:uLnTx/>
                <a:uFillTx/>
                <a:latin typeface="Century Schoolbook" panose="02040604050505020304" pitchFamily="18" charset="0"/>
                <a:ea typeface="宋体" panose="02010600030101010101" pitchFamily="2" charset="-122"/>
                <a:cs typeface="+mn-cs"/>
              </a:rPr>
              <a:t>K</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t>
            </a:r>
          </a:p>
          <a:p>
            <a:pPr marL="0" marR="0" lvl="0" indent="0" algn="l" defTabSz="914400" rtl="0" eaLnBrk="1" fontAlgn="b" latinLnBrk="0" hangingPunct="1">
              <a:lnSpc>
                <a:spcPct val="11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K</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为正整数.对于给定的整数</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c,</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要求找到一个下标</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i,</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使得</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A[i]=c.</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找不到返回0.</a:t>
            </a:r>
            <a:endPar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例 题 </a:t>
            </a:r>
            <a:r>
              <a:rPr kumimoji="1" lang="en-US" altLang="zh-CN"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1-3</a:t>
            </a:r>
            <a:endParaRPr kumimoji="1" lang="en-US" altLang="zh-CN" sz="2000" b="0" i="0" u="none" strike="noStrike" kern="1200" cap="none" spc="0" normalizeH="0" baseline="0" noProof="0" dirty="0">
              <a:ln>
                <a:noFill/>
              </a:ln>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uLnTx/>
              <a:uFillTx/>
              <a:latin typeface="Times New Roman" panose="02020603050405020304" pitchFamily="18" charset="0"/>
              <a:ea typeface="隶书" pitchFamily="49" charset="-122"/>
              <a:cs typeface="+mn-cs"/>
            </a:endParaRPr>
          </a:p>
        </p:txBody>
      </p:sp>
      <p:sp>
        <p:nvSpPr>
          <p:cNvPr id="32778" name="Rectangle 15"/>
          <p:cNvSpPr>
            <a:spLocks noChangeArrowheads="1"/>
          </p:cNvSpPr>
          <p:nvPr/>
        </p:nvSpPr>
        <p:spPr bwMode="auto">
          <a:xfrm>
            <a:off x="762000" y="1295400"/>
            <a:ext cx="8070850" cy="38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0000"/>
              </a:lnSpc>
              <a:spcBef>
                <a:spcPct val="1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function b-search(c,L,U)</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if  U&lt;L  then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b-search:=0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else {  index:=(L+U)div2 ;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element:=A[index];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if   element = c   then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b-search:= index;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else  if  element &gt;c then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b-search:= b-search(c,L, index-1);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3+T(m/2)</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else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b-search:= b-search(c,index+1,U);            </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黑体" panose="02010609060101010101" pitchFamily="49" charset="-122"/>
                <a:cs typeface="+mn-cs"/>
              </a:rPr>
              <a:t>3+T(m/2)</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         };    }</a:t>
            </a:r>
          </a:p>
        </p:txBody>
      </p:sp>
      <p:sp>
        <p:nvSpPr>
          <p:cNvPr id="400400" name="Rectangle 16"/>
          <p:cNvSpPr>
            <a:spLocks noChangeArrowheads="1"/>
          </p:cNvSpPr>
          <p:nvPr/>
        </p:nvSpPr>
        <p:spPr bwMode="auto">
          <a:xfrm>
            <a:off x="304800" y="5029200"/>
            <a:ext cx="8686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设</a:t>
            </a:r>
            <a:r>
              <a:rPr kumimoji="1" lang="en-US" altLang="zh-CN"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T(m)</a:t>
            </a:r>
            <a:r>
              <a:rPr kumimoji="1" lang="zh-CN" altLang="en-US"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是</a:t>
            </a:r>
            <a:r>
              <a:rPr kumimoji="1" lang="en-US" altLang="zh-CN"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b-search</a:t>
            </a:r>
            <a:r>
              <a:rPr kumimoji="1" lang="zh-CN" altLang="en-US"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在最坏情况下的时间复杂性</a:t>
            </a:r>
            <a:r>
              <a:rPr kumimoji="1" lang="en-US" altLang="zh-CN"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a:t>
            </a:r>
            <a:r>
              <a:rPr kumimoji="1" lang="zh-CN" altLang="en-US"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则</a:t>
            </a:r>
            <a:r>
              <a:rPr kumimoji="1" lang="en-US" altLang="zh-CN"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T(m)</a:t>
            </a:r>
            <a:r>
              <a:rPr kumimoji="1" lang="zh-CN" altLang="en-US"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满足如下递归方程</a:t>
            </a:r>
            <a:r>
              <a:rPr kumimoji="1" lang="en-US" altLang="zh-CN"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a:t>
            </a:r>
          </a:p>
        </p:txBody>
      </p:sp>
      <p:sp>
        <p:nvSpPr>
          <p:cNvPr id="400401" name="AutoShape 17"/>
          <p:cNvSpPr>
            <a:spLocks/>
          </p:cNvSpPr>
          <p:nvPr/>
        </p:nvSpPr>
        <p:spPr bwMode="auto">
          <a:xfrm>
            <a:off x="1447800" y="5562600"/>
            <a:ext cx="76200" cy="762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0402" name="Text Box 18"/>
          <p:cNvSpPr txBox="1">
            <a:spLocks noChangeArrowheads="1"/>
          </p:cNvSpPr>
          <p:nvPr/>
        </p:nvSpPr>
        <p:spPr bwMode="auto">
          <a:xfrm>
            <a:off x="1600200" y="5419725"/>
            <a:ext cx="216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2          </a:t>
            </a:r>
            <a:r>
              <a:rPr kumimoji="1" lang="en-US" altLang="zh-CN" sz="9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 </a:t>
            </a:r>
            <a:r>
              <a:rPr kumimoji="1" lang="en-US" altLang="zh-CN" sz="2000" b="1" i="0" u="none" strike="noStrike" kern="1200" cap="none" spc="0" normalizeH="0" baseline="0" noProof="0">
                <a:ln>
                  <a:noFill/>
                </a:ln>
                <a:solidFill>
                  <a:srgbClr val="000000"/>
                </a:solidFill>
                <a:effectLst/>
                <a:uLnTx/>
                <a:uFillTx/>
                <a:latin typeface="Century Schoolbook" panose="02040604050505020304" pitchFamily="18" charset="0"/>
                <a:ea typeface="幼圆" panose="02010509060101010101" pitchFamily="49" charset="-122"/>
                <a:cs typeface="+mn-cs"/>
              </a:rPr>
              <a:t>m=</a:t>
            </a:r>
            <a:r>
              <a:rPr kumimoji="1" lang="en-US" altLang="zh-CN" sz="20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0</a:t>
            </a:r>
            <a:endParaRPr kumimoji="1" lang="en-US" altLang="zh-CN" sz="2000" b="1" i="0" u="none" strike="noStrike" kern="1200" cap="none" spc="0" normalizeH="0" baseline="0" noProof="0">
              <a:ln>
                <a:noFill/>
              </a:ln>
              <a:solidFill>
                <a:srgbClr val="FFFFFF"/>
              </a:solidFill>
              <a:effectLst/>
              <a:uLnTx/>
              <a:uFillTx/>
              <a:latin typeface="幼圆" panose="02010509060101010101" pitchFamily="49" charset="-122"/>
              <a:ea typeface="幼圆" panose="02010509060101010101" pitchFamily="49" charset="-122"/>
              <a:cs typeface="+mn-cs"/>
            </a:endParaRPr>
          </a:p>
        </p:txBody>
      </p:sp>
      <p:sp>
        <p:nvSpPr>
          <p:cNvPr id="400403" name="Text Box 19"/>
          <p:cNvSpPr txBox="1">
            <a:spLocks noChangeArrowheads="1"/>
          </p:cNvSpPr>
          <p:nvPr/>
        </p:nvSpPr>
        <p:spPr bwMode="auto">
          <a:xfrm>
            <a:off x="1524000" y="5791200"/>
            <a:ext cx="2339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13          </a:t>
            </a:r>
            <a:r>
              <a:rPr kumimoji="1" lang="en-US" altLang="zh-CN" sz="2000" b="1" i="0" u="none" strike="noStrike" kern="1200" cap="none" spc="0" normalizeH="0" baseline="0" noProof="0">
                <a:ln>
                  <a:noFill/>
                </a:ln>
                <a:solidFill>
                  <a:srgbClr val="000000"/>
                </a:solidFill>
                <a:effectLst/>
                <a:uLnTx/>
                <a:uFillTx/>
                <a:latin typeface="Century Schoolbook" panose="02040604050505020304" pitchFamily="18" charset="0"/>
                <a:ea typeface="幼圆" panose="02010509060101010101" pitchFamily="49" charset="-122"/>
                <a:cs typeface="+mn-cs"/>
              </a:rPr>
              <a:t>m=1</a:t>
            </a:r>
            <a:r>
              <a:rPr kumimoji="1" lang="en-US" altLang="zh-CN" sz="20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   </a:t>
            </a:r>
            <a:endParaRPr kumimoji="1" lang="en-US" altLang="zh-CN" sz="2000" b="1" i="0" u="none" strike="noStrike" kern="1200" cap="none" spc="0" normalizeH="0" baseline="0" noProof="0">
              <a:ln>
                <a:noFill/>
              </a:ln>
              <a:solidFill>
                <a:srgbClr val="FFFFFF"/>
              </a:solidFill>
              <a:effectLst/>
              <a:uLnTx/>
              <a:uFillTx/>
              <a:latin typeface="幼圆" panose="02010509060101010101" pitchFamily="49" charset="-122"/>
              <a:ea typeface="幼圆" panose="02010509060101010101" pitchFamily="49" charset="-122"/>
              <a:cs typeface="+mn-cs"/>
            </a:endParaRPr>
          </a:p>
        </p:txBody>
      </p:sp>
      <p:sp>
        <p:nvSpPr>
          <p:cNvPr id="400404" name="Text Box 20"/>
          <p:cNvSpPr txBox="1">
            <a:spLocks noChangeArrowheads="1"/>
          </p:cNvSpPr>
          <p:nvPr/>
        </p:nvSpPr>
        <p:spPr bwMode="auto">
          <a:xfrm>
            <a:off x="1524000" y="6134100"/>
            <a:ext cx="2276883"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cs typeface="+mn-cs"/>
              </a:rPr>
              <a:t>11+T(</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幼圆" panose="02010509060101010101" pitchFamily="49" charset="-122"/>
                <a:cs typeface="+mn-cs"/>
              </a:rPr>
              <a:t>m</a:t>
            </a:r>
            <a:r>
              <a:rPr kumimoji="1" lang="en-US" altLang="zh-CN" sz="2000" b="1" i="0" u="none" strike="noStrike" kern="120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cs typeface="+mn-cs"/>
              </a:rPr>
              <a:t>/2)  </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幼圆" panose="02010509060101010101" pitchFamily="49" charset="-122"/>
                <a:cs typeface="+mn-cs"/>
              </a:rPr>
              <a:t>m&gt;1</a:t>
            </a:r>
            <a:endParaRPr kumimoji="1" lang="en-US" altLang="zh-CN" sz="2000" b="1" i="0" u="none" strike="noStrike" kern="1200" cap="none" spc="0" normalizeH="0" baseline="0" noProof="0" dirty="0">
              <a:ln>
                <a:noFill/>
              </a:ln>
              <a:solidFill>
                <a:srgbClr val="FFFFFF"/>
              </a:solidFill>
              <a:effectLst/>
              <a:uLnTx/>
              <a:uFillTx/>
              <a:latin typeface="Century Schoolbook" panose="02040604050505020304" pitchFamily="18" charset="0"/>
              <a:ea typeface="幼圆" panose="02010509060101010101" pitchFamily="49" charset="-122"/>
              <a:cs typeface="+mn-cs"/>
            </a:endParaRPr>
          </a:p>
        </p:txBody>
      </p:sp>
      <p:sp>
        <p:nvSpPr>
          <p:cNvPr id="400405" name="Rectangle 21"/>
          <p:cNvSpPr>
            <a:spLocks noChangeArrowheads="1"/>
          </p:cNvSpPr>
          <p:nvPr/>
        </p:nvSpPr>
        <p:spPr bwMode="auto">
          <a:xfrm>
            <a:off x="623888" y="5768975"/>
            <a:ext cx="882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T(m)=</a:t>
            </a:r>
          </a:p>
        </p:txBody>
      </p:sp>
      <p:sp>
        <p:nvSpPr>
          <p:cNvPr id="400406" name="Rectangle 22"/>
          <p:cNvSpPr>
            <a:spLocks noChangeArrowheads="1"/>
          </p:cNvSpPr>
          <p:nvPr/>
        </p:nvSpPr>
        <p:spPr bwMode="auto">
          <a:xfrm>
            <a:off x="4114800" y="5486400"/>
            <a:ext cx="43434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解得</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T(m) =logm+13= </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sym typeface="Symbol" panose="05050102010706020507" pitchFamily="18" charset="2"/>
              </a:rPr>
              <a:t></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a:t>
            </a:r>
            <a:r>
              <a:rPr kumimoji="1" lang="en-US" altLang="zh-CN" sz="2000" b="1"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logm</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a:t>
            </a: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算法1-3:</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二分</a:t>
            </a: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查找</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递归算法</a:t>
            </a:r>
          </a:p>
        </p:txBody>
      </p:sp>
    </p:spTree>
    <p:extLst>
      <p:ext uri="{BB962C8B-B14F-4D97-AF65-F5344CB8AC3E}">
        <p14:creationId xmlns:p14="http://schemas.microsoft.com/office/powerpoint/2010/main" val="257441298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4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4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4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4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40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P spid="400401" grpId="0" animBg="1"/>
      <p:bldP spid="400402" grpId="0" autoUpdateAnimBg="0"/>
      <p:bldP spid="400403" grpId="0" autoUpdateAnimBg="0"/>
      <p:bldP spid="400404" grpId="0" autoUpdateAnimBg="0"/>
      <p:bldP spid="400405" grpId="0" autoUpdateAnimBg="0"/>
      <p:bldP spid="40040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
              </a:spcBef>
              <a:spcAft>
                <a:spcPct val="5000"/>
              </a:spcAft>
              <a:buClrTx/>
              <a:buSzTx/>
              <a:buFontTx/>
              <a:buNone/>
              <a:tabLst/>
              <a:defRPr/>
            </a:pPr>
            <a:r>
              <a:rPr kumimoji="1" lang="zh-CN" altLang="en-US" sz="1600" b="1"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rPr>
              <a:t>算法设计与分析</a:t>
            </a:r>
            <a:endParaRPr kumimoji="1" lang="zh-CN" altLang="en-US" sz="1600" b="0"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 latinLnBrk="0" hangingPunct="1">
              <a:lnSpc>
                <a:spcPct val="14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10000"/>
              </a:lnSpc>
              <a:spcBef>
                <a:spcPct val="0"/>
              </a:spcBef>
              <a:spcAft>
                <a:spcPct val="0"/>
              </a:spcAft>
              <a:buClrTx/>
              <a:buSzTx/>
              <a:buFontTx/>
              <a:buNone/>
              <a:tabLst/>
              <a:defRPr/>
            </a:pP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已知不重复且从小到大排列的</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m</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个整数的数组</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A[1...m],m=2</a:t>
            </a:r>
            <a:r>
              <a:rPr kumimoji="1" lang="en-US" altLang="zh-CN" sz="2000" b="0" i="0" u="none" strike="noStrike" kern="1200" cap="none" spc="0" normalizeH="0" baseline="30000" noProof="0">
                <a:ln>
                  <a:noFill/>
                </a:ln>
                <a:solidFill>
                  <a:srgbClr val="990000"/>
                </a:solidFill>
                <a:effectLst/>
                <a:uLnTx/>
                <a:uFillTx/>
                <a:latin typeface="Century Schoolbook" panose="02040604050505020304" pitchFamily="18" charset="0"/>
                <a:ea typeface="宋体" panose="02010600030101010101" pitchFamily="2" charset="-122"/>
                <a:cs typeface="+mn-cs"/>
              </a:rPr>
              <a:t>K</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t>
            </a:r>
          </a:p>
          <a:p>
            <a:pPr marL="0" marR="0" lvl="0" indent="0" algn="l" defTabSz="914400" rtl="0" eaLnBrk="1" fontAlgn="b" latinLnBrk="0" hangingPunct="1">
              <a:lnSpc>
                <a:spcPct val="11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K</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为正整数.对于给定的整数</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c,</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要求找到一个下标</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i,</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使得</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A[i]=c.</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找不到返回0.</a:t>
            </a:r>
            <a:endPar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例 题 </a:t>
            </a:r>
            <a:r>
              <a:rPr kumimoji="1" lang="en-US" altLang="zh-CN"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1-3</a:t>
            </a:r>
            <a:endParaRPr kumimoji="1" lang="en-US" altLang="zh-CN" sz="2000" b="0" i="0" u="none" strike="noStrike" kern="1200" cap="none" spc="0" normalizeH="0" baseline="0" noProof="0" dirty="0">
              <a:ln>
                <a:noFill/>
              </a:ln>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uLnTx/>
              <a:uFillTx/>
              <a:latin typeface="Times New Roman" panose="02020603050405020304" pitchFamily="18" charset="0"/>
              <a:ea typeface="隶书" pitchFamily="49" charset="-122"/>
              <a:cs typeface="+mn-cs"/>
            </a:endParaRPr>
          </a:p>
        </p:txBody>
      </p:sp>
      <p:sp>
        <p:nvSpPr>
          <p:cNvPr id="32778" name="Rectangle 15"/>
          <p:cNvSpPr>
            <a:spLocks noChangeArrowheads="1"/>
          </p:cNvSpPr>
          <p:nvPr/>
        </p:nvSpPr>
        <p:spPr bwMode="auto">
          <a:xfrm>
            <a:off x="762000" y="1295400"/>
            <a:ext cx="8562257"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0000"/>
              </a:lnSpc>
              <a:spcBef>
                <a:spcPct val="1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function b-search(</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c,L,U</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if  U&lt;L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b-search:=0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  index:=(L+U)div2 ;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element:=A[index];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2</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if   element = c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b-search:= index;		                              </a:t>
            </a:r>
            <a:endPar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if  element &gt;c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b-search:= b-search(</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c,L</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index-1);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3</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b-search:= b-search(c,index+1,U);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    }</a:t>
            </a:r>
          </a:p>
        </p:txBody>
      </p:sp>
      <p:sp>
        <p:nvSpPr>
          <p:cNvPr id="400400" name="Rectangle 16"/>
          <p:cNvSpPr>
            <a:spLocks noChangeArrowheads="1"/>
          </p:cNvSpPr>
          <p:nvPr/>
        </p:nvSpPr>
        <p:spPr bwMode="auto">
          <a:xfrm>
            <a:off x="304800" y="5029200"/>
            <a:ext cx="868680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设</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T(m)</a:t>
            </a: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是</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b-search</a:t>
            </a: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在最坏况的时间复杂性</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a:t>
            </a: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则</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T(m)</a:t>
            </a: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满足如下递归方程</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T(m)=1+3+2+1+1+3+1+1=13   (m=1)</a:t>
            </a: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算法1-3:</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二分</a:t>
            </a: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查找</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递归算法</a:t>
            </a:r>
          </a:p>
        </p:txBody>
      </p:sp>
      <p:sp>
        <p:nvSpPr>
          <p:cNvPr id="2" name="文本框 1"/>
          <p:cNvSpPr txBox="1"/>
          <p:nvPr/>
        </p:nvSpPr>
        <p:spPr>
          <a:xfrm>
            <a:off x="7236296" y="1196752"/>
            <a:ext cx="792088" cy="422167"/>
          </a:xfrm>
          <a:prstGeom prst="rect">
            <a:avLst/>
          </a:prstGeom>
          <a:noFill/>
        </p:spPr>
        <p:txBody>
          <a:bodyPr wrap="square" rtlCol="0">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r>
              <a:rPr kumimoji="1" lang="en-US" altLang="zh-CN" sz="2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m=1</a:t>
            </a:r>
            <a:endParaRPr kumimoji="1" lang="zh-CN" altLang="en-US" sz="2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下弧形箭头 2"/>
          <p:cNvSpPr/>
          <p:nvPr/>
        </p:nvSpPr>
        <p:spPr bwMode="auto">
          <a:xfrm>
            <a:off x="7740352" y="4653136"/>
            <a:ext cx="864096" cy="144016"/>
          </a:xfrm>
          <a:prstGeom prst="curvedUpArrow">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1" compatLnSpc="1">
            <a:prstTxWarp prst="textNoShape">
              <a:avLst/>
            </a:prstTxWarp>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endParaRPr>
          </a:p>
        </p:txBody>
      </p:sp>
      <p:sp>
        <p:nvSpPr>
          <p:cNvPr id="5" name="直角上箭头 4"/>
          <p:cNvSpPr/>
          <p:nvPr/>
        </p:nvSpPr>
        <p:spPr bwMode="auto">
          <a:xfrm>
            <a:off x="7740352" y="1981200"/>
            <a:ext cx="576064" cy="2743944"/>
          </a:xfrm>
          <a:prstGeom prst="bentUpArrow">
            <a:avLst/>
          </a:prstGeom>
          <a:solidFill>
            <a:srgbClr val="FFCC00"/>
          </a:solidFill>
          <a:ln>
            <a:noFill/>
          </a:ln>
          <a:effectLst/>
        </p:spPr>
        <p:txBody>
          <a:bodyPr vert="horz" wrap="square" lIns="90000" tIns="46800" rIns="90000" bIns="46800" numCol="1" rtlCol="0" anchor="ctr" anchorCtr="1" compatLnSpc="1">
            <a:prstTxWarp prst="textNoShape">
              <a:avLst/>
            </a:prstTxWarp>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06709210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
              </a:spcBef>
              <a:spcAft>
                <a:spcPct val="5000"/>
              </a:spcAft>
              <a:buClrTx/>
              <a:buSzTx/>
              <a:buFontTx/>
              <a:buNone/>
              <a:tabLst/>
              <a:defRPr/>
            </a:pPr>
            <a:r>
              <a:rPr kumimoji="1" lang="zh-CN" altLang="en-US" sz="1600" b="1"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rPr>
              <a:t>算法设计与分析</a:t>
            </a:r>
            <a:endParaRPr kumimoji="1" lang="zh-CN" altLang="en-US" sz="1600" b="0"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 latinLnBrk="0" hangingPunct="1">
              <a:lnSpc>
                <a:spcPct val="14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10000"/>
              </a:lnSpc>
              <a:spcBef>
                <a:spcPct val="0"/>
              </a:spcBef>
              <a:spcAft>
                <a:spcPct val="0"/>
              </a:spcAft>
              <a:buClrTx/>
              <a:buSzTx/>
              <a:buFontTx/>
              <a:buNone/>
              <a:tabLst/>
              <a:defRPr/>
            </a:pP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              已知不重复且从小到大排列的</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m</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个整数的数组</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A[1...m],m=2</a:t>
            </a:r>
            <a:r>
              <a:rPr kumimoji="1" lang="en-US" altLang="zh-CN" sz="2000" b="0" i="0" u="none" strike="noStrike" kern="1200" cap="none" spc="0" normalizeH="0" baseline="30000" noProof="0">
                <a:ln>
                  <a:noFill/>
                </a:ln>
                <a:solidFill>
                  <a:srgbClr val="990000"/>
                </a:solidFill>
                <a:effectLst/>
                <a:uLnTx/>
                <a:uFillTx/>
                <a:latin typeface="Century Schoolbook" panose="02040604050505020304" pitchFamily="18" charset="0"/>
                <a:ea typeface="宋体" panose="02010600030101010101" pitchFamily="2" charset="-122"/>
                <a:cs typeface="+mn-cs"/>
              </a:rPr>
              <a:t>K</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t>
            </a:r>
          </a:p>
          <a:p>
            <a:pPr marL="0" marR="0" lvl="0" indent="0" algn="l" defTabSz="914400" rtl="0" eaLnBrk="1" fontAlgn="b" latinLnBrk="0" hangingPunct="1">
              <a:lnSpc>
                <a:spcPct val="11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K</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为正整数.对于给定的整数</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c,</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要求找到一个下标</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i,</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使得</a:t>
            </a:r>
            <a:r>
              <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A[i]=c.</a:t>
            </a:r>
            <a:r>
              <a:rPr kumimoji="1" lang="en-US" altLang="en-US"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rPr>
              <a:t>找不到返回0.</a:t>
            </a:r>
            <a:endParaRPr kumimoji="1" lang="en-US" altLang="zh-CN" sz="2000" b="0" i="0" u="none" strike="noStrike" kern="1200" cap="none" spc="0" normalizeH="0" baseline="0" noProof="0">
              <a:ln>
                <a:noFill/>
              </a:ln>
              <a:solidFill>
                <a:srgbClr val="990000"/>
              </a:solidFill>
              <a:effectLst/>
              <a:uLnTx/>
              <a:uFillTx/>
              <a:latin typeface="Century Schoolbook" panose="02040604050505020304" pitchFamily="18" charset="0"/>
              <a:ea typeface="宋体" panose="02010600030101010101" pitchFamily="2" charset="-122"/>
              <a:cs typeface="+mn-cs"/>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例 题 </a:t>
            </a:r>
            <a:r>
              <a:rPr kumimoji="1" lang="en-US" altLang="zh-CN"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1-3</a:t>
            </a:r>
            <a:endParaRPr kumimoji="1" lang="en-US" altLang="zh-CN" sz="2000" b="0" i="0" u="none" strike="noStrike" kern="1200" cap="none" spc="0" normalizeH="0" baseline="0" noProof="0" dirty="0">
              <a:ln>
                <a:noFill/>
              </a:ln>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uLnTx/>
              <a:uFillTx/>
              <a:latin typeface="Times New Roman" panose="02020603050405020304" pitchFamily="18" charset="0"/>
              <a:ea typeface="隶书" pitchFamily="49" charset="-122"/>
              <a:cs typeface="+mn-cs"/>
            </a:endParaRPr>
          </a:p>
        </p:txBody>
      </p:sp>
      <p:sp>
        <p:nvSpPr>
          <p:cNvPr id="32778" name="Rectangle 15"/>
          <p:cNvSpPr>
            <a:spLocks noChangeArrowheads="1"/>
          </p:cNvSpPr>
          <p:nvPr/>
        </p:nvSpPr>
        <p:spPr bwMode="auto">
          <a:xfrm>
            <a:off x="762000" y="1295400"/>
            <a:ext cx="8562257"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0000"/>
              </a:lnSpc>
              <a:spcBef>
                <a:spcPct val="1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function b-search(</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c,L,U</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if  U&lt;L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b-search:=0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  index:=(L+U)div2 ;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3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element:=A[index];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2</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if   element = c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b-search:= index;		                              </a:t>
            </a:r>
            <a:endPar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if  element &gt;c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b-search:= b-search(</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黑体" panose="02010609060101010101" pitchFamily="49" charset="-122"/>
                <a:cs typeface="+mn-cs"/>
              </a:rPr>
              <a:t>c,L</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index-1);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3</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else                                                                   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b-search:= b-search(c,index+1,U);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    }</a:t>
            </a:r>
          </a:p>
        </p:txBody>
      </p:sp>
      <p:sp>
        <p:nvSpPr>
          <p:cNvPr id="400400" name="Rectangle 16"/>
          <p:cNvSpPr>
            <a:spLocks noChangeArrowheads="1"/>
          </p:cNvSpPr>
          <p:nvPr/>
        </p:nvSpPr>
        <p:spPr bwMode="auto">
          <a:xfrm>
            <a:off x="304800" y="5029200"/>
            <a:ext cx="868680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设</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T(m)</a:t>
            </a: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是</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b-search</a:t>
            </a: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在最坏况的时间复杂性</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a:t>
            </a: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则</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T(m)</a:t>
            </a:r>
            <a:r>
              <a:rPr kumimoji="1" lang="zh-CN" altLang="en-US"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满足如下递归方程</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T(m)=1+3+2+1+1+3+T(m/2)=11+T(m/2)   (m&gt;1)</a:t>
            </a: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 latinLnBrk="0" hangingPunct="1">
              <a:lnSpc>
                <a:spcPct val="140000"/>
              </a:lnSpc>
              <a:spcBef>
                <a:spcPct val="0"/>
              </a:spcBef>
              <a:spcAft>
                <a:spcPct val="0"/>
              </a:spcAft>
              <a:buClrTx/>
              <a:buSzTx/>
              <a:buFontTx/>
              <a:buNone/>
              <a:tabLst/>
              <a:defRPr/>
            </a:pP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算法1-3:</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二分</a:t>
            </a:r>
            <a:r>
              <a:rPr kumimoji="1"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查找</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递归算法</a:t>
            </a:r>
          </a:p>
        </p:txBody>
      </p:sp>
      <p:sp>
        <p:nvSpPr>
          <p:cNvPr id="2" name="文本框 1"/>
          <p:cNvSpPr txBox="1"/>
          <p:nvPr/>
        </p:nvSpPr>
        <p:spPr>
          <a:xfrm>
            <a:off x="7236296" y="1196752"/>
            <a:ext cx="792088" cy="422167"/>
          </a:xfrm>
          <a:prstGeom prst="rect">
            <a:avLst/>
          </a:prstGeom>
          <a:noFill/>
        </p:spPr>
        <p:txBody>
          <a:bodyPr wrap="square" rtlCol="0">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r>
              <a:rPr kumimoji="1" lang="en-US" altLang="zh-CN" sz="2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M&gt;1</a:t>
            </a:r>
            <a:endParaRPr kumimoji="1" lang="zh-CN" altLang="en-US" sz="2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下弧形箭头 2"/>
          <p:cNvSpPr/>
          <p:nvPr/>
        </p:nvSpPr>
        <p:spPr bwMode="auto">
          <a:xfrm>
            <a:off x="7740352" y="4653136"/>
            <a:ext cx="864096" cy="144016"/>
          </a:xfrm>
          <a:prstGeom prst="curvedUpArrow">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1" compatLnSpc="1">
            <a:prstTxWarp prst="textNoShape">
              <a:avLst/>
            </a:prstTxWarp>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5352705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6149" name="Picture 2" descr="BGAMEX"/>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260350"/>
            <a:ext cx="8763000"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8"/>
          <p:cNvSpPr>
            <a:spLocks noChangeArrowheads="1"/>
          </p:cNvSpPr>
          <p:nvPr/>
        </p:nvSpPr>
        <p:spPr bwMode="auto">
          <a:xfrm>
            <a:off x="457200" y="6705600"/>
            <a:ext cx="360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51"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
              </a:spcBef>
              <a:spcAft>
                <a:spcPct val="5000"/>
              </a:spcAft>
              <a:buClrTx/>
              <a:buSzTx/>
              <a:buFontTx/>
              <a:buNone/>
              <a:tabLst/>
              <a:defRPr/>
            </a:pPr>
            <a:r>
              <a:rPr kumimoji="1" lang="zh-CN" altLang="en-US" sz="1600" b="1"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rPr>
              <a:t>算法设计与分析</a:t>
            </a:r>
            <a:endParaRPr kumimoji="1" lang="zh-CN" altLang="en-US" sz="1600" b="0" i="0" u="none" strike="noStrike" kern="1200" cap="none" spc="0" normalizeH="0" baseline="0" noProof="0">
              <a:ln>
                <a:noFill/>
              </a:ln>
              <a:solidFill>
                <a:srgbClr val="FFFF66"/>
              </a:solidFill>
              <a:effectLst/>
              <a:uLnTx/>
              <a:uFillTx/>
              <a:latin typeface="幼圆" panose="02010509060101010101" pitchFamily="49" charset="-122"/>
              <a:ea typeface="幼圆" panose="02010509060101010101" pitchFamily="49" charset="-122"/>
              <a:cs typeface="+mn-cs"/>
            </a:endParaRPr>
          </a:p>
        </p:txBody>
      </p:sp>
      <p:sp>
        <p:nvSpPr>
          <p:cNvPr id="6152" name="Rectangle 10"/>
          <p:cNvSpPr>
            <a:spLocks noChangeArrowheads="1"/>
          </p:cNvSpPr>
          <p:nvPr/>
        </p:nvSpPr>
        <p:spPr bwMode="auto">
          <a:xfrm>
            <a:off x="395288" y="404813"/>
            <a:ext cx="8458200" cy="6103937"/>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 latinLnBrk="0" hangingPunct="1">
              <a:lnSpc>
                <a:spcPct val="14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endParaRPr>
          </a:p>
        </p:txBody>
      </p:sp>
      <p:sp>
        <p:nvSpPr>
          <p:cNvPr id="6153" name="Line 11"/>
          <p:cNvSpPr>
            <a:spLocks noChangeShapeType="1"/>
          </p:cNvSpPr>
          <p:nvPr/>
        </p:nvSpPr>
        <p:spPr bwMode="auto">
          <a:xfrm>
            <a:off x="381000" y="10668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54" name="Line 12"/>
          <p:cNvSpPr>
            <a:spLocks noChangeShapeType="1"/>
          </p:cNvSpPr>
          <p:nvPr/>
        </p:nvSpPr>
        <p:spPr bwMode="auto">
          <a:xfrm>
            <a:off x="381000" y="4800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55" name="Rectangle 13"/>
          <p:cNvSpPr>
            <a:spLocks noChangeArrowheads="1"/>
          </p:cNvSpPr>
          <p:nvPr/>
        </p:nvSpPr>
        <p:spPr bwMode="auto">
          <a:xfrm>
            <a:off x="381000" y="381000"/>
            <a:ext cx="8367713"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黑体" panose="02010609060101010101" pitchFamily="49" charset="-122"/>
                <a:cs typeface="+mn-cs"/>
              </a:rPr>
              <a:t>               </a:t>
            </a:r>
            <a:r>
              <a:rPr kumimoji="1" lang="zh-CN" altLang="en-US"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求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Fibonacci </a:t>
            </a:r>
            <a:r>
              <a:rPr kumimoji="1" lang="en-US" altLang="en-US" sz="2000" b="0" i="0" u="none" strike="noStrike" kern="1200" cap="none" spc="0" normalizeH="0" baseline="0" noProof="0" dirty="0" err="1">
                <a:ln>
                  <a:noFill/>
                </a:ln>
                <a:solidFill>
                  <a:srgbClr val="990000"/>
                </a:solidFill>
                <a:effectLst/>
                <a:uLnTx/>
                <a:uFillTx/>
                <a:latin typeface="Century Schoolbook" panose="02040604050505020304" pitchFamily="18" charset="0"/>
                <a:ea typeface="黑体" panose="02010609060101010101" pitchFamily="49" charset="-122"/>
                <a:cs typeface="+mn-cs"/>
              </a:rPr>
              <a:t>数列的前</a:t>
            </a:r>
            <a:r>
              <a:rPr kumimoji="1" lang="en-US" altLang="zh-CN" sz="2000" b="0" i="0" u="none" strike="noStrike" kern="1200" cap="none" spc="0" normalizeH="0" baseline="0" noProof="0" dirty="0" err="1">
                <a:ln>
                  <a:noFill/>
                </a:ln>
                <a:solidFill>
                  <a:srgbClr val="990000"/>
                </a:solidFill>
                <a:effectLst/>
                <a:uLnTx/>
                <a:uFillTx/>
                <a:latin typeface="Century Schoolbook" panose="02040604050505020304" pitchFamily="18" charset="0"/>
                <a:ea typeface="黑体" panose="02010609060101010101" pitchFamily="49" charset="-122"/>
                <a:cs typeface="+mn-cs"/>
              </a:rPr>
              <a:t>N</a:t>
            </a:r>
            <a:r>
              <a:rPr kumimoji="1" lang="en-US" altLang="en-US" sz="2000" b="0" i="0" u="none" strike="noStrike" kern="1200" cap="none" spc="0" normalizeH="0" baseline="0" noProof="0" dirty="0" err="1">
                <a:ln>
                  <a:noFill/>
                </a:ln>
                <a:solidFill>
                  <a:srgbClr val="990000"/>
                </a:solidFill>
                <a:effectLst/>
                <a:uLnTx/>
                <a:uFillTx/>
                <a:latin typeface="Century Schoolbook" panose="02040604050505020304" pitchFamily="18" charset="0"/>
                <a:ea typeface="黑体" panose="02010609060101010101" pitchFamily="49" charset="-122"/>
                <a:cs typeface="+mn-cs"/>
              </a:rPr>
              <a:t>项</a:t>
            </a:r>
            <a:r>
              <a:rPr kumimoji="1" lang="en-US" altLang="en-US"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t>
            </a:r>
            <a:r>
              <a:rPr kumimoji="1" lang="en-US" altLang="zh-CN" sz="2000" b="1"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a</a:t>
            </a:r>
            <a:r>
              <a:rPr kumimoji="1" lang="en-US" altLang="zh-CN" sz="2000" b="1" i="1" u="none" strike="noStrike" kern="1200" cap="none" spc="0" normalizeH="0" baseline="-2500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0 </a:t>
            </a:r>
            <a:r>
              <a:rPr kumimoji="1" lang="en-US" altLang="zh-CN" sz="2000" b="1"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a:t>
            </a:r>
            <a:r>
              <a:rPr kumimoji="1" lang="en-US" altLang="zh-CN" sz="2000" b="1" i="1" u="none" strike="noStrike" kern="1200" cap="none" spc="0" normalizeH="0" baseline="-2500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 </a:t>
            </a:r>
            <a:r>
              <a:rPr kumimoji="1" lang="en-US" altLang="zh-CN" sz="2000" b="1"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  </a:t>
            </a:r>
            <a:r>
              <a:rPr kumimoji="1" lang="en-US" altLang="zh-CN" sz="2000" b="1" i="1" u="none" strike="noStrike" kern="1200" cap="none" spc="0" normalizeH="0" baseline="0" noProof="0" dirty="0" err="1">
                <a:ln>
                  <a:noFill/>
                </a:ln>
                <a:solidFill>
                  <a:srgbClr val="990000"/>
                </a:solidFill>
                <a:effectLst/>
                <a:uLnTx/>
                <a:uFillTx/>
                <a:latin typeface="Century Schoolbook" panose="02040604050505020304" pitchFamily="18" charset="0"/>
                <a:ea typeface="黑体" panose="02010609060101010101" pitchFamily="49" charset="-122"/>
                <a:cs typeface="+mn-cs"/>
              </a:rPr>
              <a:t>a</a:t>
            </a:r>
            <a:r>
              <a:rPr kumimoji="1" lang="en-US" altLang="zh-CN" sz="2000" b="1" i="1" u="none" strike="noStrike" kern="1200" cap="none" spc="0" normalizeH="0" baseline="-25000" noProof="0" dirty="0" err="1">
                <a:ln>
                  <a:noFill/>
                </a:ln>
                <a:solidFill>
                  <a:srgbClr val="990000"/>
                </a:solidFill>
                <a:effectLst/>
                <a:uLnTx/>
                <a:uFillTx/>
                <a:latin typeface="Century Schoolbook" panose="02040604050505020304" pitchFamily="18" charset="0"/>
                <a:ea typeface="黑体" panose="02010609060101010101" pitchFamily="49" charset="-122"/>
                <a:cs typeface="+mn-cs"/>
              </a:rPr>
              <a:t>N</a:t>
            </a:r>
            <a:r>
              <a:rPr kumimoji="1" lang="en-US" altLang="zh-CN" sz="2000" b="0" i="1" u="none" strike="noStrike" kern="1200" cap="none" spc="0" normalizeH="0" baseline="-2500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t>
            </a:r>
            <a:r>
              <a:rPr kumimoji="1" lang="zh-CN" altLang="en-US"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其中</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t>
            </a:r>
            <a:r>
              <a:rPr kumimoji="1" lang="en-US" altLang="zh-CN" sz="2000" b="0"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a</a:t>
            </a:r>
            <a:r>
              <a:rPr kumimoji="1" lang="en-US" altLang="zh-CN" sz="2000" b="0" i="1" u="none" strike="noStrike" kern="1200" cap="none" spc="0" normalizeH="0" baseline="-2500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0 </a:t>
            </a:r>
            <a:r>
              <a:rPr kumimoji="1" lang="en-US" altLang="zh-CN" sz="2000" b="0"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0</a:t>
            </a:r>
            <a:r>
              <a:rPr kumimoji="1" lang="en-US" altLang="zh-CN" sz="2000" b="0"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a:t>
            </a:r>
            <a:r>
              <a:rPr kumimoji="1" lang="en-US" altLang="zh-CN" sz="2000" b="0" i="1" u="none" strike="noStrike" kern="1200" cap="none" spc="0" normalizeH="0" baseline="-2500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 </a:t>
            </a:r>
            <a:r>
              <a:rPr kumimoji="1" lang="en-US" altLang="zh-CN" sz="2000" b="0"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a:t>
            </a:r>
            <a:r>
              <a:rPr kumimoji="1" lang="en-US" altLang="zh-CN" sz="2000" b="0"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t>
            </a:r>
            <a:r>
              <a:rPr kumimoji="1" lang="en-US" altLang="zh-CN" sz="2000" b="1" i="1" u="none" strike="noStrike" kern="1200" cap="none" spc="0" normalizeH="0" baseline="0" noProof="0" dirty="0" err="1">
                <a:ln>
                  <a:noFill/>
                </a:ln>
                <a:solidFill>
                  <a:srgbClr val="990000"/>
                </a:solidFill>
                <a:effectLst/>
                <a:uLnTx/>
                <a:uFillTx/>
                <a:latin typeface="Century Schoolbook" panose="02040604050505020304" pitchFamily="18" charset="0"/>
                <a:ea typeface="黑体" panose="02010609060101010101" pitchFamily="49" charset="-122"/>
                <a:cs typeface="+mn-cs"/>
              </a:rPr>
              <a:t>a</a:t>
            </a:r>
            <a:r>
              <a:rPr kumimoji="1" lang="en-US" altLang="zh-CN" sz="2000" b="1" i="1" u="none" strike="noStrike" kern="1200" cap="none" spc="0" normalizeH="0" baseline="-25000" noProof="0" dirty="0" err="1">
                <a:ln>
                  <a:noFill/>
                </a:ln>
                <a:solidFill>
                  <a:srgbClr val="990000"/>
                </a:solidFill>
                <a:effectLst/>
                <a:uLnTx/>
                <a:uFillTx/>
                <a:latin typeface="Century Schoolbook" panose="02040604050505020304" pitchFamily="18" charset="0"/>
                <a:ea typeface="黑体" panose="02010609060101010101" pitchFamily="49" charset="-122"/>
                <a:cs typeface="+mn-cs"/>
              </a:rPr>
              <a:t>i</a:t>
            </a:r>
            <a:r>
              <a:rPr kumimoji="1" lang="en-US" altLang="zh-CN" sz="2000" b="1"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a:t>
            </a:r>
            <a:r>
              <a:rPr kumimoji="1" lang="en-US" altLang="zh-CN" sz="2000" b="1" i="1" u="none" strike="noStrike" kern="1200" cap="none" spc="0" normalizeH="0" baseline="-2500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i-1</a:t>
            </a:r>
            <a:r>
              <a:rPr kumimoji="1" lang="en-US" altLang="zh-CN" sz="2000" b="1"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a:t>
            </a:r>
            <a:r>
              <a:rPr kumimoji="1" lang="en-US" altLang="zh-CN" sz="2000" b="1" i="1"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 a</a:t>
            </a:r>
            <a:r>
              <a:rPr kumimoji="1" lang="en-US" altLang="zh-CN" sz="2000" b="1" i="1" u="none" strike="noStrike" kern="1200" cap="none" spc="0" normalizeH="0" baseline="-2500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i-2</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算法1-4</a:t>
            </a:r>
          </a:p>
        </p:txBody>
      </p:sp>
      <p:sp>
        <p:nvSpPr>
          <p:cNvPr id="6156" name="Text Box 14"/>
          <p:cNvSpPr txBox="1">
            <a:spLocks noChangeArrowheads="1"/>
          </p:cNvSpPr>
          <p:nvPr/>
        </p:nvSpPr>
        <p:spPr bwMode="auto">
          <a:xfrm>
            <a:off x="1403350" y="981075"/>
            <a:ext cx="7345363"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58850" rtl="0" eaLnBrk="0" fontAlgn="base" latinLnBrk="0" hangingPunct="0">
              <a:lnSpc>
                <a:spcPct val="100000"/>
              </a:lnSpc>
              <a:spcBef>
                <a:spcPct val="2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Procedure  </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宋体" panose="02010600030101010101" pitchFamily="2" charset="-122"/>
                <a:cs typeface="+mn-cs"/>
              </a:rPr>
              <a:t>seq</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(n)</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function A(n)</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 if  n=0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1</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A:=0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1</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else if  n=1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1</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A:=1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1</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else A:=A(n-1)+A(n-2)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6+F(n-1)+F(n-2) </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 if  n&lt;0  then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宋体" panose="02010600030101010101" pitchFamily="2" charset="-122"/>
                <a:cs typeface="+mn-cs"/>
              </a:rPr>
              <a:t> 1</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error</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else  for i:=0 to n do				</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宋体" panose="02010600030101010101" pitchFamily="2" charset="-122"/>
                <a:cs typeface="+mn-cs"/>
              </a:rPr>
              <a:t>writeln</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a:t>
            </a:r>
            <a:r>
              <a:rPr kumimoji="1" lang="en-US" altLang="zh-CN" sz="2000" b="0" i="0" u="none" strike="noStrike" kern="1200" cap="none" spc="0" normalizeH="0" baseline="0" noProof="0" dirty="0" err="1">
                <a:ln>
                  <a:noFill/>
                </a:ln>
                <a:solidFill>
                  <a:srgbClr val="000000"/>
                </a:solidFill>
                <a:effectLst/>
                <a:uLnTx/>
                <a:uFillTx/>
                <a:latin typeface="Century Schoolbook" panose="02040604050505020304" pitchFamily="18" charset="0"/>
                <a:ea typeface="宋体" panose="02010600030101010101" pitchFamily="2" charset="-122"/>
                <a:cs typeface="+mn-cs"/>
              </a:rPr>
              <a:t>i</a:t>
            </a: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(1+F(</a:t>
            </a:r>
            <a:r>
              <a:rPr kumimoji="1" lang="en-US" altLang="zh-CN" sz="2000" b="0" i="1" u="none" strike="noStrike" kern="1200" cap="none" spc="0" normalizeH="0" baseline="0" noProof="0" dirty="0" err="1">
                <a:ln>
                  <a:noFill/>
                </a:ln>
                <a:solidFill>
                  <a:srgbClr val="990000"/>
                </a:solidFill>
                <a:effectLst/>
                <a:uLnTx/>
                <a:uFillTx/>
                <a:latin typeface="Century Schoolbook" panose="02040604050505020304" pitchFamily="18" charset="0"/>
                <a:ea typeface="黑体" panose="02010609060101010101" pitchFamily="49" charset="-122"/>
                <a:cs typeface="+mn-cs"/>
              </a:rPr>
              <a:t>i</a:t>
            </a:r>
            <a:r>
              <a:rPr kumimoji="1" lang="en-US" altLang="zh-CN" sz="2000" b="0" i="0" u="none" strike="noStrike" kern="1200" cap="none" spc="0" normalizeH="0" baseline="0" noProof="0" dirty="0">
                <a:ln>
                  <a:noFill/>
                </a:ln>
                <a:solidFill>
                  <a:srgbClr val="990000"/>
                </a:solidFill>
                <a:effectLst/>
                <a:uLnTx/>
                <a:uFillTx/>
                <a:latin typeface="Century Schoolbook" panose="02040604050505020304" pitchFamily="18" charset="0"/>
                <a:ea typeface="黑体" panose="02010609060101010101" pitchFamily="49" charset="-122"/>
                <a:cs typeface="+mn-cs"/>
              </a:rPr>
              <a:t>))</a:t>
            </a:r>
          </a:p>
          <a:p>
            <a:pPr marL="0" marR="0" lvl="0" indent="0" algn="l" defTabSz="958850" rtl="0" eaLnBrk="0" fontAlgn="base" latinLnBrk="0" hangingPunct="0">
              <a:lnSpc>
                <a:spcPct val="95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       };</a:t>
            </a:r>
          </a:p>
        </p:txBody>
      </p:sp>
      <p:sp>
        <p:nvSpPr>
          <p:cNvPr id="399375" name="Rectangle 15"/>
          <p:cNvSpPr>
            <a:spLocks noChangeArrowheads="1"/>
          </p:cNvSpPr>
          <p:nvPr/>
        </p:nvSpPr>
        <p:spPr bwMode="auto">
          <a:xfrm>
            <a:off x="457200" y="4800600"/>
            <a:ext cx="7842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设</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F(n)</a:t>
            </a:r>
            <a:r>
              <a:rPr kumimoji="1" lang="zh-CN" altLang="en-US"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是函数</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A</a:t>
            </a:r>
            <a:r>
              <a:rPr kumimoji="1" lang="zh-CN" altLang="en-US"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在最坏情况下的时间复杂性</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a:t>
            </a:r>
            <a:r>
              <a:rPr kumimoji="1" lang="zh-CN" altLang="en-US"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则</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F(n)</a:t>
            </a:r>
            <a:r>
              <a:rPr kumimoji="1" lang="zh-CN" altLang="en-US"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满足如下递归方程</a:t>
            </a:r>
            <a:r>
              <a:rPr kumimoji="1" lang="en-US" altLang="zh-CN" sz="2000" b="0"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a:t>
            </a:r>
          </a:p>
        </p:txBody>
      </p:sp>
      <p:sp>
        <p:nvSpPr>
          <p:cNvPr id="399377" name="AutoShape 17"/>
          <p:cNvSpPr>
            <a:spLocks/>
          </p:cNvSpPr>
          <p:nvPr/>
        </p:nvSpPr>
        <p:spPr bwMode="auto">
          <a:xfrm>
            <a:off x="2667000" y="5281613"/>
            <a:ext cx="152400" cy="738187"/>
          </a:xfrm>
          <a:prstGeom prst="leftBrace">
            <a:avLst>
              <a:gd name="adj1" fmla="val 4036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 latinLnBrk="0" hangingPunct="0">
              <a:lnSpc>
                <a:spcPct val="140000"/>
              </a:lnSpc>
              <a:spcBef>
                <a:spcPct val="0"/>
              </a:spcBef>
              <a:spcAft>
                <a:spcPct val="0"/>
              </a:spcAft>
              <a:buClrTx/>
              <a:buSzTx/>
              <a:buFontTx/>
              <a:buNone/>
              <a:tabLst/>
              <a:defRPr/>
            </a:pPr>
            <a:endParaRPr kumimoji="1" lang="zh-CN" altLang="en-US" sz="2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9378" name="Text Box 18"/>
          <p:cNvSpPr txBox="1">
            <a:spLocks noChangeArrowheads="1"/>
          </p:cNvSpPr>
          <p:nvPr/>
        </p:nvSpPr>
        <p:spPr bwMode="auto">
          <a:xfrm>
            <a:off x="2819400" y="51054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2       n=0</a:t>
            </a:r>
            <a:endParaRPr kumimoji="1" lang="en-US" altLang="zh-CN" sz="2000" b="1" i="0" u="none" strike="noStrike" kern="1200" cap="none" spc="0" normalizeH="0" baseline="0" noProof="0">
              <a:ln>
                <a:noFill/>
              </a:ln>
              <a:solidFill>
                <a:srgbClr val="FFFFFF"/>
              </a:solidFill>
              <a:effectLst/>
              <a:uLnTx/>
              <a:uFillTx/>
              <a:latin typeface="幼圆" panose="02010509060101010101" pitchFamily="49" charset="-122"/>
              <a:ea typeface="幼圆" panose="02010509060101010101" pitchFamily="49" charset="-122"/>
              <a:cs typeface="+mn-cs"/>
            </a:endParaRPr>
          </a:p>
        </p:txBody>
      </p:sp>
      <p:sp>
        <p:nvSpPr>
          <p:cNvPr id="399379" name="Text Box 19"/>
          <p:cNvSpPr txBox="1">
            <a:spLocks noChangeArrowheads="1"/>
          </p:cNvSpPr>
          <p:nvPr/>
        </p:nvSpPr>
        <p:spPr bwMode="auto">
          <a:xfrm>
            <a:off x="2819400" y="5410200"/>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anose="02010509060101010101" pitchFamily="49" charset="-122"/>
                <a:ea typeface="幼圆" panose="02010509060101010101" pitchFamily="49" charset="-122"/>
                <a:cs typeface="+mn-cs"/>
              </a:rPr>
              <a:t>3       n=1   </a:t>
            </a:r>
            <a:endParaRPr kumimoji="1" lang="en-US" altLang="zh-CN" sz="2000" b="1" i="0" u="none" strike="noStrike" kern="1200" cap="none" spc="0" normalizeH="0" baseline="0" noProof="0">
              <a:ln>
                <a:noFill/>
              </a:ln>
              <a:solidFill>
                <a:srgbClr val="FFFFFF"/>
              </a:solidFill>
              <a:effectLst/>
              <a:uLnTx/>
              <a:uFillTx/>
              <a:latin typeface="幼圆" panose="02010509060101010101" pitchFamily="49" charset="-122"/>
              <a:ea typeface="幼圆" panose="02010509060101010101" pitchFamily="49" charset="-122"/>
              <a:cs typeface="+mn-cs"/>
            </a:endParaRPr>
          </a:p>
        </p:txBody>
      </p:sp>
      <p:sp>
        <p:nvSpPr>
          <p:cNvPr id="399380" name="Text Box 20"/>
          <p:cNvSpPr txBox="1">
            <a:spLocks noChangeArrowheads="1"/>
          </p:cNvSpPr>
          <p:nvPr/>
        </p:nvSpPr>
        <p:spPr bwMode="auto">
          <a:xfrm>
            <a:off x="2819400" y="5715000"/>
            <a:ext cx="312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cs typeface="+mn-cs"/>
              </a:rPr>
              <a:t>8+ </a:t>
            </a:r>
            <a:r>
              <a:rPr kumimoji="1" lang="en-US" altLang="zh-CN" sz="2000" b="1" i="0" u="none" strike="noStrike" kern="1200" cap="none" spc="0" normalizeH="0" baseline="0" noProof="0" dirty="0">
                <a:ln>
                  <a:noFill/>
                </a:ln>
                <a:solidFill>
                  <a:srgbClr val="000000"/>
                </a:solidFill>
                <a:effectLst/>
                <a:uLnTx/>
                <a:uFillTx/>
                <a:latin typeface="Century Schoolbook" panose="02040604050505020304" pitchFamily="18" charset="0"/>
                <a:ea typeface="宋体" panose="02010600030101010101" pitchFamily="2" charset="-122"/>
                <a:cs typeface="+mn-cs"/>
              </a:rPr>
              <a:t>F(n-1)+ F(n-2)</a:t>
            </a:r>
            <a:r>
              <a:rPr kumimoji="1" lang="en-US" altLang="zh-CN" sz="2000" b="1" i="0" u="none" strike="noStrike" kern="120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cs typeface="+mn-cs"/>
              </a:rPr>
              <a:t>   n&gt;1</a:t>
            </a:r>
          </a:p>
        </p:txBody>
      </p:sp>
      <p:sp>
        <p:nvSpPr>
          <p:cNvPr id="399381" name="Rectangle 21"/>
          <p:cNvSpPr>
            <a:spLocks noChangeArrowheads="1"/>
          </p:cNvSpPr>
          <p:nvPr/>
        </p:nvSpPr>
        <p:spPr bwMode="auto">
          <a:xfrm>
            <a:off x="1828800" y="5407025"/>
            <a:ext cx="89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Century Schoolbook" panose="02040604050505020304" pitchFamily="18" charset="0"/>
                <a:ea typeface="黑体" panose="02010609060101010101" pitchFamily="49" charset="-122"/>
                <a:cs typeface="+mn-cs"/>
              </a:rPr>
              <a:t>F(n)=</a:t>
            </a:r>
          </a:p>
        </p:txBody>
      </p:sp>
      <p:sp>
        <p:nvSpPr>
          <p:cNvPr id="399383" name="AutoShape 23">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例 题 </a:t>
            </a:r>
            <a:r>
              <a:rPr kumimoji="1" lang="en-US" altLang="zh-CN" sz="1600" b="1" i="0" u="none" strike="noStrike" kern="1200" cap="none" spc="0" normalizeH="0" baseline="0" noProof="0" dirty="0">
                <a:ln>
                  <a:noFill/>
                </a:ln>
                <a:solidFill>
                  <a:srgbClr val="FFFFFF"/>
                </a:solidFill>
                <a:effectLst/>
                <a:uLnTx/>
                <a:uFillTx/>
                <a:latin typeface="Times New Roman" panose="02020603050405020304" pitchFamily="18" charset="0"/>
                <a:ea typeface="幼圆" pitchFamily="49" charset="-122"/>
                <a:cs typeface="+mn-cs"/>
              </a:rPr>
              <a:t>1-4</a:t>
            </a:r>
            <a:endParaRPr kumimoji="1" lang="en-US" altLang="zh-CN" sz="2000" b="0" i="0" u="none" strike="noStrike" kern="1200" cap="none" spc="0" normalizeH="0" baseline="0" noProof="0" dirty="0">
              <a:ln>
                <a:noFill/>
              </a:ln>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uLnTx/>
              <a:uFillTx/>
              <a:latin typeface="Times New Roman" panose="02020603050405020304" pitchFamily="18" charset="0"/>
              <a:ea typeface="隶书" pitchFamily="49" charset="-122"/>
              <a:cs typeface="+mn-cs"/>
            </a:endParaRPr>
          </a:p>
        </p:txBody>
      </p:sp>
      <p:graphicFrame>
        <p:nvGraphicFramePr>
          <p:cNvPr id="6147" name="Object 24"/>
          <p:cNvGraphicFramePr>
            <a:graphicFrameLocks noChangeAspect="1"/>
          </p:cNvGraphicFramePr>
          <p:nvPr/>
        </p:nvGraphicFramePr>
        <p:xfrm>
          <a:off x="6438900" y="4005263"/>
          <a:ext cx="730250" cy="795337"/>
        </p:xfrm>
        <a:graphic>
          <a:graphicData uri="http://schemas.openxmlformats.org/presentationml/2006/ole">
            <mc:AlternateContent xmlns:mc="http://schemas.openxmlformats.org/markup-compatibility/2006">
              <mc:Choice xmlns:v="urn:schemas-microsoft-com:vml" Requires="v">
                <p:oleObj spid="_x0000_s26634" name="公式" r:id="rId6" imgW="355446" imgH="507780" progId="Equation.3">
                  <p:embed/>
                </p:oleObj>
              </mc:Choice>
              <mc:Fallback>
                <p:oleObj name="公式" r:id="rId6" imgW="355446" imgH="507780" progId="Equation.3">
                  <p:embed/>
                  <p:pic>
                    <p:nvPicPr>
                      <p:cNvPr id="6147"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8900" y="4005263"/>
                        <a:ext cx="73025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60127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3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9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5" grpId="0" autoUpdateAnimBg="0"/>
      <p:bldP spid="399377" grpId="0" animBg="1"/>
      <p:bldP spid="399378" grpId="0" autoUpdateAnimBg="0"/>
      <p:bldP spid="399379" grpId="0" autoUpdateAnimBg="0"/>
      <p:bldP spid="399380" grpId="0" autoUpdateAnimBg="0"/>
      <p:bldP spid="39938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sz="3200" b="1">
                <a:solidFill>
                  <a:srgbClr val="3907F1"/>
                </a:solidFill>
              </a:rPr>
              <a:t>算法分析的基本法则</a:t>
            </a:r>
            <a:endParaRPr lang="zh-CN" altLang="en-US"/>
          </a:p>
        </p:txBody>
      </p:sp>
      <p:sp>
        <p:nvSpPr>
          <p:cNvPr id="110595" name="Rectangle 3"/>
          <p:cNvSpPr>
            <a:spLocks noGrp="1" noChangeArrowheads="1"/>
          </p:cNvSpPr>
          <p:nvPr>
            <p:ph type="body" idx="1"/>
          </p:nvPr>
        </p:nvSpPr>
        <p:spPr>
          <a:xfrm>
            <a:off x="1257300" y="1628775"/>
            <a:ext cx="7772400" cy="4824413"/>
          </a:xfrm>
        </p:spPr>
        <p:txBody>
          <a:bodyPr/>
          <a:lstStyle/>
          <a:p>
            <a:pPr>
              <a:lnSpc>
                <a:spcPct val="80000"/>
              </a:lnSpc>
            </a:pPr>
            <a:r>
              <a:rPr lang="zh-CN" altLang="en-US" sz="2400" b="1">
                <a:solidFill>
                  <a:srgbClr val="3907F1"/>
                </a:solidFill>
              </a:rPr>
              <a:t>非递归算法：</a:t>
            </a:r>
          </a:p>
          <a:p>
            <a:pPr>
              <a:lnSpc>
                <a:spcPct val="150000"/>
              </a:lnSpc>
            </a:pPr>
            <a:r>
              <a:rPr lang="zh-CN" altLang="en-US" sz="2000"/>
              <a:t>（</a:t>
            </a:r>
            <a:r>
              <a:rPr lang="en-US" altLang="zh-CN" sz="2000"/>
              <a:t>1</a:t>
            </a:r>
            <a:r>
              <a:rPr lang="zh-CN" altLang="en-US" sz="2000"/>
              <a:t>）</a:t>
            </a:r>
            <a:r>
              <a:rPr lang="en-US" altLang="zh-CN" sz="2000"/>
              <a:t>for / while </a:t>
            </a:r>
            <a:r>
              <a:rPr lang="zh-CN" altLang="en-US" sz="2000"/>
              <a:t>循环</a:t>
            </a:r>
          </a:p>
          <a:p>
            <a:pPr>
              <a:lnSpc>
                <a:spcPct val="150000"/>
              </a:lnSpc>
            </a:pPr>
            <a:r>
              <a:rPr lang="zh-CN" altLang="en-US" sz="2000"/>
              <a:t>循环体内计算时间*循环次数；</a:t>
            </a:r>
          </a:p>
          <a:p>
            <a:pPr>
              <a:lnSpc>
                <a:spcPct val="150000"/>
              </a:lnSpc>
            </a:pPr>
            <a:r>
              <a:rPr lang="zh-CN" altLang="en-US" sz="2000"/>
              <a:t>（</a:t>
            </a:r>
            <a:r>
              <a:rPr lang="en-US" altLang="zh-CN" sz="2000"/>
              <a:t>2</a:t>
            </a:r>
            <a:r>
              <a:rPr lang="zh-CN" altLang="en-US" sz="2000"/>
              <a:t>）嵌套循环</a:t>
            </a:r>
          </a:p>
          <a:p>
            <a:pPr>
              <a:lnSpc>
                <a:spcPct val="150000"/>
              </a:lnSpc>
            </a:pPr>
            <a:r>
              <a:rPr lang="zh-CN" altLang="en-US" sz="2000"/>
              <a:t>循环体内计算时间*所有循环次数；</a:t>
            </a:r>
          </a:p>
          <a:p>
            <a:pPr>
              <a:lnSpc>
                <a:spcPct val="150000"/>
              </a:lnSpc>
            </a:pPr>
            <a:r>
              <a:rPr lang="zh-CN" altLang="en-US" sz="2000"/>
              <a:t>（</a:t>
            </a:r>
            <a:r>
              <a:rPr lang="en-US" altLang="zh-CN" sz="2000"/>
              <a:t>3</a:t>
            </a:r>
            <a:r>
              <a:rPr lang="zh-CN" altLang="en-US" sz="2000"/>
              <a:t>）顺序语句</a:t>
            </a:r>
          </a:p>
          <a:p>
            <a:pPr>
              <a:lnSpc>
                <a:spcPct val="150000"/>
              </a:lnSpc>
            </a:pPr>
            <a:r>
              <a:rPr lang="zh-CN" altLang="en-US" sz="2000"/>
              <a:t>各语句计算时间相加；</a:t>
            </a:r>
          </a:p>
          <a:p>
            <a:pPr>
              <a:lnSpc>
                <a:spcPct val="150000"/>
              </a:lnSpc>
            </a:pPr>
            <a:r>
              <a:rPr lang="zh-CN" altLang="en-US" sz="2000"/>
              <a:t>（</a:t>
            </a:r>
            <a:r>
              <a:rPr lang="en-US" altLang="zh-CN" sz="2000"/>
              <a:t>4</a:t>
            </a:r>
            <a:r>
              <a:rPr lang="zh-CN" altLang="en-US" sz="2000"/>
              <a:t>）</a:t>
            </a:r>
            <a:r>
              <a:rPr lang="en-US" altLang="zh-CN" sz="2000"/>
              <a:t>if-else</a:t>
            </a:r>
            <a:r>
              <a:rPr lang="zh-CN" altLang="en-US" sz="2000"/>
              <a:t>语句</a:t>
            </a:r>
          </a:p>
          <a:p>
            <a:pPr>
              <a:lnSpc>
                <a:spcPct val="150000"/>
              </a:lnSpc>
            </a:pPr>
            <a:r>
              <a:rPr lang="en-US" altLang="zh-CN" sz="2000"/>
              <a:t>if</a:t>
            </a:r>
            <a:r>
              <a:rPr lang="zh-CN" altLang="en-US" sz="2000"/>
              <a:t>语句计算时间和</a:t>
            </a:r>
            <a:r>
              <a:rPr lang="en-US" altLang="zh-CN" sz="2000"/>
              <a:t>else</a:t>
            </a:r>
            <a:r>
              <a:rPr lang="zh-CN" altLang="en-US" sz="2000"/>
              <a:t>语句计算时间的较大者。</a:t>
            </a:r>
          </a:p>
        </p:txBody>
      </p:sp>
    </p:spTree>
    <p:extLst>
      <p:ext uri="{BB962C8B-B14F-4D97-AF65-F5344CB8AC3E}">
        <p14:creationId xmlns:p14="http://schemas.microsoft.com/office/powerpoint/2010/main" val="229024012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932BDDE8-949E-4557-BC21-D7D984B77854}" type="slidenum">
              <a:rPr lang="en-US" altLang="zh-CN" sz="1400" baseline="0"/>
              <a:pPr/>
              <a:t>37</a:t>
            </a:fld>
            <a:endParaRPr lang="en-US" altLang="zh-CN" sz="1400" baseline="0"/>
          </a:p>
        </p:txBody>
      </p:sp>
      <p:sp>
        <p:nvSpPr>
          <p:cNvPr id="9224"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9225"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26" name="Text Box 12"/>
          <p:cNvSpPr txBox="1">
            <a:spLocks noChangeArrowheads="1"/>
          </p:cNvSpPr>
          <p:nvPr/>
        </p:nvSpPr>
        <p:spPr bwMode="auto">
          <a:xfrm>
            <a:off x="533400" y="1143000"/>
            <a:ext cx="815340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对问题处理能力、运行时间有影响的因素有：</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硬件设备的性能</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系统软件</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输入数据</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起决定性作用的是算法渐近复杂度。</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在问题规模较小时，常数因子也不可忽视。</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实际工作中考虑的因素</a:t>
            </a:r>
          </a:p>
        </p:txBody>
      </p:sp>
      <p:sp>
        <p:nvSpPr>
          <p:cNvPr id="9227" name="Rectangle 13"/>
          <p:cNvSpPr>
            <a:spLocks noChangeArrowheads="1"/>
          </p:cNvSpPr>
          <p:nvPr/>
        </p:nvSpPr>
        <p:spPr bwMode="auto">
          <a:xfrm>
            <a:off x="381000" y="495300"/>
            <a:ext cx="2873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000" baseline="0">
                <a:latin typeface="黑体" panose="02010609060101010101" pitchFamily="49" charset="-122"/>
                <a:ea typeface="黑体" panose="02010609060101010101" pitchFamily="49" charset="-122"/>
              </a:rPr>
              <a:t>5 </a:t>
            </a:r>
            <a:r>
              <a:rPr lang="zh-CN" altLang="en-US" sz="2400" baseline="0">
                <a:latin typeface="黑体" panose="02010609060101010101" pitchFamily="49" charset="-122"/>
                <a:ea typeface="黑体" panose="02010609060101010101" pitchFamily="49" charset="-122"/>
              </a:rPr>
              <a:t>算法复杂度的影响</a:t>
            </a:r>
          </a:p>
        </p:txBody>
      </p:sp>
      <p:graphicFrame>
        <p:nvGraphicFramePr>
          <p:cNvPr id="445456" name="Object 16"/>
          <p:cNvGraphicFramePr>
            <a:graphicFrameLocks noChangeAspect="1"/>
          </p:cNvGraphicFramePr>
          <p:nvPr/>
        </p:nvGraphicFramePr>
        <p:xfrm>
          <a:off x="304800" y="1219200"/>
          <a:ext cx="206375" cy="304800"/>
        </p:xfrm>
        <a:graphic>
          <a:graphicData uri="http://schemas.openxmlformats.org/presentationml/2006/ole">
            <mc:AlternateContent xmlns:mc="http://schemas.openxmlformats.org/markup-compatibility/2006">
              <mc:Choice xmlns:v="urn:schemas-microsoft-com:vml" Requires="v">
                <p:oleObj spid="_x0000_s9348" name="Clip" r:id="rId3" imgW="2247900" imgH="3306763" progId="">
                  <p:embed/>
                </p:oleObj>
              </mc:Choice>
              <mc:Fallback>
                <p:oleObj name="Clip" r:id="rId3" imgW="2247900" imgH="3306763" progId="">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7" name="Object 17"/>
          <p:cNvGraphicFramePr>
            <a:graphicFrameLocks noChangeAspect="1"/>
          </p:cNvGraphicFramePr>
          <p:nvPr/>
        </p:nvGraphicFramePr>
        <p:xfrm>
          <a:off x="228600" y="3086100"/>
          <a:ext cx="206375" cy="304800"/>
        </p:xfrm>
        <a:graphic>
          <a:graphicData uri="http://schemas.openxmlformats.org/presentationml/2006/ole">
            <mc:AlternateContent xmlns:mc="http://schemas.openxmlformats.org/markup-compatibility/2006">
              <mc:Choice xmlns:v="urn:schemas-microsoft-com:vml" Requires="v">
                <p:oleObj spid="_x0000_s9349" name="Clip" r:id="rId5" imgW="2247900" imgH="3306763" progId="">
                  <p:embed/>
                </p:oleObj>
              </mc:Choice>
              <mc:Fallback>
                <p:oleObj name="Clip" r:id="rId5" imgW="2247900" imgH="3306763" progId="">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861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8" name="Object 18"/>
          <p:cNvGraphicFramePr>
            <a:graphicFrameLocks noChangeAspect="1"/>
          </p:cNvGraphicFramePr>
          <p:nvPr/>
        </p:nvGraphicFramePr>
        <p:xfrm>
          <a:off x="228600" y="3573463"/>
          <a:ext cx="206375" cy="304800"/>
        </p:xfrm>
        <a:graphic>
          <a:graphicData uri="http://schemas.openxmlformats.org/presentationml/2006/ole">
            <mc:AlternateContent xmlns:mc="http://schemas.openxmlformats.org/markup-compatibility/2006">
              <mc:Choice xmlns:v="urn:schemas-microsoft-com:vml" Requires="v">
                <p:oleObj spid="_x0000_s9350" name="Clip" r:id="rId6" imgW="2247900" imgH="3306763" progId="">
                  <p:embed/>
                </p:oleObj>
              </mc:Choice>
              <mc:Fallback>
                <p:oleObj name="Clip" r:id="rId6" imgW="2247900" imgH="3306763" progId="">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573463"/>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9" name="Object 19"/>
          <p:cNvGraphicFramePr>
            <a:graphicFrameLocks noChangeAspect="1"/>
          </p:cNvGraphicFramePr>
          <p:nvPr/>
        </p:nvGraphicFramePr>
        <p:xfrm>
          <a:off x="228600" y="3987800"/>
          <a:ext cx="206375" cy="304800"/>
        </p:xfrm>
        <a:graphic>
          <a:graphicData uri="http://schemas.openxmlformats.org/presentationml/2006/ole">
            <mc:AlternateContent xmlns:mc="http://schemas.openxmlformats.org/markup-compatibility/2006">
              <mc:Choice xmlns:v="urn:schemas-microsoft-com:vml" Requires="v">
                <p:oleObj spid="_x0000_s9351" name="Clip" r:id="rId7" imgW="2247900" imgH="3306763" progId="">
                  <p:embed/>
                </p:oleObj>
              </mc:Choice>
              <mc:Fallback>
                <p:oleObj name="Clip" r:id="rId7" imgW="2247900" imgH="3306763" progId="">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878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5456"/>
                                        </p:tgtEl>
                                        <p:attrNameLst>
                                          <p:attrName>style.visibility</p:attrName>
                                        </p:attrNameLst>
                                      </p:cBhvr>
                                      <p:to>
                                        <p:strVal val="visible"/>
                                      </p:to>
                                    </p:set>
                                  </p:childTnLst>
                                  <p:subTnLst>
                                    <p:set>
                                      <p:cBhvr override="childStyle">
                                        <p:cTn dur="1" fill="hold" display="0" masterRel="nextClick" afterEffect="1"/>
                                        <p:tgtEl>
                                          <p:spTgt spid="44545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45457"/>
                                        </p:tgtEl>
                                        <p:attrNameLst>
                                          <p:attrName>style.visibility</p:attrName>
                                        </p:attrNameLst>
                                      </p:cBhvr>
                                      <p:to>
                                        <p:strVal val="visible"/>
                                      </p:to>
                                    </p:set>
                                  </p:childTnLst>
                                  <p:subTnLst>
                                    <p:set>
                                      <p:cBhvr override="childStyle">
                                        <p:cTn dur="1" fill="hold" display="0" masterRel="nextClick" afterEffect="1"/>
                                        <p:tgtEl>
                                          <p:spTgt spid="44545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5458"/>
                                        </p:tgtEl>
                                        <p:attrNameLst>
                                          <p:attrName>style.visibility</p:attrName>
                                        </p:attrNameLst>
                                      </p:cBhvr>
                                      <p:to>
                                        <p:strVal val="visible"/>
                                      </p:to>
                                    </p:set>
                                  </p:childTnLst>
                                  <p:subTnLst>
                                    <p:set>
                                      <p:cBhvr override="childStyle">
                                        <p:cTn dur="1" fill="hold" display="0" masterRel="nextClick" afterEffect="1"/>
                                        <p:tgtEl>
                                          <p:spTgt spid="44545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45459"/>
                                        </p:tgtEl>
                                        <p:attrNameLst>
                                          <p:attrName>style.visibility</p:attrName>
                                        </p:attrNameLst>
                                      </p:cBhvr>
                                      <p:to>
                                        <p:strVal val="visible"/>
                                      </p:to>
                                    </p:set>
                                  </p:childTnLst>
                                  <p:subTnLst>
                                    <p:set>
                                      <p:cBhvr override="childStyle">
                                        <p:cTn dur="1" fill="hold" display="0" masterRel="nextClick" afterEffect="1"/>
                                        <p:tgtEl>
                                          <p:spTgt spid="4454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455C1-FC6D-4326-AD7C-BF14C3EB7651}" type="slidenum">
              <a:rPr lang="en-US" altLang="zh-CN" smtClean="0"/>
              <a:pPr/>
              <a:t>38</a:t>
            </a:fld>
            <a:endParaRPr lang="en-US" altLang="zh-CN"/>
          </a:p>
        </p:txBody>
      </p:sp>
      <p:sp>
        <p:nvSpPr>
          <p:cNvPr id="3" name="Text Box 2059"/>
          <p:cNvSpPr txBox="1">
            <a:spLocks noChangeArrowheads="1"/>
          </p:cNvSpPr>
          <p:nvPr/>
        </p:nvSpPr>
        <p:spPr bwMode="auto">
          <a:xfrm>
            <a:off x="539552" y="764704"/>
            <a:ext cx="7639050" cy="3240088"/>
          </a:xfrm>
          <a:prstGeom prst="rect">
            <a:avLst/>
          </a:prstGeom>
          <a:noFill/>
          <a:ln>
            <a:noFill/>
          </a:ln>
          <a:effectLst/>
        </p:spPr>
        <p:txBody>
          <a:bodyPr/>
          <a:lstStyle>
            <a:lvl1pPr defTabSz="958850">
              <a:tabLst>
                <a:tab pos="1050925" algn="l"/>
              </a:tabLst>
              <a:defRPr kumimoji="1" sz="2200" baseline="-25000">
                <a:solidFill>
                  <a:schemeClr val="tx1"/>
                </a:solidFill>
                <a:latin typeface="Times New Roman" pitchFamily="18" charset="0"/>
                <a:ea typeface="宋体" pitchFamily="2" charset="-122"/>
              </a:defRPr>
            </a:lvl1pPr>
            <a:lvl2pPr marL="742950" indent="-285750" defTabSz="958850">
              <a:tabLst>
                <a:tab pos="1050925" algn="l"/>
              </a:tabLst>
              <a:defRPr kumimoji="1" sz="2200" baseline="-25000">
                <a:solidFill>
                  <a:schemeClr val="tx1"/>
                </a:solidFill>
                <a:latin typeface="Times New Roman" pitchFamily="18" charset="0"/>
                <a:ea typeface="宋体" pitchFamily="2" charset="-122"/>
              </a:defRPr>
            </a:lvl2pPr>
            <a:lvl3pPr marL="1143000" indent="-228600" defTabSz="958850">
              <a:tabLst>
                <a:tab pos="1050925" algn="l"/>
              </a:tabLst>
              <a:defRPr kumimoji="1" sz="2200" baseline="-25000">
                <a:solidFill>
                  <a:schemeClr val="tx1"/>
                </a:solidFill>
                <a:latin typeface="Times New Roman" pitchFamily="18" charset="0"/>
                <a:ea typeface="宋体" pitchFamily="2" charset="-122"/>
              </a:defRPr>
            </a:lvl3pPr>
            <a:lvl4pPr marL="1600200" indent="-228600" defTabSz="958850">
              <a:tabLst>
                <a:tab pos="1050925" algn="l"/>
              </a:tabLst>
              <a:defRPr kumimoji="1" sz="2200" baseline="-25000">
                <a:solidFill>
                  <a:schemeClr val="tx1"/>
                </a:solidFill>
                <a:latin typeface="Times New Roman" pitchFamily="18" charset="0"/>
                <a:ea typeface="宋体" pitchFamily="2" charset="-122"/>
              </a:defRPr>
            </a:lvl4pPr>
            <a:lvl5pPr marL="2057400" indent="-228600" defTabSz="958850">
              <a:tabLst>
                <a:tab pos="1050925" algn="l"/>
              </a:tabLst>
              <a:defRPr kumimoji="1" sz="2200" baseline="-25000">
                <a:solidFill>
                  <a:schemeClr val="tx1"/>
                </a:solidFill>
                <a:latin typeface="Times New Roman" pitchFamily="18" charset="0"/>
                <a:ea typeface="宋体"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9pPr>
          </a:lstStyle>
          <a:p>
            <a:pPr fontAlgn="base">
              <a:lnSpc>
                <a:spcPct val="120000"/>
              </a:lnSpc>
              <a:defRPr/>
            </a:pPr>
            <a:r>
              <a:rPr lang="zh-CN" altLang="en-US" sz="2000" b="1" baseline="0" dirty="0">
                <a:solidFill>
                  <a:srgbClr val="990000"/>
                </a:solidFill>
                <a:latin typeface="+mn-ea"/>
                <a:ea typeface="+mn-ea"/>
              </a:rPr>
              <a:t>例</a:t>
            </a:r>
            <a:r>
              <a:rPr lang="en-US" altLang="zh-CN" sz="2000" b="1" baseline="0" dirty="0">
                <a:solidFill>
                  <a:srgbClr val="990000"/>
                </a:solidFill>
                <a:latin typeface="+mn-ea"/>
                <a:ea typeface="+mn-ea"/>
              </a:rPr>
              <a:t>1</a:t>
            </a:r>
            <a:r>
              <a:rPr lang="zh-CN" altLang="en-US" sz="2000" b="1" baseline="0" dirty="0">
                <a:solidFill>
                  <a:srgbClr val="990000"/>
                </a:solidFill>
                <a:latin typeface="+mn-ea"/>
                <a:ea typeface="+mn-ea"/>
              </a:rPr>
              <a:t>：求下列函数的渐进上界表达式：</a:t>
            </a:r>
            <a:endParaRPr lang="en-US" altLang="zh-CN" sz="2000" b="1" baseline="0" dirty="0">
              <a:solidFill>
                <a:srgbClr val="990000"/>
              </a:solidFill>
              <a:latin typeface="+mn-ea"/>
              <a:ea typeface="+mn-ea"/>
            </a:endParaRPr>
          </a:p>
          <a:p>
            <a:pPr fontAlgn="base">
              <a:lnSpc>
                <a:spcPct val="120000"/>
              </a:lnSpc>
              <a:defRPr/>
            </a:pPr>
            <a:endParaRPr lang="en-US" altLang="zh-CN" sz="2000" b="1" baseline="0" dirty="0">
              <a:solidFill>
                <a:srgbClr val="990000"/>
              </a:solidFill>
              <a:latin typeface="+mn-ea"/>
              <a:ea typeface="+mn-ea"/>
            </a:endParaRPr>
          </a:p>
          <a:p>
            <a:pPr fontAlgn="base">
              <a:lnSpc>
                <a:spcPct val="120000"/>
              </a:lnSpc>
              <a:defRPr/>
            </a:pPr>
            <a:endParaRPr lang="en-US" altLang="zh-CN" sz="2000" b="1" baseline="0" dirty="0">
              <a:ea typeface="楷体" pitchFamily="49" charset="-122"/>
            </a:endParaRPr>
          </a:p>
        </p:txBody>
      </p:sp>
      <p:pic>
        <p:nvPicPr>
          <p:cNvPr id="11" name="图片 10"/>
          <p:cNvPicPr>
            <a:picLocks noChangeAspect="1"/>
          </p:cNvPicPr>
          <p:nvPr/>
        </p:nvPicPr>
        <p:blipFill>
          <a:blip r:embed="rId2"/>
          <a:stretch>
            <a:fillRect/>
          </a:stretch>
        </p:blipFill>
        <p:spPr>
          <a:xfrm>
            <a:off x="755576" y="1772816"/>
            <a:ext cx="3384376" cy="3659356"/>
          </a:xfrm>
          <a:prstGeom prst="rect">
            <a:avLst/>
          </a:prstGeom>
        </p:spPr>
      </p:pic>
      <p:pic>
        <p:nvPicPr>
          <p:cNvPr id="14" name="图片 13"/>
          <p:cNvPicPr>
            <a:picLocks noChangeAspect="1"/>
          </p:cNvPicPr>
          <p:nvPr/>
        </p:nvPicPr>
        <p:blipFill>
          <a:blip r:embed="rId3"/>
          <a:stretch>
            <a:fillRect/>
          </a:stretch>
        </p:blipFill>
        <p:spPr>
          <a:xfrm>
            <a:off x="4337589" y="1844824"/>
            <a:ext cx="1634881" cy="3412718"/>
          </a:xfrm>
          <a:prstGeom prst="rect">
            <a:avLst/>
          </a:prstGeom>
        </p:spPr>
      </p:pic>
    </p:spTree>
    <p:extLst>
      <p:ext uri="{BB962C8B-B14F-4D97-AF65-F5344CB8AC3E}">
        <p14:creationId xmlns:p14="http://schemas.microsoft.com/office/powerpoint/2010/main" val="290143423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455C1-FC6D-4326-AD7C-BF14C3EB7651}" type="slidenum">
              <a:rPr lang="en-US" altLang="zh-CN" smtClean="0"/>
              <a:pPr/>
              <a:t>39</a:t>
            </a:fld>
            <a:endParaRPr lang="en-US" altLang="zh-CN"/>
          </a:p>
        </p:txBody>
      </p:sp>
      <p:sp>
        <p:nvSpPr>
          <p:cNvPr id="3" name="Text Box 2059"/>
          <p:cNvSpPr txBox="1">
            <a:spLocks noChangeArrowheads="1"/>
          </p:cNvSpPr>
          <p:nvPr/>
        </p:nvSpPr>
        <p:spPr bwMode="auto">
          <a:xfrm>
            <a:off x="395536" y="836712"/>
            <a:ext cx="7639050" cy="3240088"/>
          </a:xfrm>
          <a:prstGeom prst="rect">
            <a:avLst/>
          </a:prstGeom>
          <a:noFill/>
          <a:ln>
            <a:noFill/>
          </a:ln>
          <a:effectLst/>
        </p:spPr>
        <p:txBody>
          <a:bodyPr/>
          <a:lstStyle>
            <a:lvl1pPr defTabSz="958850">
              <a:tabLst>
                <a:tab pos="1050925" algn="l"/>
              </a:tabLst>
              <a:defRPr kumimoji="1" sz="2200" baseline="-25000">
                <a:solidFill>
                  <a:schemeClr val="tx1"/>
                </a:solidFill>
                <a:latin typeface="Times New Roman" pitchFamily="18" charset="0"/>
                <a:ea typeface="宋体" pitchFamily="2" charset="-122"/>
              </a:defRPr>
            </a:lvl1pPr>
            <a:lvl2pPr marL="742950" indent="-285750" defTabSz="958850">
              <a:tabLst>
                <a:tab pos="1050925" algn="l"/>
              </a:tabLst>
              <a:defRPr kumimoji="1" sz="2200" baseline="-25000">
                <a:solidFill>
                  <a:schemeClr val="tx1"/>
                </a:solidFill>
                <a:latin typeface="Times New Roman" pitchFamily="18" charset="0"/>
                <a:ea typeface="宋体" pitchFamily="2" charset="-122"/>
              </a:defRPr>
            </a:lvl2pPr>
            <a:lvl3pPr marL="1143000" indent="-228600" defTabSz="958850">
              <a:tabLst>
                <a:tab pos="1050925" algn="l"/>
              </a:tabLst>
              <a:defRPr kumimoji="1" sz="2200" baseline="-25000">
                <a:solidFill>
                  <a:schemeClr val="tx1"/>
                </a:solidFill>
                <a:latin typeface="Times New Roman" pitchFamily="18" charset="0"/>
                <a:ea typeface="宋体" pitchFamily="2" charset="-122"/>
              </a:defRPr>
            </a:lvl3pPr>
            <a:lvl4pPr marL="1600200" indent="-228600" defTabSz="958850">
              <a:tabLst>
                <a:tab pos="1050925" algn="l"/>
              </a:tabLst>
              <a:defRPr kumimoji="1" sz="2200" baseline="-25000">
                <a:solidFill>
                  <a:schemeClr val="tx1"/>
                </a:solidFill>
                <a:latin typeface="Times New Roman" pitchFamily="18" charset="0"/>
                <a:ea typeface="宋体" pitchFamily="2" charset="-122"/>
              </a:defRPr>
            </a:lvl4pPr>
            <a:lvl5pPr marL="2057400" indent="-228600" defTabSz="958850">
              <a:tabLst>
                <a:tab pos="1050925" algn="l"/>
              </a:tabLst>
              <a:defRPr kumimoji="1" sz="2200" baseline="-25000">
                <a:solidFill>
                  <a:schemeClr val="tx1"/>
                </a:solidFill>
                <a:latin typeface="Times New Roman" pitchFamily="18" charset="0"/>
                <a:ea typeface="宋体"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9pPr>
          </a:lstStyle>
          <a:p>
            <a:pPr fontAlgn="base">
              <a:lnSpc>
                <a:spcPct val="120000"/>
              </a:lnSpc>
              <a:defRPr/>
            </a:pPr>
            <a:r>
              <a:rPr lang="zh-CN" altLang="en-US" sz="2000" b="1" baseline="0" dirty="0">
                <a:solidFill>
                  <a:srgbClr val="990000"/>
                </a:solidFill>
                <a:latin typeface="+mn-ea"/>
                <a:ea typeface="+mn-ea"/>
              </a:rPr>
              <a:t>例</a:t>
            </a:r>
            <a:r>
              <a:rPr lang="en-US" altLang="zh-CN" sz="2000" b="1" baseline="0" dirty="0">
                <a:solidFill>
                  <a:srgbClr val="990000"/>
                </a:solidFill>
                <a:latin typeface="+mn-ea"/>
                <a:ea typeface="+mn-ea"/>
              </a:rPr>
              <a:t>2</a:t>
            </a:r>
            <a:r>
              <a:rPr lang="zh-CN" altLang="en-US" sz="2000" b="1" baseline="0" dirty="0">
                <a:solidFill>
                  <a:srgbClr val="990000"/>
                </a:solidFill>
                <a:latin typeface="+mn-ea"/>
                <a:ea typeface="+mn-ea"/>
              </a:rPr>
              <a:t>：按照浙近阶从低到高的顺序排列以下表达式：</a:t>
            </a:r>
            <a:endParaRPr lang="en-US" altLang="zh-CN" sz="2000" b="1" baseline="0" dirty="0">
              <a:solidFill>
                <a:srgbClr val="990000"/>
              </a:solidFill>
              <a:latin typeface="+mn-ea"/>
              <a:ea typeface="+mn-ea"/>
            </a:endParaRPr>
          </a:p>
          <a:p>
            <a:pPr fontAlgn="base">
              <a:lnSpc>
                <a:spcPct val="120000"/>
              </a:lnSpc>
              <a:defRPr/>
            </a:pPr>
            <a:endParaRPr lang="en-US" altLang="zh-CN" sz="2000" b="1" baseline="0" dirty="0">
              <a:solidFill>
                <a:srgbClr val="990000"/>
              </a:solidFill>
              <a:latin typeface="+mn-ea"/>
              <a:ea typeface="+mn-ea"/>
            </a:endParaRPr>
          </a:p>
          <a:p>
            <a:pPr fontAlgn="base">
              <a:lnSpc>
                <a:spcPct val="120000"/>
              </a:lnSpc>
              <a:defRPr/>
            </a:pPr>
            <a:endParaRPr lang="en-US" altLang="zh-CN" sz="2000" b="1" baseline="0" dirty="0">
              <a:ea typeface="楷体" pitchFamily="49" charset="-122"/>
            </a:endParaRPr>
          </a:p>
        </p:txBody>
      </p:sp>
      <p:pic>
        <p:nvPicPr>
          <p:cNvPr id="5" name="图片 4"/>
          <p:cNvPicPr>
            <a:picLocks noChangeAspect="1"/>
          </p:cNvPicPr>
          <p:nvPr/>
        </p:nvPicPr>
        <p:blipFill>
          <a:blip r:embed="rId2"/>
          <a:stretch>
            <a:fillRect/>
          </a:stretch>
        </p:blipFill>
        <p:spPr>
          <a:xfrm>
            <a:off x="755577" y="1988840"/>
            <a:ext cx="5616624" cy="961328"/>
          </a:xfrm>
          <a:prstGeom prst="rect">
            <a:avLst/>
          </a:prstGeom>
        </p:spPr>
      </p:pic>
      <p:pic>
        <p:nvPicPr>
          <p:cNvPr id="7" name="图片 6"/>
          <p:cNvPicPr>
            <a:picLocks noChangeAspect="1"/>
          </p:cNvPicPr>
          <p:nvPr/>
        </p:nvPicPr>
        <p:blipFill>
          <a:blip r:embed="rId3"/>
          <a:stretch>
            <a:fillRect/>
          </a:stretch>
        </p:blipFill>
        <p:spPr>
          <a:xfrm>
            <a:off x="914080" y="3635401"/>
            <a:ext cx="5455727" cy="933789"/>
          </a:xfrm>
          <a:prstGeom prst="rect">
            <a:avLst/>
          </a:prstGeom>
        </p:spPr>
      </p:pic>
    </p:spTree>
    <p:extLst>
      <p:ext uri="{BB962C8B-B14F-4D97-AF65-F5344CB8AC3E}">
        <p14:creationId xmlns:p14="http://schemas.microsoft.com/office/powerpoint/2010/main" val="1677734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6"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87"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1476375" y="590550"/>
            <a:ext cx="640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3200" b="1" baseline="0" dirty="0">
                <a:latin typeface="Tahoma" panose="020B0604030504040204" pitchFamily="34" charset="0"/>
              </a:rPr>
              <a:t>课程考核安排</a:t>
            </a:r>
            <a:endParaRPr lang="zh-CN" altLang="en-US" sz="3200" b="1" baseline="0" dirty="0">
              <a:latin typeface="宋体" panose="02010600030101010101" pitchFamily="2" charset="-122"/>
            </a:endParaRPr>
          </a:p>
          <a:p>
            <a:pPr algn="dist" eaLnBrk="1" fontAlgn="base" hangingPunct="1">
              <a:lnSpc>
                <a:spcPct val="100000"/>
              </a:lnSpc>
            </a:pPr>
            <a:endParaRPr lang="en-US" altLang="zh-CN" sz="3200" b="1" baseline="0" dirty="0">
              <a:latin typeface="隶书" panose="02010509060101010101" pitchFamily="49" charset="-122"/>
              <a:ea typeface="隶书" panose="02010509060101010101" pitchFamily="49" charset="-122"/>
            </a:endParaRPr>
          </a:p>
        </p:txBody>
      </p:sp>
      <p:sp>
        <p:nvSpPr>
          <p:cNvPr id="16389"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0" name="Rectangle 12"/>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1357" name="Text Box 13" descr="羊皮纸"/>
          <p:cNvSpPr txBox="1">
            <a:spLocks noChangeArrowheads="1"/>
          </p:cNvSpPr>
          <p:nvPr/>
        </p:nvSpPr>
        <p:spPr bwMode="auto">
          <a:xfrm>
            <a:off x="665163" y="1381125"/>
            <a:ext cx="7794625" cy="4794250"/>
          </a:xfrm>
          <a:prstGeom prst="rect">
            <a:avLst/>
          </a:prstGeom>
          <a:noFill/>
          <a:ln>
            <a:noFill/>
          </a:ln>
          <a:effectLst/>
        </p:spPr>
        <p:txBody>
          <a:bodyPr/>
          <a:lstStyle/>
          <a:p>
            <a:pPr eaLnBrk="1" fontAlgn="base" hangingPunct="1">
              <a:lnSpc>
                <a:spcPct val="100000"/>
              </a:lnSpc>
              <a:spcBef>
                <a:spcPct val="20000"/>
              </a:spcBef>
              <a:buClr>
                <a:schemeClr val="hlink"/>
              </a:buClr>
              <a:buSzPct val="70000"/>
              <a:buFont typeface="Wingdings" pitchFamily="2" charset="2"/>
              <a:buChar char="n"/>
              <a:defRPr/>
            </a:pPr>
            <a:r>
              <a:rPr lang="zh-CN" altLang="en-US" sz="2400" b="1" baseline="0" dirty="0">
                <a:latin typeface="+mj-ea"/>
                <a:ea typeface="+mj-ea"/>
              </a:rPr>
              <a:t>学时：</a:t>
            </a:r>
            <a:r>
              <a:rPr lang="en-US" altLang="zh-CN" sz="2400" b="1" baseline="0" dirty="0">
                <a:latin typeface="+mj-ea"/>
                <a:ea typeface="+mj-ea"/>
              </a:rPr>
              <a:t>40</a:t>
            </a:r>
            <a:r>
              <a:rPr lang="zh-CN" altLang="en-US" sz="2400" b="1" baseline="0" dirty="0">
                <a:latin typeface="+mj-ea"/>
                <a:ea typeface="+mj-ea"/>
              </a:rPr>
              <a:t>学时</a:t>
            </a:r>
            <a:endParaRPr lang="en-US" altLang="zh-CN" sz="2400" b="1" baseline="0" dirty="0">
              <a:latin typeface="+mj-ea"/>
              <a:ea typeface="+mj-ea"/>
            </a:endParaRPr>
          </a:p>
          <a:p>
            <a:pPr eaLnBrk="1" fontAlgn="base" hangingPunct="1">
              <a:lnSpc>
                <a:spcPct val="100000"/>
              </a:lnSpc>
              <a:spcBef>
                <a:spcPct val="20000"/>
              </a:spcBef>
              <a:buClr>
                <a:schemeClr val="hlink"/>
              </a:buClr>
              <a:buSzPct val="70000"/>
              <a:buFont typeface="Wingdings" pitchFamily="2" charset="2"/>
              <a:buChar char="n"/>
              <a:defRPr/>
            </a:pPr>
            <a:r>
              <a:rPr lang="zh-CN" altLang="en-US" sz="2400" b="1" baseline="0" dirty="0">
                <a:latin typeface="+mj-ea"/>
                <a:ea typeface="+mj-ea"/>
              </a:rPr>
              <a:t>平时成绩（</a:t>
            </a:r>
            <a:r>
              <a:rPr lang="en-US" altLang="zh-CN" sz="2400" b="1" baseline="0" dirty="0">
                <a:latin typeface="+mj-ea"/>
                <a:ea typeface="+mj-ea"/>
              </a:rPr>
              <a:t>40%</a:t>
            </a:r>
            <a:r>
              <a:rPr lang="zh-CN" altLang="en-US" sz="2400" b="1" baseline="0" dirty="0">
                <a:latin typeface="+mj-ea"/>
                <a:ea typeface="+mj-ea"/>
              </a:rPr>
              <a:t>）</a:t>
            </a:r>
            <a:r>
              <a:rPr lang="en-US" altLang="zh-CN" sz="2400" b="1" baseline="0" dirty="0">
                <a:latin typeface="+mj-ea"/>
                <a:ea typeface="+mj-ea"/>
              </a:rPr>
              <a:t>+ </a:t>
            </a:r>
            <a:r>
              <a:rPr lang="zh-CN" altLang="en-US" sz="2400" b="1" baseline="0" dirty="0">
                <a:latin typeface="+mj-ea"/>
                <a:ea typeface="+mj-ea"/>
              </a:rPr>
              <a:t>期末闭卷考试（</a:t>
            </a:r>
            <a:r>
              <a:rPr lang="en-US" altLang="zh-CN" sz="2400" b="1" baseline="0" dirty="0">
                <a:latin typeface="+mj-ea"/>
                <a:ea typeface="+mj-ea"/>
              </a:rPr>
              <a:t>60%</a:t>
            </a:r>
            <a:r>
              <a:rPr lang="zh-CN" altLang="en-US" sz="2400" b="1" baseline="0" dirty="0">
                <a:latin typeface="+mj-ea"/>
                <a:ea typeface="+mj-ea"/>
              </a:rPr>
              <a:t>）</a:t>
            </a:r>
          </a:p>
          <a:p>
            <a:pPr eaLnBrk="1" fontAlgn="base" hangingPunct="1">
              <a:lnSpc>
                <a:spcPct val="100000"/>
              </a:lnSpc>
              <a:spcBef>
                <a:spcPct val="20000"/>
              </a:spcBef>
              <a:buClr>
                <a:schemeClr val="hlink"/>
              </a:buClr>
              <a:buSzPct val="70000"/>
              <a:buFont typeface="Wingdings" pitchFamily="2" charset="2"/>
              <a:buChar char="n"/>
              <a:defRPr/>
            </a:pPr>
            <a:r>
              <a:rPr lang="zh-CN" altLang="en-US" sz="2400" b="1" baseline="0" dirty="0">
                <a:latin typeface="+mj-ea"/>
                <a:ea typeface="+mj-ea"/>
              </a:rPr>
              <a:t>平时成绩构成：</a:t>
            </a:r>
            <a:endParaRPr lang="en-US" altLang="zh-CN" sz="2400" b="1" baseline="0" dirty="0">
              <a:latin typeface="+mj-ea"/>
              <a:ea typeface="+mj-ea"/>
            </a:endParaRPr>
          </a:p>
          <a:p>
            <a:pPr eaLnBrk="1" fontAlgn="base" hangingPunct="1">
              <a:lnSpc>
                <a:spcPct val="100000"/>
              </a:lnSpc>
              <a:spcBef>
                <a:spcPct val="20000"/>
              </a:spcBef>
              <a:buClr>
                <a:schemeClr val="hlink"/>
              </a:buClr>
              <a:buSzPct val="70000"/>
              <a:defRPr/>
            </a:pPr>
            <a:r>
              <a:rPr lang="en-US" altLang="zh-CN" sz="2400" b="1" baseline="0" dirty="0">
                <a:latin typeface="+mj-ea"/>
                <a:ea typeface="+mj-ea"/>
              </a:rPr>
              <a:t>     </a:t>
            </a:r>
            <a:r>
              <a:rPr lang="zh-CN" altLang="en-US" sz="2400" b="1" baseline="0" dirty="0">
                <a:latin typeface="+mj-ea"/>
                <a:ea typeface="+mj-ea"/>
              </a:rPr>
              <a:t>考勤、报告和课堂讲座</a:t>
            </a:r>
            <a:endParaRPr lang="en-US" altLang="zh-CN" sz="2400" b="1" baseline="0" dirty="0">
              <a:latin typeface="+mj-ea"/>
              <a:ea typeface="+mj-ea"/>
            </a:endParaRPr>
          </a:p>
          <a:p>
            <a:pPr marL="914400" lvl="1" indent="-457200" eaLnBrk="1" fontAlgn="base" hangingPunct="1">
              <a:lnSpc>
                <a:spcPct val="100000"/>
              </a:lnSpc>
              <a:spcBef>
                <a:spcPct val="20000"/>
              </a:spcBef>
              <a:buClr>
                <a:schemeClr val="hlink"/>
              </a:buClr>
              <a:buSzPct val="70000"/>
              <a:buFont typeface="Wingdings" panose="05000000000000000000" pitchFamily="2" charset="2"/>
              <a:buChar char="n"/>
              <a:defRPr/>
            </a:pPr>
            <a:r>
              <a:rPr lang="zh-CN" altLang="en-US" sz="2000" b="1" baseline="0" dirty="0">
                <a:latin typeface="+mj-ea"/>
                <a:ea typeface="+mj-ea"/>
              </a:rPr>
              <a:t>一次课程报告：实现并分析一个算法，</a:t>
            </a:r>
            <a:r>
              <a:rPr kumimoji="0" lang="zh-CN" altLang="en-US" sz="2000" b="1" baseline="0" dirty="0">
                <a:effectLst>
                  <a:outerShdw blurRad="38100" dist="38100" dir="2700000" algn="tl">
                    <a:srgbClr val="FFFFFF"/>
                  </a:outerShdw>
                </a:effectLst>
                <a:latin typeface="+mj-ea"/>
                <a:ea typeface="+mj-ea"/>
              </a:rPr>
              <a:t>算法尽量不要相同（题目任选，</a:t>
            </a:r>
            <a:r>
              <a:rPr kumimoji="0" lang="en-US" altLang="zh-CN" sz="2000" b="1" baseline="0" dirty="0">
                <a:effectLst>
                  <a:outerShdw blurRad="38100" dist="38100" dir="2700000" algn="tl">
                    <a:srgbClr val="FFFFFF"/>
                  </a:outerShdw>
                </a:effectLst>
                <a:latin typeface="+mj-ea"/>
                <a:ea typeface="+mj-ea"/>
              </a:rPr>
              <a:t>1</a:t>
            </a:r>
            <a:r>
              <a:rPr kumimoji="0" lang="zh-CN" altLang="en-US" sz="2000" b="1" baseline="0" dirty="0">
                <a:effectLst>
                  <a:outerShdw blurRad="38100" dist="38100" dir="2700000" algn="tl">
                    <a:srgbClr val="FFFFFF"/>
                  </a:outerShdw>
                </a:effectLst>
                <a:latin typeface="+mj-ea"/>
                <a:ea typeface="+mj-ea"/>
              </a:rPr>
              <a:t>人单独完成）</a:t>
            </a:r>
            <a:endParaRPr kumimoji="0" lang="en-US" altLang="zh-CN" sz="2000" b="1" baseline="0" dirty="0">
              <a:effectLst>
                <a:outerShdw blurRad="38100" dist="38100" dir="2700000" algn="tl">
                  <a:srgbClr val="FFFFFF"/>
                </a:outerShdw>
              </a:effectLst>
              <a:latin typeface="+mj-ea"/>
              <a:ea typeface="+mj-ea"/>
            </a:endParaRPr>
          </a:p>
          <a:p>
            <a:pPr marL="914400" lvl="1" indent="-457200" eaLnBrk="1" fontAlgn="base" hangingPunct="1">
              <a:lnSpc>
                <a:spcPct val="100000"/>
              </a:lnSpc>
              <a:spcBef>
                <a:spcPct val="20000"/>
              </a:spcBef>
              <a:buClr>
                <a:schemeClr val="hlink"/>
              </a:buClr>
              <a:buSzPct val="70000"/>
              <a:buFont typeface="Wingdings" panose="05000000000000000000" pitchFamily="2" charset="2"/>
              <a:buChar char="n"/>
              <a:defRPr/>
            </a:pPr>
            <a:r>
              <a:rPr kumimoji="0" lang="zh-CN" altLang="en-US" sz="2000" b="1" baseline="0" dirty="0">
                <a:effectLst>
                  <a:outerShdw blurRad="38100" dist="38100" dir="2700000" algn="tl">
                    <a:srgbClr val="FFFFFF"/>
                  </a:outerShdw>
                </a:effectLst>
                <a:latin typeface="+mj-ea"/>
                <a:ea typeface="+mj-ea"/>
              </a:rPr>
              <a:t>课堂讲座：三人一组（名额有限，先到先得）</a:t>
            </a:r>
            <a:endParaRPr kumimoji="0" lang="en-US" altLang="zh-CN" sz="2000" b="1" baseline="0" dirty="0">
              <a:effectLst>
                <a:outerShdw blurRad="38100" dist="38100" dir="2700000" algn="tl">
                  <a:srgbClr val="FFFFFF"/>
                </a:outerShdw>
              </a:effectLst>
              <a:latin typeface="+mj-ea"/>
              <a:ea typeface="+mj-ea"/>
            </a:endParaRPr>
          </a:p>
          <a:p>
            <a:pPr marL="457200" indent="-457200" eaLnBrk="1" fontAlgn="base" hangingPunct="1">
              <a:lnSpc>
                <a:spcPct val="100000"/>
              </a:lnSpc>
              <a:spcBef>
                <a:spcPct val="20000"/>
              </a:spcBef>
              <a:buClr>
                <a:schemeClr val="hlink"/>
              </a:buClr>
              <a:buSzPct val="70000"/>
              <a:buFont typeface="Wingdings" panose="05000000000000000000" pitchFamily="2" charset="2"/>
              <a:buChar char="n"/>
              <a:defRPr/>
            </a:pPr>
            <a:r>
              <a:rPr kumimoji="0" lang="zh-CN" altLang="en-US" sz="2400" b="1" baseline="0" dirty="0">
                <a:effectLst>
                  <a:outerShdw blurRad="38100" dist="38100" dir="2700000" algn="tl">
                    <a:srgbClr val="FFFFFF"/>
                  </a:outerShdw>
                </a:effectLst>
                <a:latin typeface="+mj-ea"/>
                <a:ea typeface="+mj-ea"/>
              </a:rPr>
              <a:t>课程达成：</a:t>
            </a:r>
            <a:endParaRPr kumimoji="0" lang="en-US" altLang="zh-CN" sz="2400" b="1" baseline="0" dirty="0">
              <a:effectLst>
                <a:outerShdw blurRad="38100" dist="38100" dir="2700000" algn="tl">
                  <a:srgbClr val="FFFFFF"/>
                </a:outerShdw>
              </a:effectLst>
              <a:latin typeface="+mj-ea"/>
              <a:ea typeface="+mj-ea"/>
            </a:endParaRPr>
          </a:p>
          <a:p>
            <a:pPr marL="914400" lvl="1" indent="-457200" eaLnBrk="1" fontAlgn="base" hangingPunct="1">
              <a:lnSpc>
                <a:spcPct val="100000"/>
              </a:lnSpc>
              <a:spcBef>
                <a:spcPct val="20000"/>
              </a:spcBef>
              <a:buClr>
                <a:schemeClr val="hlink"/>
              </a:buClr>
              <a:buSzPct val="70000"/>
              <a:buFont typeface="Wingdings" panose="05000000000000000000" pitchFamily="2" charset="2"/>
              <a:buChar char="n"/>
              <a:defRPr/>
            </a:pPr>
            <a:r>
              <a:rPr lang="zh-CN" altLang="en-US" sz="2400" b="1" baseline="0" dirty="0">
                <a:latin typeface="+mj-ea"/>
                <a:ea typeface="+mj-ea"/>
              </a:rPr>
              <a:t>课程报告</a:t>
            </a:r>
            <a:r>
              <a:rPr lang="en-US" altLang="zh-CN" sz="2400" b="1" baseline="0" dirty="0">
                <a:latin typeface="+mj-ea"/>
                <a:ea typeface="+mj-ea"/>
              </a:rPr>
              <a:t>+</a:t>
            </a:r>
            <a:r>
              <a:rPr lang="zh-CN" altLang="en-US" sz="2400" b="1" baseline="0" dirty="0">
                <a:latin typeface="+mj-ea"/>
                <a:ea typeface="+mj-ea"/>
              </a:rPr>
              <a:t>考试</a:t>
            </a:r>
            <a:endParaRPr lang="en-US" altLang="zh-CN" sz="2400" b="1" baseline="0" dirty="0">
              <a:latin typeface="+mj-ea"/>
              <a:ea typeface="+mj-ea"/>
            </a:endParaRPr>
          </a:p>
          <a:p>
            <a:pPr lvl="1" eaLnBrk="1" fontAlgn="base" hangingPunct="1">
              <a:lnSpc>
                <a:spcPct val="100000"/>
              </a:lnSpc>
              <a:spcBef>
                <a:spcPct val="20000"/>
              </a:spcBef>
              <a:buClr>
                <a:schemeClr val="hlink"/>
              </a:buClr>
              <a:buSzPct val="70000"/>
              <a:defRPr/>
            </a:pPr>
            <a:r>
              <a:rPr lang="zh-CN" altLang="en-US" sz="2400" b="1" baseline="0" dirty="0">
                <a:latin typeface="+mj-ea"/>
                <a:ea typeface="+mj-ea"/>
              </a:rPr>
              <a:t>或</a:t>
            </a:r>
            <a:endParaRPr lang="en-US" altLang="zh-CN" sz="2400" b="1" baseline="0" dirty="0">
              <a:latin typeface="+mj-ea"/>
              <a:ea typeface="+mj-ea"/>
            </a:endParaRPr>
          </a:p>
          <a:p>
            <a:pPr marL="914400" lvl="1" indent="-457200" eaLnBrk="1" fontAlgn="base" hangingPunct="1">
              <a:lnSpc>
                <a:spcPct val="100000"/>
              </a:lnSpc>
              <a:spcBef>
                <a:spcPct val="20000"/>
              </a:spcBef>
              <a:buClr>
                <a:schemeClr val="hlink"/>
              </a:buClr>
              <a:buSzPct val="70000"/>
              <a:buFont typeface="Wingdings" panose="05000000000000000000" pitchFamily="2" charset="2"/>
              <a:buChar char="n"/>
              <a:defRPr/>
            </a:pPr>
            <a:r>
              <a:rPr lang="zh-CN" altLang="en-US" sz="2400" b="1" baseline="0" dirty="0">
                <a:latin typeface="+mj-ea"/>
                <a:ea typeface="+mj-ea"/>
              </a:rPr>
              <a:t>课堂讲座</a:t>
            </a:r>
            <a:r>
              <a:rPr lang="en-US" altLang="zh-CN" sz="2400" b="1" baseline="0" dirty="0">
                <a:latin typeface="+mj-ea"/>
                <a:ea typeface="+mj-ea"/>
              </a:rPr>
              <a:t>+</a:t>
            </a:r>
            <a:r>
              <a:rPr lang="zh-CN" altLang="en-US" sz="2400" b="1" baseline="0" dirty="0">
                <a:latin typeface="+mj-ea"/>
                <a:ea typeface="+mj-ea"/>
              </a:rPr>
              <a:t>考试</a:t>
            </a:r>
          </a:p>
        </p:txBody>
      </p:sp>
      <p:sp>
        <p:nvSpPr>
          <p:cNvPr id="16392" name="Rectangle 14"/>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FD6B232F-5D01-4926-91FE-0907E1360406}" type="slidenum">
              <a:rPr lang="en-US" altLang="zh-CN" sz="1400" baseline="0"/>
              <a:pPr/>
              <a:t>40</a:t>
            </a:fld>
            <a:endParaRPr lang="en-US" altLang="zh-CN" sz="1400" baseline="0"/>
          </a:p>
        </p:txBody>
      </p:sp>
      <p:sp>
        <p:nvSpPr>
          <p:cNvPr id="33795" name="Rectangle 2057"/>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3796" name="Rectangle 2058"/>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3" name="Text Box 2059"/>
          <p:cNvSpPr txBox="1">
            <a:spLocks noChangeArrowheads="1"/>
          </p:cNvSpPr>
          <p:nvPr/>
        </p:nvSpPr>
        <p:spPr bwMode="auto">
          <a:xfrm>
            <a:off x="533400" y="765175"/>
            <a:ext cx="7639050" cy="3240088"/>
          </a:xfrm>
          <a:prstGeom prst="rect">
            <a:avLst/>
          </a:prstGeom>
          <a:noFill/>
          <a:ln>
            <a:noFill/>
          </a:ln>
          <a:effectLst/>
        </p:spPr>
        <p:txBody>
          <a:bodyPr/>
          <a:lstStyle>
            <a:lvl1pPr defTabSz="958850">
              <a:tabLst>
                <a:tab pos="1050925" algn="l"/>
              </a:tabLst>
              <a:defRPr kumimoji="1" sz="2200" baseline="-25000">
                <a:solidFill>
                  <a:schemeClr val="tx1"/>
                </a:solidFill>
                <a:latin typeface="Times New Roman" pitchFamily="18" charset="0"/>
                <a:ea typeface="宋体" pitchFamily="2" charset="-122"/>
              </a:defRPr>
            </a:lvl1pPr>
            <a:lvl2pPr marL="742950" indent="-285750" defTabSz="958850">
              <a:tabLst>
                <a:tab pos="1050925" algn="l"/>
              </a:tabLst>
              <a:defRPr kumimoji="1" sz="2200" baseline="-25000">
                <a:solidFill>
                  <a:schemeClr val="tx1"/>
                </a:solidFill>
                <a:latin typeface="Times New Roman" pitchFamily="18" charset="0"/>
                <a:ea typeface="宋体" pitchFamily="2" charset="-122"/>
              </a:defRPr>
            </a:lvl2pPr>
            <a:lvl3pPr marL="1143000" indent="-228600" defTabSz="958850">
              <a:tabLst>
                <a:tab pos="1050925" algn="l"/>
              </a:tabLst>
              <a:defRPr kumimoji="1" sz="2200" baseline="-25000">
                <a:solidFill>
                  <a:schemeClr val="tx1"/>
                </a:solidFill>
                <a:latin typeface="Times New Roman" pitchFamily="18" charset="0"/>
                <a:ea typeface="宋体" pitchFamily="2" charset="-122"/>
              </a:defRPr>
            </a:lvl3pPr>
            <a:lvl4pPr marL="1600200" indent="-228600" defTabSz="958850">
              <a:tabLst>
                <a:tab pos="1050925" algn="l"/>
              </a:tabLst>
              <a:defRPr kumimoji="1" sz="2200" baseline="-25000">
                <a:solidFill>
                  <a:schemeClr val="tx1"/>
                </a:solidFill>
                <a:latin typeface="Times New Roman" pitchFamily="18" charset="0"/>
                <a:ea typeface="宋体" pitchFamily="2" charset="-122"/>
              </a:defRPr>
            </a:lvl4pPr>
            <a:lvl5pPr marL="2057400" indent="-228600" defTabSz="958850">
              <a:tabLst>
                <a:tab pos="1050925" algn="l"/>
              </a:tabLst>
              <a:defRPr kumimoji="1" sz="2200" baseline="-25000">
                <a:solidFill>
                  <a:schemeClr val="tx1"/>
                </a:solidFill>
                <a:latin typeface="Times New Roman" pitchFamily="18" charset="0"/>
                <a:ea typeface="宋体"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9pPr>
          </a:lstStyle>
          <a:p>
            <a:pPr fontAlgn="base">
              <a:lnSpc>
                <a:spcPct val="120000"/>
              </a:lnSpc>
              <a:defRPr/>
            </a:pPr>
            <a:r>
              <a:rPr lang="zh-CN" altLang="en-US" sz="2000" b="1" baseline="0" dirty="0">
                <a:solidFill>
                  <a:srgbClr val="990000"/>
                </a:solidFill>
                <a:latin typeface="+mn-ea"/>
                <a:ea typeface="+mn-ea"/>
              </a:rPr>
              <a:t>例</a:t>
            </a:r>
            <a:r>
              <a:rPr lang="en-US" altLang="zh-CN" sz="2000" b="1" baseline="0" dirty="0">
                <a:solidFill>
                  <a:srgbClr val="990000"/>
                </a:solidFill>
                <a:latin typeface="+mn-ea"/>
                <a:ea typeface="+mn-ea"/>
              </a:rPr>
              <a:t>2</a:t>
            </a:r>
            <a:r>
              <a:rPr lang="zh-CN" altLang="en-US" sz="2000" b="1" baseline="0" dirty="0">
                <a:solidFill>
                  <a:srgbClr val="990000"/>
                </a:solidFill>
                <a:latin typeface="+mn-ea"/>
                <a:ea typeface="+mn-ea"/>
              </a:rPr>
              <a:t>：</a:t>
            </a:r>
            <a:r>
              <a:rPr lang="zh-CN" altLang="en-US" sz="2000" b="1" baseline="0" dirty="0">
                <a:ea typeface="楷体" pitchFamily="49" charset="-122"/>
              </a:rPr>
              <a:t>解决某问题有三种算法，复杂性分别为</a:t>
            </a:r>
            <a:r>
              <a:rPr lang="en-US" altLang="zh-CN" sz="2000" b="1" baseline="0" dirty="0">
                <a:ea typeface="楷体" pitchFamily="49" charset="-122"/>
              </a:rPr>
              <a:t>1000N</a:t>
            </a:r>
            <a:r>
              <a:rPr lang="zh-CN" altLang="en-US" sz="2000" b="1" baseline="0" dirty="0">
                <a:ea typeface="楷体" pitchFamily="49" charset="-122"/>
              </a:rPr>
              <a:t>，</a:t>
            </a:r>
            <a:r>
              <a:rPr lang="en-US" altLang="zh-CN" sz="2000" b="1" baseline="0" dirty="0">
                <a:ea typeface="楷体" pitchFamily="49" charset="-122"/>
              </a:rPr>
              <a:t>10N</a:t>
            </a:r>
            <a:r>
              <a:rPr lang="en-US" altLang="zh-CN" sz="2000" b="1" baseline="30000" dirty="0">
                <a:ea typeface="楷体" pitchFamily="49" charset="-122"/>
              </a:rPr>
              <a:t>2</a:t>
            </a:r>
            <a:r>
              <a:rPr lang="zh-CN" altLang="en-US" sz="2000" b="1" baseline="0" dirty="0">
                <a:ea typeface="楷体" pitchFamily="49" charset="-122"/>
              </a:rPr>
              <a:t>， </a:t>
            </a:r>
            <a:r>
              <a:rPr lang="en-US" altLang="zh-CN" sz="2000" b="1" baseline="0" dirty="0">
                <a:ea typeface="楷体" pitchFamily="49" charset="-122"/>
              </a:rPr>
              <a:t>2</a:t>
            </a:r>
            <a:r>
              <a:rPr lang="en-US" altLang="zh-CN" sz="2000" b="1" baseline="30000" dirty="0">
                <a:ea typeface="楷体" pitchFamily="49" charset="-122"/>
              </a:rPr>
              <a:t>N</a:t>
            </a:r>
            <a:r>
              <a:rPr lang="en-US" altLang="zh-CN" sz="2000" b="1" baseline="0" dirty="0">
                <a:ea typeface="楷体" pitchFamily="49" charset="-122"/>
              </a:rPr>
              <a:t> </a:t>
            </a:r>
            <a:r>
              <a:rPr lang="zh-CN" altLang="en-US" sz="2000" b="1" baseline="0" dirty="0">
                <a:ea typeface="楷体" pitchFamily="49" charset="-122"/>
              </a:rPr>
              <a:t>，在一台机器上可处理问题的规模分别为</a:t>
            </a:r>
            <a:r>
              <a:rPr lang="en-US" altLang="zh-CN" sz="2000" b="1" baseline="0" dirty="0">
                <a:ea typeface="楷体" pitchFamily="49" charset="-122"/>
              </a:rPr>
              <a:t>S1 </a:t>
            </a:r>
            <a:r>
              <a:rPr lang="zh-CN" altLang="en-US" sz="2000" b="1" baseline="0" dirty="0">
                <a:ea typeface="楷体" pitchFamily="49" charset="-122"/>
              </a:rPr>
              <a:t>， </a:t>
            </a:r>
            <a:r>
              <a:rPr lang="en-US" altLang="zh-CN" sz="2000" b="1" baseline="0" dirty="0">
                <a:ea typeface="楷体" pitchFamily="49" charset="-122"/>
              </a:rPr>
              <a:t>S2 </a:t>
            </a:r>
            <a:r>
              <a:rPr lang="zh-CN" altLang="en-US" sz="2000" b="1" baseline="0" dirty="0">
                <a:ea typeface="楷体" pitchFamily="49" charset="-122"/>
              </a:rPr>
              <a:t>， </a:t>
            </a:r>
            <a:r>
              <a:rPr lang="en-US" altLang="zh-CN" sz="2000" b="1" baseline="0" dirty="0">
                <a:ea typeface="楷体" pitchFamily="49" charset="-122"/>
              </a:rPr>
              <a:t>S3 </a:t>
            </a:r>
            <a:r>
              <a:rPr lang="zh-CN" altLang="en-US" sz="2000" b="1" baseline="0" dirty="0">
                <a:ea typeface="楷体" pitchFamily="49" charset="-122"/>
              </a:rPr>
              <a:t>。若机器速度提高到原来的</a:t>
            </a:r>
            <a:r>
              <a:rPr lang="en-US" altLang="zh-CN" sz="2000" b="1" baseline="0" dirty="0">
                <a:ea typeface="楷体" pitchFamily="49" charset="-122"/>
              </a:rPr>
              <a:t>10</a:t>
            </a:r>
            <a:r>
              <a:rPr lang="zh-CN" altLang="en-US" sz="2000" b="1" baseline="0" dirty="0">
                <a:ea typeface="楷体" pitchFamily="49" charset="-122"/>
              </a:rPr>
              <a:t>倍，问在同样时间内可处理问题的大小如何？</a:t>
            </a:r>
          </a:p>
          <a:p>
            <a:pPr fontAlgn="base">
              <a:lnSpc>
                <a:spcPct val="120000"/>
              </a:lnSpc>
              <a:defRPr/>
            </a:pPr>
            <a:r>
              <a:rPr lang="zh-CN" altLang="en-US" sz="2000" b="1" baseline="0" dirty="0">
                <a:ea typeface="楷体" pitchFamily="49" charset="-122"/>
              </a:rPr>
              <a:t>解： </a:t>
            </a:r>
          </a:p>
          <a:p>
            <a:pPr fontAlgn="base">
              <a:lnSpc>
                <a:spcPct val="120000"/>
              </a:lnSpc>
              <a:defRPr/>
            </a:pPr>
            <a:r>
              <a:rPr lang="zh-CN" altLang="en-US" sz="2000" b="1" baseline="0" dirty="0">
                <a:ea typeface="楷体" pitchFamily="49" charset="-122"/>
              </a:rPr>
              <a:t>       复杂性       原来处理问题规模      速度提高以后处理问题规模    </a:t>
            </a:r>
          </a:p>
          <a:p>
            <a:pPr fontAlgn="base">
              <a:lnSpc>
                <a:spcPct val="120000"/>
              </a:lnSpc>
              <a:defRPr/>
            </a:pPr>
            <a:r>
              <a:rPr lang="zh-CN" altLang="en-US" sz="2000" b="1" baseline="0" dirty="0">
                <a:ea typeface="楷体" pitchFamily="49" charset="-122"/>
              </a:rPr>
              <a:t>        </a:t>
            </a:r>
            <a:r>
              <a:rPr lang="en-US" altLang="zh-CN" sz="2000" b="1" baseline="0" dirty="0">
                <a:ea typeface="楷体" pitchFamily="49" charset="-122"/>
              </a:rPr>
              <a:t>1000N                  S1                                 10S1</a:t>
            </a:r>
          </a:p>
          <a:p>
            <a:pPr fontAlgn="base">
              <a:lnSpc>
                <a:spcPct val="120000"/>
              </a:lnSpc>
              <a:defRPr/>
            </a:pPr>
            <a:r>
              <a:rPr lang="en-US" altLang="zh-CN" sz="2000" b="1" baseline="0" dirty="0">
                <a:ea typeface="楷体" pitchFamily="49" charset="-122"/>
              </a:rPr>
              <a:t>            10N</a:t>
            </a:r>
            <a:r>
              <a:rPr lang="en-US" altLang="zh-CN" sz="2000" b="1" baseline="30000" dirty="0">
                <a:ea typeface="楷体" pitchFamily="49" charset="-122"/>
              </a:rPr>
              <a:t>2</a:t>
            </a:r>
            <a:r>
              <a:rPr lang="en-US" altLang="zh-CN" sz="2000" b="1" baseline="0" dirty="0">
                <a:ea typeface="楷体" pitchFamily="49" charset="-122"/>
              </a:rPr>
              <a:t>                 S2                              3.16S2</a:t>
            </a:r>
          </a:p>
          <a:p>
            <a:pPr fontAlgn="base">
              <a:lnSpc>
                <a:spcPct val="120000"/>
              </a:lnSpc>
              <a:defRPr/>
            </a:pPr>
            <a:r>
              <a:rPr lang="en-US" altLang="zh-CN" sz="2000" b="1" baseline="0" dirty="0">
                <a:ea typeface="楷体" pitchFamily="49" charset="-122"/>
              </a:rPr>
              <a:t>                2</a:t>
            </a:r>
            <a:r>
              <a:rPr lang="en-US" altLang="zh-CN" sz="2000" b="1" baseline="30000" dirty="0">
                <a:ea typeface="楷体" pitchFamily="49" charset="-122"/>
              </a:rPr>
              <a:t>N</a:t>
            </a:r>
            <a:r>
              <a:rPr lang="en-US" altLang="zh-CN" sz="2000" b="1" baseline="0" dirty="0">
                <a:ea typeface="楷体" pitchFamily="49" charset="-122"/>
              </a:rPr>
              <a:t>                  S3                                </a:t>
            </a:r>
            <a:r>
              <a:rPr lang="en-US" altLang="zh-CN" sz="2000" b="1" baseline="0" dirty="0" err="1">
                <a:ea typeface="楷体" pitchFamily="49" charset="-122"/>
              </a:rPr>
              <a:t>S3</a:t>
            </a:r>
            <a:r>
              <a:rPr lang="en-US" altLang="zh-CN" sz="2000" b="1" baseline="0" dirty="0">
                <a:ea typeface="楷体" pitchFamily="49" charset="-122"/>
              </a:rPr>
              <a:t> +log10≈ S3 +3.32</a:t>
            </a:r>
          </a:p>
          <a:p>
            <a:pPr fontAlgn="base">
              <a:lnSpc>
                <a:spcPct val="120000"/>
              </a:lnSpc>
              <a:defRPr/>
            </a:pPr>
            <a:endParaRPr lang="en-US" altLang="zh-CN" sz="2000" b="1" baseline="0" dirty="0">
              <a:ea typeface="楷体" pitchFamily="49" charset="-122"/>
            </a:endParaRPr>
          </a:p>
        </p:txBody>
      </p:sp>
    </p:spTree>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AD5CFEAC-6A36-4F55-83B2-BA0EC0BFF6FE}" type="slidenum">
              <a:rPr lang="en-US" altLang="zh-CN" sz="1400" baseline="0"/>
              <a:pPr/>
              <a:t>41</a:t>
            </a:fld>
            <a:endParaRPr lang="en-US" altLang="zh-CN" sz="1400" baseline="0"/>
          </a:p>
        </p:txBody>
      </p:sp>
      <p:pic>
        <p:nvPicPr>
          <p:cNvPr id="34819" name="Picture 3"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81000"/>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4821"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2" name="Text Box 12"/>
          <p:cNvSpPr txBox="1">
            <a:spLocks noChangeArrowheads="1"/>
          </p:cNvSpPr>
          <p:nvPr/>
        </p:nvSpPr>
        <p:spPr bwMode="auto">
          <a:xfrm>
            <a:off x="533400" y="1143000"/>
            <a:ext cx="7783513"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20000"/>
              </a:spcBef>
            </a:pPr>
            <a:r>
              <a:rPr lang="zh-CN" altLang="en-US" sz="2400" b="1" baseline="0" dirty="0">
                <a:solidFill>
                  <a:srgbClr val="990000"/>
                </a:solidFill>
                <a:ea typeface="楷体" panose="02010609060101010101" pitchFamily="49" charset="-122"/>
              </a:rPr>
              <a:t>例</a:t>
            </a:r>
            <a:r>
              <a:rPr lang="en-US" altLang="zh-CN" sz="2400" b="1" baseline="0" dirty="0">
                <a:solidFill>
                  <a:srgbClr val="990000"/>
                </a:solidFill>
                <a:ea typeface="楷体" panose="02010609060101010101" pitchFamily="49" charset="-122"/>
              </a:rPr>
              <a:t>3</a:t>
            </a:r>
            <a:r>
              <a:rPr lang="zh-CN" altLang="en-US" sz="2400" b="1" baseline="0" dirty="0">
                <a:solidFill>
                  <a:srgbClr val="990000"/>
                </a:solidFill>
                <a:ea typeface="楷体" panose="02010609060101010101" pitchFamily="49" charset="-122"/>
              </a:rPr>
              <a:t>：</a:t>
            </a:r>
            <a:r>
              <a:rPr kumimoji="0" lang="zh-CN" altLang="en-US" sz="2400" b="1" baseline="0" dirty="0">
                <a:ea typeface="楷体" panose="02010609060101010101" pitchFamily="49" charset="-122"/>
              </a:rPr>
              <a:t>问题</a:t>
            </a:r>
            <a:r>
              <a:rPr kumimoji="0" lang="en-US" altLang="zh-CN" sz="2400" b="1" baseline="0" dirty="0">
                <a:ea typeface="楷体" panose="02010609060101010101" pitchFamily="49" charset="-122"/>
              </a:rPr>
              <a:t>P</a:t>
            </a:r>
            <a:r>
              <a:rPr kumimoji="0" lang="zh-CN" altLang="en-US" sz="2400" b="1" baseline="0" dirty="0">
                <a:ea typeface="楷体" panose="02010609060101010101" pitchFamily="49" charset="-122"/>
              </a:rPr>
              <a:t>的算法复杂度为</a:t>
            </a:r>
            <a:r>
              <a:rPr kumimoji="0" lang="en-US" altLang="zh-CN" sz="2400" b="1" baseline="0" dirty="0">
                <a:ea typeface="楷体" panose="02010609060101010101" pitchFamily="49" charset="-122"/>
              </a:rPr>
              <a:t>T(n)=n</a:t>
            </a:r>
            <a:r>
              <a:rPr kumimoji="0" lang="en-US" altLang="zh-CN" sz="2400" b="1" baseline="30000" dirty="0">
                <a:ea typeface="楷体" panose="02010609060101010101" pitchFamily="49" charset="-122"/>
              </a:rPr>
              <a:t>3</a:t>
            </a:r>
            <a:r>
              <a:rPr kumimoji="0" lang="zh-CN" altLang="en-US" sz="2400" b="1" baseline="0" dirty="0">
                <a:ea typeface="楷体" panose="02010609060101010101" pitchFamily="49" charset="-122"/>
              </a:rPr>
              <a:t>（毫秒），现改善为</a:t>
            </a:r>
            <a:r>
              <a:rPr kumimoji="0" lang="en-US" altLang="zh-CN" sz="2400" b="1" baseline="0" dirty="0">
                <a:ea typeface="楷体" panose="02010609060101010101" pitchFamily="49" charset="-122"/>
              </a:rPr>
              <a:t>T(n)=n</a:t>
            </a:r>
            <a:r>
              <a:rPr kumimoji="0" lang="en-US" altLang="zh-CN" sz="2400" b="1" baseline="30000" dirty="0">
                <a:ea typeface="楷体" panose="02010609060101010101" pitchFamily="49" charset="-122"/>
              </a:rPr>
              <a:t>2</a:t>
            </a:r>
            <a:r>
              <a:rPr kumimoji="0" lang="zh-CN" altLang="en-US" sz="2400" b="1" baseline="0" dirty="0">
                <a:ea typeface="楷体" panose="02010609060101010101" pitchFamily="49" charset="-122"/>
              </a:rPr>
              <a:t>（毫秒）。问原来运行一小时的问题实例，现在要运行多少时间？</a:t>
            </a:r>
          </a:p>
        </p:txBody>
      </p:sp>
      <p:sp>
        <p:nvSpPr>
          <p:cNvPr id="446485" name="Rectangle 21"/>
          <p:cNvSpPr>
            <a:spLocks noChangeArrowheads="1"/>
          </p:cNvSpPr>
          <p:nvPr/>
        </p:nvSpPr>
        <p:spPr bwMode="auto">
          <a:xfrm>
            <a:off x="381000" y="2378075"/>
            <a:ext cx="64008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1">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50000"/>
              </a:spcBef>
            </a:pPr>
            <a:r>
              <a:rPr kumimoji="0" lang="zh-CN" altLang="en-US" sz="2400" b="1" baseline="0">
                <a:solidFill>
                  <a:schemeClr val="accent2"/>
                </a:solidFill>
                <a:ea typeface="楷体" panose="02010609060101010101" pitchFamily="49" charset="-122"/>
              </a:rPr>
              <a:t>解：</a:t>
            </a:r>
            <a:r>
              <a:rPr kumimoji="0" lang="zh-CN" altLang="en-US" sz="2400" b="1" baseline="0">
                <a:ea typeface="楷体" panose="02010609060101010101" pitchFamily="49" charset="-122"/>
              </a:rPr>
              <a:t>设实例大小为</a:t>
            </a:r>
            <a:r>
              <a:rPr kumimoji="0" lang="en-US" altLang="zh-CN" sz="2400" b="1" baseline="0">
                <a:ea typeface="楷体" panose="02010609060101010101" pitchFamily="49" charset="-122"/>
              </a:rPr>
              <a:t>n</a:t>
            </a:r>
            <a:r>
              <a:rPr kumimoji="0" lang="zh-CN" altLang="en-US" sz="2400" b="1" baseline="0">
                <a:ea typeface="楷体" panose="02010609060101010101" pitchFamily="49" charset="-122"/>
              </a:rPr>
              <a:t>，</a:t>
            </a:r>
          </a:p>
          <a:p>
            <a:pPr eaLnBrk="1" fontAlgn="base" hangingPunct="1">
              <a:lnSpc>
                <a:spcPct val="100000"/>
              </a:lnSpc>
              <a:spcBef>
                <a:spcPct val="50000"/>
              </a:spcBef>
            </a:pPr>
            <a:r>
              <a:rPr kumimoji="0" lang="zh-CN" altLang="en-US" sz="2400" b="1" baseline="0">
                <a:ea typeface="楷体" panose="02010609060101010101" pitchFamily="49" charset="-122"/>
              </a:rPr>
              <a:t>        则 </a:t>
            </a:r>
            <a:r>
              <a:rPr kumimoji="0" lang="en-US" altLang="zh-CN" sz="2400" b="1" baseline="0">
                <a:ea typeface="楷体" panose="02010609060101010101" pitchFamily="49" charset="-122"/>
              </a:rPr>
              <a:t>n</a:t>
            </a:r>
            <a:r>
              <a:rPr kumimoji="0" lang="en-US" altLang="zh-CN" sz="2400" b="1" baseline="30000">
                <a:ea typeface="楷体" panose="02010609060101010101" pitchFamily="49" charset="-122"/>
              </a:rPr>
              <a:t>3</a:t>
            </a:r>
            <a:r>
              <a:rPr kumimoji="0" lang="en-US" altLang="zh-CN" sz="2400" b="1" baseline="0">
                <a:ea typeface="楷体" panose="02010609060101010101" pitchFamily="49" charset="-122"/>
              </a:rPr>
              <a:t>=3600*1000</a:t>
            </a:r>
          </a:p>
          <a:p>
            <a:pPr eaLnBrk="1" fontAlgn="base" hangingPunct="1">
              <a:lnSpc>
                <a:spcPct val="100000"/>
              </a:lnSpc>
              <a:spcBef>
                <a:spcPct val="50000"/>
              </a:spcBef>
            </a:pPr>
            <a:r>
              <a:rPr kumimoji="0" lang="en-US" altLang="zh-CN" sz="2400" b="1" baseline="0">
                <a:ea typeface="楷体" panose="02010609060101010101" pitchFamily="49" charset="-122"/>
              </a:rPr>
              <a:t>        n=153.3</a:t>
            </a:r>
          </a:p>
          <a:p>
            <a:pPr eaLnBrk="1" fontAlgn="base" hangingPunct="1">
              <a:lnSpc>
                <a:spcPct val="100000"/>
              </a:lnSpc>
              <a:spcBef>
                <a:spcPct val="50000"/>
              </a:spcBef>
            </a:pPr>
            <a:r>
              <a:rPr kumimoji="0" lang="en-US" altLang="zh-CN" sz="2400" b="1" baseline="0">
                <a:ea typeface="楷体" panose="02010609060101010101" pitchFamily="49" charset="-122"/>
              </a:rPr>
              <a:t>       ∴ </a:t>
            </a:r>
            <a:r>
              <a:rPr kumimoji="0" lang="zh-CN" altLang="en-US" sz="2400" b="1" baseline="0">
                <a:ea typeface="楷体" panose="02010609060101010101" pitchFamily="49" charset="-122"/>
              </a:rPr>
              <a:t>现在需要时间</a:t>
            </a:r>
            <a:r>
              <a:rPr kumimoji="0" lang="en-US" altLang="zh-CN" sz="2400" b="1" baseline="0">
                <a:ea typeface="楷体" panose="02010609060101010101" pitchFamily="49" charset="-122"/>
              </a:rPr>
              <a:t>t=153.3</a:t>
            </a:r>
            <a:r>
              <a:rPr kumimoji="0" lang="en-US" altLang="zh-CN" sz="2400" b="1" baseline="30000">
                <a:ea typeface="楷体" panose="02010609060101010101" pitchFamily="49" charset="-122"/>
              </a:rPr>
              <a:t>2</a:t>
            </a:r>
            <a:r>
              <a:rPr kumimoji="0" lang="zh-CN" altLang="en-US" sz="2400" b="1" baseline="0">
                <a:ea typeface="楷体" panose="02010609060101010101" pitchFamily="49" charset="-122"/>
              </a:rPr>
              <a:t>毫秒≈ </a:t>
            </a:r>
            <a:r>
              <a:rPr kumimoji="0" lang="en-US" altLang="zh-CN" sz="2400" b="1" baseline="0">
                <a:ea typeface="楷体" panose="02010609060101010101" pitchFamily="49" charset="-122"/>
              </a:rPr>
              <a:t>23.5</a:t>
            </a:r>
            <a:r>
              <a:rPr kumimoji="0" lang="zh-CN" altLang="en-US" sz="2400" b="1" baseline="0">
                <a:ea typeface="楷体" panose="02010609060101010101" pitchFamily="49" charset="-122"/>
              </a:rPr>
              <a:t>秒</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6485"/>
                                        </p:tgtEl>
                                        <p:attrNameLst>
                                          <p:attrName>style.visibility</p:attrName>
                                        </p:attrNameLst>
                                      </p:cBhvr>
                                      <p:to>
                                        <p:strVal val="visible"/>
                                      </p:to>
                                    </p:set>
                                    <p:anim calcmode="lin" valueType="num">
                                      <p:cBhvr additive="base">
                                        <p:cTn id="7" dur="500" fill="hold"/>
                                        <p:tgtEl>
                                          <p:spTgt spid="446485"/>
                                        </p:tgtEl>
                                        <p:attrNameLst>
                                          <p:attrName>ppt_x</p:attrName>
                                        </p:attrNameLst>
                                      </p:cBhvr>
                                      <p:tavLst>
                                        <p:tav tm="0">
                                          <p:val>
                                            <p:strVal val="0-#ppt_w/2"/>
                                          </p:val>
                                        </p:tav>
                                        <p:tav tm="100000">
                                          <p:val>
                                            <p:strVal val="#ppt_x"/>
                                          </p:val>
                                        </p:tav>
                                      </p:tavLst>
                                    </p:anim>
                                    <p:anim calcmode="lin" valueType="num">
                                      <p:cBhvr additive="base">
                                        <p:cTn id="8" dur="500" fill="hold"/>
                                        <p:tgtEl>
                                          <p:spTgt spid="446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sz="2800" b="1" dirty="0">
                <a:solidFill>
                  <a:srgbClr val="0000FF"/>
                </a:solidFill>
              </a:rPr>
              <a:t>6. </a:t>
            </a:r>
            <a:r>
              <a:rPr lang="zh-CN" altLang="en-US" sz="2800" b="1" dirty="0">
                <a:solidFill>
                  <a:srgbClr val="0000FF"/>
                </a:solidFill>
              </a:rPr>
              <a:t>算法渐近复杂性分析中常用函数</a:t>
            </a:r>
          </a:p>
        </p:txBody>
      </p:sp>
      <p:sp>
        <p:nvSpPr>
          <p:cNvPr id="118787" name="Rectangle 3"/>
          <p:cNvSpPr>
            <a:spLocks noGrp="1" noChangeArrowheads="1"/>
          </p:cNvSpPr>
          <p:nvPr>
            <p:ph type="body" idx="1"/>
          </p:nvPr>
        </p:nvSpPr>
        <p:spPr/>
        <p:txBody>
          <a:bodyPr/>
          <a:lstStyle/>
          <a:p>
            <a:pPr>
              <a:lnSpc>
                <a:spcPct val="120000"/>
              </a:lnSpc>
            </a:pPr>
            <a:r>
              <a:rPr lang="zh-CN" altLang="en-US" sz="2400" b="1">
                <a:solidFill>
                  <a:srgbClr val="3907F1"/>
                </a:solidFill>
              </a:rPr>
              <a:t>（</a:t>
            </a:r>
            <a:r>
              <a:rPr lang="en-US" altLang="zh-CN" sz="2400" b="1">
                <a:solidFill>
                  <a:srgbClr val="3907F1"/>
                </a:solidFill>
              </a:rPr>
              <a:t>1</a:t>
            </a:r>
            <a:r>
              <a:rPr lang="zh-CN" altLang="en-US" sz="2400" b="1">
                <a:solidFill>
                  <a:srgbClr val="3907F1"/>
                </a:solidFill>
              </a:rPr>
              <a:t>）单调函数</a:t>
            </a:r>
          </a:p>
          <a:p>
            <a:pPr>
              <a:lnSpc>
                <a:spcPct val="120000"/>
              </a:lnSpc>
            </a:pPr>
            <a:r>
              <a:rPr lang="zh-CN" altLang="en-US" sz="2400"/>
              <a:t>单调递增：</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r>
              <a:rPr lang="en-US" altLang="zh-CN" sz="2400"/>
              <a:t> ;</a:t>
            </a:r>
          </a:p>
          <a:p>
            <a:pPr>
              <a:lnSpc>
                <a:spcPct val="120000"/>
              </a:lnSpc>
            </a:pPr>
            <a:r>
              <a:rPr lang="zh-CN" altLang="en-US" sz="2400"/>
              <a:t>单调递减：</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a:t>严格单调递增：</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a:t>严格单调递减：</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&gt;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b="1">
                <a:solidFill>
                  <a:srgbClr val="3907F1"/>
                </a:solidFill>
                <a:sym typeface="Symbol" panose="05050102010706020507" pitchFamily="18" charset="2"/>
              </a:rPr>
              <a:t>（</a:t>
            </a:r>
            <a:r>
              <a:rPr lang="en-US" altLang="zh-CN" sz="2400" b="1">
                <a:solidFill>
                  <a:srgbClr val="3907F1"/>
                </a:solidFill>
                <a:sym typeface="Symbol" panose="05050102010706020507" pitchFamily="18" charset="2"/>
              </a:rPr>
              <a:t>2</a:t>
            </a:r>
            <a:r>
              <a:rPr lang="zh-CN" altLang="en-US" sz="2400" b="1">
                <a:solidFill>
                  <a:srgbClr val="3907F1"/>
                </a:solidFill>
                <a:sym typeface="Symbol" panose="05050102010706020507" pitchFamily="18" charset="2"/>
              </a:rPr>
              <a:t>）取整函数</a:t>
            </a:r>
          </a:p>
          <a:p>
            <a:pPr>
              <a:lnSpc>
                <a:spcPct val="120000"/>
              </a:lnSpc>
            </a:pPr>
            <a:r>
              <a:rPr lang="zh-CN" altLang="en-US" sz="2400">
                <a:sym typeface="Symbol" panose="05050102010706020507" pitchFamily="18" charset="2"/>
              </a:rPr>
              <a:t>  </a:t>
            </a:r>
            <a:r>
              <a:rPr lang="en-US" altLang="zh-CN" sz="2400" i="1">
                <a:sym typeface="Symbol" panose="05050102010706020507" pitchFamily="18" charset="2"/>
              </a:rPr>
              <a:t>x </a:t>
            </a:r>
            <a:r>
              <a:rPr lang="en-US" altLang="zh-CN" sz="2400">
                <a:sym typeface="Symbol" panose="05050102010706020507" pitchFamily="18" charset="2"/>
              </a:rPr>
              <a:t> </a:t>
            </a:r>
            <a:r>
              <a:rPr lang="zh-CN" altLang="en-US" sz="2400">
                <a:sym typeface="Symbol" panose="05050102010706020507" pitchFamily="18" charset="2"/>
              </a:rPr>
              <a:t>：不大于</a:t>
            </a:r>
            <a:r>
              <a:rPr lang="en-US" altLang="zh-CN" sz="2400" i="1">
                <a:sym typeface="Symbol" panose="05050102010706020507" pitchFamily="18" charset="2"/>
              </a:rPr>
              <a:t>x</a:t>
            </a:r>
            <a:r>
              <a:rPr lang="zh-CN" altLang="en-US" sz="2400">
                <a:sym typeface="Symbol" panose="05050102010706020507" pitchFamily="18" charset="2"/>
              </a:rPr>
              <a:t>的最大整数；</a:t>
            </a:r>
          </a:p>
          <a:p>
            <a:pPr>
              <a:lnSpc>
                <a:spcPct val="120000"/>
              </a:lnSpc>
            </a:pPr>
            <a:r>
              <a:rPr lang="zh-CN" altLang="en-US" sz="2400">
                <a:sym typeface="Symbol" panose="05050102010706020507" pitchFamily="18" charset="2"/>
              </a:rPr>
              <a:t> </a:t>
            </a:r>
            <a:r>
              <a:rPr lang="zh-CN" altLang="en-US" sz="2400" i="1">
                <a:sym typeface="Symbol" panose="05050102010706020507" pitchFamily="18" charset="2"/>
              </a:rPr>
              <a:t> </a:t>
            </a:r>
            <a:r>
              <a:rPr lang="en-US" altLang="zh-CN" sz="2400" i="1">
                <a:sym typeface="Symbol" panose="05050102010706020507" pitchFamily="18" charset="2"/>
              </a:rPr>
              <a:t>x</a:t>
            </a:r>
            <a:r>
              <a:rPr lang="en-US" altLang="zh-CN" sz="2400">
                <a:sym typeface="Symbol" panose="05050102010706020507" pitchFamily="18" charset="2"/>
              </a:rPr>
              <a:t>  </a:t>
            </a:r>
            <a:r>
              <a:rPr lang="zh-CN" altLang="en-US" sz="2400">
                <a:sym typeface="Symbol" panose="05050102010706020507" pitchFamily="18" charset="2"/>
              </a:rPr>
              <a:t>：不小于</a:t>
            </a:r>
            <a:r>
              <a:rPr lang="en-US" altLang="zh-CN" sz="2400" i="1">
                <a:sym typeface="Symbol" panose="05050102010706020507" pitchFamily="18" charset="2"/>
              </a:rPr>
              <a:t>x</a:t>
            </a:r>
            <a:r>
              <a:rPr lang="zh-CN" altLang="en-US" sz="2400">
                <a:sym typeface="Symbol" panose="05050102010706020507" pitchFamily="18" charset="2"/>
              </a:rPr>
              <a:t>的最小整数。 </a:t>
            </a:r>
          </a:p>
        </p:txBody>
      </p:sp>
    </p:spTree>
    <p:extLst>
      <p:ext uri="{BB962C8B-B14F-4D97-AF65-F5344CB8AC3E}">
        <p14:creationId xmlns:p14="http://schemas.microsoft.com/office/powerpoint/2010/main" val="28238411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2800" b="1">
                <a:solidFill>
                  <a:srgbClr val="3907F1"/>
                </a:solidFill>
                <a:sym typeface="Symbol" panose="05050102010706020507" pitchFamily="18" charset="2"/>
              </a:rPr>
              <a:t>取整函数的若干性质</a:t>
            </a:r>
          </a:p>
        </p:txBody>
      </p:sp>
      <p:sp>
        <p:nvSpPr>
          <p:cNvPr id="119811" name="Rectangle 3"/>
          <p:cNvSpPr>
            <a:spLocks noGrp="1" noChangeArrowheads="1"/>
          </p:cNvSpPr>
          <p:nvPr>
            <p:ph type="body" idx="1"/>
          </p:nvPr>
        </p:nvSpPr>
        <p:spPr>
          <a:xfrm>
            <a:off x="1257300" y="1700213"/>
            <a:ext cx="7772400" cy="4752975"/>
          </a:xfrm>
        </p:spPr>
        <p:txBody>
          <a:bodyPr/>
          <a:lstStyle/>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x</a:t>
            </a:r>
            <a:r>
              <a:rPr lang="en-US" altLang="zh-CN" sz="2000">
                <a:sym typeface="Symbol" panose="05050102010706020507" pitchFamily="18" charset="2"/>
              </a:rPr>
              <a:t>-1 &lt;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 x</a:t>
            </a:r>
            <a:r>
              <a:rPr lang="en-US" altLang="zh-CN" sz="2000">
                <a:sym typeface="Symbol" panose="05050102010706020507" pitchFamily="18" charset="2"/>
              </a:rPr>
              <a:t>  &lt; </a:t>
            </a:r>
            <a:r>
              <a:rPr lang="en-US" altLang="zh-CN" sz="2000" i="1">
                <a:sym typeface="Symbol" panose="05050102010706020507" pitchFamily="18" charset="2"/>
              </a:rPr>
              <a:t>x</a:t>
            </a:r>
            <a:r>
              <a:rPr lang="en-US" altLang="zh-CN" sz="2000">
                <a:sym typeface="Symbol" panose="05050102010706020507" pitchFamily="18" charset="2"/>
              </a:rPr>
              <a:t>+1</a:t>
            </a:r>
            <a:r>
              <a:rPr lang="zh-CN" altLang="en-US" sz="2000">
                <a:sym typeface="Symbol" panose="05050102010706020507" pitchFamily="18" charset="2"/>
              </a:rPr>
              <a:t>；</a:t>
            </a:r>
          </a:p>
          <a:p>
            <a:pPr>
              <a:lnSpc>
                <a:spcPct val="150000"/>
              </a:lnSpc>
            </a:pPr>
            <a:r>
              <a:rPr lang="zh-CN" altLang="en-US" sz="2000"/>
              <a:t> </a:t>
            </a:r>
            <a:r>
              <a:rPr lang="zh-CN" altLang="en-US" sz="2000">
                <a:sym typeface="Symbol" panose="05050102010706020507" pitchFamily="18" charset="2"/>
              </a:rPr>
              <a:t> </a:t>
            </a:r>
            <a:r>
              <a:rPr lang="en-US" altLang="zh-CN" sz="2000" i="1">
                <a:sym typeface="Symbol" panose="05050102010706020507" pitchFamily="18" charset="2"/>
              </a:rPr>
              <a:t>n</a:t>
            </a:r>
            <a:r>
              <a:rPr lang="en-US" altLang="zh-CN" sz="2000">
                <a:sym typeface="Symbol" panose="05050102010706020507" pitchFamily="18" charset="2"/>
              </a:rPr>
              <a:t>/2</a:t>
            </a:r>
            <a:r>
              <a:rPr lang="en-US" altLang="zh-CN" sz="2000" i="1">
                <a:sym typeface="Symbol" panose="05050102010706020507" pitchFamily="18" charset="2"/>
              </a:rPr>
              <a:t> </a:t>
            </a:r>
            <a:r>
              <a:rPr lang="en-US" altLang="zh-CN" sz="2000">
                <a:sym typeface="Symbol" panose="05050102010706020507" pitchFamily="18" charset="2"/>
              </a:rPr>
              <a:t>  +  </a:t>
            </a:r>
            <a:r>
              <a:rPr lang="en-US" altLang="zh-CN" sz="2000" i="1">
                <a:sym typeface="Symbol" panose="05050102010706020507" pitchFamily="18" charset="2"/>
              </a:rPr>
              <a:t> n</a:t>
            </a:r>
            <a:r>
              <a:rPr lang="en-US" altLang="zh-CN" sz="2000">
                <a:sym typeface="Symbol" panose="05050102010706020507" pitchFamily="18" charset="2"/>
              </a:rPr>
              <a:t>/2  = </a:t>
            </a:r>
            <a:r>
              <a:rPr lang="en-US" altLang="zh-CN" sz="2000" i="1">
                <a:sym typeface="Symbol" panose="05050102010706020507" pitchFamily="18" charset="2"/>
              </a:rPr>
              <a:t>n</a:t>
            </a:r>
            <a:r>
              <a:rPr lang="en-US" altLang="zh-CN" sz="2000">
                <a:sym typeface="Symbol" panose="05050102010706020507" pitchFamily="18" charset="2"/>
              </a:rPr>
              <a:t>;</a:t>
            </a:r>
          </a:p>
          <a:p>
            <a:pPr>
              <a:lnSpc>
                <a:spcPct val="150000"/>
              </a:lnSpc>
            </a:pPr>
            <a:r>
              <a:rPr lang="en-US" altLang="zh-CN" sz="2000" i="1">
                <a:sym typeface="Symbol" panose="05050102010706020507" pitchFamily="18" charset="2"/>
              </a:rPr>
              <a:t> </a:t>
            </a:r>
            <a:r>
              <a:rPr lang="zh-CN" altLang="en-US" sz="2000">
                <a:sym typeface="Symbol" panose="05050102010706020507" pitchFamily="18" charset="2"/>
              </a:rPr>
              <a:t>对于</a:t>
            </a:r>
            <a:r>
              <a:rPr lang="en-US" altLang="zh-CN" sz="2000" i="1">
                <a:sym typeface="Symbol" panose="05050102010706020507" pitchFamily="18" charset="2"/>
              </a:rPr>
              <a:t>n</a:t>
            </a:r>
            <a:r>
              <a:rPr lang="en-US" altLang="zh-CN" sz="2000"/>
              <a:t> </a:t>
            </a:r>
            <a:r>
              <a:rPr lang="en-US" altLang="zh-CN" sz="2000">
                <a:sym typeface="Symbol" panose="05050102010706020507" pitchFamily="18" charset="2"/>
              </a:rPr>
              <a:t> 0</a:t>
            </a:r>
            <a:r>
              <a:rPr lang="zh-CN" altLang="en-US" sz="2000" i="1">
                <a:sym typeface="Symbol" panose="05050102010706020507" pitchFamily="18" charset="2"/>
              </a:rPr>
              <a:t>，</a:t>
            </a:r>
            <a:r>
              <a:rPr lang="en-US" altLang="zh-CN" sz="2000" i="1">
                <a:sym typeface="Symbol" panose="05050102010706020507" pitchFamily="18" charset="2"/>
              </a:rPr>
              <a:t>a,b</a:t>
            </a:r>
            <a:r>
              <a:rPr lang="en-US" altLang="zh-CN" sz="2000">
                <a:sym typeface="Symbol" panose="05050102010706020507" pitchFamily="18" charset="2"/>
              </a:rPr>
              <a:t>&gt;0</a:t>
            </a:r>
            <a:r>
              <a:rPr lang="zh-CN" altLang="en-US" sz="2000">
                <a:sym typeface="Symbol" panose="05050102010706020507" pitchFamily="18" charset="2"/>
              </a:rPr>
              <a:t>，有：</a:t>
            </a:r>
          </a:p>
          <a:p>
            <a:pPr>
              <a:lnSpc>
                <a:spcPct val="150000"/>
              </a:lnSpc>
            </a:pPr>
            <a:r>
              <a:rPr lang="zh-CN" altLang="en-US" sz="2000">
                <a:sym typeface="Symbol" panose="05050102010706020507" pitchFamily="18" charset="2"/>
              </a:rPr>
              <a:t> </a:t>
            </a:r>
            <a:r>
              <a:rPr lang="zh-CN" altLang="en-US" sz="2000" i="1">
                <a:sym typeface="Symbol" panose="05050102010706020507" pitchFamily="18" charset="2"/>
              </a:rPr>
              <a:t> </a:t>
            </a:r>
            <a:r>
              <a:rPr lang="zh-CN" altLang="en-US" sz="2000">
                <a:sym typeface="Symbol" panose="05050102010706020507" pitchFamily="18" charset="2"/>
              </a:rPr>
              <a:t></a:t>
            </a:r>
            <a:r>
              <a:rPr lang="zh-CN" altLang="en-US" sz="2000" i="1">
                <a:sym typeface="Symbol" panose="05050102010706020507" pitchFamily="18" charset="2"/>
              </a:rPr>
              <a:t>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a:t>
            </a:r>
            <a:r>
              <a:rPr lang="en-US" altLang="zh-CN" sz="2000">
                <a:sym typeface="Symbol" panose="05050102010706020507" pitchFamily="18" charset="2"/>
              </a:rPr>
              <a:t>  /</a:t>
            </a:r>
            <a:r>
              <a:rPr lang="en-US" altLang="zh-CN" sz="2000" i="1">
                <a:sym typeface="Symbol" panose="05050102010706020507" pitchFamily="18" charset="2"/>
              </a:rPr>
              <a:t>b</a:t>
            </a:r>
            <a:r>
              <a:rPr lang="en-US" altLang="zh-CN" sz="2000">
                <a:sym typeface="Symbol" panose="05050102010706020507" pitchFamily="18" charset="2"/>
              </a:rPr>
              <a:t>  = </a:t>
            </a:r>
            <a:r>
              <a:rPr lang="en-US" altLang="zh-CN" sz="2000" i="1">
                <a:sym typeface="Symbol" panose="05050102010706020507" pitchFamily="18" charset="2"/>
              </a:rPr>
              <a:t> n</a:t>
            </a:r>
            <a:r>
              <a:rPr lang="en-US" altLang="zh-CN" sz="2000">
                <a:sym typeface="Symbol" panose="05050102010706020507" pitchFamily="18" charset="2"/>
              </a:rPr>
              <a:t>/</a:t>
            </a:r>
            <a:r>
              <a:rPr lang="en-US" altLang="zh-CN" sz="2000" i="1">
                <a:sym typeface="Symbol" panose="05050102010706020507" pitchFamily="18" charset="2"/>
              </a:rPr>
              <a:t>ab</a:t>
            </a:r>
            <a:r>
              <a:rPr lang="en-US" altLang="zh-CN" sz="2000">
                <a:sym typeface="Symbol" panose="05050102010706020507" pitchFamily="18" charset="2"/>
              </a:rPr>
              <a:t>  ;</a:t>
            </a:r>
          </a:p>
          <a:p>
            <a:pPr>
              <a:lnSpc>
                <a:spcPct val="150000"/>
              </a:lnSpc>
            </a:pPr>
            <a:r>
              <a:rPr lang="en-US" altLang="zh-CN" sz="2000">
                <a:sym typeface="Symbol" panose="05050102010706020507" pitchFamily="18" charset="2"/>
              </a:rPr>
              <a:t>  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 </a:t>
            </a:r>
            <a:r>
              <a:rPr lang="en-US" altLang="zh-CN" sz="2000">
                <a:sym typeface="Symbol" panose="05050102010706020507" pitchFamily="18" charset="2"/>
              </a:rPr>
              <a:t> /</a:t>
            </a:r>
            <a:r>
              <a:rPr lang="en-US" altLang="zh-CN" sz="2000" i="1">
                <a:sym typeface="Symbol" panose="05050102010706020507" pitchFamily="18" charset="2"/>
              </a:rPr>
              <a:t>b </a:t>
            </a:r>
            <a:r>
              <a:rPr lang="en-US" altLang="zh-CN" sz="2000">
                <a:sym typeface="Symbol" panose="05050102010706020507" pitchFamily="18" charset="2"/>
              </a:rPr>
              <a:t> = 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ab </a:t>
            </a:r>
            <a:r>
              <a:rPr lang="en-US" altLang="zh-CN" sz="2000">
                <a:sym typeface="Symbol" panose="05050102010706020507" pitchFamily="18" charset="2"/>
              </a:rPr>
              <a:t> ;</a:t>
            </a:r>
          </a:p>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 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 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-1))/</a:t>
            </a:r>
            <a:r>
              <a:rPr lang="en-US" altLang="zh-CN" sz="2000" i="1">
                <a:sym typeface="Symbol" panose="05050102010706020507" pitchFamily="18" charset="2"/>
              </a:rPr>
              <a:t>b</a:t>
            </a:r>
            <a:r>
              <a:rPr lang="en-US" altLang="zh-CN" sz="2000">
                <a:sym typeface="Symbol" panose="05050102010706020507" pitchFamily="18" charset="2"/>
              </a:rPr>
              <a:t>;</a:t>
            </a:r>
          </a:p>
          <a:p>
            <a:pPr>
              <a:lnSpc>
                <a:spcPct val="150000"/>
              </a:lnSpc>
            </a:pPr>
            <a:r>
              <a:rPr lang="en-US" altLang="zh-CN" sz="2000">
                <a:sym typeface="Symbol" panose="05050102010706020507" pitchFamily="18" charset="2"/>
              </a:rPr>
              <a:t>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 </a:t>
            </a:r>
            <a:r>
              <a:rPr lang="en-US" altLang="zh-CN" sz="2000">
                <a:sym typeface="Symbol" panose="05050102010706020507" pitchFamily="18" charset="2"/>
              </a:rPr>
              <a:t>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-1))/</a:t>
            </a:r>
            <a:r>
              <a:rPr lang="en-US" altLang="zh-CN" sz="2000" i="1">
                <a:sym typeface="Symbol" panose="05050102010706020507" pitchFamily="18" charset="2"/>
              </a:rPr>
              <a:t>b</a:t>
            </a:r>
            <a:r>
              <a:rPr lang="en-US" altLang="zh-CN" sz="2000">
                <a:sym typeface="Symbol" panose="05050102010706020507" pitchFamily="18" charset="2"/>
              </a:rPr>
              <a:t>;</a:t>
            </a:r>
          </a:p>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f</a:t>
            </a:r>
            <a:r>
              <a:rPr lang="en-US" altLang="zh-CN" sz="2000">
                <a:sym typeface="Symbol" panose="05050102010706020507" pitchFamily="18" charset="2"/>
              </a:rPr>
              <a:t>(</a:t>
            </a:r>
            <a:r>
              <a:rPr lang="en-US" altLang="zh-CN" sz="2000" i="1">
                <a:sym typeface="Symbol" panose="05050102010706020507" pitchFamily="18" charset="2"/>
              </a:rPr>
              <a:t>x</a:t>
            </a:r>
            <a:r>
              <a:rPr lang="en-US" altLang="zh-CN" sz="2000">
                <a:sym typeface="Symbol" panose="05050102010706020507" pitchFamily="18" charset="2"/>
              </a:rPr>
              <a: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g</a:t>
            </a:r>
            <a:r>
              <a:rPr lang="en-US" altLang="zh-CN" sz="2000">
                <a:sym typeface="Symbol" panose="05050102010706020507" pitchFamily="18" charset="2"/>
              </a:rPr>
              <a:t>(</a:t>
            </a:r>
            <a:r>
              <a:rPr lang="en-US" altLang="zh-CN" sz="2000" i="1">
                <a:sym typeface="Symbol" panose="05050102010706020507" pitchFamily="18" charset="2"/>
              </a:rPr>
              <a:t>x</a:t>
            </a:r>
            <a:r>
              <a:rPr lang="en-US" altLang="zh-CN" sz="2000">
                <a:sym typeface="Symbol" panose="05050102010706020507" pitchFamily="18" charset="2"/>
              </a:rPr>
              <a:t>)= </a:t>
            </a:r>
            <a:r>
              <a:rPr lang="en-US" altLang="zh-CN" sz="2000" i="1">
                <a:sym typeface="Symbol" panose="05050102010706020507" pitchFamily="18" charset="2"/>
              </a:rPr>
              <a:t> x</a:t>
            </a:r>
            <a:r>
              <a:rPr lang="en-US" altLang="zh-CN" sz="2000">
                <a:sym typeface="Symbol" panose="05050102010706020507" pitchFamily="18" charset="2"/>
              </a:rPr>
              <a:t>  </a:t>
            </a:r>
            <a:r>
              <a:rPr lang="zh-CN" altLang="en-US" sz="2000">
                <a:sym typeface="Symbol" panose="05050102010706020507" pitchFamily="18" charset="2"/>
              </a:rPr>
              <a:t>为</a:t>
            </a:r>
            <a:r>
              <a:rPr lang="zh-CN" altLang="en-US" sz="2000"/>
              <a:t>单调递增函数。</a:t>
            </a:r>
          </a:p>
        </p:txBody>
      </p:sp>
    </p:spTree>
    <p:extLst>
      <p:ext uri="{BB962C8B-B14F-4D97-AF65-F5344CB8AC3E}">
        <p14:creationId xmlns:p14="http://schemas.microsoft.com/office/powerpoint/2010/main" val="175669631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1257300" y="476250"/>
            <a:ext cx="7772400" cy="6048375"/>
          </a:xfrm>
        </p:spPr>
        <p:txBody>
          <a:bodyPr/>
          <a:lstStyle/>
          <a:p>
            <a:pPr>
              <a:lnSpc>
                <a:spcPct val="80000"/>
              </a:lnSpc>
            </a:pPr>
            <a:r>
              <a:rPr lang="zh-CN" altLang="en-US" sz="2400" b="1" dirty="0">
                <a:solidFill>
                  <a:srgbClr val="3907F1"/>
                </a:solidFill>
                <a:sym typeface="Symbol" panose="05050102010706020507" pitchFamily="18" charset="2"/>
              </a:rPr>
              <a:t>（</a:t>
            </a:r>
            <a:r>
              <a:rPr lang="en-US" altLang="zh-CN" sz="2400" b="1" dirty="0">
                <a:solidFill>
                  <a:srgbClr val="3907F1"/>
                </a:solidFill>
                <a:sym typeface="Symbol" panose="05050102010706020507" pitchFamily="18" charset="2"/>
              </a:rPr>
              <a:t>3</a:t>
            </a:r>
            <a:r>
              <a:rPr lang="zh-CN" altLang="en-US" sz="2400" b="1" dirty="0">
                <a:solidFill>
                  <a:srgbClr val="3907F1"/>
                </a:solidFill>
                <a:sym typeface="Symbol" panose="05050102010706020507" pitchFamily="18" charset="2"/>
              </a:rPr>
              <a:t>）多项式函数</a:t>
            </a:r>
          </a:p>
          <a:p>
            <a:pPr>
              <a:lnSpc>
                <a:spcPct val="150000"/>
              </a:lnSpc>
            </a:pPr>
            <a:r>
              <a:rPr lang="zh-CN" altLang="en-US" sz="2400" dirty="0"/>
              <a:t> </a:t>
            </a:r>
            <a:r>
              <a:rPr lang="en-US" altLang="zh-CN" sz="2400" i="1" dirty="0"/>
              <a:t>p</a:t>
            </a:r>
            <a:r>
              <a:rPr lang="en-US" altLang="zh-CN" sz="2400" dirty="0"/>
              <a:t>(</a:t>
            </a:r>
            <a:r>
              <a:rPr lang="en-US" altLang="zh-CN" sz="2400" i="1" dirty="0"/>
              <a:t>n</a:t>
            </a:r>
            <a:r>
              <a:rPr lang="en-US" altLang="zh-CN" sz="2400" dirty="0"/>
              <a:t>)= </a:t>
            </a:r>
            <a:r>
              <a:rPr lang="en-US" altLang="zh-CN" sz="2400" i="1" dirty="0"/>
              <a:t>a</a:t>
            </a:r>
            <a:r>
              <a:rPr lang="en-US" altLang="zh-CN" sz="2400" baseline="-25000" dirty="0"/>
              <a:t>0</a:t>
            </a:r>
            <a:r>
              <a:rPr lang="en-US" altLang="zh-CN" sz="2400" dirty="0"/>
              <a:t>+</a:t>
            </a:r>
            <a:r>
              <a:rPr lang="en-US" altLang="zh-CN" sz="2400" i="1" dirty="0"/>
              <a:t>a</a:t>
            </a:r>
            <a:r>
              <a:rPr lang="en-US" altLang="zh-CN" sz="2400" baseline="-25000" dirty="0"/>
              <a:t>1</a:t>
            </a:r>
            <a:r>
              <a:rPr lang="en-US" altLang="zh-CN" sz="2400" i="1" dirty="0"/>
              <a:t>n</a:t>
            </a:r>
            <a:r>
              <a:rPr lang="en-US" altLang="zh-CN" sz="2400" dirty="0"/>
              <a:t>+</a:t>
            </a:r>
            <a:r>
              <a:rPr lang="en-US" altLang="zh-CN" sz="2400" i="1" dirty="0"/>
              <a:t>a</a:t>
            </a:r>
            <a:r>
              <a:rPr lang="en-US" altLang="zh-CN" sz="2400" baseline="-25000" dirty="0"/>
              <a:t>2</a:t>
            </a:r>
            <a:r>
              <a:rPr lang="en-US" altLang="zh-CN" sz="2400" i="1" dirty="0"/>
              <a:t>n</a:t>
            </a:r>
            <a:r>
              <a:rPr lang="en-US" altLang="zh-CN" sz="2400" baseline="30000" dirty="0"/>
              <a:t>2</a:t>
            </a:r>
            <a:r>
              <a:rPr lang="en-US" altLang="zh-CN" sz="2400" dirty="0"/>
              <a:t>+…+</a:t>
            </a:r>
            <a:r>
              <a:rPr lang="en-US" altLang="zh-CN" sz="2400" i="1" dirty="0" err="1"/>
              <a:t>a</a:t>
            </a:r>
            <a:r>
              <a:rPr lang="en-US" altLang="zh-CN" sz="2400" baseline="-25000" dirty="0" err="1"/>
              <a:t>d</a:t>
            </a:r>
            <a:r>
              <a:rPr lang="en-US" altLang="zh-CN" sz="2400" i="1" dirty="0" err="1"/>
              <a:t>n</a:t>
            </a:r>
            <a:r>
              <a:rPr lang="en-US" altLang="zh-CN" sz="2400" baseline="30000" dirty="0" err="1"/>
              <a:t>d</a:t>
            </a:r>
            <a:r>
              <a:rPr lang="zh-CN" altLang="en-US" sz="2400" dirty="0"/>
              <a:t>； </a:t>
            </a:r>
            <a:r>
              <a:rPr lang="en-US" altLang="zh-CN" sz="2400" i="1" dirty="0"/>
              <a:t>a</a:t>
            </a:r>
            <a:r>
              <a:rPr lang="en-US" altLang="zh-CN" sz="2400" baseline="-25000" dirty="0"/>
              <a:t>d</a:t>
            </a:r>
            <a:r>
              <a:rPr lang="en-US" altLang="zh-CN" sz="2400" dirty="0"/>
              <a:t>&gt;0;</a:t>
            </a:r>
          </a:p>
          <a:p>
            <a:pPr marL="0" indent="0">
              <a:lnSpc>
                <a:spcPct val="150000"/>
              </a:lnSpc>
              <a:buNone/>
            </a:pPr>
            <a:r>
              <a:rPr lang="en-US" altLang="zh-CN" sz="2400" dirty="0"/>
              <a:t>     </a:t>
            </a:r>
            <a:r>
              <a:rPr lang="en-US" altLang="zh-CN" sz="2400" i="1" dirty="0"/>
              <a:t>p</a:t>
            </a:r>
            <a:r>
              <a:rPr lang="en-US" altLang="zh-CN" sz="2400" dirty="0"/>
              <a:t>(</a:t>
            </a:r>
            <a:r>
              <a:rPr lang="en-US" altLang="zh-CN" sz="2400" i="1" dirty="0"/>
              <a:t>n</a:t>
            </a:r>
            <a:r>
              <a:rPr lang="en-US" altLang="zh-CN" sz="2400" dirty="0"/>
              <a:t>) = </a:t>
            </a:r>
            <a:r>
              <a:rPr lang="en-US" altLang="zh-CN" sz="2400" dirty="0">
                <a:sym typeface="Symbol" panose="05050102010706020507" pitchFamily="18" charset="2"/>
              </a:rPr>
              <a:t></a:t>
            </a:r>
            <a:r>
              <a:rPr lang="en-US" altLang="zh-CN" sz="2400" dirty="0"/>
              <a:t>(</a:t>
            </a:r>
            <a:r>
              <a:rPr lang="en-US" altLang="zh-CN" sz="2400" i="1" dirty="0" err="1"/>
              <a:t>n</a:t>
            </a:r>
            <a:r>
              <a:rPr lang="en-US" altLang="zh-CN" sz="2400" i="1" baseline="30000" dirty="0" err="1"/>
              <a:t>d</a:t>
            </a:r>
            <a:r>
              <a:rPr lang="en-US" altLang="zh-CN" sz="2400" dirty="0"/>
              <a:t>);</a:t>
            </a:r>
          </a:p>
          <a:p>
            <a:pPr>
              <a:lnSpc>
                <a:spcPct val="150000"/>
              </a:lnSpc>
            </a:pPr>
            <a:r>
              <a:rPr lang="en-US" altLang="zh-CN" sz="2400" dirty="0"/>
              <a:t> </a:t>
            </a:r>
            <a:r>
              <a:rPr lang="en-US" altLang="zh-CN" sz="2400" i="1" dirty="0"/>
              <a:t>f</a:t>
            </a:r>
            <a:r>
              <a:rPr lang="en-US" altLang="zh-CN" sz="2400" dirty="0"/>
              <a:t>(</a:t>
            </a:r>
            <a:r>
              <a:rPr lang="en-US" altLang="zh-CN" sz="2400" i="1" dirty="0"/>
              <a:t>n</a:t>
            </a:r>
            <a:r>
              <a:rPr lang="en-US" altLang="zh-CN" sz="2400" dirty="0"/>
              <a:t>) = </a:t>
            </a:r>
            <a:r>
              <a:rPr lang="en-US" altLang="zh-CN" sz="2400" i="1" dirty="0">
                <a:sym typeface="Symbol" panose="05050102010706020507" pitchFamily="18" charset="2"/>
              </a:rPr>
              <a:t>O</a:t>
            </a:r>
            <a:r>
              <a:rPr lang="en-US" altLang="zh-CN" sz="2400" dirty="0"/>
              <a:t>(</a:t>
            </a:r>
            <a:r>
              <a:rPr lang="en-US" altLang="zh-CN" sz="2400" i="1" dirty="0" err="1"/>
              <a:t>n</a:t>
            </a:r>
            <a:r>
              <a:rPr lang="en-US" altLang="zh-CN" sz="2400" i="1" baseline="30000" dirty="0" err="1"/>
              <a:t>k</a:t>
            </a:r>
            <a:r>
              <a:rPr lang="en-US" altLang="zh-CN" sz="2400" dirty="0"/>
              <a:t>) </a:t>
            </a:r>
            <a:r>
              <a:rPr lang="en-US" altLang="zh-CN" sz="2400" dirty="0">
                <a:sym typeface="Symbol" panose="05050102010706020507" pitchFamily="18" charset="2"/>
              </a:rPr>
              <a:t> </a:t>
            </a:r>
            <a:r>
              <a:rPr lang="en-US" altLang="zh-CN" sz="2400" i="1" dirty="0"/>
              <a:t>f</a:t>
            </a:r>
            <a:r>
              <a:rPr lang="en-US" altLang="zh-CN" sz="2400" dirty="0"/>
              <a:t>(</a:t>
            </a:r>
            <a:r>
              <a:rPr lang="en-US" altLang="zh-CN" sz="2400" i="1" dirty="0"/>
              <a:t>n</a:t>
            </a:r>
            <a:r>
              <a:rPr lang="en-US" altLang="zh-CN" sz="2400" dirty="0"/>
              <a:t>)</a:t>
            </a:r>
            <a:r>
              <a:rPr lang="zh-CN" altLang="en-US" sz="2400" dirty="0">
                <a:sym typeface="Symbol" panose="05050102010706020507" pitchFamily="18" charset="2"/>
              </a:rPr>
              <a:t>多项式有界；</a:t>
            </a:r>
          </a:p>
          <a:p>
            <a:pPr>
              <a:lnSpc>
                <a:spcPct val="150000"/>
              </a:lnSpc>
            </a:pPr>
            <a:r>
              <a:rPr lang="zh-CN" altLang="en-US" sz="2400" i="1" dirty="0"/>
              <a:t> </a:t>
            </a:r>
            <a:r>
              <a:rPr lang="en-US" altLang="zh-CN" sz="2400" i="1" dirty="0"/>
              <a:t>f</a:t>
            </a:r>
            <a:r>
              <a:rPr lang="en-US" altLang="zh-CN" sz="2400" dirty="0"/>
              <a:t>(</a:t>
            </a:r>
            <a:r>
              <a:rPr lang="en-US" altLang="zh-CN" sz="2400" i="1" dirty="0"/>
              <a:t>n</a:t>
            </a:r>
            <a:r>
              <a:rPr lang="en-US" altLang="zh-CN" sz="2400" dirty="0"/>
              <a:t>) = </a:t>
            </a:r>
            <a:r>
              <a:rPr lang="en-US" altLang="zh-CN" sz="2400" i="1" dirty="0"/>
              <a:t>O</a:t>
            </a:r>
            <a:r>
              <a:rPr lang="en-US" altLang="zh-CN" sz="2400" dirty="0"/>
              <a:t>(1) </a:t>
            </a:r>
            <a:r>
              <a:rPr lang="en-US" altLang="zh-CN" sz="2400" dirty="0">
                <a:sym typeface="Symbol" panose="05050102010706020507" pitchFamily="18" charset="2"/>
              </a:rPr>
              <a:t></a:t>
            </a:r>
            <a:r>
              <a:rPr lang="en-US" altLang="zh-CN" sz="2400" dirty="0"/>
              <a:t> </a:t>
            </a:r>
            <a:r>
              <a:rPr lang="en-US" altLang="zh-CN" sz="2400" i="1" dirty="0"/>
              <a:t>f</a:t>
            </a:r>
            <a:r>
              <a:rPr lang="en-US" altLang="zh-CN" sz="2400" dirty="0"/>
              <a:t>(</a:t>
            </a:r>
            <a:r>
              <a:rPr lang="en-US" altLang="zh-CN" sz="2400" i="1" dirty="0"/>
              <a:t>n</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c</a:t>
            </a:r>
            <a:r>
              <a:rPr lang="en-US" altLang="zh-CN" sz="2400" dirty="0"/>
              <a:t>;</a:t>
            </a:r>
            <a:endParaRPr lang="en-US" altLang="zh-CN" sz="2400" dirty="0">
              <a:sym typeface="Symbol" panose="05050102010706020507" pitchFamily="18" charset="2"/>
            </a:endParaRPr>
          </a:p>
          <a:p>
            <a:pPr>
              <a:lnSpc>
                <a:spcPct val="150000"/>
              </a:lnSpc>
            </a:pPr>
            <a:r>
              <a:rPr lang="en-US" altLang="zh-CN" sz="2400" dirty="0">
                <a:sym typeface="Symbol" panose="05050102010706020507" pitchFamily="18" charset="2"/>
              </a:rPr>
              <a:t> </a:t>
            </a:r>
            <a:r>
              <a:rPr lang="en-US" altLang="zh-CN" sz="2400" i="1" dirty="0">
                <a:sym typeface="Symbol" panose="05050102010706020507" pitchFamily="18" charset="2"/>
              </a:rPr>
              <a:t>k </a:t>
            </a:r>
            <a:r>
              <a:rPr lang="en-US" altLang="zh-CN" sz="2400" dirty="0">
                <a:sym typeface="Symbol" panose="05050102010706020507" pitchFamily="18" charset="2"/>
              </a:rPr>
              <a:t> </a:t>
            </a:r>
            <a:r>
              <a:rPr lang="en-US" altLang="zh-CN" sz="2400" i="1" dirty="0">
                <a:sym typeface="Symbol" panose="05050102010706020507" pitchFamily="18" charset="2"/>
              </a:rPr>
              <a:t>d</a:t>
            </a:r>
            <a:r>
              <a:rPr lang="en-US" altLang="zh-CN" sz="2400" dirty="0">
                <a:sym typeface="Symbol" panose="05050102010706020507" pitchFamily="18" charset="2"/>
              </a:rPr>
              <a:t> </a:t>
            </a:r>
            <a:r>
              <a:rPr lang="en-US" altLang="zh-CN" sz="2400" i="1" dirty="0"/>
              <a:t> p</a:t>
            </a:r>
            <a:r>
              <a:rPr lang="en-US" altLang="zh-CN" sz="2400" dirty="0"/>
              <a:t>(</a:t>
            </a:r>
            <a:r>
              <a:rPr lang="en-US" altLang="zh-CN" sz="2400" i="1" dirty="0" err="1"/>
              <a:t>n</a:t>
            </a:r>
            <a:r>
              <a:rPr lang="en-US" altLang="zh-CN" sz="2400" i="1" baseline="30000" dirty="0" err="1"/>
              <a:t>d</a:t>
            </a:r>
            <a:r>
              <a:rPr lang="en-US" altLang="zh-CN" sz="2400" dirty="0"/>
              <a:t>) = </a:t>
            </a:r>
            <a:r>
              <a:rPr lang="en-US" altLang="zh-CN" sz="2400" i="1" dirty="0">
                <a:sym typeface="Symbol" panose="05050102010706020507" pitchFamily="18" charset="2"/>
              </a:rPr>
              <a:t>O</a:t>
            </a:r>
            <a:r>
              <a:rPr lang="en-US" altLang="zh-CN" sz="2400" dirty="0"/>
              <a:t>(</a:t>
            </a:r>
            <a:r>
              <a:rPr lang="en-US" altLang="zh-CN" sz="2400" i="1" dirty="0" err="1"/>
              <a:t>n</a:t>
            </a:r>
            <a:r>
              <a:rPr lang="en-US" altLang="zh-CN" sz="2400" i="1" baseline="30000" dirty="0" err="1"/>
              <a:t>k</a:t>
            </a:r>
            <a:r>
              <a:rPr lang="en-US" altLang="zh-CN" sz="2400" dirty="0"/>
              <a:t>) ;</a:t>
            </a:r>
          </a:p>
          <a:p>
            <a:pPr>
              <a:lnSpc>
                <a:spcPct val="150000"/>
              </a:lnSpc>
            </a:pPr>
            <a:r>
              <a:rPr lang="en-US" altLang="zh-CN" sz="2400" i="1" dirty="0">
                <a:sym typeface="Symbol" panose="05050102010706020507" pitchFamily="18" charset="2"/>
              </a:rPr>
              <a:t>k </a:t>
            </a:r>
            <a:r>
              <a:rPr lang="en-US" altLang="zh-CN" sz="2400" dirty="0">
                <a:sym typeface="Symbol" panose="05050102010706020507" pitchFamily="18" charset="2"/>
              </a:rPr>
              <a:t> </a:t>
            </a:r>
            <a:r>
              <a:rPr lang="en-US" altLang="zh-CN" sz="2400" i="1" dirty="0">
                <a:sym typeface="Symbol" panose="05050102010706020507" pitchFamily="18" charset="2"/>
              </a:rPr>
              <a:t>d</a:t>
            </a:r>
            <a:r>
              <a:rPr lang="en-US" altLang="zh-CN" sz="2400" dirty="0">
                <a:sym typeface="Symbol" panose="05050102010706020507" pitchFamily="18" charset="2"/>
              </a:rPr>
              <a:t> </a:t>
            </a:r>
            <a:r>
              <a:rPr lang="en-US" altLang="zh-CN" sz="2400" i="1" dirty="0"/>
              <a:t> p</a:t>
            </a:r>
            <a:r>
              <a:rPr lang="en-US" altLang="zh-CN" sz="2400" dirty="0"/>
              <a:t>(</a:t>
            </a:r>
            <a:r>
              <a:rPr lang="en-US" altLang="zh-CN" sz="2400" i="1" dirty="0" err="1"/>
              <a:t>n</a:t>
            </a:r>
            <a:r>
              <a:rPr lang="en-US" altLang="zh-CN" sz="2400" i="1" baseline="30000" dirty="0" err="1"/>
              <a:t>d</a:t>
            </a:r>
            <a:r>
              <a:rPr lang="en-US" altLang="zh-CN" sz="2400" dirty="0"/>
              <a:t>) = </a:t>
            </a:r>
            <a:r>
              <a:rPr lang="en-US" altLang="zh-CN" sz="2400" dirty="0">
                <a:sym typeface="Symbol" panose="05050102010706020507" pitchFamily="18" charset="2"/>
              </a:rPr>
              <a:t></a:t>
            </a:r>
            <a:r>
              <a:rPr lang="en-US" altLang="zh-CN" sz="2400" dirty="0"/>
              <a:t>(</a:t>
            </a:r>
            <a:r>
              <a:rPr lang="en-US" altLang="zh-CN" sz="2400" i="1" dirty="0" err="1"/>
              <a:t>n</a:t>
            </a:r>
            <a:r>
              <a:rPr lang="en-US" altLang="zh-CN" sz="2400" i="1" baseline="30000" dirty="0" err="1"/>
              <a:t>k</a:t>
            </a:r>
            <a:r>
              <a:rPr lang="en-US" altLang="zh-CN" sz="2400" dirty="0"/>
              <a:t>) ;</a:t>
            </a:r>
          </a:p>
        </p:txBody>
      </p:sp>
    </p:spTree>
    <p:extLst>
      <p:ext uri="{BB962C8B-B14F-4D97-AF65-F5344CB8AC3E}">
        <p14:creationId xmlns:p14="http://schemas.microsoft.com/office/powerpoint/2010/main" val="200857213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1257300" y="549275"/>
            <a:ext cx="7772400" cy="5546725"/>
          </a:xfrm>
        </p:spPr>
        <p:txBody>
          <a:bodyPr/>
          <a:lstStyle/>
          <a:p>
            <a:pPr>
              <a:lnSpc>
                <a:spcPct val="120000"/>
              </a:lnSpc>
            </a:pPr>
            <a:r>
              <a:rPr lang="zh-CN" altLang="en-US" sz="2400" b="1">
                <a:solidFill>
                  <a:srgbClr val="3907F1"/>
                </a:solidFill>
                <a:sym typeface="Symbol" panose="05050102010706020507" pitchFamily="18" charset="2"/>
              </a:rPr>
              <a:t>（</a:t>
            </a:r>
            <a:r>
              <a:rPr lang="en-US" altLang="zh-CN" sz="2400" b="1">
                <a:solidFill>
                  <a:srgbClr val="3907F1"/>
                </a:solidFill>
                <a:sym typeface="Symbol" panose="05050102010706020507" pitchFamily="18" charset="2"/>
              </a:rPr>
              <a:t>4</a:t>
            </a:r>
            <a:r>
              <a:rPr lang="zh-CN" altLang="en-US" sz="2400" b="1">
                <a:solidFill>
                  <a:srgbClr val="3907F1"/>
                </a:solidFill>
                <a:sym typeface="Symbol" panose="05050102010706020507" pitchFamily="18" charset="2"/>
              </a:rPr>
              <a:t>）指数函数</a:t>
            </a:r>
          </a:p>
          <a:p>
            <a:pPr>
              <a:lnSpc>
                <a:spcPct val="120000"/>
              </a:lnSpc>
            </a:pPr>
            <a:r>
              <a:rPr lang="zh-CN" altLang="en-US" sz="2400">
                <a:sym typeface="Symbol" panose="05050102010706020507" pitchFamily="18" charset="2"/>
              </a:rPr>
              <a:t> 对于正整数</a:t>
            </a:r>
            <a:r>
              <a:rPr lang="en-US" altLang="zh-CN" sz="2400" i="1">
                <a:sym typeface="Symbol" panose="05050102010706020507" pitchFamily="18" charset="2"/>
              </a:rPr>
              <a:t>m</a:t>
            </a:r>
            <a:r>
              <a:rPr lang="en-US" altLang="zh-CN" sz="2400">
                <a:sym typeface="Symbol" panose="05050102010706020507" pitchFamily="18" charset="2"/>
              </a:rPr>
              <a:t>,</a:t>
            </a:r>
            <a:r>
              <a:rPr lang="en-US" altLang="zh-CN" sz="2400" i="1">
                <a:sym typeface="Symbol" panose="05050102010706020507" pitchFamily="18" charset="2"/>
              </a:rPr>
              <a:t>n</a:t>
            </a:r>
            <a:r>
              <a:rPr lang="zh-CN" altLang="en-US" sz="2400">
                <a:sym typeface="Symbol" panose="05050102010706020507" pitchFamily="18" charset="2"/>
              </a:rPr>
              <a:t>和实数</a:t>
            </a:r>
            <a:r>
              <a:rPr lang="en-US" altLang="zh-CN" sz="2400" i="1">
                <a:sym typeface="Symbol" panose="05050102010706020507" pitchFamily="18" charset="2"/>
              </a:rPr>
              <a:t>a</a:t>
            </a:r>
            <a:r>
              <a:rPr lang="en-US" altLang="zh-CN" sz="2400">
                <a:sym typeface="Symbol" panose="05050102010706020507" pitchFamily="18" charset="2"/>
              </a:rPr>
              <a:t>&gt;0:</a:t>
            </a:r>
          </a:p>
          <a:p>
            <a:pPr>
              <a:lnSpc>
                <a:spcPct val="120000"/>
              </a:lnSpc>
            </a:pPr>
            <a:r>
              <a:rPr lang="en-US" altLang="zh-CN" sz="2400" i="1"/>
              <a:t> a</a:t>
            </a:r>
            <a:r>
              <a:rPr lang="en-US" altLang="zh-CN" sz="2400" baseline="30000"/>
              <a:t>0</a:t>
            </a:r>
            <a:r>
              <a:rPr lang="en-US" altLang="zh-CN" sz="2400"/>
              <a:t>=1;</a:t>
            </a:r>
          </a:p>
          <a:p>
            <a:pPr>
              <a:lnSpc>
                <a:spcPct val="120000"/>
              </a:lnSpc>
            </a:pPr>
            <a:r>
              <a:rPr lang="en-US" altLang="zh-CN" sz="2400"/>
              <a:t> </a:t>
            </a:r>
            <a:r>
              <a:rPr lang="en-US" altLang="zh-CN" sz="2400" i="1"/>
              <a:t>a</a:t>
            </a:r>
            <a:r>
              <a:rPr lang="en-US" altLang="zh-CN" sz="2400" baseline="30000"/>
              <a:t>1</a:t>
            </a:r>
            <a:r>
              <a:rPr lang="en-US" altLang="zh-CN" sz="2400"/>
              <a:t>=</a:t>
            </a:r>
            <a:r>
              <a:rPr lang="en-US" altLang="zh-CN" sz="2400" i="1"/>
              <a:t>a </a:t>
            </a:r>
            <a:r>
              <a:rPr lang="en-US" altLang="zh-CN" sz="2400"/>
              <a:t>;</a:t>
            </a:r>
          </a:p>
          <a:p>
            <a:pPr>
              <a:lnSpc>
                <a:spcPct val="120000"/>
              </a:lnSpc>
            </a:pPr>
            <a:r>
              <a:rPr lang="en-US" altLang="zh-CN" sz="2400"/>
              <a:t> </a:t>
            </a:r>
            <a:r>
              <a:rPr lang="en-US" altLang="zh-CN" sz="2400" i="1"/>
              <a:t>a</a:t>
            </a:r>
            <a:r>
              <a:rPr lang="en-US" altLang="zh-CN" sz="2400" baseline="30000"/>
              <a:t>-1</a:t>
            </a:r>
            <a:r>
              <a:rPr lang="en-US" altLang="zh-CN" sz="2400"/>
              <a:t>=1/</a:t>
            </a:r>
            <a:r>
              <a:rPr lang="en-US" altLang="zh-CN" sz="2400" i="1"/>
              <a:t>a </a:t>
            </a:r>
            <a:r>
              <a:rPr lang="en-US" altLang="zh-CN" sz="2400"/>
              <a:t>;</a:t>
            </a:r>
          </a:p>
          <a:p>
            <a:pPr>
              <a:lnSpc>
                <a:spcPct val="120000"/>
              </a:lnSpc>
            </a:pPr>
            <a:r>
              <a:rPr lang="en-US" altLang="zh-CN" sz="2400">
                <a:sym typeface="Symbol" panose="05050102010706020507" pitchFamily="18" charset="2"/>
              </a:rPr>
              <a:t> (</a:t>
            </a:r>
            <a:r>
              <a:rPr lang="en-US" altLang="zh-CN" sz="2400" i="1"/>
              <a:t>a</a:t>
            </a:r>
            <a:r>
              <a:rPr lang="en-US" altLang="zh-CN" sz="2400" i="1" baseline="30000"/>
              <a:t>m</a:t>
            </a:r>
            <a:r>
              <a:rPr lang="en-US" altLang="zh-CN" sz="2400"/>
              <a:t>)</a:t>
            </a:r>
            <a:r>
              <a:rPr lang="en-US" altLang="zh-CN" sz="2400" i="1" baseline="30000"/>
              <a:t>n </a:t>
            </a:r>
            <a:r>
              <a:rPr lang="en-US" altLang="zh-CN" sz="2400"/>
              <a:t>= </a:t>
            </a:r>
            <a:r>
              <a:rPr lang="en-US" altLang="zh-CN" sz="2400" i="1"/>
              <a:t>a</a:t>
            </a:r>
            <a:r>
              <a:rPr lang="en-US" altLang="zh-CN" sz="2400" i="1" baseline="30000"/>
              <a:t>mn </a:t>
            </a:r>
            <a:r>
              <a:rPr lang="en-US" altLang="zh-CN" sz="2400"/>
              <a:t>;</a:t>
            </a:r>
            <a:r>
              <a:rPr lang="en-US" altLang="zh-CN" sz="2400" i="1">
                <a:sym typeface="Symbol" panose="05050102010706020507" pitchFamily="18" charset="2"/>
              </a:rPr>
              <a:t> </a:t>
            </a:r>
          </a:p>
          <a:p>
            <a:pPr>
              <a:lnSpc>
                <a:spcPct val="120000"/>
              </a:lnSpc>
            </a:pPr>
            <a:r>
              <a:rPr lang="en-US" altLang="zh-CN" sz="2400">
                <a:sym typeface="Symbol" panose="05050102010706020507" pitchFamily="18" charset="2"/>
              </a:rPr>
              <a:t>(</a:t>
            </a:r>
            <a:r>
              <a:rPr lang="en-US" altLang="zh-CN" sz="2400" i="1"/>
              <a:t>a</a:t>
            </a:r>
            <a:r>
              <a:rPr lang="en-US" altLang="zh-CN" sz="2400" i="1" baseline="30000"/>
              <a:t>m</a:t>
            </a:r>
            <a:r>
              <a:rPr lang="en-US" altLang="zh-CN" sz="2400"/>
              <a:t>)</a:t>
            </a:r>
            <a:r>
              <a:rPr lang="en-US" altLang="zh-CN" sz="2400" i="1" baseline="30000"/>
              <a:t>n </a:t>
            </a:r>
            <a:r>
              <a:rPr lang="en-US" altLang="zh-CN" sz="2400"/>
              <a:t>= </a:t>
            </a:r>
            <a:r>
              <a:rPr lang="en-US" altLang="zh-CN" sz="2400">
                <a:sym typeface="Symbol" panose="05050102010706020507" pitchFamily="18" charset="2"/>
              </a:rPr>
              <a:t>(</a:t>
            </a:r>
            <a:r>
              <a:rPr lang="en-US" altLang="zh-CN" sz="2400" i="1"/>
              <a:t>a</a:t>
            </a:r>
            <a:r>
              <a:rPr lang="en-US" altLang="zh-CN" sz="2400" i="1" baseline="30000"/>
              <a:t>n</a:t>
            </a:r>
            <a:r>
              <a:rPr lang="en-US" altLang="zh-CN" sz="2400"/>
              <a:t>)</a:t>
            </a:r>
            <a:r>
              <a:rPr lang="en-US" altLang="zh-CN" sz="2400" i="1" baseline="30000"/>
              <a:t>m </a:t>
            </a:r>
            <a:r>
              <a:rPr lang="en-US" altLang="zh-CN" sz="2400"/>
              <a:t>;</a:t>
            </a:r>
            <a:r>
              <a:rPr lang="en-US" altLang="zh-CN" sz="2400" i="1">
                <a:sym typeface="Symbol" panose="05050102010706020507" pitchFamily="18" charset="2"/>
              </a:rPr>
              <a:t> </a:t>
            </a:r>
          </a:p>
          <a:p>
            <a:pPr>
              <a:lnSpc>
                <a:spcPct val="120000"/>
              </a:lnSpc>
            </a:pPr>
            <a:r>
              <a:rPr lang="en-US" altLang="zh-CN" sz="2400" i="1"/>
              <a:t> a</a:t>
            </a:r>
            <a:r>
              <a:rPr lang="en-US" altLang="zh-CN" sz="2400" i="1" baseline="30000"/>
              <a:t>m</a:t>
            </a:r>
            <a:r>
              <a:rPr lang="en-US" altLang="zh-CN" sz="2400" i="1"/>
              <a:t>a</a:t>
            </a:r>
            <a:r>
              <a:rPr lang="en-US" altLang="zh-CN" sz="2400" i="1" baseline="30000"/>
              <a:t>n  </a:t>
            </a:r>
            <a:r>
              <a:rPr lang="en-US" altLang="zh-CN" sz="2400" i="1"/>
              <a:t>=</a:t>
            </a:r>
            <a:r>
              <a:rPr lang="en-US" altLang="zh-CN" sz="2400" i="1" baseline="30000"/>
              <a:t> </a:t>
            </a:r>
            <a:r>
              <a:rPr lang="en-US" altLang="zh-CN" sz="2400" i="1"/>
              <a:t>a</a:t>
            </a:r>
            <a:r>
              <a:rPr lang="en-US" altLang="zh-CN" sz="2400" i="1" baseline="30000"/>
              <a:t>m+n </a:t>
            </a:r>
            <a:r>
              <a:rPr lang="en-US" altLang="zh-CN" sz="2400"/>
              <a:t>;</a:t>
            </a:r>
          </a:p>
          <a:p>
            <a:pPr>
              <a:lnSpc>
                <a:spcPct val="120000"/>
              </a:lnSpc>
            </a:pPr>
            <a:r>
              <a:rPr lang="en-US" altLang="zh-CN" sz="2400"/>
              <a:t> </a:t>
            </a:r>
            <a:r>
              <a:rPr lang="en-US" altLang="zh-CN" sz="2400" i="1"/>
              <a:t>a</a:t>
            </a:r>
            <a:r>
              <a:rPr lang="en-US" altLang="zh-CN" sz="2400"/>
              <a:t>&gt;1 </a:t>
            </a:r>
            <a:r>
              <a:rPr lang="en-US" altLang="zh-CN" sz="2400">
                <a:sym typeface="Symbol" panose="05050102010706020507" pitchFamily="18" charset="2"/>
              </a:rPr>
              <a:t> </a:t>
            </a:r>
            <a:r>
              <a:rPr lang="en-US" altLang="zh-CN" sz="2400" i="1">
                <a:sym typeface="Symbol" panose="05050102010706020507" pitchFamily="18" charset="2"/>
              </a:rPr>
              <a:t>a</a:t>
            </a:r>
            <a:r>
              <a:rPr lang="en-US" altLang="zh-CN" sz="2400" i="1" baseline="30000">
                <a:sym typeface="Symbol" panose="05050102010706020507" pitchFamily="18" charset="2"/>
              </a:rPr>
              <a:t>n</a:t>
            </a:r>
            <a:r>
              <a:rPr lang="zh-CN" altLang="en-US" sz="2400">
                <a:sym typeface="Symbol" panose="05050102010706020507" pitchFamily="18" charset="2"/>
              </a:rPr>
              <a:t>为</a:t>
            </a:r>
            <a:r>
              <a:rPr lang="zh-CN" altLang="en-US" sz="2400"/>
              <a:t>单调递增函数</a:t>
            </a:r>
            <a:r>
              <a:rPr lang="en-US" altLang="zh-CN" sz="2400"/>
              <a:t>;</a:t>
            </a:r>
          </a:p>
          <a:p>
            <a:pPr>
              <a:lnSpc>
                <a:spcPct val="120000"/>
              </a:lnSpc>
            </a:pPr>
            <a:r>
              <a:rPr lang="en-US" altLang="zh-CN" sz="2400" i="1"/>
              <a:t> a</a:t>
            </a:r>
            <a:r>
              <a:rPr lang="en-US" altLang="zh-CN" sz="2400"/>
              <a:t>&gt;1 </a:t>
            </a:r>
            <a:r>
              <a:rPr lang="en-US" altLang="zh-CN" sz="2400">
                <a:sym typeface="Symbol" panose="05050102010706020507" pitchFamily="18" charset="2"/>
              </a:rPr>
              <a:t>                      </a:t>
            </a:r>
            <a:r>
              <a:rPr lang="en-US" altLang="zh-CN" sz="2400" i="1">
                <a:sym typeface="Symbol" panose="05050102010706020507" pitchFamily="18" charset="2"/>
              </a:rPr>
              <a:t>n</a:t>
            </a:r>
            <a:r>
              <a:rPr lang="en-US" altLang="zh-CN" sz="2400" i="1" baseline="30000">
                <a:sym typeface="Symbol" panose="05050102010706020507" pitchFamily="18" charset="2"/>
              </a:rPr>
              <a:t>b</a:t>
            </a:r>
            <a:r>
              <a:rPr lang="en-US" altLang="zh-CN" sz="2400">
                <a:sym typeface="Symbol" panose="05050102010706020507" pitchFamily="18" charset="2"/>
              </a:rPr>
              <a:t> = </a:t>
            </a:r>
            <a:r>
              <a:rPr lang="en-US" altLang="zh-CN" sz="2400" i="1">
                <a:sym typeface="Symbol" panose="05050102010706020507" pitchFamily="18" charset="2"/>
              </a:rPr>
              <a:t>o</a:t>
            </a:r>
            <a:r>
              <a:rPr lang="en-US" altLang="zh-CN" sz="2400">
                <a:sym typeface="Symbol" panose="05050102010706020507" pitchFamily="18" charset="2"/>
              </a:rPr>
              <a:t>(</a:t>
            </a:r>
            <a:r>
              <a:rPr lang="en-US" altLang="zh-CN" sz="2400" i="1">
                <a:sym typeface="Symbol" panose="05050102010706020507" pitchFamily="18" charset="2"/>
              </a:rPr>
              <a:t>a</a:t>
            </a:r>
            <a:r>
              <a:rPr lang="en-US" altLang="zh-CN" sz="2400" i="1" baseline="30000">
                <a:sym typeface="Symbol" panose="05050102010706020507" pitchFamily="18" charset="2"/>
              </a:rPr>
              <a:t>n</a:t>
            </a:r>
            <a:r>
              <a:rPr lang="en-US" altLang="zh-CN" sz="2400">
                <a:sym typeface="Symbol" panose="05050102010706020507" pitchFamily="18" charset="2"/>
              </a:rPr>
              <a:t>)</a:t>
            </a:r>
          </a:p>
        </p:txBody>
      </p:sp>
      <p:sp>
        <p:nvSpPr>
          <p:cNvPr id="12186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0" name="Object 4"/>
          <p:cNvGraphicFramePr>
            <a:graphicFrameLocks noChangeAspect="1"/>
          </p:cNvGraphicFramePr>
          <p:nvPr/>
        </p:nvGraphicFramePr>
        <p:xfrm>
          <a:off x="2916238" y="5084763"/>
          <a:ext cx="1223962" cy="738187"/>
        </p:xfrm>
        <a:graphic>
          <a:graphicData uri="http://schemas.openxmlformats.org/presentationml/2006/ole">
            <mc:AlternateContent xmlns:mc="http://schemas.openxmlformats.org/markup-compatibility/2006">
              <mc:Choice xmlns:v="urn:schemas-microsoft-com:vml" Requires="v">
                <p:oleObj spid="_x0000_s17433" name="公式" r:id="rId3" imgW="698500" imgH="419100" progId="">
                  <p:embed/>
                </p:oleObj>
              </mc:Choice>
              <mc:Fallback>
                <p:oleObj name="公式" r:id="rId3" imgW="698500" imgH="4191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084763"/>
                        <a:ext cx="1223962"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423242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1257300" y="765175"/>
            <a:ext cx="7772400" cy="5330825"/>
          </a:xfrm>
        </p:spPr>
        <p:txBody>
          <a:bodyPr/>
          <a:lstStyle/>
          <a:p>
            <a:endParaRPr lang="en-US" altLang="zh-CN" sz="2000" dirty="0"/>
          </a:p>
          <a:p>
            <a:endParaRPr lang="en-US" altLang="zh-CN" sz="2000" dirty="0"/>
          </a:p>
          <a:p>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a:t>
            </a:r>
            <a:r>
              <a:rPr lang="en-US" altLang="zh-CN" sz="2000" dirty="0">
                <a:sym typeface="Symbol" panose="05050102010706020507" pitchFamily="18" charset="2"/>
              </a:rPr>
              <a:t>;</a:t>
            </a:r>
            <a:endParaRPr lang="en-US" altLang="zh-CN" sz="2000" dirty="0"/>
          </a:p>
          <a:p>
            <a:pPr>
              <a:lnSpc>
                <a:spcPct val="150000"/>
              </a:lnSpc>
            </a:pPr>
            <a:r>
              <a:rPr lang="en-US" altLang="zh-CN" sz="2000" i="1" dirty="0">
                <a:sym typeface="Symbol" panose="05050102010706020507" pitchFamily="18" charset="2"/>
              </a:rPr>
              <a:t>|x| </a:t>
            </a:r>
            <a:r>
              <a:rPr lang="en-US" altLang="zh-CN" sz="2000" dirty="0">
                <a:sym typeface="Symbol" panose="05050102010706020507" pitchFamily="18" charset="2"/>
              </a:rPr>
              <a:t>1  1+</a:t>
            </a:r>
            <a:r>
              <a:rPr lang="en-US" altLang="zh-CN" sz="2000" i="1" dirty="0">
                <a:sym typeface="Symbol" panose="05050102010706020507" pitchFamily="18" charset="2"/>
              </a:rPr>
              <a:t>x</a:t>
            </a:r>
            <a:r>
              <a:rPr lang="en-US" altLang="zh-CN" sz="2000" dirty="0">
                <a:sym typeface="Symbol" panose="05050102010706020507" pitchFamily="18" charset="2"/>
              </a:rPr>
              <a:t>  </a:t>
            </a:r>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x+x</a:t>
            </a:r>
            <a:r>
              <a:rPr lang="en-US" altLang="zh-CN" sz="2000" baseline="30000" dirty="0">
                <a:sym typeface="Symbol" panose="05050102010706020507" pitchFamily="18" charset="2"/>
              </a:rPr>
              <a:t>2</a:t>
            </a:r>
            <a:r>
              <a:rPr lang="en-US" altLang="zh-CN" sz="2000" dirty="0">
                <a:sym typeface="Symbol" panose="05050102010706020507" pitchFamily="18" charset="2"/>
              </a:rPr>
              <a:t> ;</a:t>
            </a:r>
          </a:p>
          <a:p>
            <a:pPr>
              <a:lnSpc>
                <a:spcPct val="150000"/>
              </a:lnSpc>
            </a:pPr>
            <a:r>
              <a:rPr lang="en-US" altLang="zh-CN" sz="2000" dirty="0">
                <a:sym typeface="Symbol" panose="05050102010706020507" pitchFamily="18" charset="2"/>
              </a:rPr>
              <a:t> </a:t>
            </a:r>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 </a:t>
            </a:r>
            <a:r>
              <a:rPr lang="en-US" altLang="zh-CN" sz="2000" dirty="0">
                <a:sym typeface="Symbol" panose="05050102010706020507" pitchFamily="18" charset="2"/>
              </a:rPr>
              <a:t>(</a:t>
            </a:r>
            <a:r>
              <a:rPr lang="en-US" altLang="zh-CN" sz="2000" i="1" dirty="0">
                <a:sym typeface="Symbol" panose="05050102010706020507" pitchFamily="18" charset="2"/>
              </a:rPr>
              <a:t>x</a:t>
            </a:r>
            <a:r>
              <a:rPr lang="en-US" altLang="zh-CN" sz="2000" baseline="30000" dirty="0">
                <a:sym typeface="Symbol" panose="05050102010706020507" pitchFamily="18" charset="2"/>
              </a:rPr>
              <a:t>2</a:t>
            </a:r>
            <a:r>
              <a:rPr lang="en-US" altLang="zh-CN" sz="2000" dirty="0">
                <a:sym typeface="Symbol" panose="05050102010706020507" pitchFamily="18" charset="2"/>
              </a:rPr>
              <a:t>),  as </a:t>
            </a:r>
            <a:r>
              <a:rPr lang="en-US" altLang="zh-CN" sz="2000" i="1" dirty="0"/>
              <a:t>x</a:t>
            </a:r>
            <a:r>
              <a:rPr lang="en-US" altLang="zh-CN" sz="2000" dirty="0">
                <a:sym typeface="Symbol" panose="05050102010706020507" pitchFamily="18" charset="2"/>
              </a:rPr>
              <a:t>0;</a:t>
            </a:r>
          </a:p>
          <a:p>
            <a:endParaRPr lang="en-US" altLang="zh-CN" sz="2000" dirty="0">
              <a:sym typeface="Symbol" panose="05050102010706020507" pitchFamily="18" charset="2"/>
            </a:endParaRPr>
          </a:p>
        </p:txBody>
      </p:sp>
      <p:sp>
        <p:nvSpPr>
          <p:cNvPr id="12288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4" name="Object 4"/>
          <p:cNvGraphicFramePr>
            <a:graphicFrameLocks noChangeAspect="1"/>
          </p:cNvGraphicFramePr>
          <p:nvPr/>
        </p:nvGraphicFramePr>
        <p:xfrm>
          <a:off x="1692275" y="692150"/>
          <a:ext cx="4032250" cy="884238"/>
        </p:xfrm>
        <a:graphic>
          <a:graphicData uri="http://schemas.openxmlformats.org/presentationml/2006/ole">
            <mc:AlternateContent xmlns:mc="http://schemas.openxmlformats.org/markup-compatibility/2006">
              <mc:Choice xmlns:v="urn:schemas-microsoft-com:vml" Requires="v">
                <p:oleObj spid="_x0000_s18480" name="公式" r:id="rId3" imgW="2044700" imgH="444500" progId="">
                  <p:embed/>
                </p:oleObj>
              </mc:Choice>
              <mc:Fallback>
                <p:oleObj name="公式" r:id="rId3" imgW="2044700" imgH="44450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692150"/>
                        <a:ext cx="403225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6" name="Object 6"/>
          <p:cNvGraphicFramePr>
            <a:graphicFrameLocks noChangeAspect="1"/>
          </p:cNvGraphicFramePr>
          <p:nvPr/>
        </p:nvGraphicFramePr>
        <p:xfrm>
          <a:off x="1835150" y="3049588"/>
          <a:ext cx="1728788" cy="757237"/>
        </p:xfrm>
        <a:graphic>
          <a:graphicData uri="http://schemas.openxmlformats.org/presentationml/2006/ole">
            <mc:AlternateContent xmlns:mc="http://schemas.openxmlformats.org/markup-compatibility/2006">
              <mc:Choice xmlns:v="urn:schemas-microsoft-com:vml" Requires="v">
                <p:oleObj spid="_x0000_s18481" name="公式" r:id="rId5" imgW="1066800" imgH="469900" progId="">
                  <p:embed/>
                </p:oleObj>
              </mc:Choice>
              <mc:Fallback>
                <p:oleObj name="公式" r:id="rId5" imgW="1066800" imgH="46990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049588"/>
                        <a:ext cx="1728788"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94812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1257300" y="549275"/>
            <a:ext cx="7772400" cy="5546725"/>
          </a:xfrm>
        </p:spPr>
        <p:txBody>
          <a:bodyPr/>
          <a:lstStyle/>
          <a:p>
            <a:pPr>
              <a:lnSpc>
                <a:spcPct val="120000"/>
              </a:lnSpc>
            </a:pPr>
            <a:r>
              <a:rPr lang="zh-CN" altLang="en-US" sz="2400" b="1" dirty="0">
                <a:solidFill>
                  <a:srgbClr val="3907F1"/>
                </a:solidFill>
                <a:sym typeface="Symbol" panose="05050102010706020507" pitchFamily="18" charset="2"/>
              </a:rPr>
              <a:t>（</a:t>
            </a:r>
            <a:r>
              <a:rPr lang="en-US" altLang="zh-CN" sz="2400" b="1" dirty="0">
                <a:solidFill>
                  <a:srgbClr val="3907F1"/>
                </a:solidFill>
                <a:sym typeface="Symbol" panose="05050102010706020507" pitchFamily="18" charset="2"/>
              </a:rPr>
              <a:t>5</a:t>
            </a:r>
            <a:r>
              <a:rPr lang="zh-CN" altLang="en-US" sz="2400" b="1" dirty="0">
                <a:solidFill>
                  <a:srgbClr val="3907F1"/>
                </a:solidFill>
                <a:sym typeface="Symbol" panose="05050102010706020507" pitchFamily="18" charset="2"/>
              </a:rPr>
              <a:t>）对数函数</a:t>
            </a:r>
          </a:p>
          <a:p>
            <a:pPr>
              <a:lnSpc>
                <a:spcPct val="150000"/>
              </a:lnSpc>
            </a:pPr>
            <a:r>
              <a:rPr lang="zh-CN" altLang="en-US" sz="2400" dirty="0">
                <a:sym typeface="Symbol" panose="05050102010706020507" pitchFamily="18" charset="2"/>
              </a:rPr>
              <a:t> </a:t>
            </a:r>
            <a:r>
              <a:rPr lang="en-US" altLang="zh-CN" sz="2400" dirty="0">
                <a:sym typeface="Symbol" panose="05050102010706020507" pitchFamily="18" charset="2"/>
              </a:rPr>
              <a:t>log </a:t>
            </a:r>
            <a:r>
              <a:rPr lang="en-US" altLang="zh-CN" sz="2400" i="1" dirty="0">
                <a:sym typeface="Symbol" panose="05050102010706020507" pitchFamily="18" charset="2"/>
              </a:rPr>
              <a:t>n </a:t>
            </a:r>
            <a:r>
              <a:rPr lang="en-US" altLang="zh-CN" sz="2400" dirty="0">
                <a:sym typeface="Symbol" panose="05050102010706020507" pitchFamily="18" charset="2"/>
              </a:rPr>
              <a:t>= log</a:t>
            </a:r>
            <a:r>
              <a:rPr lang="en-US" altLang="zh-CN" sz="2400" baseline="-25000" dirty="0">
                <a:sym typeface="Symbol" panose="05050102010706020507" pitchFamily="18" charset="2"/>
              </a:rPr>
              <a:t>2</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i="1" dirty="0"/>
              <a:t> </a:t>
            </a:r>
            <a:r>
              <a:rPr lang="en-US" altLang="zh-CN" sz="2400" dirty="0" err="1">
                <a:sym typeface="Symbol" panose="05050102010706020507" pitchFamily="18" charset="2"/>
              </a:rPr>
              <a:t>lg</a:t>
            </a:r>
            <a:r>
              <a:rPr lang="en-US" altLang="zh-CN" sz="2400" dirty="0">
                <a:sym typeface="Symbol" panose="05050102010706020507" pitchFamily="18" charset="2"/>
              </a:rPr>
              <a:t> </a:t>
            </a:r>
            <a:r>
              <a:rPr lang="en-US" altLang="zh-CN" sz="2400" i="1" dirty="0">
                <a:sym typeface="Symbol" panose="05050102010706020507" pitchFamily="18" charset="2"/>
              </a:rPr>
              <a:t>n </a:t>
            </a:r>
            <a:r>
              <a:rPr lang="en-US" altLang="zh-CN" sz="2400" dirty="0">
                <a:sym typeface="Symbol" panose="05050102010706020507" pitchFamily="18" charset="2"/>
              </a:rPr>
              <a:t>= log</a:t>
            </a:r>
            <a:r>
              <a:rPr lang="en-US" altLang="zh-CN" sz="2400" baseline="-25000" dirty="0">
                <a:sym typeface="Symbol" panose="05050102010706020507" pitchFamily="18" charset="2"/>
              </a:rPr>
              <a:t>10</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a:t>
            </a:r>
            <a:r>
              <a:rPr lang="en-US" altLang="zh-CN" sz="2400" dirty="0">
                <a:sym typeface="Symbol" panose="05050102010706020507" pitchFamily="18" charset="2"/>
              </a:rPr>
              <a:t>ln </a:t>
            </a:r>
            <a:r>
              <a:rPr lang="en-US" altLang="zh-CN" sz="2400" i="1" dirty="0">
                <a:sym typeface="Symbol" panose="05050102010706020507" pitchFamily="18" charset="2"/>
              </a:rPr>
              <a:t>n </a:t>
            </a:r>
            <a:r>
              <a:rPr lang="en-US" altLang="zh-CN" sz="2400" dirty="0">
                <a:sym typeface="Symbol" panose="05050102010706020507" pitchFamily="18" charset="2"/>
              </a:rPr>
              <a:t>= </a:t>
            </a:r>
            <a:r>
              <a:rPr lang="en-US" altLang="zh-CN" sz="2400" dirty="0" err="1">
                <a:sym typeface="Symbol" panose="05050102010706020507" pitchFamily="18" charset="2"/>
              </a:rPr>
              <a:t>log</a:t>
            </a:r>
            <a:r>
              <a:rPr lang="en-US" altLang="zh-CN" sz="2400" i="1" baseline="-25000" dirty="0" err="1">
                <a:sym typeface="Symbol" panose="05050102010706020507" pitchFamily="18" charset="2"/>
              </a:rPr>
              <a:t>e</a:t>
            </a:r>
            <a:r>
              <a:rPr lang="en-US" altLang="zh-CN" sz="2400" i="1" dirty="0" err="1">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a:t>
            </a:r>
            <a:r>
              <a:rPr lang="en-US" altLang="zh-CN" sz="2400" dirty="0" err="1">
                <a:sym typeface="Symbol" panose="05050102010706020507" pitchFamily="18" charset="2"/>
              </a:rPr>
              <a:t>log</a:t>
            </a:r>
            <a:r>
              <a:rPr lang="en-US" altLang="zh-CN" sz="2400" i="1" baseline="30000" dirty="0" err="1">
                <a:sym typeface="Symbol" panose="05050102010706020507" pitchFamily="18" charset="2"/>
              </a:rPr>
              <a:t>k</a:t>
            </a:r>
            <a:r>
              <a:rPr lang="en-US" altLang="zh-CN" sz="2400" i="1" dirty="0" err="1">
                <a:sym typeface="Symbol" panose="05050102010706020507" pitchFamily="18" charset="2"/>
              </a:rPr>
              <a:t>n</a:t>
            </a:r>
            <a:r>
              <a:rPr lang="en-US" altLang="zh-CN" sz="2400" i="1" dirty="0">
                <a:sym typeface="Symbol" panose="05050102010706020507" pitchFamily="18" charset="2"/>
              </a:rPr>
              <a:t> </a:t>
            </a:r>
            <a:r>
              <a:rPr lang="en-US" altLang="zh-CN" sz="2400" dirty="0">
                <a:sym typeface="Symbol" panose="05050102010706020507" pitchFamily="18" charset="2"/>
              </a:rPr>
              <a:t>= (log </a:t>
            </a:r>
            <a:r>
              <a:rPr lang="en-US" altLang="zh-CN" sz="2400" i="1" dirty="0">
                <a:sym typeface="Symbol" panose="05050102010706020507" pitchFamily="18" charset="2"/>
              </a:rPr>
              <a:t>n</a:t>
            </a:r>
            <a:r>
              <a:rPr lang="en-US" altLang="zh-CN" sz="2400" dirty="0">
                <a:sym typeface="Symbol" panose="05050102010706020507" pitchFamily="18" charset="2"/>
              </a:rPr>
              <a:t>)</a:t>
            </a:r>
            <a:r>
              <a:rPr lang="en-US" altLang="zh-CN" sz="2400" i="1" baseline="30000" dirty="0">
                <a:sym typeface="Symbol" panose="05050102010706020507" pitchFamily="18" charset="2"/>
              </a:rPr>
              <a:t>k</a:t>
            </a:r>
            <a:r>
              <a:rPr lang="en-US" altLang="zh-CN" sz="2400" dirty="0">
                <a:sym typeface="Symbol" panose="05050102010706020507" pitchFamily="18" charset="2"/>
              </a:rPr>
              <a:t>;</a:t>
            </a:r>
          </a:p>
          <a:p>
            <a:pPr>
              <a:lnSpc>
                <a:spcPct val="150000"/>
              </a:lnSpc>
            </a:pPr>
            <a:r>
              <a:rPr lang="en-US" altLang="zh-CN" sz="2400" dirty="0">
                <a:sym typeface="Symbol" panose="05050102010706020507" pitchFamily="18" charset="2"/>
              </a:rPr>
              <a:t> log </a:t>
            </a:r>
            <a:r>
              <a:rPr lang="en-US" altLang="zh-CN" sz="2400" dirty="0" err="1">
                <a:sym typeface="Symbol" panose="05050102010706020507" pitchFamily="18" charset="2"/>
              </a:rPr>
              <a:t>log</a:t>
            </a:r>
            <a:r>
              <a:rPr lang="en-US" altLang="zh-CN" sz="2400" dirty="0">
                <a:sym typeface="Symbol" panose="05050102010706020507" pitchFamily="18" charset="2"/>
              </a:rPr>
              <a:t> </a:t>
            </a:r>
            <a:r>
              <a:rPr lang="en-US" altLang="zh-CN" sz="2400" i="1" dirty="0">
                <a:sym typeface="Symbol" panose="05050102010706020507" pitchFamily="18" charset="2"/>
              </a:rPr>
              <a:t>n </a:t>
            </a:r>
            <a:r>
              <a:rPr lang="en-US" altLang="zh-CN" sz="2400" dirty="0">
                <a:sym typeface="Symbol" panose="05050102010706020507" pitchFamily="18" charset="2"/>
              </a:rPr>
              <a:t>= log(log </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for a&gt;0,b&gt;0,c&gt;0</a:t>
            </a:r>
          </a:p>
        </p:txBody>
      </p:sp>
      <p:sp>
        <p:nvSpPr>
          <p:cNvPr id="12390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908" name="Object 4"/>
          <p:cNvGraphicFramePr>
            <a:graphicFrameLocks noChangeAspect="1"/>
          </p:cNvGraphicFramePr>
          <p:nvPr/>
        </p:nvGraphicFramePr>
        <p:xfrm>
          <a:off x="1763713" y="4941888"/>
          <a:ext cx="1727200" cy="574675"/>
        </p:xfrm>
        <a:graphic>
          <a:graphicData uri="http://schemas.openxmlformats.org/presentationml/2006/ole">
            <mc:AlternateContent xmlns:mc="http://schemas.openxmlformats.org/markup-compatibility/2006">
              <mc:Choice xmlns:v="urn:schemas-microsoft-com:vml" Requires="v">
                <p:oleObj spid="_x0000_s19481" name="公式" r:id="rId3" imgW="596641" imgH="203112" progId="">
                  <p:embed/>
                </p:oleObj>
              </mc:Choice>
              <mc:Fallback>
                <p:oleObj name="公式" r:id="rId3" imgW="596641" imgH="203112"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941888"/>
                        <a:ext cx="17272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045093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2" name="Object 4"/>
          <p:cNvGraphicFramePr>
            <a:graphicFrameLocks noChangeAspect="1"/>
          </p:cNvGraphicFramePr>
          <p:nvPr/>
        </p:nvGraphicFramePr>
        <p:xfrm>
          <a:off x="1908175" y="836613"/>
          <a:ext cx="3384550" cy="481012"/>
        </p:xfrm>
        <a:graphic>
          <a:graphicData uri="http://schemas.openxmlformats.org/presentationml/2006/ole">
            <mc:AlternateContent xmlns:mc="http://schemas.openxmlformats.org/markup-compatibility/2006">
              <mc:Choice xmlns:v="urn:schemas-microsoft-com:vml" Requires="v">
                <p:oleObj spid="_x0000_s20620" name="公式" r:id="rId3" imgW="1612900" imgH="228600" progId="">
                  <p:embed/>
                </p:oleObj>
              </mc:Choice>
              <mc:Fallback>
                <p:oleObj name="公式" r:id="rId3" imgW="1612900" imgH="228600"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836613"/>
                        <a:ext cx="338455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4" name="Object 6"/>
          <p:cNvGraphicFramePr>
            <a:graphicFrameLocks noChangeAspect="1"/>
          </p:cNvGraphicFramePr>
          <p:nvPr/>
        </p:nvGraphicFramePr>
        <p:xfrm>
          <a:off x="1979613" y="1557338"/>
          <a:ext cx="2376487" cy="498475"/>
        </p:xfrm>
        <a:graphic>
          <a:graphicData uri="http://schemas.openxmlformats.org/presentationml/2006/ole">
            <mc:AlternateContent xmlns:mc="http://schemas.openxmlformats.org/markup-compatibility/2006">
              <mc:Choice xmlns:v="urn:schemas-microsoft-com:vml" Requires="v">
                <p:oleObj spid="_x0000_s20621" name="公式" r:id="rId5" imgW="1129810" imgH="241195" progId="">
                  <p:embed/>
                </p:oleObj>
              </mc:Choice>
              <mc:Fallback>
                <p:oleObj name="公式" r:id="rId5" imgW="1129810" imgH="241195"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557338"/>
                        <a:ext cx="237648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7" name="Rectangle 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6" name="Object 8"/>
          <p:cNvGraphicFramePr>
            <a:graphicFrameLocks noChangeAspect="1"/>
          </p:cNvGraphicFramePr>
          <p:nvPr/>
        </p:nvGraphicFramePr>
        <p:xfrm>
          <a:off x="1979613" y="2276475"/>
          <a:ext cx="2089150" cy="954088"/>
        </p:xfrm>
        <a:graphic>
          <a:graphicData uri="http://schemas.openxmlformats.org/presentationml/2006/ole">
            <mc:AlternateContent xmlns:mc="http://schemas.openxmlformats.org/markup-compatibility/2006">
              <mc:Choice xmlns:v="urn:schemas-microsoft-com:vml" Requires="v">
                <p:oleObj spid="_x0000_s20622" name="公式" r:id="rId7" imgW="977476" imgH="444307" progId="">
                  <p:embed/>
                </p:oleObj>
              </mc:Choice>
              <mc:Fallback>
                <p:oleObj name="公式" r:id="rId7" imgW="977476" imgH="444307" progId="">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276475"/>
                        <a:ext cx="208915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9"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8" name="Object 10"/>
          <p:cNvGraphicFramePr>
            <a:graphicFrameLocks noChangeAspect="1"/>
          </p:cNvGraphicFramePr>
          <p:nvPr/>
        </p:nvGraphicFramePr>
        <p:xfrm>
          <a:off x="2051050" y="3429000"/>
          <a:ext cx="2808288" cy="498475"/>
        </p:xfrm>
        <a:graphic>
          <a:graphicData uri="http://schemas.openxmlformats.org/presentationml/2006/ole">
            <mc:AlternateContent xmlns:mc="http://schemas.openxmlformats.org/markup-compatibility/2006">
              <mc:Choice xmlns:v="urn:schemas-microsoft-com:vml" Requires="v">
                <p:oleObj spid="_x0000_s20623" name="公式" r:id="rId9" imgW="1282700" imgH="228600" progId="">
                  <p:embed/>
                </p:oleObj>
              </mc:Choice>
              <mc:Fallback>
                <p:oleObj name="公式" r:id="rId9" imgW="1282700" imgH="228600" progId="">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429000"/>
                        <a:ext cx="28082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1" name="Rectangle 1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40" name="Object 12"/>
          <p:cNvGraphicFramePr>
            <a:graphicFrameLocks noChangeAspect="1"/>
          </p:cNvGraphicFramePr>
          <p:nvPr/>
        </p:nvGraphicFramePr>
        <p:xfrm>
          <a:off x="2051050" y="4221163"/>
          <a:ext cx="2016125" cy="881062"/>
        </p:xfrm>
        <a:graphic>
          <a:graphicData uri="http://schemas.openxmlformats.org/presentationml/2006/ole">
            <mc:AlternateContent xmlns:mc="http://schemas.openxmlformats.org/markup-compatibility/2006">
              <mc:Choice xmlns:v="urn:schemas-microsoft-com:vml" Requires="v">
                <p:oleObj spid="_x0000_s20624" name="公式" r:id="rId11" imgW="977900" imgH="431800" progId="">
                  <p:embed/>
                </p:oleObj>
              </mc:Choice>
              <mc:Fallback>
                <p:oleObj name="公式" r:id="rId11" imgW="977900" imgH="43180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4221163"/>
                        <a:ext cx="2016125"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3" name="Rectangle 1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42" name="Object 14"/>
          <p:cNvGraphicFramePr>
            <a:graphicFrameLocks noChangeAspect="1"/>
          </p:cNvGraphicFramePr>
          <p:nvPr/>
        </p:nvGraphicFramePr>
        <p:xfrm>
          <a:off x="2124075" y="5300663"/>
          <a:ext cx="2663825" cy="635000"/>
        </p:xfrm>
        <a:graphic>
          <a:graphicData uri="http://schemas.openxmlformats.org/presentationml/2006/ole">
            <mc:AlternateContent xmlns:mc="http://schemas.openxmlformats.org/markup-compatibility/2006">
              <mc:Choice xmlns:v="urn:schemas-microsoft-com:vml" Requires="v">
                <p:oleObj spid="_x0000_s20625" name="公式" r:id="rId13" imgW="837836" imgH="203112" progId="">
                  <p:embed/>
                </p:oleObj>
              </mc:Choice>
              <mc:Fallback>
                <p:oleObj name="公式" r:id="rId13" imgW="837836" imgH="203112" progId="">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5300663"/>
                        <a:ext cx="26638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38301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1371600" y="549275"/>
            <a:ext cx="7772400" cy="4114800"/>
          </a:xfrm>
        </p:spPr>
        <p:txBody>
          <a:bodyPr/>
          <a:lstStyle/>
          <a:p>
            <a:r>
              <a:rPr lang="en-US" altLang="zh-CN" sz="2000" i="1">
                <a:sym typeface="Symbol" panose="05050102010706020507" pitchFamily="18" charset="2"/>
              </a:rPr>
              <a:t>|x| </a:t>
            </a:r>
            <a:r>
              <a:rPr lang="en-US" altLang="zh-CN" sz="2000">
                <a:sym typeface="Symbol" panose="05050102010706020507" pitchFamily="18" charset="2"/>
              </a:rPr>
              <a:t>1 </a:t>
            </a:r>
          </a:p>
          <a:p>
            <a:endParaRPr lang="en-US" altLang="zh-CN" sz="2000">
              <a:sym typeface="Symbol" panose="05050102010706020507" pitchFamily="18" charset="2"/>
            </a:endParaRPr>
          </a:p>
          <a:p>
            <a:r>
              <a:rPr lang="en-US" altLang="zh-CN" sz="2000">
                <a:sym typeface="Symbol" panose="05050102010706020507" pitchFamily="18" charset="2"/>
              </a:rPr>
              <a:t>for </a:t>
            </a:r>
            <a:r>
              <a:rPr lang="en-US" altLang="zh-CN" sz="2000" i="1">
                <a:sym typeface="Symbol" panose="05050102010706020507" pitchFamily="18" charset="2"/>
              </a:rPr>
              <a:t>x </a:t>
            </a:r>
            <a:r>
              <a:rPr lang="en-US" altLang="zh-CN" sz="2000">
                <a:sym typeface="Symbol" panose="05050102010706020507" pitchFamily="18" charset="2"/>
              </a:rPr>
              <a:t>&gt; -1,</a:t>
            </a:r>
          </a:p>
          <a:p>
            <a:endParaRPr lang="en-US" altLang="zh-CN" sz="2000">
              <a:sym typeface="Symbol" panose="05050102010706020507" pitchFamily="18" charset="2"/>
            </a:endParaRPr>
          </a:p>
          <a:p>
            <a:r>
              <a:rPr lang="en-US" altLang="zh-CN" sz="2000">
                <a:sym typeface="Symbol" panose="05050102010706020507" pitchFamily="18" charset="2"/>
              </a:rPr>
              <a:t>for any </a:t>
            </a:r>
            <a:r>
              <a:rPr lang="en-US" altLang="zh-CN" sz="2000" i="1">
                <a:sym typeface="Symbol" panose="05050102010706020507" pitchFamily="18" charset="2"/>
              </a:rPr>
              <a:t>a </a:t>
            </a:r>
            <a:r>
              <a:rPr lang="en-US" altLang="zh-CN" sz="2000">
                <a:sym typeface="Symbol" panose="05050102010706020507" pitchFamily="18" charset="2"/>
              </a:rPr>
              <a:t>&gt; 0,                                                ,   log</a:t>
            </a:r>
            <a:r>
              <a:rPr lang="en-US" altLang="zh-CN" sz="2000" i="1" baseline="30000">
                <a:sym typeface="Symbol" panose="05050102010706020507" pitchFamily="18" charset="2"/>
              </a:rPr>
              <a:t>b</a:t>
            </a:r>
            <a:r>
              <a:rPr lang="en-US" altLang="zh-CN" sz="2000" i="1">
                <a:sym typeface="Symbol" panose="05050102010706020507" pitchFamily="18" charset="2"/>
              </a:rPr>
              <a:t>n </a:t>
            </a:r>
            <a:r>
              <a:rPr lang="en-US" altLang="zh-CN" sz="2000">
                <a:sym typeface="Symbol" panose="05050102010706020507" pitchFamily="18" charset="2"/>
              </a:rPr>
              <a:t>= </a:t>
            </a:r>
            <a:r>
              <a:rPr lang="en-US" altLang="zh-CN" sz="2000" i="1">
                <a:sym typeface="Symbol" panose="05050102010706020507" pitchFamily="18" charset="2"/>
              </a:rPr>
              <a:t>o</a:t>
            </a:r>
            <a:r>
              <a:rPr lang="en-US" altLang="zh-CN" sz="2000">
                <a:sym typeface="Symbol" panose="05050102010706020507" pitchFamily="18" charset="2"/>
              </a:rPr>
              <a:t>(</a:t>
            </a:r>
            <a:r>
              <a:rPr lang="en-US" altLang="zh-CN" sz="2000" i="1">
                <a:sym typeface="Symbol" panose="05050102010706020507" pitchFamily="18" charset="2"/>
              </a:rPr>
              <a:t>n</a:t>
            </a:r>
            <a:r>
              <a:rPr lang="en-US" altLang="zh-CN" sz="2000" i="1" baseline="30000">
                <a:sym typeface="Symbol" panose="05050102010706020507" pitchFamily="18" charset="2"/>
              </a:rPr>
              <a:t>a</a:t>
            </a:r>
            <a:r>
              <a:rPr lang="en-US" altLang="zh-CN" sz="2000">
                <a:sym typeface="Symbol" panose="05050102010706020507" pitchFamily="18" charset="2"/>
              </a:rPr>
              <a:t>)</a:t>
            </a:r>
          </a:p>
        </p:txBody>
      </p:sp>
      <p:sp>
        <p:nvSpPr>
          <p:cNvPr id="1259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6" name="Object 4"/>
          <p:cNvGraphicFramePr>
            <a:graphicFrameLocks noChangeAspect="1"/>
          </p:cNvGraphicFramePr>
          <p:nvPr/>
        </p:nvGraphicFramePr>
        <p:xfrm>
          <a:off x="2987675" y="404813"/>
          <a:ext cx="3816350" cy="668337"/>
        </p:xfrm>
        <a:graphic>
          <a:graphicData uri="http://schemas.openxmlformats.org/presentationml/2006/ole">
            <mc:AlternateContent xmlns:mc="http://schemas.openxmlformats.org/markup-compatibility/2006">
              <mc:Choice xmlns:v="urn:schemas-microsoft-com:vml" Requires="v">
                <p:oleObj spid="_x0000_s21575" name="公式" r:id="rId3" imgW="2387600" imgH="419100" progId="">
                  <p:embed/>
                </p:oleObj>
              </mc:Choice>
              <mc:Fallback>
                <p:oleObj name="公式" r:id="rId3" imgW="2387600" imgH="4191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04813"/>
                        <a:ext cx="381635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8" name="Object 6"/>
          <p:cNvGraphicFramePr>
            <a:graphicFrameLocks noChangeAspect="1"/>
          </p:cNvGraphicFramePr>
          <p:nvPr/>
        </p:nvGraphicFramePr>
        <p:xfrm>
          <a:off x="3059113" y="1125538"/>
          <a:ext cx="2020887" cy="642937"/>
        </p:xfrm>
        <a:graphic>
          <a:graphicData uri="http://schemas.openxmlformats.org/presentationml/2006/ole">
            <mc:AlternateContent xmlns:mc="http://schemas.openxmlformats.org/markup-compatibility/2006">
              <mc:Choice xmlns:v="urn:schemas-microsoft-com:vml" Requires="v">
                <p:oleObj spid="_x0000_s21576" name="公式" r:id="rId5" imgW="1231366" imgH="393529" progId="">
                  <p:embed/>
                </p:oleObj>
              </mc:Choice>
              <mc:Fallback>
                <p:oleObj name="公式" r:id="rId5" imgW="1231366" imgH="393529" progId="">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1125538"/>
                        <a:ext cx="202088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60" name="Object 8"/>
          <p:cNvGraphicFramePr>
            <a:graphicFrameLocks noChangeAspect="1"/>
          </p:cNvGraphicFramePr>
          <p:nvPr/>
        </p:nvGraphicFramePr>
        <p:xfrm>
          <a:off x="3492500" y="1844675"/>
          <a:ext cx="3024188" cy="771525"/>
        </p:xfrm>
        <a:graphic>
          <a:graphicData uri="http://schemas.openxmlformats.org/presentationml/2006/ole">
            <mc:AlternateContent xmlns:mc="http://schemas.openxmlformats.org/markup-compatibility/2006">
              <mc:Choice xmlns:v="urn:schemas-microsoft-com:vml" Requires="v">
                <p:oleObj spid="_x0000_s21577" name="公式" r:id="rId7" imgW="1790700" imgH="457200" progId="">
                  <p:embed/>
                </p:oleObj>
              </mc:Choice>
              <mc:Fallback>
                <p:oleObj name="公式" r:id="rId7" imgW="1790700" imgH="45720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1844675"/>
                        <a:ext cx="302418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87175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6"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87"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1476375" y="590550"/>
            <a:ext cx="640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3200" b="1" baseline="0" dirty="0">
                <a:latin typeface="Tahoma" panose="020B0604030504040204" pitchFamily="34" charset="0"/>
              </a:rPr>
              <a:t>课件下载和作业提交</a:t>
            </a:r>
            <a:endParaRPr lang="zh-CN" altLang="en-US" sz="3200" b="1" baseline="0" dirty="0">
              <a:latin typeface="宋体" panose="02010600030101010101" pitchFamily="2" charset="-122"/>
            </a:endParaRPr>
          </a:p>
          <a:p>
            <a:pPr algn="dist" eaLnBrk="1" fontAlgn="base" hangingPunct="1">
              <a:lnSpc>
                <a:spcPct val="100000"/>
              </a:lnSpc>
            </a:pPr>
            <a:endParaRPr lang="en-US" altLang="zh-CN" sz="3200" b="1" baseline="0" dirty="0">
              <a:latin typeface="隶书" panose="02010509060101010101" pitchFamily="49" charset="-122"/>
              <a:ea typeface="隶书" panose="02010509060101010101" pitchFamily="49" charset="-122"/>
            </a:endParaRPr>
          </a:p>
        </p:txBody>
      </p:sp>
      <p:sp>
        <p:nvSpPr>
          <p:cNvPr id="16389"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0" name="Rectangle 12"/>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2" name="Rectangle 14"/>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
        <p:nvSpPr>
          <p:cNvPr id="3" name="文本框 2"/>
          <p:cNvSpPr txBox="1"/>
          <p:nvPr/>
        </p:nvSpPr>
        <p:spPr>
          <a:xfrm>
            <a:off x="5004048" y="3933056"/>
            <a:ext cx="3816424" cy="562462"/>
          </a:xfrm>
          <a:prstGeom prst="rect">
            <a:avLst/>
          </a:prstGeom>
          <a:noFill/>
        </p:spPr>
        <p:txBody>
          <a:bodyPr wrap="square" rtlCol="0">
            <a:spAutoFit/>
          </a:bodyPr>
          <a:lstStyle/>
          <a:p>
            <a:r>
              <a:rPr lang="zh-CN" altLang="en-US" sz="4000" b="1" dirty="0"/>
              <a:t>加群密码：</a:t>
            </a:r>
            <a:r>
              <a:rPr lang="en-US" altLang="zh-CN" sz="4000" b="1" dirty="0"/>
              <a:t>ada-ss2020</a:t>
            </a:r>
            <a:endParaRPr lang="zh-CN" altLang="en-US" sz="4000" b="1" dirty="0"/>
          </a:p>
        </p:txBody>
      </p:sp>
      <p:sp>
        <p:nvSpPr>
          <p:cNvPr id="11" name="矩形 10"/>
          <p:cNvSpPr/>
          <p:nvPr/>
        </p:nvSpPr>
        <p:spPr>
          <a:xfrm>
            <a:off x="1259632" y="1280643"/>
            <a:ext cx="6398034" cy="1356269"/>
          </a:xfrm>
          <a:prstGeom prst="rect">
            <a:avLst/>
          </a:prstGeom>
        </p:spPr>
        <p:txBody>
          <a:bodyPr wrap="none">
            <a:spAutoFit/>
          </a:bodyPr>
          <a:lstStyle/>
          <a:p>
            <a:r>
              <a:rPr lang="zh-CN" altLang="en-US" sz="4400" dirty="0">
                <a:latin typeface="微软雅黑" pitchFamily="34" charset="-122"/>
                <a:ea typeface="微软雅黑" pitchFamily="34" charset="-122"/>
              </a:rPr>
              <a:t>网络学堂</a:t>
            </a:r>
            <a:endParaRPr lang="en-US" altLang="zh-CN" sz="4400" dirty="0">
              <a:latin typeface="微软雅黑" pitchFamily="34" charset="-122"/>
              <a:ea typeface="微软雅黑" pitchFamily="34" charset="-122"/>
            </a:endParaRPr>
          </a:p>
          <a:p>
            <a:r>
              <a:rPr lang="en-US" altLang="zh-CN" sz="4400" dirty="0">
                <a:latin typeface="微软雅黑" pitchFamily="34" charset="-122"/>
                <a:ea typeface="微软雅黑" pitchFamily="34" charset="-122"/>
              </a:rPr>
              <a:t>http://www.wlxt.uestc.edu.cn/wlxt/</a:t>
            </a:r>
            <a:endParaRPr lang="zh-CN" altLang="en-US" sz="4400" dirty="0">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5F83183E-D5F6-4A03-95C4-4048F221FCAD}"/>
              </a:ext>
            </a:extLst>
          </p:cNvPr>
          <p:cNvPicPr>
            <a:picLocks noChangeAspect="1"/>
          </p:cNvPicPr>
          <p:nvPr/>
        </p:nvPicPr>
        <p:blipFill>
          <a:blip r:embed="rId5"/>
          <a:stretch>
            <a:fillRect/>
          </a:stretch>
        </p:blipFill>
        <p:spPr>
          <a:xfrm>
            <a:off x="1019903" y="2760578"/>
            <a:ext cx="3312368" cy="3441901"/>
          </a:xfrm>
          <a:prstGeom prst="rect">
            <a:avLst/>
          </a:prstGeom>
        </p:spPr>
      </p:pic>
    </p:spTree>
    <p:extLst>
      <p:ext uri="{BB962C8B-B14F-4D97-AF65-F5344CB8AC3E}">
        <p14:creationId xmlns:p14="http://schemas.microsoft.com/office/powerpoint/2010/main" val="3494113353"/>
      </p:ext>
    </p:extLst>
  </p:cSld>
  <p:clrMapOvr>
    <a:masterClrMapping/>
  </p:clrMapOvr>
  <p:transition>
    <p:pull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1257300" y="620713"/>
            <a:ext cx="7772400" cy="5475287"/>
          </a:xfrm>
        </p:spPr>
        <p:txBody>
          <a:bodyPr/>
          <a:lstStyle/>
          <a:p>
            <a:pPr>
              <a:lnSpc>
                <a:spcPct val="120000"/>
              </a:lnSpc>
            </a:pPr>
            <a:r>
              <a:rPr lang="zh-CN" altLang="en-US" sz="2400" b="1">
                <a:solidFill>
                  <a:srgbClr val="3907F1"/>
                </a:solidFill>
                <a:sym typeface="Symbol" panose="05050102010706020507" pitchFamily="18" charset="2"/>
              </a:rPr>
              <a:t>（</a:t>
            </a:r>
            <a:r>
              <a:rPr lang="en-US" altLang="zh-CN" sz="2400" b="1">
                <a:solidFill>
                  <a:srgbClr val="3907F1"/>
                </a:solidFill>
                <a:sym typeface="Symbol" panose="05050102010706020507" pitchFamily="18" charset="2"/>
              </a:rPr>
              <a:t>6</a:t>
            </a:r>
            <a:r>
              <a:rPr lang="zh-CN" altLang="en-US" sz="2400" b="1">
                <a:solidFill>
                  <a:srgbClr val="3907F1"/>
                </a:solidFill>
                <a:sym typeface="Symbol" panose="05050102010706020507" pitchFamily="18" charset="2"/>
              </a:rPr>
              <a:t>）阶层函数</a:t>
            </a:r>
          </a:p>
          <a:p>
            <a:pPr>
              <a:lnSpc>
                <a:spcPct val="150000"/>
              </a:lnSpc>
            </a:pPr>
            <a:endParaRPr lang="zh-CN" altLang="en-US" sz="2400">
              <a:sym typeface="Symbol" panose="05050102010706020507" pitchFamily="18" charset="2"/>
            </a:endParaRPr>
          </a:p>
          <a:p>
            <a:pPr>
              <a:lnSpc>
                <a:spcPct val="150000"/>
              </a:lnSpc>
            </a:pPr>
            <a:endParaRPr lang="zh-CN" altLang="en-US" sz="2400">
              <a:sym typeface="Symbol" panose="05050102010706020507" pitchFamily="18" charset="2"/>
            </a:endParaRPr>
          </a:p>
          <a:p>
            <a:pPr>
              <a:lnSpc>
                <a:spcPct val="150000"/>
              </a:lnSpc>
            </a:pPr>
            <a:endParaRPr lang="zh-CN" altLang="en-US" sz="2400">
              <a:sym typeface="Symbol" panose="05050102010706020507" pitchFamily="18" charset="2"/>
            </a:endParaRPr>
          </a:p>
          <a:p>
            <a:pPr>
              <a:lnSpc>
                <a:spcPct val="150000"/>
              </a:lnSpc>
            </a:pPr>
            <a:endParaRPr lang="zh-CN" altLang="en-US" sz="2400">
              <a:sym typeface="Symbol" panose="05050102010706020507" pitchFamily="18" charset="2"/>
            </a:endParaRPr>
          </a:p>
          <a:p>
            <a:pPr>
              <a:lnSpc>
                <a:spcPct val="150000"/>
              </a:lnSpc>
            </a:pPr>
            <a:r>
              <a:rPr lang="en-US" altLang="zh-CN" sz="2400">
                <a:sym typeface="Symbol" panose="05050102010706020507" pitchFamily="18" charset="2"/>
              </a:rPr>
              <a:t>Stirling’s approximation</a:t>
            </a:r>
            <a:r>
              <a:rPr lang="en-US" altLang="zh-CN" sz="2400"/>
              <a:t> </a:t>
            </a:r>
            <a:endParaRPr lang="en-US" altLang="zh-CN"/>
          </a:p>
        </p:txBody>
      </p:sp>
      <p:sp>
        <p:nvSpPr>
          <p:cNvPr id="1269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0" name="Object 4"/>
          <p:cNvGraphicFramePr>
            <a:graphicFrameLocks noChangeAspect="1"/>
          </p:cNvGraphicFramePr>
          <p:nvPr/>
        </p:nvGraphicFramePr>
        <p:xfrm>
          <a:off x="3635375" y="1412875"/>
          <a:ext cx="2663825" cy="947738"/>
        </p:xfrm>
        <a:graphic>
          <a:graphicData uri="http://schemas.openxmlformats.org/presentationml/2006/ole">
            <mc:AlternateContent xmlns:mc="http://schemas.openxmlformats.org/markup-compatibility/2006">
              <mc:Choice xmlns:v="urn:schemas-microsoft-com:vml" Requires="v">
                <p:oleObj spid="_x0000_s22599" name="公式" r:id="rId3" imgW="1282700" imgH="457200" progId="">
                  <p:embed/>
                </p:oleObj>
              </mc:Choice>
              <mc:Fallback>
                <p:oleObj name="公式" r:id="rId3" imgW="1282700" imgH="4572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412875"/>
                        <a:ext cx="266382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3" name="Rectangle 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2" name="Object 6"/>
          <p:cNvGraphicFramePr>
            <a:graphicFrameLocks noChangeAspect="1"/>
          </p:cNvGraphicFramePr>
          <p:nvPr/>
        </p:nvGraphicFramePr>
        <p:xfrm>
          <a:off x="3708400" y="2781300"/>
          <a:ext cx="2038350" cy="417513"/>
        </p:xfrm>
        <a:graphic>
          <a:graphicData uri="http://schemas.openxmlformats.org/presentationml/2006/ole">
            <mc:AlternateContent xmlns:mc="http://schemas.openxmlformats.org/markup-compatibility/2006">
              <mc:Choice xmlns:v="urn:schemas-microsoft-com:vml" Requires="v">
                <p:oleObj spid="_x0000_s22600" name="公式" r:id="rId5" imgW="888614" imgH="177723" progId="">
                  <p:embed/>
                </p:oleObj>
              </mc:Choice>
              <mc:Fallback>
                <p:oleObj name="公式" r:id="rId5" imgW="888614" imgH="177723" progId="">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781300"/>
                        <a:ext cx="203835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5" name="Rectangle 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4" name="Object 8"/>
          <p:cNvGraphicFramePr>
            <a:graphicFrameLocks noChangeAspect="1"/>
          </p:cNvGraphicFramePr>
          <p:nvPr/>
        </p:nvGraphicFramePr>
        <p:xfrm>
          <a:off x="3563938" y="4652963"/>
          <a:ext cx="3744912" cy="1090612"/>
        </p:xfrm>
        <a:graphic>
          <a:graphicData uri="http://schemas.openxmlformats.org/presentationml/2006/ole">
            <mc:AlternateContent xmlns:mc="http://schemas.openxmlformats.org/markup-compatibility/2006">
              <mc:Choice xmlns:v="urn:schemas-microsoft-com:vml" Requires="v">
                <p:oleObj spid="_x0000_s22601" name="Equation" r:id="rId7" imgW="1663700" imgH="482600" progId="Equation.DSMT4">
                  <p:embed/>
                </p:oleObj>
              </mc:Choice>
              <mc:Fallback>
                <p:oleObj name="Equation" r:id="rId7" imgW="1663700" imgH="4826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652963"/>
                        <a:ext cx="374491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044874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4" name="Object 4"/>
          <p:cNvGraphicFramePr>
            <a:graphicFrameLocks noChangeAspect="1"/>
          </p:cNvGraphicFramePr>
          <p:nvPr/>
        </p:nvGraphicFramePr>
        <p:xfrm>
          <a:off x="2124075" y="981075"/>
          <a:ext cx="2952750" cy="1166813"/>
        </p:xfrm>
        <a:graphic>
          <a:graphicData uri="http://schemas.openxmlformats.org/presentationml/2006/ole">
            <mc:AlternateContent xmlns:mc="http://schemas.openxmlformats.org/markup-compatibility/2006">
              <mc:Choice xmlns:v="urn:schemas-microsoft-com:vml" Requires="v">
                <p:oleObj spid="_x0000_s23669" name="公式" r:id="rId3" imgW="1180588" imgH="469696" progId="">
                  <p:embed/>
                </p:oleObj>
              </mc:Choice>
              <mc:Fallback>
                <p:oleObj name="公式" r:id="rId3" imgW="1180588" imgH="469696"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81075"/>
                        <a:ext cx="2952750" cy="1166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7"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6" name="Object 6"/>
          <p:cNvGraphicFramePr>
            <a:graphicFrameLocks noChangeAspect="1"/>
          </p:cNvGraphicFramePr>
          <p:nvPr/>
        </p:nvGraphicFramePr>
        <p:xfrm>
          <a:off x="5651500" y="1125538"/>
          <a:ext cx="2663825" cy="860425"/>
        </p:xfrm>
        <a:graphic>
          <a:graphicData uri="http://schemas.openxmlformats.org/presentationml/2006/ole">
            <mc:AlternateContent xmlns:mc="http://schemas.openxmlformats.org/markup-compatibility/2006">
              <mc:Choice xmlns:v="urn:schemas-microsoft-com:vml" Requires="v">
                <p:oleObj spid="_x0000_s23670" name="公式" r:id="rId5" imgW="1205977" imgH="393529" progId="">
                  <p:embed/>
                </p:oleObj>
              </mc:Choice>
              <mc:Fallback>
                <p:oleObj name="公式" r:id="rId5" imgW="1205977" imgH="393529" progId="">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125538"/>
                        <a:ext cx="26638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8" name="Object 8"/>
          <p:cNvGraphicFramePr>
            <a:graphicFrameLocks noChangeAspect="1"/>
          </p:cNvGraphicFramePr>
          <p:nvPr/>
        </p:nvGraphicFramePr>
        <p:xfrm>
          <a:off x="2195513" y="2781300"/>
          <a:ext cx="1584325" cy="568325"/>
        </p:xfrm>
        <a:graphic>
          <a:graphicData uri="http://schemas.openxmlformats.org/presentationml/2006/ole">
            <mc:AlternateContent xmlns:mc="http://schemas.openxmlformats.org/markup-compatibility/2006">
              <mc:Choice xmlns:v="urn:schemas-microsoft-com:vml" Requires="v">
                <p:oleObj spid="_x0000_s23671" name="公式" r:id="rId7" imgW="634725" imgH="228501" progId="">
                  <p:embed/>
                </p:oleObj>
              </mc:Choice>
              <mc:Fallback>
                <p:oleObj name="公式" r:id="rId7" imgW="634725" imgH="228501"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81300"/>
                        <a:ext cx="15843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1"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10" name="Object 10"/>
          <p:cNvGraphicFramePr>
            <a:graphicFrameLocks noChangeAspect="1"/>
          </p:cNvGraphicFramePr>
          <p:nvPr/>
        </p:nvGraphicFramePr>
        <p:xfrm>
          <a:off x="2268538" y="3789363"/>
          <a:ext cx="1511300" cy="525462"/>
        </p:xfrm>
        <a:graphic>
          <a:graphicData uri="http://schemas.openxmlformats.org/presentationml/2006/ole">
            <mc:AlternateContent xmlns:mc="http://schemas.openxmlformats.org/markup-compatibility/2006">
              <mc:Choice xmlns:v="urn:schemas-microsoft-com:vml" Requires="v">
                <p:oleObj spid="_x0000_s23672" name="公式" r:id="rId9" imgW="660400" imgH="228600" progId="">
                  <p:embed/>
                </p:oleObj>
              </mc:Choice>
              <mc:Fallback>
                <p:oleObj name="公式" r:id="rId9" imgW="660400" imgH="228600" progId="">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789363"/>
                        <a:ext cx="15113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3"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12" name="Object 12"/>
          <p:cNvGraphicFramePr>
            <a:graphicFrameLocks noChangeAspect="1"/>
          </p:cNvGraphicFramePr>
          <p:nvPr/>
        </p:nvGraphicFramePr>
        <p:xfrm>
          <a:off x="2254250" y="4941888"/>
          <a:ext cx="2763838" cy="452437"/>
        </p:xfrm>
        <a:graphic>
          <a:graphicData uri="http://schemas.openxmlformats.org/presentationml/2006/ole">
            <mc:AlternateContent xmlns:mc="http://schemas.openxmlformats.org/markup-compatibility/2006">
              <mc:Choice xmlns:v="urn:schemas-microsoft-com:vml" Requires="v">
                <p:oleObj spid="_x0000_s23673" name="公式" r:id="rId11" imgW="1218671" imgH="203112" progId="">
                  <p:embed/>
                </p:oleObj>
              </mc:Choice>
              <mc:Fallback>
                <p:oleObj name="公式" r:id="rId11" imgW="1218671" imgH="203112" progId="">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4250" y="4941888"/>
                        <a:ext cx="2763838"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501674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5"/>
          <p:cNvSpPr>
            <a:spLocks noGrp="1" noChangeArrowheads="1"/>
          </p:cNvSpPr>
          <p:nvPr>
            <p:ph type="title"/>
          </p:nvPr>
        </p:nvSpPr>
        <p:spPr/>
        <p:txBody>
          <a:bodyPr/>
          <a:lstStyle/>
          <a:p>
            <a:r>
              <a:rPr lang="zh-CN" altLang="en-US" sz="3200" b="1">
                <a:solidFill>
                  <a:srgbClr val="0000FF"/>
                </a:solidFill>
              </a:rPr>
              <a:t>用</a:t>
            </a:r>
            <a:r>
              <a:rPr lang="en-US" altLang="zh-CN" sz="3200" b="1">
                <a:solidFill>
                  <a:srgbClr val="0000FF"/>
                </a:solidFill>
              </a:rPr>
              <a:t>c++</a:t>
            </a:r>
            <a:r>
              <a:rPr lang="zh-CN" altLang="en-US" sz="3200" b="1">
                <a:solidFill>
                  <a:srgbClr val="0000FF"/>
                </a:solidFill>
              </a:rPr>
              <a:t>描述算法</a:t>
            </a:r>
          </a:p>
        </p:txBody>
      </p:sp>
      <p:pic>
        <p:nvPicPr>
          <p:cNvPr id="13414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47813" y="1700213"/>
            <a:ext cx="7104062" cy="4708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089117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1257300" y="1125538"/>
            <a:ext cx="7772400" cy="4970462"/>
          </a:xfrm>
        </p:spPr>
        <p:txBody>
          <a:bodyPr/>
          <a:lstStyle/>
          <a:p>
            <a:pPr>
              <a:lnSpc>
                <a:spcPct val="120000"/>
              </a:lnSpc>
            </a:pPr>
            <a:r>
              <a:rPr lang="zh-CN" altLang="en-US" sz="2400" b="1" dirty="0">
                <a:solidFill>
                  <a:srgbClr val="3907F1"/>
                </a:solidFill>
              </a:rPr>
              <a:t>（</a:t>
            </a:r>
            <a:r>
              <a:rPr lang="en-US" altLang="zh-CN" sz="2400" b="1" dirty="0">
                <a:solidFill>
                  <a:srgbClr val="3907F1"/>
                </a:solidFill>
              </a:rPr>
              <a:t>1</a:t>
            </a:r>
            <a:r>
              <a:rPr lang="zh-CN" altLang="en-US" sz="2400" b="1" dirty="0">
                <a:solidFill>
                  <a:srgbClr val="3907F1"/>
                </a:solidFill>
              </a:rPr>
              <a:t>）选择语句：</a:t>
            </a:r>
          </a:p>
          <a:p>
            <a:pPr>
              <a:lnSpc>
                <a:spcPct val="120000"/>
              </a:lnSpc>
            </a:pPr>
            <a:r>
              <a:rPr lang="zh-CN" altLang="en-US" sz="2400" b="1" dirty="0">
                <a:solidFill>
                  <a:srgbClr val="3907F1"/>
                </a:solidFill>
              </a:rPr>
              <a:t>（</a:t>
            </a:r>
            <a:r>
              <a:rPr lang="en-US" altLang="zh-CN" sz="2400" b="1" dirty="0">
                <a:solidFill>
                  <a:srgbClr val="3907F1"/>
                </a:solidFill>
              </a:rPr>
              <a:t>1.1)  if </a:t>
            </a:r>
            <a:r>
              <a:rPr lang="zh-CN" altLang="en-US" sz="2400" b="1" dirty="0">
                <a:solidFill>
                  <a:srgbClr val="3907F1"/>
                </a:solidFill>
              </a:rPr>
              <a:t>语句：</a:t>
            </a:r>
          </a:p>
          <a:p>
            <a:pPr>
              <a:lnSpc>
                <a:spcPct val="120000"/>
              </a:lnSpc>
            </a:pPr>
            <a:endParaRPr lang="zh-CN" altLang="en-US" sz="2400" b="1" dirty="0">
              <a:solidFill>
                <a:srgbClr val="3907F1"/>
              </a:solidFill>
            </a:endParaRPr>
          </a:p>
          <a:p>
            <a:pPr>
              <a:lnSpc>
                <a:spcPct val="120000"/>
              </a:lnSpc>
            </a:pPr>
            <a:endParaRPr lang="zh-CN" altLang="en-US" sz="2400" b="1" dirty="0">
              <a:solidFill>
                <a:srgbClr val="3907F1"/>
              </a:solidFill>
            </a:endParaRPr>
          </a:p>
          <a:p>
            <a:pPr>
              <a:lnSpc>
                <a:spcPct val="120000"/>
              </a:lnSpc>
            </a:pPr>
            <a:r>
              <a:rPr lang="zh-CN" altLang="en-US" sz="2400" b="1" dirty="0">
                <a:solidFill>
                  <a:srgbClr val="3907F1"/>
                </a:solidFill>
              </a:rPr>
              <a:t>（</a:t>
            </a:r>
            <a:r>
              <a:rPr lang="en-US" altLang="zh-CN" sz="2400" b="1" dirty="0">
                <a:solidFill>
                  <a:srgbClr val="3907F1"/>
                </a:solidFill>
              </a:rPr>
              <a:t>1.2)  </a:t>
            </a:r>
            <a:r>
              <a:rPr lang="zh-CN" altLang="en-US" sz="2400" b="1" dirty="0">
                <a:solidFill>
                  <a:srgbClr val="3907F1"/>
                </a:solidFill>
              </a:rPr>
              <a:t>？语句：</a:t>
            </a:r>
          </a:p>
          <a:p>
            <a:pPr>
              <a:lnSpc>
                <a:spcPct val="120000"/>
              </a:lnSpc>
            </a:pPr>
            <a:r>
              <a:rPr lang="zh-CN" altLang="en-US" sz="2400" dirty="0"/>
              <a:t> </a:t>
            </a:r>
          </a:p>
        </p:txBody>
      </p:sp>
      <p:sp>
        <p:nvSpPr>
          <p:cNvPr id="95236" name="AutoShape 4"/>
          <p:cNvSpPr>
            <a:spLocks noChangeArrowheads="1"/>
          </p:cNvSpPr>
          <p:nvPr/>
        </p:nvSpPr>
        <p:spPr bwMode="auto">
          <a:xfrm>
            <a:off x="1943894" y="2204864"/>
            <a:ext cx="3600450" cy="7921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t>if (expression) statement;</a:t>
            </a:r>
          </a:p>
          <a:p>
            <a:r>
              <a:rPr kumimoji="1" lang="en-US" altLang="zh-CN" sz="2400" dirty="0"/>
              <a:t>else statement;</a:t>
            </a:r>
          </a:p>
        </p:txBody>
      </p:sp>
      <p:sp>
        <p:nvSpPr>
          <p:cNvPr id="95237" name="AutoShape 5"/>
          <p:cNvSpPr>
            <a:spLocks noChangeArrowheads="1"/>
          </p:cNvSpPr>
          <p:nvPr/>
        </p:nvSpPr>
        <p:spPr bwMode="auto">
          <a:xfrm>
            <a:off x="1979613" y="4005263"/>
            <a:ext cx="3529012" cy="15113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kumimoji="1" lang="en-US" altLang="zh-CN" sz="2000" dirty="0"/>
              <a:t> </a:t>
            </a:r>
            <a:r>
              <a:rPr kumimoji="1" lang="en-US" altLang="zh-CN" sz="2400" dirty="0"/>
              <a:t>exp1?exp2:exp3</a:t>
            </a:r>
          </a:p>
          <a:p>
            <a:pPr>
              <a:lnSpc>
                <a:spcPct val="120000"/>
              </a:lnSpc>
            </a:pPr>
            <a:r>
              <a:rPr kumimoji="1" lang="en-US" altLang="zh-CN" sz="2400" dirty="0"/>
              <a:t> y= x&gt;9 ? 100:200;  </a:t>
            </a:r>
            <a:r>
              <a:rPr kumimoji="1" lang="zh-CN" altLang="en-US" sz="2400" dirty="0"/>
              <a:t>等价于：</a:t>
            </a:r>
          </a:p>
          <a:p>
            <a:pPr>
              <a:lnSpc>
                <a:spcPct val="120000"/>
              </a:lnSpc>
            </a:pPr>
            <a:r>
              <a:rPr kumimoji="1" lang="zh-CN" altLang="en-US" sz="2400" dirty="0"/>
              <a:t> </a:t>
            </a:r>
            <a:r>
              <a:rPr kumimoji="1" lang="en-US" altLang="zh-CN" sz="2400" dirty="0"/>
              <a:t>if (x&gt;9) y=100;</a:t>
            </a:r>
          </a:p>
          <a:p>
            <a:pPr>
              <a:lnSpc>
                <a:spcPct val="120000"/>
              </a:lnSpc>
            </a:pPr>
            <a:r>
              <a:rPr kumimoji="1" lang="en-US" altLang="zh-CN" sz="2400" dirty="0"/>
              <a:t> else y=200;</a:t>
            </a:r>
          </a:p>
        </p:txBody>
      </p:sp>
    </p:spTree>
    <p:extLst>
      <p:ext uri="{BB962C8B-B14F-4D97-AF65-F5344CB8AC3E}">
        <p14:creationId xmlns:p14="http://schemas.microsoft.com/office/powerpoint/2010/main" val="117510501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1.3) switch</a:t>
            </a:r>
            <a:r>
              <a:rPr lang="zh-CN" altLang="en-US" sz="2400" b="1">
                <a:solidFill>
                  <a:srgbClr val="3907F1"/>
                </a:solidFill>
              </a:rPr>
              <a:t>语句：</a:t>
            </a:r>
          </a:p>
        </p:txBody>
      </p:sp>
      <p:sp>
        <p:nvSpPr>
          <p:cNvPr id="144387" name="Rectangle 3"/>
          <p:cNvSpPr>
            <a:spLocks noGrp="1" noChangeArrowheads="1"/>
          </p:cNvSpPr>
          <p:nvPr>
            <p:ph type="body" idx="1"/>
          </p:nvPr>
        </p:nvSpPr>
        <p:spPr/>
        <p:txBody>
          <a:bodyPr/>
          <a:lstStyle/>
          <a:p>
            <a:endParaRPr lang="zh-CN" altLang="zh-CN"/>
          </a:p>
        </p:txBody>
      </p:sp>
      <p:sp>
        <p:nvSpPr>
          <p:cNvPr id="144388" name="AutoShape 4"/>
          <p:cNvSpPr>
            <a:spLocks noChangeArrowheads="1"/>
          </p:cNvSpPr>
          <p:nvPr/>
        </p:nvSpPr>
        <p:spPr bwMode="auto">
          <a:xfrm>
            <a:off x="1187450" y="1628775"/>
            <a:ext cx="7343775" cy="468153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t>switch (expression) {</a:t>
            </a:r>
          </a:p>
          <a:p>
            <a:r>
              <a:rPr kumimoji="1" lang="en-US" altLang="zh-CN" sz="2400"/>
              <a:t>     case 1:</a:t>
            </a:r>
          </a:p>
          <a:p>
            <a:r>
              <a:rPr kumimoji="1" lang="en-US" altLang="zh-CN" sz="2400"/>
              <a:t>        statement sequence;</a:t>
            </a:r>
          </a:p>
          <a:p>
            <a:r>
              <a:rPr kumimoji="1" lang="en-US" altLang="zh-CN" sz="2400"/>
              <a:t>        break;</a:t>
            </a:r>
          </a:p>
          <a:p>
            <a:r>
              <a:rPr kumimoji="1" lang="en-US" altLang="zh-CN" sz="2400"/>
              <a:t>     case 2:</a:t>
            </a:r>
          </a:p>
          <a:p>
            <a:r>
              <a:rPr kumimoji="1" lang="en-US" altLang="zh-CN" sz="2400"/>
              <a:t>        statement sequence;</a:t>
            </a:r>
          </a:p>
          <a:p>
            <a:r>
              <a:rPr kumimoji="1" lang="en-US" altLang="zh-CN" sz="2400"/>
              <a:t>        break;</a:t>
            </a:r>
          </a:p>
          <a:p>
            <a:r>
              <a:rPr kumimoji="1" lang="en-US" altLang="zh-CN" sz="2400"/>
              <a:t>      </a:t>
            </a:r>
            <a:r>
              <a:rPr kumimoji="1" lang="en-US" altLang="zh-CN" sz="2400">
                <a:sym typeface="Symbol" panose="05050102010706020507" pitchFamily="18" charset="2"/>
              </a:rPr>
              <a:t></a:t>
            </a:r>
            <a:r>
              <a:rPr kumimoji="1" lang="en-US" altLang="zh-CN" sz="2400"/>
              <a:t> </a:t>
            </a:r>
          </a:p>
          <a:p>
            <a:r>
              <a:rPr kumimoji="1" lang="en-US" altLang="zh-CN" sz="2400"/>
              <a:t>     default:</a:t>
            </a:r>
          </a:p>
          <a:p>
            <a:r>
              <a:rPr kumimoji="1" lang="en-US" altLang="zh-CN" sz="2400"/>
              <a:t>        statement sequence;</a:t>
            </a:r>
          </a:p>
          <a:p>
            <a:r>
              <a:rPr kumimoji="1" lang="en-US" altLang="zh-CN" sz="2400"/>
              <a:t>  }</a:t>
            </a:r>
          </a:p>
        </p:txBody>
      </p:sp>
    </p:spTree>
    <p:extLst>
      <p:ext uri="{BB962C8B-B14F-4D97-AF65-F5344CB8AC3E}">
        <p14:creationId xmlns:p14="http://schemas.microsoft.com/office/powerpoint/2010/main" val="373844182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2</a:t>
            </a:r>
            <a:r>
              <a:rPr lang="zh-CN" altLang="en-US" sz="2400" b="1">
                <a:solidFill>
                  <a:srgbClr val="3907F1"/>
                </a:solidFill>
              </a:rPr>
              <a:t>）迭代语句：</a:t>
            </a:r>
          </a:p>
        </p:txBody>
      </p:sp>
      <p:sp>
        <p:nvSpPr>
          <p:cNvPr id="98307" name="Rectangle 3"/>
          <p:cNvSpPr>
            <a:spLocks noGrp="1" noChangeArrowheads="1"/>
          </p:cNvSpPr>
          <p:nvPr>
            <p:ph type="body" idx="1"/>
          </p:nvPr>
        </p:nvSpPr>
        <p:spPr>
          <a:xfrm>
            <a:off x="1257300" y="1773238"/>
            <a:ext cx="7772400" cy="4322762"/>
          </a:xfrm>
        </p:spPr>
        <p:txBody>
          <a:bodyPr/>
          <a:lstStyle/>
          <a:p>
            <a:pPr>
              <a:lnSpc>
                <a:spcPct val="150000"/>
              </a:lnSpc>
            </a:pPr>
            <a:r>
              <a:rPr lang="zh-CN" altLang="en-US" sz="2000" b="1">
                <a:solidFill>
                  <a:srgbClr val="3907F1"/>
                </a:solidFill>
              </a:rPr>
              <a:t>（</a:t>
            </a:r>
            <a:r>
              <a:rPr lang="en-US" altLang="zh-CN" sz="2000" b="1">
                <a:solidFill>
                  <a:srgbClr val="3907F1"/>
                </a:solidFill>
              </a:rPr>
              <a:t>2.1) for </a:t>
            </a:r>
            <a:r>
              <a:rPr lang="zh-CN" altLang="en-US" sz="2000" b="1">
                <a:solidFill>
                  <a:srgbClr val="3907F1"/>
                </a:solidFill>
              </a:rPr>
              <a:t>循环：</a:t>
            </a:r>
          </a:p>
          <a:p>
            <a:pPr>
              <a:lnSpc>
                <a:spcPct val="150000"/>
              </a:lnSpc>
            </a:pPr>
            <a:r>
              <a:rPr lang="zh-CN" altLang="en-US" sz="2000"/>
              <a:t> </a:t>
            </a:r>
            <a:r>
              <a:rPr lang="en-US" altLang="zh-CN" sz="2000"/>
              <a:t>for (init;condition;inc) statement;</a:t>
            </a:r>
          </a:p>
          <a:p>
            <a:pPr>
              <a:lnSpc>
                <a:spcPct val="150000"/>
              </a:lnSpc>
            </a:pPr>
            <a:r>
              <a:rPr lang="zh-CN" altLang="en-US" sz="2000" b="1">
                <a:solidFill>
                  <a:srgbClr val="3907F1"/>
                </a:solidFill>
              </a:rPr>
              <a:t>（</a:t>
            </a:r>
            <a:r>
              <a:rPr lang="en-US" altLang="zh-CN" sz="2000" b="1">
                <a:solidFill>
                  <a:srgbClr val="3907F1"/>
                </a:solidFill>
              </a:rPr>
              <a:t>2.2) while </a:t>
            </a:r>
            <a:r>
              <a:rPr lang="zh-CN" altLang="en-US" sz="2000" b="1">
                <a:solidFill>
                  <a:srgbClr val="3907F1"/>
                </a:solidFill>
              </a:rPr>
              <a:t>循环：</a:t>
            </a:r>
          </a:p>
          <a:p>
            <a:pPr>
              <a:lnSpc>
                <a:spcPct val="150000"/>
              </a:lnSpc>
            </a:pPr>
            <a:r>
              <a:rPr lang="zh-CN" altLang="en-US" sz="2000"/>
              <a:t> </a:t>
            </a:r>
            <a:r>
              <a:rPr lang="en-US" altLang="zh-CN" sz="2000"/>
              <a:t>while (condition) statement;</a:t>
            </a:r>
          </a:p>
          <a:p>
            <a:pPr>
              <a:lnSpc>
                <a:spcPct val="150000"/>
              </a:lnSpc>
            </a:pPr>
            <a:r>
              <a:rPr lang="zh-CN" altLang="en-US" sz="2000" b="1">
                <a:solidFill>
                  <a:srgbClr val="3907F1"/>
                </a:solidFill>
              </a:rPr>
              <a:t>（</a:t>
            </a:r>
            <a:r>
              <a:rPr lang="en-US" altLang="zh-CN" sz="2000" b="1">
                <a:solidFill>
                  <a:srgbClr val="3907F1"/>
                </a:solidFill>
              </a:rPr>
              <a:t>2.3) do-while </a:t>
            </a:r>
            <a:r>
              <a:rPr lang="zh-CN" altLang="en-US" sz="2000" b="1">
                <a:solidFill>
                  <a:srgbClr val="3907F1"/>
                </a:solidFill>
              </a:rPr>
              <a:t>循环：</a:t>
            </a:r>
            <a:r>
              <a:rPr lang="zh-CN" altLang="en-US" sz="2000"/>
              <a:t> </a:t>
            </a:r>
          </a:p>
          <a:p>
            <a:pPr>
              <a:lnSpc>
                <a:spcPct val="150000"/>
              </a:lnSpc>
            </a:pPr>
            <a:r>
              <a:rPr lang="zh-CN" altLang="en-US" sz="2000"/>
              <a:t> </a:t>
            </a:r>
            <a:r>
              <a:rPr lang="en-US" altLang="zh-CN" sz="2000"/>
              <a:t>do{</a:t>
            </a:r>
          </a:p>
          <a:p>
            <a:pPr>
              <a:lnSpc>
                <a:spcPct val="150000"/>
              </a:lnSpc>
            </a:pPr>
            <a:r>
              <a:rPr lang="en-US" altLang="zh-CN" sz="2000"/>
              <a:t>    statement;</a:t>
            </a:r>
          </a:p>
          <a:p>
            <a:pPr>
              <a:lnSpc>
                <a:spcPct val="150000"/>
              </a:lnSpc>
            </a:pPr>
            <a:r>
              <a:rPr lang="en-US" altLang="zh-CN" sz="2000"/>
              <a:t> } while (condition); </a:t>
            </a:r>
          </a:p>
        </p:txBody>
      </p:sp>
    </p:spTree>
    <p:extLst>
      <p:ext uri="{BB962C8B-B14F-4D97-AF65-F5344CB8AC3E}">
        <p14:creationId xmlns:p14="http://schemas.microsoft.com/office/powerpoint/2010/main" val="54355817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3</a:t>
            </a:r>
            <a:r>
              <a:rPr lang="zh-CN" altLang="en-US" sz="2400" b="1">
                <a:solidFill>
                  <a:srgbClr val="3907F1"/>
                </a:solidFill>
              </a:rPr>
              <a:t>）跳转语句：</a:t>
            </a:r>
          </a:p>
        </p:txBody>
      </p:sp>
      <p:sp>
        <p:nvSpPr>
          <p:cNvPr id="99331" name="Rectangle 3"/>
          <p:cNvSpPr>
            <a:spLocks noGrp="1" noChangeArrowheads="1"/>
          </p:cNvSpPr>
          <p:nvPr>
            <p:ph type="body" idx="1"/>
          </p:nvPr>
        </p:nvSpPr>
        <p:spPr/>
        <p:txBody>
          <a:bodyPr/>
          <a:lstStyle/>
          <a:p>
            <a:pPr>
              <a:lnSpc>
                <a:spcPct val="150000"/>
              </a:lnSpc>
            </a:pPr>
            <a:r>
              <a:rPr lang="zh-CN" altLang="en-US" sz="2000" b="1">
                <a:solidFill>
                  <a:srgbClr val="3907F1"/>
                </a:solidFill>
              </a:rPr>
              <a:t>（</a:t>
            </a:r>
            <a:r>
              <a:rPr lang="en-US" altLang="zh-CN" sz="2000" b="1">
                <a:solidFill>
                  <a:srgbClr val="3907F1"/>
                </a:solidFill>
              </a:rPr>
              <a:t>3.1) return</a:t>
            </a:r>
            <a:r>
              <a:rPr lang="zh-CN" altLang="en-US" sz="2000" b="1">
                <a:solidFill>
                  <a:srgbClr val="3907F1"/>
                </a:solidFill>
              </a:rPr>
              <a:t>语句：</a:t>
            </a:r>
          </a:p>
          <a:p>
            <a:pPr>
              <a:lnSpc>
                <a:spcPct val="150000"/>
              </a:lnSpc>
            </a:pPr>
            <a:r>
              <a:rPr lang="zh-CN" altLang="en-US" sz="2000"/>
              <a:t>  </a:t>
            </a:r>
            <a:r>
              <a:rPr lang="en-US" altLang="zh-CN" sz="2000"/>
              <a:t>return expression;</a:t>
            </a:r>
          </a:p>
          <a:p>
            <a:pPr>
              <a:lnSpc>
                <a:spcPct val="150000"/>
              </a:lnSpc>
            </a:pPr>
            <a:r>
              <a:rPr lang="zh-CN" altLang="en-US" sz="2000" b="1">
                <a:solidFill>
                  <a:srgbClr val="3907F1"/>
                </a:solidFill>
              </a:rPr>
              <a:t>（</a:t>
            </a:r>
            <a:r>
              <a:rPr lang="en-US" altLang="zh-CN" sz="2000" b="1">
                <a:solidFill>
                  <a:srgbClr val="3907F1"/>
                </a:solidFill>
              </a:rPr>
              <a:t>3.2) goto</a:t>
            </a:r>
            <a:r>
              <a:rPr lang="zh-CN" altLang="en-US" sz="2000" b="1">
                <a:solidFill>
                  <a:srgbClr val="3907F1"/>
                </a:solidFill>
              </a:rPr>
              <a:t>语句：</a:t>
            </a:r>
            <a:r>
              <a:rPr lang="zh-CN" altLang="en-US" sz="2000"/>
              <a:t> </a:t>
            </a:r>
          </a:p>
          <a:p>
            <a:pPr>
              <a:lnSpc>
                <a:spcPct val="150000"/>
              </a:lnSpc>
            </a:pPr>
            <a:r>
              <a:rPr lang="zh-CN" altLang="en-US" sz="2000"/>
              <a:t>  </a:t>
            </a:r>
            <a:r>
              <a:rPr lang="en-US" altLang="zh-CN" sz="2000"/>
              <a:t>goto label;</a:t>
            </a:r>
          </a:p>
          <a:p>
            <a:pPr>
              <a:lnSpc>
                <a:spcPct val="150000"/>
              </a:lnSpc>
            </a:pPr>
            <a:r>
              <a:rPr lang="en-US" altLang="zh-CN" sz="2000"/>
              <a:t>  </a:t>
            </a:r>
            <a:r>
              <a:rPr lang="en-US" altLang="zh-CN" sz="2000">
                <a:sym typeface="Symbol" panose="05050102010706020507" pitchFamily="18" charset="2"/>
              </a:rPr>
              <a:t></a:t>
            </a:r>
            <a:r>
              <a:rPr lang="en-US" altLang="zh-CN" sz="2000"/>
              <a:t> </a:t>
            </a:r>
          </a:p>
          <a:p>
            <a:pPr>
              <a:lnSpc>
                <a:spcPct val="150000"/>
              </a:lnSpc>
            </a:pPr>
            <a:r>
              <a:rPr lang="en-US" altLang="zh-CN" sz="2000"/>
              <a:t>  label:</a:t>
            </a:r>
          </a:p>
        </p:txBody>
      </p:sp>
    </p:spTree>
    <p:extLst>
      <p:ext uri="{BB962C8B-B14F-4D97-AF65-F5344CB8AC3E}">
        <p14:creationId xmlns:p14="http://schemas.microsoft.com/office/powerpoint/2010/main" val="78674926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4</a:t>
            </a:r>
            <a:r>
              <a:rPr lang="zh-CN" altLang="en-US" sz="2400" b="1">
                <a:solidFill>
                  <a:srgbClr val="3907F1"/>
                </a:solidFill>
              </a:rPr>
              <a:t>）函数：</a:t>
            </a:r>
          </a:p>
        </p:txBody>
      </p:sp>
      <p:sp>
        <p:nvSpPr>
          <p:cNvPr id="100355" name="Rectangle 3"/>
          <p:cNvSpPr>
            <a:spLocks noGrp="1" noChangeArrowheads="1"/>
          </p:cNvSpPr>
          <p:nvPr>
            <p:ph type="body" idx="1"/>
          </p:nvPr>
        </p:nvSpPr>
        <p:spPr/>
        <p:txBody>
          <a:bodyPr/>
          <a:lstStyle/>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r>
              <a:rPr lang="zh-CN" altLang="en-US" sz="2400" b="1">
                <a:solidFill>
                  <a:srgbClr val="3907F1"/>
                </a:solidFill>
              </a:rPr>
              <a:t>例：</a:t>
            </a:r>
            <a:r>
              <a:rPr lang="zh-CN" altLang="en-US" sz="2400"/>
              <a:t> </a:t>
            </a:r>
          </a:p>
        </p:txBody>
      </p:sp>
      <p:sp>
        <p:nvSpPr>
          <p:cNvPr id="100356" name="AutoShape 4"/>
          <p:cNvSpPr>
            <a:spLocks noChangeArrowheads="1"/>
          </p:cNvSpPr>
          <p:nvPr/>
        </p:nvSpPr>
        <p:spPr bwMode="auto">
          <a:xfrm>
            <a:off x="1835150" y="1628775"/>
            <a:ext cx="4464050" cy="151288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t>return-type function name(para-list)</a:t>
            </a:r>
          </a:p>
          <a:p>
            <a:r>
              <a:rPr kumimoji="1" lang="en-US" altLang="zh-CN" sz="2000"/>
              <a:t>{</a:t>
            </a:r>
          </a:p>
          <a:p>
            <a:r>
              <a:rPr kumimoji="1" lang="en-US" altLang="zh-CN" sz="2000"/>
              <a:t>      body of the function</a:t>
            </a:r>
          </a:p>
          <a:p>
            <a:r>
              <a:rPr kumimoji="1" lang="en-US" altLang="zh-CN" sz="2000"/>
              <a:t> }</a:t>
            </a:r>
          </a:p>
        </p:txBody>
      </p:sp>
      <p:sp>
        <p:nvSpPr>
          <p:cNvPr id="100357" name="AutoShape 5"/>
          <p:cNvSpPr>
            <a:spLocks noChangeArrowheads="1"/>
          </p:cNvSpPr>
          <p:nvPr/>
        </p:nvSpPr>
        <p:spPr bwMode="auto">
          <a:xfrm>
            <a:off x="1908175" y="4221163"/>
            <a:ext cx="2663825" cy="12255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t> int max(int x,int y)</a:t>
            </a:r>
          </a:p>
          <a:p>
            <a:r>
              <a:rPr kumimoji="1" lang="en-US" altLang="zh-CN" sz="2000"/>
              <a:t> {</a:t>
            </a:r>
          </a:p>
          <a:p>
            <a:r>
              <a:rPr kumimoji="1" lang="en-US" altLang="zh-CN" sz="2000"/>
              <a:t>    return x&gt;y?x:y;</a:t>
            </a:r>
          </a:p>
          <a:p>
            <a:r>
              <a:rPr kumimoji="1" lang="en-US" altLang="zh-CN" sz="2000"/>
              <a:t> } </a:t>
            </a:r>
          </a:p>
        </p:txBody>
      </p:sp>
    </p:spTree>
    <p:extLst>
      <p:ext uri="{BB962C8B-B14F-4D97-AF65-F5344CB8AC3E}">
        <p14:creationId xmlns:p14="http://schemas.microsoft.com/office/powerpoint/2010/main" val="394424441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5</a:t>
            </a:r>
            <a:r>
              <a:rPr lang="zh-CN" altLang="en-US" sz="2400" b="1">
                <a:solidFill>
                  <a:srgbClr val="3907F1"/>
                </a:solidFill>
              </a:rPr>
              <a:t>）模板</a:t>
            </a:r>
            <a:r>
              <a:rPr lang="en-US" altLang="zh-CN" sz="2400" b="1">
                <a:solidFill>
                  <a:srgbClr val="3907F1"/>
                </a:solidFill>
              </a:rPr>
              <a:t>template</a:t>
            </a:r>
            <a:r>
              <a:rPr lang="en-US" altLang="zh-CN" sz="2400"/>
              <a:t> </a:t>
            </a:r>
            <a:r>
              <a:rPr lang="zh-CN" altLang="en-US" sz="2400" b="1">
                <a:solidFill>
                  <a:srgbClr val="3907F1"/>
                </a:solidFill>
              </a:rPr>
              <a:t>：</a:t>
            </a:r>
          </a:p>
        </p:txBody>
      </p:sp>
      <p:sp>
        <p:nvSpPr>
          <p:cNvPr id="101380" name="AutoShape 4"/>
          <p:cNvSpPr>
            <a:spLocks noChangeArrowheads="1"/>
          </p:cNvSpPr>
          <p:nvPr/>
        </p:nvSpPr>
        <p:spPr bwMode="auto">
          <a:xfrm>
            <a:off x="2843213" y="1700213"/>
            <a:ext cx="3671887" cy="31686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kumimoji="1" lang="en-US" altLang="zh-CN" sz="2000"/>
              <a:t>template &lt;class Type&gt;</a:t>
            </a:r>
          </a:p>
          <a:p>
            <a:pPr>
              <a:lnSpc>
                <a:spcPct val="120000"/>
              </a:lnSpc>
            </a:pPr>
            <a:r>
              <a:rPr kumimoji="1" lang="en-US" altLang="zh-CN" sz="2000"/>
              <a:t>Type max(Type x,Type y)</a:t>
            </a:r>
          </a:p>
          <a:p>
            <a:pPr>
              <a:lnSpc>
                <a:spcPct val="120000"/>
              </a:lnSpc>
            </a:pPr>
            <a:r>
              <a:rPr kumimoji="1" lang="en-US" altLang="zh-CN" sz="2000"/>
              <a:t>{</a:t>
            </a:r>
          </a:p>
          <a:p>
            <a:pPr>
              <a:lnSpc>
                <a:spcPct val="120000"/>
              </a:lnSpc>
            </a:pPr>
            <a:r>
              <a:rPr kumimoji="1" lang="en-US" altLang="zh-CN" sz="2000"/>
              <a:t>   return x&gt;y?x:y;</a:t>
            </a:r>
          </a:p>
          <a:p>
            <a:pPr>
              <a:lnSpc>
                <a:spcPct val="120000"/>
              </a:lnSpc>
            </a:pPr>
            <a:r>
              <a:rPr kumimoji="1" lang="en-US" altLang="zh-CN" sz="2000"/>
              <a:t>} </a:t>
            </a:r>
          </a:p>
          <a:p>
            <a:pPr>
              <a:lnSpc>
                <a:spcPct val="120000"/>
              </a:lnSpc>
            </a:pPr>
            <a:endParaRPr kumimoji="1" lang="en-US" altLang="zh-CN" sz="2000"/>
          </a:p>
          <a:p>
            <a:pPr>
              <a:lnSpc>
                <a:spcPct val="120000"/>
              </a:lnSpc>
            </a:pPr>
            <a:r>
              <a:rPr kumimoji="1" lang="en-US" altLang="zh-CN" sz="2000"/>
              <a:t>int i=max(1,2)</a:t>
            </a:r>
            <a:r>
              <a:rPr kumimoji="1" lang="zh-CN" altLang="en-US" sz="2000"/>
              <a:t>；</a:t>
            </a:r>
          </a:p>
          <a:p>
            <a:pPr>
              <a:lnSpc>
                <a:spcPct val="120000"/>
              </a:lnSpc>
            </a:pPr>
            <a:r>
              <a:rPr kumimoji="1" lang="en-US" altLang="zh-CN" sz="2000"/>
              <a:t>double x=max(1.0,2.0)</a:t>
            </a:r>
            <a:r>
              <a:rPr kumimoji="1" lang="zh-CN" altLang="en-US" sz="2000"/>
              <a:t>；</a:t>
            </a:r>
          </a:p>
        </p:txBody>
      </p:sp>
    </p:spTree>
    <p:extLst>
      <p:ext uri="{BB962C8B-B14F-4D97-AF65-F5344CB8AC3E}">
        <p14:creationId xmlns:p14="http://schemas.microsoft.com/office/powerpoint/2010/main" val="250510572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2800" b="1">
                <a:solidFill>
                  <a:srgbClr val="3907F1"/>
                </a:solidFill>
              </a:rPr>
              <a:t>（</a:t>
            </a:r>
            <a:r>
              <a:rPr lang="en-US" altLang="zh-CN" sz="2800" b="1">
                <a:solidFill>
                  <a:srgbClr val="3907F1"/>
                </a:solidFill>
              </a:rPr>
              <a:t>6</a:t>
            </a:r>
            <a:r>
              <a:rPr lang="zh-CN" altLang="en-US" sz="2800" b="1">
                <a:solidFill>
                  <a:srgbClr val="3907F1"/>
                </a:solidFill>
              </a:rPr>
              <a:t>）动态存储分配：</a:t>
            </a:r>
          </a:p>
        </p:txBody>
      </p:sp>
      <p:sp>
        <p:nvSpPr>
          <p:cNvPr id="102403" name="Rectangle 3"/>
          <p:cNvSpPr>
            <a:spLocks noGrp="1" noChangeArrowheads="1"/>
          </p:cNvSpPr>
          <p:nvPr>
            <p:ph type="body" idx="1"/>
          </p:nvPr>
        </p:nvSpPr>
        <p:spPr/>
        <p:txBody>
          <a:bodyPr/>
          <a:lstStyle/>
          <a:p>
            <a:pPr>
              <a:lnSpc>
                <a:spcPct val="150000"/>
              </a:lnSpc>
            </a:pPr>
            <a:r>
              <a:rPr lang="zh-CN" altLang="en-US" sz="1800" b="1">
                <a:solidFill>
                  <a:srgbClr val="3907F1"/>
                </a:solidFill>
              </a:rPr>
              <a:t>（</a:t>
            </a:r>
            <a:r>
              <a:rPr lang="en-US" altLang="zh-CN" sz="1800" b="1">
                <a:solidFill>
                  <a:srgbClr val="3907F1"/>
                </a:solidFill>
              </a:rPr>
              <a:t>6.1</a:t>
            </a:r>
            <a:r>
              <a:rPr lang="zh-CN" altLang="en-US" sz="1800" b="1">
                <a:solidFill>
                  <a:srgbClr val="3907F1"/>
                </a:solidFill>
              </a:rPr>
              <a:t>）运算符</a:t>
            </a:r>
            <a:r>
              <a:rPr lang="en-US" altLang="zh-CN" sz="1800" b="1">
                <a:solidFill>
                  <a:srgbClr val="3907F1"/>
                </a:solidFill>
              </a:rPr>
              <a:t>new </a:t>
            </a:r>
            <a:r>
              <a:rPr lang="zh-CN" altLang="en-US" sz="1800" b="1">
                <a:solidFill>
                  <a:srgbClr val="3907F1"/>
                </a:solidFill>
              </a:rPr>
              <a:t>：</a:t>
            </a:r>
          </a:p>
          <a:p>
            <a:pPr>
              <a:lnSpc>
                <a:spcPct val="150000"/>
              </a:lnSpc>
            </a:pPr>
            <a:r>
              <a:rPr lang="zh-CN" altLang="en-US" sz="1800"/>
              <a:t>运算符</a:t>
            </a:r>
            <a:r>
              <a:rPr lang="en-US" altLang="zh-CN" sz="1800"/>
              <a:t>new</a:t>
            </a:r>
            <a:r>
              <a:rPr lang="zh-CN" altLang="en-US" sz="1800"/>
              <a:t>用于动态存储分配。 </a:t>
            </a:r>
          </a:p>
          <a:p>
            <a:pPr>
              <a:lnSpc>
                <a:spcPct val="150000"/>
              </a:lnSpc>
            </a:pPr>
            <a:r>
              <a:rPr lang="en-US" altLang="zh-CN" sz="1800"/>
              <a:t>new</a:t>
            </a:r>
            <a:r>
              <a:rPr lang="zh-CN" altLang="en-US" sz="1800"/>
              <a:t>返回一个指向所分配空间的指针。</a:t>
            </a:r>
          </a:p>
          <a:p>
            <a:pPr>
              <a:lnSpc>
                <a:spcPct val="150000"/>
              </a:lnSpc>
            </a:pPr>
            <a:r>
              <a:rPr lang="zh-CN" altLang="en-US" sz="1800"/>
              <a:t>例：</a:t>
            </a:r>
            <a:r>
              <a:rPr lang="en-US" altLang="zh-CN" sz="1800"/>
              <a:t>int </a:t>
            </a:r>
            <a:r>
              <a:rPr lang="en-US" altLang="zh-CN" sz="1800">
                <a:sym typeface="Symbol" panose="05050102010706020507" pitchFamily="18" charset="2"/>
              </a:rPr>
              <a:t></a:t>
            </a:r>
            <a:r>
              <a:rPr lang="en-US" altLang="zh-CN" sz="1800"/>
              <a:t>x</a:t>
            </a:r>
            <a:r>
              <a:rPr lang="zh-CN" altLang="en-US" sz="1800"/>
              <a:t>；</a:t>
            </a:r>
            <a:r>
              <a:rPr lang="en-US" altLang="zh-CN" sz="1800"/>
              <a:t>y=new int</a:t>
            </a:r>
            <a:r>
              <a:rPr lang="zh-CN" altLang="en-US" sz="1800"/>
              <a:t>；</a:t>
            </a:r>
            <a:r>
              <a:rPr lang="zh-CN" altLang="en-US" sz="1800">
                <a:sym typeface="Symbol" panose="05050102010706020507" pitchFamily="18" charset="2"/>
              </a:rPr>
              <a:t></a:t>
            </a:r>
            <a:r>
              <a:rPr lang="en-US" altLang="zh-CN" sz="1800"/>
              <a:t>y=10</a:t>
            </a:r>
            <a:r>
              <a:rPr lang="zh-CN" altLang="en-US" sz="1800"/>
              <a:t>；</a:t>
            </a:r>
          </a:p>
          <a:p>
            <a:pPr>
              <a:lnSpc>
                <a:spcPct val="150000"/>
              </a:lnSpc>
            </a:pPr>
            <a:r>
              <a:rPr lang="zh-CN" altLang="en-US" sz="1800"/>
              <a:t>也可将上述各语句作适当合并如下：</a:t>
            </a:r>
          </a:p>
          <a:p>
            <a:pPr>
              <a:lnSpc>
                <a:spcPct val="150000"/>
              </a:lnSpc>
            </a:pPr>
            <a:r>
              <a:rPr lang="en-US" altLang="zh-CN" sz="1800"/>
              <a:t>int </a:t>
            </a:r>
            <a:r>
              <a:rPr lang="en-US" altLang="zh-CN" sz="1800">
                <a:sym typeface="Symbol" panose="05050102010706020507" pitchFamily="18" charset="2"/>
              </a:rPr>
              <a:t></a:t>
            </a:r>
            <a:r>
              <a:rPr lang="en-US" altLang="zh-CN" sz="1800"/>
              <a:t>y=new int</a:t>
            </a:r>
            <a:r>
              <a:rPr lang="zh-CN" altLang="en-US" sz="1800"/>
              <a:t>；</a:t>
            </a:r>
            <a:r>
              <a:rPr lang="zh-CN" altLang="en-US" sz="1800">
                <a:sym typeface="Symbol" panose="05050102010706020507" pitchFamily="18" charset="2"/>
              </a:rPr>
              <a:t></a:t>
            </a:r>
            <a:r>
              <a:rPr lang="en-US" altLang="zh-CN" sz="1800"/>
              <a:t>y=10</a:t>
            </a:r>
            <a:r>
              <a:rPr lang="zh-CN" altLang="en-US" sz="1800"/>
              <a:t>；</a:t>
            </a:r>
          </a:p>
          <a:p>
            <a:pPr>
              <a:lnSpc>
                <a:spcPct val="150000"/>
              </a:lnSpc>
            </a:pPr>
            <a:r>
              <a:rPr lang="zh-CN" altLang="en-US" sz="1800"/>
              <a:t>或 </a:t>
            </a:r>
            <a:r>
              <a:rPr lang="en-US" altLang="zh-CN" sz="1800"/>
              <a:t>int </a:t>
            </a:r>
            <a:r>
              <a:rPr lang="en-US" altLang="zh-CN" sz="1800">
                <a:sym typeface="Symbol" panose="05050102010706020507" pitchFamily="18" charset="2"/>
              </a:rPr>
              <a:t></a:t>
            </a:r>
            <a:r>
              <a:rPr lang="en-US" altLang="zh-CN" sz="1800"/>
              <a:t>y=new int(10)</a:t>
            </a:r>
            <a:r>
              <a:rPr lang="zh-CN" altLang="en-US" sz="1800"/>
              <a:t>；</a:t>
            </a:r>
          </a:p>
          <a:p>
            <a:pPr>
              <a:lnSpc>
                <a:spcPct val="150000"/>
              </a:lnSpc>
            </a:pPr>
            <a:r>
              <a:rPr lang="zh-CN" altLang="en-US" sz="1800"/>
              <a:t>或 </a:t>
            </a:r>
            <a:r>
              <a:rPr lang="en-US" altLang="zh-CN" sz="1800"/>
              <a:t>int </a:t>
            </a:r>
            <a:r>
              <a:rPr lang="en-US" altLang="zh-CN" sz="1800">
                <a:sym typeface="Symbol" panose="05050102010706020507" pitchFamily="18" charset="2"/>
              </a:rPr>
              <a:t></a:t>
            </a:r>
            <a:r>
              <a:rPr lang="en-US" altLang="zh-CN" sz="1800"/>
              <a:t>y</a:t>
            </a:r>
            <a:r>
              <a:rPr lang="zh-CN" altLang="en-US" sz="1800"/>
              <a:t>；</a:t>
            </a:r>
            <a:r>
              <a:rPr lang="en-US" altLang="zh-CN" sz="1800"/>
              <a:t>y=new int(10)</a:t>
            </a:r>
            <a:r>
              <a:rPr lang="zh-CN" altLang="en-US" sz="1800"/>
              <a:t>；</a:t>
            </a:r>
          </a:p>
        </p:txBody>
      </p:sp>
    </p:spTree>
    <p:extLst>
      <p:ext uri="{BB962C8B-B14F-4D97-AF65-F5344CB8AC3E}">
        <p14:creationId xmlns:p14="http://schemas.microsoft.com/office/powerpoint/2010/main" val="18782535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7410"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411"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4"/>
          <p:cNvSpPr txBox="1">
            <a:spLocks noChangeArrowheads="1"/>
          </p:cNvSpPr>
          <p:nvPr/>
        </p:nvSpPr>
        <p:spPr bwMode="auto">
          <a:xfrm>
            <a:off x="2209800" y="1828800"/>
            <a:ext cx="487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5400" b="1" baseline="0">
                <a:latin typeface="宋体" panose="02010600030101010101" pitchFamily="2" charset="-122"/>
              </a:rPr>
              <a:t>算 法 概 述</a:t>
            </a:r>
          </a:p>
          <a:p>
            <a:pPr algn="dist" eaLnBrk="1" fontAlgn="base" hangingPunct="1">
              <a:lnSpc>
                <a:spcPct val="100000"/>
              </a:lnSpc>
            </a:pPr>
            <a:endParaRPr lang="en-US" altLang="zh-CN" sz="5400" b="1" baseline="0">
              <a:latin typeface="隶书" panose="02010509060101010101" pitchFamily="49" charset="-122"/>
              <a:ea typeface="隶书" panose="02010509060101010101" pitchFamily="49" charset="-122"/>
            </a:endParaRPr>
          </a:p>
        </p:txBody>
      </p:sp>
      <p:sp>
        <p:nvSpPr>
          <p:cNvPr id="17413" name="Text Box 9"/>
          <p:cNvSpPr txBox="1">
            <a:spLocks noChangeArrowheads="1"/>
          </p:cNvSpPr>
          <p:nvPr/>
        </p:nvSpPr>
        <p:spPr bwMode="auto">
          <a:xfrm>
            <a:off x="1676400" y="2743200"/>
            <a:ext cx="6477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en-US" altLang="zh-CN" sz="3600" b="1" baseline="0">
                <a:solidFill>
                  <a:schemeClr val="tx2"/>
                </a:solidFill>
                <a:latin typeface="Century Schoolbook" panose="02040604050505020304" pitchFamily="18" charset="0"/>
                <a:ea typeface="幼圆" panose="02010509060101010101" pitchFamily="49" charset="-122"/>
              </a:rPr>
              <a:t>Algorithm  Introduction</a:t>
            </a:r>
          </a:p>
        </p:txBody>
      </p:sp>
      <p:sp>
        <p:nvSpPr>
          <p:cNvPr id="17414" name="Text Box 10"/>
          <p:cNvSpPr txBox="1">
            <a:spLocks noChangeArrowheads="1"/>
          </p:cNvSpPr>
          <p:nvPr/>
        </p:nvSpPr>
        <p:spPr bwMode="auto">
          <a:xfrm>
            <a:off x="3810000" y="990600"/>
            <a:ext cx="13430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zh-CN" altLang="en-US" sz="3600" b="1" baseline="0">
                <a:latin typeface="幼圆" panose="02010509060101010101" pitchFamily="49" charset="-122"/>
                <a:ea typeface="幼圆" panose="02010509060101010101" pitchFamily="49" charset="-122"/>
              </a:rPr>
              <a:t>第</a:t>
            </a:r>
            <a:r>
              <a:rPr lang="en-US" altLang="zh-CN" sz="3600" b="1" baseline="0">
                <a:latin typeface="幼圆" panose="02010509060101010101" pitchFamily="49" charset="-122"/>
                <a:ea typeface="幼圆" panose="02010509060101010101" pitchFamily="49" charset="-122"/>
              </a:rPr>
              <a:t>1</a:t>
            </a:r>
            <a:r>
              <a:rPr lang="zh-CN" altLang="en-US" sz="3600" b="1" baseline="0">
                <a:latin typeface="幼圆" panose="02010509060101010101" pitchFamily="49" charset="-122"/>
                <a:ea typeface="幼圆" panose="02010509060101010101" pitchFamily="49" charset="-122"/>
              </a:rPr>
              <a:t>章</a:t>
            </a:r>
            <a:endParaRPr lang="zh-CN" altLang="en-US" sz="3600" b="1" baseline="0">
              <a:latin typeface="宋体" panose="02010600030101010101" pitchFamily="2" charset="-122"/>
            </a:endParaRPr>
          </a:p>
        </p:txBody>
      </p:sp>
      <p:sp>
        <p:nvSpPr>
          <p:cNvPr id="17415"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6" name="Rectangle 12"/>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7" name="Text Box 13" descr="羊皮纸"/>
          <p:cNvSpPr txBox="1">
            <a:spLocks noChangeArrowheads="1"/>
          </p:cNvSpPr>
          <p:nvPr/>
        </p:nvSpPr>
        <p:spPr bwMode="auto">
          <a:xfrm>
            <a:off x="1828800" y="3810000"/>
            <a:ext cx="5638800" cy="1600200"/>
          </a:xfrm>
          <a:prstGeom prst="rect">
            <a:avLst/>
          </a:prstGeom>
          <a:blipFill dpi="0" rotWithShape="0">
            <a:blip r:embed="rId5"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10000"/>
              </a:spcBef>
              <a:spcAft>
                <a:spcPct val="10000"/>
              </a:spcAft>
            </a:pPr>
            <a:r>
              <a:rPr lang="zh-CN" altLang="en-US" sz="3200" b="1" baseline="0" dirty="0">
                <a:solidFill>
                  <a:srgbClr val="800000"/>
                </a:solidFill>
              </a:rPr>
              <a:t>介绍算法设计的基本概念</a:t>
            </a:r>
          </a:p>
          <a:p>
            <a:pPr algn="ctr" eaLnBrk="1" fontAlgn="base" hangingPunct="1">
              <a:spcBef>
                <a:spcPct val="10000"/>
              </a:spcBef>
              <a:spcAft>
                <a:spcPct val="10000"/>
              </a:spcAft>
            </a:pPr>
            <a:r>
              <a:rPr lang="zh-CN" altLang="en-US" sz="3200" b="1" baseline="0" dirty="0">
                <a:solidFill>
                  <a:srgbClr val="800000"/>
                </a:solidFill>
              </a:rPr>
              <a:t>及算法分析的方法和准则</a:t>
            </a:r>
            <a:endParaRPr lang="en-US" altLang="zh-CN" sz="3600" b="1" baseline="0" dirty="0">
              <a:solidFill>
                <a:schemeClr val="bg2"/>
              </a:solidFill>
            </a:endParaRPr>
          </a:p>
        </p:txBody>
      </p:sp>
      <p:sp>
        <p:nvSpPr>
          <p:cNvPr id="17418" name="Rectangle 14"/>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Tree>
  </p:cSld>
  <p:clrMapOvr>
    <a:masterClrMapping/>
  </p:clrMapOvr>
  <p:transition>
    <p:pull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74638"/>
            <a:ext cx="8229600" cy="1019175"/>
          </a:xfrm>
        </p:spPr>
        <p:txBody>
          <a:bodyPr/>
          <a:lstStyle/>
          <a:p>
            <a:r>
              <a:rPr lang="zh-CN" altLang="en-US" sz="2800" b="1">
                <a:solidFill>
                  <a:srgbClr val="3907F1"/>
                </a:solidFill>
              </a:rPr>
              <a:t>（</a:t>
            </a:r>
            <a:r>
              <a:rPr lang="en-US" altLang="zh-CN" sz="2800" b="1">
                <a:solidFill>
                  <a:srgbClr val="3907F1"/>
                </a:solidFill>
              </a:rPr>
              <a:t>6.2</a:t>
            </a:r>
            <a:r>
              <a:rPr lang="zh-CN" altLang="en-US" sz="2800" b="1">
                <a:solidFill>
                  <a:srgbClr val="3907F1"/>
                </a:solidFill>
              </a:rPr>
              <a:t>）一维数组 ：</a:t>
            </a:r>
          </a:p>
        </p:txBody>
      </p:sp>
      <p:sp>
        <p:nvSpPr>
          <p:cNvPr id="103427" name="Rectangle 3"/>
          <p:cNvSpPr>
            <a:spLocks noGrp="1" noChangeArrowheads="1"/>
          </p:cNvSpPr>
          <p:nvPr>
            <p:ph type="body" idx="1"/>
          </p:nvPr>
        </p:nvSpPr>
        <p:spPr>
          <a:xfrm>
            <a:off x="1257300" y="1773238"/>
            <a:ext cx="7772400" cy="4322762"/>
          </a:xfrm>
        </p:spPr>
        <p:txBody>
          <a:bodyPr/>
          <a:lstStyle/>
          <a:p>
            <a:pPr>
              <a:lnSpc>
                <a:spcPct val="150000"/>
              </a:lnSpc>
            </a:pPr>
            <a:r>
              <a:rPr lang="zh-CN" altLang="en-US" sz="2000"/>
              <a:t>为了在运行时创建一个大小可动态变化的一维浮点数组</a:t>
            </a:r>
            <a:r>
              <a:rPr lang="en-US" altLang="zh-CN" sz="2000"/>
              <a:t>x</a:t>
            </a:r>
            <a:r>
              <a:rPr lang="zh-CN" altLang="en-US" sz="2000"/>
              <a:t>，可先将</a:t>
            </a:r>
            <a:r>
              <a:rPr lang="en-US" altLang="zh-CN" sz="2000"/>
              <a:t>x</a:t>
            </a:r>
            <a:r>
              <a:rPr lang="zh-CN" altLang="en-US" sz="2000"/>
              <a:t>声明为一个</a:t>
            </a:r>
            <a:r>
              <a:rPr lang="en-US" altLang="zh-CN" sz="2000"/>
              <a:t>float</a:t>
            </a:r>
            <a:r>
              <a:rPr lang="zh-CN" altLang="en-US" sz="2000"/>
              <a:t>类型的指针。然后用</a:t>
            </a:r>
            <a:r>
              <a:rPr lang="en-US" altLang="zh-CN" sz="2000"/>
              <a:t>new</a:t>
            </a:r>
            <a:r>
              <a:rPr lang="zh-CN" altLang="en-US" sz="2000"/>
              <a:t>为数组动态地分配存储空间。</a:t>
            </a:r>
          </a:p>
          <a:p>
            <a:pPr>
              <a:lnSpc>
                <a:spcPct val="150000"/>
              </a:lnSpc>
            </a:pPr>
            <a:r>
              <a:rPr lang="zh-CN" altLang="en-US" sz="2000" b="1">
                <a:solidFill>
                  <a:srgbClr val="3907F1"/>
                </a:solidFill>
              </a:rPr>
              <a:t>例：</a:t>
            </a:r>
          </a:p>
          <a:p>
            <a:pPr>
              <a:lnSpc>
                <a:spcPct val="150000"/>
              </a:lnSpc>
            </a:pPr>
            <a:r>
              <a:rPr lang="en-US" altLang="zh-CN" sz="2000"/>
              <a:t>float </a:t>
            </a:r>
            <a:r>
              <a:rPr lang="en-US" altLang="zh-CN" sz="2000">
                <a:sym typeface="Symbol" panose="05050102010706020507" pitchFamily="18" charset="2"/>
              </a:rPr>
              <a:t></a:t>
            </a:r>
            <a:r>
              <a:rPr lang="en-US" altLang="zh-CN" sz="2000"/>
              <a:t>x=new float[n]</a:t>
            </a:r>
            <a:r>
              <a:rPr lang="zh-CN" altLang="en-US" sz="2000"/>
              <a:t>；</a:t>
            </a:r>
          </a:p>
          <a:p>
            <a:pPr>
              <a:lnSpc>
                <a:spcPct val="150000"/>
              </a:lnSpc>
            </a:pPr>
            <a:r>
              <a:rPr lang="zh-CN" altLang="en-US" sz="2000"/>
              <a:t>创建一个大小为</a:t>
            </a:r>
            <a:r>
              <a:rPr lang="en-US" altLang="zh-CN" sz="2000"/>
              <a:t>n</a:t>
            </a:r>
            <a:r>
              <a:rPr lang="zh-CN" altLang="en-US" sz="2000"/>
              <a:t>的一维浮点数组。运算符</a:t>
            </a:r>
            <a:r>
              <a:rPr lang="en-US" altLang="zh-CN" sz="2000"/>
              <a:t>new</a:t>
            </a:r>
            <a:r>
              <a:rPr lang="zh-CN" altLang="en-US" sz="2000"/>
              <a:t>分配</a:t>
            </a:r>
            <a:r>
              <a:rPr lang="en-US" altLang="zh-CN" sz="2000"/>
              <a:t>n</a:t>
            </a:r>
            <a:r>
              <a:rPr lang="zh-CN" altLang="en-US" sz="2000"/>
              <a:t>个浮点数所需的空间，并返回指向第一个浮点数的指针。</a:t>
            </a:r>
          </a:p>
          <a:p>
            <a:pPr>
              <a:lnSpc>
                <a:spcPct val="150000"/>
              </a:lnSpc>
            </a:pPr>
            <a:r>
              <a:rPr lang="zh-CN" altLang="en-US" sz="2000"/>
              <a:t>然后可用</a:t>
            </a:r>
            <a:r>
              <a:rPr lang="en-US" altLang="zh-CN" sz="2000"/>
              <a:t>x[0]</a:t>
            </a:r>
            <a:r>
              <a:rPr lang="zh-CN" altLang="en-US" sz="2000"/>
              <a:t>，</a:t>
            </a:r>
            <a:r>
              <a:rPr lang="en-US" altLang="zh-CN" sz="2000"/>
              <a:t>x[1]</a:t>
            </a:r>
            <a:r>
              <a:rPr lang="zh-CN" altLang="en-US" sz="2000"/>
              <a:t>，</a:t>
            </a:r>
            <a:r>
              <a:rPr lang="en-US" altLang="zh-CN" sz="2000"/>
              <a:t>…</a:t>
            </a:r>
            <a:r>
              <a:rPr lang="zh-CN" altLang="en-US" sz="2000"/>
              <a:t>，</a:t>
            </a:r>
            <a:r>
              <a:rPr lang="en-US" altLang="zh-CN" sz="2000"/>
              <a:t>x[n-1]</a:t>
            </a:r>
            <a:r>
              <a:rPr lang="zh-CN" altLang="en-US" sz="2000"/>
              <a:t>来访问每个数组元素。</a:t>
            </a:r>
          </a:p>
        </p:txBody>
      </p:sp>
    </p:spTree>
    <p:extLst>
      <p:ext uri="{BB962C8B-B14F-4D97-AF65-F5344CB8AC3E}">
        <p14:creationId xmlns:p14="http://schemas.microsoft.com/office/powerpoint/2010/main" val="79376683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sz="2800" b="1">
                <a:solidFill>
                  <a:srgbClr val="3907F1"/>
                </a:solidFill>
              </a:rPr>
              <a:t>（</a:t>
            </a:r>
            <a:r>
              <a:rPr lang="en-US" altLang="zh-CN" sz="2800" b="1">
                <a:solidFill>
                  <a:srgbClr val="3907F1"/>
                </a:solidFill>
              </a:rPr>
              <a:t>6.3</a:t>
            </a:r>
            <a:r>
              <a:rPr lang="zh-CN" altLang="en-US" sz="2800" b="1">
                <a:solidFill>
                  <a:srgbClr val="3907F1"/>
                </a:solidFill>
              </a:rPr>
              <a:t>）运算符</a:t>
            </a:r>
            <a:r>
              <a:rPr lang="en-US" altLang="zh-CN" sz="2800" b="1">
                <a:solidFill>
                  <a:srgbClr val="3907F1"/>
                </a:solidFill>
              </a:rPr>
              <a:t>delete </a:t>
            </a:r>
            <a:r>
              <a:rPr lang="zh-CN" altLang="en-US" sz="2800" b="1">
                <a:solidFill>
                  <a:srgbClr val="3907F1"/>
                </a:solidFill>
              </a:rPr>
              <a:t>：</a:t>
            </a:r>
          </a:p>
        </p:txBody>
      </p:sp>
      <p:sp>
        <p:nvSpPr>
          <p:cNvPr id="104451" name="Rectangle 3"/>
          <p:cNvSpPr>
            <a:spLocks noGrp="1" noChangeArrowheads="1"/>
          </p:cNvSpPr>
          <p:nvPr>
            <p:ph type="body" idx="1"/>
          </p:nvPr>
        </p:nvSpPr>
        <p:spPr>
          <a:xfrm>
            <a:off x="1257300" y="1700213"/>
            <a:ext cx="7772400" cy="4395787"/>
          </a:xfrm>
        </p:spPr>
        <p:txBody>
          <a:bodyPr/>
          <a:lstStyle/>
          <a:p>
            <a:pPr>
              <a:lnSpc>
                <a:spcPct val="150000"/>
              </a:lnSpc>
            </a:pPr>
            <a:r>
              <a:rPr lang="zh-CN" altLang="en-US" sz="2400"/>
              <a:t>当动态分配的存储空间已不再需要时应及时释放所占用的空间。</a:t>
            </a:r>
          </a:p>
          <a:p>
            <a:pPr>
              <a:lnSpc>
                <a:spcPct val="150000"/>
              </a:lnSpc>
            </a:pPr>
            <a:r>
              <a:rPr lang="zh-CN" altLang="en-US" sz="2400"/>
              <a:t>用运算符</a:t>
            </a:r>
            <a:r>
              <a:rPr lang="en-US" altLang="zh-CN" sz="2400"/>
              <a:t>delete</a:t>
            </a:r>
            <a:r>
              <a:rPr lang="zh-CN" altLang="en-US" sz="2400"/>
              <a:t>来释放由</a:t>
            </a:r>
            <a:r>
              <a:rPr lang="en-US" altLang="zh-CN" sz="2400"/>
              <a:t>new</a:t>
            </a:r>
            <a:r>
              <a:rPr lang="zh-CN" altLang="en-US" sz="2400"/>
              <a:t>分配的空间。</a:t>
            </a:r>
          </a:p>
          <a:p>
            <a:pPr>
              <a:lnSpc>
                <a:spcPct val="150000"/>
              </a:lnSpc>
            </a:pPr>
            <a:r>
              <a:rPr lang="zh-CN" altLang="en-US" sz="2400" b="1">
                <a:solidFill>
                  <a:srgbClr val="3907F1"/>
                </a:solidFill>
              </a:rPr>
              <a:t>例：</a:t>
            </a:r>
          </a:p>
          <a:p>
            <a:pPr>
              <a:lnSpc>
                <a:spcPct val="150000"/>
              </a:lnSpc>
            </a:pPr>
            <a:r>
              <a:rPr lang="en-US" altLang="zh-CN" sz="2400"/>
              <a:t>delete y</a:t>
            </a:r>
            <a:r>
              <a:rPr lang="zh-CN" altLang="en-US" sz="2400"/>
              <a:t>；</a:t>
            </a:r>
          </a:p>
          <a:p>
            <a:pPr>
              <a:lnSpc>
                <a:spcPct val="150000"/>
              </a:lnSpc>
            </a:pPr>
            <a:r>
              <a:rPr lang="en-US" altLang="zh-CN" sz="2400"/>
              <a:t>delete [ ]x</a:t>
            </a:r>
            <a:r>
              <a:rPr lang="zh-CN" altLang="en-US" sz="2400"/>
              <a:t>；</a:t>
            </a:r>
          </a:p>
          <a:p>
            <a:pPr>
              <a:lnSpc>
                <a:spcPct val="150000"/>
              </a:lnSpc>
            </a:pPr>
            <a:r>
              <a:rPr lang="zh-CN" altLang="en-US" sz="2400"/>
              <a:t>分别释放分配给</a:t>
            </a:r>
            <a:r>
              <a:rPr lang="zh-CN" altLang="en-US" sz="2400">
                <a:sym typeface="Symbol" panose="05050102010706020507" pitchFamily="18" charset="2"/>
              </a:rPr>
              <a:t></a:t>
            </a:r>
            <a:r>
              <a:rPr lang="en-US" altLang="zh-CN" sz="2400"/>
              <a:t>y</a:t>
            </a:r>
            <a:r>
              <a:rPr lang="zh-CN" altLang="en-US" sz="2400"/>
              <a:t>的空间和分配给一维数组</a:t>
            </a:r>
            <a:r>
              <a:rPr lang="en-US" altLang="zh-CN" sz="2400"/>
              <a:t>x</a:t>
            </a:r>
            <a:r>
              <a:rPr lang="zh-CN" altLang="en-US" sz="2400"/>
              <a:t>的空间。</a:t>
            </a:r>
          </a:p>
        </p:txBody>
      </p:sp>
    </p:spTree>
    <p:extLst>
      <p:ext uri="{BB962C8B-B14F-4D97-AF65-F5344CB8AC3E}">
        <p14:creationId xmlns:p14="http://schemas.microsoft.com/office/powerpoint/2010/main" val="203854831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6.4</a:t>
            </a:r>
            <a:r>
              <a:rPr lang="zh-CN" altLang="en-US" sz="2400" b="1">
                <a:solidFill>
                  <a:srgbClr val="3907F1"/>
                </a:solidFill>
              </a:rPr>
              <a:t>）动态二维数组 ：</a:t>
            </a:r>
          </a:p>
        </p:txBody>
      </p:sp>
      <p:sp>
        <p:nvSpPr>
          <p:cNvPr id="105475" name="Rectangle 3"/>
          <p:cNvSpPr>
            <a:spLocks noGrp="1" noChangeArrowheads="1"/>
          </p:cNvSpPr>
          <p:nvPr>
            <p:ph type="body" idx="1"/>
          </p:nvPr>
        </p:nvSpPr>
        <p:spPr>
          <a:xfrm>
            <a:off x="1257300" y="1844675"/>
            <a:ext cx="7772400" cy="1368425"/>
          </a:xfrm>
        </p:spPr>
        <p:txBody>
          <a:bodyPr/>
          <a:lstStyle/>
          <a:p>
            <a:pPr>
              <a:lnSpc>
                <a:spcPct val="150000"/>
              </a:lnSpc>
            </a:pPr>
            <a:r>
              <a:rPr lang="zh-CN" altLang="en-US" sz="2400"/>
              <a:t>创建类型为</a:t>
            </a:r>
            <a:r>
              <a:rPr lang="en-US" altLang="zh-CN" sz="2400"/>
              <a:t>Type</a:t>
            </a:r>
            <a:r>
              <a:rPr lang="zh-CN" altLang="en-US" sz="2400"/>
              <a:t>的动态工作数组，这个数组有</a:t>
            </a:r>
            <a:r>
              <a:rPr lang="en-US" altLang="zh-CN" sz="2400"/>
              <a:t>rows</a:t>
            </a:r>
            <a:r>
              <a:rPr lang="zh-CN" altLang="en-US" sz="2400"/>
              <a:t>行和</a:t>
            </a:r>
            <a:r>
              <a:rPr lang="en-US" altLang="zh-CN" sz="2400"/>
              <a:t>cols</a:t>
            </a:r>
            <a:r>
              <a:rPr lang="zh-CN" altLang="en-US" sz="2400"/>
              <a:t>列。</a:t>
            </a:r>
            <a:endParaRPr lang="zh-CN" altLang="en-US" sz="2400" b="1"/>
          </a:p>
        </p:txBody>
      </p:sp>
      <p:sp>
        <p:nvSpPr>
          <p:cNvPr id="105476" name="AutoShape 4"/>
          <p:cNvSpPr>
            <a:spLocks noChangeArrowheads="1"/>
          </p:cNvSpPr>
          <p:nvPr/>
        </p:nvSpPr>
        <p:spPr bwMode="auto">
          <a:xfrm>
            <a:off x="1692275" y="3284538"/>
            <a:ext cx="6048375" cy="3240087"/>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kumimoji="1" lang="en-US" altLang="zh-CN" sz="2000"/>
              <a:t>template &lt;class Type&gt;</a:t>
            </a:r>
          </a:p>
          <a:p>
            <a:pPr>
              <a:lnSpc>
                <a:spcPct val="130000"/>
              </a:lnSpc>
            </a:pPr>
            <a:r>
              <a:rPr kumimoji="1" lang="en-US" altLang="zh-CN" sz="2000"/>
              <a:t>void Make2DArray(Type** &amp;x,int rows, int cols)</a:t>
            </a:r>
          </a:p>
          <a:p>
            <a:pPr>
              <a:lnSpc>
                <a:spcPct val="130000"/>
              </a:lnSpc>
            </a:pPr>
            <a:r>
              <a:rPr kumimoji="1" lang="en-US" altLang="zh-CN" sz="2000"/>
              <a:t>{   </a:t>
            </a:r>
          </a:p>
          <a:p>
            <a:pPr>
              <a:lnSpc>
                <a:spcPct val="130000"/>
              </a:lnSpc>
            </a:pPr>
            <a:r>
              <a:rPr kumimoji="1" lang="en-US" altLang="zh-CN" sz="2000"/>
              <a:t>      x=new Type*[rows];   </a:t>
            </a:r>
          </a:p>
          <a:p>
            <a:pPr>
              <a:lnSpc>
                <a:spcPct val="130000"/>
              </a:lnSpc>
            </a:pPr>
            <a:r>
              <a:rPr kumimoji="1" lang="en-US" altLang="zh-CN" sz="2000"/>
              <a:t>      for (int i=0;i&lt;rows;i++)     </a:t>
            </a:r>
          </a:p>
          <a:p>
            <a:pPr>
              <a:lnSpc>
                <a:spcPct val="130000"/>
              </a:lnSpc>
            </a:pPr>
            <a:r>
              <a:rPr kumimoji="1" lang="en-US" altLang="zh-CN" sz="2000"/>
              <a:t>          x[i]=new Type[cols];</a:t>
            </a:r>
          </a:p>
          <a:p>
            <a:pPr>
              <a:lnSpc>
                <a:spcPct val="130000"/>
              </a:lnSpc>
            </a:pPr>
            <a:r>
              <a:rPr kumimoji="1" lang="en-US" altLang="zh-CN" sz="2000"/>
              <a:t>}</a:t>
            </a:r>
          </a:p>
        </p:txBody>
      </p:sp>
    </p:spTree>
    <p:extLst>
      <p:ext uri="{BB962C8B-B14F-4D97-AF65-F5344CB8AC3E}">
        <p14:creationId xmlns:p14="http://schemas.microsoft.com/office/powerpoint/2010/main" val="391456081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257300" y="620713"/>
            <a:ext cx="7772400" cy="5475287"/>
          </a:xfrm>
        </p:spPr>
        <p:txBody>
          <a:bodyPr/>
          <a:lstStyle/>
          <a:p>
            <a:pPr>
              <a:lnSpc>
                <a:spcPct val="150000"/>
              </a:lnSpc>
            </a:pPr>
            <a:r>
              <a:rPr lang="zh-CN" altLang="en-US" sz="2000"/>
              <a:t>当不再需要一个动态分配的二维数组时，可按以下步骤释放它所占用的空间。首先释放在</a:t>
            </a:r>
            <a:r>
              <a:rPr lang="en-US" altLang="zh-CN" sz="2000"/>
              <a:t>for</a:t>
            </a:r>
            <a:r>
              <a:rPr lang="zh-CN" altLang="en-US" sz="2000"/>
              <a:t>循环中为每一行所分配的空间。然后释放为行指针分配的空间。</a:t>
            </a:r>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b="1"/>
          </a:p>
          <a:p>
            <a:pPr>
              <a:lnSpc>
                <a:spcPct val="150000"/>
              </a:lnSpc>
            </a:pPr>
            <a:r>
              <a:rPr lang="zh-CN" altLang="en-US" sz="2000"/>
              <a:t>释放空间后将</a:t>
            </a:r>
            <a:r>
              <a:rPr lang="en-US" altLang="zh-CN" sz="2000"/>
              <a:t>x</a:t>
            </a:r>
            <a:r>
              <a:rPr lang="zh-CN" altLang="en-US" sz="2000"/>
              <a:t>置为</a:t>
            </a:r>
            <a:r>
              <a:rPr lang="en-US" altLang="zh-CN" sz="2000"/>
              <a:t>0</a:t>
            </a:r>
            <a:r>
              <a:rPr lang="zh-CN" altLang="en-US" sz="2000"/>
              <a:t>，以防继续访问已被释放的空间。</a:t>
            </a:r>
          </a:p>
        </p:txBody>
      </p:sp>
      <p:sp>
        <p:nvSpPr>
          <p:cNvPr id="106500" name="AutoShape 4"/>
          <p:cNvSpPr>
            <a:spLocks noChangeArrowheads="1"/>
          </p:cNvSpPr>
          <p:nvPr/>
        </p:nvSpPr>
        <p:spPr bwMode="auto">
          <a:xfrm>
            <a:off x="2268538" y="2133600"/>
            <a:ext cx="5257800" cy="352901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kumimoji="1" lang="en-US" altLang="zh-CN" sz="2000"/>
              <a:t>template &lt;class Type&gt;</a:t>
            </a:r>
          </a:p>
          <a:p>
            <a:pPr>
              <a:lnSpc>
                <a:spcPct val="130000"/>
              </a:lnSpc>
            </a:pPr>
            <a:r>
              <a:rPr kumimoji="1" lang="en-US" altLang="zh-CN" sz="2000"/>
              <a:t>void</a:t>
            </a:r>
            <a:r>
              <a:rPr kumimoji="1" lang="en-US" altLang="zh-CN" sz="2000" b="1"/>
              <a:t> </a:t>
            </a:r>
            <a:r>
              <a:rPr kumimoji="1" lang="en-US" altLang="zh-CN" sz="2000"/>
              <a:t>Delete2DArray(Type** &amp;x,int rows)</a:t>
            </a:r>
          </a:p>
          <a:p>
            <a:pPr>
              <a:lnSpc>
                <a:spcPct val="130000"/>
              </a:lnSpc>
            </a:pPr>
            <a:r>
              <a:rPr kumimoji="1" lang="en-US" altLang="zh-CN" sz="2000"/>
              <a:t>{  </a:t>
            </a:r>
          </a:p>
          <a:p>
            <a:pPr>
              <a:lnSpc>
                <a:spcPct val="130000"/>
              </a:lnSpc>
            </a:pPr>
            <a:r>
              <a:rPr kumimoji="1" lang="en-US" altLang="zh-CN" sz="2000"/>
              <a:t>      for (int i=0;i&lt;rows;i++)     </a:t>
            </a:r>
          </a:p>
          <a:p>
            <a:pPr>
              <a:lnSpc>
                <a:spcPct val="130000"/>
              </a:lnSpc>
            </a:pPr>
            <a:r>
              <a:rPr kumimoji="1" lang="en-US" altLang="zh-CN" sz="2000"/>
              <a:t>         delete []x[i];   </a:t>
            </a:r>
          </a:p>
          <a:p>
            <a:pPr>
              <a:lnSpc>
                <a:spcPct val="130000"/>
              </a:lnSpc>
            </a:pPr>
            <a:r>
              <a:rPr kumimoji="1" lang="en-US" altLang="zh-CN" sz="2000"/>
              <a:t>     delete []x;   </a:t>
            </a:r>
          </a:p>
          <a:p>
            <a:pPr>
              <a:lnSpc>
                <a:spcPct val="130000"/>
              </a:lnSpc>
            </a:pPr>
            <a:r>
              <a:rPr kumimoji="1" lang="en-US" altLang="zh-CN" sz="2000"/>
              <a:t>     x=0;</a:t>
            </a:r>
          </a:p>
          <a:p>
            <a:pPr>
              <a:lnSpc>
                <a:spcPct val="130000"/>
              </a:lnSpc>
            </a:pPr>
            <a:r>
              <a:rPr kumimoji="1" lang="en-US" altLang="zh-CN" sz="2000"/>
              <a:t>}</a:t>
            </a:r>
          </a:p>
        </p:txBody>
      </p:sp>
    </p:spTree>
    <p:extLst>
      <p:ext uri="{BB962C8B-B14F-4D97-AF65-F5344CB8AC3E}">
        <p14:creationId xmlns:p14="http://schemas.microsoft.com/office/powerpoint/2010/main" val="285722367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5842"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525" y="594995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5843"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8"/>
          <p:cNvSpPr txBox="1">
            <a:spLocks noChangeArrowheads="1"/>
          </p:cNvSpPr>
          <p:nvPr/>
        </p:nvSpPr>
        <p:spPr bwMode="auto">
          <a:xfrm>
            <a:off x="2627313" y="723900"/>
            <a:ext cx="261461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r>
              <a:rPr lang="zh-CN" altLang="en-US" sz="3600" b="1" baseline="0">
                <a:latin typeface="幼圆" panose="02010509060101010101" pitchFamily="49" charset="-122"/>
                <a:ea typeface="幼圆" panose="02010509060101010101" pitchFamily="49" charset="-122"/>
              </a:rPr>
              <a:t>总  结</a:t>
            </a:r>
            <a:endParaRPr lang="en-US" altLang="zh-CN" sz="3600" b="1" baseline="0">
              <a:latin typeface="幼圆" panose="02010509060101010101" pitchFamily="49" charset="-122"/>
              <a:ea typeface="幼圆" panose="02010509060101010101" pitchFamily="49" charset="-122"/>
            </a:endParaRPr>
          </a:p>
        </p:txBody>
      </p:sp>
      <p:sp>
        <p:nvSpPr>
          <p:cNvPr id="35845" name="Rectangle 9"/>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6" name="Rectangle 10"/>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7" name="Rectangle 11"/>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
        <p:nvSpPr>
          <p:cNvPr id="456716" name="Rectangle 12"/>
          <p:cNvSpPr>
            <a:spLocks noChangeArrowheads="1"/>
          </p:cNvSpPr>
          <p:nvPr/>
        </p:nvSpPr>
        <p:spPr bwMode="auto">
          <a:xfrm>
            <a:off x="879475" y="1476375"/>
            <a:ext cx="7772400" cy="3295650"/>
          </a:xfrm>
          <a:prstGeom prst="rect">
            <a:avLst/>
          </a:prstGeom>
          <a:solidFill>
            <a:srgbClr val="FFFFCC"/>
          </a:solidFill>
          <a:ln>
            <a:noFill/>
          </a:ln>
          <a:effectLst/>
        </p:spPr>
        <p:txBody>
          <a:bodyPr/>
          <a:lstStyle/>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算法的概念。</a:t>
            </a: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程序、数据结构、算法</a:t>
            </a: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算法的空间复杂度和时间复杂度。</a:t>
            </a: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大</a:t>
            </a:r>
            <a:r>
              <a:rPr kumimoji="0" lang="en-US" altLang="zh-CN" sz="3200" b="1" baseline="0" dirty="0">
                <a:latin typeface="+mj-ea"/>
                <a:ea typeface="+mj-ea"/>
              </a:rPr>
              <a:t>O</a:t>
            </a:r>
            <a:r>
              <a:rPr kumimoji="0" lang="zh-CN" altLang="en-US" sz="3200" b="1" baseline="0" dirty="0">
                <a:latin typeface="+mj-ea"/>
                <a:ea typeface="+mj-ea"/>
              </a:rPr>
              <a:t>表示法 、大</a:t>
            </a:r>
            <a:r>
              <a:rPr kumimoji="0" lang="zh-CN" altLang="en-US" sz="3200" b="1" baseline="0" dirty="0">
                <a:latin typeface="+mj-ea"/>
                <a:ea typeface="+mj-ea"/>
                <a:sym typeface="Symbol" pitchFamily="18" charset="2"/>
              </a:rPr>
              <a:t></a:t>
            </a:r>
            <a:r>
              <a:rPr kumimoji="0" lang="zh-CN" altLang="en-US" sz="3200" b="1" baseline="0" dirty="0">
                <a:latin typeface="+mj-ea"/>
                <a:ea typeface="+mj-ea"/>
              </a:rPr>
              <a:t> 表示法、</a:t>
            </a:r>
            <a:r>
              <a:rPr kumimoji="0" lang="zh-CN" altLang="en-US" sz="3200" b="1" baseline="0" dirty="0">
                <a:latin typeface="+mj-ea"/>
                <a:ea typeface="+mj-ea"/>
                <a:sym typeface="Symbol" pitchFamily="18" charset="2"/>
              </a:rPr>
              <a:t>表示法</a:t>
            </a:r>
            <a:r>
              <a:rPr kumimoji="0" lang="zh-CN" altLang="en-US" sz="3200" b="1" baseline="0" dirty="0">
                <a:latin typeface="+mj-ea"/>
                <a:ea typeface="+mj-ea"/>
              </a:rPr>
              <a:t>。</a:t>
            </a:r>
          </a:p>
        </p:txBody>
      </p:sp>
      <p:sp>
        <p:nvSpPr>
          <p:cNvPr id="3584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DD61C0B-F2A9-45E0-BD9A-1AF9A1A97980}" type="slidenum">
              <a:rPr lang="en-US" altLang="zh-CN" sz="1400" baseline="0"/>
              <a:pPr/>
              <a:t>64</a:t>
            </a:fld>
            <a:endParaRPr lang="en-US" altLang="zh-CN" sz="1400" baseline="0"/>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789107-A2CA-4622-9941-C03D5A4E35DD}"/>
              </a:ext>
            </a:extLst>
          </p:cNvPr>
          <p:cNvSpPr>
            <a:spLocks noGrp="1"/>
          </p:cNvSpPr>
          <p:nvPr>
            <p:ph type="sldNum" sz="quarter" idx="12"/>
          </p:nvPr>
        </p:nvSpPr>
        <p:spPr/>
        <p:txBody>
          <a:bodyPr/>
          <a:lstStyle/>
          <a:p>
            <a:fld id="{223455C1-FC6D-4326-AD7C-BF14C3EB7651}" type="slidenum">
              <a:rPr lang="en-US" altLang="zh-CN" smtClean="0"/>
              <a:pPr/>
              <a:t>7</a:t>
            </a:fld>
            <a:endParaRPr lang="en-US" altLang="zh-CN"/>
          </a:p>
        </p:txBody>
      </p:sp>
      <p:sp>
        <p:nvSpPr>
          <p:cNvPr id="3" name="矩形 2">
            <a:extLst>
              <a:ext uri="{FF2B5EF4-FFF2-40B4-BE49-F238E27FC236}">
                <a16:creationId xmlns:a16="http://schemas.microsoft.com/office/drawing/2014/main" id="{94931D11-310A-4B1A-8D31-4BC5C838F85E}"/>
              </a:ext>
            </a:extLst>
          </p:cNvPr>
          <p:cNvSpPr>
            <a:spLocks noChangeAspect="1"/>
          </p:cNvSpPr>
          <p:nvPr>
            <p:custDataLst>
              <p:tags r:id="rId1"/>
            </p:custDataLst>
          </p:nvPr>
        </p:nvSpPr>
        <p:spPr bwMode="auto">
          <a:xfrm>
            <a:off x="1306286" y="1096347"/>
            <a:ext cx="6531428" cy="4665306"/>
          </a:xfrm>
          <a:prstGeom prst="rect">
            <a:avLst/>
          </a:prstGeom>
          <a:blipFill>
            <a:blip r:embed="rId3"/>
            <a:stretch>
              <a:fillRect/>
            </a:stretch>
          </a:blip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5600" tIns="46800" rIns="355600" bIns="46800" numCol="1" rtlCol="0" anchor="ctr" anchorCtr="1" compatLnSpc="1">
            <a:prstTxWarp prst="textNoShape">
              <a:avLst/>
            </a:prstTxWarp>
            <a:noAutofit/>
          </a:bodyPr>
          <a:lstStyle/>
          <a:p>
            <a:pPr marL="0" marR="0" indent="0" algn="ctr" defTabSz="914400" rtl="0" eaLnBrk="0" fontAlgn="b" latinLnBrk="0" hangingPunct="0">
              <a:lnSpc>
                <a:spcPct val="140000"/>
              </a:lnSpc>
              <a:spcBef>
                <a:spcPct val="0"/>
              </a:spcBef>
              <a:spcAft>
                <a:spcPct val="0"/>
              </a:spcAft>
              <a:buClrTx/>
              <a:buSzTx/>
              <a:buFontTx/>
              <a:buNone/>
              <a:tabLst/>
            </a:pPr>
            <a:r>
              <a:rPr kumimoji="1" lang="zh-CN" altLang="en-US" sz="2000" b="0" i="0" u="none" strike="noStrike" cap="none" normalizeH="0" baseline="-2500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网络视频</a:t>
            </a:r>
          </a:p>
          <a:p>
            <a:pPr marL="0" marR="0" indent="0" algn="just" defTabSz="914400" rtl="0" eaLnBrk="0" fontAlgn="b" latinLnBrk="0" hangingPunct="0">
              <a:lnSpc>
                <a:spcPct val="140000"/>
              </a:lnSpc>
              <a:spcBef>
                <a:spcPct val="0"/>
              </a:spcBef>
              <a:spcAft>
                <a:spcPct val="0"/>
              </a:spcAft>
              <a:buClrTx/>
              <a:buSzTx/>
              <a:buFontTx/>
              <a:buNone/>
              <a:tabLst/>
            </a:pPr>
            <a:endParaRPr kumimoji="1" lang="zh-CN" altLang="en-US" sz="1600" b="0" i="0" u="none" strike="noStrike" cap="none" normalizeH="0" baseline="-2500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 latinLnBrk="0" hangingPunct="0">
              <a:lnSpc>
                <a:spcPct val="140000"/>
              </a:lnSpc>
              <a:spcBef>
                <a:spcPct val="0"/>
              </a:spcBef>
              <a:spcAft>
                <a:spcPct val="0"/>
              </a:spcAft>
              <a:buClrTx/>
              <a:buSzTx/>
              <a:buFontTx/>
              <a:buNone/>
              <a:tabLst/>
            </a:pPr>
            <a:r>
              <a:rPr kumimoji="1" lang="en-US" altLang="zh-CN" sz="1600" b="0" i="0" u="none" strike="noStrike" cap="none" normalizeH="0" baseline="-2500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https://www.bilibili.com/video/BV1bK411n7UK</a:t>
            </a:r>
          </a:p>
          <a:p>
            <a:pPr marL="0" marR="0" indent="0" algn="just" defTabSz="914400" rtl="0" eaLnBrk="0" fontAlgn="b" latinLnBrk="0" hangingPunct="0">
              <a:lnSpc>
                <a:spcPct val="140000"/>
              </a:lnSpc>
              <a:spcBef>
                <a:spcPct val="0"/>
              </a:spcBef>
              <a:spcAft>
                <a:spcPct val="0"/>
              </a:spcAft>
              <a:buClrTx/>
              <a:buSzTx/>
              <a:buFontTx/>
              <a:buNone/>
              <a:tabLst/>
            </a:pPr>
            <a:endParaRPr kumimoji="1" lang="en-US" altLang="zh-CN" sz="1600" b="0" i="0" u="none" strike="noStrike" cap="none" normalizeH="0" baseline="-2500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 latinLnBrk="0" hangingPunct="0">
              <a:lnSpc>
                <a:spcPct val="140000"/>
              </a:lnSpc>
              <a:spcBef>
                <a:spcPct val="0"/>
              </a:spcBef>
              <a:spcAft>
                <a:spcPct val="0"/>
              </a:spcAft>
              <a:buClrTx/>
              <a:buSzTx/>
              <a:buFontTx/>
              <a:buNone/>
              <a:tabLst/>
            </a:pPr>
            <a:endParaRPr kumimoji="1" lang="en-US" altLang="zh-CN" sz="1600" b="0" i="0" u="none" strike="noStrike" cap="none" normalizeH="0" baseline="-2500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 latinLnBrk="0" hangingPunct="0">
              <a:lnSpc>
                <a:spcPct val="140000"/>
              </a:lnSpc>
              <a:spcBef>
                <a:spcPct val="0"/>
              </a:spcBef>
              <a:spcAft>
                <a:spcPct val="0"/>
              </a:spcAft>
              <a:buClrTx/>
              <a:buSzTx/>
              <a:buFontTx/>
              <a:buNone/>
              <a:tabLst/>
            </a:pPr>
            <a:endParaRPr kumimoji="1" lang="en-US" altLang="zh-CN" sz="1600" b="0" i="0" u="none" strike="noStrike" cap="none" normalizeH="0" baseline="-2500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 latinLnBrk="0" hangingPunct="0">
              <a:lnSpc>
                <a:spcPct val="140000"/>
              </a:lnSpc>
              <a:spcBef>
                <a:spcPct val="0"/>
              </a:spcBef>
              <a:spcAft>
                <a:spcPct val="0"/>
              </a:spcAft>
              <a:buClrTx/>
              <a:buSzTx/>
              <a:buFontTx/>
              <a:buNone/>
              <a:tabLst/>
            </a:pPr>
            <a:endParaRPr kumimoji="1" lang="en-US" altLang="zh-CN" sz="1600" b="0" i="0" u="none" strike="noStrike" cap="none" normalizeH="0" baseline="-2500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 latinLnBrk="0" hangingPunct="0">
              <a:lnSpc>
                <a:spcPct val="140000"/>
              </a:lnSpc>
              <a:spcBef>
                <a:spcPct val="0"/>
              </a:spcBef>
              <a:spcAft>
                <a:spcPct val="0"/>
              </a:spcAft>
              <a:buClrTx/>
              <a:buSzTx/>
              <a:buFontTx/>
              <a:buNone/>
              <a:tabLst/>
            </a:pPr>
            <a:endParaRPr kumimoji="1" lang="en-US" altLang="zh-CN" sz="1600" b="0" i="0" u="none" strike="noStrike" cap="none" normalizeH="0" baseline="-2500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 latinLnBrk="0" hangingPunct="0">
              <a:lnSpc>
                <a:spcPct val="140000"/>
              </a:lnSpc>
              <a:spcBef>
                <a:spcPct val="0"/>
              </a:spcBef>
              <a:spcAft>
                <a:spcPct val="0"/>
              </a:spcAft>
              <a:buClrTx/>
              <a:buSzTx/>
              <a:buFontTx/>
              <a:buNone/>
              <a:tabLst/>
            </a:pPr>
            <a:r>
              <a:rPr kumimoji="1" lang="zh-CN" altLang="en-US" sz="1100" b="0" i="0" u="none" strike="noStrike" cap="none" normalizeH="0" baseline="-2500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1644061169"/>
      </p:ext>
    </p:extLst>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8434"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435"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19"/>
          <p:cNvSpPr txBox="1">
            <a:spLocks noChangeArrowheads="1"/>
          </p:cNvSpPr>
          <p:nvPr/>
        </p:nvSpPr>
        <p:spPr bwMode="auto">
          <a:xfrm>
            <a:off x="3200400" y="836613"/>
            <a:ext cx="24796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zh-CN" altLang="en-US" sz="3600" b="1" baseline="0">
                <a:latin typeface="幼圆" panose="02010509060101010101" pitchFamily="49" charset="-122"/>
                <a:ea typeface="幼圆" panose="02010509060101010101" pitchFamily="49" charset="-122"/>
              </a:rPr>
              <a:t>学习要点</a:t>
            </a:r>
            <a:r>
              <a:rPr lang="en-US" altLang="zh-CN" sz="3600" b="1" baseline="0">
                <a:latin typeface="幼圆" panose="02010509060101010101" pitchFamily="49" charset="-122"/>
                <a:ea typeface="幼圆" panose="02010509060101010101" pitchFamily="49" charset="-122"/>
              </a:rPr>
              <a:t>: </a:t>
            </a:r>
          </a:p>
        </p:txBody>
      </p:sp>
      <p:sp>
        <p:nvSpPr>
          <p:cNvPr id="18437" name="Rectangle 2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38" name="Rectangle 23"/>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39" name="Rectangle 29"/>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
        <p:nvSpPr>
          <p:cNvPr id="40990" name="Rectangle 30"/>
          <p:cNvSpPr>
            <a:spLocks noChangeArrowheads="1"/>
          </p:cNvSpPr>
          <p:nvPr/>
        </p:nvSpPr>
        <p:spPr bwMode="auto">
          <a:xfrm>
            <a:off x="876300" y="1697038"/>
            <a:ext cx="7353300" cy="3987800"/>
          </a:xfrm>
          <a:prstGeom prst="rect">
            <a:avLst/>
          </a:prstGeom>
          <a:solidFill>
            <a:srgbClr val="FFFFCC"/>
          </a:solidFill>
          <a:ln>
            <a:noFill/>
          </a:ln>
          <a:effectLst/>
        </p:spPr>
        <p:txBody>
          <a:bodyPr/>
          <a:lstStyle/>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理解算法的概念。</a:t>
            </a: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理解什么是程序，程序与算法的区别和内在联系。</a:t>
            </a: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掌握算法的计算复杂性概念。</a:t>
            </a: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掌握算法渐近复杂性的数学表述。</a:t>
            </a: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掌握用</a:t>
            </a:r>
            <a:r>
              <a:rPr kumimoji="0" lang="en-US" altLang="zh-CN" sz="2800" b="1" baseline="0" dirty="0">
                <a:latin typeface="+mj-ea"/>
                <a:ea typeface="+mj-ea"/>
              </a:rPr>
              <a:t>C++</a:t>
            </a:r>
            <a:r>
              <a:rPr kumimoji="0" lang="zh-CN" altLang="en-US" sz="2800" b="1" baseline="0" dirty="0">
                <a:latin typeface="+mj-ea"/>
                <a:ea typeface="+mj-ea"/>
              </a:rPr>
              <a:t>语言描述算法的方法。</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60" name="Text Box 16"/>
          <p:cNvSpPr txBox="1">
            <a:spLocks noChangeArrowheads="1"/>
          </p:cNvSpPr>
          <p:nvPr/>
        </p:nvSpPr>
        <p:spPr bwMode="auto">
          <a:xfrm>
            <a:off x="611188" y="1311275"/>
            <a:ext cx="23764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算法是什么？</a:t>
            </a:r>
            <a:endParaRPr lang="zh-CN" altLang="en-US" sz="2400" baseline="0">
              <a:ea typeface="幼圆" panose="02010509060101010101" pitchFamily="49" charset="-122"/>
            </a:endParaRPr>
          </a:p>
        </p:txBody>
      </p:sp>
      <p:sp>
        <p:nvSpPr>
          <p:cNvPr id="19459"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19460" name="Text Box 31"/>
          <p:cNvSpPr txBox="1">
            <a:spLocks noChangeArrowheads="1"/>
          </p:cNvSpPr>
          <p:nvPr/>
        </p:nvSpPr>
        <p:spPr bwMode="auto">
          <a:xfrm>
            <a:off x="381000" y="673100"/>
            <a:ext cx="81534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latin typeface="黑体" panose="02010609060101010101" pitchFamily="49" charset="-122"/>
                <a:ea typeface="黑体" panose="02010609060101010101" pitchFamily="49" charset="-122"/>
              </a:rPr>
              <a:t>1.1 </a:t>
            </a:r>
            <a:r>
              <a:rPr lang="zh-CN" altLang="en-US" sz="2800" baseline="0">
                <a:latin typeface="黑体" panose="02010609060101010101" pitchFamily="49" charset="-122"/>
                <a:ea typeface="黑体" panose="02010609060101010101" pitchFamily="49" charset="-122"/>
              </a:rPr>
              <a:t>算法 </a:t>
            </a:r>
            <a:r>
              <a:rPr lang="en-US" altLang="zh-CN" sz="2400" b="1" baseline="0">
                <a:solidFill>
                  <a:schemeClr val="tx2"/>
                </a:solidFill>
                <a:latin typeface="Century Schoolbook" panose="02040604050505020304" pitchFamily="18" charset="0"/>
                <a:ea typeface="幼圆" panose="02010509060101010101" pitchFamily="49" charset="-122"/>
              </a:rPr>
              <a:t>Algorithm</a:t>
            </a:r>
            <a:endParaRPr lang="en-US" altLang="zh-CN" sz="2400" baseline="0">
              <a:latin typeface="黑体" panose="02010609060101010101" pitchFamily="49" charset="-122"/>
              <a:ea typeface="黑体" panose="02010609060101010101" pitchFamily="49" charset="-122"/>
            </a:endParaRPr>
          </a:p>
        </p:txBody>
      </p:sp>
      <p:sp>
        <p:nvSpPr>
          <p:cNvPr id="12" name="Rectangle 3"/>
          <p:cNvSpPr>
            <a:spLocks noChangeArrowheads="1"/>
          </p:cNvSpPr>
          <p:nvPr/>
        </p:nvSpPr>
        <p:spPr bwMode="auto">
          <a:xfrm>
            <a:off x="579438" y="176212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50000"/>
              </a:lnSpc>
            </a:pPr>
            <a:r>
              <a:rPr lang="zh-CN" altLang="en-US" sz="2400" b="1" baseline="0">
                <a:latin typeface="宋体" panose="02010600030101010101" pitchFamily="2" charset="-122"/>
              </a:rPr>
              <a:t>算法，一个既陌生又熟悉的名词。从小学就开始接触算法。例如，做四则运算要先乘除后加减，从里往外脱括弧等等都是算法，只要按照一定的程序一步一步做，一定不会错。因此，算法其实是耳熟能详的数学对象。一般地，</a:t>
            </a:r>
            <a:r>
              <a:rPr lang="zh-CN" altLang="en-US" sz="2400" b="1" baseline="0">
                <a:solidFill>
                  <a:srgbClr val="C00000"/>
                </a:solidFill>
                <a:latin typeface="黑体" panose="02010609060101010101" pitchFamily="49" charset="-122"/>
                <a:ea typeface="黑体" panose="02010609060101010101" pitchFamily="49" charset="-122"/>
              </a:rPr>
              <a:t>算法是指在解决问题时按照某种机械程序步骤一定可以得到结果的处理过程</a:t>
            </a:r>
            <a:r>
              <a:rPr lang="zh-CN" altLang="en-US" sz="2400" b="1" baseline="0">
                <a:solidFill>
                  <a:srgbClr val="C00000"/>
                </a:solidFill>
                <a:latin typeface="宋体" panose="02010600030101010101" pitchFamily="2" charset="-122"/>
              </a:rPr>
              <a:t>。</a:t>
            </a:r>
            <a:r>
              <a:rPr lang="zh-CN" altLang="en-US" sz="2400" b="1" baseline="0">
                <a:latin typeface="宋体" panose="02010600030101010101" pitchFamily="2" charset="-122"/>
              </a:rPr>
              <a:t>这种过程必须是确定的、有效的、有限的。</a:t>
            </a:r>
          </a:p>
        </p:txBody>
      </p:sp>
      <p:sp>
        <p:nvSpPr>
          <p:cNvPr id="19462" name="灯片编号占位符 3"/>
          <p:cNvSpPr>
            <a:spLocks noGrp="1"/>
          </p:cNvSpPr>
          <p:nvPr>
            <p:ph type="sldNum" sz="quarter" idx="12"/>
          </p:nvPr>
        </p:nvSpPr>
        <p:spPr>
          <a:xfrm>
            <a:off x="6818313" y="602138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1FDB6DCF-B37C-4B1A-95EF-6411B4AC0DCD}" type="slidenum">
              <a:rPr lang="en-US" altLang="zh-CN" sz="1400" baseline="0"/>
              <a:pPr/>
              <a:t>9</a:t>
            </a:fld>
            <a:endParaRPr lang="en-US" altLang="zh-CN" sz="1400" baseline="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60"/>
                                        </p:tgtEl>
                                        <p:attrNameLst>
                                          <p:attrName>style.visibility</p:attrName>
                                        </p:attrNameLst>
                                      </p:cBhvr>
                                      <p:to>
                                        <p:strVal val="visible"/>
                                      </p:to>
                                    </p:set>
                                    <p:animEffect transition="in" filter="wipe(left)">
                                      <p:cBhvr>
                                        <p:cTn id="7" dur="500"/>
                                        <p:tgtEl>
                                          <p:spTgt spid="57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autoUpdateAnimBg="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WEBVIDEO" val="blbvvideo/id/BV1bK411n7UK"/>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lang="zh-CN" altLang="en-US" sz="2200" b="0" i="0" u="none" strike="noStrike" cap="none" normalizeH="0" baseline="-2500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lang="zh-CN" altLang="en-US" sz="2200" b="0" i="0" u="none" strike="noStrike" cap="none" normalizeH="0" baseline="-2500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17603</TotalTime>
  <Words>6433</Words>
  <Application>Microsoft Office PowerPoint</Application>
  <PresentationFormat>全屏显示(4:3)</PresentationFormat>
  <Paragraphs>714</Paragraphs>
  <Slides>64</Slides>
  <Notes>16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85" baseType="lpstr">
      <vt:lpstr>黑体</vt:lpstr>
      <vt:lpstr>华文行楷</vt:lpstr>
      <vt:lpstr>楷体</vt:lpstr>
      <vt:lpstr>楷体_GB2312</vt:lpstr>
      <vt:lpstr>隶书</vt:lpstr>
      <vt:lpstr>宋体</vt:lpstr>
      <vt:lpstr>微软雅黑</vt:lpstr>
      <vt:lpstr>微软雅黑</vt:lpstr>
      <vt:lpstr>幼圆</vt:lpstr>
      <vt:lpstr>Arial</vt:lpstr>
      <vt:lpstr>Century Schoolbook</vt:lpstr>
      <vt:lpstr>Comic Sans MS</vt:lpstr>
      <vt:lpstr>Garamond</vt:lpstr>
      <vt:lpstr>Symbol</vt:lpstr>
      <vt:lpstr>Tahoma</vt:lpstr>
      <vt:lpstr>Times New Roman</vt:lpstr>
      <vt:lpstr>Wingdings</vt:lpstr>
      <vt:lpstr>默认设计模板</vt:lpstr>
      <vt:lpstr>公式</vt:lpstr>
      <vt:lpstr>Clip</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渐近分析的符号</vt:lpstr>
      <vt:lpstr>PowerPoint 演示文稿</vt:lpstr>
      <vt:lpstr>最常用的关系式</vt:lpstr>
      <vt:lpstr>4. 算法分析中常见的复杂性函数</vt:lpstr>
      <vt:lpstr>小规模数据</vt:lpstr>
      <vt:lpstr>中等规模数据</vt:lpstr>
      <vt:lpstr>PowerPoint 演示文稿</vt:lpstr>
      <vt:lpstr>PowerPoint 演示文稿</vt:lpstr>
      <vt:lpstr>PowerPoint 演示文稿</vt:lpstr>
      <vt:lpstr>PowerPoint 演示文稿</vt:lpstr>
      <vt:lpstr>PowerPoint 演示文稿</vt:lpstr>
      <vt:lpstr>PowerPoint 演示文稿</vt:lpstr>
      <vt:lpstr>算法分析的基本法则</vt:lpstr>
      <vt:lpstr>PowerPoint 演示文稿</vt:lpstr>
      <vt:lpstr>PowerPoint 演示文稿</vt:lpstr>
      <vt:lpstr>PowerPoint 演示文稿</vt:lpstr>
      <vt:lpstr>PowerPoint 演示文稿</vt:lpstr>
      <vt:lpstr>PowerPoint 演示文稿</vt:lpstr>
      <vt:lpstr>6. 算法渐近复杂性分析中常用函数</vt:lpstr>
      <vt:lpstr>取整函数的若干性质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用c++描述算法</vt:lpstr>
      <vt:lpstr>PowerPoint 演示文稿</vt:lpstr>
      <vt:lpstr>（1.3) switch语句：</vt:lpstr>
      <vt:lpstr>（2）迭代语句：</vt:lpstr>
      <vt:lpstr>（3）跳转语句：</vt:lpstr>
      <vt:lpstr>（4）函数：</vt:lpstr>
      <vt:lpstr>（5）模板template ：</vt:lpstr>
      <vt:lpstr>（6）动态存储分配：</vt:lpstr>
      <vt:lpstr>（6.2）一维数组 ：</vt:lpstr>
      <vt:lpstr>（6.3）运算符delete ：</vt:lpstr>
      <vt:lpstr>（6.4）动态二维数组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张永平</dc:creator>
  <cp:lastModifiedBy>Yao Liu</cp:lastModifiedBy>
  <cp:revision>750</cp:revision>
  <dcterms:created xsi:type="dcterms:W3CDTF">2000-05-28T02:25:47Z</dcterms:created>
  <dcterms:modified xsi:type="dcterms:W3CDTF">2020-09-09T08:08:44Z</dcterms:modified>
</cp:coreProperties>
</file>