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3.xml" ContentType="application/vnd.openxmlformats-officedocument.themeOverride+xml"/>
  <Override PartName="/ppt/notesSlides/notesSlide45.xml" ContentType="application/vnd.openxmlformats-officedocument.presentationml.notesSlide+xml"/>
  <Override PartName="/ppt/theme/themeOverride4.xml" ContentType="application/vnd.openxmlformats-officedocument.themeOverr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36" r:id="rId2"/>
  </p:sldMasterIdLst>
  <p:notesMasterIdLst>
    <p:notesMasterId r:id="rId125"/>
  </p:notesMasterIdLst>
  <p:handoutMasterIdLst>
    <p:handoutMasterId r:id="rId126"/>
  </p:handoutMasterIdLst>
  <p:sldIdLst>
    <p:sldId id="525" r:id="rId3"/>
    <p:sldId id="287" r:id="rId4"/>
    <p:sldId id="537" r:id="rId5"/>
    <p:sldId id="530" r:id="rId6"/>
    <p:sldId id="533" r:id="rId7"/>
    <p:sldId id="647" r:id="rId8"/>
    <p:sldId id="648" r:id="rId9"/>
    <p:sldId id="649" r:id="rId10"/>
    <p:sldId id="670" r:id="rId11"/>
    <p:sldId id="669" r:id="rId12"/>
    <p:sldId id="655" r:id="rId13"/>
    <p:sldId id="535" r:id="rId14"/>
    <p:sldId id="526" r:id="rId15"/>
    <p:sldId id="549" r:id="rId16"/>
    <p:sldId id="527" r:id="rId17"/>
    <p:sldId id="671" r:id="rId18"/>
    <p:sldId id="528" r:id="rId19"/>
    <p:sldId id="656" r:id="rId20"/>
    <p:sldId id="651" r:id="rId21"/>
    <p:sldId id="652" r:id="rId22"/>
    <p:sldId id="663" r:id="rId23"/>
    <p:sldId id="657" r:id="rId24"/>
    <p:sldId id="660" r:id="rId25"/>
    <p:sldId id="659" r:id="rId26"/>
    <p:sldId id="658" r:id="rId27"/>
    <p:sldId id="661" r:id="rId28"/>
    <p:sldId id="662" r:id="rId29"/>
    <p:sldId id="558" r:id="rId30"/>
    <p:sldId id="672" r:id="rId31"/>
    <p:sldId id="451" r:id="rId32"/>
    <p:sldId id="673" r:id="rId33"/>
    <p:sldId id="675" r:id="rId34"/>
    <p:sldId id="676" r:id="rId35"/>
    <p:sldId id="722" r:id="rId36"/>
    <p:sldId id="679" r:id="rId37"/>
    <p:sldId id="650" r:id="rId38"/>
    <p:sldId id="568" r:id="rId39"/>
    <p:sldId id="573" r:id="rId40"/>
    <p:sldId id="680" r:id="rId41"/>
    <p:sldId id="681" r:id="rId42"/>
    <p:sldId id="682" r:id="rId43"/>
    <p:sldId id="683" r:id="rId44"/>
    <p:sldId id="665" r:id="rId45"/>
    <p:sldId id="574" r:id="rId46"/>
    <p:sldId id="664" r:id="rId47"/>
    <p:sldId id="575" r:id="rId48"/>
    <p:sldId id="576" r:id="rId49"/>
    <p:sldId id="580" r:id="rId50"/>
    <p:sldId id="579" r:id="rId51"/>
    <p:sldId id="684" r:id="rId52"/>
    <p:sldId id="581" r:id="rId53"/>
    <p:sldId id="582" r:id="rId54"/>
    <p:sldId id="584" r:id="rId55"/>
    <p:sldId id="585" r:id="rId56"/>
    <p:sldId id="666" r:id="rId57"/>
    <p:sldId id="586" r:id="rId58"/>
    <p:sldId id="668" r:id="rId59"/>
    <p:sldId id="667" r:id="rId60"/>
    <p:sldId id="587" r:id="rId61"/>
    <p:sldId id="588" r:id="rId62"/>
    <p:sldId id="686" r:id="rId63"/>
    <p:sldId id="687" r:id="rId64"/>
    <p:sldId id="688" r:id="rId65"/>
    <p:sldId id="689" r:id="rId66"/>
    <p:sldId id="690" r:id="rId67"/>
    <p:sldId id="691" r:id="rId68"/>
    <p:sldId id="692" r:id="rId69"/>
    <p:sldId id="693" r:id="rId70"/>
    <p:sldId id="694" r:id="rId71"/>
    <p:sldId id="695" r:id="rId72"/>
    <p:sldId id="696" r:id="rId73"/>
    <p:sldId id="697" r:id="rId74"/>
    <p:sldId id="698" r:id="rId75"/>
    <p:sldId id="699" r:id="rId76"/>
    <p:sldId id="700" r:id="rId77"/>
    <p:sldId id="701" r:id="rId78"/>
    <p:sldId id="702" r:id="rId79"/>
    <p:sldId id="703" r:id="rId80"/>
    <p:sldId id="704" r:id="rId81"/>
    <p:sldId id="608" r:id="rId82"/>
    <p:sldId id="609" r:id="rId83"/>
    <p:sldId id="610" r:id="rId84"/>
    <p:sldId id="705" r:id="rId85"/>
    <p:sldId id="707" r:id="rId86"/>
    <p:sldId id="706" r:id="rId87"/>
    <p:sldId id="723" r:id="rId88"/>
    <p:sldId id="619" r:id="rId89"/>
    <p:sldId id="620" r:id="rId90"/>
    <p:sldId id="708" r:id="rId91"/>
    <p:sldId id="624" r:id="rId92"/>
    <p:sldId id="622" r:id="rId93"/>
    <p:sldId id="625" r:id="rId94"/>
    <p:sldId id="626" r:id="rId95"/>
    <p:sldId id="709" r:id="rId96"/>
    <p:sldId id="710" r:id="rId97"/>
    <p:sldId id="711" r:id="rId98"/>
    <p:sldId id="628" r:id="rId99"/>
    <p:sldId id="627" r:id="rId100"/>
    <p:sldId id="712" r:id="rId101"/>
    <p:sldId id="629" r:id="rId102"/>
    <p:sldId id="630" r:id="rId103"/>
    <p:sldId id="631" r:id="rId104"/>
    <p:sldId id="633" r:id="rId105"/>
    <p:sldId id="634" r:id="rId106"/>
    <p:sldId id="635" r:id="rId107"/>
    <p:sldId id="636" r:id="rId108"/>
    <p:sldId id="637" r:id="rId109"/>
    <p:sldId id="639" r:id="rId110"/>
    <p:sldId id="638" r:id="rId111"/>
    <p:sldId id="641" r:id="rId112"/>
    <p:sldId id="713" r:id="rId113"/>
    <p:sldId id="640" r:id="rId114"/>
    <p:sldId id="642" r:id="rId115"/>
    <p:sldId id="643" r:id="rId116"/>
    <p:sldId id="714" r:id="rId117"/>
    <p:sldId id="715" r:id="rId118"/>
    <p:sldId id="716" r:id="rId119"/>
    <p:sldId id="717" r:id="rId120"/>
    <p:sldId id="718" r:id="rId121"/>
    <p:sldId id="721" r:id="rId122"/>
    <p:sldId id="644" r:id="rId123"/>
    <p:sldId id="632" r:id="rId124"/>
  </p:sldIdLst>
  <p:sldSz cx="9144000" cy="6858000" type="screen4x3"/>
  <p:notesSz cx="6761163" cy="9942513"/>
  <p:custDataLst>
    <p:tags r:id="rId127"/>
  </p:custDataLst>
  <p:defaultTextStyle>
    <a:defPPr>
      <a:defRPr lang="en-US"/>
    </a:defPPr>
    <a:lvl1pPr algn="l" rtl="0" fontAlgn="base">
      <a:spcBef>
        <a:spcPct val="0"/>
      </a:spcBef>
      <a:spcAft>
        <a:spcPct val="0"/>
      </a:spcAft>
      <a:defRPr sz="2000" b="1" kern="1200">
        <a:solidFill>
          <a:srgbClr val="000066"/>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rgbClr val="000066"/>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rgbClr val="000066"/>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rgbClr val="000066"/>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rgbClr val="000066"/>
        </a:solidFill>
        <a:latin typeface="Times New Roman" pitchFamily="18" charset="0"/>
        <a:ea typeface="宋体" pitchFamily="2" charset="-122"/>
        <a:cs typeface="+mn-cs"/>
      </a:defRPr>
    </a:lvl5pPr>
    <a:lvl6pPr marL="2286000" algn="l" defTabSz="914400" rtl="0" eaLnBrk="1" latinLnBrk="0" hangingPunct="1">
      <a:defRPr sz="2000" b="1" kern="1200">
        <a:solidFill>
          <a:srgbClr val="000066"/>
        </a:solidFill>
        <a:latin typeface="Times New Roman" pitchFamily="18" charset="0"/>
        <a:ea typeface="宋体" pitchFamily="2" charset="-122"/>
        <a:cs typeface="+mn-cs"/>
      </a:defRPr>
    </a:lvl6pPr>
    <a:lvl7pPr marL="2743200" algn="l" defTabSz="914400" rtl="0" eaLnBrk="1" latinLnBrk="0" hangingPunct="1">
      <a:defRPr sz="2000" b="1" kern="1200">
        <a:solidFill>
          <a:srgbClr val="000066"/>
        </a:solidFill>
        <a:latin typeface="Times New Roman" pitchFamily="18" charset="0"/>
        <a:ea typeface="宋体" pitchFamily="2" charset="-122"/>
        <a:cs typeface="+mn-cs"/>
      </a:defRPr>
    </a:lvl7pPr>
    <a:lvl8pPr marL="3200400" algn="l" defTabSz="914400" rtl="0" eaLnBrk="1" latinLnBrk="0" hangingPunct="1">
      <a:defRPr sz="2000" b="1" kern="1200">
        <a:solidFill>
          <a:srgbClr val="000066"/>
        </a:solidFill>
        <a:latin typeface="Times New Roman" pitchFamily="18" charset="0"/>
        <a:ea typeface="宋体" pitchFamily="2" charset="-122"/>
        <a:cs typeface="+mn-cs"/>
      </a:defRPr>
    </a:lvl8pPr>
    <a:lvl9pPr marL="3657600" algn="l" defTabSz="914400" rtl="0" eaLnBrk="1" latinLnBrk="0" hangingPunct="1">
      <a:defRPr sz="2000" b="1" kern="1200">
        <a:solidFill>
          <a:srgbClr val="000066"/>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FF99"/>
    <a:srgbClr val="000000"/>
    <a:srgbClr val="CC0000"/>
    <a:srgbClr val="FF0000"/>
    <a:srgbClr val="3366FF"/>
    <a:srgbClr val="000066"/>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4" autoAdjust="0"/>
    <p:restoredTop sz="88648" autoAdjust="0"/>
  </p:normalViewPr>
  <p:slideViewPr>
    <p:cSldViewPr>
      <p:cViewPr varScale="1">
        <p:scale>
          <a:sx n="81" d="100"/>
          <a:sy n="81" d="100"/>
        </p:scale>
        <p:origin x="1062" y="5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gs" Target="tags/tag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1" Type="http://schemas.openxmlformats.org/officeDocument/2006/relationships/slide" Target="slides/slide11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image" Target="../media/image35.wmf"/><Relationship Id="rId2" Type="http://schemas.openxmlformats.org/officeDocument/2006/relationships/image" Target="../media/image36.wmf"/><Relationship Id="rId1" Type="http://schemas.openxmlformats.org/officeDocument/2006/relationships/image" Target="../media/image40.wmf"/><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39.wmf"/><Relationship Id="rId10" Type="http://schemas.openxmlformats.org/officeDocument/2006/relationships/image" Target="../media/image33.wmf"/><Relationship Id="rId4" Type="http://schemas.openxmlformats.org/officeDocument/2006/relationships/image" Target="../media/image38.wmf"/><Relationship Id="rId9"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23.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64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316419" name="Rectangle 3"/>
          <p:cNvSpPr>
            <a:spLocks noGrp="1" noChangeArrowheads="1"/>
          </p:cNvSpPr>
          <p:nvPr>
            <p:ph type="dt" sz="quarter"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0" name="Rectangle 4"/>
          <p:cNvSpPr>
            <a:spLocks noGrp="1" noChangeArrowheads="1"/>
          </p:cNvSpPr>
          <p:nvPr>
            <p:ph type="ftr" sz="quarter" idx="2"/>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316421" name="Rectangle 5"/>
          <p:cNvSpPr>
            <a:spLocks noGrp="1" noChangeArrowheads="1"/>
          </p:cNvSpPr>
          <p:nvPr>
            <p:ph type="sldNum" sz="quarter" idx="3"/>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EC20829B-7B00-4482-97D1-9CC9E140A688}" type="slidenum">
              <a:rPr lang="zh-CN" altLang="en-US"/>
              <a:pPr>
                <a:defRPr/>
              </a:pPr>
              <a:t>‹#›</a:t>
            </a:fld>
            <a:endParaRPr lang="en-US" altLang="zh-CN"/>
          </a:p>
        </p:txBody>
      </p:sp>
    </p:spTree>
    <p:extLst>
      <p:ext uri="{BB962C8B-B14F-4D97-AF65-F5344CB8AC3E}">
        <p14:creationId xmlns:p14="http://schemas.microsoft.com/office/powerpoint/2010/main" val="1945346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bwMode="auto">
          <a:xfrm>
            <a:off x="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zh-CN" altLang="en-US"/>
          </a:p>
        </p:txBody>
      </p:sp>
      <p:sp>
        <p:nvSpPr>
          <p:cNvPr id="162819" name="Rectangle 3"/>
          <p:cNvSpPr>
            <a:spLocks noGrp="1" noChangeArrowheads="1"/>
          </p:cNvSpPr>
          <p:nvPr>
            <p:ph type="dt" idx="1"/>
          </p:nvPr>
        </p:nvSpPr>
        <p:spPr bwMode="auto">
          <a:xfrm>
            <a:off x="3829050" y="0"/>
            <a:ext cx="293052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2288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21" name="Rectangle 5"/>
          <p:cNvSpPr>
            <a:spLocks noGrp="1" noChangeArrowheads="1"/>
          </p:cNvSpPr>
          <p:nvPr>
            <p:ph type="body" sz="quarter" idx="3"/>
          </p:nvPr>
        </p:nvSpPr>
        <p:spPr bwMode="auto">
          <a:xfrm>
            <a:off x="676275" y="4722813"/>
            <a:ext cx="5408613"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2822" name="Rectangle 6"/>
          <p:cNvSpPr>
            <a:spLocks noGrp="1" noChangeArrowheads="1"/>
          </p:cNvSpPr>
          <p:nvPr>
            <p:ph type="ftr" sz="quarter" idx="4"/>
          </p:nvPr>
        </p:nvSpPr>
        <p:spPr bwMode="auto">
          <a:xfrm>
            <a:off x="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Arial" pitchFamily="34" charset="0"/>
                <a:ea typeface="宋体" pitchFamily="2" charset="-122"/>
              </a:defRPr>
            </a:lvl1pPr>
          </a:lstStyle>
          <a:p>
            <a:pPr>
              <a:defRPr/>
            </a:pPr>
            <a:endParaRPr lang="en-US" altLang="zh-CN"/>
          </a:p>
        </p:txBody>
      </p:sp>
      <p:sp>
        <p:nvSpPr>
          <p:cNvPr id="162823" name="Rectangle 7"/>
          <p:cNvSpPr>
            <a:spLocks noGrp="1" noChangeArrowheads="1"/>
          </p:cNvSpPr>
          <p:nvPr>
            <p:ph type="sldNum" sz="quarter" idx="5"/>
          </p:nvPr>
        </p:nvSpPr>
        <p:spPr bwMode="auto">
          <a:xfrm>
            <a:off x="3829050" y="9444038"/>
            <a:ext cx="293052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Arial" pitchFamily="34" charset="0"/>
                <a:ea typeface="宋体" pitchFamily="2" charset="-122"/>
              </a:defRPr>
            </a:lvl1pPr>
          </a:lstStyle>
          <a:p>
            <a:pPr>
              <a:defRPr/>
            </a:pPr>
            <a:fld id="{5B61B277-938D-4192-B353-8467E7094591}" type="slidenum">
              <a:rPr lang="zh-CN" altLang="en-US"/>
              <a:pPr>
                <a:defRPr/>
              </a:pPr>
              <a:t>‹#›</a:t>
            </a:fld>
            <a:endParaRPr lang="en-US" altLang="zh-CN"/>
          </a:p>
        </p:txBody>
      </p:sp>
    </p:spTree>
    <p:extLst>
      <p:ext uri="{BB962C8B-B14F-4D97-AF65-F5344CB8AC3E}">
        <p14:creationId xmlns:p14="http://schemas.microsoft.com/office/powerpoint/2010/main" val="1528051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cnki.net/KCMS/detail/detail.aspx?QueryID=1&amp;CurRec=1&amp;recid=&amp;filename=DNBC200914001&amp;dbname=CJFD2009&amp;DbCode=CJFQ&amp;urlid=&amp;yx=&amp;uid=WEEvREcwSlJHSldSdnQ1V1l1WnJXdWl3Ni9hKzRPYUlvcTFQbXRodFRMUHVxNzZqVElFKzBudlJHSk9tcGFZPQ=="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idx="4294967295"/>
          </p:nvPr>
        </p:nvSpPr>
        <p:spPr>
          <a:xfrm>
            <a:off x="-4570413" y="0"/>
            <a:ext cx="9144001" cy="6859588"/>
          </a:xfrm>
          <a:ln/>
        </p:spPr>
      </p:sp>
      <p:sp>
        <p:nvSpPr>
          <p:cNvPr id="117763" name="备注占位符 2"/>
          <p:cNvSpPr>
            <a:spLocks noGrp="1" noRot="1" noChangeAspect="1" noChangeArrowheads="1"/>
          </p:cNvSpPr>
          <p:nvPr>
            <p:ph type="body" idx="1"/>
          </p:nvPr>
        </p:nvSpPr>
        <p:spPr>
          <a:xfrm>
            <a:off x="1" y="1"/>
            <a:ext cx="3130" cy="80213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无穷数列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．．．．称为斐波那契数列。这个数列从第三项开始，每一项都等于前面两项之和。</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9A1E3753-F77E-4946-BB78-22D3EB6BA23B}" type="slidenum">
              <a:rPr lang="zh-CN" altLang="en-US"/>
              <a:pPr algn="r" eaLnBrk="1" hangingPunct="1">
                <a:spcBef>
                  <a:spcPct val="0"/>
                </a:spcBef>
              </a:pPr>
              <a:t>15</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20834" name="幻灯片图像占位符 1"/>
          <p:cNvSpPr>
            <a:spLocks noGrp="1" noRot="1" noChangeAspect="1" noChangeArrowheads="1" noTextEdit="1"/>
          </p:cNvSpPr>
          <p:nvPr>
            <p:ph type="sldImg" idx="4294967295"/>
          </p:nvPr>
        </p:nvSpPr>
        <p:spPr>
          <a:xfrm>
            <a:off x="-4203700" y="0"/>
            <a:ext cx="8410575" cy="6308725"/>
          </a:xfrm>
          <a:ln/>
        </p:spPr>
      </p:sp>
      <p:sp>
        <p:nvSpPr>
          <p:cNvPr id="120835" name="备注占位符 2"/>
          <p:cNvSpPr>
            <a:spLocks noGrp="1" noRot="1" noChangeAspect="1" noChangeArrowheads="1"/>
          </p:cNvSpPr>
          <p:nvPr>
            <p:ph type="body" idx="1"/>
          </p:nvPr>
        </p:nvSpPr>
        <p:spPr>
          <a:xfrm>
            <a:off x="0" y="0"/>
            <a:ext cx="3175" cy="7377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11248700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08B1C8AE-252E-4D46-AEF7-65743800711F}" type="slidenum">
              <a:rPr lang="zh-CN" altLang="en-US"/>
              <a:pPr algn="r" eaLnBrk="1" hangingPunct="1">
                <a:spcBef>
                  <a:spcPct val="0"/>
                </a:spcBef>
              </a:pPr>
              <a:t>17</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   f1=f2   f2=f3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r>
              <a:rPr lang="en-US" altLang="zh-CN" smtClean="0"/>
              <a:t>2n-(n-1)=n+1</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4</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r>
              <a:rPr lang="zh-CN" altLang="en-US" smtClean="0">
                <a:latin typeface="Arial" charset="0"/>
              </a:rPr>
              <a:t>康新宇</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smtClean="0"/>
              <a:t>思考题：对于例</a:t>
            </a:r>
            <a:r>
              <a:rPr lang="en-US" altLang="zh-CN" sz="2400" b="1" dirty="0" smtClean="0"/>
              <a:t>2-4</a:t>
            </a:r>
            <a:r>
              <a:rPr lang="zh-CN" altLang="en-US" sz="2400" b="1" dirty="0" smtClean="0"/>
              <a:t>的算法，给出</a:t>
            </a:r>
            <a:r>
              <a:rPr lang="en-US" altLang="zh-CN" sz="2400" b="1" dirty="0" smtClean="0"/>
              <a:t>{</a:t>
            </a:r>
            <a:r>
              <a:rPr lang="en-US" altLang="zh-CN" sz="2400" b="1" dirty="0" err="1" smtClean="0"/>
              <a:t>a,b,c</a:t>
            </a:r>
            <a:r>
              <a:rPr lang="en-US" altLang="zh-CN" sz="2400" b="1" dirty="0" smtClean="0"/>
              <a:t>}</a:t>
            </a:r>
            <a:r>
              <a:rPr lang="zh-CN" altLang="en-US" sz="2400" b="1" dirty="0" smtClean="0"/>
              <a:t>、 </a:t>
            </a:r>
            <a:r>
              <a:rPr lang="en-US" altLang="zh-CN" sz="2400" b="1" dirty="0" smtClean="0"/>
              <a:t>{</a:t>
            </a:r>
            <a:r>
              <a:rPr lang="en-US" altLang="zh-CN" sz="2400" b="1" dirty="0" err="1" smtClean="0"/>
              <a:t>a,b,c,d,e</a:t>
            </a:r>
            <a:r>
              <a:rPr lang="en-US" altLang="zh-CN" sz="2400" b="1" dirty="0" smtClean="0"/>
              <a:t>}</a:t>
            </a:r>
            <a:r>
              <a:rPr lang="zh-CN" altLang="en-US" sz="2400" b="1" dirty="0" smtClean="0"/>
              <a:t>的全排列</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35</a:t>
            </a:fld>
            <a:endParaRPr lang="en-US" altLang="zh-CN"/>
          </a:p>
        </p:txBody>
      </p:sp>
    </p:spTree>
    <p:extLst>
      <p:ext uri="{BB962C8B-B14F-4D97-AF65-F5344CB8AC3E}">
        <p14:creationId xmlns:p14="http://schemas.microsoft.com/office/powerpoint/2010/main" val="888070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2400" b="0" dirty="0" smtClean="0"/>
              <a:t>又称：黄金分割数列</a:t>
            </a:r>
          </a:p>
          <a:p>
            <a:endParaRPr lang="zh-CN" altLang="en-US" dirty="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36</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例如：递归求解</a:t>
            </a:r>
            <a:r>
              <a:rPr lang="en-US" altLang="zh-CN" dirty="0" err="1" smtClean="0"/>
              <a:t>fibonacci</a:t>
            </a:r>
            <a:r>
              <a:rPr lang="zh-CN" altLang="en-US" dirty="0" smtClean="0"/>
              <a:t>数列，一些求解步骤的结果没有被利用，降低了效率。</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37</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44</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r>
              <a:rPr lang="en-US" altLang="zh-CN" dirty="0" err="1" smtClean="0"/>
              <a:t>dL</a:t>
            </a:r>
            <a:r>
              <a:rPr lang="en-US" altLang="zh-CN" dirty="0" smtClean="0"/>
              <a:t> </a:t>
            </a:r>
            <a:r>
              <a:rPr lang="zh-CN" altLang="en-US" dirty="0" smtClean="0"/>
              <a:t>左子树深度</a:t>
            </a:r>
            <a:endParaRPr lang="en-US" altLang="zh-CN" dirty="0" smtClean="0"/>
          </a:p>
          <a:p>
            <a:r>
              <a:rPr lang="en-US" altLang="zh-CN" dirty="0" err="1" smtClean="0"/>
              <a:t>dR</a:t>
            </a:r>
            <a:r>
              <a:rPr lang="en-US" altLang="zh-CN" dirty="0" smtClean="0"/>
              <a:t> </a:t>
            </a:r>
            <a:r>
              <a:rPr lang="zh-CN" altLang="en-US" dirty="0" smtClean="0"/>
              <a:t>右子树深度</a:t>
            </a:r>
            <a:endParaRPr lang="en-US" altLang="zh-CN" dirty="0" smtClean="0"/>
          </a:p>
          <a:p>
            <a:r>
              <a:rPr lang="en-US" altLang="zh-CN" smtClean="0"/>
              <a:t>pbt</a:t>
            </a:r>
            <a:r>
              <a:rPr lang="en-US" altLang="zh-CN" dirty="0" smtClean="0"/>
              <a:t> </a:t>
            </a:r>
            <a:r>
              <a:rPr lang="zh-CN" altLang="en-US" dirty="0" smtClean="0"/>
              <a:t>结点指针</a:t>
            </a:r>
            <a:endParaRPr lang="en-US"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46</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5</a:t>
            </a:fld>
            <a:endParaRPr lang="en-US" altLang="zh-CN"/>
          </a:p>
        </p:txBody>
      </p:sp>
    </p:spTree>
    <p:extLst>
      <p:ext uri="{BB962C8B-B14F-4D97-AF65-F5344CB8AC3E}">
        <p14:creationId xmlns:p14="http://schemas.microsoft.com/office/powerpoint/2010/main" val="64456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47</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分析：比较</a:t>
            </a:r>
            <a:r>
              <a:rPr lang="en-US" altLang="zh-CN" dirty="0" smtClean="0"/>
              <a:t>x</a:t>
            </a:r>
            <a:r>
              <a:rPr lang="zh-CN" altLang="en-US" dirty="0" smtClean="0"/>
              <a:t>和</a:t>
            </a:r>
            <a:r>
              <a:rPr lang="en-US" altLang="zh-CN" dirty="0" smtClean="0"/>
              <a:t>a</a:t>
            </a:r>
            <a:r>
              <a:rPr lang="zh-CN" altLang="en-US" dirty="0" smtClean="0"/>
              <a:t>的中间元素</a:t>
            </a:r>
            <a:r>
              <a:rPr lang="en-US" altLang="zh-CN" dirty="0" smtClean="0"/>
              <a:t>a[mid]</a:t>
            </a:r>
            <a:r>
              <a:rPr lang="zh-CN" altLang="en-US" dirty="0" smtClean="0"/>
              <a:t>，若</a:t>
            </a:r>
            <a:r>
              <a:rPr lang="en-US" altLang="zh-CN" dirty="0" smtClean="0"/>
              <a:t>x=a[mid]</a:t>
            </a:r>
            <a:r>
              <a:rPr lang="zh-CN" altLang="en-US" dirty="0" smtClean="0"/>
              <a:t>，则</a:t>
            </a:r>
            <a:r>
              <a:rPr lang="en-US" altLang="zh-CN" dirty="0" smtClean="0"/>
              <a:t>x</a:t>
            </a:r>
            <a:r>
              <a:rPr lang="zh-CN" altLang="en-US" dirty="0" smtClean="0"/>
              <a:t>在</a:t>
            </a:r>
            <a:r>
              <a:rPr lang="en-US" altLang="zh-CN" dirty="0" smtClean="0"/>
              <a:t>L</a:t>
            </a:r>
            <a:r>
              <a:rPr lang="zh-CN" altLang="en-US" dirty="0" smtClean="0"/>
              <a:t>中的位置就是</a:t>
            </a:r>
            <a:r>
              <a:rPr lang="en-US" altLang="zh-CN" dirty="0" smtClean="0"/>
              <a:t>mid</a:t>
            </a:r>
            <a:r>
              <a:rPr lang="zh-CN" altLang="en-US" dirty="0" smtClean="0"/>
              <a:t>；如果</a:t>
            </a:r>
            <a:r>
              <a:rPr lang="en-US" altLang="zh-CN" dirty="0" smtClean="0"/>
              <a:t>x&lt;a[mid]</a:t>
            </a:r>
            <a:r>
              <a:rPr lang="zh-CN" altLang="en-US" dirty="0" smtClean="0"/>
              <a:t>，由于</a:t>
            </a:r>
            <a:r>
              <a:rPr lang="en-US" altLang="zh-CN" dirty="0" smtClean="0"/>
              <a:t>a</a:t>
            </a:r>
            <a:r>
              <a:rPr lang="zh-CN" altLang="en-US" dirty="0" smtClean="0"/>
              <a:t>是递增排序的，因此假如</a:t>
            </a:r>
            <a:r>
              <a:rPr lang="en-US" altLang="zh-CN" dirty="0" smtClean="0"/>
              <a:t>x</a:t>
            </a:r>
            <a:r>
              <a:rPr lang="zh-CN" altLang="en-US" dirty="0" smtClean="0"/>
              <a:t>在</a:t>
            </a:r>
            <a:r>
              <a:rPr lang="en-US" altLang="zh-CN" dirty="0" smtClean="0"/>
              <a:t>a</a:t>
            </a:r>
            <a:r>
              <a:rPr lang="zh-CN" altLang="en-US" dirty="0" smtClean="0"/>
              <a:t>中的话，</a:t>
            </a:r>
            <a:r>
              <a:rPr lang="en-US" altLang="zh-CN" dirty="0" smtClean="0"/>
              <a:t>x</a:t>
            </a:r>
            <a:r>
              <a:rPr lang="zh-CN" altLang="en-US" dirty="0" smtClean="0"/>
              <a:t>必然排在</a:t>
            </a:r>
            <a:r>
              <a:rPr lang="en-US" altLang="zh-CN" dirty="0" smtClean="0"/>
              <a:t>a[mid]</a:t>
            </a:r>
            <a:r>
              <a:rPr lang="zh-CN" altLang="en-US" dirty="0" smtClean="0"/>
              <a:t>的前面，所以我们只要在</a:t>
            </a:r>
            <a:r>
              <a:rPr lang="en-US" altLang="zh-CN" dirty="0" smtClean="0"/>
              <a:t>a[mid]</a:t>
            </a:r>
            <a:r>
              <a:rPr lang="zh-CN" altLang="en-US" dirty="0" smtClean="0"/>
              <a:t>的前面查找</a:t>
            </a:r>
            <a:r>
              <a:rPr lang="en-US" altLang="zh-CN" dirty="0" smtClean="0"/>
              <a:t>x</a:t>
            </a:r>
            <a:r>
              <a:rPr lang="zh-CN" altLang="en-US" dirty="0" smtClean="0"/>
              <a:t>即可；如果</a:t>
            </a:r>
            <a:r>
              <a:rPr lang="en-US" altLang="zh-CN" dirty="0" smtClean="0"/>
              <a:t>x&gt;a[</a:t>
            </a:r>
            <a:r>
              <a:rPr lang="en-US" altLang="zh-CN" dirty="0" err="1" smtClean="0"/>
              <a:t>i</a:t>
            </a:r>
            <a:r>
              <a:rPr lang="en-US" altLang="zh-CN" dirty="0" smtClean="0"/>
              <a:t>]</a:t>
            </a:r>
            <a:r>
              <a:rPr lang="zh-CN" altLang="en-US" dirty="0" smtClean="0"/>
              <a:t>，同理我们只要在</a:t>
            </a:r>
            <a:r>
              <a:rPr lang="en-US" altLang="zh-CN" dirty="0" smtClean="0"/>
              <a:t>a[mid]</a:t>
            </a:r>
            <a:r>
              <a:rPr lang="zh-CN" altLang="en-US" dirty="0" smtClean="0"/>
              <a:t>的后面查找</a:t>
            </a:r>
            <a:r>
              <a:rPr lang="en-US" altLang="zh-CN" dirty="0" smtClean="0"/>
              <a:t>x</a:t>
            </a:r>
            <a:r>
              <a:rPr lang="zh-CN" altLang="en-US" dirty="0" smtClean="0"/>
              <a:t>即可。无论是在前面还是后面查找</a:t>
            </a:r>
            <a:r>
              <a:rPr lang="en-US" altLang="zh-CN" dirty="0" smtClean="0"/>
              <a:t>x</a:t>
            </a:r>
            <a:r>
              <a:rPr lang="zh-CN" altLang="en-US" dirty="0" smtClean="0"/>
              <a:t>，其方法都和在</a:t>
            </a:r>
            <a:r>
              <a:rPr lang="en-US" altLang="zh-CN" dirty="0" smtClean="0"/>
              <a:t>a</a:t>
            </a:r>
            <a:r>
              <a:rPr lang="zh-CN" altLang="en-US" dirty="0" smtClean="0"/>
              <a:t>中查找</a:t>
            </a:r>
            <a:r>
              <a:rPr lang="en-US" altLang="zh-CN" dirty="0" smtClean="0"/>
              <a:t>x</a:t>
            </a:r>
            <a:r>
              <a:rPr lang="zh-CN" altLang="en-US" dirty="0" smtClean="0"/>
              <a:t>一样，只不过是查找的规模缩小了。这就说明了此问题满足分治法的第二个和第三个适用条件。</a:t>
            </a:r>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48</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49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chemeClr val="tx1"/>
                </a:solidFill>
                <a:effectLst/>
                <a:latin typeface="Arial" pitchFamily="34" charset="0"/>
                <a:ea typeface="宋体" pitchFamily="2" charset="-122"/>
                <a:cs typeface="+mn-cs"/>
              </a:rPr>
              <a:t>递归复杂度判定定理：有些算法在处理一个较大规模的问题时，往往会把问题拆分成几个子问题，对其中的一个或多个问题递归地处理，并在分治之前或之后进行一些预处理、汇总处理。这时候我们可以得到关于这个算法复杂度的一个递推方程，求解此方程便能得到算法的复杂度。</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50</a:t>
            </a:fld>
            <a:endParaRPr lang="en-US" altLang="zh-CN"/>
          </a:p>
        </p:txBody>
      </p:sp>
    </p:spTree>
    <p:extLst>
      <p:ext uri="{BB962C8B-B14F-4D97-AF65-F5344CB8AC3E}">
        <p14:creationId xmlns:p14="http://schemas.microsoft.com/office/powerpoint/2010/main" val="2927513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smtClean="0"/>
              <a:t>如果将大整数分成更多段，计算复杂性会发生什么变化？答案：通过合理划分，将有可能得到更优的算法</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2400" dirty="0" err="1" smtClean="0">
                <a:ea typeface="楷体_GB2312" pitchFamily="49" charset="-122"/>
                <a:cs typeface="Times New Roman" pitchFamily="18" charset="0"/>
              </a:rPr>
              <a:t>若依此定义来计算A和B的乘积矩阵C，则每计算C的一个元素C</a:t>
            </a:r>
            <a:r>
              <a:rPr lang="en-US" altLang="en-US" sz="2400" dirty="0" smtClean="0">
                <a:ea typeface="楷体_GB2312" pitchFamily="49" charset="-122"/>
                <a:cs typeface="Times New Roman" pitchFamily="18" charset="0"/>
              </a:rPr>
              <a:t>[</a:t>
            </a:r>
            <a:r>
              <a:rPr lang="en-US" altLang="en-US" sz="2400" dirty="0" err="1" smtClean="0">
                <a:ea typeface="楷体_GB2312" pitchFamily="49" charset="-122"/>
                <a:cs typeface="Times New Roman" pitchFamily="18" charset="0"/>
              </a:rPr>
              <a:t>i</a:t>
            </a:r>
            <a:r>
              <a:rPr lang="en-US" altLang="en-US" sz="2400" dirty="0" smtClean="0">
                <a:ea typeface="楷体_GB2312" pitchFamily="49" charset="-122"/>
                <a:cs typeface="Times New Roman" pitchFamily="18" charset="0"/>
              </a:rPr>
              <a:t>][j]，需要做n次乘法和n-1次加法。因此，算出矩阵C的 </a:t>
            </a:r>
            <a:r>
              <a:rPr lang="en-US" altLang="en-US" sz="2400" dirty="0" err="1" smtClean="0">
                <a:ea typeface="楷体_GB2312" pitchFamily="49" charset="-122"/>
                <a:cs typeface="Times New Roman" pitchFamily="18" charset="0"/>
              </a:rPr>
              <a:t>个元素所需的计算时间为</a:t>
            </a:r>
            <a:r>
              <a:rPr lang="en-US" altLang="zh-CN" sz="2400" dirty="0" err="1" smtClean="0">
                <a:ea typeface="楷体_GB2312" pitchFamily="49" charset="-122"/>
                <a:cs typeface="Times New Roman" pitchFamily="18" charset="0"/>
              </a:rPr>
              <a:t>O</a:t>
            </a:r>
            <a:r>
              <a:rPr lang="en-US" altLang="zh-CN" sz="2400" dirty="0" smtClean="0">
                <a:ea typeface="楷体_GB2312" pitchFamily="49" charset="-122"/>
                <a:cs typeface="Times New Roman" pitchFamily="18" charset="0"/>
              </a:rPr>
              <a:t>(n</a:t>
            </a:r>
            <a:r>
              <a:rPr lang="en-US" altLang="zh-CN" sz="2400" baseline="30000" dirty="0" smtClean="0">
                <a:ea typeface="楷体_GB2312" pitchFamily="49" charset="-122"/>
                <a:cs typeface="Times New Roman" pitchFamily="18" charset="0"/>
              </a:rPr>
              <a:t>3</a:t>
            </a:r>
            <a:r>
              <a:rPr lang="en-US" altLang="zh-CN" sz="2400" dirty="0" smtClean="0">
                <a:ea typeface="楷体_GB2312" pitchFamily="49" charset="-122"/>
                <a:cs typeface="Times New Roman" pitchFamily="18" charset="0"/>
              </a:rPr>
              <a: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54</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55</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6</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57</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58</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2400" b="1" dirty="0" err="1" smtClean="0"/>
              <a:t>int</a:t>
            </a:r>
            <a:r>
              <a:rPr lang="en-US" altLang="zh-CN" sz="2400" b="1" dirty="0" smtClean="0"/>
              <a:t> </a:t>
            </a:r>
            <a:r>
              <a:rPr lang="en-US" altLang="zh-CN" sz="2400" b="1" dirty="0" err="1" smtClean="0"/>
              <a:t>BinarySearch</a:t>
            </a:r>
            <a:r>
              <a:rPr lang="en-US" altLang="zh-CN" sz="2400" b="1" dirty="0" smtClean="0"/>
              <a:t>(Type a[], </a:t>
            </a:r>
            <a:r>
              <a:rPr lang="en-US" altLang="zh-CN" sz="2400" b="1" dirty="0" err="1" smtClean="0"/>
              <a:t>const</a:t>
            </a:r>
            <a:r>
              <a:rPr lang="en-US" altLang="zh-CN" sz="2400" b="1" dirty="0" smtClean="0"/>
              <a:t> Type&amp; x, </a:t>
            </a:r>
            <a:r>
              <a:rPr lang="en-US" altLang="zh-CN" sz="2400" b="1" dirty="0" err="1" smtClean="0"/>
              <a:t>int</a:t>
            </a:r>
            <a:r>
              <a:rPr lang="en-US" altLang="zh-CN" sz="2400" b="1" dirty="0" smtClean="0"/>
              <a:t> left, </a:t>
            </a:r>
            <a:r>
              <a:rPr lang="en-US" altLang="zh-CN" sz="2400" b="1" dirty="0" err="1" smtClean="0"/>
              <a:t>int</a:t>
            </a:r>
            <a:r>
              <a:rPr lang="en-US" altLang="zh-CN" sz="2400" b="1" dirty="0" smtClean="0"/>
              <a:t> right)</a:t>
            </a:r>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59</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400" b="1" dirty="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60</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895350" y="742950"/>
            <a:ext cx="4968875" cy="3727450"/>
          </a:xfrm>
        </p:spPr>
      </p:sp>
      <p:sp>
        <p:nvSpPr>
          <p:cNvPr id="7171" name="Rectangle 3"/>
          <p:cNvSpPr>
            <a:spLocks noGrp="1" noRot="1" noChangeArrowheads="1"/>
          </p:cNvSpPr>
          <p:nvPr>
            <p:ph type="body" idx="1"/>
          </p:nvPr>
        </p:nvSpPr>
        <p:spPr>
          <a:xfrm>
            <a:off x="899924" y="4719242"/>
            <a:ext cx="4956621" cy="4477583"/>
          </a:xfrm>
        </p:spPr>
        <p:txBody>
          <a:bodyPr/>
          <a:lstStyle/>
          <a:p>
            <a:r>
              <a:rPr lang="zh-CN" altLang="en-US" b="1" dirty="0"/>
              <a:t>分治法求解棋盘覆盖问题的技巧在于</a:t>
            </a:r>
            <a:r>
              <a:rPr lang="zh-CN" altLang="en-US" b="1" dirty="0">
                <a:solidFill>
                  <a:schemeClr val="tx2"/>
                </a:solidFill>
              </a:rPr>
              <a:t>划分棋盘</a:t>
            </a:r>
            <a:r>
              <a:rPr lang="zh-CN" altLang="en-US" b="1" dirty="0"/>
              <a:t>，使划分后的子棋盘的大小相同，并且每个子棋盘均包含一个特殊方格，从而将原问题分解为规模较小的棋盘覆盖问题。</a:t>
            </a:r>
          </a:p>
          <a:p>
            <a:r>
              <a:rPr lang="zh-CN" altLang="en-US" b="1" i="1" dirty="0"/>
              <a:t>        </a:t>
            </a:r>
            <a:r>
              <a:rPr lang="en-US" b="1" i="1" dirty="0"/>
              <a:t>k</a:t>
            </a:r>
            <a:r>
              <a:rPr lang="en-US" b="1" dirty="0"/>
              <a:t>&gt;0</a:t>
            </a:r>
            <a:r>
              <a:rPr lang="zh-CN" altLang="en-US" b="1" dirty="0"/>
              <a:t>时，可将</a:t>
            </a:r>
            <a:r>
              <a:rPr lang="en-US" b="1" dirty="0">
                <a:solidFill>
                  <a:schemeClr val="tx2"/>
                </a:solidFill>
              </a:rPr>
              <a:t>2</a:t>
            </a:r>
            <a:r>
              <a:rPr lang="en-US" b="1" i="1" baseline="30000" dirty="0">
                <a:solidFill>
                  <a:schemeClr val="tx2"/>
                </a:solidFill>
              </a:rPr>
              <a:t>k</a:t>
            </a:r>
            <a:r>
              <a:rPr lang="en-US" b="1" dirty="0">
                <a:solidFill>
                  <a:schemeClr val="tx2"/>
                </a:solidFill>
              </a:rPr>
              <a:t>×2</a:t>
            </a:r>
            <a:r>
              <a:rPr lang="en-US" b="1" i="1" baseline="30000" dirty="0">
                <a:solidFill>
                  <a:schemeClr val="tx2"/>
                </a:solidFill>
              </a:rPr>
              <a:t>k</a:t>
            </a:r>
            <a:r>
              <a:rPr lang="zh-CN" altLang="en-US" b="1" dirty="0"/>
              <a:t>的棋盘</a:t>
            </a:r>
            <a:r>
              <a:rPr lang="zh-CN" altLang="en-US" b="1" dirty="0">
                <a:solidFill>
                  <a:schemeClr val="tx2"/>
                </a:solidFill>
              </a:rPr>
              <a:t>划分为</a:t>
            </a:r>
            <a:r>
              <a:rPr lang="en-US" b="1" dirty="0">
                <a:solidFill>
                  <a:schemeClr val="tx2"/>
                </a:solidFill>
              </a:rPr>
              <a:t>4</a:t>
            </a:r>
            <a:r>
              <a:rPr lang="zh-CN" altLang="en-US" b="1" dirty="0">
                <a:solidFill>
                  <a:schemeClr val="tx2"/>
                </a:solidFill>
              </a:rPr>
              <a:t>个</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en-US" b="1" dirty="0">
                <a:solidFill>
                  <a:schemeClr val="tx2"/>
                </a:solidFill>
              </a:rPr>
              <a:t>×2</a:t>
            </a:r>
            <a:r>
              <a:rPr lang="en-US" b="1" i="1" baseline="30000" dirty="0">
                <a:solidFill>
                  <a:schemeClr val="tx2"/>
                </a:solidFill>
              </a:rPr>
              <a:t>k</a:t>
            </a:r>
            <a:r>
              <a:rPr lang="en-US" b="1" baseline="30000" dirty="0">
                <a:solidFill>
                  <a:schemeClr val="tx2"/>
                </a:solidFill>
              </a:rPr>
              <a:t>-1</a:t>
            </a:r>
            <a:r>
              <a:rPr lang="zh-CN" altLang="en-US" b="1" dirty="0"/>
              <a:t>的子棋盘，这样划分后，由于原棋盘只有一个特殊方格，所以，这</a:t>
            </a:r>
            <a:r>
              <a:rPr lang="en-US" b="1" dirty="0">
                <a:solidFill>
                  <a:schemeClr val="tx2"/>
                </a:solidFill>
              </a:rPr>
              <a:t>4</a:t>
            </a:r>
            <a:r>
              <a:rPr lang="zh-CN" altLang="en-US" b="1" dirty="0">
                <a:solidFill>
                  <a:schemeClr val="tx2"/>
                </a:solidFill>
              </a:rPr>
              <a:t>个子棋盘中只有一个子棋盘包含该特殊方格</a:t>
            </a:r>
            <a:r>
              <a:rPr lang="zh-CN" altLang="en-US" b="1" dirty="0"/>
              <a:t>，其余</a:t>
            </a:r>
            <a:r>
              <a:rPr lang="en-US" b="1" dirty="0"/>
              <a:t>3</a:t>
            </a:r>
            <a:r>
              <a:rPr lang="zh-CN" altLang="en-US" b="1" dirty="0"/>
              <a:t>个子棋盘中没有特殊方格。为了将这</a:t>
            </a:r>
            <a:r>
              <a:rPr lang="en-US" b="1" dirty="0"/>
              <a:t>3</a:t>
            </a:r>
            <a:r>
              <a:rPr lang="zh-CN" altLang="en-US" b="1" dirty="0"/>
              <a:t>个没有特殊方格的子棋盘转化为特殊棋盘，以便采用递归方法求解，可以用一个</a:t>
            </a:r>
            <a:r>
              <a:rPr lang="en-US" b="1" dirty="0"/>
              <a:t>L</a:t>
            </a:r>
            <a:r>
              <a:rPr lang="zh-CN" altLang="en-US" b="1" dirty="0"/>
              <a:t>型骨牌覆盖这</a:t>
            </a:r>
            <a:r>
              <a:rPr lang="en-US" b="1" dirty="0"/>
              <a:t>3</a:t>
            </a:r>
            <a:r>
              <a:rPr lang="zh-CN" altLang="en-US" b="1" dirty="0"/>
              <a:t>个较小棋盘的会合处，从而将原问题转化为</a:t>
            </a:r>
            <a:r>
              <a:rPr lang="en-US" b="1" dirty="0">
                <a:solidFill>
                  <a:schemeClr val="tx2"/>
                </a:solidFill>
              </a:rPr>
              <a:t>4</a:t>
            </a:r>
            <a:r>
              <a:rPr lang="zh-CN" altLang="en-US" b="1" dirty="0">
                <a:solidFill>
                  <a:schemeClr val="tx2"/>
                </a:solidFill>
              </a:rPr>
              <a:t>个较小规模的棋盘覆盖</a:t>
            </a:r>
            <a:r>
              <a:rPr lang="zh-CN" altLang="en-US" b="1" dirty="0"/>
              <a:t>问题。递归地使用这种划分策略，直至将棋盘分割为</a:t>
            </a:r>
            <a:r>
              <a:rPr lang="en-US" b="1" dirty="0"/>
              <a:t>1×1</a:t>
            </a:r>
            <a:r>
              <a:rPr lang="zh-CN" altLang="en-US" b="1" dirty="0"/>
              <a:t>的子棋盘</a:t>
            </a: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25296" y="742236"/>
            <a:ext cx="4509007" cy="3728442"/>
          </a:xfrm>
        </p:spPr>
      </p:sp>
      <p:sp>
        <p:nvSpPr>
          <p:cNvPr id="9219" name="Rectangle 3"/>
          <p:cNvSpPr>
            <a:spLocks noGrp="1" noRot="1" noChangeArrowheads="1"/>
          </p:cNvSpPr>
          <p:nvPr>
            <p:ph type="body" idx="1"/>
          </p:nvPr>
        </p:nvSpPr>
        <p:spPr>
          <a:xfrm>
            <a:off x="899924" y="4719242"/>
            <a:ext cx="4956621" cy="4477583"/>
          </a:xfrm>
        </p:spPr>
        <p:txBody>
          <a:bodyPr/>
          <a:lstStyle/>
          <a:p>
            <a:r>
              <a:rPr lang="zh-CN" altLang="en-US" sz="1200" dirty="0" smtClean="0"/>
              <a:t>任何</a:t>
            </a:r>
            <a:r>
              <a:rPr lang="en-US" altLang="zh-CN" sz="1200" dirty="0" smtClean="0"/>
              <a:t>2</a:t>
            </a:r>
            <a:r>
              <a:rPr lang="zh-CN" altLang="en-US" sz="1200" dirty="0" smtClean="0"/>
              <a:t>个</a:t>
            </a:r>
            <a:r>
              <a:rPr lang="en-US" altLang="zh-CN" sz="1200" dirty="0" smtClean="0"/>
              <a:t>L</a:t>
            </a:r>
            <a:r>
              <a:rPr lang="zh-CN" altLang="en-US" sz="1200" dirty="0" smtClean="0"/>
              <a:t>型骨牌不得重叠覆盖。</a:t>
            </a:r>
            <a:r>
              <a:rPr lang="en-US" altLang="zh-CN" sz="1200" dirty="0" smtClean="0"/>
              <a:t>L</a:t>
            </a:r>
            <a:r>
              <a:rPr lang="zh-CN" altLang="en-US" sz="1200" dirty="0" smtClean="0"/>
              <a:t>型骨牌包含</a:t>
            </a:r>
            <a:r>
              <a:rPr lang="en-US" altLang="zh-CN" sz="1200" dirty="0" smtClean="0"/>
              <a:t>3</a:t>
            </a:r>
            <a:r>
              <a:rPr lang="zh-CN" altLang="en-US" sz="1200" dirty="0" smtClean="0"/>
              <a:t>个方格。</a:t>
            </a:r>
            <a:endParaRPr lang="en-US" altLang="zh-CN" sz="1200" dirty="0" smtClean="0"/>
          </a:p>
          <a:p>
            <a:r>
              <a:rPr lang="zh-CN" altLang="en-US" dirty="0" smtClean="0"/>
              <a:t>设</a:t>
            </a:r>
            <a:r>
              <a:rPr lang="en-US" b="1" dirty="0"/>
              <a:t>L</a:t>
            </a:r>
            <a:r>
              <a:rPr lang="zh-CN" altLang="en-US" b="1" dirty="0"/>
              <a:t>型骨牌的个数为</a:t>
            </a:r>
            <a:r>
              <a:rPr lang="en-US" b="1" dirty="0"/>
              <a:t>x</a:t>
            </a:r>
            <a:r>
              <a:rPr lang="zh-CN" altLang="en-US" b="1" dirty="0"/>
              <a:t>，则有</a:t>
            </a:r>
            <a:r>
              <a:rPr lang="en-US" b="1" dirty="0"/>
              <a:t>3x+1=2exp</a:t>
            </a:r>
            <a:r>
              <a:rPr lang="zh-CN" altLang="en-US" b="1" dirty="0"/>
              <a:t>（</a:t>
            </a:r>
            <a:r>
              <a:rPr lang="en-US" b="1" dirty="0"/>
              <a:t>k</a:t>
            </a:r>
            <a:r>
              <a:rPr lang="zh-CN" altLang="en-US" b="1" dirty="0"/>
              <a:t>）*</a:t>
            </a:r>
            <a:r>
              <a:rPr lang="en-US" b="1" dirty="0"/>
              <a:t>2exp</a:t>
            </a:r>
            <a:r>
              <a:rPr lang="zh-CN" altLang="en-US" b="1" dirty="0"/>
              <a:t>（</a:t>
            </a:r>
            <a:r>
              <a:rPr lang="en-US" b="1" dirty="0"/>
              <a:t>k</a:t>
            </a:r>
            <a:r>
              <a:rPr lang="zh-CN" altLang="en-US" b="1" dirty="0"/>
              <a:t>）</a:t>
            </a:r>
          </a:p>
          <a:p>
            <a:endParaRPr lang="en-US" b="1" dirty="0"/>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en-US" altLang="zh-CN" dirty="0" err="1" smtClean="0"/>
              <a:t>p,r</a:t>
            </a:r>
            <a:r>
              <a:rPr lang="en-US" altLang="zh-CN" dirty="0" smtClean="0"/>
              <a:t>]</a:t>
            </a:r>
          </a:p>
          <a:p>
            <a:r>
              <a:rPr lang="en-US" altLang="zh-CN" dirty="0" smtClean="0"/>
              <a:t>q=Partition(</a:t>
            </a:r>
            <a:r>
              <a:rPr lang="en-US" altLang="zh-CN" dirty="0" err="1" smtClean="0"/>
              <a:t>a,p,r</a:t>
            </a:r>
            <a:r>
              <a:rPr lang="en-US" altLang="zh-CN" dirty="0" smtClean="0"/>
              <a:t>)  </a:t>
            </a:r>
            <a:r>
              <a:rPr lang="zh-CN" altLang="en-US" dirty="0" smtClean="0"/>
              <a:t>以第一个元素做为划分元对数组</a:t>
            </a:r>
            <a:r>
              <a:rPr lang="en-US" altLang="zh-CN" dirty="0" smtClean="0"/>
              <a:t>a[</a:t>
            </a:r>
            <a:r>
              <a:rPr lang="en-US" altLang="zh-CN" dirty="0" err="1" smtClean="0"/>
              <a:t>p,r</a:t>
            </a:r>
            <a:r>
              <a:rPr lang="en-US" altLang="zh-CN" dirty="0" smtClean="0"/>
              <a:t>]</a:t>
            </a:r>
            <a:r>
              <a:rPr lang="zh-CN" altLang="en-US" dirty="0" smtClean="0"/>
              <a:t>进行划分，最后返回划分元在一次快速排序后的数组中的位置</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83</a:t>
            </a:fld>
            <a:endParaRPr lang="en-US" altLang="zh-CN"/>
          </a:p>
        </p:txBody>
      </p:sp>
    </p:spTree>
    <p:extLst>
      <p:ext uri="{BB962C8B-B14F-4D97-AF65-F5344CB8AC3E}">
        <p14:creationId xmlns:p14="http://schemas.microsoft.com/office/powerpoint/2010/main" val="6747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7</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Break</a:t>
            </a:r>
            <a:r>
              <a:rPr lang="zh-CN" altLang="en-US" dirty="0" smtClean="0"/>
              <a:t>语句：跳出离它最近的循环</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时间复杂度 </a:t>
            </a:r>
            <a:r>
              <a:rPr lang="en-US" altLang="zh-CN" dirty="0" smtClean="0"/>
              <a:t>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84</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改进：交换需要三次赋值，这里只用一次赋值代替交换</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85</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注意：向前搜索时，</a:t>
            </a:r>
            <a:r>
              <a:rPr lang="en-US" altLang="zh-CN" dirty="0" smtClean="0"/>
              <a:t>j=j-1</a:t>
            </a:r>
            <a:r>
              <a:rPr lang="zh-CN" altLang="en-US" dirty="0" smtClean="0"/>
              <a:t>，且</a:t>
            </a:r>
            <a:r>
              <a:rPr lang="en-US" altLang="zh-CN" dirty="0" smtClean="0"/>
              <a:t>r[</a:t>
            </a:r>
            <a:r>
              <a:rPr lang="en-US" altLang="zh-CN" dirty="0" err="1" smtClean="0"/>
              <a:t>i</a:t>
            </a:r>
            <a:r>
              <a:rPr lang="en-US" altLang="zh-CN" dirty="0" smtClean="0"/>
              <a:t>]</a:t>
            </a:r>
            <a:r>
              <a:rPr lang="zh-CN" altLang="en-US" dirty="0" smtClean="0"/>
              <a:t>空闲；</a:t>
            </a:r>
          </a:p>
          <a:p>
            <a:r>
              <a:rPr lang="zh-CN" altLang="en-US" dirty="0" smtClean="0"/>
              <a:t>          向后搜索时，</a:t>
            </a:r>
            <a:r>
              <a:rPr lang="en-US" altLang="zh-CN" dirty="0" err="1" smtClean="0"/>
              <a:t>i</a:t>
            </a:r>
            <a:r>
              <a:rPr lang="en-US" altLang="zh-CN" dirty="0" smtClean="0"/>
              <a:t>=i-1</a:t>
            </a:r>
            <a:r>
              <a:rPr lang="zh-CN" altLang="en-US" dirty="0" smtClean="0"/>
              <a:t>，且</a:t>
            </a:r>
            <a:r>
              <a:rPr lang="en-US" altLang="zh-CN" dirty="0" smtClean="0"/>
              <a:t>r[j]</a:t>
            </a:r>
            <a:r>
              <a:rPr lang="zh-CN" altLang="en-US" dirty="0" smtClean="0"/>
              <a:t>空闲。</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86</a:t>
            </a:fld>
            <a:endParaRPr lang="en-US" altLang="zh-CN"/>
          </a:p>
        </p:txBody>
      </p:sp>
    </p:spTree>
    <p:extLst>
      <p:ext uri="{BB962C8B-B14F-4D97-AF65-F5344CB8AC3E}">
        <p14:creationId xmlns:p14="http://schemas.microsoft.com/office/powerpoint/2010/main" val="1687834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b="1" dirty="0" smtClean="0"/>
              <a:t>快速排序算法的平均时间复杂度为：</a:t>
            </a:r>
            <a:r>
              <a:rPr lang="en-US" altLang="zh-CN" sz="2400" b="1" dirty="0" smtClean="0"/>
              <a:t>O(nlog</a:t>
            </a:r>
            <a:r>
              <a:rPr lang="en-US" altLang="zh-CN" sz="2400" b="1" baseline="-25000" dirty="0" smtClean="0"/>
              <a:t>2</a:t>
            </a:r>
            <a:r>
              <a:rPr lang="en-US" altLang="zh-CN" sz="2400" b="1" dirty="0" smtClean="0"/>
              <a:t>n)</a:t>
            </a:r>
            <a:endParaRPr lang="zh-CN" altLang="en-US" sz="2400" b="1" dirty="0" smtClean="0"/>
          </a:p>
          <a:p>
            <a:pPr eaLnBrk="1" hangingPunct="1"/>
            <a:endParaRPr kumimoji="1" lang="zh-CN" altLang="en-US" b="1" dirty="0" smtClean="0">
              <a:latin typeface="微软雅黑" pitchFamily="34" charset="-122"/>
              <a:ea typeface="微软雅黑" pitchFamily="34"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lang="zh-CN" altLang="en-US" sz="1200" b="0" i="0" kern="1200" dirty="0" smtClean="0">
                <a:solidFill>
                  <a:schemeClr val="tx1"/>
                </a:solidFill>
                <a:latin typeface="Arial" pitchFamily="34" charset="0"/>
                <a:ea typeface="宋体" pitchFamily="2" charset="-122"/>
                <a:cs typeface="+mn-cs"/>
              </a:rPr>
              <a:t>平均时间复杂度与</a:t>
            </a:r>
            <a:r>
              <a:rPr lang="en-US" altLang="zh-CN" sz="1200" b="0" i="0" kern="1200" dirty="0" smtClean="0">
                <a:solidFill>
                  <a:schemeClr val="tx1"/>
                </a:solidFill>
                <a:latin typeface="Arial" pitchFamily="34" charset="0"/>
                <a:ea typeface="宋体" pitchFamily="2" charset="-122"/>
                <a:cs typeface="+mn-cs"/>
              </a:rPr>
              <a:t>n</a:t>
            </a:r>
            <a:r>
              <a:rPr lang="zh-CN" altLang="en-US" sz="1200" b="0" i="0" kern="1200" dirty="0" smtClean="0">
                <a:solidFill>
                  <a:schemeClr val="tx1"/>
                </a:solidFill>
                <a:latin typeface="Arial" pitchFamily="34" charset="0"/>
                <a:ea typeface="宋体" pitchFamily="2" charset="-122"/>
                <a:cs typeface="+mn-cs"/>
              </a:rPr>
              <a:t>呈线性关系，为</a:t>
            </a:r>
            <a:r>
              <a:rPr lang="en-US" altLang="zh-CN" sz="1200" b="0" i="0" kern="1200" dirty="0" smtClean="0">
                <a:solidFill>
                  <a:schemeClr val="tx1"/>
                </a:solidFill>
                <a:latin typeface="Arial" pitchFamily="34" charset="0"/>
                <a:ea typeface="宋体" pitchFamily="2" charset="-122"/>
                <a:cs typeface="+mn-cs"/>
              </a:rPr>
              <a:t>O(n)(</a:t>
            </a:r>
            <a:r>
              <a:rPr lang="zh-CN" altLang="en-US" sz="1200" b="0" i="0" kern="1200" dirty="0" smtClean="0">
                <a:solidFill>
                  <a:schemeClr val="tx1"/>
                </a:solidFill>
                <a:latin typeface="Arial" pitchFamily="34" charset="0"/>
                <a:ea typeface="宋体" pitchFamily="2" charset="-122"/>
                <a:cs typeface="+mn-cs"/>
              </a:rPr>
              <a:t>数学证明过程略过</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可参考王云鹏论文</a:t>
            </a:r>
            <a:r>
              <a:rPr lang="en-US" altLang="zh-CN"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3"/>
              </a:rPr>
              <a:t>线性时间选择算法时间复杂度深入研究</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a:t>
            </a:r>
            <a:endParaRPr kumimoji="1" lang="zh-CN" altLang="en-US" b="1" dirty="0" smtClean="0">
              <a:latin typeface="微软雅黑" pitchFamily="34" charset="-122"/>
              <a:ea typeface="微软雅黑" pitchFamily="34"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找中位数 </a:t>
            </a:r>
            <a:r>
              <a:rPr lang="en-US" altLang="zh-CN" dirty="0" smtClean="0"/>
              <a:t>K=(n+1)/2</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Floor(x)</a:t>
            </a:r>
            <a:r>
              <a:rPr lang="zh-CN" altLang="en-US" dirty="0" smtClean="0"/>
              <a:t>返回小于或等于</a:t>
            </a:r>
            <a:r>
              <a:rPr lang="en-US" altLang="zh-CN" dirty="0" smtClean="0"/>
              <a:t>x</a:t>
            </a:r>
            <a:r>
              <a:rPr lang="zh-CN" altLang="en-US" dirty="0" smtClean="0"/>
              <a:t>的最大整数。</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Ceil(x)</a:t>
            </a:r>
            <a:r>
              <a:rPr lang="zh-CN" altLang="en-US" dirty="0" smtClean="0">
                <a:solidFill>
                  <a:srgbClr val="FFFFFF"/>
                </a:solidFill>
                <a:cs typeface="Arial" charset="0"/>
              </a:rPr>
              <a:t>返回不小于参数</a:t>
            </a:r>
            <a:r>
              <a:rPr lang="en-US" altLang="zh-CN" dirty="0" smtClean="0">
                <a:solidFill>
                  <a:srgbClr val="FFFFFF"/>
                </a:solidFill>
                <a:cs typeface="Arial" charset="0"/>
              </a:rPr>
              <a:t>x</a:t>
            </a:r>
            <a:r>
              <a:rPr lang="zh-CN" altLang="en-US" dirty="0" smtClean="0">
                <a:solidFill>
                  <a:srgbClr val="FFFFFF"/>
                </a:solidFill>
                <a:cs typeface="Arial" charset="0"/>
              </a:rPr>
              <a:t>的最小整数值 </a:t>
            </a:r>
          </a:p>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94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8</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r>
              <a:rPr lang="zh-CN" altLang="zh-CN" sz="1200" kern="1200" dirty="0" smtClean="0">
                <a:solidFill>
                  <a:schemeClr val="tx1"/>
                </a:solidFill>
                <a:latin typeface="Arial" pitchFamily="34" charset="0"/>
                <a:ea typeface="宋体" pitchFamily="2" charset="-122"/>
                <a:cs typeface="+mn-cs"/>
              </a:rPr>
              <a:t> 图中箭头指向表示大的数值指向小的数值，所以根据图可以看出，在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的右边，每一个包含</a:t>
            </a:r>
            <a:r>
              <a:rPr lang="en-US" altLang="zh-CN" sz="1200" kern="1200" dirty="0" smtClean="0">
                <a:solidFill>
                  <a:schemeClr val="tx1"/>
                </a:solidFill>
                <a:latin typeface="Arial" pitchFamily="34" charset="0"/>
                <a:ea typeface="宋体" pitchFamily="2" charset="-122"/>
                <a:cs typeface="+mn-cs"/>
              </a:rPr>
              <a:t>5</a:t>
            </a:r>
            <a:r>
              <a:rPr lang="zh-CN" altLang="zh-CN" sz="1200" kern="1200" dirty="0" smtClean="0">
                <a:solidFill>
                  <a:schemeClr val="tx1"/>
                </a:solidFill>
                <a:latin typeface="Arial" pitchFamily="34" charset="0"/>
                <a:ea typeface="宋体" pitchFamily="2" charset="-122"/>
                <a:cs typeface="+mn-cs"/>
              </a:rPr>
              <a:t>个元素的组中至少有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个元素大于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，在</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的左边，每一组中至少有</a:t>
            </a:r>
            <a:r>
              <a:rPr lang="en-US" altLang="zh-CN" sz="1200" kern="1200" dirty="0" smtClean="0">
                <a:solidFill>
                  <a:schemeClr val="tx1"/>
                </a:solidFill>
                <a:latin typeface="Arial" pitchFamily="34" charset="0"/>
                <a:ea typeface="宋体" pitchFamily="2" charset="-122"/>
                <a:cs typeface="+mn-cs"/>
              </a:rPr>
              <a:t>3</a:t>
            </a:r>
            <a:r>
              <a:rPr lang="zh-CN" altLang="zh-CN" sz="1200" kern="1200" dirty="0" smtClean="0">
                <a:solidFill>
                  <a:schemeClr val="tx1"/>
                </a:solidFill>
                <a:latin typeface="Arial" pitchFamily="34" charset="0"/>
                <a:ea typeface="宋体" pitchFamily="2" charset="-122"/>
                <a:cs typeface="+mn-cs"/>
              </a:rPr>
              <a:t>个元素小于</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（保证</a:t>
            </a:r>
            <a:r>
              <a:rPr lang="en-US" altLang="zh-CN" sz="1200" kern="1200" dirty="0" smtClean="0">
                <a:solidFill>
                  <a:schemeClr val="tx1"/>
                </a:solidFill>
                <a:latin typeface="Arial" pitchFamily="34" charset="0"/>
                <a:ea typeface="宋体" pitchFamily="2" charset="-122"/>
                <a:cs typeface="+mn-cs"/>
              </a:rPr>
              <a:t>x</a:t>
            </a:r>
            <a:r>
              <a:rPr lang="zh-CN" altLang="zh-CN" sz="1200" kern="1200" dirty="0" smtClean="0">
                <a:solidFill>
                  <a:schemeClr val="tx1"/>
                </a:solidFill>
                <a:latin typeface="Arial" pitchFamily="34" charset="0"/>
                <a:ea typeface="宋体" pitchFamily="2" charset="-122"/>
                <a:cs typeface="+mn-cs"/>
              </a:rPr>
              <a:t>分割一边必定有元素存在）。</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r>
              <a:rPr kumimoji="1" lang="zh-CN" altLang="en-US" b="1" dirty="0" smtClean="0">
                <a:latin typeface="微软雅黑" pitchFamily="34" charset="-122"/>
                <a:ea typeface="微软雅黑" pitchFamily="34" charset="-122"/>
              </a:rPr>
              <a:t>影响算法性能的主要因素是什么？</a:t>
            </a:r>
          </a:p>
          <a:p>
            <a:pPr eaLnBrk="1" hangingPunct="1"/>
            <a:r>
              <a:rPr kumimoji="1" lang="en-US" altLang="zh-CN" b="1" dirty="0" smtClean="0">
                <a:latin typeface="微软雅黑" pitchFamily="34" charset="-122"/>
                <a:ea typeface="微软雅黑" pitchFamily="34" charset="-122"/>
              </a:rPr>
              <a:t>M</a:t>
            </a:r>
            <a:r>
              <a:rPr kumimoji="1" lang="zh-CN" altLang="en-US" b="1" dirty="0" smtClean="0">
                <a:latin typeface="微软雅黑" pitchFamily="34" charset="-122"/>
                <a:ea typeface="微软雅黑" pitchFamily="34" charset="-122"/>
              </a:rPr>
              <a:t>位置的选取</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10</a:t>
            </a:fld>
            <a:endParaRPr lang="en-US" altLang="zh-CN"/>
          </a:p>
        </p:txBody>
      </p:sp>
    </p:spTree>
    <p:extLst>
      <p:ext uri="{BB962C8B-B14F-4D97-AF65-F5344CB8AC3E}">
        <p14:creationId xmlns:p14="http://schemas.microsoft.com/office/powerpoint/2010/main" val="22000244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dirty="0" smtClean="0">
              <a:latin typeface="微软雅黑" pitchFamily="34" charset="-122"/>
              <a:ea typeface="微软雅黑" pitchFamily="34"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111</a:t>
            </a:fld>
            <a:endParaRPr lang="en-US" altLang="zh-CN"/>
          </a:p>
        </p:txBody>
      </p:sp>
    </p:spTree>
    <p:extLst>
      <p:ext uri="{BB962C8B-B14F-4D97-AF65-F5344CB8AC3E}">
        <p14:creationId xmlns:p14="http://schemas.microsoft.com/office/powerpoint/2010/main" val="41760154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这个过程就是一个填表的过程，因此其时间、空间复杂度为</a:t>
            </a:r>
            <a:r>
              <a:rPr lang="en-US" altLang="zh-CN" sz="1200" b="0" i="0" kern="1200" dirty="0" smtClean="0">
                <a:solidFill>
                  <a:schemeClr val="tx1"/>
                </a:solidFill>
                <a:latin typeface="Arial" pitchFamily="34" charset="0"/>
                <a:ea typeface="宋体" pitchFamily="2" charset="-122"/>
                <a:cs typeface="+mn-cs"/>
              </a:rPr>
              <a:t>O(2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 * 2</a:t>
            </a:r>
            <a:r>
              <a:rPr lang="en-US" altLang="zh-CN" sz="1200" b="0" i="0" kern="1200" baseline="30000" dirty="0" smtClean="0">
                <a:solidFill>
                  <a:schemeClr val="tx1"/>
                </a:solidFill>
                <a:latin typeface="Arial" pitchFamily="34" charset="0"/>
                <a:ea typeface="宋体" pitchFamily="2" charset="-122"/>
                <a:cs typeface="+mn-cs"/>
              </a:rPr>
              <a:t>k</a:t>
            </a:r>
            <a:r>
              <a:rPr lang="en-US" altLang="zh-CN" sz="1200" b="0" i="0" kern="1200" dirty="0" smtClean="0">
                <a:solidFill>
                  <a:schemeClr val="tx1"/>
                </a:solidFill>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118</a:t>
            </a:fld>
            <a:endParaRPr lang="en-US"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38C00B00-29EA-4531-A64C-4CBD2BBC56F5}" type="slidenum">
              <a:rPr lang="zh-CN" altLang="en-US" smtClean="0">
                <a:ea typeface="宋体" charset="-122"/>
              </a:rPr>
              <a:pPr/>
              <a:t>119</a:t>
            </a:fld>
            <a:endParaRPr lang="zh-CN" altLang="en-US" smtClean="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zh-CN" altLang="en-US" smtClean="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8EDB1DA-D2AB-49D8-8621-F38EE6AA18C7}" type="slidenum">
              <a:rPr lang="zh-CN" altLang="en-US" smtClean="0"/>
              <a:pPr>
                <a:defRPr/>
              </a:pPr>
              <a:t>12</a:t>
            </a:fld>
            <a:endParaRPr lang="en-US" altLang="zh-CN"/>
          </a:p>
        </p:txBody>
      </p:sp>
    </p:spTree>
    <p:extLst>
      <p:ext uri="{BB962C8B-B14F-4D97-AF65-F5344CB8AC3E}">
        <p14:creationId xmlns:p14="http://schemas.microsoft.com/office/powerpoint/2010/main" val="35007492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kumimoji="1" lang="zh-CN" altLang="en-US" b="1" smtClean="0">
              <a:latin typeface="微软雅黑" pitchFamily="34" charset="-122"/>
              <a:ea typeface="微软雅黑"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dirty="0" smtClean="0"/>
              <a:t>又称：黄金分割数列</a:t>
            </a:r>
            <a:endParaRPr lang="en-US" altLang="zh-CN" sz="2400" dirty="0" smtClean="0"/>
          </a:p>
          <a:p>
            <a:pPr marL="0" lvl="1"/>
            <a:r>
              <a:rPr lang="zh-CN" altLang="en-US" sz="2400" dirty="0" smtClean="0"/>
              <a:t>在</a:t>
            </a:r>
            <a:r>
              <a:rPr lang="en-US" altLang="zh-CN" sz="2400" dirty="0" smtClean="0"/>
              <a:t>1202</a:t>
            </a:r>
            <a:r>
              <a:rPr lang="zh-CN" altLang="en-US" sz="2400" dirty="0" smtClean="0"/>
              <a:t>年，数学家斐波那契在他的著作中，提出以下一个问题：假设一对初生兔子要一个月才到成熟期，而一对成熟兔子每月会生一对兔子，那么，由一对初生的兔子开始，</a:t>
            </a:r>
            <a:r>
              <a:rPr lang="en-US" altLang="zh-CN" sz="2400" dirty="0" smtClean="0"/>
              <a:t>12</a:t>
            </a:r>
            <a:r>
              <a:rPr lang="zh-CN" altLang="en-US" sz="2400" dirty="0" smtClean="0"/>
              <a:t>个月后会有多少对兔子呢？</a:t>
            </a:r>
          </a:p>
          <a:p>
            <a:endParaRPr lang="zh-CN" altLang="en-US" dirty="0" smtClean="0"/>
          </a:p>
        </p:txBody>
      </p:sp>
      <p:sp>
        <p:nvSpPr>
          <p:cNvPr id="141316"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A93466A-0FF3-4635-89CE-B4722601FDBB}" type="slidenum">
              <a:rPr lang="zh-CN" altLang="en-US"/>
              <a:pPr algn="r" eaLnBrk="1" hangingPunct="1">
                <a:spcBef>
                  <a:spcPct val="0"/>
                </a:spcBef>
              </a:pPr>
              <a:t>13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3" name="直接连接符 2"/>
          <p:cNvCxnSpPr/>
          <p:nvPr userDrawn="1"/>
        </p:nvCxnSpPr>
        <p:spPr bwMode="auto">
          <a:xfrm>
            <a:off x="268066" y="652463"/>
            <a:ext cx="8607871" cy="0"/>
          </a:xfrm>
          <a:prstGeom prst="line">
            <a:avLst/>
          </a:prstGeom>
          <a:ln w="3810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63224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713"/>
            <a:ext cx="8229600" cy="7207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875"/>
            <a:ext cx="8229600" cy="47148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vl1pPr>
          </a:lstStyle>
          <a:p>
            <a:endParaRPr lang="zh-CN"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vl1pPr>
          </a:lstStyle>
          <a:p>
            <a:endParaRPr lang="zh-CN"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lvl1pPr>
          </a:lstStyle>
          <a:p>
            <a:fld id="{61E6868A-73AF-4475-A39B-F1648DB6149F}" type="slidenum">
              <a:rPr lang="zh-CN" altLang="zh-CN"/>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4BDFE15-8841-49FC-8689-2C766DB5CBC0}" type="slidenum">
              <a:rPr lang="en-US" altLang="zh-CN"/>
              <a:pPr/>
              <a:t>‹#›</a:t>
            </a:fld>
            <a:endParaRPr lang="en-US" altLang="zh-CN"/>
          </a:p>
        </p:txBody>
      </p:sp>
    </p:spTree>
    <p:extLst>
      <p:ext uri="{BB962C8B-B14F-4D97-AF65-F5344CB8AC3E}">
        <p14:creationId xmlns:p14="http://schemas.microsoft.com/office/powerpoint/2010/main" val="143385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ECBB17-4BD6-43BE-A956-2E2C0E2D20FD}" type="slidenum">
              <a:rPr lang="en-US" altLang="zh-CN"/>
              <a:pPr/>
              <a:t>‹#›</a:t>
            </a:fld>
            <a:endParaRPr lang="en-US" altLang="zh-CN"/>
          </a:p>
        </p:txBody>
      </p:sp>
    </p:spTree>
    <p:extLst>
      <p:ext uri="{BB962C8B-B14F-4D97-AF65-F5344CB8AC3E}">
        <p14:creationId xmlns:p14="http://schemas.microsoft.com/office/powerpoint/2010/main" val="1518263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86DD5A7-2915-43F7-B387-3B223B8090D3}" type="slidenum">
              <a:rPr lang="en-US" altLang="zh-CN"/>
              <a:pPr/>
              <a:t>‹#›</a:t>
            </a:fld>
            <a:endParaRPr lang="en-US" altLang="zh-CN"/>
          </a:p>
        </p:txBody>
      </p:sp>
    </p:spTree>
    <p:extLst>
      <p:ext uri="{BB962C8B-B14F-4D97-AF65-F5344CB8AC3E}">
        <p14:creationId xmlns:p14="http://schemas.microsoft.com/office/powerpoint/2010/main" val="348792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C2F411E-5F9C-4F13-B34C-C42A7BFD7F90}" type="slidenum">
              <a:rPr lang="en-US" altLang="zh-CN"/>
              <a:pPr/>
              <a:t>‹#›</a:t>
            </a:fld>
            <a:endParaRPr lang="en-US" altLang="zh-CN"/>
          </a:p>
        </p:txBody>
      </p:sp>
    </p:spTree>
    <p:extLst>
      <p:ext uri="{BB962C8B-B14F-4D97-AF65-F5344CB8AC3E}">
        <p14:creationId xmlns:p14="http://schemas.microsoft.com/office/powerpoint/2010/main" val="4203652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14AF5AC6-E0DF-4215-B058-BBFAF1DB17DB}" type="slidenum">
              <a:rPr lang="en-US" altLang="zh-CN"/>
              <a:pPr/>
              <a:t>‹#›</a:t>
            </a:fld>
            <a:endParaRPr lang="en-US" altLang="zh-CN"/>
          </a:p>
        </p:txBody>
      </p:sp>
    </p:spTree>
    <p:extLst>
      <p:ext uri="{BB962C8B-B14F-4D97-AF65-F5344CB8AC3E}">
        <p14:creationId xmlns:p14="http://schemas.microsoft.com/office/powerpoint/2010/main" val="2014892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A859E274-2812-44B1-90A1-59CAFD5DD489}" type="slidenum">
              <a:rPr lang="en-US" altLang="zh-CN"/>
              <a:pPr/>
              <a:t>‹#›</a:t>
            </a:fld>
            <a:endParaRPr lang="en-US" altLang="zh-CN"/>
          </a:p>
        </p:txBody>
      </p:sp>
    </p:spTree>
    <p:extLst>
      <p:ext uri="{BB962C8B-B14F-4D97-AF65-F5344CB8AC3E}">
        <p14:creationId xmlns:p14="http://schemas.microsoft.com/office/powerpoint/2010/main" val="392109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904B6B48-6B61-4E30-829C-B177DDE5DCF4}" type="slidenum">
              <a:rPr lang="en-US" altLang="zh-CN"/>
              <a:pPr/>
              <a:t>‹#›</a:t>
            </a:fld>
            <a:endParaRPr lang="en-US" altLang="zh-CN"/>
          </a:p>
        </p:txBody>
      </p:sp>
    </p:spTree>
    <p:extLst>
      <p:ext uri="{BB962C8B-B14F-4D97-AF65-F5344CB8AC3E}">
        <p14:creationId xmlns:p14="http://schemas.microsoft.com/office/powerpoint/2010/main" val="17041500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4CCF1DD-C550-4670-8337-1323E8510A13}" type="slidenum">
              <a:rPr lang="en-US" altLang="zh-CN"/>
              <a:pPr/>
              <a:t>‹#›</a:t>
            </a:fld>
            <a:endParaRPr lang="en-US" altLang="zh-CN"/>
          </a:p>
        </p:txBody>
      </p:sp>
    </p:spTree>
    <p:extLst>
      <p:ext uri="{BB962C8B-B14F-4D97-AF65-F5344CB8AC3E}">
        <p14:creationId xmlns:p14="http://schemas.microsoft.com/office/powerpoint/2010/main" val="370388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124A56B-0D0D-4485-BD9C-DE6AB2B7DDAF}" type="slidenum">
              <a:rPr lang="en-US" altLang="zh-CN"/>
              <a:pPr/>
              <a:t>‹#›</a:t>
            </a:fld>
            <a:endParaRPr lang="en-US" altLang="zh-CN"/>
          </a:p>
        </p:txBody>
      </p:sp>
    </p:spTree>
    <p:extLst>
      <p:ext uri="{BB962C8B-B14F-4D97-AF65-F5344CB8AC3E}">
        <p14:creationId xmlns:p14="http://schemas.microsoft.com/office/powerpoint/2010/main" val="414408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268066" y="652463"/>
            <a:ext cx="8607871" cy="0"/>
          </a:xfrm>
          <a:prstGeom prst="line">
            <a:avLst/>
          </a:prstGeom>
          <a:ln w="57150">
            <a:solidFill>
              <a:srgbClr val="FF0000"/>
            </a:solidFill>
            <a:headEnd type="none" w="med" len="med"/>
            <a:tailEnd type="none" w="med" len="med"/>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16152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937AB81-0F78-4015-BC6B-840FCF1A5772}" type="slidenum">
              <a:rPr lang="en-US" altLang="zh-CN"/>
              <a:pPr/>
              <a:t>‹#›</a:t>
            </a:fld>
            <a:endParaRPr lang="en-US" altLang="zh-CN"/>
          </a:p>
        </p:txBody>
      </p:sp>
    </p:spTree>
    <p:extLst>
      <p:ext uri="{BB962C8B-B14F-4D97-AF65-F5344CB8AC3E}">
        <p14:creationId xmlns:p14="http://schemas.microsoft.com/office/powerpoint/2010/main" val="106319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00DB48C-8C3D-46ED-A900-8C62C77AF4BD}" type="slidenum">
              <a:rPr lang="en-US" altLang="zh-CN"/>
              <a:pPr/>
              <a:t>‹#›</a:t>
            </a:fld>
            <a:endParaRPr lang="en-US" altLang="zh-CN"/>
          </a:p>
        </p:txBody>
      </p:sp>
    </p:spTree>
    <p:extLst>
      <p:ext uri="{BB962C8B-B14F-4D97-AF65-F5344CB8AC3E}">
        <p14:creationId xmlns:p14="http://schemas.microsoft.com/office/powerpoint/2010/main" val="1426114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018E02F-6F22-499B-9816-3D5CE8523C60}" type="slidenum">
              <a:rPr lang="en-US" altLang="zh-CN"/>
              <a:pPr/>
              <a:t>‹#›</a:t>
            </a:fld>
            <a:endParaRPr lang="en-US" altLang="zh-CN"/>
          </a:p>
        </p:txBody>
      </p:sp>
    </p:spTree>
    <p:extLst>
      <p:ext uri="{BB962C8B-B14F-4D97-AF65-F5344CB8AC3E}">
        <p14:creationId xmlns:p14="http://schemas.microsoft.com/office/powerpoint/2010/main" val="3390495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AE06B7B-758D-4ABD-A3C9-19AEA3B00F55}" type="slidenum">
              <a:rPr lang="en-US" altLang="zh-CN"/>
              <a:pPr/>
              <a:t>‹#›</a:t>
            </a:fld>
            <a:endParaRPr lang="en-US" altLang="zh-CN"/>
          </a:p>
        </p:txBody>
      </p:sp>
    </p:spTree>
    <p:extLst>
      <p:ext uri="{BB962C8B-B14F-4D97-AF65-F5344CB8AC3E}">
        <p14:creationId xmlns:p14="http://schemas.microsoft.com/office/powerpoint/2010/main" val="35585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6013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494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00598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B45F243-1F17-433A-9507-13B5C13AE964}" type="slidenum">
              <a:rPr lang="en-US" altLang="zh-CN"/>
              <a:pPr>
                <a:defRPr/>
              </a:pPr>
              <a:t>‹#›</a:t>
            </a:fld>
            <a:endParaRPr lang="en-US" altLang="zh-CN"/>
          </a:p>
        </p:txBody>
      </p:sp>
    </p:spTree>
    <p:extLst>
      <p:ext uri="{BB962C8B-B14F-4D97-AF65-F5344CB8AC3E}">
        <p14:creationId xmlns:p14="http://schemas.microsoft.com/office/powerpoint/2010/main" val="35013327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649287"/>
          </a:xfrm>
          <a:prstGeom prst="rect">
            <a:avLst/>
          </a:prstGeom>
        </p:spPr>
        <p:txBody>
          <a:bodyPr/>
          <a:lstStyle>
            <a:lvl1pPr>
              <a:defRPr>
                <a:ln>
                  <a:noFill/>
                </a:ln>
                <a:solidFill>
                  <a:schemeClr val="bg2">
                    <a:lumMod val="10000"/>
                  </a:schemeClr>
                </a:solidFill>
                <a:effectLst/>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204108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9C7E5CB-0C9C-4F73-AFA0-C6780C282A5E}" type="slidenum">
              <a:rPr lang="en-US" altLang="zh-CN"/>
              <a:pPr/>
              <a:t>‹#›</a:t>
            </a:fld>
            <a:endParaRPr lang="en-US" altLang="zh-CN"/>
          </a:p>
        </p:txBody>
      </p:sp>
    </p:spTree>
    <p:extLst>
      <p:ext uri="{BB962C8B-B14F-4D97-AF65-F5344CB8AC3E}">
        <p14:creationId xmlns:p14="http://schemas.microsoft.com/office/powerpoint/2010/main" val="334981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20" r:id="rId1"/>
    <p:sldLayoutId id="2147484019" r:id="rId2"/>
    <p:sldLayoutId id="2147484025" r:id="rId3"/>
    <p:sldLayoutId id="2147484026" r:id="rId4"/>
    <p:sldLayoutId id="2147484031" r:id="rId5"/>
    <p:sldLayoutId id="2147484032" r:id="rId6"/>
    <p:sldLayoutId id="2147484033" r:id="rId7"/>
    <p:sldLayoutId id="2147484034" r:id="rId8"/>
    <p:sldLayoutId id="2147484035" r:id="rId9"/>
    <p:sldLayoutId id="2147484050" r:id="rId10"/>
  </p:sldLayoutIdLst>
  <p:timing>
    <p:tnLst>
      <p:par>
        <p:cTn id="1" dur="indefinite" restart="never" nodeType="tmRoot"/>
      </p:par>
    </p:tnLst>
  </p:timing>
  <p:txStyles>
    <p:title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p:titleStyle>
    <p:body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fld id="{EC078B18-E0F4-44C5-BB14-6D1730FF7CEA}" type="slidenum">
              <a:rPr lang="en-US" altLang="zh-CN"/>
              <a:pPr/>
              <a:t>‹#›</a:t>
            </a:fld>
            <a:endParaRPr lang="en-US" altLang="zh-CN"/>
          </a:p>
        </p:txBody>
      </p:sp>
    </p:spTree>
    <p:extLst>
      <p:ext uri="{BB962C8B-B14F-4D97-AF65-F5344CB8AC3E}">
        <p14:creationId xmlns:p14="http://schemas.microsoft.com/office/powerpoint/2010/main" val="24269729"/>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6.wmf"/><Relationship Id="rId4" Type="http://schemas.openxmlformats.org/officeDocument/2006/relationships/oleObject" Target="../embeddings/oleObject65.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8.wmf"/><Relationship Id="rId4" Type="http://schemas.openxmlformats.org/officeDocument/2006/relationships/oleObject" Target="../embeddings/oleObject66.bin"/></Relationships>
</file>

<file path=ppt/slides/_rels/slide10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1.wmf"/><Relationship Id="rId5" Type="http://schemas.openxmlformats.org/officeDocument/2006/relationships/oleObject" Target="../embeddings/oleObject67.bin"/><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3.wmf"/><Relationship Id="rId4" Type="http://schemas.openxmlformats.org/officeDocument/2006/relationships/oleObject" Target="../embeddings/oleObject68.bin"/></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7.wmf"/><Relationship Id="rId18" Type="http://schemas.openxmlformats.org/officeDocument/2006/relationships/oleObject" Target="../embeddings/oleObject12.bin"/><Relationship Id="rId3" Type="http://schemas.openxmlformats.org/officeDocument/2006/relationships/notesSlide" Target="../notesSlides/notesSlide33.xml"/><Relationship Id="rId7" Type="http://schemas.openxmlformats.org/officeDocument/2006/relationships/image" Target="../media/image14.wmf"/><Relationship Id="rId12" Type="http://schemas.openxmlformats.org/officeDocument/2006/relationships/oleObject" Target="../embeddings/oleObject9.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8.bin"/><Relationship Id="rId19" Type="http://schemas.openxmlformats.org/officeDocument/2006/relationships/image" Target="../media/image20.wmf"/><Relationship Id="rId4" Type="http://schemas.openxmlformats.org/officeDocument/2006/relationships/oleObject" Target="../embeddings/oleObject5.bin"/><Relationship Id="rId9" Type="http://schemas.openxmlformats.org/officeDocument/2006/relationships/image" Target="../media/image15.wmf"/><Relationship Id="rId14"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7.wmf"/><Relationship Id="rId3" Type="http://schemas.openxmlformats.org/officeDocument/2006/relationships/notesSlide" Target="../notesSlides/notesSlide37.xml"/><Relationship Id="rId7" Type="http://schemas.openxmlformats.org/officeDocument/2006/relationships/image" Target="../media/image24.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8.wmf"/><Relationship Id="rId3" Type="http://schemas.openxmlformats.org/officeDocument/2006/relationships/notesSlide" Target="../notesSlides/notesSlide38.xml"/><Relationship Id="rId7" Type="http://schemas.openxmlformats.org/officeDocument/2006/relationships/image" Target="../media/image25.wmf"/><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2.w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notesSlide" Target="../notesSlides/notesSlide39.xml"/><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29.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31.wmf"/><Relationship Id="rId24" Type="http://schemas.openxmlformats.org/officeDocument/2006/relationships/oleObject" Target="../embeddings/oleObject35.bin"/><Relationship Id="rId5" Type="http://schemas.openxmlformats.org/officeDocument/2006/relationships/image" Target="../media/image23.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28.bin"/><Relationship Id="rId19" Type="http://schemas.openxmlformats.org/officeDocument/2006/relationships/image" Target="../media/image35.wmf"/><Relationship Id="rId4" Type="http://schemas.openxmlformats.org/officeDocument/2006/relationships/oleObject" Target="../embeddings/oleObject25.bin"/><Relationship Id="rId9" Type="http://schemas.openxmlformats.org/officeDocument/2006/relationships/image" Target="../media/image30.w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39.w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39.wmf"/><Relationship Id="rId18" Type="http://schemas.openxmlformats.org/officeDocument/2006/relationships/oleObject" Target="../embeddings/oleObject44.bin"/><Relationship Id="rId26" Type="http://schemas.openxmlformats.org/officeDocument/2006/relationships/oleObject" Target="../embeddings/oleObject48.bin"/><Relationship Id="rId3" Type="http://schemas.openxmlformats.org/officeDocument/2006/relationships/notesSlide" Target="../notesSlides/notesSlide40.xml"/><Relationship Id="rId21"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oleObject" Target="../embeddings/oleObject41.bin"/><Relationship Id="rId17" Type="http://schemas.openxmlformats.org/officeDocument/2006/relationships/image" Target="../media/image30.wmf"/><Relationship Id="rId25"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38.wmf"/><Relationship Id="rId24" Type="http://schemas.openxmlformats.org/officeDocument/2006/relationships/oleObject" Target="../embeddings/oleObject47.bin"/><Relationship Id="rId5" Type="http://schemas.openxmlformats.org/officeDocument/2006/relationships/image" Target="../media/image40.wmf"/><Relationship Id="rId15" Type="http://schemas.openxmlformats.org/officeDocument/2006/relationships/image" Target="../media/image29.wmf"/><Relationship Id="rId23" Type="http://schemas.openxmlformats.org/officeDocument/2006/relationships/image" Target="../media/image33.wmf"/><Relationship Id="rId10" Type="http://schemas.openxmlformats.org/officeDocument/2006/relationships/oleObject" Target="../embeddings/oleObject40.bin"/><Relationship Id="rId19" Type="http://schemas.openxmlformats.org/officeDocument/2006/relationships/image" Target="../media/image31.wmf"/><Relationship Id="rId4" Type="http://schemas.openxmlformats.org/officeDocument/2006/relationships/oleObject" Target="../embeddings/oleObject37.bin"/><Relationship Id="rId9" Type="http://schemas.openxmlformats.org/officeDocument/2006/relationships/image" Target="../media/image37.wmf"/><Relationship Id="rId14" Type="http://schemas.openxmlformats.org/officeDocument/2006/relationships/oleObject" Target="../embeddings/oleObject42.bin"/><Relationship Id="rId22" Type="http://schemas.openxmlformats.org/officeDocument/2006/relationships/oleObject" Target="../embeddings/oleObject46.bin"/><Relationship Id="rId27" Type="http://schemas.openxmlformats.org/officeDocument/2006/relationships/image" Target="../media/image35.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2.bin"/></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5.bin"/><Relationship Id="rId5" Type="http://schemas.openxmlformats.org/officeDocument/2006/relationships/image" Target="../media/image49.emf"/><Relationship Id="rId4" Type="http://schemas.openxmlformats.org/officeDocument/2006/relationships/oleObject" Target="../embeddings/oleObject54.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3.bin"/><Relationship Id="rId3" Type="http://schemas.openxmlformats.org/officeDocument/2006/relationships/notesSlide" Target="../notesSlides/notesSlide50.xml"/><Relationship Id="rId7" Type="http://schemas.openxmlformats.org/officeDocument/2006/relationships/image" Target="../media/image52.wmf"/><Relationship Id="rId12" Type="http://schemas.openxmlformats.org/officeDocument/2006/relationships/oleObject" Target="../embeddings/oleObject62.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57.bin"/><Relationship Id="rId11" Type="http://schemas.openxmlformats.org/officeDocument/2006/relationships/oleObject" Target="../embeddings/oleObject61.bin"/><Relationship Id="rId5" Type="http://schemas.openxmlformats.org/officeDocument/2006/relationships/image" Target="../media/image51.wmf"/><Relationship Id="rId10" Type="http://schemas.openxmlformats.org/officeDocument/2006/relationships/oleObject" Target="../embeddings/oleObject60.bin"/><Relationship Id="rId4" Type="http://schemas.openxmlformats.org/officeDocument/2006/relationships/oleObject" Target="../embeddings/oleObject56.bin"/><Relationship Id="rId9" Type="http://schemas.openxmlformats.org/officeDocument/2006/relationships/oleObject" Target="../embeddings/oleObject59.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54.png"/><Relationship Id="rId2" Type="http://schemas.openxmlformats.org/officeDocument/2006/relationships/slideLayout" Target="../slideLayouts/slideLayout10.xml"/><Relationship Id="rId1" Type="http://schemas.openxmlformats.org/officeDocument/2006/relationships/vmlDrawing" Target="../drawings/vmlDrawing14.vml"/><Relationship Id="rId6" Type="http://schemas.openxmlformats.org/officeDocument/2006/relationships/hyperlink" Target="src/&#36882;&#24402;&#20998;&#27835;/quickSort/qsort.cpp" TargetMode="External"/><Relationship Id="rId5" Type="http://schemas.openxmlformats.org/officeDocument/2006/relationships/image" Target="../media/image53.emf"/><Relationship Id="rId4" Type="http://schemas.openxmlformats.org/officeDocument/2006/relationships/oleObject" Target="../embeddings/oleObject64.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sz="4800" kern="0" dirty="0" smtClean="0">
                <a:solidFill>
                  <a:schemeClr val="bg2">
                    <a:lumMod val="10000"/>
                  </a:schemeClr>
                </a:solidFill>
              </a:rPr>
              <a:t>第2章：递归与分治策略</a:t>
            </a:r>
          </a:p>
        </p:txBody>
      </p:sp>
    </p:spTree>
    <p:extLst>
      <p:ext uri="{BB962C8B-B14F-4D97-AF65-F5344CB8AC3E}">
        <p14:creationId xmlns:p14="http://schemas.microsoft.com/office/powerpoint/2010/main" val="3791896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a:t>
            </a:r>
            <a:r>
              <a:rPr lang="zh-CN" altLang="en-US" dirty="0" smtClean="0">
                <a:solidFill>
                  <a:schemeClr val="bg2">
                    <a:lumMod val="10000"/>
                  </a:schemeClr>
                </a:solidFill>
                <a:cs typeface="Courier New" pitchFamily="49" charset="0"/>
              </a:rPr>
              <a:t>归的应用场景</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smtClean="0"/>
              <a:t>遇到如下三种情况，可以考虑使用递归</a:t>
            </a:r>
            <a:endParaRPr lang="en-US" altLang="zh-CN" kern="0" dirty="0" smtClean="0"/>
          </a:p>
          <a:p>
            <a:pPr marL="1022400" lvl="1" indent="-514350" eaLnBrk="1" hangingPunct="1">
              <a:lnSpc>
                <a:spcPct val="150000"/>
              </a:lnSpc>
              <a:buFont typeface="+mj-lt"/>
              <a:buAutoNum type="arabicPeriod"/>
            </a:pPr>
            <a:r>
              <a:rPr lang="zh-CN" altLang="en-US" kern="0" dirty="0">
                <a:solidFill>
                  <a:schemeClr val="bg2">
                    <a:lumMod val="10000"/>
                  </a:schemeClr>
                </a:solidFill>
              </a:rPr>
              <a:t>问题定义是递归</a:t>
            </a:r>
            <a:r>
              <a:rPr lang="zh-CN" altLang="en-US" kern="0" dirty="0" smtClean="0">
                <a:solidFill>
                  <a:schemeClr val="bg2">
                    <a:lumMod val="10000"/>
                  </a:schemeClr>
                </a:solidFill>
              </a:rPr>
              <a:t>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解决问题时采用的数据结构是递归定义的</a:t>
            </a:r>
            <a:endParaRPr lang="en-US" altLang="zh-CN" kern="0" dirty="0" smtClean="0">
              <a:solidFill>
                <a:schemeClr val="bg2">
                  <a:lumMod val="10000"/>
                </a:schemeClr>
              </a:solidFill>
            </a:endParaRPr>
          </a:p>
          <a:p>
            <a:pPr marL="1022400" lvl="1" indent="-514350" eaLnBrk="1" hangingPunct="1">
              <a:lnSpc>
                <a:spcPct val="150000"/>
              </a:lnSpc>
              <a:buFont typeface="+mj-lt"/>
              <a:buAutoNum type="arabicPeriod"/>
            </a:pPr>
            <a:r>
              <a:rPr lang="zh-CN" altLang="en-US" kern="0" dirty="0" smtClean="0">
                <a:solidFill>
                  <a:schemeClr val="bg2">
                    <a:lumMod val="10000"/>
                  </a:schemeClr>
                </a:solidFill>
              </a:rPr>
              <a:t>问题的求解过程是递归的</a:t>
            </a:r>
            <a:endParaRPr lang="zh-CN" altLang="en-US" kern="0" dirty="0">
              <a:solidFill>
                <a:schemeClr val="bg2">
                  <a:lumMod val="10000"/>
                </a:schemeClr>
              </a:solidFill>
            </a:endParaRPr>
          </a:p>
          <a:p>
            <a:pPr marL="540000" indent="-540000" eaLnBrk="1" hangingPunct="1">
              <a:lnSpc>
                <a:spcPct val="150000"/>
              </a:lnSpc>
            </a:pPr>
            <a:endParaRPr lang="zh-CN" altLang="en-US" kern="0" dirty="0" smtClean="0"/>
          </a:p>
        </p:txBody>
      </p:sp>
    </p:spTree>
    <p:extLst>
      <p:ext uri="{BB962C8B-B14F-4D97-AF65-F5344CB8AC3E}">
        <p14:creationId xmlns:p14="http://schemas.microsoft.com/office/powerpoint/2010/main" val="1586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当</a:t>
            </a:r>
            <a:r>
              <a:rPr lang="en-US" altLang="zh-CN" sz="2400" b="1" dirty="0" smtClean="0">
                <a:latin typeface="+mn-lt"/>
              </a:rPr>
              <a:t>n&lt;75</a:t>
            </a:r>
            <a:r>
              <a:rPr lang="zh-CN" altLang="en-US" sz="2400" b="1" dirty="0" smtClean="0">
                <a:latin typeface="+mn-lt"/>
              </a:rPr>
              <a:t>时</a:t>
            </a:r>
            <a:r>
              <a:rPr lang="zh-CN" altLang="en-US" sz="2400" b="1" dirty="0">
                <a:latin typeface="+mn-lt"/>
              </a:rPr>
              <a:t>，算法所用的计算时间不超过一个常数</a:t>
            </a:r>
            <a:r>
              <a:rPr lang="en-US" altLang="zh-CN" sz="2400" b="1" dirty="0" smtClean="0">
                <a:latin typeface="+mn-lt"/>
              </a:rPr>
              <a:t>C</a:t>
            </a:r>
            <a:r>
              <a:rPr lang="en-US" altLang="zh-CN" sz="2400" b="1" baseline="-25000" dirty="0" smtClean="0">
                <a:latin typeface="+mn-lt"/>
              </a:rPr>
              <a: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分组求中位数的</a:t>
            </a:r>
            <a:r>
              <a:rPr lang="en-US" altLang="zh-CN" sz="2400" b="1" dirty="0" smtClean="0">
                <a:latin typeface="+mn-lt"/>
              </a:rPr>
              <a:t>for</a:t>
            </a:r>
            <a:r>
              <a:rPr lang="zh-CN" altLang="en-US" sz="2400" b="1" dirty="0" smtClean="0">
                <a:latin typeface="+mn-lt"/>
              </a:rPr>
              <a:t>循环执行时间为</a:t>
            </a:r>
            <a:r>
              <a:rPr lang="en-US" altLang="zh-CN" sz="2400" b="1" dirty="0">
                <a:latin typeface="+mn-lt"/>
              </a:rPr>
              <a:t>O(n)</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以</a:t>
            </a:r>
            <a:r>
              <a:rPr lang="zh-CN" altLang="en-US" sz="2400" b="1" dirty="0">
                <a:latin typeface="+mn-lt"/>
              </a:rPr>
              <a:t>中位数</a:t>
            </a:r>
            <a:r>
              <a:rPr lang="en-US" altLang="zh-CN" sz="2400" b="1" dirty="0">
                <a:latin typeface="+mn-lt"/>
              </a:rPr>
              <a:t>x</a:t>
            </a:r>
            <a:r>
              <a:rPr lang="zh-CN" altLang="en-US" sz="2400" b="1" dirty="0">
                <a:latin typeface="+mn-lt"/>
              </a:rPr>
              <a:t>为基</a:t>
            </a:r>
            <a:r>
              <a:rPr lang="zh-CN" altLang="en-US" sz="2400" b="1" dirty="0" smtClean="0">
                <a:latin typeface="+mn-lt"/>
              </a:rPr>
              <a:t>准对</a:t>
            </a:r>
            <a:r>
              <a:rPr lang="zh-CN" altLang="en-US" sz="2400" b="1" dirty="0">
                <a:latin typeface="+mn-lt"/>
              </a:rPr>
              <a:t>数组进行划分，需要</a:t>
            </a:r>
            <a:r>
              <a:rPr lang="en-US" altLang="zh-CN" sz="2400" b="1" dirty="0">
                <a:latin typeface="+mn-lt"/>
              </a:rPr>
              <a:t>O(n)</a:t>
            </a:r>
            <a:r>
              <a:rPr lang="zh-CN" altLang="en-US" sz="2400" b="1" dirty="0">
                <a:latin typeface="+mn-lt"/>
              </a:rPr>
              <a:t>时间</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设：对</a:t>
            </a:r>
            <a:r>
              <a:rPr lang="en-US" altLang="zh-CN" sz="2400" b="1" dirty="0">
                <a:latin typeface="+mn-lt"/>
              </a:rPr>
              <a:t>n</a:t>
            </a:r>
            <a:r>
              <a:rPr lang="zh-CN" altLang="en-US" sz="2400" b="1" dirty="0">
                <a:latin typeface="+mn-lt"/>
              </a:rPr>
              <a:t>个元素</a:t>
            </a:r>
            <a:r>
              <a:rPr lang="zh-CN" altLang="en-US" sz="2400" b="1" dirty="0" smtClean="0">
                <a:latin typeface="+mn-lt"/>
              </a:rPr>
              <a:t>的数</a:t>
            </a:r>
            <a:r>
              <a:rPr lang="zh-CN" altLang="en-US" sz="2400" b="1" dirty="0">
                <a:latin typeface="+mn-lt"/>
              </a:rPr>
              <a:t>组调</a:t>
            </a:r>
            <a:r>
              <a:rPr lang="zh-CN" altLang="en-US" sz="2400" b="1" dirty="0" smtClean="0">
                <a:latin typeface="+mn-lt"/>
              </a:rPr>
              <a:t>用</a:t>
            </a:r>
            <a:r>
              <a:rPr lang="en-US" altLang="zh-CN" sz="2400" b="1" dirty="0">
                <a:latin typeface="+mn-lt"/>
              </a:rPr>
              <a:t>select</a:t>
            </a:r>
            <a:r>
              <a:rPr lang="zh-CN" altLang="en-US" sz="2400" b="1" dirty="0" smtClean="0">
                <a:latin typeface="+mn-lt"/>
              </a:rPr>
              <a:t>需</a:t>
            </a:r>
            <a:r>
              <a:rPr lang="zh-CN" altLang="en-US" sz="2400" b="1" dirty="0">
                <a:latin typeface="+mn-lt"/>
              </a:rPr>
              <a:t>要</a:t>
            </a:r>
            <a:r>
              <a:rPr lang="en-US" altLang="zh-CN" sz="2400" b="1" dirty="0">
                <a:latin typeface="+mn-lt"/>
              </a:rPr>
              <a:t>T(n)</a:t>
            </a:r>
            <a:r>
              <a:rPr lang="zh-CN" altLang="en-US" sz="2400" b="1" dirty="0">
                <a:latin typeface="+mn-lt"/>
              </a:rPr>
              <a:t>时</a:t>
            </a:r>
            <a:r>
              <a:rPr lang="zh-CN" altLang="en-US" sz="2400" b="1" dirty="0" smtClean="0">
                <a:latin typeface="+mn-lt"/>
              </a:rPr>
              <a:t>间</a:t>
            </a:r>
            <a:endParaRPr lang="en-US" altLang="zh-CN" sz="2400"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则找出中位数的中位数</a:t>
            </a:r>
            <a:r>
              <a:rPr lang="en-US" altLang="zh-CN" b="1" dirty="0">
                <a:latin typeface="+mn-lt"/>
              </a:rPr>
              <a:t>x</a:t>
            </a:r>
            <a:r>
              <a:rPr lang="zh-CN" altLang="en-US" b="1" dirty="0">
                <a:latin typeface="+mn-lt"/>
              </a:rPr>
              <a:t>，至多需要</a:t>
            </a:r>
            <a:r>
              <a:rPr lang="en-US" altLang="zh-CN" b="1" dirty="0">
                <a:latin typeface="+mn-lt"/>
              </a:rPr>
              <a:t>T(n/5)</a:t>
            </a:r>
            <a:r>
              <a:rPr lang="zh-CN" altLang="en-US" b="1" dirty="0">
                <a:latin typeface="+mn-lt"/>
              </a:rPr>
              <a:t>时</a:t>
            </a:r>
            <a:r>
              <a:rPr lang="zh-CN" altLang="en-US" b="1" dirty="0" smtClean="0">
                <a:latin typeface="+mn-lt"/>
              </a:rPr>
              <a:t>间</a:t>
            </a:r>
            <a:endParaRPr lang="en-US" altLang="zh-CN" b="1" dirty="0" smtClean="0">
              <a:latin typeface="+mn-lt"/>
            </a:endParaRP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已证明划分得到的子数组长度不超过</a:t>
            </a:r>
            <a:r>
              <a:rPr lang="en-US" altLang="zh-CN" b="1" dirty="0" smtClean="0">
                <a:latin typeface="+mn-lt"/>
              </a:rPr>
              <a:t>3n/4</a:t>
            </a:r>
          </a:p>
          <a:p>
            <a:pPr marL="1414350" lvl="2" indent="-342900">
              <a:lnSpc>
                <a:spcPct val="150000"/>
              </a:lnSpc>
              <a:spcBef>
                <a:spcPct val="25000"/>
              </a:spcBef>
              <a:buSzPct val="100000"/>
              <a:buFont typeface="微软雅黑" panose="020B0503020204020204" pitchFamily="34" charset="-122"/>
              <a:buChar char="＆"/>
            </a:pPr>
            <a:r>
              <a:rPr lang="zh-CN" altLang="en-US" b="1" dirty="0">
                <a:latin typeface="+mn-lt"/>
              </a:rPr>
              <a:t>无论对哪个子数组调</a:t>
            </a:r>
            <a:r>
              <a:rPr lang="zh-CN" altLang="en-US" b="1" dirty="0" smtClean="0">
                <a:latin typeface="+mn-lt"/>
              </a:rPr>
              <a:t>用</a:t>
            </a:r>
            <a:r>
              <a:rPr lang="en-US" altLang="zh-CN" b="1" dirty="0">
                <a:latin typeface="+mn-lt"/>
              </a:rPr>
              <a:t>select</a:t>
            </a:r>
            <a:r>
              <a:rPr lang="zh-CN" altLang="en-US" b="1" dirty="0" smtClean="0">
                <a:latin typeface="+mn-lt"/>
              </a:rPr>
              <a:t>至</a:t>
            </a:r>
            <a:r>
              <a:rPr lang="zh-CN" altLang="en-US" b="1" dirty="0">
                <a:latin typeface="+mn-lt"/>
              </a:rPr>
              <a:t>多需</a:t>
            </a:r>
            <a:r>
              <a:rPr lang="en-US" altLang="zh-CN" b="1" dirty="0">
                <a:latin typeface="+mn-lt"/>
              </a:rPr>
              <a:t>T(3n/4)</a:t>
            </a:r>
            <a:r>
              <a:rPr lang="zh-CN" altLang="en-US" b="1" dirty="0">
                <a:latin typeface="+mn-lt"/>
              </a:rPr>
              <a:t>时间</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406578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16024" y="764704"/>
            <a:ext cx="8964488" cy="720080"/>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算法复杂度分析：</a:t>
            </a:r>
            <a:r>
              <a:rPr lang="en-US" altLang="zh-CN" sz="2400" dirty="0"/>
              <a:t>T(n)=O(n</a:t>
            </a:r>
            <a:r>
              <a:rPr lang="en-US" altLang="zh-CN" sz="2400" dirty="0" smtClean="0"/>
              <a:t>)</a:t>
            </a:r>
            <a:endParaRPr lang="en-US" altLang="zh-CN" sz="2400" dirty="0">
              <a:solidFill>
                <a:srgbClr val="FF0000"/>
              </a:solidFill>
              <a:ea typeface="楷体_GB2312" pitchFamily="49" charset="-122"/>
              <a:sym typeface="Wingdings" pitchFamily="2" charset="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graphicFrame>
        <p:nvGraphicFramePr>
          <p:cNvPr id="7" name="Object 9"/>
          <p:cNvGraphicFramePr>
            <a:graphicFrameLocks noChangeAspect="1"/>
          </p:cNvGraphicFramePr>
          <p:nvPr>
            <p:extLst>
              <p:ext uri="{D42A27DB-BD31-4B8C-83A1-F6EECF244321}">
                <p14:modId xmlns:p14="http://schemas.microsoft.com/office/powerpoint/2010/main" val="287255397"/>
              </p:ext>
            </p:extLst>
          </p:nvPr>
        </p:nvGraphicFramePr>
        <p:xfrm>
          <a:off x="1155700" y="1484313"/>
          <a:ext cx="5535613" cy="1254125"/>
        </p:xfrm>
        <a:graphic>
          <a:graphicData uri="http://schemas.openxmlformats.org/presentationml/2006/ole">
            <mc:AlternateContent xmlns:mc="http://schemas.openxmlformats.org/markup-compatibility/2006">
              <mc:Choice xmlns:v="urn:schemas-microsoft-com:vml" Requires="v">
                <p:oleObj spid="_x0000_s155743" name="Equation" r:id="rId4" imgW="2463480" imgH="457200" progId="Equation.DSMT4">
                  <p:embed/>
                </p:oleObj>
              </mc:Choice>
              <mc:Fallback>
                <p:oleObj name="Equation" r:id="rId4" imgW="2463480" imgH="457200" progId="Equation.DSMT4">
                  <p:embed/>
                  <p:pic>
                    <p:nvPicPr>
                      <p:cNvPr id="0" name="Picture 70"/>
                      <p:cNvPicPr>
                        <a:picLocks noChangeAspect="1" noChangeArrowheads="1"/>
                      </p:cNvPicPr>
                      <p:nvPr/>
                    </p:nvPicPr>
                    <p:blipFill>
                      <a:blip r:embed="rId5"/>
                      <a:srcRect/>
                      <a:stretch>
                        <a:fillRect/>
                      </a:stretch>
                    </p:blipFill>
                    <p:spPr bwMode="auto">
                      <a:xfrm>
                        <a:off x="1155700" y="1484313"/>
                        <a:ext cx="5535613"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txBox="1">
            <a:spLocks noChangeArrowheads="1"/>
          </p:cNvSpPr>
          <p:nvPr/>
        </p:nvSpPr>
        <p:spPr>
          <a:xfrm>
            <a:off x="216024" y="2852936"/>
            <a:ext cx="8964488" cy="3932585"/>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400" dirty="0"/>
              <a:t>算法分析</a:t>
            </a:r>
            <a:endParaRPr lang="en-US" altLang="zh-CN" sz="2400" dirty="0"/>
          </a:p>
          <a:p>
            <a:pPr marL="1080000" lvl="1" indent="-533400">
              <a:lnSpc>
                <a:spcPct val="150000"/>
              </a:lnSpc>
              <a:spcBef>
                <a:spcPts val="0"/>
              </a:spcBef>
              <a:buFont typeface="Wingdings" panose="05000000000000000000" pitchFamily="2" charset="2"/>
              <a:buChar char="l"/>
            </a:pPr>
            <a:r>
              <a:rPr lang="zh-CN" altLang="en-US" sz="2400" kern="0" dirty="0"/>
              <a:t>分组</a:t>
            </a:r>
            <a:r>
              <a:rPr lang="zh-CN" altLang="en-US" sz="2400" kern="0" dirty="0" smtClean="0"/>
              <a:t>大小固定为</a:t>
            </a:r>
            <a:r>
              <a:rPr lang="en-US" altLang="zh-CN" sz="2400" kern="0" dirty="0" smtClean="0"/>
              <a:t>5</a:t>
            </a:r>
            <a:r>
              <a:rPr lang="zh-CN" altLang="en-US" sz="2400" kern="0" dirty="0" smtClean="0"/>
              <a:t>，以</a:t>
            </a:r>
            <a:r>
              <a:rPr lang="en-US" altLang="zh-CN" sz="2400" kern="0" dirty="0" smtClean="0"/>
              <a:t>75</a:t>
            </a:r>
            <a:r>
              <a:rPr lang="zh-CN" altLang="en-US" sz="2400" kern="0" dirty="0" smtClean="0"/>
              <a:t>作</a:t>
            </a:r>
            <a:r>
              <a:rPr lang="zh-CN" altLang="en-US" sz="2400" kern="0" dirty="0"/>
              <a:t>为是</a:t>
            </a:r>
            <a:r>
              <a:rPr lang="zh-CN" altLang="en-US" sz="2400" kern="0" dirty="0" smtClean="0"/>
              <a:t>否递</a:t>
            </a:r>
            <a:r>
              <a:rPr lang="zh-CN" altLang="en-US" sz="2400" kern="0" dirty="0"/>
              <a:t>归调用的分界</a:t>
            </a:r>
            <a:r>
              <a:rPr lang="zh-CN" altLang="en-US" sz="2400" kern="0" dirty="0" smtClean="0"/>
              <a:t>点</a:t>
            </a:r>
            <a:endParaRPr lang="en-US" altLang="zh-CN" sz="2400" kern="0" dirty="0" smtClean="0"/>
          </a:p>
          <a:p>
            <a:pPr marL="1080000" lvl="1" indent="-533400">
              <a:lnSpc>
                <a:spcPct val="150000"/>
              </a:lnSpc>
              <a:spcBef>
                <a:spcPts val="0"/>
              </a:spcBef>
              <a:buFont typeface="Wingdings" panose="05000000000000000000" pitchFamily="2" charset="2"/>
              <a:buChar char="l"/>
            </a:pPr>
            <a:r>
              <a:rPr lang="zh-CN" altLang="en-US" sz="2400" dirty="0" smtClean="0">
                <a:latin typeface="+mn-lt"/>
              </a:rPr>
              <a:t>这两点保</a:t>
            </a:r>
            <a:r>
              <a:rPr lang="zh-CN" altLang="en-US" sz="2400" dirty="0">
                <a:latin typeface="+mn-lt"/>
              </a:rPr>
              <a:t>证了</a:t>
            </a:r>
            <a:r>
              <a:rPr lang="en-US" altLang="zh-CN" sz="2400" dirty="0">
                <a:latin typeface="+mn-lt"/>
              </a:rPr>
              <a:t>T(n)</a:t>
            </a:r>
            <a:r>
              <a:rPr lang="zh-CN" altLang="en-US" sz="2400" dirty="0">
                <a:latin typeface="+mn-lt"/>
              </a:rPr>
              <a:t>的递归式中</a:t>
            </a:r>
            <a:r>
              <a:rPr lang="en-US" altLang="zh-CN" sz="2400" dirty="0">
                <a:latin typeface="+mn-lt"/>
              </a:rPr>
              <a:t>2</a:t>
            </a:r>
            <a:r>
              <a:rPr lang="zh-CN" altLang="en-US" sz="2400" dirty="0">
                <a:latin typeface="+mn-lt"/>
              </a:rPr>
              <a:t>个自变量之和</a:t>
            </a:r>
            <a:r>
              <a:rPr lang="en-US" altLang="zh-CN" sz="2400" dirty="0">
                <a:latin typeface="+mn-lt"/>
              </a:rPr>
              <a:t>n/5+3n/4=19n/20=</a:t>
            </a:r>
            <a:r>
              <a:rPr lang="en-US" altLang="en-US" sz="2400" dirty="0" err="1">
                <a:latin typeface="+mn-lt"/>
              </a:rPr>
              <a:t>ε</a:t>
            </a:r>
            <a:r>
              <a:rPr lang="en-US" altLang="zh-CN" sz="2400" dirty="0" err="1">
                <a:latin typeface="+mn-lt"/>
              </a:rPr>
              <a:t>n</a:t>
            </a:r>
            <a:r>
              <a:rPr lang="zh-CN" altLang="en-US" sz="2400" dirty="0">
                <a:latin typeface="+mn-lt"/>
              </a:rPr>
              <a:t>，</a:t>
            </a:r>
            <a:r>
              <a:rPr lang="en-US" altLang="zh-CN" sz="2400" dirty="0" smtClean="0">
                <a:latin typeface="+mn-lt"/>
              </a:rPr>
              <a:t>0&lt;</a:t>
            </a:r>
            <a:r>
              <a:rPr lang="en-US" altLang="en-US" sz="2400" dirty="0" smtClean="0">
                <a:latin typeface="+mn-lt"/>
              </a:rPr>
              <a:t>ε</a:t>
            </a:r>
            <a:r>
              <a:rPr lang="en-US" altLang="zh-CN" sz="2400" dirty="0" smtClean="0">
                <a:latin typeface="+mn-lt"/>
              </a:rPr>
              <a:t>&lt;1</a:t>
            </a:r>
          </a:p>
          <a:p>
            <a:pPr marL="1080000" lvl="1" indent="-533400">
              <a:lnSpc>
                <a:spcPct val="150000"/>
              </a:lnSpc>
              <a:spcBef>
                <a:spcPts val="0"/>
              </a:spcBef>
              <a:buFont typeface="Wingdings" panose="05000000000000000000" pitchFamily="2" charset="2"/>
              <a:buChar char="l"/>
            </a:pPr>
            <a:r>
              <a:rPr lang="zh-CN" altLang="en-US" sz="2400" kern="0" dirty="0">
                <a:latin typeface="+mn-lt"/>
              </a:rPr>
              <a:t>这是使</a:t>
            </a:r>
            <a:r>
              <a:rPr lang="en-US" altLang="zh-CN" sz="2400" kern="0" dirty="0">
                <a:latin typeface="+mn-lt"/>
              </a:rPr>
              <a:t>T(n)=O(n)</a:t>
            </a:r>
            <a:r>
              <a:rPr lang="zh-CN" altLang="en-US" sz="2400" kern="0" dirty="0">
                <a:latin typeface="+mn-lt"/>
              </a:rPr>
              <a:t>的关键之</a:t>
            </a:r>
            <a:r>
              <a:rPr lang="zh-CN" altLang="en-US" sz="2400" kern="0" dirty="0" smtClean="0">
                <a:latin typeface="+mn-lt"/>
              </a:rPr>
              <a:t>处</a:t>
            </a:r>
            <a:endParaRPr lang="en-US" altLang="zh-CN" sz="2400" kern="0" dirty="0" smtClean="0">
              <a:latin typeface="+mn-lt"/>
            </a:endParaRPr>
          </a:p>
          <a:p>
            <a:pPr marL="1080000" lvl="1" indent="-533400">
              <a:lnSpc>
                <a:spcPct val="150000"/>
              </a:lnSpc>
              <a:spcBef>
                <a:spcPts val="0"/>
              </a:spcBef>
              <a:buFont typeface="Wingdings" panose="05000000000000000000" pitchFamily="2" charset="2"/>
              <a:buChar char="l"/>
            </a:pPr>
            <a:r>
              <a:rPr lang="zh-CN" altLang="en-US" sz="2400" kern="0" dirty="0">
                <a:latin typeface="+mn-lt"/>
              </a:rPr>
              <a:t>当然，除了</a:t>
            </a:r>
            <a:r>
              <a:rPr lang="en-US" altLang="zh-CN" sz="2400" kern="0" dirty="0">
                <a:latin typeface="+mn-lt"/>
              </a:rPr>
              <a:t>5</a:t>
            </a:r>
            <a:r>
              <a:rPr lang="zh-CN" altLang="en-US" sz="2400" kern="0" dirty="0" smtClean="0">
                <a:latin typeface="+mn-lt"/>
              </a:rPr>
              <a:t>和</a:t>
            </a:r>
            <a:r>
              <a:rPr lang="en-US" altLang="zh-CN" sz="2400" kern="0" dirty="0" smtClean="0">
                <a:latin typeface="+mn-lt"/>
              </a:rPr>
              <a:t>75</a:t>
            </a:r>
            <a:r>
              <a:rPr lang="zh-CN" altLang="en-US" sz="2400" kern="0" dirty="0" smtClean="0">
                <a:latin typeface="+mn-lt"/>
              </a:rPr>
              <a:t>之</a:t>
            </a:r>
            <a:r>
              <a:rPr lang="zh-CN" altLang="en-US" sz="2400" kern="0" dirty="0">
                <a:latin typeface="+mn-lt"/>
              </a:rPr>
              <a:t>外，还有其他选</a:t>
            </a:r>
            <a:r>
              <a:rPr lang="zh-CN" altLang="en-US" sz="2400" kern="0" dirty="0" smtClean="0">
                <a:latin typeface="+mn-lt"/>
              </a:rPr>
              <a:t>择</a:t>
            </a:r>
            <a:r>
              <a:rPr lang="en-US" altLang="zh-CN" sz="2400" kern="0" dirty="0" smtClean="0">
                <a:latin typeface="+mn-lt"/>
              </a:rPr>
              <a:t>……</a:t>
            </a:r>
            <a:endParaRPr lang="zh-CN" altLang="en-US" sz="2400" kern="0" dirty="0">
              <a:latin typeface="+mn-lt"/>
            </a:endParaRPr>
          </a:p>
          <a:p>
            <a:pPr marL="1080000" lvl="1" indent="-533400">
              <a:lnSpc>
                <a:spcPct val="150000"/>
              </a:lnSpc>
              <a:spcBef>
                <a:spcPts val="0"/>
              </a:spcBef>
              <a:buFont typeface="Wingdings" panose="05000000000000000000" pitchFamily="2" charset="2"/>
              <a:buChar char="l"/>
            </a:pPr>
            <a:endParaRPr lang="zh-CN" altLang="en-US" sz="2400" kern="0" dirty="0">
              <a:latin typeface="+mn-lt"/>
            </a:endParaRPr>
          </a:p>
        </p:txBody>
      </p:sp>
    </p:spTree>
    <p:extLst>
      <p:ext uri="{BB962C8B-B14F-4D97-AF65-F5344CB8AC3E}">
        <p14:creationId xmlns:p14="http://schemas.microsoft.com/office/powerpoint/2010/main" val="1140353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8"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smtClean="0"/>
              <a:t>计</a:t>
            </a:r>
            <a:r>
              <a:rPr lang="zh-CN" altLang="en-US" sz="2400" dirty="0"/>
              <a:t>算机应用</a:t>
            </a:r>
            <a:r>
              <a:rPr lang="zh-CN" altLang="en-US" sz="2400" dirty="0" smtClean="0"/>
              <a:t>中经常采用点</a:t>
            </a:r>
            <a:r>
              <a:rPr lang="zh-CN" altLang="en-US" sz="2400" dirty="0"/>
              <a:t>、圆等简单的几何对象表示物理实体，常需要了解其邻域中其他几何对象的信</a:t>
            </a:r>
            <a:r>
              <a:rPr lang="zh-CN" altLang="en-US" sz="2400" dirty="0" smtClean="0"/>
              <a:t>息</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例如：在</a:t>
            </a:r>
            <a:r>
              <a:rPr lang="zh-CN" altLang="en-US" sz="2400" b="1" dirty="0">
                <a:latin typeface="+mn-lt"/>
              </a:rPr>
              <a:t>空中交通控制中，若将飞机作为空间中的一个点来处理，则具有最大碰撞危险的两架飞机，就是这个空间中距离最接近的一对</a:t>
            </a:r>
            <a:r>
              <a:rPr lang="zh-CN" altLang="en-US" sz="2400" b="1" dirty="0" smtClean="0">
                <a:latin typeface="+mn-lt"/>
              </a:rPr>
              <a:t>点</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这类问题是计算几何学中研究的基本问题之</a:t>
            </a:r>
            <a:r>
              <a:rPr lang="zh-CN" altLang="en-US" sz="2400" b="1" dirty="0" smtClean="0">
                <a:latin typeface="+mn-lt"/>
              </a:rPr>
              <a:t>一</a:t>
            </a:r>
            <a:endParaRPr lang="en-US" altLang="zh-CN" sz="2400" b="1" dirty="0" smtClean="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mn-lt"/>
              </a:rPr>
              <a:t>我们着重考虑平面上的最接近点对问题</a:t>
            </a:r>
            <a:endParaRPr lang="en-US" altLang="zh-CN" sz="2400" b="1" dirty="0">
              <a:latin typeface="+mn-lt"/>
            </a:endParaRPr>
          </a:p>
          <a:p>
            <a:pPr marL="590550" indent="-533400">
              <a:lnSpc>
                <a:spcPct val="150000"/>
              </a:lnSpc>
              <a:spcBef>
                <a:spcPct val="25000"/>
              </a:spcBef>
              <a:buSzPct val="100000"/>
            </a:pPr>
            <a:r>
              <a:rPr lang="zh-CN" altLang="en-US" sz="2400" dirty="0" smtClean="0"/>
              <a:t>最接近点对问题：</a:t>
            </a:r>
            <a:r>
              <a:rPr lang="zh-CN" altLang="en-US" sz="2400" dirty="0"/>
              <a:t>给定平面上的</a:t>
            </a:r>
            <a:r>
              <a:rPr lang="en-US" altLang="zh-CN" sz="2400" dirty="0"/>
              <a:t>n</a:t>
            </a:r>
            <a:r>
              <a:rPr lang="zh-CN" altLang="en-US" sz="2400" dirty="0"/>
              <a:t>个点，找出其中的一对点，使得在</a:t>
            </a:r>
            <a:r>
              <a:rPr lang="en-US" altLang="zh-CN" sz="2400" dirty="0"/>
              <a:t>n</a:t>
            </a:r>
            <a:r>
              <a:rPr lang="zh-CN" altLang="en-US" sz="2400" dirty="0"/>
              <a:t>个点组成的所有点对中，该点对的距离最小</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7</a:t>
            </a:r>
            <a:r>
              <a:rPr lang="zh-CN" altLang="en-US" dirty="0" smtClean="0">
                <a:solidFill>
                  <a:srgbClr val="000000"/>
                </a:solidFill>
                <a:cs typeface="+mn-cs"/>
              </a:rPr>
              <a:t>：</a:t>
            </a:r>
            <a:r>
              <a:rPr lang="zh-CN" altLang="en-US" dirty="0">
                <a:solidFill>
                  <a:srgbClr val="000000"/>
                </a:solidFill>
                <a:cs typeface="+mn-cs"/>
              </a:rPr>
              <a:t>最接近点对问题</a:t>
            </a:r>
          </a:p>
        </p:txBody>
      </p:sp>
    </p:spTree>
    <p:extLst>
      <p:ext uri="{BB962C8B-B14F-4D97-AF65-F5344CB8AC3E}">
        <p14:creationId xmlns:p14="http://schemas.microsoft.com/office/powerpoint/2010/main" val="205329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fade">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fade">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fade">
                                      <p:cBhvr>
                                        <p:cTn id="27"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smtClean="0"/>
              <a:t>直观解法</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smtClean="0">
                <a:latin typeface="+mn-lt"/>
              </a:rPr>
              <a:t>将每一个点与其他</a:t>
            </a:r>
            <a:r>
              <a:rPr lang="en-US" altLang="zh-CN" sz="2400" b="1" dirty="0" smtClean="0">
                <a:latin typeface="+mn-lt"/>
              </a:rPr>
              <a:t>n-1</a:t>
            </a:r>
            <a:r>
              <a:rPr lang="zh-CN" altLang="en-US" sz="2400" b="1" dirty="0" smtClean="0">
                <a:latin typeface="+mn-lt"/>
              </a:rPr>
              <a:t>个点的距离算出，找出最小距</a:t>
            </a:r>
            <a:r>
              <a:rPr lang="zh-CN" altLang="en-US" sz="2400" b="1" dirty="0">
                <a:latin typeface="+mn-lt"/>
              </a:rPr>
              <a:t>离</a:t>
            </a:r>
          </a:p>
          <a:p>
            <a:pPr marL="900000" lvl="1">
              <a:lnSpc>
                <a:spcPct val="150000"/>
              </a:lnSpc>
              <a:buSzPct val="70000"/>
              <a:buFont typeface="Wingdings" panose="05000000000000000000" pitchFamily="2" charset="2"/>
              <a:buChar char="l"/>
            </a:pPr>
            <a:r>
              <a:rPr lang="zh-CN" altLang="en-US" sz="2400" b="1" dirty="0">
                <a:latin typeface="+mn-lt"/>
              </a:rPr>
              <a:t>时间复杂</a:t>
            </a:r>
            <a:r>
              <a:rPr lang="zh-CN" altLang="en-US" sz="2400" b="1" dirty="0" smtClean="0">
                <a:latin typeface="+mn-lt"/>
              </a:rPr>
              <a:t>度：</a:t>
            </a:r>
            <a:endParaRPr lang="en-US" altLang="zh-CN" sz="2400" b="1" dirty="0">
              <a:latin typeface="+mn-lt"/>
            </a:endParaRPr>
          </a:p>
          <a:p>
            <a:pPr marL="590550" indent="-533400">
              <a:lnSpc>
                <a:spcPct val="150000"/>
              </a:lnSpc>
            </a:pPr>
            <a:r>
              <a:rPr lang="zh-CN" altLang="en-US" sz="2400" dirty="0"/>
              <a:t>分治</a:t>
            </a:r>
            <a:r>
              <a:rPr lang="zh-CN" altLang="en-US" sz="2400" dirty="0" smtClean="0"/>
              <a:t>法</a:t>
            </a:r>
            <a:endParaRPr kumimoji="1" lang="zh-CN" altLang="en-US" sz="2400" dirty="0" smtClean="0"/>
          </a:p>
          <a:p>
            <a:pPr marL="900000" lvl="1">
              <a:lnSpc>
                <a:spcPct val="150000"/>
              </a:lnSpc>
              <a:buSzPct val="70000"/>
              <a:buFont typeface="Wingdings" panose="05000000000000000000" pitchFamily="2" charset="2"/>
              <a:buChar char="l"/>
            </a:pPr>
            <a:r>
              <a:rPr lang="zh-CN" altLang="en-US" sz="2400" b="1" dirty="0"/>
              <a:t>分解：将</a:t>
            </a:r>
            <a:r>
              <a:rPr lang="en-US" altLang="zh-CN" sz="2400" b="1" dirty="0"/>
              <a:t>n</a:t>
            </a:r>
            <a:r>
              <a:rPr lang="zh-CN" altLang="en-US" sz="2400" b="1" dirty="0"/>
              <a:t>个点的集</a:t>
            </a:r>
            <a:r>
              <a:rPr lang="zh-CN" altLang="en-US" sz="2400" b="1" dirty="0" smtClean="0"/>
              <a:t>合分</a:t>
            </a:r>
            <a:r>
              <a:rPr lang="zh-CN" altLang="en-US" sz="2400" b="1" dirty="0"/>
              <a:t>成大小近似相等的两个子集</a:t>
            </a:r>
          </a:p>
          <a:p>
            <a:pPr marL="900000" lvl="1">
              <a:lnSpc>
                <a:spcPct val="150000"/>
              </a:lnSpc>
              <a:buSzPct val="70000"/>
              <a:buFont typeface="Wingdings" panose="05000000000000000000" pitchFamily="2" charset="2"/>
              <a:buChar char="l"/>
            </a:pPr>
            <a:r>
              <a:rPr lang="zh-CN" altLang="en-US" sz="2400" b="1" dirty="0"/>
              <a:t>求解：递归地求解两个子集内部的最接近点对</a:t>
            </a:r>
          </a:p>
          <a:p>
            <a:pPr marL="900000" lvl="1">
              <a:lnSpc>
                <a:spcPct val="150000"/>
              </a:lnSpc>
              <a:buSzPct val="70000"/>
              <a:buFont typeface="Wingdings" panose="05000000000000000000" pitchFamily="2" charset="2"/>
              <a:buChar char="l"/>
            </a:pPr>
            <a:r>
              <a:rPr lang="zh-CN" altLang="en-US" sz="2400" b="1" dirty="0"/>
              <a:t>合并（关键问题）：从子空间内部最接近点对，和两个子空间之间的最接近点对中，选择最接近点</a:t>
            </a:r>
            <a:r>
              <a:rPr lang="zh-CN" altLang="en-US" sz="2400" b="1" dirty="0" smtClean="0"/>
              <a:t>对</a:t>
            </a:r>
            <a:endParaRPr lang="en-US" altLang="zh-CN"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求解最接近点对问题</a:t>
            </a:r>
          </a:p>
        </p:txBody>
      </p:sp>
      <p:sp>
        <p:nvSpPr>
          <p:cNvPr id="4" name="矩形 3"/>
          <p:cNvSpPr/>
          <p:nvPr/>
        </p:nvSpPr>
        <p:spPr>
          <a:xfrm>
            <a:off x="2956193" y="2080809"/>
            <a:ext cx="4878288" cy="646331"/>
          </a:xfrm>
          <a:prstGeom prst="rect">
            <a:avLst/>
          </a:prstGeom>
        </p:spPr>
        <p:txBody>
          <a:bodyPr wrap="square">
            <a:noAutofit/>
          </a:bodyPr>
          <a:lstStyle/>
          <a:p>
            <a:pPr marL="0" lvl="1" eaLnBrk="0" hangingPunct="0">
              <a:lnSpc>
                <a:spcPct val="150000"/>
              </a:lnSpc>
              <a:spcBef>
                <a:spcPct val="25000"/>
              </a:spcBef>
              <a:buSzPct val="70000"/>
            </a:pPr>
            <a:r>
              <a:rPr lang="en-US" altLang="zh-CN" sz="2400" kern="0" dirty="0">
                <a:solidFill>
                  <a:srgbClr val="161616"/>
                </a:solidFill>
                <a:latin typeface="Verdana"/>
                <a:ea typeface="微软雅黑" panose="020B0503020204020204" pitchFamily="34" charset="-122"/>
              </a:rPr>
              <a:t>T(n)=n(n-1)/2+n=O(n</a:t>
            </a:r>
            <a:r>
              <a:rPr lang="en-US" altLang="zh-CN" sz="2400" kern="0" baseline="30000" dirty="0">
                <a:solidFill>
                  <a:srgbClr val="161616"/>
                </a:solidFill>
                <a:latin typeface="Verdana"/>
                <a:ea typeface="微软雅黑" panose="020B0503020204020204" pitchFamily="34" charset="-122"/>
              </a:rPr>
              <a:t>2</a:t>
            </a:r>
            <a:r>
              <a:rPr lang="en-US" altLang="zh-CN" sz="2400" kern="0" dirty="0">
                <a:solidFill>
                  <a:srgbClr val="161616"/>
                </a:solidFill>
                <a:latin typeface="Verdana"/>
                <a:ea typeface="微软雅黑" panose="020B0503020204020204" pitchFamily="34" charset="-122"/>
              </a:rPr>
              <a:t>)</a:t>
            </a:r>
          </a:p>
        </p:txBody>
      </p:sp>
    </p:spTree>
    <p:extLst>
      <p:ext uri="{BB962C8B-B14F-4D97-AF65-F5344CB8AC3E}">
        <p14:creationId xmlns:p14="http://schemas.microsoft.com/office/powerpoint/2010/main" val="13906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3" end="3"/>
                                            </p:txEl>
                                          </p:spTgt>
                                        </p:tgtEl>
                                        <p:attrNameLst>
                                          <p:attrName>style.visibility</p:attrName>
                                        </p:attrNameLst>
                                      </p:cBhvr>
                                      <p:to>
                                        <p:strVal val="visible"/>
                                      </p:to>
                                    </p:set>
                                    <p:animEffect transition="in" filter="wipe(left)">
                                      <p:cBhvr>
                                        <p:cTn id="27" dur="500"/>
                                        <p:tgtEl>
                                          <p:spTgt spid="7966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4" end="4"/>
                                            </p:txEl>
                                          </p:spTgt>
                                        </p:tgtEl>
                                        <p:attrNameLst>
                                          <p:attrName>style.visibility</p:attrName>
                                        </p:attrNameLst>
                                      </p:cBhvr>
                                      <p:to>
                                        <p:strVal val="visible"/>
                                      </p:to>
                                    </p:set>
                                    <p:animEffect transition="in" filter="wipe(left)">
                                      <p:cBhvr>
                                        <p:cTn id="32" dur="500"/>
                                        <p:tgtEl>
                                          <p:spTgt spid="7966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5" end="5"/>
                                            </p:txEl>
                                          </p:spTgt>
                                        </p:tgtEl>
                                        <p:attrNameLst>
                                          <p:attrName>style.visibility</p:attrName>
                                        </p:attrNameLst>
                                      </p:cBhvr>
                                      <p:to>
                                        <p:strVal val="visible"/>
                                      </p:to>
                                    </p:set>
                                    <p:animEffect transition="in" filter="wipe(left)">
                                      <p:cBhvr>
                                        <p:cTn id="37" dur="500"/>
                                        <p:tgtEl>
                                          <p:spTgt spid="7966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96674">
                                            <p:txEl>
                                              <p:pRg st="6" end="6"/>
                                            </p:txEl>
                                          </p:spTgt>
                                        </p:tgtEl>
                                        <p:attrNameLst>
                                          <p:attrName>style.visibility</p:attrName>
                                        </p:attrNameLst>
                                      </p:cBhvr>
                                      <p:to>
                                        <p:strVal val="visible"/>
                                      </p:to>
                                    </p:set>
                                    <p:animEffect transition="in" filter="fade">
                                      <p:cBhvr>
                                        <p:cTn id="42"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smtClean="0"/>
              <a:t>首先考虑一维的情况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kern="0" dirty="0" smtClean="0"/>
              <a:t>此时，</a:t>
            </a:r>
            <a:r>
              <a:rPr lang="en-US" altLang="zh-CN" sz="2000" kern="0" dirty="0" smtClean="0"/>
              <a:t>S</a:t>
            </a:r>
            <a:r>
              <a:rPr lang="zh-CN" altLang="en-US" sz="2000" kern="0" dirty="0" smtClean="0"/>
              <a:t>中的</a:t>
            </a:r>
            <a:r>
              <a:rPr lang="en-US" altLang="zh-CN" sz="2000" kern="0" dirty="0" smtClean="0"/>
              <a:t>n</a:t>
            </a:r>
            <a:r>
              <a:rPr lang="zh-CN" altLang="en-US" sz="2000" kern="0" dirty="0" smtClean="0"/>
              <a:t>个点退化为</a:t>
            </a:r>
            <a:r>
              <a:rPr lang="en-US" altLang="zh-CN" sz="2000" kern="0" dirty="0" smtClean="0"/>
              <a:t>x</a:t>
            </a:r>
            <a:r>
              <a:rPr lang="zh-CN" altLang="en-US" sz="2000" kern="0" dirty="0" smtClean="0"/>
              <a:t>轴上的</a:t>
            </a:r>
            <a:r>
              <a:rPr lang="en-US" altLang="zh-CN" sz="2000" kern="0" dirty="0" smtClean="0"/>
              <a:t>n</a:t>
            </a:r>
            <a:r>
              <a:rPr lang="zh-CN" altLang="en-US" sz="2000" kern="0" dirty="0" smtClean="0"/>
              <a:t>个实数 </a:t>
            </a:r>
            <a:r>
              <a:rPr lang="en-US" altLang="zh-CN" sz="2000" kern="0" dirty="0" smtClean="0"/>
              <a:t>x</a:t>
            </a:r>
            <a:r>
              <a:rPr lang="en-US" altLang="zh-CN" sz="2000" kern="0" baseline="-25000" dirty="0" smtClean="0"/>
              <a:t>1</a:t>
            </a:r>
            <a:r>
              <a:rPr lang="en-US" altLang="zh-CN" sz="2000" kern="0" dirty="0" smtClean="0"/>
              <a:t>, x</a:t>
            </a:r>
            <a:r>
              <a:rPr lang="en-US" altLang="zh-CN" sz="2000" kern="0" baseline="-25000" dirty="0" smtClean="0"/>
              <a:t>2</a:t>
            </a:r>
            <a:r>
              <a:rPr lang="en-US" altLang="zh-CN" sz="2000" kern="0" dirty="0" smtClean="0"/>
              <a:t>, …, </a:t>
            </a:r>
            <a:r>
              <a:rPr lang="en-US" altLang="zh-CN" sz="2000" kern="0" dirty="0" err="1" smtClean="0"/>
              <a:t>x</a:t>
            </a:r>
            <a:r>
              <a:rPr lang="en-US" altLang="zh-CN" sz="2000" kern="0" baseline="-25000" dirty="0" err="1" smtClean="0"/>
              <a:t>n</a:t>
            </a:r>
            <a:endParaRPr lang="zh-CN" altLang="en-US" sz="2000" kern="0" baseline="-25000" dirty="0" smtClean="0"/>
          </a:p>
          <a:p>
            <a:pPr marL="900000" lvl="1">
              <a:lnSpc>
                <a:spcPct val="150000"/>
              </a:lnSpc>
              <a:spcBef>
                <a:spcPts val="0"/>
              </a:spcBef>
              <a:buSzPct val="70000"/>
              <a:buFont typeface="Wingdings" pitchFamily="2" charset="2"/>
              <a:buChar char="l"/>
            </a:pPr>
            <a:r>
              <a:rPr lang="zh-CN" altLang="en-US" sz="2000" kern="0" dirty="0" smtClean="0">
                <a:latin typeface="+mn-lt"/>
              </a:rPr>
              <a:t>最接近点对即为这</a:t>
            </a:r>
            <a:r>
              <a:rPr lang="en-US" altLang="zh-CN" sz="2000" kern="0" dirty="0" smtClean="0">
                <a:latin typeface="+mn-lt"/>
              </a:rPr>
              <a:t>n</a:t>
            </a:r>
            <a:r>
              <a:rPr lang="zh-CN" altLang="en-US" sz="2000" kern="0" dirty="0" smtClean="0">
                <a:latin typeface="+mn-lt"/>
              </a:rPr>
              <a:t>个实数中相差最小的</a:t>
            </a:r>
            <a:r>
              <a:rPr lang="en-US" altLang="zh-CN" sz="2000" kern="0" dirty="0" smtClean="0">
                <a:latin typeface="+mn-lt"/>
              </a:rPr>
              <a:t>2</a:t>
            </a:r>
            <a:r>
              <a:rPr lang="zh-CN" altLang="en-US" sz="2000" kern="0" dirty="0" smtClean="0">
                <a:latin typeface="+mn-lt"/>
              </a:rPr>
              <a:t>个实数</a:t>
            </a:r>
            <a:endParaRPr lang="en-US" altLang="zh-CN" sz="2000" kern="0" dirty="0" smtClean="0">
              <a:latin typeface="+mn-lt"/>
            </a:endParaRPr>
          </a:p>
          <a:p>
            <a:pPr marL="900000" lvl="1">
              <a:lnSpc>
                <a:spcPct val="150000"/>
              </a:lnSpc>
              <a:spcBef>
                <a:spcPts val="0"/>
              </a:spcBef>
              <a:buSzPct val="70000"/>
              <a:buFont typeface="Wingdings" pitchFamily="2" charset="2"/>
              <a:buChar char="l"/>
            </a:pPr>
            <a:r>
              <a:rPr lang="zh-CN" altLang="en-US" sz="2000" kern="0" dirty="0" smtClean="0">
                <a:latin typeface="+mn-lt"/>
              </a:rPr>
              <a:t>思考：排序可以在</a:t>
            </a:r>
            <a:r>
              <a:rPr lang="en-US" altLang="zh-CN" sz="2000" kern="0" dirty="0" smtClean="0">
                <a:latin typeface="+mn-lt"/>
              </a:rPr>
              <a:t>O(</a:t>
            </a:r>
            <a:r>
              <a:rPr lang="en-US" altLang="zh-CN" sz="2000" kern="0" dirty="0" err="1" smtClean="0">
                <a:latin typeface="+mn-lt"/>
              </a:rPr>
              <a:t>nlogn</a:t>
            </a:r>
            <a:r>
              <a:rPr lang="en-US" altLang="zh-CN" sz="2000" kern="0" dirty="0" smtClean="0">
                <a:latin typeface="+mn-lt"/>
              </a:rPr>
              <a:t>)</a:t>
            </a:r>
            <a:r>
              <a:rPr lang="zh-CN" altLang="en-US" sz="2000" kern="0" dirty="0" smtClean="0">
                <a:latin typeface="+mn-lt"/>
              </a:rPr>
              <a:t>时间解决问题</a:t>
            </a:r>
            <a:endParaRPr lang="en-US" altLang="zh-CN" sz="2000" kern="0" dirty="0" smtClean="0">
              <a:latin typeface="+mn-lt"/>
            </a:endParaRPr>
          </a:p>
          <a:p>
            <a:pPr marL="590550" indent="-533400">
              <a:lnSpc>
                <a:spcPct val="150000"/>
              </a:lnSpc>
              <a:spcBef>
                <a:spcPts val="0"/>
              </a:spcBef>
              <a:buSzPct val="100000"/>
            </a:pPr>
            <a:r>
              <a:rPr lang="zh-CN" altLang="en-US" sz="2000" kern="0" dirty="0" smtClean="0"/>
              <a:t>分治法</a:t>
            </a:r>
          </a:p>
          <a:p>
            <a:pPr marL="900000" lvl="1">
              <a:lnSpc>
                <a:spcPct val="150000"/>
              </a:lnSpc>
              <a:spcBef>
                <a:spcPts val="0"/>
              </a:spcBef>
              <a:buSzPct val="70000"/>
              <a:buFont typeface="Wingdings" pitchFamily="2" charset="2"/>
              <a:buChar char="l"/>
            </a:pPr>
            <a:r>
              <a:rPr lang="zh-CN" altLang="en-US" sz="2000" kern="0" dirty="0" smtClean="0"/>
              <a:t>假设我们用</a:t>
            </a:r>
            <a:r>
              <a:rPr lang="en-US" altLang="zh-CN" sz="2000" kern="0" dirty="0" smtClean="0"/>
              <a:t>x</a:t>
            </a:r>
            <a:r>
              <a:rPr lang="zh-CN" altLang="en-US" sz="2000" kern="0" dirty="0" smtClean="0"/>
              <a:t>轴上某个点</a:t>
            </a:r>
            <a:r>
              <a:rPr lang="en-US" altLang="zh-CN" sz="2000" kern="0" dirty="0" smtClean="0"/>
              <a:t>m</a:t>
            </a:r>
            <a:r>
              <a:rPr lang="zh-CN" altLang="en-US" sz="2000" kern="0" dirty="0" smtClean="0"/>
              <a:t>将</a:t>
            </a:r>
            <a:r>
              <a:rPr lang="en-US" altLang="zh-CN" sz="2000" kern="0" dirty="0" smtClean="0"/>
              <a:t>S</a:t>
            </a:r>
            <a:r>
              <a:rPr lang="zh-CN" altLang="en-US" sz="2000" kern="0" dirty="0" smtClean="0"/>
              <a:t>划分为</a:t>
            </a:r>
            <a:r>
              <a:rPr lang="en-US" altLang="zh-CN" sz="2000" kern="0" dirty="0" smtClean="0"/>
              <a:t>2</a:t>
            </a:r>
            <a:r>
              <a:rPr lang="zh-CN" altLang="en-US" sz="2000" kern="0" dirty="0" smtClean="0"/>
              <a:t>个子集</a:t>
            </a:r>
            <a:r>
              <a:rPr lang="en-US" altLang="zh-CN" sz="2000" kern="0" dirty="0" smtClean="0"/>
              <a:t>S1</a:t>
            </a:r>
            <a:r>
              <a:rPr lang="zh-CN" altLang="en-US" sz="2000" kern="0" dirty="0" smtClean="0"/>
              <a:t>和</a:t>
            </a:r>
            <a:r>
              <a:rPr lang="en-US" altLang="zh-CN" sz="2000" kern="0" dirty="0" smtClean="0"/>
              <a:t>S2</a:t>
            </a:r>
          </a:p>
          <a:p>
            <a:pPr marL="1414350" lvl="2" indent="-342900">
              <a:lnSpc>
                <a:spcPct val="150000"/>
              </a:lnSpc>
              <a:spcBef>
                <a:spcPts val="0"/>
              </a:spcBef>
              <a:buSzPct val="100000"/>
              <a:buFont typeface="微软雅黑" panose="020B0503020204020204" pitchFamily="34" charset="-122"/>
              <a:buChar char="━"/>
            </a:pPr>
            <a:r>
              <a:rPr lang="zh-CN" altLang="en-US" sz="2000" kern="0" dirty="0" smtClean="0"/>
              <a:t>基于平衡子问题的思想，用</a:t>
            </a:r>
            <a:r>
              <a:rPr lang="en-US" altLang="zh-CN" sz="2000" kern="0" dirty="0" smtClean="0"/>
              <a:t>S</a:t>
            </a:r>
            <a:r>
              <a:rPr lang="zh-CN" altLang="en-US" sz="2000" kern="0" dirty="0" smtClean="0"/>
              <a:t>中各点坐标的</a:t>
            </a:r>
            <a:r>
              <a:rPr lang="zh-CN" altLang="en-US" sz="2000" kern="0" dirty="0" smtClean="0">
                <a:solidFill>
                  <a:srgbClr val="0033CC"/>
                </a:solidFill>
              </a:rPr>
              <a:t>中位数</a:t>
            </a:r>
            <a:r>
              <a:rPr lang="zh-CN" altLang="en-US" sz="2000" kern="0" dirty="0" smtClean="0"/>
              <a:t>来作分割点</a:t>
            </a:r>
            <a:endParaRPr lang="en-US" altLang="zh-CN" sz="2000" kern="0" dirty="0" smtClean="0"/>
          </a:p>
          <a:p>
            <a:pPr marL="900000" lvl="1">
              <a:lnSpc>
                <a:spcPct val="150000"/>
              </a:lnSpc>
              <a:spcBef>
                <a:spcPts val="0"/>
              </a:spcBef>
              <a:buSzPct val="70000"/>
              <a:buFont typeface="Wingdings" pitchFamily="2" charset="2"/>
              <a:buChar char="l"/>
            </a:pPr>
            <a:r>
              <a:rPr lang="zh-CN" altLang="en-US" sz="2000" kern="0" dirty="0" smtClean="0"/>
              <a:t>递归地在</a:t>
            </a:r>
            <a:r>
              <a:rPr lang="en-US" altLang="zh-CN" sz="2000" kern="0" dirty="0" smtClean="0"/>
              <a:t>S1</a:t>
            </a:r>
            <a:r>
              <a:rPr lang="zh-CN" altLang="en-US" sz="2000" kern="0" dirty="0" smtClean="0"/>
              <a:t>和</a:t>
            </a:r>
            <a:r>
              <a:rPr lang="en-US" altLang="zh-CN" sz="2000" kern="0" dirty="0" smtClean="0"/>
              <a:t>S2</a:t>
            </a:r>
            <a:r>
              <a:rPr lang="zh-CN" altLang="en-US" sz="2000" kern="0" dirty="0" smtClean="0"/>
              <a:t>上找出其最接近点对</a:t>
            </a:r>
            <a:r>
              <a:rPr lang="en-US" altLang="zh-CN" sz="2000" kern="0" dirty="0" smtClean="0"/>
              <a:t>{p1,p2}</a:t>
            </a:r>
            <a:r>
              <a:rPr lang="zh-CN" altLang="en-US" sz="2000" kern="0" dirty="0" smtClean="0"/>
              <a:t>和</a:t>
            </a:r>
            <a:r>
              <a:rPr lang="en-US" altLang="zh-CN" sz="2000" kern="0" dirty="0" smtClean="0"/>
              <a:t>{q1,q2}</a:t>
            </a:r>
          </a:p>
          <a:p>
            <a:pPr marL="900000" lvl="1">
              <a:lnSpc>
                <a:spcPct val="150000"/>
              </a:lnSpc>
              <a:spcBef>
                <a:spcPts val="0"/>
              </a:spcBef>
              <a:buSzPct val="70000"/>
              <a:buFont typeface="Wingdings" pitchFamily="2" charset="2"/>
              <a:buChar char="l"/>
            </a:pPr>
            <a:r>
              <a:rPr lang="zh-CN" altLang="en-US" sz="2000" kern="0" dirty="0" smtClean="0"/>
              <a:t>设</a:t>
            </a:r>
            <a:r>
              <a:rPr lang="en-US" altLang="zh-CN" sz="2000" kern="0" dirty="0" smtClean="0">
                <a:solidFill>
                  <a:srgbClr val="C00000"/>
                </a:solidFill>
              </a:rPr>
              <a:t>d=min{|p1-p2|,|q1-q2|}</a:t>
            </a:r>
            <a:r>
              <a:rPr lang="zh-CN" altLang="en-US" sz="2000" kern="0" dirty="0" smtClean="0"/>
              <a:t>，则</a:t>
            </a:r>
            <a:r>
              <a:rPr lang="en-US" altLang="zh-CN" sz="2000" kern="0" dirty="0" smtClean="0"/>
              <a:t>S</a:t>
            </a:r>
            <a:r>
              <a:rPr lang="zh-CN" altLang="en-US" sz="2000" kern="0" dirty="0" smtClean="0"/>
              <a:t>中的最接近点对或者是</a:t>
            </a:r>
            <a:r>
              <a:rPr lang="en-US" altLang="zh-CN" sz="2000" kern="0" dirty="0" smtClean="0"/>
              <a:t>{p1,p2}</a:t>
            </a:r>
            <a:r>
              <a:rPr lang="zh-CN" altLang="en-US" sz="2000" kern="0" dirty="0" smtClean="0"/>
              <a:t>，或者是</a:t>
            </a:r>
            <a:r>
              <a:rPr lang="en-US" altLang="zh-CN" sz="2000" kern="0" dirty="0" smtClean="0"/>
              <a:t>{q1,q2}</a:t>
            </a:r>
            <a:r>
              <a:rPr lang="zh-CN" altLang="en-US" sz="2000" kern="0" dirty="0" smtClean="0"/>
              <a:t>，或者是某个</a:t>
            </a:r>
            <a:r>
              <a:rPr lang="en-US" altLang="zh-CN" sz="2000" kern="0" dirty="0" smtClean="0"/>
              <a:t>{p3,q3}</a:t>
            </a:r>
            <a:r>
              <a:rPr lang="zh-CN" altLang="en-US" sz="2000" kern="0" dirty="0" smtClean="0"/>
              <a:t>，其中</a:t>
            </a:r>
            <a:r>
              <a:rPr lang="en-US" altLang="zh-CN" sz="2000" kern="0" dirty="0" smtClean="0"/>
              <a:t>p3∈S1</a:t>
            </a:r>
            <a:r>
              <a:rPr lang="zh-CN" altLang="en-US" sz="2000" kern="0" dirty="0" smtClean="0"/>
              <a:t>且</a:t>
            </a:r>
            <a:r>
              <a:rPr lang="en-US" altLang="zh-CN" sz="2000" kern="0" dirty="0" smtClean="0"/>
              <a:t>q3∈S2</a:t>
            </a:r>
          </a:p>
          <a:p>
            <a:pPr marL="900000" lvl="1">
              <a:lnSpc>
                <a:spcPct val="150000"/>
              </a:lnSpc>
              <a:spcBef>
                <a:spcPts val="0"/>
              </a:spcBef>
              <a:buSzPct val="70000"/>
              <a:buFont typeface="Wingdings" pitchFamily="2" charset="2"/>
              <a:buChar char="l"/>
            </a:pPr>
            <a:endParaRPr lang="en-US" altLang="zh-CN" sz="2000" b="0" kern="0" dirty="0">
              <a:cs typeface="+mn-cs"/>
            </a:endParaRPr>
          </a:p>
        </p:txBody>
      </p:sp>
      <p:sp>
        <p:nvSpPr>
          <p:cNvPr id="8" name="矩形 7"/>
          <p:cNvSpPr/>
          <p:nvPr/>
        </p:nvSpPr>
        <p:spPr>
          <a:xfrm>
            <a:off x="6240670" y="3604954"/>
            <a:ext cx="2903330" cy="400110"/>
          </a:xfrm>
          <a:prstGeom prst="rect">
            <a:avLst/>
          </a:prstGeom>
        </p:spPr>
        <p:txBody>
          <a:bodyPr wrap="none">
            <a:noAutofit/>
          </a:bodyPr>
          <a:lstStyle/>
          <a:p>
            <a:r>
              <a:rPr lang="zh-CN" altLang="en-US" kern="0" dirty="0" smtClean="0">
                <a:solidFill>
                  <a:srgbClr val="FF0000"/>
                </a:solidFill>
                <a:latin typeface="微软雅黑" panose="020B0503020204020204" pitchFamily="34" charset="-122"/>
                <a:ea typeface="微软雅黑" panose="020B0503020204020204" pitchFamily="34" charset="-122"/>
              </a:rPr>
              <a:t>缺点：难</a:t>
            </a:r>
            <a:r>
              <a:rPr lang="zh-CN" altLang="en-US" kern="0" dirty="0">
                <a:solidFill>
                  <a:srgbClr val="FF0000"/>
                </a:solidFill>
                <a:latin typeface="微软雅黑" panose="020B0503020204020204" pitchFamily="34" charset="-122"/>
                <a:ea typeface="微软雅黑" panose="020B0503020204020204" pitchFamily="34" charset="-122"/>
              </a:rPr>
              <a:t>以推广到高维</a:t>
            </a:r>
          </a:p>
        </p:txBody>
      </p:sp>
      <p:sp>
        <p:nvSpPr>
          <p:cNvPr id="9" name="椭圆 8"/>
          <p:cNvSpPr/>
          <p:nvPr/>
        </p:nvSpPr>
        <p:spPr bwMode="auto">
          <a:xfrm>
            <a:off x="4335012" y="1988840"/>
            <a:ext cx="416575" cy="378549"/>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1" name="直接连接符 10"/>
          <p:cNvCxnSpPr/>
          <p:nvPr/>
        </p:nvCxnSpPr>
        <p:spPr bwMode="auto">
          <a:xfrm>
            <a:off x="4543299" y="1081100"/>
            <a:ext cx="0" cy="855347"/>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9907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wipe(left)">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left)">
                                      <p:cBhvr>
                                        <p:cTn id="41" dur="500"/>
                                        <p:tgtEl>
                                          <p:spTgt spid="5">
                                            <p:txEl>
                                              <p:pRg st="5" end="5"/>
                                            </p:txEl>
                                          </p:spTgt>
                                        </p:tgtEl>
                                      </p:cBhvr>
                                    </p:animEffect>
                                  </p:childTnLst>
                                </p:cTn>
                              </p:par>
                            </p:childTnLst>
                          </p:cTn>
                        </p:par>
                        <p:par>
                          <p:cTn id="42" fill="hold">
                            <p:stCondLst>
                              <p:cond delay="500"/>
                            </p:stCondLst>
                            <p:childTnLst>
                              <p:par>
                                <p:cTn id="43" presetID="21"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heel(1)">
                                      <p:cBhvr>
                                        <p:cTn id="45" dur="500"/>
                                        <p:tgtEl>
                                          <p:spTgt spid="9"/>
                                        </p:tgtEl>
                                      </p:cBhvr>
                                    </p:animEffect>
                                  </p:childTnLst>
                                </p:cTn>
                              </p:par>
                            </p:childTnLst>
                          </p:cTn>
                        </p:par>
                        <p:par>
                          <p:cTn id="46" fill="hold">
                            <p:stCondLst>
                              <p:cond delay="1000"/>
                            </p:stCondLst>
                            <p:childTnLst>
                              <p:par>
                                <p:cTn id="47" presetID="22" presetClass="entr" presetSubtype="4"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wipe(left)">
                                      <p:cBhvr>
                                        <p:cTn id="54" dur="500"/>
                                        <p:tgtEl>
                                          <p:spTgt spid="5">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Effect transition="in" filter="wipe(left)">
                                      <p:cBhvr>
                                        <p:cTn id="59" dur="500"/>
                                        <p:tgtEl>
                                          <p:spTgt spid="5">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xEl>
                                              <p:pRg st="8" end="8"/>
                                            </p:txEl>
                                          </p:spTgt>
                                        </p:tgtEl>
                                        <p:attrNameLst>
                                          <p:attrName>style.visibility</p:attrName>
                                        </p:attrNameLst>
                                      </p:cBhvr>
                                      <p:to>
                                        <p:strVal val="visible"/>
                                      </p:to>
                                    </p:set>
                                    <p:animEffect transition="in" filter="fade">
                                      <p:cBhvr>
                                        <p:cTn id="6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p:bldP spid="9"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pic>
        <p:nvPicPr>
          <p:cNvPr id="4" name="Picture 8" descr="t2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294" y="718096"/>
            <a:ext cx="698341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44016" y="2132856"/>
            <a:ext cx="8748464" cy="472514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buSzPct val="100000"/>
            </a:pPr>
            <a:r>
              <a:rPr lang="zh-CN" altLang="en-US" sz="2000" kern="0" dirty="0"/>
              <a:t>如果</a:t>
            </a:r>
            <a:r>
              <a:rPr lang="en-US" altLang="zh-CN" sz="2000" kern="0" dirty="0"/>
              <a:t>S</a:t>
            </a:r>
            <a:r>
              <a:rPr lang="zh-CN" altLang="en-US" sz="2000" kern="0" dirty="0"/>
              <a:t>的最接近点对是</a:t>
            </a:r>
            <a:r>
              <a:rPr lang="en-US" altLang="zh-CN" sz="2000" kern="0" dirty="0"/>
              <a:t>{p3,q3}</a:t>
            </a:r>
            <a:r>
              <a:rPr lang="zh-CN" altLang="en-US" sz="2000" kern="0" dirty="0"/>
              <a:t>，即</a:t>
            </a:r>
            <a:r>
              <a:rPr lang="en-US" altLang="zh-CN" sz="2000" kern="0" dirty="0"/>
              <a:t>|p3-q3|&lt;</a:t>
            </a:r>
            <a:r>
              <a:rPr lang="en-US" altLang="zh-CN" sz="2000" kern="0" dirty="0" smtClean="0"/>
              <a:t>d</a:t>
            </a:r>
            <a:endParaRPr lang="zh-CN" altLang="en-US" sz="2000" kern="0" dirty="0" smtClean="0"/>
          </a:p>
          <a:p>
            <a:pPr marL="900000" lvl="1">
              <a:lnSpc>
                <a:spcPct val="150000"/>
              </a:lnSpc>
              <a:spcBef>
                <a:spcPts val="0"/>
              </a:spcBef>
              <a:buSzPct val="70000"/>
              <a:buFont typeface="Wingdings" pitchFamily="2" charset="2"/>
              <a:buChar char="l"/>
            </a:pPr>
            <a:r>
              <a:rPr lang="zh-CN" altLang="en-US" sz="2000" b="0" kern="0" dirty="0"/>
              <a:t>则</a:t>
            </a:r>
            <a:r>
              <a:rPr lang="en-US" altLang="zh-CN" sz="2000" b="0" kern="0" dirty="0"/>
              <a:t>p3</a:t>
            </a:r>
            <a:r>
              <a:rPr lang="zh-CN" altLang="en-US" sz="2000" b="0" kern="0" dirty="0"/>
              <a:t>和</a:t>
            </a:r>
            <a:r>
              <a:rPr lang="en-US" altLang="zh-CN" sz="2000" b="0" kern="0" dirty="0"/>
              <a:t>q3</a:t>
            </a:r>
            <a:r>
              <a:rPr lang="zh-CN" altLang="en-US" sz="2000" b="0" kern="0" dirty="0"/>
              <a:t>两者与</a:t>
            </a:r>
            <a:r>
              <a:rPr lang="en-US" altLang="zh-CN" sz="2000" b="0" kern="0" dirty="0"/>
              <a:t>m</a:t>
            </a:r>
            <a:r>
              <a:rPr lang="zh-CN" altLang="en-US" sz="2000" b="0" kern="0" dirty="0"/>
              <a:t>的距离不超过</a:t>
            </a:r>
            <a:r>
              <a:rPr lang="en-US" altLang="zh-CN" sz="2000" b="0" kern="0" dirty="0" smtClean="0"/>
              <a:t>d</a:t>
            </a:r>
          </a:p>
          <a:p>
            <a:pPr marL="900000" lvl="1">
              <a:lnSpc>
                <a:spcPct val="150000"/>
              </a:lnSpc>
              <a:spcBef>
                <a:spcPts val="0"/>
              </a:spcBef>
              <a:buSzPct val="70000"/>
              <a:buFont typeface="Wingdings" pitchFamily="2" charset="2"/>
              <a:buChar char="l"/>
            </a:pPr>
            <a:r>
              <a:rPr lang="zh-CN" altLang="en-US" sz="2000" b="0" kern="0" dirty="0" smtClean="0"/>
              <a:t>即：</a:t>
            </a:r>
            <a:r>
              <a:rPr lang="en-US" altLang="zh-CN" sz="2000" b="0" kern="0" dirty="0" smtClean="0"/>
              <a:t>p3</a:t>
            </a:r>
            <a:r>
              <a:rPr lang="en-US" altLang="zh-CN" sz="2000" b="0" kern="0" dirty="0"/>
              <a:t>∈(m-d</a:t>
            </a:r>
            <a:r>
              <a:rPr lang="en-US" altLang="zh-CN" sz="2000" b="0" kern="0" dirty="0" smtClean="0"/>
              <a:t>, m</a:t>
            </a:r>
            <a:r>
              <a:rPr lang="en-US" altLang="zh-CN" sz="2000" b="0" kern="0" dirty="0"/>
              <a:t>]</a:t>
            </a:r>
            <a:r>
              <a:rPr lang="zh-CN" altLang="en-US" sz="2000" b="0" kern="0" dirty="0"/>
              <a:t>，</a:t>
            </a:r>
            <a:r>
              <a:rPr lang="en-US" altLang="zh-CN" sz="2000" b="0" kern="0" dirty="0"/>
              <a:t>q3∈(m</a:t>
            </a:r>
            <a:r>
              <a:rPr lang="en-US" altLang="zh-CN" sz="2000" b="0" kern="0" dirty="0" smtClean="0"/>
              <a:t>, </a:t>
            </a:r>
            <a:r>
              <a:rPr lang="en-US" altLang="zh-CN" sz="2000" b="0" kern="0" dirty="0" err="1" smtClean="0"/>
              <a:t>m+d</a:t>
            </a:r>
            <a:r>
              <a:rPr lang="en-US" altLang="zh-CN" sz="2000" b="0" kern="0" dirty="0" smtClean="0"/>
              <a:t>]</a:t>
            </a:r>
          </a:p>
          <a:p>
            <a:pPr marL="590550" indent="-533400">
              <a:lnSpc>
                <a:spcPct val="150000"/>
              </a:lnSpc>
              <a:spcBef>
                <a:spcPts val="0"/>
              </a:spcBef>
              <a:buSzPct val="100000"/>
            </a:pPr>
            <a:r>
              <a:rPr lang="zh-CN" altLang="en-US" sz="2000" kern="0" dirty="0" smtClean="0"/>
              <a:t>问题分析 </a:t>
            </a:r>
            <a:endParaRPr lang="zh-CN" altLang="en-US" sz="2000" kern="0" dirty="0"/>
          </a:p>
          <a:p>
            <a:pPr marL="900000" lvl="1">
              <a:lnSpc>
                <a:spcPct val="150000"/>
              </a:lnSpc>
              <a:spcBef>
                <a:spcPts val="0"/>
              </a:spcBef>
              <a:buSzPct val="70000"/>
              <a:buFont typeface="Wingdings" pitchFamily="2" charset="2"/>
              <a:buChar char="l"/>
            </a:pPr>
            <a:r>
              <a:rPr lang="zh-CN" altLang="en-US" sz="2000" b="0" kern="0" dirty="0"/>
              <a:t>在</a:t>
            </a:r>
            <a:r>
              <a:rPr lang="en-US" altLang="zh-CN" sz="2000" b="0" kern="0" dirty="0"/>
              <a:t>S1</a:t>
            </a:r>
            <a:r>
              <a:rPr lang="zh-CN" altLang="en-US" sz="2000" b="0" kern="0" dirty="0"/>
              <a:t>中每个长度为</a:t>
            </a:r>
            <a:r>
              <a:rPr lang="en-US" altLang="zh-CN" sz="2000" b="0" kern="0" dirty="0"/>
              <a:t>d</a:t>
            </a:r>
            <a:r>
              <a:rPr lang="zh-CN" altLang="en-US" sz="2000" b="0" kern="0" dirty="0"/>
              <a:t>的半闭区间至多包含一个点 </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smtClean="0"/>
              <a:t>由于</a:t>
            </a:r>
            <a:r>
              <a:rPr lang="en-US" altLang="zh-CN" sz="2000" b="0" kern="0" dirty="0" smtClean="0"/>
              <a:t>m</a:t>
            </a:r>
            <a:r>
              <a:rPr lang="zh-CN" altLang="en-US" sz="2000" b="0" kern="0" dirty="0"/>
              <a:t>是</a:t>
            </a:r>
            <a:r>
              <a:rPr lang="en-US" altLang="zh-CN" sz="2000" b="0" kern="0" dirty="0"/>
              <a:t>S1</a:t>
            </a:r>
            <a:r>
              <a:rPr lang="zh-CN" altLang="en-US" sz="2000" b="0" kern="0" dirty="0"/>
              <a:t>和</a:t>
            </a:r>
            <a:r>
              <a:rPr lang="en-US" altLang="zh-CN" sz="2000" b="0" kern="0" dirty="0"/>
              <a:t>S2</a:t>
            </a:r>
            <a:r>
              <a:rPr lang="zh-CN" altLang="en-US" sz="2000" b="0" kern="0" dirty="0"/>
              <a:t>的分割点，因此</a:t>
            </a:r>
            <a:r>
              <a:rPr lang="en-US" altLang="zh-CN" sz="2000" b="0" kern="0" dirty="0"/>
              <a:t>(m-</a:t>
            </a:r>
            <a:r>
              <a:rPr lang="en-US" altLang="zh-CN" sz="2000" b="0" kern="0" dirty="0" err="1"/>
              <a:t>d,m</a:t>
            </a:r>
            <a:r>
              <a:rPr lang="en-US" altLang="zh-CN" sz="2000" b="0" kern="0" dirty="0"/>
              <a:t>]</a:t>
            </a:r>
            <a:r>
              <a:rPr lang="zh-CN" altLang="en-US" sz="2000" b="0" kern="0" dirty="0"/>
              <a:t>中</a:t>
            </a:r>
            <a:r>
              <a:rPr lang="zh-CN" altLang="en-US" sz="2000" b="0" kern="0" dirty="0">
                <a:solidFill>
                  <a:srgbClr val="FF0000"/>
                </a:solidFill>
              </a:rPr>
              <a:t>至多</a:t>
            </a:r>
            <a:r>
              <a:rPr lang="zh-CN" altLang="en-US" sz="2000" b="0" kern="0" dirty="0"/>
              <a:t>包含</a:t>
            </a:r>
            <a:r>
              <a:rPr lang="en-US" altLang="zh-CN" sz="2000" b="0" kern="0" dirty="0"/>
              <a:t>S</a:t>
            </a:r>
            <a:r>
              <a:rPr lang="zh-CN" altLang="en-US" sz="2000" b="0" kern="0" dirty="0"/>
              <a:t>中的一个点</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如果</a:t>
            </a:r>
            <a:r>
              <a:rPr lang="en-US" altLang="zh-CN" sz="2000" b="0" kern="0" dirty="0"/>
              <a:t>(m-</a:t>
            </a:r>
            <a:r>
              <a:rPr lang="en-US" altLang="zh-CN" sz="2000" b="0" kern="0" dirty="0" err="1"/>
              <a:t>d,m</a:t>
            </a:r>
            <a:r>
              <a:rPr lang="en-US" altLang="zh-CN" sz="2000" b="0" kern="0" dirty="0"/>
              <a:t>]</a:t>
            </a:r>
            <a:r>
              <a:rPr lang="zh-CN" altLang="en-US" sz="2000" b="0" kern="0" dirty="0"/>
              <a:t>中有</a:t>
            </a:r>
            <a:r>
              <a:rPr lang="en-US" altLang="zh-CN" sz="2000" b="0" kern="0" dirty="0"/>
              <a:t>S</a:t>
            </a:r>
            <a:r>
              <a:rPr lang="zh-CN" altLang="en-US" sz="2000" b="0" kern="0" dirty="0"/>
              <a:t>中的点，则此点就是</a:t>
            </a:r>
            <a:r>
              <a:rPr lang="en-US" altLang="zh-CN" sz="2000" b="0" kern="0" dirty="0"/>
              <a:t>S1</a:t>
            </a:r>
            <a:r>
              <a:rPr lang="zh-CN" altLang="en-US" sz="2000" b="0" kern="0" dirty="0"/>
              <a:t>中最大</a:t>
            </a:r>
            <a:r>
              <a:rPr lang="zh-CN" altLang="en-US" sz="2000" b="0" kern="0" dirty="0" smtClean="0"/>
              <a:t>点（</a:t>
            </a:r>
            <a:r>
              <a:rPr lang="en-US" altLang="zh-CN" sz="2000" b="0" kern="0" dirty="0" smtClean="0"/>
              <a:t>S2</a:t>
            </a:r>
            <a:r>
              <a:rPr lang="zh-CN" altLang="en-US" sz="2000" b="0" kern="0" dirty="0" smtClean="0"/>
              <a:t>同理）</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因</a:t>
            </a:r>
            <a:r>
              <a:rPr lang="zh-CN" altLang="en-US" sz="2000" b="0" kern="0" dirty="0" smtClean="0"/>
              <a:t>此用</a:t>
            </a:r>
            <a:r>
              <a:rPr lang="zh-CN" altLang="en-US" sz="2000" b="0" kern="0" dirty="0"/>
              <a:t>线性时</a:t>
            </a:r>
            <a:r>
              <a:rPr lang="zh-CN" altLang="en-US" sz="2000" b="0" kern="0" dirty="0" smtClean="0"/>
              <a:t>间可找到</a:t>
            </a:r>
            <a:r>
              <a:rPr lang="en-US" altLang="zh-CN" sz="2000" b="0" kern="0" dirty="0" smtClean="0"/>
              <a:t>(</a:t>
            </a:r>
            <a:r>
              <a:rPr lang="en-US" altLang="zh-CN" sz="2000" b="0" kern="0" dirty="0"/>
              <a:t>m-d</a:t>
            </a:r>
            <a:r>
              <a:rPr lang="en-US" altLang="zh-CN" sz="2000" b="0" kern="0" dirty="0" smtClean="0"/>
              <a:t>, m</a:t>
            </a:r>
            <a:r>
              <a:rPr lang="en-US" altLang="zh-CN" sz="2000" b="0" kern="0" dirty="0"/>
              <a:t>]</a:t>
            </a:r>
            <a:r>
              <a:rPr lang="zh-CN" altLang="en-US" sz="2000" b="0" kern="0" dirty="0"/>
              <a:t>和</a:t>
            </a:r>
            <a:r>
              <a:rPr lang="en-US" altLang="zh-CN" sz="2000" b="0" kern="0" dirty="0"/>
              <a:t>(m</a:t>
            </a:r>
            <a:r>
              <a:rPr lang="en-US" altLang="zh-CN" sz="2000" b="0" kern="0" dirty="0" smtClean="0"/>
              <a:t>, </a:t>
            </a:r>
            <a:r>
              <a:rPr lang="en-US" altLang="zh-CN" sz="2000" b="0" kern="0" dirty="0" err="1" smtClean="0"/>
              <a:t>m+d</a:t>
            </a:r>
            <a:r>
              <a:rPr lang="en-US" altLang="zh-CN" sz="2000" b="0" kern="0" dirty="0"/>
              <a:t>]</a:t>
            </a:r>
            <a:r>
              <a:rPr lang="zh-CN" altLang="en-US" sz="2000" b="0" kern="0" dirty="0"/>
              <a:t>中所有点（即</a:t>
            </a:r>
            <a:r>
              <a:rPr lang="en-US" altLang="zh-CN" sz="2000" b="0" kern="0" dirty="0"/>
              <a:t>p3</a:t>
            </a:r>
            <a:r>
              <a:rPr lang="zh-CN" altLang="en-US" sz="2000" b="0" kern="0" dirty="0"/>
              <a:t>和</a:t>
            </a:r>
            <a:r>
              <a:rPr lang="en-US" altLang="zh-CN" sz="2000" b="0" kern="0" dirty="0"/>
              <a:t>q3</a:t>
            </a:r>
            <a:r>
              <a:rPr lang="zh-CN" altLang="en-US" sz="2000" b="0" kern="0" dirty="0" smtClean="0"/>
              <a:t>）</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所以，用线性时间就可以将</a:t>
            </a:r>
            <a:r>
              <a:rPr lang="en-US" altLang="zh-CN" sz="2000" b="0" kern="0" dirty="0"/>
              <a:t>S1</a:t>
            </a:r>
            <a:r>
              <a:rPr lang="zh-CN" altLang="en-US" sz="2000" b="0" kern="0" dirty="0"/>
              <a:t>的解和</a:t>
            </a:r>
            <a:r>
              <a:rPr lang="en-US" altLang="zh-CN" sz="2000" b="0" kern="0" dirty="0"/>
              <a:t>S2</a:t>
            </a:r>
            <a:r>
              <a:rPr lang="zh-CN" altLang="en-US" sz="2000" b="0" kern="0" dirty="0"/>
              <a:t>的解合并成为</a:t>
            </a:r>
            <a:r>
              <a:rPr lang="en-US" altLang="zh-CN" sz="2000" b="0" kern="0" dirty="0"/>
              <a:t>S</a:t>
            </a:r>
            <a:r>
              <a:rPr lang="zh-CN" altLang="en-US" sz="2000" b="0" kern="0" dirty="0"/>
              <a:t>的</a:t>
            </a:r>
            <a:r>
              <a:rPr lang="zh-CN" altLang="en-US" sz="2000" b="0" kern="0" dirty="0" smtClean="0"/>
              <a:t>解</a:t>
            </a:r>
            <a:endParaRPr lang="en-US" altLang="zh-CN" sz="2000" b="0" kern="0" dirty="0" smtClean="0"/>
          </a:p>
          <a:p>
            <a:pPr marL="900000" lvl="1">
              <a:lnSpc>
                <a:spcPct val="150000"/>
              </a:lnSpc>
              <a:spcBef>
                <a:spcPts val="0"/>
              </a:spcBef>
              <a:buSzPct val="70000"/>
              <a:buFont typeface="Wingdings" pitchFamily="2" charset="2"/>
              <a:buChar char="l"/>
            </a:pPr>
            <a:r>
              <a:rPr lang="zh-CN" altLang="en-US" sz="2000" b="0" kern="0" dirty="0"/>
              <a:t>思</a:t>
            </a:r>
            <a:r>
              <a:rPr lang="zh-CN" altLang="en-US" sz="2000" b="0" kern="0" dirty="0" smtClean="0"/>
              <a:t>考：影响算法性能的主要因素是什么？</a:t>
            </a:r>
            <a:endParaRPr lang="en-US" altLang="zh-CN" sz="2000" b="0" kern="0" dirty="0" smtClean="0"/>
          </a:p>
        </p:txBody>
      </p:sp>
      <p:sp>
        <p:nvSpPr>
          <p:cNvPr id="2" name="矩形 1"/>
          <p:cNvSpPr/>
          <p:nvPr/>
        </p:nvSpPr>
        <p:spPr>
          <a:xfrm>
            <a:off x="2123728" y="3612773"/>
            <a:ext cx="6552728" cy="476999"/>
          </a:xfrm>
          <a:prstGeom prst="rect">
            <a:avLst/>
          </a:prstGeom>
        </p:spPr>
        <p:txBody>
          <a:bodyPr>
            <a:noAutofit/>
          </a:bodyPr>
          <a:lstStyle/>
          <a:p>
            <a:r>
              <a:rPr lang="zh-CN" altLang="en-US" dirty="0">
                <a:solidFill>
                  <a:srgbClr val="FF0000"/>
                </a:solidFill>
                <a:latin typeface="微软雅黑" panose="020B0503020204020204" pitchFamily="34" charset="-122"/>
                <a:ea typeface="微软雅黑" panose="020B0503020204020204" pitchFamily="34" charset="-122"/>
              </a:rPr>
              <a:t>分割点</a:t>
            </a:r>
            <a:r>
              <a:rPr lang="en-US" altLang="zh-CN" dirty="0">
                <a:solidFill>
                  <a:srgbClr val="FF0000"/>
                </a:solidFill>
                <a:latin typeface="微软雅黑" panose="020B0503020204020204" pitchFamily="34" charset="-122"/>
                <a:ea typeface="微软雅黑" panose="020B0503020204020204" pitchFamily="34" charset="-122"/>
              </a:rPr>
              <a:t>m</a:t>
            </a:r>
            <a:r>
              <a:rPr lang="zh-CN" altLang="en-US" dirty="0">
                <a:solidFill>
                  <a:srgbClr val="FF0000"/>
                </a:solidFill>
                <a:latin typeface="微软雅黑" panose="020B0503020204020204" pitchFamily="34" charset="-122"/>
                <a:ea typeface="微软雅黑" panose="020B0503020204020204" pitchFamily="34" charset="-122"/>
              </a:rPr>
              <a:t>的选取应使得划分出的子</a:t>
            </a:r>
            <a:r>
              <a:rPr lang="zh-CN" altLang="en-US" dirty="0" smtClean="0">
                <a:solidFill>
                  <a:srgbClr val="FF0000"/>
                </a:solidFill>
                <a:latin typeface="微软雅黑" panose="020B0503020204020204" pitchFamily="34" charset="-122"/>
                <a:ea typeface="微软雅黑" panose="020B0503020204020204" pitchFamily="34" charset="-122"/>
              </a:rPr>
              <a:t>集尽可能平</a:t>
            </a:r>
            <a:r>
              <a:rPr lang="zh-CN" altLang="en-US" dirty="0">
                <a:solidFill>
                  <a:srgbClr val="FF0000"/>
                </a:solidFill>
                <a:latin typeface="微软雅黑" panose="020B0503020204020204" pitchFamily="34" charset="-122"/>
                <a:ea typeface="微软雅黑" panose="020B0503020204020204" pitchFamily="34" charset="-122"/>
              </a:rPr>
              <a:t>衡</a:t>
            </a:r>
          </a:p>
        </p:txBody>
      </p:sp>
      <p:cxnSp>
        <p:nvCxnSpPr>
          <p:cNvPr id="6" name="直接连接符 5"/>
          <p:cNvCxnSpPr/>
          <p:nvPr/>
        </p:nvCxnSpPr>
        <p:spPr bwMode="auto">
          <a:xfrm>
            <a:off x="4538219" y="1045952"/>
            <a:ext cx="0" cy="94088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79802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autoUpdateAnimBg="0"/>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spcBef>
                <a:spcPts val="600"/>
              </a:spcBef>
              <a:buNone/>
            </a:pPr>
            <a:r>
              <a:rPr kumimoji="1" lang="en-US" altLang="zh-CN" sz="2400" dirty="0" err="1" smtClean="0">
                <a:latin typeface="+mn-lt"/>
              </a:rPr>
              <a:t>bool</a:t>
            </a:r>
            <a:r>
              <a:rPr kumimoji="1" lang="en-US" altLang="zh-CN" sz="2400" dirty="0" smtClean="0">
                <a:latin typeface="+mn-lt"/>
              </a:rPr>
              <a:t> Cpair1(</a:t>
            </a:r>
            <a:r>
              <a:rPr kumimoji="1" lang="en-US" altLang="zh-CN" sz="2400" dirty="0" err="1" smtClean="0">
                <a:latin typeface="+mn-lt"/>
              </a:rPr>
              <a:t>S,d</a:t>
            </a:r>
            <a:r>
              <a:rPr kumimoji="1" lang="en-US" altLang="zh-CN" sz="2400" dirty="0" smtClean="0">
                <a:latin typeface="+mn-lt"/>
              </a:rPr>
              <a:t>)</a:t>
            </a:r>
          </a:p>
          <a:p>
            <a:pPr marL="0" indent="0" eaLnBrk="1" hangingPunct="1">
              <a:spcBef>
                <a:spcPts val="600"/>
              </a:spcBef>
              <a:buNone/>
            </a:pPr>
            <a:r>
              <a:rPr kumimoji="1" lang="en-US" altLang="zh-CN" sz="2400" dirty="0" smtClean="0">
                <a:latin typeface="+mn-lt"/>
              </a:rPr>
              <a:t>{  n=|S|;</a:t>
            </a:r>
          </a:p>
          <a:p>
            <a:pPr marL="0" indent="0" eaLnBrk="1" hangingPunct="1">
              <a:spcBef>
                <a:spcPts val="600"/>
              </a:spcBef>
              <a:buNone/>
            </a:pPr>
            <a:r>
              <a:rPr kumimoji="1" lang="en-US" altLang="zh-CN" sz="2400" dirty="0" smtClean="0">
                <a:latin typeface="+mn-lt"/>
              </a:rPr>
              <a:t>   if(n&lt;2) { d=∞; return false; }</a:t>
            </a:r>
          </a:p>
          <a:p>
            <a:pPr marL="0" indent="0" eaLnBrk="1" hangingPunct="1">
              <a:spcBef>
                <a:spcPts val="600"/>
              </a:spcBef>
              <a:buNone/>
            </a:pPr>
            <a:r>
              <a:rPr kumimoji="1" lang="en-US" altLang="zh-CN" sz="2400" dirty="0" smtClean="0">
                <a:latin typeface="+mn-lt"/>
              </a:rPr>
              <a:t>   m=S</a:t>
            </a:r>
            <a:r>
              <a:rPr kumimoji="1" lang="zh-CN" altLang="en-US" sz="2400" dirty="0" smtClean="0">
                <a:latin typeface="+mn-lt"/>
              </a:rPr>
              <a:t>中各点坐标的中位数；</a:t>
            </a:r>
          </a:p>
          <a:p>
            <a:pPr marL="0" indent="0" eaLnBrk="1" hangingPunct="1">
              <a:spcBef>
                <a:spcPts val="600"/>
              </a:spcBef>
              <a:buNone/>
            </a:pPr>
            <a:r>
              <a:rPr kumimoji="1" lang="zh-CN" altLang="en-US" sz="2400" dirty="0" smtClean="0">
                <a:latin typeface="+mn-lt"/>
              </a:rPr>
              <a:t>   构造</a:t>
            </a:r>
            <a:r>
              <a:rPr kumimoji="1" lang="en-US" altLang="zh-CN" sz="2400" dirty="0" smtClean="0">
                <a:latin typeface="+mn-lt"/>
              </a:rPr>
              <a:t>S1</a:t>
            </a:r>
            <a:r>
              <a:rPr kumimoji="1" lang="zh-CN" altLang="en-US" sz="2400" dirty="0" smtClean="0">
                <a:latin typeface="+mn-lt"/>
              </a:rPr>
              <a:t>和</a:t>
            </a:r>
            <a:r>
              <a:rPr kumimoji="1" lang="en-US" altLang="zh-CN" sz="2400" dirty="0" smtClean="0">
                <a:latin typeface="+mn-lt"/>
              </a:rPr>
              <a:t>S2</a:t>
            </a:r>
            <a:r>
              <a:rPr kumimoji="1" lang="zh-CN" altLang="en-US" sz="2400" dirty="0" smtClean="0">
                <a:latin typeface="+mn-lt"/>
              </a:rPr>
              <a:t>；</a:t>
            </a:r>
          </a:p>
          <a:p>
            <a:pPr marL="0" indent="0" eaLnBrk="1" hangingPunct="1">
              <a:spcBef>
                <a:spcPts val="600"/>
              </a:spcBef>
              <a:buNone/>
            </a:pPr>
            <a:r>
              <a:rPr kumimoji="1" lang="zh-CN" altLang="en-US" sz="2400" dirty="0" smtClean="0">
                <a:latin typeface="+mn-lt"/>
              </a:rPr>
              <a:t>   </a:t>
            </a:r>
            <a:r>
              <a:rPr kumimoji="1" lang="en-US" altLang="zh-CN" sz="2400" dirty="0" smtClean="0">
                <a:latin typeface="+mn-lt"/>
              </a:rPr>
              <a:t>//S1={x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&lt;=m}, S2={x</a:t>
            </a:r>
            <a:r>
              <a:rPr lang="en-US" altLang="zh-CN" sz="2400" dirty="0" smtClean="0">
                <a:sym typeface="Symbol" pitchFamily="18" charset="2"/>
              </a:rPr>
              <a:t>  </a:t>
            </a:r>
            <a:r>
              <a:rPr kumimoji="1" lang="en-US" altLang="zh-CN" sz="2400" dirty="0" err="1" smtClean="0">
                <a:latin typeface="+mn-lt"/>
              </a:rPr>
              <a:t>S|x</a:t>
            </a:r>
            <a:r>
              <a:rPr kumimoji="1" lang="en-US" altLang="zh-CN" sz="2400" dirty="0" smtClean="0">
                <a:latin typeface="+mn-lt"/>
              </a:rPr>
              <a:t>&gt;m}</a:t>
            </a:r>
          </a:p>
          <a:p>
            <a:pPr marL="0" indent="0" eaLnBrk="1" hangingPunct="1">
              <a:spcBef>
                <a:spcPts val="600"/>
              </a:spcBef>
              <a:buNone/>
            </a:pPr>
            <a:r>
              <a:rPr kumimoji="1" lang="en-US" altLang="zh-CN" sz="2400" dirty="0" smtClean="0">
                <a:latin typeface="+mn-lt"/>
              </a:rPr>
              <a:t>   Cpair1(S1,d1);</a:t>
            </a:r>
          </a:p>
          <a:p>
            <a:pPr marL="0" indent="0" eaLnBrk="1" hangingPunct="1">
              <a:spcBef>
                <a:spcPts val="600"/>
              </a:spcBef>
              <a:buNone/>
            </a:pPr>
            <a:r>
              <a:rPr kumimoji="1" lang="en-US" altLang="zh-CN" sz="2400" dirty="0" smtClean="0">
                <a:latin typeface="+mn-lt"/>
              </a:rPr>
              <a:t>   Cpair1(S2,d2);</a:t>
            </a:r>
          </a:p>
          <a:p>
            <a:pPr marL="0" indent="0" eaLnBrk="1" hangingPunct="1">
              <a:spcBef>
                <a:spcPts val="600"/>
              </a:spcBef>
              <a:buNone/>
            </a:pPr>
            <a:r>
              <a:rPr kumimoji="1" lang="en-US" altLang="zh-CN" sz="2400" dirty="0" smtClean="0">
                <a:latin typeface="+mn-lt"/>
              </a:rPr>
              <a:t>   p=max(S1);</a:t>
            </a:r>
          </a:p>
          <a:p>
            <a:pPr marL="0" indent="0" eaLnBrk="1" hangingPunct="1">
              <a:spcBef>
                <a:spcPts val="600"/>
              </a:spcBef>
              <a:buNone/>
            </a:pPr>
            <a:r>
              <a:rPr kumimoji="1" lang="en-US" altLang="zh-CN" sz="2400" dirty="0" smtClean="0">
                <a:latin typeface="+mn-lt"/>
              </a:rPr>
              <a:t>   q=min(S2);</a:t>
            </a:r>
          </a:p>
          <a:p>
            <a:pPr marL="0" indent="0" eaLnBrk="1" hangingPunct="1">
              <a:spcBef>
                <a:spcPts val="600"/>
              </a:spcBef>
              <a:buNone/>
            </a:pPr>
            <a:r>
              <a:rPr kumimoji="1" lang="en-US" altLang="zh-CN" sz="2400" dirty="0" smtClean="0">
                <a:latin typeface="+mn-lt"/>
              </a:rPr>
              <a:t>   d=min(d1,d2,q-p);</a:t>
            </a:r>
          </a:p>
          <a:p>
            <a:pPr marL="0" indent="0" eaLnBrk="1" hangingPunct="1">
              <a:spcBef>
                <a:spcPts val="600"/>
              </a:spcBef>
              <a:buNone/>
            </a:pPr>
            <a:r>
              <a:rPr kumimoji="1" lang="en-US" altLang="zh-CN" sz="2400" dirty="0" smtClean="0">
                <a:latin typeface="+mn-lt"/>
              </a:rPr>
              <a:t>   return true;</a:t>
            </a:r>
          </a:p>
          <a:p>
            <a:pPr marL="0" indent="0" eaLnBrk="1" hangingPunct="1">
              <a:spcBef>
                <a:spcPts val="600"/>
              </a:spcBef>
              <a:buNone/>
            </a:pPr>
            <a:r>
              <a:rPr kumimoji="1" lang="en-US" altLang="zh-CN" sz="2400" dirty="0" smtClean="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求一维点集</a:t>
            </a:r>
            <a:r>
              <a:rPr lang="en-US" altLang="zh-CN" dirty="0">
                <a:solidFill>
                  <a:srgbClr val="000000"/>
                </a:solidFill>
                <a:cs typeface="+mn-cs"/>
              </a:rPr>
              <a:t>S</a:t>
            </a:r>
            <a:r>
              <a:rPr lang="zh-CN" altLang="en-US" dirty="0">
                <a:solidFill>
                  <a:srgbClr val="000000"/>
                </a:solidFill>
                <a:cs typeface="+mn-cs"/>
              </a:rPr>
              <a:t>的最接近点对的算法</a:t>
            </a:r>
          </a:p>
        </p:txBody>
      </p:sp>
      <p:grpSp>
        <p:nvGrpSpPr>
          <p:cNvPr id="4" name="组合 3"/>
          <p:cNvGrpSpPr/>
          <p:nvPr/>
        </p:nvGrpSpPr>
        <p:grpSpPr>
          <a:xfrm>
            <a:off x="2339752" y="5661025"/>
            <a:ext cx="6613748" cy="1008063"/>
            <a:chOff x="2339752" y="5733033"/>
            <a:chExt cx="6613748" cy="1008063"/>
          </a:xfrm>
        </p:grpSpPr>
        <p:sp>
          <p:nvSpPr>
            <p:cNvPr id="2" name="矩形 1"/>
            <p:cNvSpPr/>
            <p:nvPr/>
          </p:nvSpPr>
          <p:spPr>
            <a:xfrm>
              <a:off x="2339752" y="5985284"/>
              <a:ext cx="2160240" cy="504056"/>
            </a:xfrm>
            <a:prstGeom prst="rect">
              <a:avLst/>
            </a:prstGeom>
          </p:spPr>
          <p:txBody>
            <a:bodyPr wrap="none">
              <a:noAutofit/>
            </a:bodyPr>
            <a:lstStyle/>
            <a:p>
              <a:pPr eaLnBrk="0" hangingPunct="0">
                <a:defRPr/>
              </a:pPr>
              <a:r>
                <a:rPr lang="zh-CN" altLang="en-US" sz="2400" dirty="0">
                  <a:solidFill>
                    <a:srgbClr val="000000"/>
                  </a:solidFill>
                  <a:latin typeface="微软雅黑" panose="020B0503020204020204" pitchFamily="34" charset="-122"/>
                  <a:ea typeface="微软雅黑" panose="020B0503020204020204" pitchFamily="34" charset="-122"/>
                </a:rPr>
                <a:t>复杂度分</a:t>
              </a:r>
              <a:r>
                <a:rPr lang="zh-CN" altLang="en-US" sz="2400" dirty="0" smtClean="0">
                  <a:solidFill>
                    <a:srgbClr val="000000"/>
                  </a:solidFill>
                  <a:latin typeface="微软雅黑" panose="020B0503020204020204" pitchFamily="34" charset="-122"/>
                  <a:ea typeface="微软雅黑" panose="020B0503020204020204" pitchFamily="34" charset="-122"/>
                </a:rPr>
                <a:t>析</a:t>
              </a:r>
              <a:r>
                <a:rPr lang="zh-CN" altLang="en-US" sz="2400" dirty="0">
                  <a:solidFill>
                    <a:srgbClr val="000000"/>
                  </a:solidFill>
                  <a:latin typeface="微软雅黑" panose="020B0503020204020204" pitchFamily="34" charset="-122"/>
                  <a:ea typeface="微软雅黑" panose="020B0503020204020204" pitchFamily="34" charset="-122"/>
                </a:rPr>
                <a:t>：</a:t>
              </a:r>
            </a:p>
          </p:txBody>
        </p:sp>
        <p:graphicFrame>
          <p:nvGraphicFramePr>
            <p:cNvPr id="8" name="Object 9"/>
            <p:cNvGraphicFramePr>
              <a:graphicFrameLocks noChangeAspect="1"/>
            </p:cNvGraphicFramePr>
            <p:nvPr>
              <p:extLst>
                <p:ext uri="{D42A27DB-BD31-4B8C-83A1-F6EECF244321}">
                  <p14:modId xmlns:p14="http://schemas.microsoft.com/office/powerpoint/2010/main" val="321849852"/>
                </p:ext>
              </p:extLst>
            </p:nvPr>
          </p:nvGraphicFramePr>
          <p:xfrm>
            <a:off x="4357688" y="5733033"/>
            <a:ext cx="4595812" cy="1008063"/>
          </p:xfrm>
          <a:graphic>
            <a:graphicData uri="http://schemas.openxmlformats.org/presentationml/2006/ole">
              <mc:AlternateContent xmlns:mc="http://schemas.openxmlformats.org/markup-compatibility/2006">
                <mc:Choice xmlns:v="urn:schemas-microsoft-com:vml" Requires="v">
                  <p:oleObj spid="_x0000_s156763" name="Equation" r:id="rId4" imgW="1981080" imgH="457200" progId="Equation.DSMT4">
                    <p:embed/>
                  </p:oleObj>
                </mc:Choice>
                <mc:Fallback>
                  <p:oleObj name="Equation" r:id="rId4" imgW="1981080" imgH="457200" progId="Equation.DSMT4">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5733033"/>
                          <a:ext cx="4595812"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矩形 8"/>
          <p:cNvSpPr/>
          <p:nvPr/>
        </p:nvSpPr>
        <p:spPr>
          <a:xfrm>
            <a:off x="5490642" y="4925532"/>
            <a:ext cx="3401838" cy="519692"/>
          </a:xfrm>
          <a:prstGeom prst="rect">
            <a:avLst/>
          </a:prstGeom>
        </p:spPr>
        <p:txBody>
          <a:bodyPr wrap="none">
            <a:noAutofit/>
          </a:bodyPr>
          <a:lstStyle/>
          <a:p>
            <a:pPr algn="ctr" eaLnBrk="0" hangingPunct="0">
              <a:defRPr/>
            </a:pPr>
            <a:r>
              <a:rPr lang="en-US" altLang="zh-CN" sz="2800" dirty="0">
                <a:solidFill>
                  <a:srgbClr val="000000"/>
                </a:solidFill>
                <a:latin typeface="微软雅黑" panose="020B0503020204020204" pitchFamily="34" charset="-122"/>
                <a:ea typeface="微软雅黑" panose="020B0503020204020204" pitchFamily="34" charset="-122"/>
              </a:rPr>
              <a:t>T(n)=O(</a:t>
            </a:r>
            <a:r>
              <a:rPr lang="en-US" altLang="zh-CN" sz="2800" dirty="0" err="1">
                <a:solidFill>
                  <a:srgbClr val="0033CC"/>
                </a:solidFill>
                <a:latin typeface="微软雅黑" panose="020B0503020204020204" pitchFamily="34" charset="-122"/>
                <a:ea typeface="微软雅黑" panose="020B0503020204020204" pitchFamily="34" charset="-122"/>
              </a:rPr>
              <a:t>nlogn</a:t>
            </a:r>
            <a:r>
              <a:rPr lang="en-US" altLang="zh-CN" sz="28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9978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144016" y="3068960"/>
            <a:ext cx="8748464" cy="3789040"/>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50000"/>
              </a:lnSpc>
              <a:spcBef>
                <a:spcPts val="0"/>
              </a:spcBef>
            </a:pPr>
            <a:r>
              <a:rPr lang="zh-CN" altLang="en-US" sz="2000" kern="0" dirty="0"/>
              <a:t>考虑二维</a:t>
            </a:r>
            <a:r>
              <a:rPr lang="zh-CN" altLang="en-US" sz="2000" kern="0" dirty="0" smtClean="0"/>
              <a:t>的情况</a:t>
            </a:r>
            <a:endParaRPr kumimoji="1" lang="zh-CN" altLang="en-US" sz="2000" kern="0" dirty="0" smtClean="0"/>
          </a:p>
          <a:p>
            <a:pPr marL="900000" lvl="1">
              <a:lnSpc>
                <a:spcPct val="150000"/>
              </a:lnSpc>
              <a:spcBef>
                <a:spcPts val="0"/>
              </a:spcBef>
              <a:buSzPct val="70000"/>
              <a:buFont typeface="Wingdings" pitchFamily="2" charset="2"/>
              <a:buChar char="l"/>
            </a:pPr>
            <a:r>
              <a:rPr lang="zh-CN" altLang="en-US" sz="2000" b="0" kern="0" dirty="0"/>
              <a:t>选</a:t>
            </a:r>
            <a:r>
              <a:rPr lang="zh-CN" altLang="en-US" sz="2000" b="0" kern="0" dirty="0" smtClean="0"/>
              <a:t>取二维平面的一</a:t>
            </a:r>
            <a:r>
              <a:rPr lang="zh-CN" altLang="en-US" sz="2000" b="0" kern="0" dirty="0"/>
              <a:t>条</a:t>
            </a:r>
            <a:r>
              <a:rPr lang="zh-CN" altLang="en-US" sz="2000" b="0" kern="0" dirty="0" smtClean="0"/>
              <a:t>垂</a:t>
            </a:r>
            <a:r>
              <a:rPr lang="zh-CN" altLang="en-US" sz="2000" b="0" kern="0" dirty="0"/>
              <a:t>直</a:t>
            </a:r>
            <a:r>
              <a:rPr lang="zh-CN" altLang="en-US" sz="2000" b="0" kern="0" dirty="0" smtClean="0"/>
              <a:t>线</a:t>
            </a:r>
            <a:r>
              <a:rPr lang="en-US" altLang="zh-CN" sz="2000" kern="0" dirty="0" smtClean="0"/>
              <a:t>L</a:t>
            </a:r>
            <a:r>
              <a:rPr lang="zh-CN" altLang="en-US" sz="2000" kern="0" dirty="0" smtClean="0"/>
              <a:t>：</a:t>
            </a:r>
            <a:r>
              <a:rPr lang="en-US" altLang="zh-CN" sz="2000" kern="0" dirty="0" smtClean="0"/>
              <a:t>x=m </a:t>
            </a:r>
            <a:r>
              <a:rPr lang="zh-CN" altLang="en-US" sz="2000" b="0" kern="0" dirty="0" smtClean="0"/>
              <a:t>作</a:t>
            </a:r>
            <a:r>
              <a:rPr lang="zh-CN" altLang="en-US" sz="2000" b="0" kern="0" dirty="0"/>
              <a:t>为分</a:t>
            </a:r>
            <a:r>
              <a:rPr lang="zh-CN" altLang="en-US" sz="2000" b="0" kern="0" dirty="0" smtClean="0"/>
              <a:t>割线</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smtClean="0"/>
              <a:t>其</a:t>
            </a:r>
            <a:r>
              <a:rPr lang="zh-CN" altLang="en-US" sz="2000" b="0" kern="0" dirty="0"/>
              <a:t>中</a:t>
            </a:r>
            <a:r>
              <a:rPr lang="en-US" altLang="zh-CN" sz="2000" b="0" kern="0" dirty="0"/>
              <a:t>m</a:t>
            </a:r>
            <a:r>
              <a:rPr lang="zh-CN" altLang="en-US" sz="2000" b="0" kern="0" dirty="0"/>
              <a:t>为</a:t>
            </a:r>
            <a:r>
              <a:rPr lang="en-US" altLang="zh-CN" sz="2000" b="0" kern="0" dirty="0"/>
              <a:t>S</a:t>
            </a:r>
            <a:r>
              <a:rPr lang="zh-CN" altLang="en-US" sz="2000" b="0" kern="0" dirty="0"/>
              <a:t>中各点</a:t>
            </a:r>
            <a:r>
              <a:rPr lang="en-US" altLang="zh-CN" sz="2000" kern="0" dirty="0"/>
              <a:t>x</a:t>
            </a:r>
            <a:r>
              <a:rPr lang="zh-CN" altLang="en-US" sz="2000" kern="0" dirty="0"/>
              <a:t>坐标的中位</a:t>
            </a:r>
            <a:r>
              <a:rPr lang="zh-CN" altLang="en-US" sz="2000" kern="0" dirty="0" smtClean="0"/>
              <a:t>数</a:t>
            </a:r>
            <a:r>
              <a:rPr lang="zh-CN" altLang="en-US" sz="2000" b="0" kern="0" dirty="0" smtClean="0"/>
              <a:t>，由</a:t>
            </a:r>
            <a:r>
              <a:rPr lang="zh-CN" altLang="en-US" sz="2000" b="0" kern="0" dirty="0"/>
              <a:t>此将</a:t>
            </a:r>
            <a:r>
              <a:rPr lang="en-US" altLang="zh-CN" sz="2000" b="0" kern="0" dirty="0"/>
              <a:t>S</a:t>
            </a:r>
            <a:r>
              <a:rPr lang="zh-CN" altLang="en-US" sz="2000" b="0" kern="0" dirty="0"/>
              <a:t>分割为</a:t>
            </a:r>
            <a:r>
              <a:rPr lang="en-US" altLang="zh-CN" sz="2000" b="0" kern="0" dirty="0"/>
              <a:t>S1</a:t>
            </a:r>
            <a:r>
              <a:rPr lang="zh-CN" altLang="en-US" sz="2000" b="0" kern="0" dirty="0"/>
              <a:t>和</a:t>
            </a:r>
            <a:r>
              <a:rPr lang="en-US" altLang="zh-CN" sz="2000" b="0" kern="0" dirty="0" smtClean="0"/>
              <a:t>S2</a:t>
            </a:r>
          </a:p>
          <a:p>
            <a:pPr marL="900000" lvl="1">
              <a:lnSpc>
                <a:spcPct val="150000"/>
              </a:lnSpc>
              <a:spcBef>
                <a:spcPts val="0"/>
              </a:spcBef>
              <a:buSzPct val="70000"/>
              <a:buFont typeface="Wingdings" pitchFamily="2" charset="2"/>
              <a:buChar char="l"/>
            </a:pPr>
            <a:r>
              <a:rPr lang="zh-CN" altLang="en-US" sz="2000" b="0" kern="0" dirty="0">
                <a:latin typeface="+mn-lt"/>
              </a:rPr>
              <a:t>递归地在</a:t>
            </a:r>
            <a:r>
              <a:rPr lang="en-US" altLang="zh-CN" sz="2000" b="0" kern="0" dirty="0">
                <a:latin typeface="+mn-lt"/>
              </a:rPr>
              <a:t>S1</a:t>
            </a:r>
            <a:r>
              <a:rPr lang="zh-CN" altLang="en-US" sz="2000" b="0" kern="0" dirty="0">
                <a:latin typeface="+mn-lt"/>
              </a:rPr>
              <a:t>和</a:t>
            </a:r>
            <a:r>
              <a:rPr lang="en-US" altLang="zh-CN" sz="2000" b="0" kern="0" dirty="0">
                <a:latin typeface="+mn-lt"/>
              </a:rPr>
              <a:t>S2</a:t>
            </a:r>
            <a:r>
              <a:rPr lang="zh-CN" altLang="en-US" sz="2000" b="0" kern="0" dirty="0">
                <a:latin typeface="+mn-lt"/>
              </a:rPr>
              <a:t>上找出其最小距离</a:t>
            </a:r>
            <a:r>
              <a:rPr lang="en-US" altLang="zh-CN" sz="2000" b="0" kern="0" dirty="0">
                <a:latin typeface="+mn-lt"/>
              </a:rPr>
              <a:t>d1</a:t>
            </a:r>
            <a:r>
              <a:rPr lang="zh-CN" altLang="en-US" sz="2000" b="0" kern="0" dirty="0">
                <a:latin typeface="+mn-lt"/>
              </a:rPr>
              <a:t>和</a:t>
            </a:r>
            <a:r>
              <a:rPr lang="en-US" altLang="zh-CN" sz="2000" b="0" kern="0" dirty="0" smtClean="0">
                <a:latin typeface="+mn-lt"/>
              </a:rPr>
              <a:t>d2</a:t>
            </a:r>
          </a:p>
          <a:p>
            <a:pPr marL="900000" lvl="1">
              <a:lnSpc>
                <a:spcPct val="150000"/>
              </a:lnSpc>
              <a:spcBef>
                <a:spcPts val="0"/>
              </a:spcBef>
              <a:buSzPct val="70000"/>
              <a:buFont typeface="Wingdings" pitchFamily="2" charset="2"/>
              <a:buChar char="l"/>
            </a:pPr>
            <a:r>
              <a:rPr lang="zh-CN" altLang="en-US" sz="2000" b="0" kern="0" dirty="0" smtClean="0">
                <a:latin typeface="+mn-lt"/>
              </a:rPr>
              <a:t>设：</a:t>
            </a:r>
            <a:r>
              <a:rPr lang="en-US" altLang="zh-CN" sz="2000" kern="0" dirty="0" smtClean="0">
                <a:solidFill>
                  <a:srgbClr val="C00000"/>
                </a:solidFill>
                <a:latin typeface="+mn-lt"/>
              </a:rPr>
              <a:t>d=min{d1,d2</a:t>
            </a:r>
            <a:r>
              <a:rPr lang="en-US" altLang="zh-CN" sz="2000" kern="0" dirty="0">
                <a:solidFill>
                  <a:srgbClr val="C00000"/>
                </a:solidFill>
                <a:latin typeface="+mn-lt"/>
              </a:rPr>
              <a:t>}</a:t>
            </a:r>
            <a:r>
              <a:rPr lang="zh-CN" altLang="en-US" sz="2000" b="0" kern="0" dirty="0">
                <a:latin typeface="+mn-lt"/>
              </a:rPr>
              <a:t>，</a:t>
            </a:r>
            <a:r>
              <a:rPr lang="en-US" altLang="zh-CN" sz="2000" b="0" kern="0" dirty="0">
                <a:latin typeface="+mn-lt"/>
              </a:rPr>
              <a:t>S</a:t>
            </a:r>
            <a:r>
              <a:rPr lang="zh-CN" altLang="en-US" sz="2000" b="0" kern="0" dirty="0">
                <a:latin typeface="+mn-lt"/>
              </a:rPr>
              <a:t>中的最接近点</a:t>
            </a:r>
            <a:r>
              <a:rPr lang="zh-CN" altLang="en-US" sz="2000" b="0" kern="0" dirty="0" smtClean="0">
                <a:latin typeface="+mn-lt"/>
              </a:rPr>
              <a:t>对间的距离或</a:t>
            </a:r>
            <a:r>
              <a:rPr lang="zh-CN" altLang="en-US" sz="2000" b="0" kern="0" dirty="0">
                <a:latin typeface="+mn-lt"/>
              </a:rPr>
              <a:t>者是</a:t>
            </a:r>
            <a:r>
              <a:rPr lang="en-US" altLang="zh-CN" sz="2000" b="0" kern="0" dirty="0">
                <a:latin typeface="+mn-lt"/>
              </a:rPr>
              <a:t>d</a:t>
            </a:r>
            <a:r>
              <a:rPr lang="zh-CN" altLang="en-US" sz="2000" b="0" kern="0" dirty="0">
                <a:latin typeface="+mn-lt"/>
              </a:rPr>
              <a:t>，或者是某</a:t>
            </a:r>
            <a:r>
              <a:rPr lang="zh-CN" altLang="en-US" sz="2000" b="0" kern="0" dirty="0" smtClean="0">
                <a:latin typeface="+mn-lt"/>
              </a:rPr>
              <a:t>个点对</a:t>
            </a:r>
            <a:r>
              <a:rPr lang="en-US" altLang="zh-CN" sz="2000" kern="0" dirty="0" smtClean="0">
                <a:solidFill>
                  <a:srgbClr val="C00000"/>
                </a:solidFill>
                <a:latin typeface="+mn-lt"/>
              </a:rPr>
              <a:t>{</a:t>
            </a:r>
            <a:r>
              <a:rPr lang="en-US" altLang="zh-CN" sz="2000" kern="0" dirty="0" err="1" smtClean="0">
                <a:solidFill>
                  <a:srgbClr val="C00000"/>
                </a:solidFill>
                <a:latin typeface="+mn-lt"/>
              </a:rPr>
              <a:t>p,q</a:t>
            </a:r>
            <a:r>
              <a:rPr lang="en-US" altLang="zh-CN" sz="2000" kern="0" dirty="0" smtClean="0">
                <a:solidFill>
                  <a:srgbClr val="C00000"/>
                </a:solidFill>
                <a:latin typeface="+mn-lt"/>
              </a:rPr>
              <a:t>}</a:t>
            </a:r>
            <a:r>
              <a:rPr lang="zh-CN" altLang="en-US" sz="2000" b="0" kern="0" dirty="0" smtClean="0">
                <a:latin typeface="+mn-lt"/>
              </a:rPr>
              <a:t>之间的距离，</a:t>
            </a:r>
            <a:r>
              <a:rPr lang="zh-CN" altLang="en-US" sz="2000" b="0" kern="0" dirty="0">
                <a:latin typeface="+mn-lt"/>
              </a:rPr>
              <a:t>其中</a:t>
            </a:r>
            <a:r>
              <a:rPr lang="en-US" altLang="zh-CN" sz="2000" b="0" kern="0" dirty="0">
                <a:latin typeface="+mn-lt"/>
              </a:rPr>
              <a:t>p</a:t>
            </a:r>
            <a:r>
              <a:rPr lang="en-US" altLang="zh-CN" sz="2000" b="0" kern="0" dirty="0" smtClean="0">
                <a:latin typeface="+mn-lt"/>
              </a:rPr>
              <a:t>∈S1</a:t>
            </a:r>
            <a:r>
              <a:rPr lang="zh-CN" altLang="en-US" sz="2000" b="0" kern="0" dirty="0">
                <a:latin typeface="+mn-lt"/>
              </a:rPr>
              <a:t>且</a:t>
            </a:r>
            <a:r>
              <a:rPr lang="en-US" altLang="zh-CN" sz="2000" b="0" kern="0" dirty="0">
                <a:latin typeface="+mn-lt"/>
              </a:rPr>
              <a:t>q∈S2</a:t>
            </a:r>
            <a:endParaRPr lang="en-US" altLang="zh-CN" sz="2000" b="0" kern="0" dirty="0" smtClean="0">
              <a:latin typeface="+mn-lt"/>
            </a:endParaRPr>
          </a:p>
          <a:p>
            <a:pPr marL="900000" lvl="1">
              <a:lnSpc>
                <a:spcPct val="150000"/>
              </a:lnSpc>
              <a:spcBef>
                <a:spcPts val="0"/>
              </a:spcBef>
              <a:buSzPct val="70000"/>
              <a:buFont typeface="Wingdings" pitchFamily="2" charset="2"/>
              <a:buChar char="l"/>
            </a:pPr>
            <a:r>
              <a:rPr lang="zh-CN" altLang="en-US" sz="2000" b="0" kern="0" dirty="0"/>
              <a:t>如</a:t>
            </a:r>
            <a:r>
              <a:rPr lang="zh-CN" altLang="en-US" sz="2000" b="0" kern="0" dirty="0" smtClean="0"/>
              <a:t>果用符号</a:t>
            </a:r>
            <a:r>
              <a:rPr lang="en-US" altLang="zh-CN" sz="2000" b="0" kern="0" dirty="0" smtClean="0">
                <a:latin typeface="+mn-lt"/>
              </a:rPr>
              <a:t>P1</a:t>
            </a:r>
            <a:r>
              <a:rPr lang="zh-CN" altLang="en-US" sz="2000" b="0" kern="0" dirty="0" smtClean="0"/>
              <a:t>和</a:t>
            </a:r>
            <a:r>
              <a:rPr lang="en-US" altLang="zh-CN" sz="2000" b="0" kern="0" dirty="0" smtClean="0">
                <a:latin typeface="+mn-lt"/>
              </a:rPr>
              <a:t>P2</a:t>
            </a:r>
            <a:r>
              <a:rPr lang="zh-CN" altLang="en-US" sz="2000" b="0" kern="0" dirty="0" smtClean="0"/>
              <a:t>分</a:t>
            </a:r>
            <a:r>
              <a:rPr lang="zh-CN" altLang="en-US" sz="2000" b="0" kern="0" dirty="0"/>
              <a:t>别表示直</a:t>
            </a:r>
            <a:r>
              <a:rPr lang="zh-CN" altLang="en-US" sz="2000" b="0" kern="0" dirty="0" smtClean="0"/>
              <a:t>线</a:t>
            </a:r>
            <a:r>
              <a:rPr lang="zh-CN" altLang="en-US" sz="2000" kern="0" dirty="0" smtClean="0"/>
              <a:t> </a:t>
            </a:r>
            <a:r>
              <a:rPr lang="en-US" altLang="zh-CN" sz="2000" kern="0" dirty="0" smtClean="0"/>
              <a:t>L </a:t>
            </a:r>
            <a:r>
              <a:rPr lang="zh-CN" altLang="en-US" sz="2000" b="0" kern="0" dirty="0" smtClean="0"/>
              <a:t>的</a:t>
            </a:r>
            <a:r>
              <a:rPr lang="zh-CN" altLang="en-US" sz="2000" b="0" kern="0" dirty="0"/>
              <a:t>左右两边宽为</a:t>
            </a:r>
            <a:r>
              <a:rPr lang="en-US" altLang="zh-CN" sz="2000" b="0" kern="0" dirty="0"/>
              <a:t>d</a:t>
            </a:r>
            <a:r>
              <a:rPr lang="zh-CN" altLang="en-US" sz="2000" b="0" kern="0" dirty="0" smtClean="0"/>
              <a:t>的区域</a:t>
            </a:r>
            <a:endParaRPr lang="en-US" altLang="zh-CN" sz="2000" b="0" kern="0" dirty="0" smtClean="0"/>
          </a:p>
          <a:p>
            <a:pPr marL="1414350" lvl="2" indent="-342900">
              <a:lnSpc>
                <a:spcPct val="150000"/>
              </a:lnSpc>
              <a:spcBef>
                <a:spcPts val="0"/>
              </a:spcBef>
              <a:buSzPct val="100000"/>
              <a:buFont typeface="微软雅黑" panose="020B0503020204020204" pitchFamily="34" charset="-122"/>
              <a:buChar char="━"/>
            </a:pPr>
            <a:r>
              <a:rPr lang="zh-CN" altLang="en-US" sz="2000" b="0" kern="0" dirty="0"/>
              <a:t>则必有</a:t>
            </a:r>
            <a:r>
              <a:rPr lang="en-US" altLang="zh-CN" sz="2000" b="0" kern="0" dirty="0"/>
              <a:t>p∈P1</a:t>
            </a:r>
            <a:r>
              <a:rPr lang="zh-CN" altLang="en-US" sz="2000" b="0" kern="0" dirty="0"/>
              <a:t>且</a:t>
            </a:r>
            <a:r>
              <a:rPr lang="en-US" altLang="zh-CN" sz="2000" b="0" kern="0" dirty="0"/>
              <a:t>q∈P2</a:t>
            </a:r>
          </a:p>
        </p:txBody>
      </p:sp>
      <p:grpSp>
        <p:nvGrpSpPr>
          <p:cNvPr id="15" name="组合 14"/>
          <p:cNvGrpSpPr/>
          <p:nvPr/>
        </p:nvGrpSpPr>
        <p:grpSpPr>
          <a:xfrm>
            <a:off x="3059906" y="836712"/>
            <a:ext cx="3024188" cy="2813050"/>
            <a:chOff x="3059906" y="836712"/>
            <a:chExt cx="3024188" cy="2813050"/>
          </a:xfrm>
        </p:grpSpPr>
        <p:pic>
          <p:nvPicPr>
            <p:cNvPr id="7" name="Picture 9" descr="t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906" y="836712"/>
              <a:ext cx="30241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89415" y="2132856"/>
              <a:ext cx="431785" cy="576064"/>
            </a:xfrm>
            <a:prstGeom prst="rect">
              <a:avLst/>
            </a:prstGeom>
          </p:spPr>
          <p:txBody>
            <a:bodyPr wrap="square">
              <a:noAutofit/>
            </a:bodyPr>
            <a:lstStyle/>
            <a:p>
              <a:pPr algn="ctr"/>
              <a:r>
                <a:rPr lang="en-US" altLang="zh-CN" b="0" kern="0" dirty="0">
                  <a:solidFill>
                    <a:srgbClr val="000000"/>
                  </a:solidFill>
                  <a:latin typeface="+mn-lt"/>
                </a:rPr>
                <a:t>p</a:t>
              </a:r>
              <a:endParaRPr lang="zh-CN" altLang="en-US" dirty="0">
                <a:solidFill>
                  <a:srgbClr val="000000"/>
                </a:solidFill>
                <a:latin typeface="+mn-lt"/>
              </a:endParaRPr>
            </a:p>
          </p:txBody>
        </p:sp>
        <p:sp>
          <p:nvSpPr>
            <p:cNvPr id="14" name="矩形 13"/>
            <p:cNvSpPr/>
            <p:nvPr/>
          </p:nvSpPr>
          <p:spPr>
            <a:xfrm>
              <a:off x="4644271" y="1861839"/>
              <a:ext cx="431785" cy="471071"/>
            </a:xfrm>
            <a:prstGeom prst="rect">
              <a:avLst/>
            </a:prstGeom>
          </p:spPr>
          <p:txBody>
            <a:bodyPr wrap="square">
              <a:noAutofit/>
            </a:bodyPr>
            <a:lstStyle/>
            <a:p>
              <a:pPr algn="ctr"/>
              <a:r>
                <a:rPr lang="en-US" altLang="zh-CN" b="0" kern="0" dirty="0" smtClean="0">
                  <a:solidFill>
                    <a:srgbClr val="000000"/>
                  </a:solidFill>
                  <a:latin typeface="+mn-lt"/>
                </a:rPr>
                <a:t>q</a:t>
              </a:r>
              <a:endParaRPr lang="zh-CN" altLang="en-US" dirty="0">
                <a:solidFill>
                  <a:srgbClr val="000000"/>
                </a:solidFill>
                <a:latin typeface="+mn-lt"/>
              </a:endParaRPr>
            </a:p>
          </p:txBody>
        </p:sp>
      </p:grpSp>
      <p:sp>
        <p:nvSpPr>
          <p:cNvPr id="16" name="椭圆 15"/>
          <p:cNvSpPr/>
          <p:nvPr/>
        </p:nvSpPr>
        <p:spPr bwMode="auto">
          <a:xfrm>
            <a:off x="4343276" y="777404"/>
            <a:ext cx="504056" cy="45804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7" name="直接连接符 16"/>
          <p:cNvCxnSpPr/>
          <p:nvPr/>
        </p:nvCxnSpPr>
        <p:spPr bwMode="auto">
          <a:xfrm>
            <a:off x="4595304" y="1294756"/>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FF0000"/>
            </a:solidFill>
            <a:prstDash val="solid"/>
            <a:round/>
            <a:headEnd type="none" w="med" len="med"/>
            <a:tailEnd type="none" w="med" len="med"/>
          </a:ln>
          <a:effectLst/>
        </p:spPr>
      </p:cxnSp>
      <p:sp>
        <p:nvSpPr>
          <p:cNvPr id="18" name="椭圆 17"/>
          <p:cNvSpPr/>
          <p:nvPr/>
        </p:nvSpPr>
        <p:spPr bwMode="auto">
          <a:xfrm>
            <a:off x="3826520"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9" name="椭圆 18"/>
          <p:cNvSpPr/>
          <p:nvPr/>
        </p:nvSpPr>
        <p:spPr bwMode="auto">
          <a:xfrm>
            <a:off x="4775324" y="2992164"/>
            <a:ext cx="504056" cy="45804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20" name="直接连接符 19"/>
          <p:cNvCxnSpPr/>
          <p:nvPr/>
        </p:nvCxnSpPr>
        <p:spPr bwMode="auto">
          <a:xfrm>
            <a:off x="5580112"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21" name="直接连接符 20"/>
          <p:cNvCxnSpPr/>
          <p:nvPr/>
        </p:nvCxnSpPr>
        <p:spPr bwMode="auto">
          <a:xfrm>
            <a:off x="3576588" y="1235448"/>
            <a:ext cx="0" cy="1833512"/>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6963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500"/>
                                        <p:tgtEl>
                                          <p:spTgt spid="1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up)">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wipe(left)">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left)">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heel(1)">
                                      <p:cBhvr>
                                        <p:cTn id="53" dur="500"/>
                                        <p:tgtEl>
                                          <p:spTgt spid="18"/>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par>
                          <p:cTn id="58" fill="hold">
                            <p:stCondLst>
                              <p:cond delay="1500"/>
                            </p:stCondLst>
                            <p:childTnLst>
                              <p:par>
                                <p:cTn id="59" presetID="21" presetClass="entr" presetSubtype="1"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heel(1)">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wipe(left)">
                                      <p:cBhvr>
                                        <p:cTn id="6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16" grpId="0" animBg="1"/>
      <p:bldP spid="18" grpId="0" animBg="1"/>
      <p:bldP spid="19" grpId="0" animBg="1"/>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744416"/>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smtClean="0"/>
              <a:t>问题分析</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考虑</a:t>
            </a:r>
            <a:r>
              <a:rPr lang="en-US" altLang="zh-CN" sz="2000" b="0" kern="0" dirty="0"/>
              <a:t>P1</a:t>
            </a:r>
            <a:r>
              <a:rPr lang="zh-CN" altLang="en-US" sz="2000" b="0" kern="0" dirty="0"/>
              <a:t>中任意一点</a:t>
            </a:r>
            <a:r>
              <a:rPr lang="en-US" altLang="zh-CN" sz="2000" b="0" kern="0" dirty="0" smtClean="0"/>
              <a:t>p</a:t>
            </a:r>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它</a:t>
            </a:r>
            <a:r>
              <a:rPr lang="zh-CN" altLang="en-US" sz="2000" b="0" kern="0" dirty="0"/>
              <a:t>若与</a:t>
            </a:r>
            <a:r>
              <a:rPr lang="en-US" altLang="zh-CN" sz="2000" b="0" kern="0" dirty="0"/>
              <a:t>P2</a:t>
            </a:r>
            <a:r>
              <a:rPr lang="zh-CN" altLang="en-US" sz="2000" b="0" kern="0" dirty="0"/>
              <a:t>中的点</a:t>
            </a:r>
            <a:r>
              <a:rPr lang="en-US" altLang="zh-CN" sz="2000" b="0" kern="0" dirty="0"/>
              <a:t>q</a:t>
            </a:r>
            <a:r>
              <a:rPr lang="zh-CN" altLang="en-US" sz="2000" b="0" kern="0" dirty="0"/>
              <a:t>构成最接近点对的候选</a:t>
            </a:r>
            <a:r>
              <a:rPr lang="zh-CN" altLang="en-US" sz="2000" b="0" kern="0" dirty="0" smtClean="0"/>
              <a:t>者</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smtClean="0"/>
              <a:t>则</a:t>
            </a:r>
            <a:r>
              <a:rPr lang="zh-CN" altLang="en-US" sz="2000" b="0" kern="0" dirty="0"/>
              <a:t>必</a:t>
            </a:r>
            <a:r>
              <a:rPr lang="zh-CN" altLang="en-US" sz="2000" b="0" kern="0" dirty="0" smtClean="0"/>
              <a:t>有：</a:t>
            </a:r>
            <a:r>
              <a:rPr lang="en-US" altLang="zh-CN" sz="2000" b="0" kern="0" dirty="0" smtClean="0"/>
              <a:t>distance(p</a:t>
            </a:r>
            <a:r>
              <a:rPr lang="zh-CN" altLang="en-US" sz="2000" b="0" kern="0" dirty="0"/>
              <a:t>，</a:t>
            </a:r>
            <a:r>
              <a:rPr lang="en-US" altLang="zh-CN" sz="2000" b="0" kern="0" dirty="0"/>
              <a:t>q)</a:t>
            </a:r>
            <a:r>
              <a:rPr lang="zh-CN" altLang="en-US" sz="2000" b="0" kern="0" dirty="0"/>
              <a:t>＜</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en-US" altLang="zh-CN" sz="2000" b="0" kern="0" dirty="0"/>
              <a:t>P2</a:t>
            </a:r>
            <a:r>
              <a:rPr lang="zh-CN" altLang="en-US" sz="2000" b="0" kern="0" dirty="0"/>
              <a:t>中满</a:t>
            </a:r>
            <a:r>
              <a:rPr lang="zh-CN" altLang="en-US" sz="2000" b="0" kern="0" dirty="0" smtClean="0"/>
              <a:t>足条件的</a:t>
            </a:r>
            <a:r>
              <a:rPr lang="zh-CN" altLang="en-US" sz="2000" b="0" kern="0" dirty="0"/>
              <a:t>点一定落在矩形</a:t>
            </a:r>
            <a:r>
              <a:rPr lang="en-US" altLang="zh-CN" sz="2000" b="0" kern="0" dirty="0"/>
              <a:t>R</a:t>
            </a:r>
            <a:r>
              <a:rPr lang="zh-CN" altLang="en-US" sz="2000" b="0" kern="0" dirty="0"/>
              <a:t>中</a:t>
            </a:r>
            <a:endParaRPr lang="en-US" altLang="zh-CN" sz="2000" b="0" kern="0" dirty="0" smtClean="0"/>
          </a:p>
          <a:p>
            <a:pPr marL="1260000" lvl="2" indent="-342900">
              <a:lnSpc>
                <a:spcPct val="200000"/>
              </a:lnSpc>
              <a:spcBef>
                <a:spcPts val="0"/>
              </a:spcBef>
              <a:buSzPct val="100000"/>
              <a:buFont typeface="微软雅黑" panose="020B0503020204020204" pitchFamily="34" charset="-122"/>
              <a:buChar char="━"/>
            </a:pPr>
            <a:r>
              <a:rPr lang="zh-CN" altLang="en-US" sz="2000" b="0" kern="0" dirty="0"/>
              <a:t>矩形</a:t>
            </a:r>
            <a:r>
              <a:rPr lang="en-US" altLang="zh-CN" sz="2000" b="0" kern="0" dirty="0" smtClean="0"/>
              <a:t>R</a:t>
            </a:r>
            <a:r>
              <a:rPr lang="zh-CN" altLang="en-US" sz="2000" b="0" kern="0" dirty="0" smtClean="0"/>
              <a:t>的大小为：</a:t>
            </a:r>
            <a:r>
              <a:rPr lang="en-US" altLang="zh-CN" sz="2000" b="0" kern="0" dirty="0" smtClean="0"/>
              <a:t>d×2d</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437112"/>
            <a:ext cx="8748464" cy="200442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200000"/>
              </a:lnSpc>
              <a:spcBef>
                <a:spcPts val="0"/>
              </a:spcBef>
              <a:buSzPct val="70000"/>
              <a:buFont typeface="Wingdings" pitchFamily="2" charset="2"/>
              <a:buChar char="l"/>
            </a:pPr>
            <a:r>
              <a:rPr lang="zh-CN" altLang="en-US" sz="2000" b="0" kern="0" dirty="0" smtClean="0"/>
              <a:t>由</a:t>
            </a:r>
            <a:r>
              <a:rPr lang="en-US" altLang="zh-CN" sz="2000" b="0" kern="0" dirty="0"/>
              <a:t>d</a:t>
            </a:r>
            <a:r>
              <a:rPr lang="zh-CN" altLang="en-US" sz="2000" b="0" kern="0" dirty="0" smtClean="0"/>
              <a:t>的定义可知：</a:t>
            </a:r>
            <a:r>
              <a:rPr lang="en-US" altLang="zh-CN" sz="2000" b="0" kern="0" dirty="0" smtClean="0"/>
              <a:t>P2</a:t>
            </a:r>
            <a:r>
              <a:rPr lang="zh-CN" altLang="en-US" sz="2000" b="0" kern="0" dirty="0"/>
              <a:t>中任何</a:t>
            </a:r>
            <a:r>
              <a:rPr lang="en-US" altLang="zh-CN" sz="2000" b="0" kern="0" dirty="0"/>
              <a:t>2</a:t>
            </a:r>
            <a:r>
              <a:rPr lang="zh-CN" altLang="en-US" sz="2000" b="0" kern="0" dirty="0" smtClean="0"/>
              <a:t>个点（</a:t>
            </a:r>
            <a:r>
              <a:rPr lang="en-US" altLang="zh-CN" sz="2000" kern="0" dirty="0" err="1" smtClean="0"/>
              <a:t>q</a:t>
            </a:r>
            <a:r>
              <a:rPr lang="en-US" altLang="zh-CN" sz="2000" kern="0" baseline="-25000" dirty="0" err="1" smtClean="0"/>
              <a:t>i</a:t>
            </a:r>
            <a:r>
              <a:rPr lang="en-US" altLang="zh-CN" sz="2000" kern="0" dirty="0" err="1" smtClean="0"/>
              <a:t>∈S</a:t>
            </a:r>
            <a:r>
              <a:rPr lang="zh-CN" altLang="en-US" sz="2000" b="0" kern="0" dirty="0" smtClean="0"/>
              <a:t>）的</a:t>
            </a:r>
            <a:r>
              <a:rPr lang="zh-CN" altLang="en-US" sz="2000" b="0" kern="0" dirty="0"/>
              <a:t>距离都不小于</a:t>
            </a:r>
            <a:r>
              <a:rPr lang="en-US" altLang="zh-CN" sz="2000" b="0" kern="0" dirty="0" smtClean="0"/>
              <a:t>d</a:t>
            </a:r>
          </a:p>
          <a:p>
            <a:pPr marL="1260000" lvl="2" indent="-342900">
              <a:lnSpc>
                <a:spcPct val="200000"/>
              </a:lnSpc>
              <a:spcBef>
                <a:spcPts val="0"/>
              </a:spcBef>
              <a:buSzPct val="100000"/>
              <a:buFont typeface="微软雅黑" panose="020B0503020204020204" pitchFamily="34" charset="-122"/>
              <a:buChar char="━"/>
            </a:pPr>
            <a:r>
              <a:rPr lang="zh-CN" altLang="en-US" sz="2000" b="0" kern="0" dirty="0"/>
              <a:t>由此可以推出矩形</a:t>
            </a:r>
            <a:r>
              <a:rPr lang="en-US" altLang="zh-CN" sz="2000" b="0" kern="0" dirty="0"/>
              <a:t>R</a:t>
            </a:r>
            <a:r>
              <a:rPr lang="zh-CN" altLang="en-US" sz="2000" b="0" kern="0" dirty="0"/>
              <a:t>中最多只有</a:t>
            </a:r>
            <a:r>
              <a:rPr lang="en-US" altLang="zh-CN" sz="2000" b="0" kern="0" dirty="0"/>
              <a:t>6</a:t>
            </a:r>
            <a:r>
              <a:rPr lang="zh-CN" altLang="en-US" sz="2000" b="0" kern="0" dirty="0"/>
              <a:t>个</a:t>
            </a:r>
            <a:r>
              <a:rPr lang="en-US" altLang="zh-CN" sz="2000" b="0" kern="0" dirty="0"/>
              <a:t>S</a:t>
            </a:r>
            <a:r>
              <a:rPr lang="zh-CN" altLang="en-US" sz="2000" b="0" kern="0" dirty="0"/>
              <a:t>中的</a:t>
            </a:r>
            <a:r>
              <a:rPr lang="zh-CN" altLang="en-US" sz="2000" b="0" kern="0" dirty="0" smtClean="0"/>
              <a:t>点（证明见下页）</a:t>
            </a:r>
            <a:endParaRPr lang="zh-CN" altLang="en-US" sz="2000" b="0" kern="0" dirty="0"/>
          </a:p>
          <a:p>
            <a:pPr marL="900000" lvl="1">
              <a:lnSpc>
                <a:spcPct val="200000"/>
              </a:lnSpc>
              <a:spcBef>
                <a:spcPts val="0"/>
              </a:spcBef>
              <a:buSzPct val="70000"/>
              <a:buFont typeface="Wingdings" pitchFamily="2" charset="2"/>
              <a:buChar char="l"/>
            </a:pPr>
            <a:r>
              <a:rPr lang="zh-CN" altLang="en-US" sz="2000" b="0" kern="0" dirty="0"/>
              <a:t>因此，在分治法的</a:t>
            </a:r>
            <a:r>
              <a:rPr lang="zh-CN" altLang="en-US" sz="2000" kern="0" dirty="0"/>
              <a:t>合并</a:t>
            </a:r>
            <a:r>
              <a:rPr lang="zh-CN" altLang="en-US" sz="2000" b="0" kern="0" dirty="0"/>
              <a:t>步骤中最多只需要检查</a:t>
            </a:r>
            <a:r>
              <a:rPr lang="en-US" altLang="zh-CN" sz="2000" b="0" kern="0" dirty="0"/>
              <a:t>6×n/2=3n</a:t>
            </a:r>
            <a:r>
              <a:rPr lang="zh-CN" altLang="en-US" sz="2000" b="0" kern="0" dirty="0"/>
              <a:t>个候选者</a:t>
            </a:r>
          </a:p>
        </p:txBody>
      </p:sp>
      <p:sp>
        <p:nvSpPr>
          <p:cNvPr id="7" name="椭圆 6"/>
          <p:cNvSpPr/>
          <p:nvPr/>
        </p:nvSpPr>
        <p:spPr bwMode="auto">
          <a:xfrm>
            <a:off x="6876256" y="1958562"/>
            <a:ext cx="504056" cy="416404"/>
          </a:xfrm>
          <a:prstGeom prst="ellips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 name="矩形 1"/>
          <p:cNvSpPr/>
          <p:nvPr/>
        </p:nvSpPr>
        <p:spPr bwMode="auto">
          <a:xfrm>
            <a:off x="7609036" y="1400076"/>
            <a:ext cx="885600" cy="1530000"/>
          </a:xfrm>
          <a:prstGeom prst="rect">
            <a:avLst/>
          </a:prstGeom>
          <a:noFill/>
          <a:ln w="38100" cap="flat" cmpd="sng" algn="ctr">
            <a:solidFill>
              <a:srgbClr val="CC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67189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left)">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left)">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wipe(left)">
                                      <p:cBhvr>
                                        <p:cTn id="35" dur="500"/>
                                        <p:tgtEl>
                                          <p:spTgt spid="5">
                                            <p:txEl>
                                              <p:pRg st="4" end="4"/>
                                            </p:txEl>
                                          </p:spTgt>
                                        </p:tgtEl>
                                      </p:cBhvr>
                                    </p:animEffect>
                                  </p:childTnLst>
                                </p:cTn>
                              </p:par>
                            </p:childTnLst>
                          </p:cTn>
                        </p:par>
                        <p:par>
                          <p:cTn id="36" fill="hold">
                            <p:stCondLst>
                              <p:cond delay="500"/>
                            </p:stCondLst>
                            <p:childTnLst>
                              <p:par>
                                <p:cTn id="37" presetID="21" presetClass="entr" presetSubtype="1"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wipe(left)">
                                      <p:cBhvr>
                                        <p:cTn id="44" dur="500"/>
                                        <p:tgtEl>
                                          <p:spTgt spid="5">
                                            <p:txEl>
                                              <p:pRg st="5" end="5"/>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
                                            <p:txEl>
                                              <p:pRg st="0" end="0"/>
                                            </p:txEl>
                                          </p:spTgt>
                                        </p:tgtEl>
                                        <p:attrNameLst>
                                          <p:attrName>style.visibility</p:attrName>
                                        </p:attrNameLst>
                                      </p:cBhvr>
                                      <p:to>
                                        <p:strVal val="visible"/>
                                      </p:to>
                                    </p:set>
                                    <p:animEffect transition="in" filter="wipe(left)">
                                      <p:cBhvr>
                                        <p:cTn id="48" dur="500"/>
                                        <p:tgtEl>
                                          <p:spTgt spid="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wipe(left)">
                                      <p:cBhvr>
                                        <p:cTn id="53" dur="500"/>
                                        <p:tgtEl>
                                          <p:spTgt spid="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2" end="2"/>
                                            </p:txEl>
                                          </p:spTgt>
                                        </p:tgtEl>
                                        <p:attrNameLst>
                                          <p:attrName>style.visibility</p:attrName>
                                        </p:attrNameLst>
                                      </p:cBhvr>
                                      <p:to>
                                        <p:strVal val="visible"/>
                                      </p:to>
                                    </p:set>
                                    <p:animEffect transition="in" filter="wipe(left)">
                                      <p:cBhvr>
                                        <p:cTn id="5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build="p" bldLvl="5" autoUpdateAnimBg="0"/>
      <p:bldP spid="7" grpId="0" animBg="1"/>
      <p:bldP spid="2"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472421" cy="381642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200000"/>
              </a:lnSpc>
              <a:spcBef>
                <a:spcPts val="0"/>
              </a:spcBef>
            </a:pPr>
            <a:r>
              <a:rPr lang="zh-CN" altLang="en-US" sz="2000" kern="0" dirty="0"/>
              <a:t>证</a:t>
            </a:r>
            <a:r>
              <a:rPr lang="zh-CN" altLang="en-US" sz="2000" kern="0" dirty="0" smtClean="0"/>
              <a:t>明：</a:t>
            </a:r>
            <a:r>
              <a:rPr lang="zh-CN" altLang="en-US" sz="2000" kern="0" dirty="0"/>
              <a:t>合</a:t>
            </a:r>
            <a:r>
              <a:rPr lang="zh-CN" altLang="en-US" sz="2000" kern="0" dirty="0" smtClean="0"/>
              <a:t>并时最</a:t>
            </a:r>
            <a:r>
              <a:rPr lang="zh-CN" altLang="en-US" sz="2000" kern="0" dirty="0"/>
              <a:t>多只</a:t>
            </a:r>
            <a:r>
              <a:rPr lang="zh-CN" altLang="en-US" sz="2000" kern="0" dirty="0" smtClean="0"/>
              <a:t>需检</a:t>
            </a:r>
            <a:r>
              <a:rPr lang="zh-CN" altLang="en-US" sz="2000" kern="0" dirty="0"/>
              <a:t>查</a:t>
            </a:r>
            <a:r>
              <a:rPr lang="en-US" altLang="zh-CN" sz="2000" kern="0" dirty="0"/>
              <a:t>6×n/2=3n</a:t>
            </a:r>
            <a:r>
              <a:rPr lang="zh-CN" altLang="en-US" sz="2000" kern="0" dirty="0"/>
              <a:t>个候选者</a:t>
            </a:r>
            <a:endParaRPr kumimoji="1" lang="zh-CN" altLang="en-US" sz="2000" kern="0" dirty="0" smtClean="0"/>
          </a:p>
          <a:p>
            <a:pPr marL="900000" lvl="1">
              <a:lnSpc>
                <a:spcPct val="200000"/>
              </a:lnSpc>
              <a:spcBef>
                <a:spcPts val="0"/>
              </a:spcBef>
              <a:buSzPct val="70000"/>
              <a:buFont typeface="Wingdings" pitchFamily="2" charset="2"/>
              <a:buChar char="l"/>
            </a:pPr>
            <a:r>
              <a:rPr lang="zh-CN" altLang="en-US" sz="2000" b="0" kern="0" dirty="0"/>
              <a:t>将矩形</a:t>
            </a:r>
            <a:r>
              <a:rPr lang="en-US" altLang="zh-CN" sz="2000" b="0" kern="0" dirty="0" smtClean="0"/>
              <a:t>R</a:t>
            </a:r>
            <a:r>
              <a:rPr lang="zh-CN" altLang="en-US" sz="2000" b="0" kern="0" dirty="0" smtClean="0"/>
              <a:t>长</a:t>
            </a:r>
            <a:r>
              <a:rPr lang="zh-CN" altLang="en-US" sz="2000" b="0" kern="0" dirty="0"/>
              <a:t>为</a:t>
            </a:r>
            <a:r>
              <a:rPr lang="en-US" altLang="zh-CN" sz="2000" b="0" kern="0" dirty="0"/>
              <a:t>2d</a:t>
            </a:r>
            <a:r>
              <a:rPr lang="zh-CN" altLang="en-US" sz="2000" b="0" kern="0" dirty="0"/>
              <a:t>的边</a:t>
            </a:r>
            <a:r>
              <a:rPr lang="en-US" altLang="zh-CN" sz="2000" b="0" kern="0" dirty="0"/>
              <a:t>3</a:t>
            </a:r>
            <a:r>
              <a:rPr lang="zh-CN" altLang="en-US" sz="2000" b="0" kern="0" dirty="0"/>
              <a:t>等分，</a:t>
            </a:r>
            <a:r>
              <a:rPr lang="zh-CN" altLang="en-US" sz="2000" b="0" kern="0" dirty="0" smtClean="0"/>
              <a:t>将长</a:t>
            </a:r>
            <a:r>
              <a:rPr lang="zh-CN" altLang="en-US" sz="2000" b="0" kern="0" dirty="0"/>
              <a:t>为</a:t>
            </a:r>
            <a:r>
              <a:rPr lang="en-US" altLang="zh-CN" sz="2000" b="0" kern="0" dirty="0"/>
              <a:t>d</a:t>
            </a:r>
            <a:r>
              <a:rPr lang="zh-CN" altLang="en-US" sz="2000" b="0" kern="0" dirty="0"/>
              <a:t>的边</a:t>
            </a:r>
            <a:r>
              <a:rPr lang="en-US" altLang="zh-CN" sz="2000" b="0" kern="0" dirty="0"/>
              <a:t>2</a:t>
            </a:r>
            <a:r>
              <a:rPr lang="zh-CN" altLang="en-US" sz="2000" b="0" kern="0" dirty="0"/>
              <a:t>等</a:t>
            </a:r>
            <a:r>
              <a:rPr lang="zh-CN" altLang="en-US" sz="2000" b="0" kern="0" dirty="0" smtClean="0"/>
              <a:t>分</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由</a:t>
            </a:r>
            <a:r>
              <a:rPr lang="zh-CN" altLang="en-US" sz="2000" b="0" kern="0" dirty="0"/>
              <a:t>此导出</a:t>
            </a:r>
            <a:r>
              <a:rPr lang="en-US" altLang="zh-CN" sz="2000" b="0" kern="0" dirty="0"/>
              <a:t>6</a:t>
            </a:r>
            <a:r>
              <a:rPr lang="zh-CN" altLang="en-US" sz="2000" b="0" kern="0" dirty="0"/>
              <a:t>个</a:t>
            </a:r>
            <a:r>
              <a:rPr lang="en-US" altLang="zh-CN" sz="2000" b="0" kern="0" dirty="0"/>
              <a:t>(d/2)×(2d/3)</a:t>
            </a:r>
            <a:r>
              <a:rPr lang="zh-CN" altLang="en-US" sz="2000" b="0" kern="0" dirty="0" smtClean="0"/>
              <a:t>的小矩形，如图</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若</a:t>
            </a:r>
            <a:r>
              <a:rPr lang="zh-CN" altLang="en-US" sz="2000" b="0" kern="0" dirty="0"/>
              <a:t>矩形</a:t>
            </a:r>
            <a:r>
              <a:rPr lang="en-US" altLang="zh-CN" sz="2000" b="0" kern="0" dirty="0"/>
              <a:t>R</a:t>
            </a:r>
            <a:r>
              <a:rPr lang="zh-CN" altLang="en-US" sz="2000" b="0" kern="0" dirty="0"/>
              <a:t>中有多于</a:t>
            </a:r>
            <a:r>
              <a:rPr lang="en-US" altLang="zh-CN" sz="2000" b="0" kern="0" dirty="0"/>
              <a:t>6</a:t>
            </a:r>
            <a:r>
              <a:rPr lang="zh-CN" altLang="en-US" sz="2000" b="0" kern="0" dirty="0"/>
              <a:t>个</a:t>
            </a:r>
            <a:r>
              <a:rPr lang="en-US" altLang="zh-CN" sz="2000" b="0" kern="0" dirty="0"/>
              <a:t>S</a:t>
            </a:r>
            <a:r>
              <a:rPr lang="zh-CN" altLang="en-US" sz="2000" b="0" kern="0" dirty="0"/>
              <a:t>中的点</a:t>
            </a:r>
            <a:r>
              <a:rPr lang="zh-CN" altLang="en-US" sz="2000" b="0" kern="0" dirty="0" smtClean="0"/>
              <a:t>，由鸽笼原</a:t>
            </a:r>
            <a:r>
              <a:rPr lang="zh-CN" altLang="en-US" sz="2000" b="0" kern="0" dirty="0"/>
              <a:t>理易</a:t>
            </a:r>
            <a:r>
              <a:rPr lang="zh-CN" altLang="en-US" sz="2000" b="0" kern="0" dirty="0" smtClean="0"/>
              <a:t>知</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至</a:t>
            </a:r>
            <a:r>
              <a:rPr lang="zh-CN" altLang="en-US" sz="2000" b="0" kern="0" dirty="0"/>
              <a:t>少有一</a:t>
            </a:r>
            <a:r>
              <a:rPr lang="zh-CN" altLang="en-US" sz="2000" b="0" kern="0" dirty="0" smtClean="0"/>
              <a:t>个小</a:t>
            </a:r>
            <a:r>
              <a:rPr lang="zh-CN" altLang="en-US" sz="2000" b="0" kern="0" dirty="0"/>
              <a:t>矩形中有</a:t>
            </a:r>
            <a:r>
              <a:rPr lang="en-US" altLang="zh-CN" sz="2000" b="0" kern="0" dirty="0"/>
              <a:t>2</a:t>
            </a:r>
            <a:r>
              <a:rPr lang="zh-CN" altLang="en-US" sz="2000" b="0" kern="0" dirty="0"/>
              <a:t>个以上</a:t>
            </a:r>
            <a:r>
              <a:rPr lang="en-US" altLang="zh-CN" sz="2000" b="0" kern="0" dirty="0"/>
              <a:t>S</a:t>
            </a:r>
            <a:r>
              <a:rPr lang="zh-CN" altLang="en-US" sz="2000" b="0" kern="0" dirty="0"/>
              <a:t>中的</a:t>
            </a:r>
            <a:r>
              <a:rPr lang="zh-CN" altLang="en-US" sz="2000" b="0" kern="0" dirty="0" smtClean="0"/>
              <a:t>点</a:t>
            </a:r>
            <a:endParaRPr lang="en-US" altLang="zh-CN" sz="2000" b="0" kern="0" dirty="0" smtClean="0"/>
          </a:p>
          <a:p>
            <a:pPr marL="900000" lvl="1">
              <a:lnSpc>
                <a:spcPct val="200000"/>
              </a:lnSpc>
              <a:spcBef>
                <a:spcPts val="0"/>
              </a:spcBef>
              <a:buSzPct val="70000"/>
              <a:buFont typeface="Wingdings" pitchFamily="2" charset="2"/>
              <a:buChar char="l"/>
            </a:pPr>
            <a:r>
              <a:rPr lang="zh-CN" altLang="en-US" sz="2000" b="0" kern="0" dirty="0" smtClean="0"/>
              <a:t>设</a:t>
            </a:r>
            <a:r>
              <a:rPr lang="en-US" altLang="zh-CN" sz="2000" b="0" kern="0" dirty="0"/>
              <a:t>u</a:t>
            </a:r>
            <a:r>
              <a:rPr lang="zh-CN" altLang="en-US" sz="2000" b="0" kern="0" dirty="0"/>
              <a:t>，</a:t>
            </a:r>
            <a:r>
              <a:rPr lang="en-US" altLang="zh-CN" sz="2000" b="0" kern="0" dirty="0"/>
              <a:t>v</a:t>
            </a:r>
            <a:r>
              <a:rPr lang="zh-CN" altLang="en-US" sz="2000" b="0" kern="0" dirty="0"/>
              <a:t>是位于同一小矩形中的</a:t>
            </a:r>
            <a:r>
              <a:rPr lang="en-US" altLang="zh-CN" sz="2000" b="0" kern="0" dirty="0"/>
              <a:t>2</a:t>
            </a:r>
            <a:r>
              <a:rPr lang="zh-CN" altLang="en-US" sz="2000" b="0" kern="0" dirty="0"/>
              <a:t>个点，</a:t>
            </a:r>
            <a:r>
              <a:rPr lang="zh-CN" altLang="en-US" sz="2000" b="0" kern="0" dirty="0" smtClean="0"/>
              <a:t>则</a:t>
            </a:r>
            <a:endParaRPr lang="zh-CN" altLang="en-US" sz="2000" b="0" kern="0" dirty="0"/>
          </a:p>
        </p:txBody>
      </p:sp>
      <p:sp>
        <p:nvSpPr>
          <p:cNvPr id="8" name="Rectangle 2"/>
          <p:cNvSpPr txBox="1">
            <a:spLocks noChangeArrowheads="1"/>
          </p:cNvSpPr>
          <p:nvPr/>
        </p:nvSpPr>
        <p:spPr>
          <a:xfrm>
            <a:off x="245052" y="5215753"/>
            <a:ext cx="8748464" cy="1008112"/>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smtClean="0"/>
              <a:t>即：</a:t>
            </a:r>
            <a:r>
              <a:rPr lang="en-US" altLang="zh-CN" sz="2000" b="0" kern="0" dirty="0" smtClean="0"/>
              <a:t>distance(</a:t>
            </a:r>
            <a:r>
              <a:rPr lang="en-US" altLang="zh-CN" sz="2000" b="0" kern="0" dirty="0" err="1" smtClean="0"/>
              <a:t>u,v</a:t>
            </a:r>
            <a:r>
              <a:rPr lang="en-US" altLang="zh-CN" sz="2000" b="0" kern="0" dirty="0"/>
              <a:t>)&lt;</a:t>
            </a:r>
            <a:r>
              <a:rPr lang="en-US" altLang="zh-CN" sz="2000" b="0" kern="0" dirty="0" smtClean="0"/>
              <a:t>d</a:t>
            </a:r>
            <a:r>
              <a:rPr lang="zh-CN" altLang="en-US" sz="2000" b="0" kern="0" dirty="0" smtClean="0"/>
              <a:t>，这</a:t>
            </a:r>
            <a:r>
              <a:rPr lang="zh-CN" altLang="en-US" sz="2000" b="0" kern="0" dirty="0"/>
              <a:t>与</a:t>
            </a:r>
            <a:r>
              <a:rPr lang="en-US" altLang="zh-CN" sz="2000" b="0" kern="0" dirty="0"/>
              <a:t>d</a:t>
            </a:r>
            <a:r>
              <a:rPr lang="zh-CN" altLang="en-US" sz="2000" b="0" kern="0" dirty="0"/>
              <a:t>的意义相矛</a:t>
            </a:r>
            <a:r>
              <a:rPr lang="zh-CN" altLang="en-US" sz="2000" b="0" kern="0" dirty="0" smtClean="0"/>
              <a:t>盾，命题得证。</a:t>
            </a:r>
            <a:endParaRPr lang="zh-CN" altLang="en-US" sz="2000" b="0" kern="0" dirty="0"/>
          </a:p>
        </p:txBody>
      </p:sp>
      <p:pic>
        <p:nvPicPr>
          <p:cNvPr id="159745" name="Picture 1" descr="C:\Users\Roger\AppData\Roaming\Tencent\Users\21255472\QQ\WinTemp\RichOle\L{HS_888~DB$%%9N3A]GXN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1796" y="764704"/>
            <a:ext cx="1941719" cy="27912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4155478289"/>
              </p:ext>
            </p:extLst>
          </p:nvPr>
        </p:nvGraphicFramePr>
        <p:xfrm>
          <a:off x="1187624" y="4493192"/>
          <a:ext cx="7433345" cy="794569"/>
        </p:xfrm>
        <a:graphic>
          <a:graphicData uri="http://schemas.openxmlformats.org/presentationml/2006/ole">
            <mc:AlternateContent xmlns:mc="http://schemas.openxmlformats.org/markup-compatibility/2006">
              <mc:Choice xmlns:v="urn:schemas-microsoft-com:vml" Requires="v">
                <p:oleObj spid="_x0000_s159834" name="公式" r:id="rId5" imgW="3657600" imgH="393700" progId="">
                  <p:embed/>
                </p:oleObj>
              </mc:Choice>
              <mc:Fallback>
                <p:oleObj name="公式" r:id="rId5" imgW="3657600" imgH="393700" progId="">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493192"/>
                        <a:ext cx="7433345" cy="794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连接符 6"/>
          <p:cNvCxnSpPr/>
          <p:nvPr/>
        </p:nvCxnSpPr>
        <p:spPr bwMode="auto">
          <a:xfrm>
            <a:off x="7740352" y="1424837"/>
            <a:ext cx="0" cy="2016863"/>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9" name="直接连接符 8"/>
          <p:cNvCxnSpPr/>
          <p:nvPr/>
        </p:nvCxnSpPr>
        <p:spPr bwMode="auto">
          <a:xfrm>
            <a:off x="7245822" y="2120624"/>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cxnSp>
        <p:nvCxnSpPr>
          <p:cNvPr id="10" name="直接连接符 9"/>
          <p:cNvCxnSpPr/>
          <p:nvPr/>
        </p:nvCxnSpPr>
        <p:spPr bwMode="auto">
          <a:xfrm>
            <a:off x="7245577" y="2809506"/>
            <a:ext cx="989549" cy="0"/>
          </a:xfrm>
          <a:prstGeom prst="line">
            <a:avLst/>
          </a:prstGeom>
          <a:gradFill rotWithShape="1">
            <a:gsLst>
              <a:gs pos="0">
                <a:srgbClr val="FFFF99"/>
              </a:gs>
              <a:gs pos="100000">
                <a:srgbClr val="FFFF99">
                  <a:gamma/>
                  <a:shade val="46275"/>
                  <a:invGamma/>
                </a:srgbClr>
              </a:gs>
            </a:gsLst>
            <a:lin ang="5400000" scaled="1"/>
          </a:gradFill>
          <a:ln w="57150" cap="rnd" cmpd="sng" algn="ctr">
            <a:solidFill>
              <a:srgbClr val="0033CC"/>
            </a:solidFill>
            <a:prstDash val="solid"/>
            <a:round/>
            <a:headEnd type="none" w="med" len="med"/>
            <a:tailEnd type="none" w="med" len="med"/>
          </a:ln>
          <a:effectLst/>
        </p:spPr>
      </p:cxnSp>
    </p:spTree>
    <p:extLst>
      <p:ext uri="{BB962C8B-B14F-4D97-AF65-F5344CB8AC3E}">
        <p14:creationId xmlns:p14="http://schemas.microsoft.com/office/powerpoint/2010/main" val="11922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9745"/>
                                        </p:tgtEl>
                                        <p:attrNameLst>
                                          <p:attrName>style.visibility</p:attrName>
                                        </p:attrNameLst>
                                      </p:cBhvr>
                                      <p:to>
                                        <p:strVal val="visible"/>
                                      </p:to>
                                    </p:set>
                                    <p:animEffect transition="in" filter="fade">
                                      <p:cBhvr>
                                        <p:cTn id="16" dur="500"/>
                                        <p:tgtEl>
                                          <p:spTgt spid="15974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wipe(left)">
                                      <p:cBhvr>
                                        <p:cTn id="5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1</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a:t>
            </a:r>
            <a:r>
              <a:rPr lang="zh-CN" altLang="en-US" sz="4800" kern="0" dirty="0" smtClean="0">
                <a:solidFill>
                  <a:schemeClr val="bg2">
                    <a:lumMod val="10000"/>
                  </a:schemeClr>
                </a:solidFill>
              </a:rPr>
              <a:t>题定义是递归的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338619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sp>
        <p:nvSpPr>
          <p:cNvPr id="5" name="Rectangle 2"/>
          <p:cNvSpPr txBox="1">
            <a:spLocks noChangeArrowheads="1"/>
          </p:cNvSpPr>
          <p:nvPr/>
        </p:nvSpPr>
        <p:spPr>
          <a:xfrm>
            <a:off x="245867" y="764704"/>
            <a:ext cx="6198341" cy="345638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ct val="180000"/>
              </a:lnSpc>
              <a:spcBef>
                <a:spcPts val="0"/>
              </a:spcBef>
            </a:pPr>
            <a:r>
              <a:rPr lang="zh-CN" altLang="en-US" sz="2000" kern="0" dirty="0"/>
              <a:t>问题：如何确定需要检查的</a:t>
            </a:r>
            <a:r>
              <a:rPr lang="en-US" altLang="zh-CN" sz="2000" kern="0" dirty="0"/>
              <a:t>6</a:t>
            </a:r>
            <a:r>
              <a:rPr lang="zh-CN" altLang="en-US" sz="2000" kern="0" dirty="0"/>
              <a:t>个</a:t>
            </a:r>
            <a:r>
              <a:rPr lang="zh-CN" altLang="en-US" sz="2000" kern="0" dirty="0" smtClean="0"/>
              <a:t>点？</a:t>
            </a:r>
            <a:endParaRPr kumimoji="1" lang="zh-CN" altLang="en-US" sz="2000" kern="0" dirty="0" smtClean="0"/>
          </a:p>
          <a:p>
            <a:pPr marL="900000" lvl="1">
              <a:lnSpc>
                <a:spcPct val="180000"/>
              </a:lnSpc>
              <a:spcBef>
                <a:spcPts val="0"/>
              </a:spcBef>
              <a:buSzPct val="70000"/>
              <a:buFont typeface="Wingdings" pitchFamily="2" charset="2"/>
              <a:buChar char="l"/>
            </a:pPr>
            <a:r>
              <a:rPr lang="zh-CN" altLang="en-US" sz="2000" b="0" kern="0" dirty="0"/>
              <a:t>可以将</a:t>
            </a:r>
            <a:r>
              <a:rPr lang="en-US" altLang="zh-CN" sz="2000" kern="0" dirty="0"/>
              <a:t>p</a:t>
            </a:r>
            <a:r>
              <a:rPr lang="zh-CN" altLang="en-US" sz="2000" b="0" kern="0" dirty="0"/>
              <a:t>和</a:t>
            </a:r>
            <a:r>
              <a:rPr lang="en-US" altLang="zh-CN" sz="2000" kern="0" dirty="0"/>
              <a:t>P2</a:t>
            </a:r>
            <a:r>
              <a:rPr lang="zh-CN" altLang="en-US" sz="2000" b="0" kern="0" dirty="0"/>
              <a:t>中所有</a:t>
            </a:r>
            <a:r>
              <a:rPr lang="en-US" altLang="zh-CN" sz="2000" b="0" kern="0" dirty="0"/>
              <a:t>S2</a:t>
            </a:r>
            <a:r>
              <a:rPr lang="zh-CN" altLang="en-US" sz="2000" b="0" kern="0" dirty="0"/>
              <a:t>的点投影到垂直线</a:t>
            </a:r>
            <a:r>
              <a:rPr lang="en-US" altLang="zh-CN" sz="2000" b="0" kern="0" dirty="0"/>
              <a:t>l</a:t>
            </a:r>
            <a:r>
              <a:rPr lang="zh-CN" altLang="en-US" sz="2000" b="0" kern="0" dirty="0"/>
              <a:t>上</a:t>
            </a:r>
          </a:p>
          <a:p>
            <a:pPr marL="900000" lvl="1">
              <a:lnSpc>
                <a:spcPct val="180000"/>
              </a:lnSpc>
              <a:spcBef>
                <a:spcPts val="0"/>
              </a:spcBef>
              <a:buSzPct val="70000"/>
              <a:buFont typeface="Wingdings" pitchFamily="2" charset="2"/>
              <a:buChar char="l"/>
            </a:pPr>
            <a:r>
              <a:rPr lang="zh-CN" altLang="en-US" sz="2000" b="0" kern="0" dirty="0"/>
              <a:t>由于能与</a:t>
            </a:r>
            <a:r>
              <a:rPr lang="en-US" altLang="zh-CN" sz="2000" kern="0" dirty="0"/>
              <a:t>p</a:t>
            </a:r>
            <a:r>
              <a:rPr lang="zh-CN" altLang="en-US" sz="2000" b="0" kern="0" dirty="0"/>
              <a:t>点一起构成最接近点对候选者的</a:t>
            </a:r>
            <a:r>
              <a:rPr lang="en-US" altLang="zh-CN" sz="2000" b="0" kern="0" dirty="0"/>
              <a:t>S2</a:t>
            </a:r>
            <a:r>
              <a:rPr lang="zh-CN" altLang="en-US" sz="2000" b="0" kern="0" dirty="0" smtClean="0"/>
              <a:t>中的点</a:t>
            </a:r>
            <a:r>
              <a:rPr lang="zh-CN" altLang="en-US" sz="2000" b="0" kern="0" dirty="0"/>
              <a:t>一定在矩形</a:t>
            </a:r>
            <a:r>
              <a:rPr lang="en-US" altLang="zh-CN" sz="2000" b="0" kern="0" dirty="0"/>
              <a:t>R</a:t>
            </a:r>
            <a:r>
              <a:rPr lang="zh-CN" altLang="en-US" sz="2000" b="0" kern="0" dirty="0"/>
              <a:t>中，所以它们在直</a:t>
            </a:r>
            <a:r>
              <a:rPr lang="zh-CN" altLang="en-US" sz="2000" b="0" kern="0" dirty="0" smtClean="0"/>
              <a:t>线 </a:t>
            </a:r>
            <a:r>
              <a:rPr lang="en-US" altLang="zh-CN" sz="2000" kern="0" dirty="0" smtClean="0"/>
              <a:t>L </a:t>
            </a:r>
            <a:r>
              <a:rPr lang="zh-CN" altLang="en-US" sz="2000" b="0" kern="0" dirty="0" smtClean="0"/>
              <a:t>上</a:t>
            </a:r>
            <a:r>
              <a:rPr lang="zh-CN" altLang="en-US" sz="2000" b="0" kern="0" dirty="0"/>
              <a:t>的投影</a:t>
            </a:r>
            <a:r>
              <a:rPr lang="zh-CN" altLang="en-US" sz="2000" b="0" kern="0" dirty="0" smtClean="0"/>
              <a:t>点</a:t>
            </a:r>
            <a:r>
              <a:rPr lang="zh-CN" altLang="en-US" sz="2000" b="0" kern="0" dirty="0"/>
              <a:t>与</a:t>
            </a:r>
            <a:r>
              <a:rPr lang="zh-CN" altLang="en-US" sz="2000" b="0" kern="0" dirty="0" smtClean="0"/>
              <a:t> </a:t>
            </a:r>
            <a:r>
              <a:rPr lang="en-US" altLang="zh-CN" sz="2000" kern="0" dirty="0" smtClean="0"/>
              <a:t>p</a:t>
            </a:r>
            <a:r>
              <a:rPr lang="en-US" altLang="zh-CN" sz="2000" b="0" kern="0" dirty="0" smtClean="0"/>
              <a:t> </a:t>
            </a:r>
            <a:r>
              <a:rPr lang="zh-CN" altLang="en-US" sz="2000" b="0" kern="0" dirty="0" smtClean="0"/>
              <a:t>在 </a:t>
            </a:r>
            <a:r>
              <a:rPr lang="en-US" altLang="zh-CN" sz="2000" kern="0" dirty="0" smtClean="0"/>
              <a:t>L</a:t>
            </a:r>
            <a:r>
              <a:rPr lang="en-US" altLang="zh-CN" sz="2000" b="0" kern="0" dirty="0" smtClean="0"/>
              <a:t> </a:t>
            </a:r>
            <a:r>
              <a:rPr lang="zh-CN" altLang="en-US" sz="2000" b="0" kern="0" dirty="0" smtClean="0"/>
              <a:t>上</a:t>
            </a:r>
            <a:r>
              <a:rPr lang="zh-CN" altLang="en-US" sz="2000" b="0" kern="0" dirty="0"/>
              <a:t>投影点的距离小于</a:t>
            </a:r>
            <a:r>
              <a:rPr lang="en-US" altLang="zh-CN" sz="2000" b="0" kern="0" dirty="0"/>
              <a:t>d</a:t>
            </a:r>
          </a:p>
          <a:p>
            <a:pPr marL="900000" lvl="1">
              <a:lnSpc>
                <a:spcPct val="180000"/>
              </a:lnSpc>
              <a:spcBef>
                <a:spcPts val="0"/>
              </a:spcBef>
              <a:buSzPct val="70000"/>
              <a:buFont typeface="Wingdings" pitchFamily="2" charset="2"/>
              <a:buChar char="l"/>
            </a:pPr>
            <a:r>
              <a:rPr lang="zh-CN" altLang="en-US" sz="2000" b="0" kern="0" dirty="0" smtClean="0"/>
              <a:t>根据上述分析，这</a:t>
            </a:r>
            <a:r>
              <a:rPr lang="zh-CN" altLang="en-US" sz="2000" b="0" kern="0" dirty="0"/>
              <a:t>种投影点最多只有</a:t>
            </a:r>
            <a:r>
              <a:rPr lang="en-US" altLang="zh-CN" sz="2000" b="0" kern="0" dirty="0"/>
              <a:t>6</a:t>
            </a:r>
            <a:r>
              <a:rPr lang="zh-CN" altLang="en-US" sz="2000" b="0" kern="0" dirty="0" smtClean="0"/>
              <a:t>个</a:t>
            </a:r>
            <a:endParaRPr lang="zh-CN" altLang="en-US" sz="2000" b="0" kern="0" dirty="0"/>
          </a:p>
        </p:txBody>
      </p:sp>
      <p:pic>
        <p:nvPicPr>
          <p:cNvPr id="6" name="Picture 8" descr="t2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870217"/>
            <a:ext cx="2610183" cy="284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245052" y="4005064"/>
            <a:ext cx="8748464" cy="2564904"/>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900000" lvl="1">
              <a:lnSpc>
                <a:spcPct val="180000"/>
              </a:lnSpc>
              <a:spcBef>
                <a:spcPts val="0"/>
              </a:spcBef>
              <a:buSzPct val="70000"/>
              <a:buFont typeface="Wingdings" pitchFamily="2" charset="2"/>
              <a:buChar char="l"/>
            </a:pPr>
            <a:r>
              <a:rPr lang="zh-CN" altLang="en-US" sz="2000" b="0" kern="0" dirty="0"/>
              <a:t>因此，若</a:t>
            </a:r>
            <a:r>
              <a:rPr lang="zh-CN" altLang="en-US" sz="2000" b="0" kern="0" dirty="0" smtClean="0"/>
              <a:t>将区域</a:t>
            </a:r>
            <a:r>
              <a:rPr lang="en-US" altLang="zh-CN" sz="2000" b="0" kern="0" dirty="0" smtClean="0"/>
              <a:t>P1</a:t>
            </a:r>
            <a:r>
              <a:rPr lang="zh-CN" altLang="en-US" sz="2000" b="0" kern="0" dirty="0"/>
              <a:t>和</a:t>
            </a:r>
            <a:r>
              <a:rPr lang="en-US" altLang="zh-CN" sz="2000" b="0" kern="0" dirty="0"/>
              <a:t>P2</a:t>
            </a:r>
            <a:r>
              <a:rPr lang="zh-CN" altLang="en-US" sz="2000" b="0" kern="0" dirty="0"/>
              <a:t>中所有</a:t>
            </a:r>
            <a:r>
              <a:rPr lang="en-US" altLang="zh-CN" sz="2000" b="0" kern="0" dirty="0" smtClean="0"/>
              <a:t>S</a:t>
            </a:r>
            <a:r>
              <a:rPr lang="zh-CN" altLang="en-US" sz="2000" b="0" kern="0" dirty="0"/>
              <a:t>中</a:t>
            </a:r>
            <a:r>
              <a:rPr lang="zh-CN" altLang="en-US" sz="2000" b="0" kern="0" dirty="0" smtClean="0"/>
              <a:t>的</a:t>
            </a:r>
            <a:r>
              <a:rPr lang="zh-CN" altLang="en-US" sz="2000" b="0" kern="0" dirty="0" smtClean="0"/>
              <a:t>点</a:t>
            </a:r>
            <a:r>
              <a:rPr lang="zh-CN" altLang="en-US" sz="2000" b="0" kern="0" dirty="0"/>
              <a:t>按其</a:t>
            </a:r>
            <a:r>
              <a:rPr lang="en-US" altLang="zh-CN" sz="2000" b="0" kern="0" dirty="0"/>
              <a:t>y</a:t>
            </a:r>
            <a:r>
              <a:rPr lang="zh-CN" altLang="en-US" sz="2000" b="0" kern="0" dirty="0"/>
              <a:t>坐标排好</a:t>
            </a:r>
            <a:r>
              <a:rPr lang="zh-CN" altLang="en-US" sz="2000" b="0" kern="0" dirty="0" smtClean="0"/>
              <a:t>序</a:t>
            </a:r>
            <a:endParaRPr lang="en-US" altLang="zh-CN" sz="2000" b="0" kern="0" dirty="0" smtClean="0"/>
          </a:p>
          <a:p>
            <a:pPr marL="900000" lvl="1">
              <a:lnSpc>
                <a:spcPct val="180000"/>
              </a:lnSpc>
              <a:spcBef>
                <a:spcPts val="0"/>
              </a:spcBef>
              <a:buSzPct val="70000"/>
              <a:buFont typeface="Wingdings" pitchFamily="2" charset="2"/>
              <a:buChar char="l"/>
            </a:pPr>
            <a:r>
              <a:rPr lang="zh-CN" altLang="en-US" sz="2000" b="0" kern="0" dirty="0" smtClean="0"/>
              <a:t>则：对</a:t>
            </a:r>
            <a:r>
              <a:rPr lang="en-US" altLang="zh-CN" sz="2000" b="0" kern="0" dirty="0"/>
              <a:t>P1</a:t>
            </a:r>
            <a:r>
              <a:rPr lang="zh-CN" altLang="en-US" sz="2000" b="0" kern="0" dirty="0" smtClean="0"/>
              <a:t>中的所有点，只需一次扫描就可以找出所有候选者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zh-CN" altLang="en-US" sz="2000" b="0" kern="0" dirty="0"/>
              <a:t>排好序的</a:t>
            </a:r>
            <a:r>
              <a:rPr lang="zh-CN" altLang="en-US" sz="2000" b="0" kern="0" dirty="0" smtClean="0"/>
              <a:t>点作</a:t>
            </a:r>
            <a:r>
              <a:rPr lang="zh-CN" altLang="en-US" sz="2000" b="0" kern="0" dirty="0"/>
              <a:t>一次扫描</a:t>
            </a:r>
            <a:r>
              <a:rPr lang="zh-CN" altLang="en-US" sz="2000" b="0" kern="0" dirty="0" smtClean="0"/>
              <a:t>，可</a:t>
            </a:r>
            <a:r>
              <a:rPr lang="zh-CN" altLang="en-US" sz="2000" b="0" kern="0" dirty="0"/>
              <a:t>以找出所有最接近点对的候选</a:t>
            </a:r>
            <a:r>
              <a:rPr lang="zh-CN" altLang="en-US" sz="2000" b="0" kern="0" dirty="0" smtClean="0"/>
              <a:t>者</a:t>
            </a:r>
            <a:endParaRPr lang="en-US" altLang="zh-CN" sz="2000" b="0" kern="0" dirty="0" smtClean="0"/>
          </a:p>
          <a:p>
            <a:pPr marL="1300050" lvl="2">
              <a:lnSpc>
                <a:spcPct val="180000"/>
              </a:lnSpc>
              <a:spcBef>
                <a:spcPts val="0"/>
              </a:spcBef>
              <a:buSzPct val="70000"/>
              <a:buFont typeface="Wingdings" pitchFamily="2" charset="2"/>
              <a:buChar char="l"/>
            </a:pPr>
            <a:r>
              <a:rPr lang="zh-CN" altLang="en-US" sz="2000" b="0" kern="0" dirty="0" smtClean="0"/>
              <a:t>对</a:t>
            </a:r>
            <a:r>
              <a:rPr lang="en-US" altLang="zh-CN" sz="2000" b="0" kern="0" dirty="0"/>
              <a:t>P1</a:t>
            </a:r>
            <a:r>
              <a:rPr lang="zh-CN" altLang="en-US" sz="2000" b="0" kern="0" dirty="0" smtClean="0"/>
              <a:t>中每</a:t>
            </a:r>
            <a:r>
              <a:rPr lang="zh-CN" altLang="en-US" sz="2000" b="0" kern="0" dirty="0"/>
              <a:t>个</a:t>
            </a:r>
            <a:r>
              <a:rPr lang="zh-CN" altLang="en-US" sz="2000" b="0" kern="0" dirty="0" smtClean="0"/>
              <a:t>点，最</a:t>
            </a:r>
            <a:r>
              <a:rPr lang="zh-CN" altLang="en-US" sz="2000" b="0" kern="0" dirty="0"/>
              <a:t>多</a:t>
            </a:r>
            <a:r>
              <a:rPr lang="zh-CN" altLang="en-US" sz="2000" b="0" kern="0" dirty="0" smtClean="0"/>
              <a:t>只需检</a:t>
            </a:r>
            <a:r>
              <a:rPr lang="zh-CN" altLang="en-US" sz="2000" b="0" kern="0" dirty="0"/>
              <a:t>查</a:t>
            </a:r>
            <a:r>
              <a:rPr lang="en-US" altLang="zh-CN" sz="2000" b="0" kern="0" dirty="0"/>
              <a:t>P2</a:t>
            </a:r>
            <a:r>
              <a:rPr lang="zh-CN" altLang="en-US" sz="2000" b="0" kern="0" dirty="0"/>
              <a:t>中排好序的相继</a:t>
            </a:r>
            <a:r>
              <a:rPr lang="en-US" altLang="zh-CN" sz="2000" b="0" kern="0" dirty="0"/>
              <a:t>6</a:t>
            </a:r>
            <a:r>
              <a:rPr lang="zh-CN" altLang="en-US" sz="2000" b="0" kern="0" dirty="0"/>
              <a:t>个</a:t>
            </a:r>
            <a:r>
              <a:rPr lang="zh-CN" altLang="en-US" sz="2000" b="0" kern="0" dirty="0" smtClean="0"/>
              <a:t>点</a:t>
            </a:r>
            <a:endParaRPr lang="zh-CN" altLang="en-US" sz="2000" b="0" kern="0" dirty="0"/>
          </a:p>
        </p:txBody>
      </p:sp>
    </p:spTree>
    <p:extLst>
      <p:ext uri="{BB962C8B-B14F-4D97-AF65-F5344CB8AC3E}">
        <p14:creationId xmlns:p14="http://schemas.microsoft.com/office/powerpoint/2010/main" val="31560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left)">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left)">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left)">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P spid="8" grpId="0" uiExpand="1" build="p" bldLvl="5"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684213" y="0"/>
            <a:ext cx="7772400" cy="1143000"/>
          </a:xfrm>
          <a:prstGeom prst="rect">
            <a:avLst/>
          </a:prstGeom>
          <a:noFill/>
          <a:ln>
            <a:noFill/>
          </a:ln>
          <a:effectLst/>
          <a:extLst/>
        </p:spPr>
        <p:txBody>
          <a:bodyPr anchor="ctr"/>
          <a:lstStyle/>
          <a:p>
            <a:pPr>
              <a:defRPr/>
            </a:pPr>
            <a:r>
              <a:rPr lang="zh-CN" altLang="en-US" sz="4400">
                <a:effectLst>
                  <a:outerShdw blurRad="38100" dist="38100" dir="2700000" algn="tl">
                    <a:srgbClr val="C0C0C0"/>
                  </a:outerShdw>
                </a:effectLst>
                <a:latin typeface="黑体" pitchFamily="2" charset="-122"/>
                <a:ea typeface="黑体" pitchFamily="2" charset="-122"/>
              </a:rPr>
              <a:t>最接近点对问题</a:t>
            </a:r>
          </a:p>
        </p:txBody>
      </p:sp>
      <p:sp>
        <p:nvSpPr>
          <p:cNvPr id="22532" name="Rectangle 6"/>
          <p:cNvSpPr>
            <a:spLocks noChangeArrowheads="1"/>
          </p:cNvSpPr>
          <p:nvPr/>
        </p:nvSpPr>
        <p:spPr bwMode="auto">
          <a:xfrm>
            <a:off x="0" y="1052513"/>
            <a:ext cx="4643438" cy="5016758"/>
          </a:xfrm>
          <a:prstGeom prst="rect">
            <a:avLst/>
          </a:prstGeom>
          <a:noFill/>
          <a:ln w="25400" algn="ctr">
            <a:noFill/>
            <a:miter lim="800000"/>
            <a:headEnd/>
            <a:tailEnd/>
          </a:ln>
        </p:spPr>
        <p:txBody>
          <a:bodyPr>
            <a:spAutoFit/>
          </a:bodyPr>
          <a:lstStyle/>
          <a:p>
            <a:pPr>
              <a:spcBef>
                <a:spcPct val="50000"/>
              </a:spcBef>
            </a:pPr>
            <a:r>
              <a:rPr lang="en-US" altLang="zh-CN" dirty="0">
                <a:ea typeface="楷体_GB2312" pitchFamily="49" charset="-122"/>
              </a:rPr>
              <a:t>double </a:t>
            </a:r>
            <a:r>
              <a:rPr lang="en-US" altLang="zh-CN" b="1" dirty="0">
                <a:ea typeface="楷体_GB2312" pitchFamily="49" charset="-122"/>
              </a:rPr>
              <a:t>cpair2</a:t>
            </a:r>
            <a:r>
              <a:rPr lang="en-US" altLang="zh-CN" dirty="0">
                <a:ea typeface="楷体_GB2312" pitchFamily="49" charset="-122"/>
              </a:rPr>
              <a:t>(S)</a:t>
            </a:r>
          </a:p>
          <a:p>
            <a:pPr>
              <a:spcBef>
                <a:spcPct val="50000"/>
              </a:spcBef>
            </a:pPr>
            <a:r>
              <a:rPr lang="en-US" altLang="zh-CN" dirty="0">
                <a:ea typeface="楷体_GB2312" pitchFamily="49" charset="-122"/>
              </a:rPr>
              <a:t>{</a:t>
            </a:r>
          </a:p>
          <a:p>
            <a:pPr>
              <a:spcBef>
                <a:spcPct val="50000"/>
              </a:spcBef>
            </a:pPr>
            <a:r>
              <a:rPr lang="en-US" altLang="zh-CN" dirty="0">
                <a:ea typeface="楷体_GB2312" pitchFamily="49" charset="-122"/>
              </a:rPr>
              <a:t>      n=|S|;</a:t>
            </a:r>
          </a:p>
          <a:p>
            <a:pPr>
              <a:spcBef>
                <a:spcPct val="50000"/>
              </a:spcBef>
            </a:pPr>
            <a:r>
              <a:rPr lang="en-US" altLang="zh-CN" dirty="0">
                <a:ea typeface="楷体_GB2312" pitchFamily="49" charset="-122"/>
              </a:rPr>
              <a:t>      </a:t>
            </a:r>
            <a:r>
              <a:rPr lang="en-US" altLang="zh-CN" b="1" dirty="0">
                <a:ea typeface="楷体_GB2312" pitchFamily="49" charset="-122"/>
              </a:rPr>
              <a:t>if</a:t>
            </a:r>
            <a:r>
              <a:rPr lang="en-US" altLang="zh-CN" dirty="0">
                <a:ea typeface="楷体_GB2312" pitchFamily="49" charset="-122"/>
              </a:rPr>
              <a:t> (n &lt; 2) </a:t>
            </a:r>
            <a:r>
              <a:rPr lang="en-US" altLang="zh-CN" b="1" dirty="0">
                <a:ea typeface="楷体_GB2312" pitchFamily="49" charset="-122"/>
              </a:rPr>
              <a:t>return</a:t>
            </a:r>
            <a:r>
              <a:rPr lang="en-US" altLang="zh-CN" dirty="0">
                <a:ea typeface="楷体_GB2312" pitchFamily="49" charset="-122"/>
              </a:rPr>
              <a:t> </a:t>
            </a:r>
            <a:r>
              <a:rPr lang="en-US" altLang="zh-CN" dirty="0" smtClean="0">
                <a:ea typeface="楷体_GB2312" pitchFamily="49" charset="-122"/>
              </a:rPr>
              <a:t>…;</a:t>
            </a:r>
            <a:endParaRPr lang="en-US" altLang="zh-CN" dirty="0">
              <a:ea typeface="楷体_GB2312" pitchFamily="49" charset="-122"/>
            </a:endParaRPr>
          </a:p>
          <a:p>
            <a:pPr>
              <a:spcBef>
                <a:spcPct val="50000"/>
              </a:spcBef>
            </a:pPr>
            <a:r>
              <a:rPr lang="en-US" altLang="zh-CN" dirty="0">
                <a:ea typeface="楷体_GB2312" pitchFamily="49" charset="-122"/>
              </a:rPr>
              <a:t>1</a:t>
            </a:r>
            <a:r>
              <a:rPr lang="zh-CN" altLang="en-US" dirty="0">
                <a:ea typeface="楷体_GB2312" pitchFamily="49" charset="-122"/>
              </a:rPr>
              <a:t>、</a:t>
            </a:r>
            <a:r>
              <a:rPr lang="en-US" altLang="zh-CN" dirty="0">
                <a:ea typeface="楷体_GB2312" pitchFamily="49" charset="-122"/>
              </a:rPr>
              <a:t>m=S</a:t>
            </a:r>
            <a:r>
              <a:rPr lang="zh-CN" altLang="en-US" dirty="0">
                <a:ea typeface="楷体_GB2312" pitchFamily="49" charset="-122"/>
              </a:rPr>
              <a:t>中各点</a:t>
            </a:r>
            <a:r>
              <a:rPr lang="en-US" altLang="zh-CN" dirty="0">
                <a:ea typeface="楷体_GB2312" pitchFamily="49" charset="-122"/>
              </a:rPr>
              <a:t>x</a:t>
            </a:r>
            <a:r>
              <a:rPr lang="zh-CN" altLang="en-US" dirty="0">
                <a:ea typeface="楷体_GB2312" pitchFamily="49" charset="-122"/>
              </a:rPr>
              <a:t>间坐标的中位数</a:t>
            </a:r>
            <a:r>
              <a:rPr lang="en-US" altLang="zh-CN" dirty="0">
                <a:ea typeface="楷体_GB2312" pitchFamily="49" charset="-122"/>
              </a:rPr>
              <a:t>;</a:t>
            </a:r>
          </a:p>
          <a:p>
            <a:pPr>
              <a:spcBef>
                <a:spcPct val="50000"/>
              </a:spcBef>
            </a:pPr>
            <a:r>
              <a:rPr lang="en-US" altLang="zh-CN" dirty="0">
                <a:ea typeface="楷体_GB2312" pitchFamily="49" charset="-122"/>
              </a:rPr>
              <a:t>      </a:t>
            </a:r>
            <a:r>
              <a:rPr lang="zh-CN" altLang="en-US" dirty="0">
                <a:ea typeface="楷体_GB2312" pitchFamily="49" charset="-122"/>
              </a:rPr>
              <a:t>构造</a:t>
            </a:r>
            <a:r>
              <a:rPr lang="en-US" altLang="zh-CN" dirty="0">
                <a:ea typeface="楷体_GB2312" pitchFamily="49" charset="-122"/>
              </a:rPr>
              <a:t>S1</a:t>
            </a:r>
            <a:r>
              <a:rPr lang="zh-CN" altLang="en-US" dirty="0">
                <a:ea typeface="楷体_GB2312" pitchFamily="49" charset="-122"/>
              </a:rPr>
              <a:t>和</a:t>
            </a:r>
            <a:r>
              <a:rPr lang="en-US" altLang="zh-CN" dirty="0">
                <a:ea typeface="楷体_GB2312" pitchFamily="49" charset="-122"/>
              </a:rPr>
              <a:t>S2</a:t>
            </a:r>
            <a:r>
              <a:rPr lang="zh-CN" altLang="en-US" dirty="0">
                <a:ea typeface="楷体_GB2312" pitchFamily="49" charset="-122"/>
              </a:rPr>
              <a:t>；</a:t>
            </a:r>
          </a:p>
          <a:p>
            <a:pPr>
              <a:spcBef>
                <a:spcPct val="50000"/>
              </a:spcBef>
            </a:pPr>
            <a:r>
              <a:rPr lang="zh-CN" altLang="en-US" dirty="0">
                <a:ea typeface="楷体_GB2312" pitchFamily="49" charset="-122"/>
              </a:rPr>
              <a:t>      </a:t>
            </a:r>
            <a:r>
              <a:rPr lang="en-US" altLang="zh-CN" dirty="0">
                <a:ea typeface="楷体_GB2312" pitchFamily="49" charset="-122"/>
              </a:rPr>
              <a:t>//S1={</a:t>
            </a:r>
            <a:r>
              <a:rPr lang="en-US" altLang="zh-CN" dirty="0" err="1">
                <a:ea typeface="楷体_GB2312" pitchFamily="49" charset="-122"/>
              </a:rPr>
              <a:t>p∈S|x</a:t>
            </a:r>
            <a:r>
              <a:rPr lang="en-US" altLang="zh-CN" dirty="0">
                <a:ea typeface="楷体_GB2312" pitchFamily="49" charset="-122"/>
              </a:rPr>
              <a:t>(p)&lt;=m}, </a:t>
            </a:r>
          </a:p>
          <a:p>
            <a:pPr>
              <a:spcBef>
                <a:spcPct val="50000"/>
              </a:spcBef>
            </a:pPr>
            <a:r>
              <a:rPr lang="en-US" altLang="zh-CN" dirty="0">
                <a:ea typeface="楷体_GB2312" pitchFamily="49" charset="-122"/>
              </a:rPr>
              <a:t>     S2={</a:t>
            </a:r>
            <a:r>
              <a:rPr lang="en-US" altLang="zh-CN" dirty="0" err="1">
                <a:ea typeface="楷体_GB2312" pitchFamily="49" charset="-122"/>
              </a:rPr>
              <a:t>p∈S|x</a:t>
            </a:r>
            <a:r>
              <a:rPr lang="en-US" altLang="zh-CN" dirty="0">
                <a:ea typeface="楷体_GB2312" pitchFamily="49" charset="-122"/>
              </a:rPr>
              <a:t>(p)&gt;m}</a:t>
            </a:r>
          </a:p>
          <a:p>
            <a:pPr>
              <a:spcBef>
                <a:spcPct val="50000"/>
              </a:spcBef>
            </a:pP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d1=</a:t>
            </a:r>
            <a:r>
              <a:rPr lang="en-US" altLang="zh-CN" b="1" dirty="0">
                <a:ea typeface="楷体_GB2312" pitchFamily="49" charset="-122"/>
              </a:rPr>
              <a:t>cpair2</a:t>
            </a:r>
            <a:r>
              <a:rPr lang="en-US" altLang="zh-CN" dirty="0">
                <a:ea typeface="楷体_GB2312" pitchFamily="49" charset="-122"/>
              </a:rPr>
              <a:t>(S1);</a:t>
            </a:r>
          </a:p>
          <a:p>
            <a:pPr>
              <a:spcBef>
                <a:spcPct val="50000"/>
              </a:spcBef>
            </a:pPr>
            <a:r>
              <a:rPr lang="en-US" altLang="zh-CN" dirty="0">
                <a:ea typeface="楷体_GB2312" pitchFamily="49" charset="-122"/>
              </a:rPr>
              <a:t>      d2=</a:t>
            </a:r>
            <a:r>
              <a:rPr lang="en-US" altLang="zh-CN" b="1" dirty="0">
                <a:ea typeface="楷体_GB2312" pitchFamily="49" charset="-122"/>
              </a:rPr>
              <a:t>cpair2</a:t>
            </a:r>
            <a:r>
              <a:rPr lang="en-US" altLang="zh-CN" dirty="0">
                <a:ea typeface="楷体_GB2312" pitchFamily="49" charset="-122"/>
              </a:rPr>
              <a:t>(S2);</a:t>
            </a:r>
          </a:p>
          <a:p>
            <a:pPr>
              <a:spcBef>
                <a:spcPct val="50000"/>
              </a:spcBef>
            </a:pP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dm=</a:t>
            </a:r>
            <a:r>
              <a:rPr lang="en-US" altLang="zh-CN" b="1" dirty="0">
                <a:ea typeface="楷体_GB2312" pitchFamily="49" charset="-122"/>
              </a:rPr>
              <a:t>min</a:t>
            </a:r>
            <a:r>
              <a:rPr lang="en-US" altLang="zh-CN" dirty="0">
                <a:ea typeface="楷体_GB2312" pitchFamily="49" charset="-122"/>
              </a:rPr>
              <a:t>(d1,d2);</a:t>
            </a:r>
          </a:p>
        </p:txBody>
      </p:sp>
      <p:sp>
        <p:nvSpPr>
          <p:cNvPr id="22533" name="Text Box 7"/>
          <p:cNvSpPr txBox="1">
            <a:spLocks noChangeArrowheads="1"/>
          </p:cNvSpPr>
          <p:nvPr/>
        </p:nvSpPr>
        <p:spPr bwMode="auto">
          <a:xfrm>
            <a:off x="3779912" y="1035645"/>
            <a:ext cx="5327650" cy="5273675"/>
          </a:xfrm>
          <a:prstGeom prst="rect">
            <a:avLst/>
          </a:prstGeom>
          <a:solidFill>
            <a:schemeClr val="accent2">
              <a:lumMod val="20000"/>
              <a:lumOff val="80000"/>
            </a:schemeClr>
          </a:solidFill>
          <a:ln w="25400" algn="ctr">
            <a:noFill/>
            <a:miter lim="800000"/>
            <a:headEnd/>
            <a:tailEnd/>
          </a:ln>
        </p:spPr>
        <p:txBody>
          <a:bodyPr>
            <a:spAutoFit/>
          </a:bodyPr>
          <a:lstStyle/>
          <a:p>
            <a:r>
              <a:rPr lang="en-US" altLang="zh-CN" sz="2000" dirty="0">
                <a:ea typeface="楷体_GB2312" pitchFamily="49" charset="-122"/>
              </a:rPr>
              <a:t>4</a:t>
            </a:r>
            <a:r>
              <a:rPr lang="zh-CN" altLang="en-US" sz="2000" dirty="0">
                <a:ea typeface="楷体_GB2312" pitchFamily="49" charset="-122"/>
              </a:rPr>
              <a:t>、设</a:t>
            </a:r>
            <a:r>
              <a:rPr lang="en-US" altLang="zh-CN" sz="2000" dirty="0">
                <a:ea typeface="楷体_GB2312" pitchFamily="49" charset="-122"/>
              </a:rPr>
              <a:t>P1</a:t>
            </a:r>
            <a:r>
              <a:rPr lang="zh-CN" altLang="en-US" sz="2000" dirty="0">
                <a:ea typeface="楷体_GB2312" pitchFamily="49" charset="-122"/>
              </a:rPr>
              <a:t>是</a:t>
            </a:r>
            <a:r>
              <a:rPr lang="en-US" altLang="zh-CN" sz="2000" dirty="0">
                <a:ea typeface="楷体_GB2312" pitchFamily="49" charset="-122"/>
              </a:rPr>
              <a:t>S1</a:t>
            </a:r>
            <a:r>
              <a:rPr lang="zh-CN" altLang="en-US" sz="2000" dirty="0">
                <a:ea typeface="楷体_GB2312" pitchFamily="49" charset="-122"/>
              </a:rPr>
              <a:t>中距垂直分割线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之内的所有点组成的集合；</a:t>
            </a:r>
          </a:p>
          <a:p>
            <a:r>
              <a:rPr lang="zh-CN" altLang="en-US" sz="2000" dirty="0">
                <a:ea typeface="楷体_GB2312" pitchFamily="49" charset="-122"/>
              </a:rPr>
              <a:t>      </a:t>
            </a:r>
            <a:r>
              <a:rPr lang="en-US" altLang="zh-CN" sz="2000" dirty="0">
                <a:ea typeface="楷体_GB2312" pitchFamily="49" charset="-122"/>
              </a:rPr>
              <a:t>P2</a:t>
            </a:r>
            <a:r>
              <a:rPr lang="zh-CN" altLang="en-US" sz="2000" dirty="0">
                <a:ea typeface="楷体_GB2312" pitchFamily="49" charset="-122"/>
              </a:rPr>
              <a:t>是</a:t>
            </a:r>
            <a:r>
              <a:rPr lang="en-US" altLang="zh-CN" sz="2000" dirty="0">
                <a:ea typeface="楷体_GB2312" pitchFamily="49" charset="-122"/>
              </a:rPr>
              <a:t>S2</a:t>
            </a:r>
            <a:r>
              <a:rPr lang="zh-CN" altLang="en-US" sz="2000" dirty="0">
                <a:ea typeface="楷体_GB2312" pitchFamily="49" charset="-122"/>
              </a:rPr>
              <a:t>中距分割线</a:t>
            </a:r>
            <a:r>
              <a:rPr lang="en-US" altLang="zh-CN" sz="2000" dirty="0">
                <a:ea typeface="楷体_GB2312" pitchFamily="49" charset="-122"/>
              </a:rPr>
              <a:t>l</a:t>
            </a:r>
            <a:r>
              <a:rPr lang="zh-CN" altLang="en-US" sz="2000" dirty="0">
                <a:ea typeface="楷体_GB2312" pitchFamily="49" charset="-122"/>
              </a:rPr>
              <a:t>的距离在</a:t>
            </a:r>
            <a:r>
              <a:rPr lang="en-US" altLang="zh-CN" sz="2000" dirty="0">
                <a:ea typeface="楷体_GB2312" pitchFamily="49" charset="-122"/>
              </a:rPr>
              <a:t>dm</a:t>
            </a:r>
            <a:r>
              <a:rPr lang="zh-CN" altLang="en-US" sz="2000" dirty="0">
                <a:ea typeface="楷体_GB2312" pitchFamily="49" charset="-122"/>
              </a:rPr>
              <a:t>之内所有点组成的集合；</a:t>
            </a:r>
          </a:p>
          <a:p>
            <a:r>
              <a:rPr lang="zh-CN" altLang="en-US" sz="2000" dirty="0">
                <a:ea typeface="楷体_GB2312" pitchFamily="49" charset="-122"/>
              </a:rPr>
              <a:t>      将</a:t>
            </a:r>
            <a:r>
              <a:rPr lang="en-US" altLang="zh-CN" sz="2000" dirty="0">
                <a:ea typeface="楷体_GB2312" pitchFamily="49" charset="-122"/>
              </a:rPr>
              <a:t>P1</a:t>
            </a:r>
            <a:r>
              <a:rPr lang="zh-CN" altLang="en-US" sz="2000" dirty="0">
                <a:ea typeface="楷体_GB2312" pitchFamily="49" charset="-122"/>
              </a:rPr>
              <a:t>和</a:t>
            </a:r>
            <a:r>
              <a:rPr lang="en-US" altLang="zh-CN" sz="2000" dirty="0">
                <a:ea typeface="楷体_GB2312" pitchFamily="49" charset="-122"/>
              </a:rPr>
              <a:t>P2</a:t>
            </a:r>
            <a:r>
              <a:rPr lang="zh-CN" altLang="en-US" sz="2000" dirty="0">
                <a:ea typeface="楷体_GB2312" pitchFamily="49" charset="-122"/>
              </a:rPr>
              <a:t>中点依其</a:t>
            </a:r>
            <a:r>
              <a:rPr lang="en-US" altLang="zh-CN" sz="2000" dirty="0">
                <a:ea typeface="楷体_GB2312" pitchFamily="49" charset="-122"/>
              </a:rPr>
              <a:t>y</a:t>
            </a:r>
            <a:r>
              <a:rPr lang="zh-CN" altLang="en-US" sz="2000" dirty="0">
                <a:ea typeface="楷体_GB2312" pitchFamily="49" charset="-122"/>
              </a:rPr>
              <a:t>坐标值排序；</a:t>
            </a:r>
          </a:p>
          <a:p>
            <a:r>
              <a:rPr lang="zh-CN" altLang="en-US" sz="2000" dirty="0">
                <a:ea typeface="楷体_GB2312" pitchFamily="49" charset="-122"/>
              </a:rPr>
              <a:t>      并设</a:t>
            </a:r>
            <a:r>
              <a:rPr lang="en-US" altLang="zh-CN" sz="2000" dirty="0">
                <a:ea typeface="楷体_GB2312" pitchFamily="49" charset="-122"/>
              </a:rPr>
              <a:t>X</a:t>
            </a:r>
            <a:r>
              <a:rPr lang="zh-CN" altLang="en-US" sz="2000" dirty="0">
                <a:ea typeface="楷体_GB2312" pitchFamily="49" charset="-122"/>
              </a:rPr>
              <a:t>和</a:t>
            </a:r>
            <a:r>
              <a:rPr lang="en-US" altLang="zh-CN" sz="2000" dirty="0">
                <a:ea typeface="楷体_GB2312" pitchFamily="49" charset="-122"/>
              </a:rPr>
              <a:t>Y</a:t>
            </a:r>
            <a:r>
              <a:rPr lang="zh-CN" altLang="en-US" sz="2000" dirty="0">
                <a:ea typeface="楷体_GB2312" pitchFamily="49" charset="-122"/>
              </a:rPr>
              <a:t>是相应的已排好序的点列；</a:t>
            </a:r>
          </a:p>
          <a:p>
            <a:r>
              <a:rPr lang="en-US" altLang="zh-CN" sz="2000" dirty="0">
                <a:ea typeface="楷体_GB2312" pitchFamily="49" charset="-122"/>
              </a:rPr>
              <a:t>5</a:t>
            </a:r>
            <a:r>
              <a:rPr lang="zh-CN" altLang="en-US" sz="2000" dirty="0">
                <a:ea typeface="楷体_GB2312" pitchFamily="49" charset="-122"/>
              </a:rPr>
              <a:t>、通过扫描</a:t>
            </a:r>
            <a:r>
              <a:rPr lang="en-US" altLang="zh-CN" sz="2000" dirty="0">
                <a:ea typeface="楷体_GB2312" pitchFamily="49" charset="-122"/>
              </a:rPr>
              <a:t>X</a:t>
            </a:r>
            <a:r>
              <a:rPr lang="zh-CN" altLang="en-US" sz="2000" dirty="0">
                <a:ea typeface="楷体_GB2312" pitchFamily="49" charset="-122"/>
              </a:rPr>
              <a:t>以及对于</a:t>
            </a:r>
            <a:r>
              <a:rPr lang="en-US" altLang="zh-CN" sz="2000" dirty="0">
                <a:ea typeface="楷体_GB2312" pitchFamily="49" charset="-122"/>
              </a:rPr>
              <a:t>X</a:t>
            </a:r>
            <a:r>
              <a:rPr lang="zh-CN" altLang="en-US" sz="2000" dirty="0">
                <a:ea typeface="楷体_GB2312" pitchFamily="49" charset="-122"/>
              </a:rPr>
              <a:t>中每个点检查</a:t>
            </a:r>
            <a:r>
              <a:rPr lang="en-US" altLang="zh-CN" sz="2000" dirty="0">
                <a:ea typeface="楷体_GB2312" pitchFamily="49" charset="-122"/>
              </a:rPr>
              <a:t>Y</a:t>
            </a:r>
            <a:r>
              <a:rPr lang="zh-CN" altLang="en-US" sz="2000" dirty="0">
                <a:ea typeface="楷体_GB2312" pitchFamily="49" charset="-122"/>
              </a:rPr>
              <a:t>中与其距离在</a:t>
            </a:r>
            <a:r>
              <a:rPr lang="en-US" altLang="zh-CN" sz="2000" dirty="0">
                <a:ea typeface="楷体_GB2312" pitchFamily="49" charset="-122"/>
              </a:rPr>
              <a:t>dm</a:t>
            </a:r>
            <a:r>
              <a:rPr lang="zh-CN" altLang="en-US" sz="2000" dirty="0">
                <a:ea typeface="楷体_GB2312" pitchFamily="49" charset="-122"/>
              </a:rPr>
              <a:t>之内的所有点</a:t>
            </a:r>
            <a:r>
              <a:rPr lang="en-US" altLang="zh-CN" sz="2000" dirty="0">
                <a:ea typeface="楷体_GB2312" pitchFamily="49" charset="-122"/>
              </a:rPr>
              <a:t>(</a:t>
            </a:r>
            <a:r>
              <a:rPr lang="zh-CN" altLang="en-US" sz="2000" dirty="0">
                <a:ea typeface="楷体_GB2312" pitchFamily="49" charset="-122"/>
              </a:rPr>
              <a:t>最多</a:t>
            </a:r>
            <a:r>
              <a:rPr lang="en-US" altLang="zh-CN" sz="2000" dirty="0">
                <a:ea typeface="楷体_GB2312" pitchFamily="49" charset="-122"/>
              </a:rPr>
              <a:t>6</a:t>
            </a:r>
            <a:r>
              <a:rPr lang="zh-CN" altLang="en-US" sz="2000" dirty="0">
                <a:ea typeface="楷体_GB2312" pitchFamily="49" charset="-122"/>
              </a:rPr>
              <a:t>个</a:t>
            </a:r>
            <a:r>
              <a:rPr lang="en-US" altLang="zh-CN" sz="2000" dirty="0">
                <a:ea typeface="楷体_GB2312" pitchFamily="49" charset="-122"/>
              </a:rPr>
              <a:t>)</a:t>
            </a:r>
            <a:r>
              <a:rPr lang="zh-CN" altLang="en-US" sz="2000" dirty="0">
                <a:ea typeface="楷体_GB2312" pitchFamily="49" charset="-122"/>
              </a:rPr>
              <a:t>可以完成合并；</a:t>
            </a:r>
          </a:p>
          <a:p>
            <a:r>
              <a:rPr lang="zh-CN" altLang="en-US" sz="2000" dirty="0">
                <a:ea typeface="楷体_GB2312" pitchFamily="49" charset="-122"/>
              </a:rPr>
              <a:t>      当</a:t>
            </a:r>
            <a:r>
              <a:rPr lang="en-US" altLang="zh-CN" sz="2000" dirty="0">
                <a:ea typeface="楷体_GB2312" pitchFamily="49" charset="-122"/>
              </a:rPr>
              <a:t>X</a:t>
            </a:r>
            <a:r>
              <a:rPr lang="zh-CN" altLang="en-US" sz="2000" dirty="0">
                <a:ea typeface="楷体_GB2312" pitchFamily="49" charset="-122"/>
              </a:rPr>
              <a:t>中的扫描指针逐次向上移动时，</a:t>
            </a:r>
            <a:r>
              <a:rPr lang="en-US" altLang="zh-CN" sz="2000" dirty="0">
                <a:ea typeface="楷体_GB2312" pitchFamily="49" charset="-122"/>
              </a:rPr>
              <a:t>Y</a:t>
            </a:r>
            <a:r>
              <a:rPr lang="zh-CN" altLang="en-US" sz="2000" dirty="0">
                <a:ea typeface="楷体_GB2312" pitchFamily="49" charset="-122"/>
              </a:rPr>
              <a:t>中的扫描指针可在宽为</a:t>
            </a:r>
            <a:r>
              <a:rPr lang="en-US" altLang="zh-CN" sz="2000" dirty="0">
                <a:ea typeface="楷体_GB2312" pitchFamily="49" charset="-122"/>
              </a:rPr>
              <a:t>2dm</a:t>
            </a:r>
            <a:r>
              <a:rPr lang="zh-CN" altLang="en-US" sz="2000" dirty="0">
                <a:ea typeface="楷体_GB2312" pitchFamily="49" charset="-122"/>
              </a:rPr>
              <a:t>的区间内移动；</a:t>
            </a:r>
          </a:p>
          <a:p>
            <a:r>
              <a:rPr lang="zh-CN" altLang="en-US" sz="2000" dirty="0">
                <a:ea typeface="楷体_GB2312" pitchFamily="49" charset="-122"/>
              </a:rPr>
              <a:t>      设</a:t>
            </a:r>
            <a:r>
              <a:rPr lang="en-US" altLang="zh-CN" sz="2000" dirty="0">
                <a:ea typeface="楷体_GB2312" pitchFamily="49" charset="-122"/>
              </a:rPr>
              <a:t>dl</a:t>
            </a:r>
            <a:r>
              <a:rPr lang="zh-CN" altLang="en-US" sz="2000" dirty="0">
                <a:ea typeface="楷体_GB2312" pitchFamily="49" charset="-122"/>
              </a:rPr>
              <a:t>是按这种扫描方式找到的点对间的最小距离；</a:t>
            </a:r>
          </a:p>
          <a:p>
            <a:r>
              <a:rPr lang="en-US" altLang="zh-CN" sz="2000" dirty="0">
                <a:ea typeface="楷体_GB2312" pitchFamily="49" charset="-122"/>
              </a:rPr>
              <a:t>6</a:t>
            </a:r>
            <a:r>
              <a:rPr lang="zh-CN" altLang="en-US" sz="2000" dirty="0">
                <a:ea typeface="楷体_GB2312" pitchFamily="49" charset="-122"/>
              </a:rPr>
              <a:t>、</a:t>
            </a:r>
            <a:r>
              <a:rPr lang="en-US" altLang="zh-CN" sz="2000" dirty="0">
                <a:ea typeface="楷体_GB2312" pitchFamily="49" charset="-122"/>
              </a:rPr>
              <a:t>d=</a:t>
            </a:r>
            <a:r>
              <a:rPr lang="en-US" altLang="zh-CN" sz="2000" b="1" dirty="0">
                <a:ea typeface="楷体_GB2312" pitchFamily="49" charset="-122"/>
              </a:rPr>
              <a:t>min</a:t>
            </a:r>
            <a:r>
              <a:rPr lang="en-US" altLang="zh-CN" sz="2000" dirty="0">
                <a:ea typeface="楷体_GB2312" pitchFamily="49" charset="-122"/>
              </a:rPr>
              <a:t>(</a:t>
            </a:r>
            <a:r>
              <a:rPr lang="en-US" altLang="zh-CN" sz="2000" dirty="0" err="1">
                <a:ea typeface="楷体_GB2312" pitchFamily="49" charset="-122"/>
              </a:rPr>
              <a:t>dm,dl</a:t>
            </a:r>
            <a:r>
              <a:rPr lang="en-US" altLang="zh-CN" sz="2000" dirty="0">
                <a:ea typeface="楷体_GB2312" pitchFamily="49" charset="-122"/>
              </a:rPr>
              <a:t>);</a:t>
            </a:r>
          </a:p>
          <a:p>
            <a:r>
              <a:rPr lang="en-US" altLang="zh-CN" sz="2000" dirty="0">
                <a:ea typeface="楷体_GB2312" pitchFamily="49" charset="-122"/>
              </a:rPr>
              <a:t>      </a:t>
            </a:r>
            <a:r>
              <a:rPr lang="en-US" altLang="zh-CN" sz="2000" b="1" dirty="0">
                <a:ea typeface="楷体_GB2312" pitchFamily="49" charset="-122"/>
              </a:rPr>
              <a:t>return</a:t>
            </a:r>
            <a:r>
              <a:rPr lang="en-US" altLang="zh-CN" sz="2000" dirty="0">
                <a:ea typeface="楷体_GB2312" pitchFamily="49" charset="-122"/>
              </a:rPr>
              <a:t> d;</a:t>
            </a:r>
          </a:p>
          <a:p>
            <a:r>
              <a:rPr lang="en-US" altLang="zh-CN" sz="2000" dirty="0">
                <a:ea typeface="楷体_GB2312" pitchFamily="49" charset="-122"/>
              </a:rPr>
              <a:t>}</a:t>
            </a:r>
          </a:p>
          <a:p>
            <a:endParaRPr lang="en-US" altLang="zh-CN" sz="2000" dirty="0">
              <a:ea typeface="楷体_GB2312" pitchFamily="49" charset="-122"/>
            </a:endParaRPr>
          </a:p>
        </p:txBody>
      </p:sp>
      <p:sp>
        <p:nvSpPr>
          <p:cNvPr id="22534" name="Rectangle 12"/>
          <p:cNvSpPr>
            <a:spLocks noChangeArrowheads="1"/>
          </p:cNvSpPr>
          <p:nvPr/>
        </p:nvSpPr>
        <p:spPr bwMode="auto">
          <a:xfrm>
            <a:off x="0" y="3200400"/>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53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3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53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53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748464"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算</a:t>
            </a:r>
            <a:r>
              <a:rPr lang="zh-CN" altLang="en-US" sz="2400" dirty="0" smtClean="0"/>
              <a:t>法复杂度分析</a:t>
            </a:r>
            <a:endParaRPr kumimoji="1" lang="zh-CN" altLang="en-US" sz="2400"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分治法求解最接近点对问题</a:t>
            </a:r>
          </a:p>
        </p:txBody>
      </p:sp>
      <p:graphicFrame>
        <p:nvGraphicFramePr>
          <p:cNvPr id="5" name="Object 11"/>
          <p:cNvGraphicFramePr>
            <a:graphicFrameLocks noChangeAspect="1"/>
          </p:cNvGraphicFramePr>
          <p:nvPr>
            <p:extLst>
              <p:ext uri="{D42A27DB-BD31-4B8C-83A1-F6EECF244321}">
                <p14:modId xmlns:p14="http://schemas.microsoft.com/office/powerpoint/2010/main" val="214708566"/>
              </p:ext>
            </p:extLst>
          </p:nvPr>
        </p:nvGraphicFramePr>
        <p:xfrm>
          <a:off x="2062689" y="1484784"/>
          <a:ext cx="5306655" cy="1242911"/>
        </p:xfrm>
        <a:graphic>
          <a:graphicData uri="http://schemas.openxmlformats.org/presentationml/2006/ole">
            <mc:AlternateContent xmlns:mc="http://schemas.openxmlformats.org/markup-compatibility/2006">
              <mc:Choice xmlns:v="urn:schemas-microsoft-com:vml" Requires="v">
                <p:oleObj spid="_x0000_s161881" name="公式" r:id="rId4" imgW="1955800" imgH="457200" progId="">
                  <p:embed/>
                </p:oleObj>
              </mc:Choice>
              <mc:Fallback>
                <p:oleObj name="公式" r:id="rId4" imgW="1955800" imgH="457200" progId="">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689" y="1484784"/>
                        <a:ext cx="5306655" cy="1242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1727684" y="5893241"/>
            <a:ext cx="5976664" cy="632103"/>
          </a:xfrm>
          <a:prstGeom prst="rect">
            <a:avLst/>
          </a:prstGeom>
        </p:spPr>
        <p:txBody>
          <a:bodyPr wrap="none">
            <a:noAutofit/>
          </a:bodyPr>
          <a:lstStyle/>
          <a:p>
            <a:pPr algn="ctr" eaLnBrk="0" hangingPunct="0">
              <a:defRPr/>
            </a:pP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T(n)=O(</a:t>
            </a:r>
            <a:r>
              <a:rPr lang="en-US" altLang="zh-CN" sz="3200" dirty="0" err="1">
                <a:solidFill>
                  <a:srgbClr val="0033CC"/>
                </a:solidFill>
                <a:latin typeface="Verdana" panose="020B0604030504040204" pitchFamily="34" charset="0"/>
                <a:ea typeface="Verdana" panose="020B0604030504040204" pitchFamily="34" charset="0"/>
                <a:cs typeface="Verdana" panose="020B0604030504040204" pitchFamily="34" charset="0"/>
              </a:rPr>
              <a:t>nlogn</a:t>
            </a:r>
            <a:r>
              <a:rPr lang="en-US" altLang="zh-CN" sz="3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7" name="Content Placeholder 2"/>
          <p:cNvSpPr txBox="1">
            <a:spLocks/>
          </p:cNvSpPr>
          <p:nvPr/>
        </p:nvSpPr>
        <p:spPr>
          <a:xfrm>
            <a:off x="539552" y="2708920"/>
            <a:ext cx="8352928" cy="30243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eaLnBrk="1" hangingPunct="1">
              <a:lnSpc>
                <a:spcPct val="200000"/>
              </a:lnSpc>
              <a:spcBef>
                <a:spcPts val="0"/>
              </a:spcBef>
              <a:buNone/>
            </a:pPr>
            <a:r>
              <a:rPr lang="zh-CN" altLang="en-US" sz="2400" kern="0" dirty="0" smtClean="0"/>
              <a:t>思考：为什么是</a:t>
            </a:r>
            <a:r>
              <a:rPr lang="en-US" altLang="zh-CN" sz="2400" kern="0" dirty="0" smtClean="0"/>
              <a:t>n/2 ?</a:t>
            </a:r>
          </a:p>
          <a:p>
            <a:pPr marL="0" indent="0" algn="ctr" eaLnBrk="1" hangingPunct="1">
              <a:lnSpc>
                <a:spcPct val="200000"/>
              </a:lnSpc>
              <a:spcBef>
                <a:spcPts val="0"/>
              </a:spcBef>
              <a:buNone/>
            </a:pPr>
            <a:r>
              <a:rPr lang="zh-CN" altLang="en-US" sz="2400" kern="0" dirty="0"/>
              <a:t>因</a:t>
            </a:r>
            <a:r>
              <a:rPr lang="zh-CN" altLang="en-US" sz="2400" kern="0" dirty="0" smtClean="0"/>
              <a:t>为每次分割是根据子空间中点的</a:t>
            </a:r>
            <a:r>
              <a:rPr lang="en-US" altLang="zh-CN" sz="2400" kern="0" dirty="0" smtClean="0"/>
              <a:t>x</a:t>
            </a:r>
            <a:r>
              <a:rPr lang="zh-CN" altLang="en-US" sz="2400" kern="0" dirty="0" smtClean="0"/>
              <a:t>坐标的中位数进行划分</a:t>
            </a:r>
            <a:endParaRPr lang="en-US" altLang="zh-CN" sz="2400" kern="0" dirty="0" smtClean="0"/>
          </a:p>
          <a:p>
            <a:pPr marL="0" indent="0" algn="ctr" eaLnBrk="1" hangingPunct="1">
              <a:lnSpc>
                <a:spcPct val="200000"/>
              </a:lnSpc>
              <a:spcBef>
                <a:spcPts val="0"/>
              </a:spcBef>
              <a:buNone/>
            </a:pPr>
            <a:r>
              <a:rPr lang="zh-CN" altLang="en-US" sz="2400" kern="0" dirty="0"/>
              <a:t>思</a:t>
            </a:r>
            <a:r>
              <a:rPr lang="zh-CN" altLang="en-US" sz="2400" kern="0" dirty="0" smtClean="0"/>
              <a:t>考：为什么是</a:t>
            </a:r>
            <a:r>
              <a:rPr lang="en-US" altLang="zh-CN" sz="2400" kern="0" dirty="0" smtClean="0"/>
              <a:t>O(</a:t>
            </a:r>
            <a:r>
              <a:rPr lang="en-US" altLang="zh-CN" sz="2400" kern="0" dirty="0" smtClean="0">
                <a:solidFill>
                  <a:srgbClr val="0033CC"/>
                </a:solidFill>
              </a:rPr>
              <a:t>n</a:t>
            </a:r>
            <a:r>
              <a:rPr lang="en-US" altLang="zh-CN" sz="2400" kern="0" dirty="0" smtClean="0"/>
              <a:t>) ?</a:t>
            </a:r>
          </a:p>
          <a:p>
            <a:pPr marL="0" indent="0" algn="ctr" eaLnBrk="1" hangingPunct="1">
              <a:lnSpc>
                <a:spcPct val="200000"/>
              </a:lnSpc>
              <a:spcBef>
                <a:spcPts val="0"/>
              </a:spcBef>
              <a:buNone/>
            </a:pPr>
            <a:r>
              <a:rPr lang="zh-CN" altLang="en-US" sz="2400" kern="0" dirty="0"/>
              <a:t>因</a:t>
            </a:r>
            <a:r>
              <a:rPr lang="zh-CN" altLang="en-US" sz="2400" kern="0" dirty="0" smtClean="0"/>
              <a:t>为在每个划分的层次上都要对全部的点进行扫描</a:t>
            </a:r>
            <a:endParaRPr lang="en-US" altLang="zh-CN" sz="2400" kern="0" dirty="0" smtClean="0"/>
          </a:p>
        </p:txBody>
      </p:sp>
    </p:spTree>
    <p:extLst>
      <p:ext uri="{BB962C8B-B14F-4D97-AF65-F5344CB8AC3E}">
        <p14:creationId xmlns:p14="http://schemas.microsoft.com/office/powerpoint/2010/main" val="375480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wipe(left)">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wipe(left)">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2304255"/>
          </a:xfrm>
          <a:prstGeom prst="rect">
            <a:avLst/>
          </a:prstGeom>
        </p:spPr>
        <p:txBody>
          <a:bodyPr>
            <a:scene3d>
              <a:camera prst="orthographicFront">
                <a:rot lat="0" lon="0" rev="0"/>
              </a:camera>
              <a:lightRig rig="threePt" dir="t"/>
            </a:scene3d>
          </a:bodyPr>
          <a:lstStyle/>
          <a:p>
            <a:pPr marL="590550" indent="-533400">
              <a:lnSpc>
                <a:spcPct val="150000"/>
              </a:lnSpc>
              <a:spcBef>
                <a:spcPts val="0"/>
              </a:spcBef>
            </a:pPr>
            <a:r>
              <a:rPr lang="zh-CN" altLang="en-US" sz="2400" dirty="0"/>
              <a:t>设计一个满足以下要求的比赛日程表</a:t>
            </a:r>
            <a:r>
              <a:rPr lang="zh-CN" altLang="en-US" sz="2400" dirty="0" smtClean="0"/>
              <a:t>：</a:t>
            </a:r>
            <a:endParaRPr kumimoji="1" lang="zh-CN" altLang="en-US" sz="2400" b="1" dirty="0" smtClean="0">
              <a:latin typeface="微软雅黑" pitchFamily="34" charset="-122"/>
              <a:ea typeface="微软雅黑" pitchFamily="34" charset="-122"/>
            </a:endParaRPr>
          </a:p>
          <a:p>
            <a:pPr marL="900000" lvl="1">
              <a:lnSpc>
                <a:spcPct val="150000"/>
              </a:lnSpc>
              <a:spcBef>
                <a:spcPts val="0"/>
              </a:spcBef>
              <a:buSzPct val="70000"/>
              <a:buFont typeface="Wingdings" panose="05000000000000000000" pitchFamily="2" charset="2"/>
              <a:buChar char="l"/>
            </a:pPr>
            <a:r>
              <a:rPr lang="zh-CN" altLang="en-US" sz="2400" dirty="0">
                <a:latin typeface="+mn-lt"/>
              </a:rPr>
              <a:t>每个选手必须与其他</a:t>
            </a:r>
            <a:r>
              <a:rPr lang="en-US" altLang="zh-CN" sz="2400" dirty="0">
                <a:latin typeface="+mn-lt"/>
              </a:rPr>
              <a:t>n-1</a:t>
            </a:r>
            <a:r>
              <a:rPr lang="zh-CN" altLang="en-US" sz="2400" dirty="0">
                <a:latin typeface="+mn-lt"/>
              </a:rPr>
              <a:t>个选手各赛一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每</a:t>
            </a:r>
            <a:r>
              <a:rPr lang="zh-CN" altLang="en-US" sz="2400" dirty="0">
                <a:latin typeface="+mn-lt"/>
              </a:rPr>
              <a:t>个选手一天只能赛一</a:t>
            </a:r>
            <a:r>
              <a:rPr lang="zh-CN" altLang="en-US" sz="2400" dirty="0" smtClean="0">
                <a:latin typeface="+mn-lt"/>
              </a:rPr>
              <a:t>次</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循</a:t>
            </a:r>
            <a:r>
              <a:rPr lang="zh-CN" altLang="en-US" sz="2400" dirty="0">
                <a:latin typeface="+mn-lt"/>
              </a:rPr>
              <a:t>环赛一共进行</a:t>
            </a:r>
            <a:r>
              <a:rPr lang="en-US" altLang="zh-CN" sz="2400" dirty="0">
                <a:latin typeface="+mn-lt"/>
              </a:rPr>
              <a:t>n-1</a:t>
            </a:r>
            <a:r>
              <a:rPr lang="zh-CN" altLang="en-US" sz="2400" dirty="0" smtClean="0">
                <a:latin typeface="+mn-lt"/>
              </a:rPr>
              <a:t>天</a:t>
            </a:r>
            <a:endParaRPr lang="en-US" altLang="zh-CN" sz="2400" dirty="0" smtClean="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2200194965"/>
              </p:ext>
            </p:extLst>
          </p:nvPr>
        </p:nvGraphicFramePr>
        <p:xfrm>
          <a:off x="719572" y="3284984"/>
          <a:ext cx="7704856" cy="3096344"/>
        </p:xfrm>
        <a:graphic>
          <a:graphicData uri="http://schemas.openxmlformats.org/drawingml/2006/table">
            <a:tbl>
              <a:tblPr>
                <a:tableStyleId>{5C22544A-7EE6-4342-B048-85BDC9FD1C3A}</a:tableStyleId>
              </a:tblPr>
              <a:tblGrid>
                <a:gridCol w="963107">
                  <a:extLst>
                    <a:ext uri="{9D8B030D-6E8A-4147-A177-3AD203B41FA5}">
                      <a16:colId xmlns:a16="http://schemas.microsoft.com/office/drawing/2014/main" val="20000"/>
                    </a:ext>
                  </a:extLst>
                </a:gridCol>
                <a:gridCol w="963107">
                  <a:extLst>
                    <a:ext uri="{9D8B030D-6E8A-4147-A177-3AD203B41FA5}">
                      <a16:colId xmlns:a16="http://schemas.microsoft.com/office/drawing/2014/main" val="20001"/>
                    </a:ext>
                  </a:extLst>
                </a:gridCol>
                <a:gridCol w="963107">
                  <a:extLst>
                    <a:ext uri="{9D8B030D-6E8A-4147-A177-3AD203B41FA5}">
                      <a16:colId xmlns:a16="http://schemas.microsoft.com/office/drawing/2014/main" val="20002"/>
                    </a:ext>
                  </a:extLst>
                </a:gridCol>
                <a:gridCol w="963107">
                  <a:extLst>
                    <a:ext uri="{9D8B030D-6E8A-4147-A177-3AD203B41FA5}">
                      <a16:colId xmlns:a16="http://schemas.microsoft.com/office/drawing/2014/main" val="20003"/>
                    </a:ext>
                  </a:extLst>
                </a:gridCol>
                <a:gridCol w="963107">
                  <a:extLst>
                    <a:ext uri="{9D8B030D-6E8A-4147-A177-3AD203B41FA5}">
                      <a16:colId xmlns:a16="http://schemas.microsoft.com/office/drawing/2014/main" val="20004"/>
                    </a:ext>
                  </a:extLst>
                </a:gridCol>
                <a:gridCol w="963107">
                  <a:extLst>
                    <a:ext uri="{9D8B030D-6E8A-4147-A177-3AD203B41FA5}">
                      <a16:colId xmlns:a16="http://schemas.microsoft.com/office/drawing/2014/main" val="20005"/>
                    </a:ext>
                  </a:extLst>
                </a:gridCol>
                <a:gridCol w="963107">
                  <a:extLst>
                    <a:ext uri="{9D8B030D-6E8A-4147-A177-3AD203B41FA5}">
                      <a16:colId xmlns:a16="http://schemas.microsoft.com/office/drawing/2014/main" val="20006"/>
                    </a:ext>
                  </a:extLst>
                </a:gridCol>
                <a:gridCol w="963107">
                  <a:extLst>
                    <a:ext uri="{9D8B030D-6E8A-4147-A177-3AD203B41FA5}">
                      <a16:colId xmlns:a16="http://schemas.microsoft.com/office/drawing/2014/main" val="20007"/>
                    </a:ext>
                  </a:extLst>
                </a:gridCol>
              </a:tblGrid>
              <a:tr h="387043">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5</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0"/>
                  </a:ext>
                </a:extLst>
              </a:tr>
              <a:tr h="387043">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3</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1"/>
                  </a:ext>
                </a:extLst>
              </a:tr>
              <a:tr h="387043">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8</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2"/>
                  </a:ext>
                </a:extLst>
              </a:tr>
              <a:tr h="387043">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7</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3"/>
                  </a:ext>
                </a:extLst>
              </a:tr>
              <a:tr h="387043">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1</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4"/>
                  </a:ext>
                </a:extLst>
              </a:tr>
              <a:tr h="387043">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4</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5"/>
                  </a:ext>
                </a:extLst>
              </a:tr>
              <a:tr h="387043">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6</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2</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6"/>
                  </a:ext>
                </a:extLst>
              </a:tr>
              <a:tr h="387043">
                <a:tc>
                  <a:txBody>
                    <a:bodyPr/>
                    <a:lstStyle/>
                    <a:p>
                      <a:pPr algn="ctr" fontAlgn="ctr"/>
                      <a:r>
                        <a:rPr lang="en-US" altLang="zh-CN" sz="2400" b="1" u="none" strike="noStrike">
                          <a:solidFill>
                            <a:srgbClr val="000000"/>
                          </a:solidFill>
                          <a:effectLst/>
                          <a:latin typeface="+mn-lt"/>
                        </a:rPr>
                        <a:t>8</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7</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6</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5</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4</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a:solidFill>
                            <a:srgbClr val="000000"/>
                          </a:solidFill>
                          <a:effectLst/>
                          <a:latin typeface="+mn-lt"/>
                        </a:rPr>
                        <a:t>3</a:t>
                      </a:r>
                      <a:endParaRPr lang="en-US" altLang="zh-CN" sz="2400" b="1" i="0" u="none" strike="noStrike">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2</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fontAlgn="ctr"/>
                      <a:r>
                        <a:rPr lang="en-US" altLang="zh-CN" sz="2400" b="1" u="none" strike="noStrike" dirty="0">
                          <a:solidFill>
                            <a:srgbClr val="000000"/>
                          </a:solidFill>
                          <a:effectLst/>
                          <a:latin typeface="+mn-lt"/>
                        </a:rPr>
                        <a:t>1</a:t>
                      </a:r>
                      <a:endParaRPr lang="en-US" altLang="zh-CN" sz="24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7"/>
                  </a:ext>
                </a:extLst>
              </a:tr>
            </a:tbl>
          </a:graphicData>
        </a:graphic>
      </p:graphicFrame>
      <p:sp>
        <p:nvSpPr>
          <p:cNvPr id="12" name="矩形 11"/>
          <p:cNvSpPr/>
          <p:nvPr/>
        </p:nvSpPr>
        <p:spPr bwMode="auto">
          <a:xfrm>
            <a:off x="730176" y="3272284"/>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4559300" y="4831060"/>
            <a:ext cx="3829124" cy="15480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cxnSp>
        <p:nvCxnSpPr>
          <p:cNvPr id="14" name="直接连接符 13"/>
          <p:cNvCxnSpPr>
            <a:stCxn id="12" idx="1"/>
            <a:endCxn id="12" idx="3"/>
          </p:cNvCxnSpPr>
          <p:nvPr/>
        </p:nvCxnSpPr>
        <p:spPr bwMode="auto">
          <a:xfrm>
            <a:off x="730176" y="4046284"/>
            <a:ext cx="3829124"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6" name="直接连接符 15"/>
          <p:cNvCxnSpPr>
            <a:stCxn id="12" idx="2"/>
            <a:endCxn id="12" idx="0"/>
          </p:cNvCxnSpPr>
          <p:nvPr/>
        </p:nvCxnSpPr>
        <p:spPr bwMode="auto">
          <a:xfrm flipV="1">
            <a:off x="2644738" y="3272284"/>
            <a:ext cx="0" cy="1548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730176" y="3673599"/>
            <a:ext cx="1908000" cy="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flipV="1">
            <a:off x="1682155" y="3292585"/>
            <a:ext cx="0" cy="774000"/>
          </a:xfrm>
          <a:prstGeom prst="line">
            <a:avLst/>
          </a:prstGeom>
          <a:gradFill rotWithShape="1">
            <a:gsLst>
              <a:gs pos="0">
                <a:srgbClr val="FFFF99"/>
              </a:gs>
              <a:gs pos="100000">
                <a:srgbClr val="FFFF99">
                  <a:gamma/>
                  <a:shade val="46275"/>
                  <a:invGamma/>
                </a:srgbClr>
              </a:gs>
            </a:gsLst>
            <a:lin ang="5400000" scaled="1"/>
          </a:gra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40833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500"/>
                                        <p:tgtEl>
                                          <p:spTgt spid="12"/>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heel(1)">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up)">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12" grpId="0" animBg="1"/>
      <p:bldP spid="13"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4005064"/>
            <a:ext cx="8964488" cy="2808312"/>
          </a:xfrm>
          <a:prstGeom prst="rect">
            <a:avLst/>
          </a:prstGeom>
        </p:spPr>
        <p:txBody>
          <a:bodyPr>
            <a:scene3d>
              <a:camera prst="orthographicFront">
                <a:rot lat="0" lon="0" rev="0"/>
              </a:camera>
              <a:lightRig rig="threePt" dir="t"/>
            </a:scene3d>
          </a:bodyPr>
          <a:lstStyle/>
          <a:p>
            <a:pPr marL="590550" indent="-533400">
              <a:lnSpc>
                <a:spcPct val="150000"/>
              </a:lnSpc>
              <a:spcBef>
                <a:spcPts val="0"/>
              </a:spcBef>
              <a:buSzPct val="100000"/>
            </a:pPr>
            <a:r>
              <a:rPr lang="zh-CN" altLang="en-US" sz="2400" dirty="0"/>
              <a:t>分治</a:t>
            </a:r>
            <a:r>
              <a:rPr lang="zh-CN" altLang="en-US" sz="2400" dirty="0" smtClean="0"/>
              <a:t>算法策略</a:t>
            </a:r>
            <a:endParaRPr lang="en-US" altLang="zh-CN" sz="2400" dirty="0" smtClean="0"/>
          </a:p>
          <a:p>
            <a:pPr marL="900000" lvl="1">
              <a:lnSpc>
                <a:spcPct val="150000"/>
              </a:lnSpc>
              <a:spcBef>
                <a:spcPts val="0"/>
              </a:spcBef>
              <a:buSzPct val="70000"/>
              <a:buFont typeface="Wingdings" panose="05000000000000000000" pitchFamily="2" charset="2"/>
              <a:buChar char="l"/>
            </a:pPr>
            <a:r>
              <a:rPr lang="zh-CN" altLang="en-US" sz="2400" dirty="0">
                <a:latin typeface="+mn-lt"/>
              </a:rPr>
              <a:t>将所有的选手分为两</a:t>
            </a:r>
            <a:r>
              <a:rPr lang="zh-CN" altLang="en-US" sz="2400" dirty="0" smtClean="0">
                <a:latin typeface="+mn-lt"/>
              </a:rPr>
              <a:t>半，</a:t>
            </a:r>
            <a:r>
              <a:rPr lang="en-US" altLang="zh-CN" sz="2400" dirty="0" smtClean="0">
                <a:latin typeface="+mn-lt"/>
              </a:rPr>
              <a:t>n</a:t>
            </a:r>
            <a:r>
              <a:rPr lang="zh-CN" altLang="en-US" sz="2400" dirty="0">
                <a:latin typeface="+mn-lt"/>
              </a:rPr>
              <a:t>个选手的比赛日程</a:t>
            </a:r>
            <a:r>
              <a:rPr lang="zh-CN" altLang="en-US" sz="2400" dirty="0" smtClean="0">
                <a:latin typeface="+mn-lt"/>
              </a:rPr>
              <a:t>表可</a:t>
            </a:r>
            <a:r>
              <a:rPr lang="zh-CN" altLang="en-US" sz="2400" dirty="0">
                <a:latin typeface="+mn-lt"/>
              </a:rPr>
              <a:t>以通过为</a:t>
            </a:r>
            <a:r>
              <a:rPr lang="en-US" altLang="zh-CN" sz="2400" dirty="0">
                <a:latin typeface="+mn-lt"/>
              </a:rPr>
              <a:t>n/2</a:t>
            </a:r>
            <a:r>
              <a:rPr lang="zh-CN" altLang="en-US" sz="2400" dirty="0">
                <a:latin typeface="+mn-lt"/>
              </a:rPr>
              <a:t>个选手设计的比赛日程表来决</a:t>
            </a:r>
            <a:r>
              <a:rPr lang="zh-CN" altLang="en-US" sz="2400" dirty="0" smtClean="0">
                <a:latin typeface="+mn-lt"/>
              </a:rPr>
              <a:t>定</a:t>
            </a:r>
            <a:endParaRPr lang="en-US" altLang="zh-CN" sz="2400" dirty="0" smtClean="0">
              <a:latin typeface="+mn-lt"/>
            </a:endParaRPr>
          </a:p>
          <a:p>
            <a:pPr marL="900000" lvl="1">
              <a:lnSpc>
                <a:spcPct val="150000"/>
              </a:lnSpc>
              <a:spcBef>
                <a:spcPts val="0"/>
              </a:spcBef>
              <a:buSzPct val="70000"/>
              <a:buFont typeface="Wingdings" panose="05000000000000000000" pitchFamily="2" charset="2"/>
              <a:buChar char="l"/>
            </a:pPr>
            <a:r>
              <a:rPr lang="zh-CN" altLang="en-US" sz="2400" dirty="0" smtClean="0">
                <a:latin typeface="+mn-lt"/>
              </a:rPr>
              <a:t>递</a:t>
            </a:r>
            <a:r>
              <a:rPr lang="zh-CN" altLang="en-US" sz="2400" dirty="0">
                <a:latin typeface="+mn-lt"/>
              </a:rPr>
              <a:t>归地用对选手进行分割，直到只剩下</a:t>
            </a:r>
            <a:r>
              <a:rPr lang="en-US" altLang="zh-CN" sz="2400" dirty="0">
                <a:latin typeface="+mn-lt"/>
              </a:rPr>
              <a:t>2</a:t>
            </a:r>
            <a:r>
              <a:rPr lang="zh-CN" altLang="en-US" sz="2400" dirty="0">
                <a:latin typeface="+mn-lt"/>
              </a:rPr>
              <a:t>个选手时</a:t>
            </a:r>
            <a:r>
              <a:rPr lang="zh-CN" altLang="en-US" sz="2400" dirty="0" smtClean="0">
                <a:latin typeface="+mn-lt"/>
              </a:rPr>
              <a:t>，只</a:t>
            </a:r>
            <a:r>
              <a:rPr lang="zh-CN" altLang="en-US" sz="2400" dirty="0">
                <a:latin typeface="+mn-lt"/>
              </a:rPr>
              <a:t>要让这</a:t>
            </a:r>
            <a:r>
              <a:rPr lang="en-US" altLang="zh-CN" sz="2400" dirty="0">
                <a:latin typeface="+mn-lt"/>
              </a:rPr>
              <a:t>2</a:t>
            </a:r>
            <a:r>
              <a:rPr lang="zh-CN" altLang="en-US" sz="2400" dirty="0">
                <a:latin typeface="+mn-lt"/>
              </a:rPr>
              <a:t>个选手进行比赛就可以</a:t>
            </a:r>
            <a:r>
              <a:rPr lang="zh-CN" altLang="en-US" sz="2400" dirty="0" smtClean="0">
                <a:latin typeface="+mn-lt"/>
              </a:rPr>
              <a:t>了</a:t>
            </a:r>
            <a:endParaRPr lang="zh-CN" altLang="en-US" sz="2400"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循环赛日程</a:t>
            </a:r>
            <a:r>
              <a:rPr lang="zh-CN" altLang="en-US" dirty="0" smtClean="0">
                <a:solidFill>
                  <a:srgbClr val="000000"/>
                </a:solidFill>
                <a:cs typeface="+mn-cs"/>
              </a:rPr>
              <a:t>表问题</a:t>
            </a:r>
            <a:endParaRPr lang="zh-CN" altLang="en-US" dirty="0">
              <a:solidFill>
                <a:srgbClr val="000000"/>
              </a:solidFill>
              <a:cs typeface="+mn-cs"/>
            </a:endParaRPr>
          </a:p>
        </p:txBody>
      </p:sp>
      <p:graphicFrame>
        <p:nvGraphicFramePr>
          <p:cNvPr id="5" name="Group 1018"/>
          <p:cNvGraphicFramePr>
            <a:graphicFrameLocks noGrp="1"/>
          </p:cNvGraphicFramePr>
          <p:nvPr>
            <p:extLst>
              <p:ext uri="{D42A27DB-BD31-4B8C-83A1-F6EECF244321}">
                <p14:modId xmlns:p14="http://schemas.microsoft.com/office/powerpoint/2010/main" val="2328586565"/>
              </p:ext>
            </p:extLst>
          </p:nvPr>
        </p:nvGraphicFramePr>
        <p:xfrm>
          <a:off x="1943708" y="790104"/>
          <a:ext cx="5256584" cy="3214112"/>
        </p:xfrm>
        <a:graphic>
          <a:graphicData uri="http://schemas.openxmlformats.org/drawingml/2006/table">
            <a:tbl>
              <a:tblPr/>
              <a:tblGrid>
                <a:gridCol w="657964">
                  <a:extLst>
                    <a:ext uri="{9D8B030D-6E8A-4147-A177-3AD203B41FA5}">
                      <a16:colId xmlns:a16="http://schemas.microsoft.com/office/drawing/2014/main" val="20000"/>
                    </a:ext>
                  </a:extLst>
                </a:gridCol>
                <a:gridCol w="656181">
                  <a:extLst>
                    <a:ext uri="{9D8B030D-6E8A-4147-A177-3AD203B41FA5}">
                      <a16:colId xmlns:a16="http://schemas.microsoft.com/office/drawing/2014/main" val="20001"/>
                    </a:ext>
                  </a:extLst>
                </a:gridCol>
                <a:gridCol w="657966">
                  <a:extLst>
                    <a:ext uri="{9D8B030D-6E8A-4147-A177-3AD203B41FA5}">
                      <a16:colId xmlns:a16="http://schemas.microsoft.com/office/drawing/2014/main" val="20002"/>
                    </a:ext>
                  </a:extLst>
                </a:gridCol>
                <a:gridCol w="656181">
                  <a:extLst>
                    <a:ext uri="{9D8B030D-6E8A-4147-A177-3AD203B41FA5}">
                      <a16:colId xmlns:a16="http://schemas.microsoft.com/office/drawing/2014/main" val="20003"/>
                    </a:ext>
                  </a:extLst>
                </a:gridCol>
                <a:gridCol w="657964">
                  <a:extLst>
                    <a:ext uri="{9D8B030D-6E8A-4147-A177-3AD203B41FA5}">
                      <a16:colId xmlns:a16="http://schemas.microsoft.com/office/drawing/2014/main" val="20004"/>
                    </a:ext>
                  </a:extLst>
                </a:gridCol>
                <a:gridCol w="656181">
                  <a:extLst>
                    <a:ext uri="{9D8B030D-6E8A-4147-A177-3AD203B41FA5}">
                      <a16:colId xmlns:a16="http://schemas.microsoft.com/office/drawing/2014/main" val="20005"/>
                    </a:ext>
                  </a:extLst>
                </a:gridCol>
                <a:gridCol w="657966">
                  <a:extLst>
                    <a:ext uri="{9D8B030D-6E8A-4147-A177-3AD203B41FA5}">
                      <a16:colId xmlns:a16="http://schemas.microsoft.com/office/drawing/2014/main" val="20006"/>
                    </a:ext>
                  </a:extLst>
                </a:gridCol>
                <a:gridCol w="656181">
                  <a:extLst>
                    <a:ext uri="{9D8B030D-6E8A-4147-A177-3AD203B41FA5}">
                      <a16:colId xmlns:a16="http://schemas.microsoft.com/office/drawing/2014/main" val="20007"/>
                    </a:ext>
                  </a:extLst>
                </a:gridCol>
              </a:tblGrid>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1764">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8</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7</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6</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5</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4</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3</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smtClean="0">
                          <a:ln>
                            <a:noFill/>
                          </a:ln>
                          <a:solidFill>
                            <a:schemeClr val="tx1"/>
                          </a:solidFill>
                          <a:effectLst/>
                          <a:latin typeface="+mn-lt"/>
                          <a:ea typeface="宋体" pitchFamily="2" charset="-122"/>
                          <a:cs typeface="Times New Roman" pitchFamily="18" charset="0"/>
                        </a:rPr>
                        <a:t>2</a:t>
                      </a:r>
                      <a:endParaRPr kumimoji="0" lang="en-US" altLang="zh-CN" sz="4000" b="1" i="0" u="none" strike="noStrike" cap="none" normalizeH="0" baseline="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rPr>
                        <a:t>1</a:t>
                      </a:r>
                      <a:endParaRPr kumimoji="0" lang="en-US" altLang="zh-CN" sz="4000" b="1" i="0" u="none" strike="noStrike" cap="none" normalizeH="0" baseline="0" dirty="0" smtClean="0">
                        <a:ln>
                          <a:noFill/>
                        </a:ln>
                        <a:solidFill>
                          <a:schemeClr val="tx1"/>
                        </a:solidFill>
                        <a:effectLst/>
                        <a:latin typeface="+mn-lt"/>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38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6674">
                                            <p:txEl>
                                              <p:pRg st="1" end="1"/>
                                            </p:txEl>
                                          </p:spTgt>
                                        </p:tgtEl>
                                        <p:attrNameLst>
                                          <p:attrName>style.visibility</p:attrName>
                                        </p:attrNameLst>
                                      </p:cBhvr>
                                      <p:to>
                                        <p:strVal val="visible"/>
                                      </p:to>
                                    </p:set>
                                    <p:animEffect transition="in" filter="fade">
                                      <p:cBhvr>
                                        <p:cTn id="7" dur="500"/>
                                        <p:tgtEl>
                                          <p:spTgt spid="7966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6674">
                                            <p:txEl>
                                              <p:pRg st="2" end="2"/>
                                            </p:txEl>
                                          </p:spTgt>
                                        </p:tgtEl>
                                        <p:attrNameLst>
                                          <p:attrName>style.visibility</p:attrName>
                                        </p:attrNameLst>
                                      </p:cBhvr>
                                      <p:to>
                                        <p:strVal val="visible"/>
                                      </p:to>
                                    </p:set>
                                    <p:animEffect transition="in" filter="fade">
                                      <p:cBhvr>
                                        <p:cTn id="12" dur="500"/>
                                        <p:tgtEl>
                                          <p:spTgt spid="796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37401"/>
            <a:ext cx="7632848"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r>
              <a:rPr lang="zh-CN" altLang="en-US" sz="2400" dirty="0" smtClean="0">
                <a:solidFill>
                  <a:srgbClr val="161616"/>
                </a:solidFill>
                <a:latin typeface="+mn-lt"/>
                <a:ea typeface="微软雅黑" panose="020B0503020204020204" pitchFamily="34" charset="-122"/>
              </a:rPr>
              <a:t>只有两个选手的日程安排</a:t>
            </a: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endParaRPr lang="en-US" altLang="zh-CN" sz="2400" dirty="0" smtClean="0">
              <a:solidFill>
                <a:srgbClr val="161616"/>
              </a:solidFill>
              <a:latin typeface="+mn-lt"/>
              <a:ea typeface="微软雅黑" panose="020B0503020204020204" pitchFamily="34" charset="-122"/>
            </a:endParaRPr>
          </a:p>
          <a:p>
            <a:pPr marL="457200" marR="0" lvl="0" indent="-457200" algn="just" defTabSz="914400" rtl="0" eaLnBrk="1" fontAlgn="base" latinLnBrk="0" hangingPunct="1">
              <a:lnSpc>
                <a:spcPct val="100000"/>
              </a:lnSpc>
              <a:spcBef>
                <a:spcPct val="0"/>
              </a:spcBef>
              <a:spcAft>
                <a:spcPct val="0"/>
              </a:spcAft>
              <a:buClrTx/>
              <a:buSzTx/>
              <a:tabLst/>
            </a:pP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2400" dirty="0" smtClean="0">
              <a:solidFill>
                <a:srgbClr val="161616"/>
              </a:solidFill>
              <a:latin typeface="+mn-lt"/>
              <a:ea typeface="微软雅黑" panose="020B0503020204020204" pitchFamily="34" charset="-122"/>
            </a:endParaRPr>
          </a:p>
          <a:p>
            <a:pPr marL="0" marR="0" lvl="0" indent="0" algn="just" defTabSz="914400" rtl="0" eaLnBrk="0" fontAlgn="base" latinLnBrk="0" hangingPunct="0">
              <a:lnSpc>
                <a:spcPct val="100000"/>
              </a:lnSpc>
              <a:spcBef>
                <a:spcPct val="0"/>
              </a:spcBef>
              <a:spcAft>
                <a:spcPct val="0"/>
              </a:spcAft>
              <a:buClrTx/>
              <a:buSzTx/>
              <a:buFontTx/>
              <a:buNone/>
              <a:tabLst/>
            </a:pPr>
            <a:r>
              <a:rPr lang="zh-CN" altLang="en-US" sz="2400" dirty="0" smtClean="0">
                <a:solidFill>
                  <a:srgbClr val="161616"/>
                </a:solidFill>
                <a:latin typeface="+mn-lt"/>
                <a:ea typeface="微软雅黑" panose="020B0503020204020204" pitchFamily="34" charset="-122"/>
              </a:rPr>
              <a:t>解释：如果只有两个选手，那么第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列看作选手编号（我们从</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开始对列编号，我们的第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列可以看作每个选手第</a:t>
            </a:r>
            <a:r>
              <a:rPr lang="zh-CN" altLang="zh-CN" sz="2400" dirty="0" smtClean="0">
                <a:solidFill>
                  <a:srgbClr val="161616"/>
                </a:solidFill>
                <a:latin typeface="+mn-lt"/>
                <a:ea typeface="微软雅黑" panose="020B0503020204020204" pitchFamily="34" charset="-122"/>
              </a:rPr>
              <a:t>0</a:t>
            </a:r>
            <a:r>
              <a:rPr lang="zh-CN" altLang="en-US" sz="2400" dirty="0" smtClean="0">
                <a:solidFill>
                  <a:srgbClr val="161616"/>
                </a:solidFill>
                <a:latin typeface="+mn-lt"/>
                <a:ea typeface="微软雅黑" panose="020B0503020204020204" pitchFamily="34" charset="-122"/>
              </a:rPr>
              <a:t>天在和自己打</a:t>
            </a:r>
            <a:r>
              <a:rPr lang="zh-CN" altLang="zh-CN" sz="2400" dirty="0" smtClean="0">
                <a:solidFill>
                  <a:srgbClr val="161616"/>
                </a:solidFill>
                <a:latin typeface="+mn-lt"/>
                <a:ea typeface="微软雅黑" panose="020B0503020204020204" pitchFamily="34" charset="-122"/>
              </a:rPr>
              <a:t>--</a:t>
            </a:r>
            <a:r>
              <a:rPr lang="zh-CN" altLang="en-US" sz="2400" dirty="0" smtClean="0">
                <a:solidFill>
                  <a:srgbClr val="161616"/>
                </a:solidFill>
                <a:latin typeface="+mn-lt"/>
                <a:ea typeface="微软雅黑" panose="020B0503020204020204" pitchFamily="34" charset="-122"/>
              </a:rPr>
              <a:t>姑且看作自己在做心态调整），第</a:t>
            </a:r>
            <a:r>
              <a:rPr lang="zh-CN"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列就是在第一天，每个选手要比赛的选手号。</a:t>
            </a:r>
          </a:p>
        </p:txBody>
      </p:sp>
      <p:pic>
        <p:nvPicPr>
          <p:cNvPr id="447490" name="Picture 2" descr="http://img.blog.csdn.net/20160512225418532?watermark/2/text/aHR0cDovL2Jsb2cuY3Nkbi5uZXQv/font/5a6L5L2T/fontsize/400/fill/I0JBQkFCMA==/dissolve/70/gravity/Center"/>
          <p:cNvPicPr>
            <a:picLocks noChangeAspect="1" noChangeArrowheads="1"/>
          </p:cNvPicPr>
          <p:nvPr/>
        </p:nvPicPr>
        <p:blipFill>
          <a:blip r:embed="rId2" cstate="print"/>
          <a:srcRect/>
          <a:stretch>
            <a:fillRect/>
          </a:stretch>
        </p:blipFill>
        <p:spPr bwMode="auto">
          <a:xfrm>
            <a:off x="2123728" y="2204864"/>
            <a:ext cx="4925347" cy="8640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683568" y="1200767"/>
            <a:ext cx="806489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r>
              <a:rPr lang="en-US" altLang="zh-CN" sz="2400" dirty="0" smtClean="0">
                <a:solidFill>
                  <a:srgbClr val="161616"/>
                </a:solidFill>
                <a:latin typeface="+mn-lt"/>
                <a:ea typeface="微软雅黑" panose="020B0503020204020204" pitchFamily="34" charset="-122"/>
              </a:rPr>
              <a:t>2. </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2^2=4</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如果有</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个选手，分别设计</a:t>
            </a:r>
            <a:r>
              <a:rPr lang="en-US" altLang="zh-CN" dirty="0" smtClean="0">
                <a:solidFill>
                  <a:srgbClr val="161616"/>
                </a:solidFill>
                <a:latin typeface="+mn-lt"/>
                <a:ea typeface="微软雅黑" panose="020B0503020204020204" pitchFamily="34" charset="-122"/>
              </a:rPr>
              <a:t>4/2=2</a:t>
            </a:r>
            <a:r>
              <a:rPr lang="zh-CN" altLang="en-US" dirty="0" smtClean="0">
                <a:solidFill>
                  <a:srgbClr val="161616"/>
                </a:solidFill>
                <a:latin typeface="+mn-lt"/>
                <a:ea typeface="微软雅黑" panose="020B0503020204020204" pitchFamily="34" charset="-122"/>
              </a:rPr>
              <a:t>个选手的比赛日程表，</a:t>
            </a:r>
            <a:r>
              <a:rPr lang="en-US" altLang="zh-CN" dirty="0" smtClean="0">
                <a:solidFill>
                  <a:srgbClr val="161616"/>
                </a:solidFill>
                <a:latin typeface="+mn-lt"/>
                <a:ea typeface="微软雅黑" panose="020B0503020204020204" pitchFamily="34" charset="-122"/>
              </a:rPr>
              <a:t>1-2</a:t>
            </a:r>
            <a:r>
              <a:rPr lang="zh-CN" altLang="en-US" dirty="0" smtClean="0">
                <a:solidFill>
                  <a:srgbClr val="161616"/>
                </a:solidFill>
                <a:latin typeface="+mn-lt"/>
                <a:ea typeface="微软雅黑" panose="020B0503020204020204" pitchFamily="34" charset="-122"/>
              </a:rPr>
              <a:t>选手前一天的比赛日程表如上图表格左上角的绿色子表格部分，</a:t>
            </a:r>
            <a:r>
              <a:rPr lang="en-US" altLang="zh-CN" dirty="0" smtClean="0">
                <a:solidFill>
                  <a:srgbClr val="161616"/>
                </a:solidFill>
                <a:latin typeface="+mn-lt"/>
                <a:ea typeface="微软雅黑" panose="020B0503020204020204" pitchFamily="34" charset="-122"/>
              </a:rPr>
              <a:t>3-4</a:t>
            </a:r>
            <a:r>
              <a:rPr lang="zh-CN" altLang="en-US" dirty="0" smtClean="0">
                <a:solidFill>
                  <a:srgbClr val="161616"/>
                </a:solidFill>
                <a:latin typeface="+mn-lt"/>
                <a:ea typeface="微软雅黑" panose="020B0503020204020204" pitchFamily="34" charset="-122"/>
              </a:rPr>
              <a:t>选手前一天的比赛日程表如上图表格左下角的子表格。据此，后两天的日程表可以将左上角的子表按其对应位置抄到右下角的子表，左下角的子表可以按其对应位置抄到右上角的子表。</a:t>
            </a:r>
            <a:endParaRPr lang="en-US" altLang="zh-CN"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 表的行列均为参赛选手数</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en-US" altLang="zh-CN" dirty="0" smtClean="0">
                <a:solidFill>
                  <a:srgbClr val="161616"/>
                </a:solidFill>
                <a:latin typeface="+mn-lt"/>
                <a:ea typeface="微软雅黑" panose="020B0503020204020204" pitchFamily="34" charset="-122"/>
              </a:rPr>
              <a:t> = 4</a:t>
            </a:r>
            <a:r>
              <a:rPr lang="zh-CN" altLang="en-US" dirty="0" smtClean="0">
                <a:solidFill>
                  <a:srgbClr val="161616"/>
                </a:solidFill>
                <a:latin typeface="+mn-lt"/>
                <a:ea typeface="微软雅黑" panose="020B0503020204020204" pitchFamily="34" charset="-122"/>
              </a:rPr>
              <a:t>，在用分治法求行、列均为（</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的长度的子表时，首先确定左上角的子表，左下角的子表可以由左上角的子表加（</a:t>
            </a:r>
            <a:r>
              <a:rPr lang="en-US" altLang="zh-CN" dirty="0" smtClean="0">
                <a:solidFill>
                  <a:srgbClr val="161616"/>
                </a:solidFill>
                <a:latin typeface="+mn-lt"/>
                <a:ea typeface="微软雅黑" panose="020B0503020204020204" pitchFamily="34" charset="-122"/>
              </a:rPr>
              <a:t>2</a:t>
            </a:r>
            <a:r>
              <a:rPr lang="en-US" altLang="zh-CN" baseline="30000"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a:t>
            </a:r>
            <a:r>
              <a:rPr lang="en-US" altLang="zh-CN" dirty="0" smtClean="0">
                <a:solidFill>
                  <a:srgbClr val="161616"/>
                </a:solidFill>
                <a:latin typeface="+mn-lt"/>
                <a:ea typeface="微软雅黑" panose="020B0503020204020204" pitchFamily="34" charset="-122"/>
              </a:rPr>
              <a:t>/2</a:t>
            </a:r>
            <a:r>
              <a:rPr lang="zh-CN" altLang="en-US" dirty="0" smtClean="0">
                <a:solidFill>
                  <a:srgbClr val="161616"/>
                </a:solidFill>
                <a:latin typeface="+mn-lt"/>
                <a:ea typeface="微软雅黑" panose="020B0503020204020204" pitchFamily="34" charset="-122"/>
              </a:rPr>
              <a:t>得到</a:t>
            </a:r>
          </a:p>
        </p:txBody>
      </p:sp>
      <p:pic>
        <p:nvPicPr>
          <p:cNvPr id="458754" name="Picture 2" descr="http://img.blog.csdn.net/20160512225908033?watermark/2/text/aHR0cDovL2Jsb2cuY3Nkbi5uZXQv/font/5a6L5L2T/fontsize/400/fill/I0JBQkFCMA==/dissolve/70/gravity/Center"/>
          <p:cNvPicPr>
            <a:picLocks noChangeAspect="1" noChangeArrowheads="1"/>
          </p:cNvPicPr>
          <p:nvPr/>
        </p:nvPicPr>
        <p:blipFill>
          <a:blip r:embed="rId2" cstate="print"/>
          <a:srcRect l="15242"/>
          <a:stretch>
            <a:fillRect/>
          </a:stretch>
        </p:blipFill>
        <p:spPr bwMode="auto">
          <a:xfrm>
            <a:off x="1331640" y="1916832"/>
            <a:ext cx="6811254" cy="12961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48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4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52736"/>
            <a:ext cx="806489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如果选手的个数为</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3</a:t>
            </a:r>
            <a:r>
              <a:rPr lang="en-US" altLang="zh-CN" sz="2400" dirty="0" smtClean="0">
                <a:solidFill>
                  <a:srgbClr val="161616"/>
                </a:solidFill>
                <a:latin typeface="+mn-lt"/>
                <a:ea typeface="微软雅黑" panose="020B0503020204020204" pitchFamily="34" charset="-122"/>
              </a:rPr>
              <a:t>=8</a:t>
            </a:r>
            <a:r>
              <a:rPr lang="zh-CN" altLang="en-US" sz="2400" dirty="0" smtClean="0">
                <a:solidFill>
                  <a:srgbClr val="161616"/>
                </a:solidFill>
                <a:latin typeface="+mn-lt"/>
                <a:ea typeface="微软雅黑" panose="020B0503020204020204" pitchFamily="34" charset="-122"/>
              </a:rPr>
              <a:t/>
            </a:r>
            <a:br>
              <a:rPr lang="zh-CN" altLang="en-US" sz="2400" dirty="0" smtClean="0">
                <a:solidFill>
                  <a:srgbClr val="161616"/>
                </a:solidFill>
                <a:latin typeface="+mn-lt"/>
                <a:ea typeface="微软雅黑" panose="020B0503020204020204" pitchFamily="34" charset="-122"/>
              </a:rPr>
            </a:br>
            <a:endParaRPr lang="zh-CN" altLang="en-US"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endParaRPr lang="en-US" altLang="zh-CN" sz="2400" dirty="0" smtClean="0">
              <a:solidFill>
                <a:srgbClr val="161616"/>
              </a:solidFill>
              <a:latin typeface="+mn-lt"/>
              <a:ea typeface="微软雅黑" panose="020B0503020204020204" pitchFamily="34" charset="-122"/>
            </a:endParaRPr>
          </a:p>
          <a:p>
            <a:pPr marL="457200" lvl="0" indent="-457200" algn="just"/>
            <a:r>
              <a:rPr lang="zh-CN" altLang="en-US" sz="2400" dirty="0" smtClean="0">
                <a:solidFill>
                  <a:srgbClr val="161616"/>
                </a:solidFill>
                <a:latin typeface="+mn-lt"/>
                <a:ea typeface="微软雅黑" panose="020B0503020204020204" pitchFamily="34" charset="-122"/>
              </a:rPr>
              <a:t>解释：</a:t>
            </a:r>
            <a:endParaRPr lang="en-US" altLang="zh-CN" sz="2400" dirty="0" smtClean="0">
              <a:solidFill>
                <a:srgbClr val="161616"/>
              </a:solidFill>
              <a:latin typeface="+mn-lt"/>
              <a:ea typeface="微软雅黑" panose="020B0503020204020204" pitchFamily="34" charset="-122"/>
            </a:endParaRPr>
          </a:p>
          <a:p>
            <a:pPr marL="457200" lvl="0" indent="-457200" algn="just">
              <a:buFont typeface="Wingdings" pitchFamily="2" charset="2"/>
              <a:buChar char="Ø"/>
            </a:pPr>
            <a:r>
              <a:rPr lang="zh-CN" altLang="en-US" dirty="0" smtClean="0">
                <a:solidFill>
                  <a:srgbClr val="161616"/>
                </a:solidFill>
                <a:latin typeface="+mn-lt"/>
                <a:ea typeface="微软雅黑" panose="020B0503020204020204" pitchFamily="34" charset="-122"/>
              </a:rPr>
              <a:t>选手人数为</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时，左上角的子表是选手</a:t>
            </a:r>
            <a:r>
              <a:rPr lang="en-US" altLang="zh-CN" dirty="0" smtClean="0">
                <a:solidFill>
                  <a:srgbClr val="161616"/>
                </a:solidFill>
                <a:latin typeface="+mn-lt"/>
                <a:ea typeface="微软雅黑" panose="020B0503020204020204" pitchFamily="34" charset="-122"/>
              </a:rPr>
              <a:t>1</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4</a:t>
            </a:r>
            <a:r>
              <a:rPr lang="zh-CN" altLang="en-US" dirty="0" smtClean="0">
                <a:solidFill>
                  <a:srgbClr val="161616"/>
                </a:solidFill>
                <a:latin typeface="+mn-lt"/>
                <a:ea typeface="微软雅黑" panose="020B0503020204020204" pitchFamily="34" charset="-122"/>
              </a:rPr>
              <a:t>的前三天的比赛日程，左下角是选手</a:t>
            </a:r>
            <a:r>
              <a:rPr lang="en-US" altLang="zh-CN" dirty="0" smtClean="0">
                <a:solidFill>
                  <a:srgbClr val="161616"/>
                </a:solidFill>
                <a:latin typeface="+mn-lt"/>
                <a:ea typeface="微软雅黑" panose="020B0503020204020204" pitchFamily="34" charset="-122"/>
              </a:rPr>
              <a:t>5</a:t>
            </a:r>
            <a:r>
              <a:rPr lang="zh-CN" altLang="en-US" dirty="0" smtClean="0">
                <a:solidFill>
                  <a:srgbClr val="161616"/>
                </a:solidFill>
                <a:latin typeface="+mn-lt"/>
                <a:ea typeface="微软雅黑" panose="020B0503020204020204" pitchFamily="34" charset="-122"/>
              </a:rPr>
              <a:t>至选手</a:t>
            </a:r>
            <a:r>
              <a:rPr lang="en-US" altLang="zh-CN" dirty="0" smtClean="0">
                <a:solidFill>
                  <a:srgbClr val="161616"/>
                </a:solidFill>
                <a:latin typeface="+mn-lt"/>
                <a:ea typeface="微软雅黑" panose="020B0503020204020204" pitchFamily="34" charset="-122"/>
              </a:rPr>
              <a:t>8</a:t>
            </a:r>
            <a:r>
              <a:rPr lang="zh-CN" altLang="en-US" dirty="0" smtClean="0">
                <a:solidFill>
                  <a:srgbClr val="161616"/>
                </a:solidFill>
                <a:latin typeface="+mn-lt"/>
                <a:ea typeface="微软雅黑" panose="020B0503020204020204" pitchFamily="34" charset="-122"/>
              </a:rPr>
              <a:t>前三天的比赛日程。据此后四天的比赛日程，就是分别将左上角子表按其对应位置抄到右下角，将左下角的子表按其对应位置抄到右上角。这样就完成了比赛日程的安排。</a:t>
            </a:r>
          </a:p>
        </p:txBody>
      </p:sp>
      <p:pic>
        <p:nvPicPr>
          <p:cNvPr id="459778" name="Picture 2" descr="http://img.blog.csdn.net/20160513101205419?watermark/2/text/aHR0cDovL2Jsb2cuY3Nkbi5uZXQv/font/5a6L5L2T/fontsize/400/fill/I0JBQkFCMA==/dissolve/70/gravity/Center"/>
          <p:cNvPicPr>
            <a:picLocks noChangeAspect="1" noChangeArrowheads="1"/>
          </p:cNvPicPr>
          <p:nvPr/>
        </p:nvPicPr>
        <p:blipFill>
          <a:blip r:embed="rId2" cstate="print"/>
          <a:srcRect l="8777" t="7636" r="1116" b="19819"/>
          <a:stretch>
            <a:fillRect/>
          </a:stretch>
        </p:blipFill>
        <p:spPr bwMode="auto">
          <a:xfrm>
            <a:off x="509234" y="1988840"/>
            <a:ext cx="8049738" cy="1296144"/>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3057247" cy="523220"/>
          </a:xfrm>
          <a:prstGeom prst="rect">
            <a:avLst/>
          </a:prstGeom>
        </p:spPr>
        <p:txBody>
          <a:bodyPr wrap="none">
            <a:spAutoFit/>
          </a:bodyPr>
          <a:lstStyle/>
          <a:p>
            <a:r>
              <a:rPr lang="zh-CN" altLang="en-US" sz="2800" dirty="0" smtClean="0">
                <a:latin typeface="微软雅黑" pitchFamily="34" charset="-122"/>
                <a:ea typeface="微软雅黑" pitchFamily="34" charset="-122"/>
              </a:rPr>
              <a:t>循环赛日程表问题</a:t>
            </a:r>
            <a:endParaRPr lang="zh-CN" altLang="en-US" sz="2800" dirty="0">
              <a:latin typeface="微软雅黑" pitchFamily="34" charset="-122"/>
              <a:ea typeface="微软雅黑" pitchFamily="34" charset="-122"/>
            </a:endParaRPr>
          </a:p>
        </p:txBody>
      </p:sp>
      <p:sp>
        <p:nvSpPr>
          <p:cNvPr id="447489" name="Rectangle 1"/>
          <p:cNvSpPr>
            <a:spLocks noChangeArrowheads="1"/>
          </p:cNvSpPr>
          <p:nvPr/>
        </p:nvSpPr>
        <p:spPr bwMode="auto">
          <a:xfrm>
            <a:off x="539552" y="1021961"/>
            <a:ext cx="8064896"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nSpc>
                <a:spcPct val="150000"/>
              </a:lnSpc>
            </a:pPr>
            <a:r>
              <a:rPr lang="zh-CN" altLang="en-US" sz="2400" dirty="0" smtClean="0">
                <a:solidFill>
                  <a:srgbClr val="161616"/>
                </a:solidFill>
                <a:latin typeface="+mn-lt"/>
                <a:ea typeface="微软雅黑" panose="020B0503020204020204" pitchFamily="34" charset="-122"/>
              </a:rPr>
              <a:t>在每次迭代求解的过程中，可以看作</a:t>
            </a: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部分：</a:t>
            </a:r>
          </a:p>
          <a:p>
            <a:pPr marL="457200" indent="-457200">
              <a:lnSpc>
                <a:spcPct val="150000"/>
              </a:lnSpc>
            </a:pPr>
            <a:r>
              <a:rPr lang="en-US" altLang="zh-CN" sz="2400" dirty="0" smtClean="0">
                <a:solidFill>
                  <a:srgbClr val="161616"/>
                </a:solidFill>
                <a:latin typeface="+mn-lt"/>
                <a:ea typeface="微软雅黑" panose="020B0503020204020204" pitchFamily="34" charset="-122"/>
              </a:rPr>
              <a:t>1</a:t>
            </a:r>
            <a:r>
              <a:rPr lang="zh-CN" altLang="en-US" sz="2400" dirty="0" smtClean="0">
                <a:solidFill>
                  <a:srgbClr val="161616"/>
                </a:solidFill>
                <a:latin typeface="+mn-lt"/>
                <a:ea typeface="微软雅黑" panose="020B0503020204020204" pitchFamily="34" charset="-122"/>
              </a:rPr>
              <a:t>）求左上角子表：左上角子表是前</a:t>
            </a:r>
            <a:r>
              <a:rPr lang="en-US" altLang="zh-CN" sz="2400" dirty="0" smtClean="0">
                <a:solidFill>
                  <a:srgbClr val="161616"/>
                </a:solidFill>
                <a:latin typeface="+mn-lt"/>
                <a:ea typeface="微软雅黑" panose="020B0503020204020204" pitchFamily="34" charset="-122"/>
              </a:rPr>
              <a:t>2</a:t>
            </a:r>
            <a:r>
              <a:rPr lang="en-US" altLang="zh-CN" sz="2400" baseline="30000" dirty="0" smtClean="0">
                <a:solidFill>
                  <a:srgbClr val="161616"/>
                </a:solidFill>
                <a:latin typeface="+mn-lt"/>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个选手的比赛前半程的比赛日程。</a:t>
            </a:r>
          </a:p>
          <a:p>
            <a:pPr marL="457200" indent="-457200">
              <a:lnSpc>
                <a:spcPct val="150000"/>
              </a:lnSpc>
            </a:pPr>
            <a:r>
              <a:rPr lang="en-US" altLang="zh-CN" sz="2400" dirty="0" smtClean="0">
                <a:solidFill>
                  <a:srgbClr val="161616"/>
                </a:solidFill>
                <a:latin typeface="+mn-lt"/>
                <a:ea typeface="微软雅黑" panose="020B0503020204020204" pitchFamily="34" charset="-122"/>
              </a:rPr>
              <a:t>2</a:t>
            </a:r>
            <a:r>
              <a:rPr lang="zh-CN" altLang="en-US" sz="2400" dirty="0" smtClean="0">
                <a:solidFill>
                  <a:srgbClr val="161616"/>
                </a:solidFill>
                <a:latin typeface="+mn-lt"/>
                <a:ea typeface="微软雅黑" panose="020B0503020204020204" pitchFamily="34" charset="-122"/>
              </a:rPr>
              <a:t>）求左下角子表：左下角子表是剩余的</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a:t>
            </a:r>
            <a:r>
              <a:rPr lang="zh-CN" altLang="en-US" sz="2400" dirty="0" smtClean="0">
                <a:solidFill>
                  <a:srgbClr val="161616"/>
                </a:solidFill>
                <a:latin typeface="+mn-lt"/>
                <a:ea typeface="微软雅黑" panose="020B0503020204020204" pitchFamily="34" charset="-122"/>
              </a:rPr>
              <a:t>个选手的比赛前半程比赛日程。这个子表和左上角子表的对应关系式，对应元素等于左上角子表对应元素加</a:t>
            </a:r>
            <a:r>
              <a:rPr lang="en-US" altLang="zh-CN" sz="2400" dirty="0" smtClean="0">
                <a:solidFill>
                  <a:srgbClr val="161616"/>
                </a:solidFill>
                <a:ea typeface="微软雅黑" panose="020B0503020204020204" pitchFamily="34" charset="-122"/>
              </a:rPr>
              <a:t>2</a:t>
            </a:r>
            <a:r>
              <a:rPr lang="en-US" altLang="zh-CN" sz="2400" baseline="30000" dirty="0" smtClean="0">
                <a:solidFill>
                  <a:srgbClr val="161616"/>
                </a:solidFill>
                <a:ea typeface="微软雅黑" panose="020B0503020204020204" pitchFamily="34" charset="-122"/>
              </a:rPr>
              <a:t>k-1 </a:t>
            </a:r>
            <a:r>
              <a:rPr lang="zh-CN" altLang="en-US" sz="2400" dirty="0" smtClean="0">
                <a:solidFill>
                  <a:srgbClr val="161616"/>
                </a:solidFill>
                <a:latin typeface="+mn-lt"/>
                <a:ea typeface="微软雅黑" panose="020B0503020204020204" pitchFamily="34" charset="-122"/>
              </a:rPr>
              <a:t>。</a:t>
            </a:r>
          </a:p>
          <a:p>
            <a:pPr marL="457200" indent="-457200">
              <a:lnSpc>
                <a:spcPct val="150000"/>
              </a:lnSpc>
            </a:pPr>
            <a:r>
              <a:rPr lang="en-US" altLang="zh-CN" sz="2400" dirty="0" smtClean="0">
                <a:solidFill>
                  <a:srgbClr val="161616"/>
                </a:solidFill>
                <a:latin typeface="+mn-lt"/>
                <a:ea typeface="微软雅黑" panose="020B0503020204020204" pitchFamily="34" charset="-122"/>
              </a:rPr>
              <a:t>3</a:t>
            </a:r>
            <a:r>
              <a:rPr lang="zh-CN" altLang="en-US" sz="2400" dirty="0" smtClean="0">
                <a:solidFill>
                  <a:srgbClr val="161616"/>
                </a:solidFill>
                <a:latin typeface="+mn-lt"/>
                <a:ea typeface="微软雅黑" panose="020B0503020204020204" pitchFamily="34" charset="-122"/>
              </a:rPr>
              <a:t>）求右上角子表：等于左下角子表的对应元素。</a:t>
            </a:r>
          </a:p>
          <a:p>
            <a:pPr marL="457200" indent="-457200">
              <a:lnSpc>
                <a:spcPct val="150000"/>
              </a:lnSpc>
            </a:pPr>
            <a:r>
              <a:rPr lang="en-US" altLang="zh-CN" sz="2400" dirty="0" smtClean="0">
                <a:solidFill>
                  <a:srgbClr val="161616"/>
                </a:solidFill>
                <a:latin typeface="+mn-lt"/>
                <a:ea typeface="微软雅黑" panose="020B0503020204020204" pitchFamily="34" charset="-122"/>
              </a:rPr>
              <a:t>4</a:t>
            </a:r>
            <a:r>
              <a:rPr lang="zh-CN" altLang="en-US" sz="2400" dirty="0" smtClean="0">
                <a:solidFill>
                  <a:srgbClr val="161616"/>
                </a:solidFill>
                <a:latin typeface="+mn-lt"/>
                <a:ea typeface="微软雅黑" panose="020B0503020204020204" pitchFamily="34" charset="-122"/>
              </a:rPr>
              <a:t>）求右下角子表：等于左上角子表的对应元素。</a:t>
            </a:r>
          </a:p>
          <a:p>
            <a:pPr marL="457200" indent="-457200">
              <a:lnSpc>
                <a:spcPct val="150000"/>
              </a:lnSpc>
            </a:pPr>
            <a:endParaRPr lang="zh-CN" altLang="en-US" sz="2400" dirty="0" smtClean="0">
              <a:solidFill>
                <a:srgbClr val="161616"/>
              </a:solidFill>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714375" y="1571625"/>
            <a:ext cx="7924800" cy="4114800"/>
          </a:xfrm>
        </p:spPr>
        <p:txBody>
          <a:bodyPr/>
          <a:lstStyle/>
          <a:p>
            <a:pPr>
              <a:lnSpc>
                <a:spcPct val="90000"/>
              </a:lnSpc>
              <a:buFontTx/>
              <a:buNone/>
            </a:pPr>
            <a:r>
              <a:rPr lang="zh-CN" altLang="en-US" sz="3600" b="1" dirty="0" smtClean="0">
                <a:latin typeface="Times New Roman" pitchFamily="18" charset="0"/>
              </a:rPr>
              <a:t>1</a:t>
            </a:r>
            <a:r>
              <a:rPr lang="en-US" altLang="zh-CN" sz="3600" b="1" dirty="0" smtClean="0">
                <a:latin typeface="Times New Roman" pitchFamily="18" charset="0"/>
              </a:rPr>
              <a:t>. </a:t>
            </a:r>
            <a:r>
              <a:rPr lang="zh-CN" altLang="en-US" sz="3600" b="1" dirty="0" smtClean="0">
                <a:latin typeface="Times New Roman" pitchFamily="18" charset="0"/>
              </a:rPr>
              <a:t>说明调用下面的</a:t>
            </a:r>
            <a:r>
              <a:rPr lang="en-US" altLang="zh-CN" sz="3600" b="1" dirty="0" smtClean="0">
                <a:latin typeface="Times New Roman" pitchFamily="18" charset="0"/>
              </a:rPr>
              <a:t>swap</a:t>
            </a:r>
            <a:r>
              <a:rPr lang="zh-CN" altLang="en-US" sz="3600" b="1" dirty="0" smtClean="0">
                <a:latin typeface="Times New Roman" pitchFamily="18" charset="0"/>
              </a:rPr>
              <a:t>为什么无法交换实际参数的值</a:t>
            </a:r>
          </a:p>
          <a:p>
            <a:pPr>
              <a:lnSpc>
                <a:spcPct val="90000"/>
              </a:lnSpc>
              <a:buFont typeface="Wingdings" pitchFamily="2" charset="2"/>
              <a:buNone/>
            </a:pPr>
            <a:r>
              <a:rPr lang="en-US" altLang="zh-CN" sz="3600" b="1" dirty="0" smtClean="0">
                <a:latin typeface="Times New Roman" pitchFamily="18" charset="0"/>
              </a:rPr>
              <a:t>public static void swap(</a:t>
            </a:r>
            <a:r>
              <a:rPr lang="en-US" altLang="zh-CN" sz="3600" b="1" dirty="0" err="1" smtClean="0">
                <a:latin typeface="Times New Roman" pitchFamily="18" charset="0"/>
              </a:rPr>
              <a:t>int</a:t>
            </a:r>
            <a:r>
              <a:rPr lang="en-US" altLang="zh-CN" sz="3600" b="1" dirty="0" smtClean="0">
                <a:latin typeface="Times New Roman" pitchFamily="18" charset="0"/>
              </a:rPr>
              <a:t> x, </a:t>
            </a:r>
            <a:r>
              <a:rPr lang="en-US" altLang="zh-CN" sz="3600" b="1" dirty="0" err="1" smtClean="0">
                <a:latin typeface="Times New Roman" pitchFamily="18" charset="0"/>
              </a:rPr>
              <a:t>int</a:t>
            </a:r>
            <a:r>
              <a:rPr lang="en-US" altLang="zh-CN" sz="3600" b="1" dirty="0" smtClean="0">
                <a:latin typeface="Times New Roman" pitchFamily="18" charset="0"/>
              </a:rPr>
              <a:t> y){</a:t>
            </a:r>
          </a:p>
          <a:p>
            <a:pPr>
              <a:lnSpc>
                <a:spcPct val="90000"/>
              </a:lnSpc>
              <a:buFont typeface="Wingdings" pitchFamily="2" charset="2"/>
              <a:buNone/>
            </a:pPr>
            <a:r>
              <a:rPr lang="en-US" altLang="zh-CN" sz="3600" b="1" dirty="0" smtClean="0">
                <a:latin typeface="Times New Roman" pitchFamily="18" charset="0"/>
              </a:rPr>
              <a:t>    </a:t>
            </a:r>
            <a:r>
              <a:rPr lang="en-US" altLang="zh-CN" sz="3600" b="1" dirty="0" err="1" smtClean="0">
                <a:latin typeface="Times New Roman" pitchFamily="18" charset="0"/>
              </a:rPr>
              <a:t>int</a:t>
            </a:r>
            <a:r>
              <a:rPr lang="en-US" altLang="zh-CN" sz="3600" b="1" dirty="0" smtClean="0">
                <a:latin typeface="Times New Roman" pitchFamily="18" charset="0"/>
              </a:rPr>
              <a:t> temp = x;</a:t>
            </a:r>
          </a:p>
          <a:p>
            <a:pPr>
              <a:lnSpc>
                <a:spcPct val="90000"/>
              </a:lnSpc>
              <a:buFont typeface="Wingdings" pitchFamily="2" charset="2"/>
              <a:buNone/>
            </a:pPr>
            <a:r>
              <a:rPr lang="en-US" altLang="zh-CN" sz="3600" b="1" dirty="0" smtClean="0">
                <a:latin typeface="Times New Roman" pitchFamily="18" charset="0"/>
              </a:rPr>
              <a:t>    x = y;</a:t>
            </a:r>
          </a:p>
          <a:p>
            <a:pPr>
              <a:lnSpc>
                <a:spcPct val="90000"/>
              </a:lnSpc>
              <a:buFont typeface="Wingdings" pitchFamily="2" charset="2"/>
              <a:buNone/>
            </a:pPr>
            <a:r>
              <a:rPr lang="en-US" altLang="zh-CN" sz="3600" b="1" dirty="0" smtClean="0">
                <a:latin typeface="Times New Roman" pitchFamily="18" charset="0"/>
              </a:rPr>
              <a:t>    y = temp;</a:t>
            </a:r>
          </a:p>
          <a:p>
            <a:pPr>
              <a:lnSpc>
                <a:spcPct val="90000"/>
              </a:lnSpc>
              <a:buFont typeface="Wingdings" pitchFamily="2" charset="2"/>
              <a:buNone/>
            </a:pPr>
            <a:r>
              <a:rPr lang="en-US" altLang="zh-CN" sz="3600" b="1" dirty="0" smtClean="0">
                <a:latin typeface="Times New Roman" pitchFamily="18" charset="0"/>
              </a:rPr>
              <a:t>}</a:t>
            </a:r>
          </a:p>
        </p:txBody>
      </p:sp>
      <p:sp>
        <p:nvSpPr>
          <p:cNvPr id="98307" name="标题 3"/>
          <p:cNvSpPr>
            <a:spLocks noGrp="1"/>
          </p:cNvSpPr>
          <p:nvPr>
            <p:ph type="title"/>
          </p:nvPr>
        </p:nvSpPr>
        <p:spPr/>
        <p:txBody>
          <a:bodyPr/>
          <a:lstStyle/>
          <a:p>
            <a:r>
              <a:rPr lang="zh-CN" altLang="en-US" smtClean="0"/>
              <a:t>思考题</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示例：递归法求阶乘</a:t>
            </a:r>
            <a:endParaRPr lang="en-US" altLang="zh-CN" sz="2800" dirty="0" smtClean="0">
              <a:solidFill>
                <a:schemeClr val="bg2">
                  <a:lumMod val="10000"/>
                </a:schemeClr>
              </a:solidFill>
              <a:cs typeface="Courier New" pitchFamily="49" charset="0"/>
            </a:endParaRPr>
          </a:p>
        </p:txBody>
      </p:sp>
      <p:sp>
        <p:nvSpPr>
          <p:cNvPr id="2213891" name="Content Placeholder 2"/>
          <p:cNvSpPr>
            <a:spLocks noGrp="1"/>
          </p:cNvSpPr>
          <p:nvPr>
            <p:ph idx="4294967295"/>
          </p:nvPr>
        </p:nvSpPr>
        <p:spPr>
          <a:xfrm>
            <a:off x="179512" y="837778"/>
            <a:ext cx="8496300" cy="5543550"/>
          </a:xfrm>
          <a:prstGeom prst="rect">
            <a:avLst/>
          </a:prstGeom>
        </p:spPr>
        <p:txBody>
          <a:bodyPr lIns="92075" tIns="46038" rIns="92075" bIns="46038"/>
          <a:lstStyle/>
          <a:p>
            <a:pPr marL="609600" indent="-609600" eaLnBrk="1" hangingPunct="1">
              <a:lnSpc>
                <a:spcPct val="105000"/>
              </a:lnSpc>
            </a:pPr>
            <a:r>
              <a:rPr lang="zh-CN" altLang="en-US" sz="2400" b="0" dirty="0" smtClean="0">
                <a:cs typeface="Courier New" pitchFamily="49" charset="0"/>
              </a:rPr>
              <a:t>利用公式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dirty="0" smtClean="0">
                <a:latin typeface="Verdana" pitchFamily="34" charset="0"/>
                <a:cs typeface="Courier New" pitchFamily="49" charset="0"/>
              </a:rPr>
              <a:t> = x × </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en-US" altLang="zh-CN" sz="2400" baseline="30000" dirty="0" smtClean="0">
                <a:latin typeface="Verdana" pitchFamily="34" charset="0"/>
                <a:cs typeface="Courier New" pitchFamily="49" charset="0"/>
              </a:rPr>
              <a:t>–1</a:t>
            </a:r>
            <a:r>
              <a:rPr lang="zh-CN" altLang="en-US" sz="2400" b="0" dirty="0" smtClean="0">
                <a:cs typeface="Courier New" pitchFamily="49" charset="0"/>
              </a:rPr>
              <a:t>计算出</a:t>
            </a:r>
            <a:r>
              <a:rPr lang="en-US" altLang="zh-CN" sz="2400" dirty="0" err="1" smtClean="0">
                <a:latin typeface="Verdana" pitchFamily="34" charset="0"/>
                <a:cs typeface="Courier New" pitchFamily="49" charset="0"/>
              </a:rPr>
              <a:t>x</a:t>
            </a:r>
            <a:r>
              <a:rPr lang="en-US" altLang="zh-CN" sz="2400" baseline="30000" dirty="0" err="1" smtClean="0">
                <a:latin typeface="Verdana" pitchFamily="34" charset="0"/>
                <a:cs typeface="Courier New" pitchFamily="49" charset="0"/>
              </a:rPr>
              <a:t>n</a:t>
            </a:r>
            <a:r>
              <a:rPr lang="zh-CN" altLang="en-US" sz="2400" b="0" dirty="0" smtClean="0">
                <a:cs typeface="Courier New" pitchFamily="49" charset="0"/>
              </a:rPr>
              <a:t>的值</a:t>
            </a:r>
          </a:p>
          <a:p>
            <a:pPr marL="609600" indent="-609600" eaLnBrk="1" hangingPunct="1">
              <a:lnSpc>
                <a:spcPct val="105000"/>
              </a:lnSpc>
              <a:spcBef>
                <a:spcPct val="3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if ( n == 0 )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else</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x * power(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pPr>
            <a:r>
              <a:rPr lang="zh-CN" altLang="en-US" sz="2400" dirty="0" smtClean="0">
                <a:cs typeface="Courier New" pitchFamily="49" charset="0"/>
              </a:rPr>
              <a:t>可化简为：</a:t>
            </a:r>
          </a:p>
          <a:p>
            <a:pPr marL="609600" indent="-609600" eaLnBrk="1" hangingPunct="1">
              <a:lnSpc>
                <a:spcPct val="105000"/>
              </a:lnSpc>
              <a:spcBef>
                <a:spcPct val="5000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power(</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x, </a:t>
            </a:r>
            <a:r>
              <a:rPr lang="en-US" altLang="zh-CN" sz="2400" dirty="0" err="1" smtClean="0">
                <a:latin typeface="Courier New" pitchFamily="49" charset="0"/>
                <a:ea typeface="宋体" pitchFamily="2" charset="-122"/>
                <a:cs typeface="Courier New" pitchFamily="49" charset="0"/>
              </a:rPr>
              <a:t>int</a:t>
            </a:r>
            <a:r>
              <a:rPr lang="en-US" altLang="zh-CN" sz="2400" dirty="0" smtClean="0">
                <a:latin typeface="Courier New" pitchFamily="49" charset="0"/>
                <a:ea typeface="宋体" pitchFamily="2" charset="-122"/>
                <a:cs typeface="Courier New" pitchFamily="49" charset="0"/>
              </a:rPr>
              <a:t> n)</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return n == 0 ? 1 : x * power(x, n - 1);</a:t>
            </a:r>
          </a:p>
          <a:p>
            <a:pPr marL="609600" indent="-609600" eaLnBrk="1" hangingPunct="1">
              <a:lnSpc>
                <a:spcPct val="105000"/>
              </a:lnSpc>
              <a:spcBef>
                <a:spcPct val="0"/>
              </a:spcBef>
              <a:buFont typeface="Wingdings 2" pitchFamily="18" charset="2"/>
              <a:buNone/>
            </a:pPr>
            <a:r>
              <a:rPr lang="en-US" altLang="zh-CN" sz="2400" dirty="0" smtClean="0">
                <a:latin typeface="Courier New" pitchFamily="49" charset="0"/>
                <a:ea typeface="宋体" pitchFamily="2" charset="-122"/>
                <a:cs typeface="Courier New" pitchFamily="49" charset="0"/>
              </a:rPr>
              <a:t>	}</a:t>
            </a:r>
            <a:endParaRPr lang="zh-CN" altLang="en-US" sz="2400" dirty="0" smtClean="0">
              <a:latin typeface="Courier New" pitchFamily="49" charset="0"/>
              <a:ea typeface="宋体" pitchFamily="2" charset="-122"/>
              <a:cs typeface="Courier New" pitchFamily="49" charset="0"/>
            </a:endParaRPr>
          </a:p>
        </p:txBody>
      </p:sp>
      <p:sp>
        <p:nvSpPr>
          <p:cNvPr id="2213893" name="Rectangle 5"/>
          <p:cNvSpPr>
            <a:spLocks noChangeArrowheads="1"/>
          </p:cNvSpPr>
          <p:nvPr/>
        </p:nvSpPr>
        <p:spPr bwMode="auto">
          <a:xfrm>
            <a:off x="4810125" y="3225800"/>
            <a:ext cx="2298700" cy="7334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lgn="ctr">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defRPr sz="2400" b="1">
                <a:solidFill>
                  <a:srgbClr val="000000"/>
                </a:solidFill>
                <a:latin typeface="宋体" pitchFamily="2" charset="-122"/>
                <a:ea typeface="宋体" pitchFamily="2" charset="-122"/>
              </a:defRPr>
            </a:lvl1pPr>
            <a:lvl2pPr marL="742950" indent="-285750">
              <a:defRPr sz="2400" b="1">
                <a:solidFill>
                  <a:srgbClr val="000000"/>
                </a:solidFill>
                <a:latin typeface="宋体" pitchFamily="2" charset="-122"/>
                <a:ea typeface="宋体" pitchFamily="2" charset="-122"/>
              </a:defRPr>
            </a:lvl2pPr>
            <a:lvl3pPr marL="1143000" indent="-228600">
              <a:defRPr sz="2400" b="1">
                <a:solidFill>
                  <a:srgbClr val="000000"/>
                </a:solidFill>
                <a:latin typeface="宋体" pitchFamily="2" charset="-122"/>
                <a:ea typeface="宋体" pitchFamily="2" charset="-122"/>
              </a:defRPr>
            </a:lvl3pPr>
            <a:lvl4pPr marL="1600200" indent="-228600">
              <a:defRPr sz="2400" b="1">
                <a:solidFill>
                  <a:srgbClr val="000000"/>
                </a:solidFill>
                <a:latin typeface="宋体" pitchFamily="2" charset="-122"/>
                <a:ea typeface="宋体" pitchFamily="2" charset="-122"/>
              </a:defRPr>
            </a:lvl4pPr>
            <a:lvl5pPr marL="2057400" indent="-228600">
              <a:defRPr sz="2400" b="1">
                <a:solidFill>
                  <a:srgbClr val="000000"/>
                </a:solidFill>
                <a:latin typeface="宋体" pitchFamily="2" charset="-122"/>
                <a:ea typeface="宋体" pitchFamily="2" charset="-122"/>
              </a:defRPr>
            </a:lvl5pPr>
            <a:lvl6pPr marL="25146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6pPr>
            <a:lvl7pPr marL="29718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7pPr>
            <a:lvl8pPr marL="34290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8pPr>
            <a:lvl9pPr marL="3886200" indent="-228600" eaLnBrk="0" fontAlgn="base" hangingPunct="0">
              <a:lnSpc>
                <a:spcPct val="150000"/>
              </a:lnSpc>
              <a:spcBef>
                <a:spcPct val="30000"/>
              </a:spcBef>
              <a:spcAft>
                <a:spcPct val="0"/>
              </a:spcAft>
              <a:defRPr sz="2400" b="1">
                <a:solidFill>
                  <a:srgbClr val="000000"/>
                </a:solidFill>
                <a:latin typeface="宋体" pitchFamily="2" charset="-122"/>
                <a:ea typeface="宋体" pitchFamily="2" charset="-122"/>
              </a:defRPr>
            </a:lvl9pPr>
          </a:lstStyle>
          <a:p>
            <a:r>
              <a:rPr lang="en-US" altLang="zh-CN" sz="2800" dirty="0">
                <a:solidFill>
                  <a:srgbClr val="FF0000"/>
                </a:solidFill>
                <a:latin typeface="Courier New" pitchFamily="49" charset="0"/>
                <a:cs typeface="Courier New" pitchFamily="49" charset="0"/>
              </a:rPr>
              <a:t>x, n – 1 </a:t>
            </a:r>
            <a:endParaRPr lang="zh-CN" altLang="en-US" sz="28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4246355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3893"/>
                                        </p:tgtEl>
                                        <p:attrNameLst>
                                          <p:attrName>style.visibility</p:attrName>
                                        </p:attrNameLst>
                                      </p:cBhvr>
                                      <p:to>
                                        <p:strVal val="visible"/>
                                      </p:to>
                                    </p:set>
                                    <p:animEffect transition="in" filter="dissolve">
                                      <p:cBhvr>
                                        <p:cTn id="7" dur="500"/>
                                        <p:tgtEl>
                                          <p:spTgt spid="2213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3891">
                                            <p:txEl>
                                              <p:pRg st="3" end="3"/>
                                            </p:txEl>
                                          </p:spTgt>
                                        </p:tgtEl>
                                        <p:attrNameLst>
                                          <p:attrName>style.visibility</p:attrName>
                                        </p:attrNameLst>
                                      </p:cBhvr>
                                      <p:to>
                                        <p:strVal val="visible"/>
                                      </p:to>
                                    </p:set>
                                    <p:animEffect transition="in" filter="dissolve">
                                      <p:cBhvr>
                                        <p:cTn id="12" dur="500"/>
                                        <p:tgtEl>
                                          <p:spTgt spid="2213891">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213891">
                                            <p:txEl>
                                              <p:pRg st="4" end="4"/>
                                            </p:txEl>
                                          </p:spTgt>
                                        </p:tgtEl>
                                        <p:attrNameLst>
                                          <p:attrName>style.visibility</p:attrName>
                                        </p:attrNameLst>
                                      </p:cBhvr>
                                      <p:to>
                                        <p:strVal val="visible"/>
                                      </p:to>
                                    </p:set>
                                    <p:animEffect transition="in" filter="dissolve">
                                      <p:cBhvr>
                                        <p:cTn id="15" dur="500"/>
                                        <p:tgtEl>
                                          <p:spTgt spid="2213891">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213891">
                                            <p:txEl>
                                              <p:pRg st="5" end="5"/>
                                            </p:txEl>
                                          </p:spTgt>
                                        </p:tgtEl>
                                        <p:attrNameLst>
                                          <p:attrName>style.visibility</p:attrName>
                                        </p:attrNameLst>
                                      </p:cBhvr>
                                      <p:to>
                                        <p:strVal val="visible"/>
                                      </p:to>
                                    </p:set>
                                    <p:animEffect transition="in" filter="dissolve">
                                      <p:cBhvr>
                                        <p:cTn id="18" dur="500"/>
                                        <p:tgtEl>
                                          <p:spTgt spid="221389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213891">
                                            <p:txEl>
                                              <p:pRg st="8" end="8"/>
                                            </p:txEl>
                                          </p:spTgt>
                                        </p:tgtEl>
                                        <p:attrNameLst>
                                          <p:attrName>style.visibility</p:attrName>
                                        </p:attrNameLst>
                                      </p:cBhvr>
                                      <p:to>
                                        <p:strVal val="visible"/>
                                      </p:to>
                                    </p:set>
                                    <p:animEffect transition="in" filter="dissolve">
                                      <p:cBhvr>
                                        <p:cTn id="23" dur="500"/>
                                        <p:tgtEl>
                                          <p:spTgt spid="2213891">
                                            <p:txEl>
                                              <p:pRg st="8" end="8"/>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3891">
                                            <p:txEl>
                                              <p:pRg st="9" end="9"/>
                                            </p:txEl>
                                          </p:spTgt>
                                        </p:tgtEl>
                                        <p:attrNameLst>
                                          <p:attrName>style.visibility</p:attrName>
                                        </p:attrNameLst>
                                      </p:cBhvr>
                                      <p:to>
                                        <p:strVal val="visible"/>
                                      </p:to>
                                    </p:set>
                                    <p:animEffect transition="in" filter="dissolve">
                                      <p:cBhvr>
                                        <p:cTn id="26" dur="500"/>
                                        <p:tgtEl>
                                          <p:spTgt spid="2213891">
                                            <p:txEl>
                                              <p:pRg st="9" end="9"/>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3891">
                                            <p:txEl>
                                              <p:pRg st="10" end="10"/>
                                            </p:txEl>
                                          </p:spTgt>
                                        </p:tgtEl>
                                        <p:attrNameLst>
                                          <p:attrName>style.visibility</p:attrName>
                                        </p:attrNameLst>
                                      </p:cBhvr>
                                      <p:to>
                                        <p:strVal val="visible"/>
                                      </p:to>
                                    </p:set>
                                    <p:animEffect transition="in" filter="dissolve">
                                      <p:cBhvr>
                                        <p:cTn id="29" dur="500"/>
                                        <p:tgtEl>
                                          <p:spTgt spid="2213891">
                                            <p:txEl>
                                              <p:pRg st="10" end="10"/>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3891">
                                            <p:txEl>
                                              <p:pRg st="11" end="11"/>
                                            </p:txEl>
                                          </p:spTgt>
                                        </p:tgtEl>
                                        <p:attrNameLst>
                                          <p:attrName>style.visibility</p:attrName>
                                        </p:attrNameLst>
                                      </p:cBhvr>
                                      <p:to>
                                        <p:strVal val="visible"/>
                                      </p:to>
                                    </p:set>
                                    <p:animEffect transition="in" filter="dissolve">
                                      <p:cBhvr>
                                        <p:cTn id="32" dur="500"/>
                                        <p:tgtEl>
                                          <p:spTgt spid="2213891">
                                            <p:txEl>
                                              <p:pRg st="11" end="11"/>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3891">
                                            <p:txEl>
                                              <p:pRg st="12" end="12"/>
                                            </p:txEl>
                                          </p:spTgt>
                                        </p:tgtEl>
                                        <p:attrNameLst>
                                          <p:attrName>style.visibility</p:attrName>
                                        </p:attrNameLst>
                                      </p:cBhvr>
                                      <p:to>
                                        <p:strVal val="visible"/>
                                      </p:to>
                                    </p:set>
                                    <p:animEffect transition="in" filter="dissolve">
                                      <p:cBhvr>
                                        <p:cTn id="35" dur="500"/>
                                        <p:tgtEl>
                                          <p:spTgt spid="2213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值参数传递不能实现交换两个整数</a:t>
            </a:r>
            <a:r>
              <a:rPr lang="en-US" altLang="zh-CN" dirty="0" smtClean="0"/>
              <a:t>,</a:t>
            </a:r>
            <a:r>
              <a:rPr lang="zh-CN" altLang="en-US" dirty="0" smtClean="0"/>
              <a:t> 要想实现两个值的交换可以已数组的形式实现</a:t>
            </a:r>
            <a:r>
              <a:rPr lang="en-US" altLang="zh-CN" dirty="0" smtClean="0"/>
              <a:t>,</a:t>
            </a:r>
            <a:r>
              <a:rPr lang="zh-CN" altLang="en-US" dirty="0" smtClean="0"/>
              <a:t>代码如下：</a:t>
            </a:r>
            <a:br>
              <a:rPr lang="zh-CN" altLang="en-US" dirty="0" smtClean="0"/>
            </a:br>
            <a:r>
              <a:rPr lang="en-US" altLang="zh-CN" dirty="0" smtClean="0"/>
              <a:t>//</a:t>
            </a:r>
            <a:r>
              <a:rPr lang="zh-CN" altLang="en-US" dirty="0" smtClean="0"/>
              <a:t>实现两个整数的交换 </a:t>
            </a:r>
            <a:br>
              <a:rPr lang="zh-CN" altLang="en-US" dirty="0" smtClean="0"/>
            </a:br>
            <a:r>
              <a:rPr lang="en-US" altLang="zh-CN" dirty="0" smtClean="0"/>
              <a:t>public class </a:t>
            </a:r>
            <a:r>
              <a:rPr lang="en-US" altLang="zh-CN" dirty="0" err="1" smtClean="0"/>
              <a:t>SwapInteger</a:t>
            </a:r>
            <a:r>
              <a:rPr lang="en-US" altLang="zh-CN" dirty="0" smtClean="0"/>
              <a:t> { </a:t>
            </a:r>
            <a:br>
              <a:rPr lang="en-US" altLang="zh-CN" dirty="0" smtClean="0"/>
            </a:br>
            <a:r>
              <a:rPr lang="en-US" altLang="zh-CN" dirty="0" smtClean="0"/>
              <a:t>public static void swap(</a:t>
            </a:r>
            <a:r>
              <a:rPr lang="en-US" altLang="zh-CN" dirty="0" err="1" smtClean="0"/>
              <a:t>int</a:t>
            </a:r>
            <a:r>
              <a:rPr lang="en-US" altLang="zh-CN" dirty="0" smtClean="0"/>
              <a:t> a[]){ </a:t>
            </a:r>
            <a:br>
              <a:rPr lang="en-US" altLang="zh-CN" dirty="0" smtClean="0"/>
            </a:br>
            <a:r>
              <a:rPr lang="en-US" altLang="zh-CN" dirty="0" smtClean="0"/>
              <a:t>//</a:t>
            </a:r>
            <a:r>
              <a:rPr lang="zh-CN" altLang="en-US" dirty="0" smtClean="0"/>
              <a:t>数组传递实现交换两个整数 </a:t>
            </a:r>
            <a:br>
              <a:rPr lang="zh-CN" altLang="en-US" dirty="0" smtClean="0"/>
            </a:br>
            <a:r>
              <a:rPr lang="en-US" altLang="zh-CN" dirty="0" err="1" smtClean="0"/>
              <a:t>int</a:t>
            </a:r>
            <a:r>
              <a:rPr lang="en-US" altLang="zh-CN" dirty="0" smtClean="0"/>
              <a:t> t; </a:t>
            </a:r>
            <a:br>
              <a:rPr lang="en-US" altLang="zh-CN" dirty="0" smtClean="0"/>
            </a:br>
            <a:r>
              <a:rPr lang="en-US" altLang="zh-CN" dirty="0" smtClean="0"/>
              <a:t>t = a[0]; </a:t>
            </a:r>
            <a:br>
              <a:rPr lang="en-US" altLang="zh-CN" dirty="0" smtClean="0"/>
            </a:br>
            <a:r>
              <a:rPr lang="en-US" altLang="zh-CN" dirty="0" smtClean="0"/>
              <a:t>a[0] = a[1]; </a:t>
            </a:r>
            <a:br>
              <a:rPr lang="en-US" altLang="zh-CN" dirty="0" smtClean="0"/>
            </a:br>
            <a:r>
              <a:rPr lang="en-US" altLang="zh-CN" dirty="0" smtClean="0"/>
              <a:t>a[1] = t;</a:t>
            </a:r>
            <a:br>
              <a:rPr lang="en-US" altLang="zh-CN" dirty="0" smtClean="0"/>
            </a:b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590550" indent="-533400">
              <a:lnSpc>
                <a:spcPct val="150000"/>
              </a:lnSpc>
              <a:spcBef>
                <a:spcPts val="0"/>
              </a:spcBef>
              <a:buFont typeface="+mj-lt"/>
              <a:buAutoNum type="arabicPeriod"/>
            </a:pPr>
            <a:r>
              <a:rPr lang="zh-CN" altLang="en-US" sz="2200" dirty="0" smtClean="0"/>
              <a:t>假</a:t>
            </a:r>
            <a:r>
              <a:rPr lang="zh-CN" altLang="en-US" sz="2200" dirty="0"/>
              <a:t>设某算法在输入规模为</a:t>
            </a:r>
            <a:r>
              <a:rPr lang="en-US" altLang="zh-CN" sz="2200" dirty="0"/>
              <a:t>n</a:t>
            </a:r>
            <a:r>
              <a:rPr lang="zh-CN" altLang="en-US" sz="2200" dirty="0"/>
              <a:t>时的计算时间为</a:t>
            </a:r>
            <a:r>
              <a:rPr lang="en-US" altLang="zh-CN" sz="2200" dirty="0"/>
              <a:t>T(n) = 3 × 2</a:t>
            </a:r>
            <a:r>
              <a:rPr lang="en-US" altLang="zh-CN" sz="2200" baseline="30000" dirty="0"/>
              <a:t>n</a:t>
            </a:r>
            <a:r>
              <a:rPr lang="zh-CN" altLang="en-US" sz="2200" dirty="0"/>
              <a:t>。在某台计算机</a:t>
            </a:r>
            <a:r>
              <a:rPr lang="zh-CN" altLang="en-US" sz="2200" dirty="0" smtClean="0"/>
              <a:t>上完</a:t>
            </a:r>
            <a:r>
              <a:rPr lang="zh-CN" altLang="en-US" sz="2200" dirty="0"/>
              <a:t>成该算法的时间为</a:t>
            </a:r>
            <a:r>
              <a:rPr lang="en-US" altLang="zh-CN" sz="2200" dirty="0"/>
              <a:t>t</a:t>
            </a:r>
            <a:r>
              <a:rPr lang="zh-CN" altLang="en-US" sz="2200" dirty="0"/>
              <a:t>秒。现有另一台计算机，其运行速度为第一台的</a:t>
            </a:r>
            <a:r>
              <a:rPr lang="en-US" altLang="zh-CN" sz="2200" dirty="0"/>
              <a:t>64</a:t>
            </a:r>
            <a:r>
              <a:rPr lang="zh-CN" altLang="en-US" sz="2200" dirty="0"/>
              <a:t>倍，那么在这台新机器上用同一算法在</a:t>
            </a:r>
            <a:r>
              <a:rPr lang="en-US" altLang="zh-CN" sz="2200" dirty="0"/>
              <a:t>t</a:t>
            </a:r>
            <a:r>
              <a:rPr lang="zh-CN" altLang="en-US" sz="2200" dirty="0"/>
              <a:t>秒内能解输入规模多大的问题</a:t>
            </a:r>
            <a:r>
              <a:rPr lang="zh-CN" altLang="en-US" sz="2200" dirty="0" smtClean="0"/>
              <a:t>？（</a:t>
            </a:r>
            <a:r>
              <a:rPr lang="en-US" altLang="zh-CN" sz="2200" dirty="0">
                <a:solidFill>
                  <a:srgbClr val="0033CC"/>
                </a:solidFill>
              </a:rPr>
              <a:t>TXT</a:t>
            </a:r>
            <a:r>
              <a:rPr lang="zh-CN" altLang="en-US" sz="2200" dirty="0" smtClean="0">
                <a:solidFill>
                  <a:srgbClr val="0033CC"/>
                </a:solidFill>
              </a:rPr>
              <a:t>文档</a:t>
            </a:r>
            <a:r>
              <a:rPr lang="zh-CN" altLang="en-US" sz="2200" dirty="0" smtClean="0"/>
              <a:t>） </a:t>
            </a:r>
            <a:endParaRPr lang="zh-CN" altLang="en-US" sz="2200" dirty="0"/>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上述算法的计算时间改进为</a:t>
            </a:r>
            <a:r>
              <a:rPr lang="en-US" altLang="zh-CN" sz="2200" b="1" dirty="0"/>
              <a:t>T(n) = n</a:t>
            </a:r>
            <a:r>
              <a:rPr lang="en-US" altLang="zh-CN" sz="2200" b="1" baseline="30000" dirty="0"/>
              <a:t>2</a:t>
            </a:r>
            <a:r>
              <a:rPr lang="zh-CN" altLang="en-US" sz="2200" b="1" dirty="0"/>
              <a:t>，其余条件不变，则在新机器上用</a:t>
            </a:r>
            <a:r>
              <a:rPr lang="en-US" altLang="zh-CN" sz="2200" b="1" dirty="0"/>
              <a:t>t</a:t>
            </a:r>
            <a:r>
              <a:rPr lang="zh-CN" altLang="en-US" sz="2200" b="1" dirty="0"/>
              <a:t>秒时间能解输入规模多大的问题？</a:t>
            </a:r>
          </a:p>
          <a:p>
            <a:pPr marL="936000" lvl="1" indent="-360000">
              <a:lnSpc>
                <a:spcPct val="150000"/>
              </a:lnSpc>
              <a:spcBef>
                <a:spcPct val="25000"/>
              </a:spcBef>
              <a:buFont typeface="Wingdings" panose="05000000000000000000" pitchFamily="2" charset="2"/>
              <a:buChar char="l"/>
            </a:pPr>
            <a:r>
              <a:rPr lang="zh-CN" altLang="en-US" sz="2200" b="1" dirty="0" smtClean="0"/>
              <a:t>若</a:t>
            </a:r>
            <a:r>
              <a:rPr lang="zh-CN" altLang="en-US" sz="2200" b="1" dirty="0"/>
              <a:t>上述算法的计算时间进一步改进为</a:t>
            </a:r>
            <a:r>
              <a:rPr lang="en-US" altLang="zh-CN" sz="2200" b="1" dirty="0"/>
              <a:t>T(n) = 8</a:t>
            </a:r>
            <a:r>
              <a:rPr lang="zh-CN" altLang="en-US" sz="2200" b="1" dirty="0"/>
              <a:t>，其余条件不变，那么在新机器上用</a:t>
            </a:r>
            <a:r>
              <a:rPr lang="en-US" altLang="zh-CN" sz="2200" b="1" dirty="0"/>
              <a:t>t</a:t>
            </a:r>
            <a:r>
              <a:rPr lang="zh-CN" altLang="en-US" sz="2200" b="1" dirty="0"/>
              <a:t>秒时间能解输入规模多大的问题</a:t>
            </a:r>
            <a:r>
              <a:rPr lang="zh-CN" altLang="en-US" sz="2200" b="1" dirty="0" smtClean="0"/>
              <a:t>？</a:t>
            </a:r>
            <a:endParaRPr lang="en-US" altLang="zh-CN" sz="2200" b="1" dirty="0" smtClean="0"/>
          </a:p>
          <a:p>
            <a:pPr marL="633150" indent="-457200">
              <a:lnSpc>
                <a:spcPct val="150000"/>
              </a:lnSpc>
              <a:spcBef>
                <a:spcPts val="1800"/>
              </a:spcBef>
              <a:buFont typeface="+mj-lt"/>
              <a:buAutoNum type="arabicPeriod"/>
            </a:pPr>
            <a:r>
              <a:rPr lang="zh-CN" altLang="en-US" sz="2200" dirty="0" smtClean="0"/>
              <a:t>请尝试用三者取中法完成快速排序，并编写算法与取第一个元素为枢纽的快速排序方法进行比较</a:t>
            </a:r>
            <a:r>
              <a:rPr lang="zh-CN" altLang="en-US" sz="2200" dirty="0"/>
              <a:t>测试</a:t>
            </a:r>
            <a:r>
              <a:rPr lang="zh-CN" altLang="en-US" sz="2200" dirty="0" smtClean="0"/>
              <a:t>（</a:t>
            </a:r>
            <a:r>
              <a:rPr lang="zh-CN" altLang="en-US" sz="2200" dirty="0">
                <a:solidFill>
                  <a:srgbClr val="0033CC"/>
                </a:solidFill>
              </a:rPr>
              <a:t>完整源</a:t>
            </a:r>
            <a:r>
              <a:rPr lang="zh-CN" altLang="en-US" sz="2200" dirty="0" smtClean="0">
                <a:solidFill>
                  <a:srgbClr val="0033CC"/>
                </a:solidFill>
              </a:rPr>
              <a:t>码，含测试代码</a:t>
            </a:r>
            <a:r>
              <a:rPr lang="zh-CN" altLang="en-US" sz="2200" dirty="0" smtClean="0"/>
              <a:t>）</a:t>
            </a:r>
            <a:endParaRPr lang="en-US" altLang="zh-CN" sz="2200"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a:t>
            </a:r>
            <a:r>
              <a:rPr lang="zh-CN" altLang="en-US" sz="3200" dirty="0" smtClean="0">
                <a:solidFill>
                  <a:schemeClr val="bg2">
                    <a:lumMod val="10000"/>
                  </a:schemeClr>
                </a:solidFill>
                <a:cs typeface="+mn-cs"/>
              </a:rPr>
              <a:t>一</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9463267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14375"/>
            <a:ext cx="8640960" cy="6092825"/>
          </a:xfrm>
          <a:prstGeom prst="rect">
            <a:avLst/>
          </a:prstGeom>
        </p:spPr>
        <p:txBody>
          <a:bodyPr/>
          <a:lstStyle/>
          <a:p>
            <a:pPr marL="633150" indent="-457200">
              <a:lnSpc>
                <a:spcPct val="150000"/>
              </a:lnSpc>
              <a:spcBef>
                <a:spcPts val="600"/>
              </a:spcBef>
              <a:buFont typeface="+mj-lt"/>
              <a:buAutoNum type="arabicPeriod" startAt="3"/>
            </a:pPr>
            <a:r>
              <a:rPr lang="zh-CN" altLang="en-US" sz="2200" dirty="0"/>
              <a:t>设</a:t>
            </a:r>
            <a:r>
              <a:rPr lang="en-US" altLang="zh-CN" sz="2200" dirty="0"/>
              <a:t>a[0:n-1]</a:t>
            </a:r>
            <a:r>
              <a:rPr lang="zh-CN" altLang="en-US" sz="2200" dirty="0"/>
              <a:t>是已经排好序的数</a:t>
            </a:r>
            <a:r>
              <a:rPr lang="zh-CN" altLang="en-US" sz="2200" dirty="0" smtClean="0"/>
              <a:t>组，</a:t>
            </a:r>
            <a:r>
              <a:rPr lang="zh-CN" altLang="en-US" sz="2200" b="1" dirty="0" smtClean="0">
                <a:latin typeface="+mn-lt"/>
                <a:cs typeface="Arial" charset="0"/>
              </a:rPr>
              <a:t>请</a:t>
            </a:r>
            <a:r>
              <a:rPr lang="zh-CN" altLang="en-US" sz="2200" b="1" dirty="0">
                <a:latin typeface="+mn-lt"/>
                <a:cs typeface="Arial" charset="0"/>
              </a:rPr>
              <a:t>改写二分搜索算法，使</a:t>
            </a:r>
            <a:r>
              <a:rPr lang="zh-CN" altLang="en-US" sz="2200" b="1" dirty="0" smtClean="0">
                <a:latin typeface="+mn-lt"/>
                <a:cs typeface="Arial" charset="0"/>
              </a:rPr>
              <a:t>得：</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smtClean="0">
                <a:latin typeface="+mn-lt"/>
                <a:cs typeface="Arial" charset="0"/>
              </a:rPr>
              <a:t>当</a:t>
            </a:r>
            <a:r>
              <a:rPr lang="zh-CN" altLang="en-US" sz="2200" b="1" dirty="0">
                <a:latin typeface="+mn-lt"/>
                <a:cs typeface="Arial" charset="0"/>
              </a:rPr>
              <a:t>搜索元</a:t>
            </a:r>
            <a:r>
              <a:rPr lang="zh-CN" altLang="en-US" sz="2200" b="1" dirty="0" smtClean="0">
                <a:latin typeface="+mn-lt"/>
                <a:cs typeface="Arial" charset="0"/>
              </a:rPr>
              <a:t>素</a:t>
            </a:r>
            <a:r>
              <a:rPr lang="en-US" altLang="zh-CN" sz="2200" b="1" dirty="0" smtClean="0">
                <a:latin typeface="+mn-lt"/>
                <a:cs typeface="Arial" charset="0"/>
              </a:rPr>
              <a:t>x</a:t>
            </a:r>
            <a:r>
              <a:rPr lang="zh-CN" altLang="en-US" sz="2200" b="1" dirty="0" smtClean="0">
                <a:latin typeface="+mn-lt"/>
                <a:cs typeface="Arial" charset="0"/>
              </a:rPr>
              <a:t>不</a:t>
            </a:r>
            <a:r>
              <a:rPr lang="zh-CN" altLang="en-US" sz="2200" b="1" dirty="0">
                <a:latin typeface="+mn-lt"/>
                <a:cs typeface="Arial" charset="0"/>
              </a:rPr>
              <a:t>在数组中时，返回小</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最大元素位</a:t>
            </a:r>
            <a:r>
              <a:rPr lang="zh-CN" altLang="en-US" sz="2200" b="1" dirty="0" smtClean="0">
                <a:latin typeface="+mn-lt"/>
                <a:cs typeface="Arial" charset="0"/>
              </a:rPr>
              <a:t>置</a:t>
            </a:r>
            <a:r>
              <a:rPr lang="en-US" altLang="zh-CN" sz="2200" b="1" dirty="0" err="1" smtClean="0">
                <a:latin typeface="+mn-lt"/>
                <a:cs typeface="Arial" charset="0"/>
              </a:rPr>
              <a:t>i</a:t>
            </a:r>
            <a:r>
              <a:rPr lang="en-US" altLang="zh-CN" sz="2200" b="1" dirty="0" smtClean="0">
                <a:latin typeface="+mn-lt"/>
                <a:cs typeface="Arial" charset="0"/>
              </a:rPr>
              <a:t> </a:t>
            </a:r>
            <a:r>
              <a:rPr lang="zh-CN" altLang="en-US" sz="2200" b="1" dirty="0" smtClean="0">
                <a:latin typeface="+mn-lt"/>
                <a:cs typeface="Arial" charset="0"/>
              </a:rPr>
              <a:t>和</a:t>
            </a:r>
            <a:r>
              <a:rPr lang="zh-CN" altLang="en-US" sz="2200" b="1" dirty="0">
                <a:latin typeface="+mn-lt"/>
                <a:cs typeface="Arial" charset="0"/>
              </a:rPr>
              <a:t>大</a:t>
            </a:r>
            <a:r>
              <a:rPr lang="zh-CN" altLang="en-US" sz="2200" b="1" dirty="0" smtClean="0">
                <a:latin typeface="+mn-lt"/>
                <a:cs typeface="Arial" charset="0"/>
              </a:rPr>
              <a:t>于</a:t>
            </a:r>
            <a:r>
              <a:rPr lang="en-US" altLang="zh-CN" sz="2200" b="1" dirty="0" smtClean="0">
                <a:latin typeface="+mn-lt"/>
                <a:cs typeface="Arial" charset="0"/>
              </a:rPr>
              <a:t>x</a:t>
            </a:r>
            <a:r>
              <a:rPr lang="zh-CN" altLang="en-US" sz="2200" b="1" dirty="0" smtClean="0">
                <a:latin typeface="+mn-lt"/>
                <a:cs typeface="Arial" charset="0"/>
              </a:rPr>
              <a:t>的</a:t>
            </a:r>
            <a:r>
              <a:rPr lang="zh-CN" altLang="en-US" sz="2200" b="1" dirty="0">
                <a:latin typeface="+mn-lt"/>
                <a:cs typeface="Arial" charset="0"/>
              </a:rPr>
              <a:t>最小元素位</a:t>
            </a:r>
            <a:r>
              <a:rPr lang="zh-CN" altLang="en-US" sz="2200" b="1" dirty="0" smtClean="0">
                <a:latin typeface="+mn-lt"/>
                <a:cs typeface="Arial" charset="0"/>
              </a:rPr>
              <a:t>置 </a:t>
            </a:r>
            <a:r>
              <a:rPr lang="en-US" altLang="zh-CN" sz="2200" b="1" dirty="0" smtClean="0">
                <a:latin typeface="+mn-lt"/>
                <a:cs typeface="Arial" charset="0"/>
              </a:rPr>
              <a:t>j </a:t>
            </a:r>
            <a:r>
              <a:rPr lang="zh-CN" altLang="en-US" sz="2200" b="1" dirty="0">
                <a:cs typeface="+mn-cs"/>
              </a:rPr>
              <a:t>（</a:t>
            </a:r>
            <a:r>
              <a:rPr lang="zh-CN" altLang="en-US" sz="2200" b="1" dirty="0">
                <a:solidFill>
                  <a:srgbClr val="0033CC"/>
                </a:solidFill>
                <a:cs typeface="+mn-cs"/>
              </a:rPr>
              <a:t>完整源</a:t>
            </a:r>
            <a:r>
              <a:rPr lang="zh-CN" altLang="en-US" sz="2200" b="1" dirty="0" smtClean="0">
                <a:solidFill>
                  <a:srgbClr val="0033CC"/>
                </a:solidFill>
                <a:cs typeface="+mn-cs"/>
              </a:rPr>
              <a:t>码，含</a:t>
            </a:r>
            <a:r>
              <a:rPr lang="zh-CN" altLang="en-US" sz="2200" b="1" dirty="0">
                <a:solidFill>
                  <a:srgbClr val="0033CC"/>
                </a:solidFill>
                <a:cs typeface="+mn-cs"/>
              </a:rPr>
              <a:t>测试代码</a:t>
            </a:r>
            <a:r>
              <a:rPr lang="zh-CN" altLang="en-US" sz="2200" b="1" dirty="0" smtClean="0">
                <a:cs typeface="+mn-cs"/>
              </a:rPr>
              <a:t>）</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当搜索元素</a:t>
            </a:r>
            <a:r>
              <a:rPr lang="en-US" altLang="zh-CN" sz="2200" b="1" dirty="0">
                <a:latin typeface="+mn-lt"/>
                <a:cs typeface="Arial" charset="0"/>
              </a:rPr>
              <a:t>x</a:t>
            </a:r>
            <a:r>
              <a:rPr lang="zh-CN" altLang="en-US" sz="2200" b="1" dirty="0">
                <a:latin typeface="+mn-lt"/>
                <a:cs typeface="Arial" charset="0"/>
              </a:rPr>
              <a:t>在数组中时，返回元素</a:t>
            </a:r>
            <a:r>
              <a:rPr lang="en-US" altLang="zh-CN" sz="2200" b="1" dirty="0">
                <a:latin typeface="+mn-lt"/>
                <a:cs typeface="Arial" charset="0"/>
              </a:rPr>
              <a:t>x</a:t>
            </a:r>
            <a:r>
              <a:rPr lang="zh-CN" altLang="en-US" sz="2200" b="1" dirty="0">
                <a:latin typeface="+mn-lt"/>
                <a:cs typeface="Arial" charset="0"/>
              </a:rPr>
              <a:t>在数组中的位置</a:t>
            </a:r>
            <a:endParaRPr lang="en-US" altLang="zh-CN" sz="2200" b="1" dirty="0">
              <a:latin typeface="+mn-lt"/>
              <a:cs typeface="Arial" charset="0"/>
            </a:endParaRPr>
          </a:p>
          <a:p>
            <a:pPr marL="633150" indent="-457200">
              <a:lnSpc>
                <a:spcPct val="150000"/>
              </a:lnSpc>
              <a:spcBef>
                <a:spcPts val="600"/>
              </a:spcBef>
              <a:buFont typeface="+mj-lt"/>
              <a:buAutoNum type="arabicPeriod" startAt="4"/>
            </a:pPr>
            <a:r>
              <a:rPr lang="zh-CN" altLang="en-US" sz="2200" dirty="0"/>
              <a:t>实现棋盘覆盖算法（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a:p>
          <a:p>
            <a:pPr marL="633150" indent="-457200">
              <a:lnSpc>
                <a:spcPct val="150000"/>
              </a:lnSpc>
              <a:spcBef>
                <a:spcPts val="600"/>
              </a:spcBef>
              <a:buFont typeface="+mj-lt"/>
              <a:buAutoNum type="arabicPeriod" startAt="4"/>
            </a:pPr>
            <a:r>
              <a:rPr lang="zh-CN" altLang="en-US" sz="2200" dirty="0"/>
              <a:t>实现二路归并排序算法（</a:t>
            </a:r>
            <a:r>
              <a:rPr lang="zh-CN" altLang="en-US" sz="2200" dirty="0">
                <a:solidFill>
                  <a:srgbClr val="0033CC"/>
                </a:solidFill>
              </a:rPr>
              <a:t>完整源</a:t>
            </a:r>
            <a:r>
              <a:rPr lang="zh-CN" altLang="en-US" sz="2200" dirty="0" smtClean="0">
                <a:solidFill>
                  <a:srgbClr val="0033CC"/>
                </a:solidFill>
              </a:rPr>
              <a:t>码，含</a:t>
            </a:r>
            <a:r>
              <a:rPr lang="zh-CN" altLang="en-US" sz="2200" dirty="0">
                <a:solidFill>
                  <a:srgbClr val="0033CC"/>
                </a:solidFill>
              </a:rPr>
              <a:t>测试代码</a:t>
            </a:r>
            <a:r>
              <a:rPr lang="zh-CN" altLang="en-US" sz="2200" dirty="0" smtClean="0"/>
              <a:t>）</a:t>
            </a:r>
            <a:endParaRPr lang="en-US" altLang="zh-CN" sz="2200" dirty="0" smtClean="0"/>
          </a:p>
          <a:p>
            <a:pPr marL="633150" indent="-457200">
              <a:lnSpc>
                <a:spcPct val="150000"/>
              </a:lnSpc>
              <a:spcBef>
                <a:spcPts val="600"/>
              </a:spcBef>
            </a:pPr>
            <a:r>
              <a:rPr lang="zh-CN" altLang="en-US" sz="2200" dirty="0" smtClean="0">
                <a:solidFill>
                  <a:srgbClr val="FF0000"/>
                </a:solidFill>
              </a:rPr>
              <a:t>作业要求</a:t>
            </a:r>
            <a:endParaRPr lang="en-US" altLang="zh-CN" sz="2200" dirty="0" smtClean="0">
              <a:solidFill>
                <a:srgbClr val="FF0000"/>
              </a:solidFill>
            </a:endParaRPr>
          </a:p>
          <a:p>
            <a:pPr marL="936000" lvl="1" indent="-360000">
              <a:lnSpc>
                <a:spcPct val="150000"/>
              </a:lnSpc>
              <a:spcBef>
                <a:spcPts val="600"/>
              </a:spcBef>
              <a:buSzPct val="70000"/>
              <a:buFont typeface="Wingdings" panose="05000000000000000000" pitchFamily="2" charset="2"/>
              <a:buChar char="l"/>
            </a:pPr>
            <a:r>
              <a:rPr lang="en-US" altLang="zh-CN" sz="2200" b="1" dirty="0" smtClean="0">
                <a:latin typeface="+mn-lt"/>
                <a:cs typeface="Arial" charset="0"/>
              </a:rPr>
              <a:t>5</a:t>
            </a:r>
            <a:r>
              <a:rPr lang="zh-CN" altLang="en-US" sz="2200" b="1" dirty="0" smtClean="0">
                <a:latin typeface="+mn-lt"/>
                <a:cs typeface="Arial" charset="0"/>
              </a:rPr>
              <a:t>道题存放于</a:t>
            </a:r>
            <a:r>
              <a:rPr lang="en-US" altLang="zh-CN" sz="2200" b="1" dirty="0" smtClean="0">
                <a:latin typeface="+mn-lt"/>
                <a:cs typeface="Arial" charset="0"/>
              </a:rPr>
              <a:t>5</a:t>
            </a:r>
            <a:r>
              <a:rPr lang="zh-CN" altLang="en-US" sz="2200" b="1" dirty="0" smtClean="0">
                <a:latin typeface="+mn-lt"/>
                <a:cs typeface="Arial" charset="0"/>
              </a:rPr>
              <a:t>个文本文件中，打包成一个</a:t>
            </a:r>
            <a:r>
              <a:rPr lang="en-US" altLang="zh-CN" sz="2200" b="1" dirty="0" err="1" smtClean="0">
                <a:latin typeface="+mn-lt"/>
                <a:cs typeface="Arial" charset="0"/>
              </a:rPr>
              <a:t>rar</a:t>
            </a:r>
            <a:r>
              <a:rPr lang="zh-CN" altLang="en-US" sz="2200" b="1" dirty="0" smtClean="0">
                <a:latin typeface="+mn-lt"/>
                <a:cs typeface="Arial" charset="0"/>
              </a:rPr>
              <a:t>文件</a:t>
            </a:r>
            <a:endParaRPr lang="en-US" altLang="zh-CN" sz="2200" b="1" dirty="0" smtClean="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文件</a:t>
            </a:r>
            <a:r>
              <a:rPr lang="zh-CN" altLang="en-US" sz="2200" b="1" dirty="0" smtClean="0">
                <a:latin typeface="+mn-lt"/>
                <a:cs typeface="Arial" charset="0"/>
              </a:rPr>
              <a:t>名为题目编号（如：</a:t>
            </a:r>
            <a:r>
              <a:rPr lang="en-US" altLang="zh-CN" sz="2200" b="1" dirty="0" smtClean="0">
                <a:latin typeface="+mn-lt"/>
                <a:cs typeface="Arial" charset="0"/>
              </a:rPr>
              <a:t>1.txt</a:t>
            </a:r>
            <a:r>
              <a:rPr lang="zh-CN" altLang="en-US" sz="2200" b="1" dirty="0" smtClean="0">
                <a:latin typeface="+mn-lt"/>
                <a:cs typeface="Arial" charset="0"/>
              </a:rPr>
              <a:t>，</a:t>
            </a:r>
            <a:r>
              <a:rPr lang="en-US" altLang="zh-CN" sz="2200" b="1" dirty="0" smtClean="0">
                <a:latin typeface="+mn-lt"/>
                <a:cs typeface="Arial" charset="0"/>
              </a:rPr>
              <a:t>2.c</a:t>
            </a:r>
            <a:r>
              <a:rPr lang="zh-CN" altLang="en-US" sz="2200" b="1" dirty="0" smtClean="0">
                <a:latin typeface="+mn-lt"/>
                <a:cs typeface="Arial" charset="0"/>
              </a:rPr>
              <a:t>，</a:t>
            </a:r>
            <a:r>
              <a:rPr lang="en-US" altLang="zh-CN" sz="2200" b="1" dirty="0" smtClean="0">
                <a:latin typeface="+mn-lt"/>
                <a:cs typeface="Arial" charset="0"/>
              </a:rPr>
              <a:t>2.cpp</a:t>
            </a:r>
            <a:r>
              <a:rPr lang="zh-CN" altLang="en-US" sz="2200" b="1" dirty="0">
                <a:latin typeface="+mn-lt"/>
                <a:cs typeface="Arial" charset="0"/>
              </a:rPr>
              <a:t> </a:t>
            </a:r>
            <a:r>
              <a:rPr lang="zh-CN" altLang="en-US" sz="2200" b="1" dirty="0" smtClean="0">
                <a:latin typeface="+mn-lt"/>
                <a:cs typeface="Arial" charset="0"/>
              </a:rPr>
              <a:t>或</a:t>
            </a:r>
            <a:r>
              <a:rPr lang="en-US" altLang="zh-CN" sz="2200" b="1" dirty="0" smtClean="0">
                <a:latin typeface="+mn-lt"/>
                <a:cs typeface="Arial" charset="0"/>
              </a:rPr>
              <a:t>2.java</a:t>
            </a:r>
            <a:r>
              <a:rPr lang="zh-CN" altLang="en-US" sz="2200" b="1" dirty="0" smtClean="0">
                <a:latin typeface="+mn-lt"/>
                <a:cs typeface="Arial" charset="0"/>
              </a:rPr>
              <a:t>）</a:t>
            </a:r>
            <a:endParaRPr lang="en-US" altLang="zh-CN" sz="2200" dirty="0">
              <a:latin typeface="+mn-lt"/>
              <a:cs typeface="Arial" charset="0"/>
            </a:endParaRPr>
          </a:p>
          <a:p>
            <a:pPr marL="936000" lvl="1" indent="-360000">
              <a:lnSpc>
                <a:spcPct val="150000"/>
              </a:lnSpc>
              <a:spcBef>
                <a:spcPts val="600"/>
              </a:spcBef>
              <a:buSzPct val="70000"/>
              <a:buFont typeface="Wingdings" panose="05000000000000000000" pitchFamily="2" charset="2"/>
              <a:buChar char="l"/>
            </a:pPr>
            <a:r>
              <a:rPr lang="zh-CN" altLang="en-US" sz="2200" b="1" dirty="0">
                <a:latin typeface="+mn-lt"/>
                <a:cs typeface="Arial" charset="0"/>
              </a:rPr>
              <a:t>压</a:t>
            </a:r>
            <a:r>
              <a:rPr lang="zh-CN" altLang="en-US" sz="2200" b="1" dirty="0" smtClean="0">
                <a:latin typeface="+mn-lt"/>
                <a:cs typeface="Arial" charset="0"/>
              </a:rPr>
              <a:t>缩文件格式：学号</a:t>
            </a:r>
            <a:r>
              <a:rPr lang="en-US" altLang="zh-CN" sz="2200" b="1" dirty="0" smtClean="0">
                <a:latin typeface="+mn-lt"/>
                <a:cs typeface="Arial" charset="0"/>
              </a:rPr>
              <a:t>-</a:t>
            </a:r>
            <a:r>
              <a:rPr lang="zh-CN" altLang="en-US" sz="2200" b="1" dirty="0" smtClean="0">
                <a:latin typeface="+mn-lt"/>
                <a:cs typeface="Arial" charset="0"/>
              </a:rPr>
              <a:t>姓名</a:t>
            </a:r>
            <a:r>
              <a:rPr lang="en-US" altLang="zh-CN" sz="2200" b="1" dirty="0" smtClean="0">
                <a:latin typeface="+mn-lt"/>
                <a:cs typeface="Arial" charset="0"/>
              </a:rPr>
              <a:t>-HW1.rar</a:t>
            </a:r>
            <a:endParaRPr lang="en-US" altLang="zh-CN" sz="2200" b="1" dirty="0">
              <a:latin typeface="+mn-lt"/>
              <a:cs typeface="Arial" charset="0"/>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dirty="0" smtClean="0">
                <a:solidFill>
                  <a:schemeClr val="bg2">
                    <a:lumMod val="10000"/>
                  </a:schemeClr>
                </a:solidFill>
                <a:cs typeface="+mn-cs"/>
              </a:rPr>
              <a:t>作业</a:t>
            </a:r>
            <a:r>
              <a:rPr lang="zh-CN" altLang="en-US" sz="3200" dirty="0" smtClean="0">
                <a:solidFill>
                  <a:schemeClr val="bg2">
                    <a:lumMod val="10000"/>
                  </a:schemeClr>
                </a:solidFill>
                <a:cs typeface="+mn-cs"/>
              </a:rPr>
              <a:t>一</a:t>
            </a:r>
            <a:endParaRPr lang="zh-CN" altLang="en-US" sz="3200" dirty="0">
              <a:solidFill>
                <a:schemeClr val="bg2">
                  <a:lumMod val="10000"/>
                </a:schemeClr>
              </a:solidFill>
              <a:cs typeface="+mn-cs"/>
            </a:endParaRPr>
          </a:p>
        </p:txBody>
      </p:sp>
    </p:spTree>
    <p:extLst>
      <p:ext uri="{BB962C8B-B14F-4D97-AF65-F5344CB8AC3E}">
        <p14:creationId xmlns:p14="http://schemas.microsoft.com/office/powerpoint/2010/main" val="2503787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1344"/>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斐波纳契数列（</a:t>
            </a:r>
            <a:r>
              <a:rPr lang="en-US" altLang="zh-CN" kern="1200" dirty="0">
                <a:solidFill>
                  <a:schemeClr val="bg2">
                    <a:lumMod val="10000"/>
                  </a:schemeClr>
                </a:solidFill>
                <a:cs typeface="+mn-cs"/>
              </a:rPr>
              <a:t>Fibonacci Sequence</a:t>
            </a:r>
            <a:r>
              <a:rPr lang="zh-CN" altLang="en-US" kern="1200" dirty="0">
                <a:solidFill>
                  <a:schemeClr val="bg2">
                    <a:lumMod val="10000"/>
                  </a:schemeClr>
                </a:solidFill>
                <a:cs typeface="+mn-cs"/>
              </a:rPr>
              <a:t>）</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0" y="764704"/>
            <a:ext cx="9144000" cy="5761037"/>
          </a:xfrm>
          <a:prstGeom prst="rect">
            <a:avLst/>
          </a:prstGeom>
        </p:spPr>
        <p:txBody>
          <a:bodyPr lIns="92075" tIns="46038" rIns="92075" bIns="46038"/>
          <a:lstStyle/>
          <a:p>
            <a:pPr marL="539750" indent="-539750" eaLnBrk="1" hangingPunct="1">
              <a:lnSpc>
                <a:spcPct val="150000"/>
              </a:lnSpc>
              <a:spcBef>
                <a:spcPts val="600"/>
              </a:spcBef>
            </a:pPr>
            <a:r>
              <a:rPr lang="zh-CN" altLang="en-US" dirty="0" smtClean="0"/>
              <a:t>斐波纳契数列：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a:t>
            </a:r>
          </a:p>
          <a:p>
            <a:pPr marL="990600" lvl="1" indent="-533400" eaLnBrk="1" hangingPunct="1">
              <a:lnSpc>
                <a:spcPct val="150000"/>
              </a:lnSpc>
              <a:spcBef>
                <a:spcPts val="600"/>
              </a:spcBef>
            </a:pPr>
            <a:r>
              <a:rPr lang="en-US" altLang="zh-CN" sz="2400" dirty="0" smtClean="0">
                <a:latin typeface="Verdana" pitchFamily="34" charset="0"/>
              </a:rPr>
              <a:t>F0=1</a:t>
            </a:r>
            <a:r>
              <a:rPr lang="zh-CN" altLang="en-US" sz="2400" dirty="0" smtClean="0">
                <a:latin typeface="Verdana" pitchFamily="34" charset="0"/>
              </a:rPr>
              <a:t>，</a:t>
            </a:r>
            <a:r>
              <a:rPr lang="en-US" altLang="zh-CN" sz="2400" dirty="0" smtClean="0">
                <a:latin typeface="Verdana" pitchFamily="34" charset="0"/>
              </a:rPr>
              <a:t>F1=1</a:t>
            </a:r>
          </a:p>
          <a:p>
            <a:pPr marL="990600" lvl="1" indent="-533400" eaLnBrk="1" hangingPunct="1">
              <a:lnSpc>
                <a:spcPct val="150000"/>
              </a:lnSpc>
              <a:spcBef>
                <a:spcPts val="600"/>
              </a:spcBef>
            </a:pPr>
            <a:r>
              <a:rPr lang="en-US" altLang="zh-CN" sz="2400" dirty="0" err="1" smtClean="0">
                <a:latin typeface="Verdana" pitchFamily="34" charset="0"/>
              </a:rPr>
              <a:t>Fn</a:t>
            </a:r>
            <a:r>
              <a:rPr lang="en-US" altLang="zh-CN" sz="2400" dirty="0" smtClean="0">
                <a:latin typeface="Verdana" pitchFamily="34" charset="0"/>
              </a:rPr>
              <a:t> = F(n-1) + F(n-2) </a:t>
            </a:r>
            <a:r>
              <a:rPr lang="zh-CN" altLang="en-US" sz="2400" dirty="0" smtClean="0">
                <a:latin typeface="Verdana" pitchFamily="34" charset="0"/>
              </a:rPr>
              <a:t>，（</a:t>
            </a:r>
            <a:r>
              <a:rPr lang="en-US" altLang="zh-CN" sz="2400" dirty="0" smtClean="0">
                <a:latin typeface="Verdana" pitchFamily="34" charset="0"/>
              </a:rPr>
              <a:t>n&gt;=2</a:t>
            </a:r>
            <a:r>
              <a:rPr lang="zh-CN" altLang="en-US" sz="2400" dirty="0" smtClean="0">
                <a:latin typeface="Verdana" pitchFamily="34" charset="0"/>
              </a:rPr>
              <a:t>，</a:t>
            </a:r>
            <a:r>
              <a:rPr lang="en-US" altLang="zh-CN" sz="2400" dirty="0" err="1" smtClean="0">
                <a:latin typeface="Verdana" pitchFamily="34" charset="0"/>
              </a:rPr>
              <a:t>n∈N</a:t>
            </a:r>
            <a:r>
              <a:rPr lang="zh-CN" altLang="en-US" sz="2400" dirty="0" smtClean="0">
                <a:latin typeface="Verdana" pitchFamily="34" charset="0"/>
              </a:rPr>
              <a:t>）</a:t>
            </a:r>
            <a:endParaRPr lang="en-US" altLang="zh-CN" sz="2400" dirty="0" smtClean="0">
              <a:latin typeface="Verdana" pitchFamily="34" charset="0"/>
            </a:endParaRPr>
          </a:p>
        </p:txBody>
      </p:sp>
      <p:sp>
        <p:nvSpPr>
          <p:cNvPr id="4" name="矩形 3"/>
          <p:cNvSpPr/>
          <p:nvPr/>
        </p:nvSpPr>
        <p:spPr>
          <a:xfrm>
            <a:off x="2699792" y="3861048"/>
            <a:ext cx="3600400" cy="560095"/>
          </a:xfrm>
          <a:prstGeom prst="rect">
            <a:avLst/>
          </a:prstGeom>
        </p:spPr>
        <p:txBody>
          <a:bodyPr wrap="square">
            <a:noAutofit/>
          </a:bodyPr>
          <a:lstStyle/>
          <a:p>
            <a:r>
              <a:rPr lang="zh-CN" altLang="en-US" sz="2400" dirty="0" smtClean="0">
                <a:latin typeface="微软雅黑" panose="020B0503020204020204" pitchFamily="34" charset="-122"/>
                <a:ea typeface="微软雅黑" panose="020B0503020204020204" pitchFamily="34" charset="-122"/>
              </a:rPr>
              <a:t>问题定义是</a:t>
            </a:r>
            <a:r>
              <a:rPr lang="zh-CN" altLang="en-US" sz="2400" dirty="0">
                <a:latin typeface="微软雅黑" panose="020B0503020204020204" pitchFamily="34" charset="-122"/>
                <a:ea typeface="微软雅黑" panose="020B0503020204020204" pitchFamily="34" charset="-122"/>
              </a:rPr>
              <a:t>递归</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111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副标题 2"/>
          <p:cNvSpPr>
            <a:spLocks noGrp="1" noChangeArrowheads="1"/>
          </p:cNvSpPr>
          <p:nvPr>
            <p:ph type="subTitle" idx="4294967295"/>
          </p:nvPr>
        </p:nvSpPr>
        <p:spPr>
          <a:xfrm>
            <a:off x="323529" y="908720"/>
            <a:ext cx="8820472" cy="5400005"/>
          </a:xfrm>
          <a:prstGeom prst="rect">
            <a:avLst/>
          </a:prstGeom>
        </p:spPr>
        <p:txBody>
          <a:bodyPr lIns="0" rIns="18288"/>
          <a:lstStyle/>
          <a:p>
            <a:pPr marL="540000" lvl="1" indent="-540000" eaLnBrk="1" hangingPunct="1">
              <a:lnSpc>
                <a:spcPct val="130000"/>
              </a:lnSpc>
              <a:buClr>
                <a:schemeClr val="tx1"/>
              </a:buClr>
              <a:buFont typeface="Wingdings" pitchFamily="2" charset="2"/>
              <a:buChar char=""/>
            </a:pPr>
            <a:r>
              <a:rPr lang="zh-CN" altLang="zh-CN" b="1" dirty="0"/>
              <a:t>递</a:t>
            </a:r>
            <a:r>
              <a:rPr lang="zh-CN" altLang="zh-CN" b="1" dirty="0" smtClean="0"/>
              <a:t>归</a:t>
            </a:r>
            <a:r>
              <a:rPr lang="zh-CN" altLang="en-US" b="1" dirty="0" smtClean="0"/>
              <a:t>定义</a:t>
            </a:r>
            <a:r>
              <a:rPr lang="zh-CN" altLang="zh-CN" b="1" dirty="0" smtClean="0"/>
              <a:t>式</a:t>
            </a:r>
            <a:endParaRPr lang="zh-CN" altLang="zh-CN" b="1" dirty="0" smtClean="0">
              <a:cs typeface="+mn-cs"/>
            </a:endParaRPr>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Char char="n"/>
            </a:pPr>
            <a:endParaRPr lang="zh-CN" altLang="zh-CN" sz="3200" dirty="0" smtClean="0"/>
          </a:p>
          <a:p>
            <a:pPr marL="800100" lvl="1" indent="-342900" algn="l" eaLnBrk="1" hangingPunct="1">
              <a:buClr>
                <a:schemeClr val="tx1"/>
              </a:buClr>
              <a:buFont typeface="Wingdings" pitchFamily="2" charset="2"/>
              <a:buNone/>
            </a:pPr>
            <a:endParaRPr lang="zh-CN" altLang="zh-CN" sz="3200" dirty="0" smtClean="0"/>
          </a:p>
          <a:p>
            <a:pPr marL="540000" lvl="1" indent="-540000" eaLnBrk="1" hangingPunct="1">
              <a:lnSpc>
                <a:spcPct val="130000"/>
              </a:lnSpc>
              <a:buClr>
                <a:schemeClr val="tx1"/>
              </a:buClr>
              <a:buFont typeface="Wingdings" pitchFamily="2" charset="2"/>
              <a:buChar char=""/>
            </a:pPr>
            <a:r>
              <a:rPr lang="zh-CN" altLang="zh-CN" b="1" dirty="0" smtClean="0"/>
              <a:t>非递归定义式：</a:t>
            </a:r>
            <a:endParaRPr lang="zh-CN" altLang="zh-CN" sz="3200" dirty="0" smtClean="0"/>
          </a:p>
          <a:p>
            <a:pPr marL="800100" lvl="1" indent="-342900" algn="l" eaLnBrk="1" hangingPunct="1">
              <a:buFont typeface="Wingdings" pitchFamily="2" charset="2"/>
              <a:buNone/>
            </a:pPr>
            <a:endParaRPr lang="zh-CN" altLang="zh-CN" dirty="0" smtClean="0"/>
          </a:p>
        </p:txBody>
      </p:sp>
      <p:sp>
        <p:nvSpPr>
          <p:cNvPr id="7" name="Title 1"/>
          <p:cNvSpPr txBox="1">
            <a:spLocks/>
          </p:cNvSpPr>
          <p:nvPr/>
        </p:nvSpPr>
        <p:spPr>
          <a:xfrm>
            <a:off x="1" y="11588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dirty="0">
                <a:solidFill>
                  <a:schemeClr val="bg2">
                    <a:lumMod val="10000"/>
                  </a:schemeClr>
                </a:solidFill>
              </a:rPr>
              <a:t>斐波纳契数列</a:t>
            </a:r>
            <a:endParaRPr lang="en-US" altLang="zh-CN" kern="0" dirty="0" smtClean="0">
              <a:solidFill>
                <a:schemeClr val="bg2">
                  <a:lumMod val="10000"/>
                </a:schemeClr>
              </a:solidFill>
              <a:cs typeface="Courier New" pitchFamily="49" charset="0"/>
            </a:endParaRPr>
          </a:p>
        </p:txBody>
      </p:sp>
      <p:graphicFrame>
        <p:nvGraphicFramePr>
          <p:cNvPr id="2" name="对象 1"/>
          <p:cNvGraphicFramePr>
            <a:graphicFrameLocks/>
          </p:cNvGraphicFramePr>
          <p:nvPr>
            <p:extLst>
              <p:ext uri="{D42A27DB-BD31-4B8C-83A1-F6EECF244321}">
                <p14:modId xmlns:p14="http://schemas.microsoft.com/office/powerpoint/2010/main" val="524679590"/>
              </p:ext>
            </p:extLst>
          </p:nvPr>
        </p:nvGraphicFramePr>
        <p:xfrm>
          <a:off x="1985739" y="4489450"/>
          <a:ext cx="4668838" cy="1295400"/>
        </p:xfrm>
        <a:graphic>
          <a:graphicData uri="http://schemas.openxmlformats.org/presentationml/2006/ole">
            <mc:AlternateContent xmlns:mc="http://schemas.openxmlformats.org/markup-compatibility/2006">
              <mc:Choice xmlns:v="urn:schemas-microsoft-com:vml" Requires="v">
                <p:oleObj spid="_x0000_s129256" r:id="rId4" imgW="2388460" imgH="584150" progId="">
                  <p:embed/>
                </p:oleObj>
              </mc:Choice>
              <mc:Fallback>
                <p:oleObj r:id="rId4" imgW="2388460" imgH="584150" progId="">
                  <p:embed/>
                  <p:pic>
                    <p:nvPicPr>
                      <p:cNvPr id="0" name="Picture 1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739" y="4489450"/>
                        <a:ext cx="466883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13023007"/>
              </p:ext>
            </p:extLst>
          </p:nvPr>
        </p:nvGraphicFramePr>
        <p:xfrm>
          <a:off x="1924050" y="1933575"/>
          <a:ext cx="5086350" cy="1284288"/>
        </p:xfrm>
        <a:graphic>
          <a:graphicData uri="http://schemas.openxmlformats.org/presentationml/2006/ole">
            <mc:AlternateContent xmlns:mc="http://schemas.openxmlformats.org/markup-compatibility/2006">
              <mc:Choice xmlns:v="urn:schemas-microsoft-com:vml" Requires="v">
                <p:oleObj spid="_x0000_s129257" name="Equation" r:id="rId6" imgW="2552400" imgH="457200" progId="Equation.DSMT4">
                  <p:embed/>
                </p:oleObj>
              </mc:Choice>
              <mc:Fallback>
                <p:oleObj name="Equation" r:id="rId6" imgW="2552400" imgH="457200" progId="Equation.DSMT4">
                  <p:embed/>
                  <p:pic>
                    <p:nvPicPr>
                      <p:cNvPr id="0" name="Picture 1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1933575"/>
                        <a:ext cx="5086350"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196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left)">
                                      <p:cBhvr>
                                        <p:cTn id="7" dur="500"/>
                                        <p:tgtEl>
                                          <p:spTgt spid="4096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0964">
                                            <p:txEl>
                                              <p:pRg st="4" end="4"/>
                                            </p:txEl>
                                          </p:spTgt>
                                        </p:tgtEl>
                                        <p:attrNameLst>
                                          <p:attrName>style.visibility</p:attrName>
                                        </p:attrNameLst>
                                      </p:cBhvr>
                                      <p:to>
                                        <p:strVal val="visible"/>
                                      </p:to>
                                    </p:set>
                                    <p:animEffect transition="in" filter="wipe(left)">
                                      <p:cBhvr>
                                        <p:cTn id="16" dur="500"/>
                                        <p:tgtEl>
                                          <p:spTgt spid="40964">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0" y="72932"/>
            <a:ext cx="9144000" cy="633412"/>
          </a:xfrm>
          <a:prstGeom prst="rect">
            <a:avLst/>
          </a:prstGeom>
        </p:spPr>
        <p:txBody>
          <a:bodyPr/>
          <a:lstStyle/>
          <a:p>
            <a:pPr eaLnBrk="1" hangingPunct="1">
              <a:defRPr/>
            </a:pPr>
            <a:r>
              <a:rPr lang="zh-CN" altLang="en-US" dirty="0">
                <a:solidFill>
                  <a:schemeClr val="bg2">
                    <a:lumMod val="10000"/>
                  </a:schemeClr>
                </a:solidFill>
              </a:rPr>
              <a:t>斐波纳契数列解</a:t>
            </a:r>
            <a:r>
              <a:rPr lang="zh-CN" altLang="en-US" dirty="0" smtClean="0">
                <a:solidFill>
                  <a:schemeClr val="bg2">
                    <a:lumMod val="10000"/>
                  </a:schemeClr>
                </a:solidFill>
              </a:rPr>
              <a:t>法</a:t>
            </a:r>
            <a:r>
              <a:rPr lang="en-US" altLang="zh-CN" dirty="0" smtClean="0">
                <a:solidFill>
                  <a:schemeClr val="bg2">
                    <a:lumMod val="10000"/>
                  </a:schemeClr>
                </a:solidFill>
              </a:rPr>
              <a:t>1</a:t>
            </a:r>
            <a:r>
              <a:rPr lang="zh-CN" altLang="en-US" dirty="0" smtClean="0">
                <a:solidFill>
                  <a:schemeClr val="bg2">
                    <a:lumMod val="10000"/>
                  </a:schemeClr>
                </a:solidFill>
              </a:rPr>
              <a:t>：递归</a:t>
            </a:r>
          </a:p>
        </p:txBody>
      </p:sp>
      <p:sp>
        <p:nvSpPr>
          <p:cNvPr id="2265091" name="Rectangle 3"/>
          <p:cNvSpPr>
            <a:spLocks noGrp="1" noChangeArrowheads="1"/>
          </p:cNvSpPr>
          <p:nvPr>
            <p:ph type="body" idx="4294967295"/>
          </p:nvPr>
        </p:nvSpPr>
        <p:spPr>
          <a:xfrm>
            <a:off x="925513" y="1052513"/>
            <a:ext cx="8218487" cy="5073650"/>
          </a:xfrm>
          <a:prstGeom prst="rect">
            <a:avLst/>
          </a:prstGeom>
        </p:spPr>
        <p:txBody>
          <a:bodyPr/>
          <a:lstStyle/>
          <a:p>
            <a:pPr eaLnBrk="1" hangingPunct="1">
              <a:lnSpc>
                <a:spcPct val="130000"/>
              </a:lnSpc>
              <a:buFontTx/>
              <a:buNone/>
            </a:pPr>
            <a:r>
              <a:rPr lang="en-US" altLang="zh-CN" dirty="0" smtClean="0">
                <a:latin typeface="Verdana" pitchFamily="34" charset="0"/>
              </a:rPr>
              <a:t>long fib1(</a:t>
            </a:r>
            <a:r>
              <a:rPr lang="en-US" altLang="zh-CN" dirty="0" err="1" smtClean="0">
                <a:latin typeface="Verdana" pitchFamily="34" charset="0"/>
              </a:rPr>
              <a:t>int</a:t>
            </a:r>
            <a:r>
              <a:rPr lang="en-US" altLang="zh-CN" dirty="0" smtClean="0">
                <a:latin typeface="Verdana" pitchFamily="34" charset="0"/>
              </a:rPr>
              <a:t> n){</a:t>
            </a:r>
          </a:p>
          <a:p>
            <a:pPr eaLnBrk="1" hangingPunct="1">
              <a:lnSpc>
                <a:spcPct val="130000"/>
              </a:lnSpc>
              <a:buFontTx/>
              <a:buNone/>
            </a:pPr>
            <a:r>
              <a:rPr lang="en-US" altLang="zh-CN" dirty="0" smtClean="0">
                <a:latin typeface="Verdana" pitchFamily="34" charset="0"/>
              </a:rPr>
              <a:t>    if (n &lt;= 1) {        </a:t>
            </a:r>
          </a:p>
          <a:p>
            <a:pPr eaLnBrk="1" hangingPunct="1">
              <a:lnSpc>
                <a:spcPct val="130000"/>
              </a:lnSpc>
              <a:buFontTx/>
              <a:buNone/>
            </a:pPr>
            <a:r>
              <a:rPr lang="en-US" altLang="zh-CN" dirty="0" smtClean="0">
                <a:latin typeface="Verdana" pitchFamily="34" charset="0"/>
              </a:rPr>
              <a:t>        return 1;</a:t>
            </a:r>
          </a:p>
          <a:p>
            <a:pPr eaLnBrk="1" hangingPunct="1">
              <a:lnSpc>
                <a:spcPct val="130000"/>
              </a:lnSpc>
              <a:buFontTx/>
              <a:buNone/>
            </a:pPr>
            <a:r>
              <a:rPr lang="en-US" altLang="zh-CN" dirty="0" smtClean="0">
                <a:latin typeface="Verdana" pitchFamily="34" charset="0"/>
              </a:rPr>
              <a:t>      }</a:t>
            </a:r>
          </a:p>
          <a:p>
            <a:pPr eaLnBrk="1" hangingPunct="1">
              <a:lnSpc>
                <a:spcPct val="130000"/>
              </a:lnSpc>
              <a:buFontTx/>
              <a:buNone/>
            </a:pPr>
            <a:r>
              <a:rPr lang="en-US" altLang="zh-CN" dirty="0">
                <a:latin typeface="Verdana" pitchFamily="34" charset="0"/>
              </a:rPr>
              <a:t> </a:t>
            </a:r>
            <a:r>
              <a:rPr lang="en-US" altLang="zh-CN" dirty="0" smtClean="0">
                <a:latin typeface="Verdana" pitchFamily="34" charset="0"/>
              </a:rPr>
              <a:t>  else{</a:t>
            </a:r>
          </a:p>
          <a:p>
            <a:pPr eaLnBrk="1" hangingPunct="1">
              <a:lnSpc>
                <a:spcPct val="130000"/>
              </a:lnSpc>
              <a:buFontTx/>
              <a:buNone/>
            </a:pPr>
            <a:r>
              <a:rPr lang="en-US" altLang="zh-CN" dirty="0" smtClean="0">
                <a:latin typeface="Verdana" pitchFamily="34" charset="0"/>
              </a:rPr>
              <a:t>        return fib1(n - 1) + fib1(n - 2);</a:t>
            </a:r>
          </a:p>
          <a:p>
            <a:pPr eaLnBrk="1" hangingPunct="1">
              <a:lnSpc>
                <a:spcPct val="130000"/>
              </a:lnSpc>
              <a:buFontTx/>
              <a:buNone/>
            </a:pPr>
            <a:r>
              <a:rPr lang="en-US" altLang="zh-CN" dirty="0" smtClean="0">
                <a:latin typeface="Verdana" pitchFamily="34" charset="0"/>
              </a:rPr>
              <a:t>     } </a:t>
            </a:r>
          </a:p>
          <a:p>
            <a:pPr eaLnBrk="1" hangingPunct="1">
              <a:lnSpc>
                <a:spcPct val="130000"/>
              </a:lnSpc>
              <a:buFontTx/>
              <a:buNone/>
            </a:pPr>
            <a:r>
              <a:rPr lang="en-US" altLang="zh-CN" dirty="0" smtClean="0">
                <a:latin typeface="Verdana" pitchFamily="34" charset="0"/>
              </a:rPr>
              <a:t>}</a:t>
            </a:r>
            <a:endParaRPr lang="zh-CN" altLang="en-US" dirty="0" smtClean="0">
              <a:latin typeface="Verdana" pitchFamily="34" charset="0"/>
            </a:endParaRPr>
          </a:p>
        </p:txBody>
      </p:sp>
    </p:spTree>
    <p:extLst>
      <p:ext uri="{BB962C8B-B14F-4D97-AF65-F5344CB8AC3E}">
        <p14:creationId xmlns:p14="http://schemas.microsoft.com/office/powerpoint/2010/main" val="1516003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65091">
                                            <p:txEl>
                                              <p:pRg st="0" end="0"/>
                                            </p:txEl>
                                          </p:spTgt>
                                        </p:tgtEl>
                                        <p:attrNameLst>
                                          <p:attrName>style.visibility</p:attrName>
                                        </p:attrNameLst>
                                      </p:cBhvr>
                                      <p:to>
                                        <p:strVal val="visible"/>
                                      </p:to>
                                    </p:set>
                                    <p:animEffect transition="in" filter="dissolve">
                                      <p:cBhvr>
                                        <p:cTn id="7" dur="500"/>
                                        <p:tgtEl>
                                          <p:spTgt spid="2265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265091">
                                            <p:txEl>
                                              <p:pRg st="1" end="1"/>
                                            </p:txEl>
                                          </p:spTgt>
                                        </p:tgtEl>
                                        <p:attrNameLst>
                                          <p:attrName>style.visibility</p:attrName>
                                        </p:attrNameLst>
                                      </p:cBhvr>
                                      <p:to>
                                        <p:strVal val="visible"/>
                                      </p:to>
                                    </p:set>
                                    <p:animEffect transition="in" filter="dissolve">
                                      <p:cBhvr>
                                        <p:cTn id="10" dur="500"/>
                                        <p:tgtEl>
                                          <p:spTgt spid="226509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265091">
                                            <p:txEl>
                                              <p:pRg st="2" end="2"/>
                                            </p:txEl>
                                          </p:spTgt>
                                        </p:tgtEl>
                                        <p:attrNameLst>
                                          <p:attrName>style.visibility</p:attrName>
                                        </p:attrNameLst>
                                      </p:cBhvr>
                                      <p:to>
                                        <p:strVal val="visible"/>
                                      </p:to>
                                    </p:set>
                                    <p:animEffect transition="in" filter="dissolve">
                                      <p:cBhvr>
                                        <p:cTn id="13" dur="500"/>
                                        <p:tgtEl>
                                          <p:spTgt spid="2265091">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265091">
                                            <p:txEl>
                                              <p:pRg st="3" end="3"/>
                                            </p:txEl>
                                          </p:spTgt>
                                        </p:tgtEl>
                                        <p:attrNameLst>
                                          <p:attrName>style.visibility</p:attrName>
                                        </p:attrNameLst>
                                      </p:cBhvr>
                                      <p:to>
                                        <p:strVal val="visible"/>
                                      </p:to>
                                    </p:set>
                                    <p:animEffect transition="in" filter="dissolve">
                                      <p:cBhvr>
                                        <p:cTn id="16" dur="500"/>
                                        <p:tgtEl>
                                          <p:spTgt spid="2265091">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265091">
                                            <p:txEl>
                                              <p:pRg st="4" end="4"/>
                                            </p:txEl>
                                          </p:spTgt>
                                        </p:tgtEl>
                                        <p:attrNameLst>
                                          <p:attrName>style.visibility</p:attrName>
                                        </p:attrNameLst>
                                      </p:cBhvr>
                                      <p:to>
                                        <p:strVal val="visible"/>
                                      </p:to>
                                    </p:set>
                                    <p:animEffect transition="in" filter="dissolve">
                                      <p:cBhvr>
                                        <p:cTn id="19" dur="500"/>
                                        <p:tgtEl>
                                          <p:spTgt spid="2265091">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2265091">
                                            <p:txEl>
                                              <p:pRg st="5" end="5"/>
                                            </p:txEl>
                                          </p:spTgt>
                                        </p:tgtEl>
                                        <p:attrNameLst>
                                          <p:attrName>style.visibility</p:attrName>
                                        </p:attrNameLst>
                                      </p:cBhvr>
                                      <p:to>
                                        <p:strVal val="visible"/>
                                      </p:to>
                                    </p:set>
                                    <p:animEffect transition="in" filter="dissolve">
                                      <p:cBhvr>
                                        <p:cTn id="22" dur="500"/>
                                        <p:tgtEl>
                                          <p:spTgt spid="2265091">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6" end="6"/>
                                            </p:txEl>
                                          </p:spTgt>
                                        </p:tgtEl>
                                        <p:attrNameLst>
                                          <p:attrName>style.visibility</p:attrName>
                                        </p:attrNameLst>
                                      </p:cBhvr>
                                      <p:to>
                                        <p:strVal val="visible"/>
                                      </p:to>
                                    </p:set>
                                    <p:animEffect transition="in" filter="dissolve">
                                      <p:cBhvr>
                                        <p:cTn id="25" dur="500"/>
                                        <p:tgtEl>
                                          <p:spTgt spid="2265091">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7" end="7"/>
                                            </p:txEl>
                                          </p:spTgt>
                                        </p:tgtEl>
                                        <p:attrNameLst>
                                          <p:attrName>style.visibility</p:attrName>
                                        </p:attrNameLst>
                                      </p:cBhvr>
                                      <p:to>
                                        <p:strVal val="visible"/>
                                      </p:to>
                                    </p:set>
                                    <p:animEffect transition="in" filter="dissolve">
                                      <p:cBhvr>
                                        <p:cTn id="28" dur="500"/>
                                        <p:tgtEl>
                                          <p:spTgt spid="2265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dirty="0"/>
          </a:p>
        </p:txBody>
      </p:sp>
      <p:sp>
        <p:nvSpPr>
          <p:cNvPr id="5124" name="标题 1"/>
          <p:cNvSpPr>
            <a:spLocks noGrp="1" noChangeArrowheads="1"/>
          </p:cNvSpPr>
          <p:nvPr>
            <p:ph type="ctrTitle" idx="4294967295"/>
          </p:nvPr>
        </p:nvSpPr>
        <p:spPr>
          <a:xfrm>
            <a:off x="0" y="214313"/>
            <a:ext cx="9144000" cy="1123950"/>
          </a:xfrm>
        </p:spPr>
        <p:txBody>
          <a:bodyPr tIns="0" rIns="18288"/>
          <a:lstStyle/>
          <a:p>
            <a:pPr eaLnBrk="1" hangingPunct="1"/>
            <a:r>
              <a:rPr lang="zh-CN" altLang="en-US" sz="4000" b="1" smtClean="0"/>
              <a:t>斐波那契数列的递归求解过程</a:t>
            </a:r>
          </a:p>
        </p:txBody>
      </p:sp>
      <p:sp>
        <p:nvSpPr>
          <p:cNvPr id="5125" name="副标题 2"/>
          <p:cNvSpPr>
            <a:spLocks noGrp="1" noChangeArrowheads="1"/>
          </p:cNvSpPr>
          <p:nvPr>
            <p:ph type="subTitle" idx="1"/>
          </p:nvPr>
        </p:nvSpPr>
        <p:spPr>
          <a:xfrm>
            <a:off x="642938" y="1071563"/>
            <a:ext cx="8353425" cy="4824412"/>
          </a:xfrm>
        </p:spPr>
        <p:txBody>
          <a:bodyPr lIns="0" rIns="18288"/>
          <a:lstStyle/>
          <a:p>
            <a:pPr marL="800100" lvl="1" indent="-342900" algn="l" eaLnBrk="1" hangingPunct="1">
              <a:buFont typeface="Wingdings" panose="05000000000000000000" pitchFamily="2" charset="2"/>
              <a:buNone/>
            </a:pPr>
            <a:r>
              <a:rPr lang="en-US" altLang="zh-CN" dirty="0" smtClean="0"/>
              <a:t>	</a:t>
            </a:r>
            <a:endParaRPr lang="zh-CN" altLang="en-US" dirty="0" smtClean="0"/>
          </a:p>
          <a:p>
            <a:pPr marL="457200" indent="-457200" algn="l" eaLnBrk="1" hangingPunct="1">
              <a:buFont typeface="Wingdings" panose="05000000000000000000" pitchFamily="2" charset="2"/>
              <a:buChar char="n"/>
            </a:pPr>
            <a:r>
              <a:rPr lang="zh-CN" altLang="en-US" b="1" dirty="0" smtClean="0"/>
              <a:t>调用次数 </a:t>
            </a:r>
            <a:r>
              <a:rPr lang="zh-CN" altLang="en-US" b="1" dirty="0" smtClean="0">
                <a:cs typeface="Arial" panose="020B0604020202020204" pitchFamily="34" charset="0"/>
              </a:rPr>
              <a:t>NumCall(k)=2</a:t>
            </a:r>
            <a:r>
              <a:rPr lang="en-US" altLang="zh-CN" baseline="30000" dirty="0">
                <a:cs typeface="Arial" panose="020B0604020202020204" pitchFamily="34" charset="0"/>
              </a:rPr>
              <a:t>k</a:t>
            </a:r>
            <a:r>
              <a:rPr lang="en-US" altLang="zh-CN" b="1" baseline="30000" dirty="0" smtClean="0">
                <a:cs typeface="Arial" panose="020B0604020202020204" pitchFamily="34" charset="0"/>
              </a:rPr>
              <a:t>-1</a:t>
            </a:r>
            <a:r>
              <a:rPr lang="zh-CN" altLang="en-US" b="1" dirty="0" smtClean="0">
                <a:cs typeface="Arial" panose="020B0604020202020204" pitchFamily="34" charset="0"/>
              </a:rPr>
              <a:t>-1</a:t>
            </a:r>
          </a:p>
          <a:p>
            <a:pPr marL="457200" indent="-457200" algn="l" eaLnBrk="1" hangingPunct="1">
              <a:buFont typeface="Wingdings" panose="05000000000000000000" pitchFamily="2" charset="2"/>
              <a:buChar char="n"/>
            </a:pPr>
            <a:r>
              <a:rPr lang="zh-CN" altLang="en-US" b="1" dirty="0" smtClean="0">
                <a:cs typeface="Arial" panose="020B0604020202020204" pitchFamily="34" charset="0"/>
              </a:rPr>
              <a:t>fibonacci(5)的递归求解过程：</a:t>
            </a:r>
          </a:p>
          <a:p>
            <a:pPr marL="457200" indent="-457200" algn="l" eaLnBrk="1" hangingPunct="1">
              <a:buFont typeface="Wingdings" panose="05000000000000000000" pitchFamily="2" charset="2"/>
              <a:buNone/>
            </a:pPr>
            <a:endParaRPr lang="zh-CN" altLang="en-US" dirty="0" smtClean="0"/>
          </a:p>
          <a:p>
            <a:pPr marL="457200" indent="-457200" algn="l" eaLnBrk="1" hangingPunct="1">
              <a:buFont typeface="Wingdings" panose="05000000000000000000" pitchFamily="2" charset="2"/>
              <a:buNone/>
            </a:pPr>
            <a:endParaRPr lang="zh-CN" altLang="en-US" dirty="0" smtClean="0"/>
          </a:p>
          <a:p>
            <a:pPr marL="800100" lvl="1" indent="-342900" algn="l" eaLnBrk="1" hangingPunct="1">
              <a:buFont typeface="Wingdings" panose="05000000000000000000" pitchFamily="2" charset="2"/>
              <a:buNone/>
            </a:pPr>
            <a:endParaRPr lang="zh-CN" altLang="en-US" dirty="0" smtClean="0"/>
          </a:p>
        </p:txBody>
      </p:sp>
      <p:pic>
        <p:nvPicPr>
          <p:cNvPr id="317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733" y="3573016"/>
            <a:ext cx="479107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4819650" y="2873524"/>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O(2</a:t>
            </a:r>
            <a:r>
              <a:rPr kumimoji="1" lang="en-US" altLang="zh-CN" sz="3200" baseline="300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Tree>
    <p:extLst>
      <p:ext uri="{BB962C8B-B14F-4D97-AF65-F5344CB8AC3E}">
        <p14:creationId xmlns:p14="http://schemas.microsoft.com/office/powerpoint/2010/main" val="5066519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blinds(horizontal)">
                                      <p:cBhvr>
                                        <p:cTn id="7" dur="500"/>
                                        <p:tgtEl>
                                          <p:spTgt spid="31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idx="4294967295"/>
          </p:nvPr>
        </p:nvSpPr>
        <p:spPr>
          <a:xfrm>
            <a:off x="0" y="87051"/>
            <a:ext cx="9144000" cy="525986"/>
          </a:xfrm>
          <a:prstGeom prst="rect">
            <a:avLst/>
          </a:prstGeom>
        </p:spPr>
        <p:txBody>
          <a:bodyPr/>
          <a:lstStyle/>
          <a:p>
            <a:pPr eaLnBrk="1" hangingPunct="1">
              <a:defRPr/>
            </a:pPr>
            <a:r>
              <a:rPr lang="zh-CN" altLang="en-US" dirty="0">
                <a:solidFill>
                  <a:schemeClr val="bg2">
                    <a:lumMod val="10000"/>
                  </a:schemeClr>
                </a:solidFill>
              </a:rPr>
              <a:t>斐波纳契数列解法</a:t>
            </a:r>
            <a:r>
              <a:rPr lang="en-US" altLang="zh-CN" dirty="0">
                <a:solidFill>
                  <a:schemeClr val="bg2">
                    <a:lumMod val="10000"/>
                  </a:schemeClr>
                </a:solidFill>
              </a:rPr>
              <a:t>2</a:t>
            </a:r>
            <a:r>
              <a:rPr lang="zh-CN" altLang="en-US" dirty="0">
                <a:solidFill>
                  <a:schemeClr val="bg2">
                    <a:lumMod val="10000"/>
                  </a:schemeClr>
                </a:solidFill>
              </a:rPr>
              <a:t>：递推</a:t>
            </a:r>
          </a:p>
        </p:txBody>
      </p:sp>
      <p:sp>
        <p:nvSpPr>
          <p:cNvPr id="2265091" name="Rectangle 3"/>
          <p:cNvSpPr>
            <a:spLocks noGrp="1" noChangeArrowheads="1"/>
          </p:cNvSpPr>
          <p:nvPr>
            <p:ph type="body" idx="4294967295"/>
          </p:nvPr>
        </p:nvSpPr>
        <p:spPr>
          <a:xfrm>
            <a:off x="251520" y="2420590"/>
            <a:ext cx="8064896" cy="4392786"/>
          </a:xfrm>
          <a:prstGeom prst="rect">
            <a:avLst/>
          </a:prstGeom>
        </p:spPr>
        <p:txBody>
          <a:bodyPr/>
          <a:lstStyle/>
          <a:p>
            <a:pPr eaLnBrk="1" hangingPunct="1">
              <a:lnSpc>
                <a:spcPct val="130000"/>
              </a:lnSpc>
              <a:spcBef>
                <a:spcPts val="600"/>
              </a:spcBef>
              <a:buFontTx/>
              <a:buNone/>
            </a:pPr>
            <a:r>
              <a:rPr lang="en-US" altLang="zh-CN" sz="2400" dirty="0" smtClean="0">
                <a:latin typeface="Verdana" pitchFamily="34" charset="0"/>
              </a:rPr>
              <a:t>long fib2(</a:t>
            </a:r>
            <a:r>
              <a:rPr lang="en-US" altLang="zh-CN" sz="2400" dirty="0" err="1" smtClean="0">
                <a:latin typeface="Verdana" pitchFamily="34" charset="0"/>
              </a:rPr>
              <a:t>int</a:t>
            </a:r>
            <a:r>
              <a:rPr lang="en-US" altLang="zh-CN" sz="2400" dirty="0" smtClean="0">
                <a:latin typeface="Verdana" pitchFamily="34" charset="0"/>
              </a:rPr>
              <a:t> n){</a:t>
            </a:r>
          </a:p>
          <a:p>
            <a:pPr eaLnBrk="1" hangingPunct="1">
              <a:lnSpc>
                <a:spcPct val="130000"/>
              </a:lnSpc>
              <a:spcBef>
                <a:spcPts val="600"/>
              </a:spcBef>
              <a:buFontTx/>
              <a:buNone/>
            </a:pPr>
            <a:r>
              <a:rPr lang="en-US" altLang="zh-CN" sz="2400" dirty="0" smtClean="0">
                <a:latin typeface="Verdana" pitchFamily="34" charset="0"/>
              </a:rPr>
              <a:t>    long f1 = 1, f2 = 1, </a:t>
            </a:r>
            <a:r>
              <a:rPr lang="en-US" altLang="zh-CN" sz="2400" dirty="0" err="1" smtClean="0">
                <a:latin typeface="Verdana" pitchFamily="34" charset="0"/>
              </a:rPr>
              <a:t>fu</a:t>
            </a: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for(</a:t>
            </a:r>
            <a:r>
              <a:rPr lang="en-US" altLang="zh-CN" sz="2400" dirty="0" err="1" smtClean="0">
                <a:latin typeface="Verdana" pitchFamily="34" charset="0"/>
              </a:rPr>
              <a:t>int</a:t>
            </a:r>
            <a:r>
              <a:rPr lang="en-US" altLang="zh-CN" sz="2400" dirty="0" smtClean="0">
                <a:latin typeface="Verdana" pitchFamily="34" charset="0"/>
              </a:rPr>
              <a:t> </a:t>
            </a:r>
            <a:r>
              <a:rPr lang="en-US" altLang="zh-CN" sz="2400" dirty="0" err="1" smtClean="0">
                <a:latin typeface="Verdana" pitchFamily="34" charset="0"/>
              </a:rPr>
              <a:t>i</a:t>
            </a:r>
            <a:r>
              <a:rPr lang="en-US" altLang="zh-CN" sz="2400" dirty="0" smtClean="0">
                <a:latin typeface="Verdana" pitchFamily="34" charset="0"/>
              </a:rPr>
              <a:t> = 2; </a:t>
            </a:r>
            <a:r>
              <a:rPr lang="en-US" altLang="zh-CN" sz="2400" dirty="0" err="1" smtClean="0">
                <a:latin typeface="Verdana" pitchFamily="34" charset="0"/>
              </a:rPr>
              <a:t>i</a:t>
            </a:r>
            <a:r>
              <a:rPr lang="en-US" altLang="zh-CN" sz="2400" dirty="0" smtClean="0">
                <a:latin typeface="Verdana" pitchFamily="34" charset="0"/>
              </a:rPr>
              <a:t> &lt;= n; ++</a:t>
            </a:r>
            <a:r>
              <a:rPr lang="en-US" altLang="zh-CN" sz="2400" dirty="0" err="1" smtClean="0">
                <a:latin typeface="Verdana" pitchFamily="34" charset="0"/>
              </a:rPr>
              <a:t>i</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        </a:t>
            </a:r>
            <a:r>
              <a:rPr lang="en-US" altLang="zh-CN" sz="2400" dirty="0" err="1" smtClean="0">
                <a:latin typeface="Verdana" pitchFamily="34" charset="0"/>
              </a:rPr>
              <a:t>fu</a:t>
            </a:r>
            <a:r>
              <a:rPr lang="en-US" altLang="zh-CN" sz="2400" dirty="0" smtClean="0">
                <a:latin typeface="Verdana" pitchFamily="34" charset="0"/>
              </a:rPr>
              <a:t> = f1 + f2;</a:t>
            </a:r>
          </a:p>
          <a:p>
            <a:pPr eaLnBrk="1" hangingPunct="1">
              <a:lnSpc>
                <a:spcPct val="130000"/>
              </a:lnSpc>
              <a:spcBef>
                <a:spcPts val="600"/>
              </a:spcBef>
              <a:buFontTx/>
              <a:buNone/>
            </a:pPr>
            <a:r>
              <a:rPr lang="en-US" altLang="zh-CN" sz="2400" dirty="0" smtClean="0">
                <a:latin typeface="Verdana" pitchFamily="34" charset="0"/>
              </a:rPr>
              <a:t>        f1 = f2; f2 = </a:t>
            </a:r>
            <a:r>
              <a:rPr lang="en-US" altLang="zh-CN" sz="2400" dirty="0" err="1" smtClean="0">
                <a:latin typeface="Verdana" pitchFamily="34" charset="0"/>
              </a:rPr>
              <a:t>fu</a:t>
            </a:r>
            <a:r>
              <a:rPr lang="en-US" altLang="zh-CN" sz="2400" dirty="0" smtClean="0">
                <a:latin typeface="Verdana" pitchFamily="34" charset="0"/>
              </a:rPr>
              <a:t>;  </a:t>
            </a:r>
            <a:r>
              <a:rPr lang="en-US" altLang="zh-CN" sz="2400" dirty="0" smtClean="0">
                <a:solidFill>
                  <a:srgbClr val="0033CC"/>
                </a:solidFill>
                <a:latin typeface="Verdana" pitchFamily="34" charset="0"/>
              </a:rPr>
              <a:t>// </a:t>
            </a:r>
            <a:r>
              <a:rPr lang="zh-CN" altLang="en-US" sz="2400" dirty="0" smtClean="0">
                <a:solidFill>
                  <a:srgbClr val="0033CC"/>
                </a:solidFill>
                <a:latin typeface="Verdana" pitchFamily="34" charset="0"/>
              </a:rPr>
              <a:t>记忆</a:t>
            </a:r>
            <a:endParaRPr lang="en-US" altLang="zh-CN" sz="2400" dirty="0" smtClean="0">
              <a:solidFill>
                <a:srgbClr val="0033CC"/>
              </a:solidFill>
              <a:latin typeface="Verdana" pitchFamily="34" charset="0"/>
            </a:endParaRPr>
          </a:p>
          <a:p>
            <a:pPr eaLnBrk="1" hangingPunct="1">
              <a:lnSpc>
                <a:spcPct val="130000"/>
              </a:lnSpc>
              <a:spcBef>
                <a:spcPts val="600"/>
              </a:spcBef>
              <a:buFontTx/>
              <a:buNone/>
            </a:pPr>
            <a:r>
              <a:rPr lang="en-US" altLang="zh-CN" sz="2400" dirty="0" smtClean="0">
                <a:latin typeface="Verdana" pitchFamily="34" charset="0"/>
              </a:rPr>
              <a:t>    }</a:t>
            </a:r>
          </a:p>
          <a:p>
            <a:pPr eaLnBrk="1" hangingPunct="1">
              <a:lnSpc>
                <a:spcPct val="130000"/>
              </a:lnSpc>
              <a:spcBef>
                <a:spcPts val="600"/>
              </a:spcBef>
              <a:buFontTx/>
              <a:buNone/>
            </a:pPr>
            <a:r>
              <a:rPr lang="en-US" altLang="zh-CN" sz="2400" dirty="0" smtClean="0">
                <a:latin typeface="Verdana" pitchFamily="34" charset="0"/>
              </a:rPr>
              <a:t>    return </a:t>
            </a:r>
            <a:r>
              <a:rPr lang="en-US" altLang="zh-CN" sz="2400" dirty="0" err="1" smtClean="0">
                <a:latin typeface="Verdana" pitchFamily="34" charset="0"/>
              </a:rPr>
              <a:t>fu</a:t>
            </a:r>
            <a:r>
              <a:rPr lang="en-US" altLang="zh-CN" sz="2400" dirty="0" smtClean="0">
                <a:latin typeface="Verdana" pitchFamily="34" charset="0"/>
              </a:rPr>
              <a:t>;</a:t>
            </a:r>
          </a:p>
          <a:p>
            <a:pPr eaLnBrk="1" hangingPunct="1">
              <a:lnSpc>
                <a:spcPct val="130000"/>
              </a:lnSpc>
              <a:spcBef>
                <a:spcPts val="600"/>
              </a:spcBef>
              <a:buFontTx/>
              <a:buNone/>
            </a:pPr>
            <a:r>
              <a:rPr lang="en-US" altLang="zh-CN" sz="2400" dirty="0" smtClean="0">
                <a:latin typeface="Verdana" pitchFamily="34" charset="0"/>
              </a:rPr>
              <a:t>}</a:t>
            </a:r>
            <a:endParaRPr lang="zh-CN" altLang="en-US" sz="2400" dirty="0" smtClean="0">
              <a:latin typeface="Verdana" pitchFamily="34" charset="0"/>
            </a:endParaRPr>
          </a:p>
        </p:txBody>
      </p:sp>
      <p:sp>
        <p:nvSpPr>
          <p:cNvPr id="330756" name="Rectangle 4"/>
          <p:cNvSpPr>
            <a:spLocks noChangeArrowheads="1"/>
          </p:cNvSpPr>
          <p:nvPr/>
        </p:nvSpPr>
        <p:spPr bwMode="auto">
          <a:xfrm>
            <a:off x="4499645" y="5987107"/>
            <a:ext cx="3960787" cy="61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r>
              <a:rPr lang="zh-CN" altLang="en-US" sz="3200" dirty="0" smtClean="0">
                <a:solidFill>
                  <a:srgbClr val="000000"/>
                </a:solidFill>
                <a:latin typeface="微软雅黑" panose="020B0503020204020204" pitchFamily="34" charset="-122"/>
                <a:ea typeface="微软雅黑" panose="020B0503020204020204" pitchFamily="34" charset="-122"/>
              </a:rPr>
              <a:t>算法复杂度：</a:t>
            </a:r>
            <a:r>
              <a:rPr lang="en-US" altLang="zh-CN" sz="3200" dirty="0" smtClean="0">
                <a:solidFill>
                  <a:srgbClr val="FF0000"/>
                </a:solidFill>
                <a:latin typeface="+mj-lt"/>
              </a:rPr>
              <a:t>O(</a:t>
            </a:r>
            <a:r>
              <a:rPr kumimoji="1" lang="en-US" altLang="zh-CN" sz="3200" dirty="0" smtClean="0">
                <a:solidFill>
                  <a:srgbClr val="6600CC"/>
                </a:solidFill>
                <a:latin typeface="+mj-lt"/>
              </a:rPr>
              <a:t>n</a:t>
            </a:r>
            <a:r>
              <a:rPr lang="en-US" altLang="zh-CN" sz="3200" dirty="0" smtClean="0">
                <a:solidFill>
                  <a:srgbClr val="FF0000"/>
                </a:solidFill>
                <a:latin typeface="+mj-lt"/>
              </a:rPr>
              <a:t>)</a:t>
            </a:r>
            <a:endParaRPr lang="zh-CN" altLang="en-US" sz="3200" dirty="0">
              <a:solidFill>
                <a:srgbClr val="FF0000"/>
              </a:solidFill>
              <a:latin typeface="+mj-lt"/>
            </a:endParaRPr>
          </a:p>
        </p:txBody>
      </p:sp>
      <p:sp>
        <p:nvSpPr>
          <p:cNvPr id="5" name="副标题 2"/>
          <p:cNvSpPr txBox="1">
            <a:spLocks noChangeArrowheads="1"/>
          </p:cNvSpPr>
          <p:nvPr/>
        </p:nvSpPr>
        <p:spPr>
          <a:xfrm>
            <a:off x="323528" y="708706"/>
            <a:ext cx="8568951" cy="1640174"/>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lvl="1" indent="0" eaLnBrk="1" hangingPunct="1">
              <a:lnSpc>
                <a:spcPct val="150000"/>
              </a:lnSpc>
              <a:spcBef>
                <a:spcPts val="0"/>
              </a:spcBef>
              <a:buNone/>
            </a:pPr>
            <a:r>
              <a:rPr lang="zh-CN" altLang="en-US" sz="2400" kern="0" dirty="0" smtClean="0"/>
              <a:t>递归解法的问题在于：重复求解子问题</a:t>
            </a:r>
            <a:endParaRPr lang="en-US" altLang="zh-CN" sz="2400" kern="0" dirty="0" smtClean="0"/>
          </a:p>
          <a:p>
            <a:pPr marL="0" lvl="1" indent="0" eaLnBrk="1" hangingPunct="1">
              <a:lnSpc>
                <a:spcPct val="150000"/>
              </a:lnSpc>
              <a:spcBef>
                <a:spcPts val="0"/>
              </a:spcBef>
              <a:buNone/>
            </a:pPr>
            <a:r>
              <a:rPr lang="zh-CN" altLang="en-US" sz="2400" kern="0" dirty="0" smtClean="0"/>
              <a:t>观</a:t>
            </a:r>
            <a:r>
              <a:rPr lang="zh-CN" altLang="en-US" sz="2400" kern="0" dirty="0"/>
              <a:t>察</a:t>
            </a:r>
            <a:r>
              <a:rPr lang="en-US" altLang="zh-CN" sz="2400" b="1" kern="0" dirty="0" smtClean="0"/>
              <a:t>Fib(n)</a:t>
            </a:r>
            <a:r>
              <a:rPr lang="zh-CN" altLang="en-US" sz="2400" b="1" kern="0" dirty="0" smtClean="0"/>
              <a:t>的定义：</a:t>
            </a:r>
            <a:r>
              <a:rPr lang="en-US" altLang="zh-CN" sz="2400" b="1" kern="0" dirty="0" smtClean="0"/>
              <a:t>F</a:t>
            </a:r>
            <a:r>
              <a:rPr lang="zh-CN" altLang="en-US" sz="2400" kern="0" dirty="0" smtClean="0">
                <a:solidFill>
                  <a:srgbClr val="000000"/>
                </a:solidFill>
                <a:cs typeface="Arial" charset="0"/>
              </a:rPr>
              <a:t>(</a:t>
            </a:r>
            <a:r>
              <a:rPr lang="en-US" altLang="zh-CN" sz="2400" kern="0" dirty="0" smtClean="0">
                <a:solidFill>
                  <a:srgbClr val="000000"/>
                </a:solidFill>
                <a:cs typeface="Arial" charset="0"/>
              </a:rPr>
              <a:t>n</a:t>
            </a:r>
            <a:r>
              <a:rPr lang="zh-CN" altLang="en-US" sz="2400" kern="0" dirty="0" smtClean="0">
                <a:solidFill>
                  <a:srgbClr val="000000"/>
                </a:solidFill>
                <a:cs typeface="Arial" charset="0"/>
              </a:rPr>
              <a:t>) = </a:t>
            </a:r>
            <a:r>
              <a:rPr lang="en-US" altLang="zh-CN" sz="2400" kern="0" dirty="0" smtClean="0">
                <a:solidFill>
                  <a:srgbClr val="000000"/>
                </a:solidFill>
                <a:cs typeface="Arial" charset="0"/>
              </a:rPr>
              <a:t>F(n-1) + F(n-2);  (n&gt;=2)</a:t>
            </a:r>
          </a:p>
          <a:p>
            <a:pPr marL="0" lvl="1" indent="0" eaLnBrk="1" hangingPunct="1">
              <a:lnSpc>
                <a:spcPct val="150000"/>
              </a:lnSpc>
              <a:spcBef>
                <a:spcPts val="0"/>
              </a:spcBef>
              <a:buNone/>
            </a:pPr>
            <a:r>
              <a:rPr lang="en-US" altLang="zh-CN" sz="2400" kern="0" dirty="0"/>
              <a:t>F(n) </a:t>
            </a:r>
            <a:r>
              <a:rPr lang="zh-CN" altLang="en-US" sz="2400" kern="0" dirty="0" smtClean="0"/>
              <a:t>具有“无后效性”：只需“记住”前两个状态的结果即可</a:t>
            </a:r>
            <a:endParaRPr lang="zh-CN" altLang="zh-CN" sz="2400" kern="0" dirty="0"/>
          </a:p>
        </p:txBody>
      </p:sp>
    </p:spTree>
    <p:extLst>
      <p:ext uri="{BB962C8B-B14F-4D97-AF65-F5344CB8AC3E}">
        <p14:creationId xmlns:p14="http://schemas.microsoft.com/office/powerpoint/2010/main" val="601102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65091">
                                            <p:txEl>
                                              <p:pRg st="0" end="0"/>
                                            </p:txEl>
                                          </p:spTgt>
                                        </p:tgtEl>
                                        <p:attrNameLst>
                                          <p:attrName>style.visibility</p:attrName>
                                        </p:attrNameLst>
                                      </p:cBhvr>
                                      <p:to>
                                        <p:strVal val="visible"/>
                                      </p:to>
                                    </p:set>
                                    <p:animEffect transition="in" filter="dissolve">
                                      <p:cBhvr>
                                        <p:cTn id="22" dur="500"/>
                                        <p:tgtEl>
                                          <p:spTgt spid="2265091">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2265091">
                                            <p:txEl>
                                              <p:pRg st="1" end="1"/>
                                            </p:txEl>
                                          </p:spTgt>
                                        </p:tgtEl>
                                        <p:attrNameLst>
                                          <p:attrName>style.visibility</p:attrName>
                                        </p:attrNameLst>
                                      </p:cBhvr>
                                      <p:to>
                                        <p:strVal val="visible"/>
                                      </p:to>
                                    </p:set>
                                    <p:animEffect transition="in" filter="dissolve">
                                      <p:cBhvr>
                                        <p:cTn id="25" dur="500"/>
                                        <p:tgtEl>
                                          <p:spTgt spid="2265091">
                                            <p:txEl>
                                              <p:pRg st="1" end="1"/>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2265091">
                                            <p:txEl>
                                              <p:pRg st="2" end="2"/>
                                            </p:txEl>
                                          </p:spTgt>
                                        </p:tgtEl>
                                        <p:attrNameLst>
                                          <p:attrName>style.visibility</p:attrName>
                                        </p:attrNameLst>
                                      </p:cBhvr>
                                      <p:to>
                                        <p:strVal val="visible"/>
                                      </p:to>
                                    </p:set>
                                    <p:animEffect transition="in" filter="dissolve">
                                      <p:cBhvr>
                                        <p:cTn id="28" dur="500"/>
                                        <p:tgtEl>
                                          <p:spTgt spid="2265091">
                                            <p:txEl>
                                              <p:pRg st="2" end="2"/>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2265091">
                                            <p:txEl>
                                              <p:pRg st="3" end="3"/>
                                            </p:txEl>
                                          </p:spTgt>
                                        </p:tgtEl>
                                        <p:attrNameLst>
                                          <p:attrName>style.visibility</p:attrName>
                                        </p:attrNameLst>
                                      </p:cBhvr>
                                      <p:to>
                                        <p:strVal val="visible"/>
                                      </p:to>
                                    </p:set>
                                    <p:animEffect transition="in" filter="dissolve">
                                      <p:cBhvr>
                                        <p:cTn id="31" dur="500"/>
                                        <p:tgtEl>
                                          <p:spTgt spid="2265091">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2265091">
                                            <p:txEl>
                                              <p:pRg st="4" end="4"/>
                                            </p:txEl>
                                          </p:spTgt>
                                        </p:tgtEl>
                                        <p:attrNameLst>
                                          <p:attrName>style.visibility</p:attrName>
                                        </p:attrNameLst>
                                      </p:cBhvr>
                                      <p:to>
                                        <p:strVal val="visible"/>
                                      </p:to>
                                    </p:set>
                                    <p:animEffect transition="in" filter="dissolve">
                                      <p:cBhvr>
                                        <p:cTn id="34" dur="500"/>
                                        <p:tgtEl>
                                          <p:spTgt spid="2265091">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2265091">
                                            <p:txEl>
                                              <p:pRg st="5" end="5"/>
                                            </p:txEl>
                                          </p:spTgt>
                                        </p:tgtEl>
                                        <p:attrNameLst>
                                          <p:attrName>style.visibility</p:attrName>
                                        </p:attrNameLst>
                                      </p:cBhvr>
                                      <p:to>
                                        <p:strVal val="visible"/>
                                      </p:to>
                                    </p:set>
                                    <p:animEffect transition="in" filter="dissolve">
                                      <p:cBhvr>
                                        <p:cTn id="37" dur="500"/>
                                        <p:tgtEl>
                                          <p:spTgt spid="2265091">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2265091">
                                            <p:txEl>
                                              <p:pRg st="6" end="6"/>
                                            </p:txEl>
                                          </p:spTgt>
                                        </p:tgtEl>
                                        <p:attrNameLst>
                                          <p:attrName>style.visibility</p:attrName>
                                        </p:attrNameLst>
                                      </p:cBhvr>
                                      <p:to>
                                        <p:strVal val="visible"/>
                                      </p:to>
                                    </p:set>
                                    <p:animEffect transition="in" filter="dissolve">
                                      <p:cBhvr>
                                        <p:cTn id="40" dur="500"/>
                                        <p:tgtEl>
                                          <p:spTgt spid="2265091">
                                            <p:txEl>
                                              <p:pRg st="6" end="6"/>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2265091">
                                            <p:txEl>
                                              <p:pRg st="7" end="7"/>
                                            </p:txEl>
                                          </p:spTgt>
                                        </p:tgtEl>
                                        <p:attrNameLst>
                                          <p:attrName>style.visibility</p:attrName>
                                        </p:attrNameLst>
                                      </p:cBhvr>
                                      <p:to>
                                        <p:strVal val="visible"/>
                                      </p:to>
                                    </p:set>
                                    <p:animEffect transition="in" filter="dissolve">
                                      <p:cBhvr>
                                        <p:cTn id="43" dur="500"/>
                                        <p:tgtEl>
                                          <p:spTgt spid="2265091">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0756"/>
                                        </p:tgtEl>
                                        <p:attrNameLst>
                                          <p:attrName>style.visibility</p:attrName>
                                        </p:attrNameLst>
                                      </p:cBhvr>
                                      <p:to>
                                        <p:strVal val="visible"/>
                                      </p:to>
                                    </p:set>
                                    <p:animEffect transition="in" filter="wipe(left)">
                                      <p:cBhvr>
                                        <p:cTn id="48" dur="500"/>
                                        <p:tgtEl>
                                          <p:spTgt spid="330756"/>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2</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问题采用的数据结构是递归</a:t>
            </a:r>
            <a:r>
              <a:rPr lang="zh-CN" altLang="en-US" sz="4800" kern="0" dirty="0" smtClean="0">
                <a:solidFill>
                  <a:schemeClr val="bg2">
                    <a:lumMod val="10000"/>
                  </a:schemeClr>
                </a:solidFill>
              </a:rPr>
              <a:t>的</a:t>
            </a:r>
            <a:endParaRPr lang="zh-CN" altLang="en-US" sz="4800" kern="0" dirty="0">
              <a:solidFill>
                <a:schemeClr val="bg2">
                  <a:lumMod val="10000"/>
                </a:schemeClr>
              </a:solidFill>
            </a:endParaRPr>
          </a:p>
        </p:txBody>
      </p:sp>
    </p:spTree>
    <p:extLst>
      <p:ext uri="{BB962C8B-B14F-4D97-AF65-F5344CB8AC3E}">
        <p14:creationId xmlns:p14="http://schemas.microsoft.com/office/powerpoint/2010/main" val="5692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7410" name="Rectangle 2"/>
          <p:cNvSpPr>
            <a:spLocks noGrp="1" noChangeArrowheads="1"/>
          </p:cNvSpPr>
          <p:nvPr>
            <p:ph type="body" idx="4294967295"/>
          </p:nvPr>
        </p:nvSpPr>
        <p:spPr>
          <a:xfrm>
            <a:off x="251520" y="764059"/>
            <a:ext cx="8632825" cy="720725"/>
          </a:xfrm>
          <a:prstGeom prst="rect">
            <a:avLst/>
          </a:prstGeom>
        </p:spPr>
        <p:txBody>
          <a:bodyPr/>
          <a:lstStyle/>
          <a:p>
            <a:pPr marL="0" indent="0">
              <a:lnSpc>
                <a:spcPct val="140000"/>
              </a:lnSpc>
              <a:spcBef>
                <a:spcPct val="30000"/>
              </a:spcBef>
              <a:buNone/>
            </a:pPr>
            <a:r>
              <a:rPr lang="zh-CN" altLang="en-US" sz="2600" dirty="0"/>
              <a:t>二叉树链</a:t>
            </a:r>
            <a:r>
              <a:rPr lang="zh-CN" altLang="en-US" sz="2600" b="1" dirty="0" smtClean="0">
                <a:latin typeface="微软雅黑" pitchFamily="34" charset="-122"/>
                <a:ea typeface="微软雅黑" pitchFamily="34" charset="-122"/>
              </a:rPr>
              <a:t>式存储结构：二叉链表</a:t>
            </a:r>
          </a:p>
        </p:txBody>
      </p:sp>
      <p:sp>
        <p:nvSpPr>
          <p:cNvPr id="657411" name="Text Box 3"/>
          <p:cNvSpPr txBox="1">
            <a:spLocks noChangeArrowheads="1"/>
          </p:cNvSpPr>
          <p:nvPr/>
        </p:nvSpPr>
        <p:spPr bwMode="auto">
          <a:xfrm>
            <a:off x="539749" y="1412875"/>
            <a:ext cx="5059363" cy="199866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t" anchorCtr="0"/>
          <a:lstStyle/>
          <a:p>
            <a:pPr eaLnBrk="1" hangingPunct="1">
              <a:lnSpc>
                <a:spcPct val="130000"/>
              </a:lnSpc>
              <a:spcBef>
                <a:spcPct val="20000"/>
              </a:spcBef>
            </a:pPr>
            <a:r>
              <a:rPr lang="en-US" altLang="zh-CN" sz="2000" dirty="0" err="1">
                <a:solidFill>
                  <a:schemeClr val="bg2">
                    <a:lumMod val="10000"/>
                  </a:schemeClr>
                </a:solidFill>
                <a:latin typeface="Verdana" pitchFamily="34" charset="0"/>
                <a:ea typeface="宋体" pitchFamily="2" charset="-122"/>
              </a:rPr>
              <a:t>typedef</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p>
          <a:p>
            <a:pPr eaLnBrk="1" hangingPunct="1">
              <a:lnSpc>
                <a:spcPct val="130000"/>
              </a:lnSpc>
              <a:spcBef>
                <a:spcPct val="20000"/>
              </a:spcBef>
            </a:pPr>
            <a:r>
              <a:rPr lang="en-US" altLang="zh-CN" dirty="0">
                <a:solidFill>
                  <a:schemeClr val="bg2">
                    <a:lumMod val="10000"/>
                  </a:schemeClr>
                </a:solidFill>
                <a:latin typeface="Verdana" pitchFamily="34" charset="0"/>
              </a:rPr>
              <a:t> </a:t>
            </a:r>
            <a:r>
              <a:rPr lang="en-US" altLang="zh-CN" dirty="0" smtClean="0">
                <a:solidFill>
                  <a:schemeClr val="bg2">
                    <a:lumMod val="10000"/>
                  </a:schemeClr>
                </a:solidFill>
                <a:latin typeface="Verdana" pitchFamily="34" charset="0"/>
              </a:rPr>
              <a:t>     </a:t>
            </a:r>
            <a:r>
              <a:rPr lang="en-US" altLang="zh-CN" dirty="0" err="1" smtClean="0">
                <a:solidFill>
                  <a:schemeClr val="bg2">
                    <a:lumMod val="10000"/>
                  </a:schemeClr>
                </a:solidFill>
                <a:latin typeface="Verdana" pitchFamily="34" charset="0"/>
              </a:rPr>
              <a:t>Entry</a:t>
            </a:r>
            <a:r>
              <a:rPr lang="en-US" altLang="zh-CN" sz="2000" dirty="0" err="1" smtClean="0">
                <a:solidFill>
                  <a:schemeClr val="bg2">
                    <a:lumMod val="10000"/>
                  </a:schemeClr>
                </a:solidFill>
                <a:latin typeface="Verdana" pitchFamily="34" charset="0"/>
                <a:ea typeface="宋体" pitchFamily="2" charset="-122"/>
              </a:rPr>
              <a:t>type</a:t>
            </a:r>
            <a:r>
              <a:rPr lang="en-US" altLang="zh-CN" sz="2000" dirty="0" smtClean="0">
                <a:solidFill>
                  <a:schemeClr val="bg2">
                    <a:lumMod val="10000"/>
                  </a:schemeClr>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p>
          <a:p>
            <a:pPr eaLnBrk="1" hangingPunct="1">
              <a:lnSpc>
                <a:spcPct val="130000"/>
              </a:lnSpc>
              <a:spcBef>
                <a:spcPct val="20000"/>
              </a:spcBef>
            </a:pP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struct</a:t>
            </a:r>
            <a:r>
              <a:rPr lang="en-US" altLang="zh-CN" sz="2000" dirty="0">
                <a:solidFill>
                  <a:schemeClr val="bg2">
                    <a:lumMod val="10000"/>
                  </a:schemeClr>
                </a:solidFill>
                <a:latin typeface="Verdana" pitchFamily="34" charset="0"/>
                <a:ea typeface="宋体" pitchFamily="2" charset="-122"/>
              </a:rPr>
              <a:t>  </a:t>
            </a:r>
            <a:r>
              <a:rPr lang="en-US" altLang="zh-CN" sz="2000" dirty="0" smtClean="0">
                <a:solidFill>
                  <a:schemeClr val="bg2">
                    <a:lumMod val="10000"/>
                  </a:schemeClr>
                </a:solidFill>
                <a:latin typeface="Verdana" pitchFamily="34" charset="0"/>
                <a:ea typeface="宋体" pitchFamily="2" charset="-122"/>
              </a:rPr>
              <a:t>node  </a:t>
            </a:r>
            <a:r>
              <a:rPr lang="en-US" altLang="zh-CN" sz="2000" dirty="0">
                <a:solidFill>
                  <a:schemeClr val="bg2">
                    <a:lumMod val="10000"/>
                  </a:schemeClr>
                </a:solidFill>
                <a:latin typeface="Verdana" pitchFamily="34" charset="0"/>
                <a:ea typeface="宋体" pitchFamily="2" charset="-122"/>
              </a:rPr>
              <a:t>*</a:t>
            </a:r>
            <a:r>
              <a:rPr lang="en-US" altLang="zh-CN" sz="2000" dirty="0" err="1">
                <a:solidFill>
                  <a:schemeClr val="bg2">
                    <a:lumMod val="10000"/>
                  </a:schemeClr>
                </a:solidFill>
                <a:latin typeface="Verdana" pitchFamily="34" charset="0"/>
                <a:ea typeface="宋体" pitchFamily="2" charset="-122"/>
              </a:rPr>
              <a:t>lchild</a:t>
            </a:r>
            <a:r>
              <a:rPr lang="en-US" altLang="zh-CN" sz="2000" dirty="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rchild</a:t>
            </a:r>
            <a:r>
              <a:rPr lang="en-US" altLang="zh-CN" sz="2000" dirty="0">
                <a:solidFill>
                  <a:schemeClr val="bg2">
                    <a:lumMod val="10000"/>
                  </a:schemeClr>
                </a:solidFill>
                <a:latin typeface="Verdana" pitchFamily="34" charset="0"/>
                <a:ea typeface="宋体" pitchFamily="2" charset="-122"/>
              </a:rPr>
              <a:t>;</a:t>
            </a:r>
          </a:p>
          <a:p>
            <a:pPr eaLnBrk="1" hangingPunct="1">
              <a:lnSpc>
                <a:spcPct val="130000"/>
              </a:lnSpc>
              <a:spcBef>
                <a:spcPct val="20000"/>
              </a:spcBef>
            </a:pP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BTNode</a:t>
            </a:r>
            <a:r>
              <a:rPr lang="en-US" altLang="zh-CN" sz="2000" dirty="0" smtClean="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a:t>
            </a:r>
            <a:endParaRPr lang="en-US" altLang="zh-CN" sz="2000" dirty="0">
              <a:solidFill>
                <a:schemeClr val="bg2">
                  <a:lumMod val="10000"/>
                </a:schemeClr>
              </a:solidFill>
              <a:latin typeface="Verdana" pitchFamily="34" charset="0"/>
              <a:ea typeface="宋体" pitchFamily="2" charset="-122"/>
            </a:endParaRPr>
          </a:p>
        </p:txBody>
      </p:sp>
      <p:grpSp>
        <p:nvGrpSpPr>
          <p:cNvPr id="657478" name="Group 70"/>
          <p:cNvGrpSpPr>
            <a:grpSpLocks/>
          </p:cNvGrpSpPr>
          <p:nvPr/>
        </p:nvGrpSpPr>
        <p:grpSpPr bwMode="auto">
          <a:xfrm>
            <a:off x="5184775" y="838101"/>
            <a:ext cx="3708400" cy="574675"/>
            <a:chOff x="3129" y="845"/>
            <a:chExt cx="2336" cy="362"/>
          </a:xfrm>
        </p:grpSpPr>
        <p:sp>
          <p:nvSpPr>
            <p:cNvPr id="657413" name="Rectangle 5"/>
            <p:cNvSpPr>
              <a:spLocks noChangeArrowheads="1"/>
            </p:cNvSpPr>
            <p:nvPr/>
          </p:nvSpPr>
          <p:spPr bwMode="auto">
            <a:xfrm>
              <a:off x="3129" y="845"/>
              <a:ext cx="2336" cy="362"/>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en-US" altLang="zh-CN" sz="2000" dirty="0">
                  <a:solidFill>
                    <a:schemeClr val="tx1"/>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lchild</a:t>
              </a:r>
              <a:r>
                <a:rPr lang="en-US" altLang="zh-CN" sz="2000" dirty="0">
                  <a:solidFill>
                    <a:schemeClr val="tx1"/>
                  </a:solidFill>
                  <a:latin typeface="Verdana" pitchFamily="34" charset="0"/>
                  <a:ea typeface="宋体" pitchFamily="2" charset="-122"/>
                </a:rPr>
                <a:t>      </a:t>
              </a:r>
              <a:r>
                <a:rPr lang="en-US" altLang="zh-CN" sz="2000" dirty="0">
                  <a:solidFill>
                    <a:schemeClr val="bg2">
                      <a:lumMod val="10000"/>
                    </a:schemeClr>
                  </a:solidFill>
                  <a:latin typeface="Verdana" pitchFamily="34" charset="0"/>
                  <a:ea typeface="宋体" pitchFamily="2" charset="-122"/>
                </a:rPr>
                <a:t>data</a:t>
              </a:r>
              <a:r>
                <a:rPr lang="en-US" altLang="zh-CN" sz="2000" dirty="0">
                  <a:solidFill>
                    <a:schemeClr val="tx1"/>
                  </a:solidFill>
                  <a:latin typeface="Verdana" pitchFamily="34" charset="0"/>
                  <a:ea typeface="宋体" pitchFamily="2" charset="-122"/>
                </a:rPr>
                <a:t>     </a:t>
              </a:r>
              <a:r>
                <a:rPr lang="en-US" altLang="zh-CN" sz="2000" dirty="0">
                  <a:solidFill>
                    <a:srgbClr val="0000FF"/>
                  </a:solidFill>
                  <a:latin typeface="Verdana" pitchFamily="34" charset="0"/>
                  <a:ea typeface="宋体" pitchFamily="2" charset="-122"/>
                </a:rPr>
                <a:t> </a:t>
              </a:r>
              <a:r>
                <a:rPr lang="en-US" altLang="zh-CN" sz="2000" dirty="0" err="1">
                  <a:solidFill>
                    <a:srgbClr val="0000FF"/>
                  </a:solidFill>
                  <a:latin typeface="Verdana" pitchFamily="34" charset="0"/>
                  <a:ea typeface="宋体" pitchFamily="2" charset="-122"/>
                </a:rPr>
                <a:t>rchild</a:t>
              </a:r>
              <a:r>
                <a:rPr lang="en-US" altLang="zh-CN" sz="2000" dirty="0">
                  <a:solidFill>
                    <a:schemeClr val="tx1"/>
                  </a:solidFill>
                  <a:latin typeface="Verdana" pitchFamily="34" charset="0"/>
                  <a:ea typeface="宋体" pitchFamily="2" charset="-122"/>
                </a:rPr>
                <a:t> </a:t>
              </a:r>
            </a:p>
          </p:txBody>
        </p:sp>
        <p:sp>
          <p:nvSpPr>
            <p:cNvPr id="657414" name="Line 6"/>
            <p:cNvSpPr>
              <a:spLocks noChangeShapeType="1"/>
            </p:cNvSpPr>
            <p:nvPr/>
          </p:nvSpPr>
          <p:spPr bwMode="auto">
            <a:xfrm>
              <a:off x="3882"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15" name="Line 7"/>
            <p:cNvSpPr>
              <a:spLocks noChangeShapeType="1"/>
            </p:cNvSpPr>
            <p:nvPr/>
          </p:nvSpPr>
          <p:spPr bwMode="auto">
            <a:xfrm>
              <a:off x="4649" y="845"/>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grpSp>
        <p:nvGrpSpPr>
          <p:cNvPr id="657477" name="Group 69"/>
          <p:cNvGrpSpPr>
            <a:grpSpLocks/>
          </p:cNvGrpSpPr>
          <p:nvPr/>
        </p:nvGrpSpPr>
        <p:grpSpPr bwMode="auto">
          <a:xfrm>
            <a:off x="1547664" y="3314030"/>
            <a:ext cx="1622425" cy="2635250"/>
            <a:chOff x="703" y="2027"/>
            <a:chExt cx="1022" cy="1660"/>
          </a:xfrm>
        </p:grpSpPr>
        <p:sp>
          <p:nvSpPr>
            <p:cNvPr id="657417" name="Oval 9"/>
            <p:cNvSpPr>
              <a:spLocks noChangeArrowheads="1"/>
            </p:cNvSpPr>
            <p:nvPr/>
          </p:nvSpPr>
          <p:spPr bwMode="auto">
            <a:xfrm>
              <a:off x="1264" y="202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A</a:t>
              </a:r>
            </a:p>
          </p:txBody>
        </p:sp>
        <p:sp>
          <p:nvSpPr>
            <p:cNvPr id="657418" name="Oval 10"/>
            <p:cNvSpPr>
              <a:spLocks noChangeArrowheads="1"/>
            </p:cNvSpPr>
            <p:nvPr/>
          </p:nvSpPr>
          <p:spPr bwMode="auto">
            <a:xfrm>
              <a:off x="974" y="2367"/>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B</a:t>
              </a:r>
            </a:p>
          </p:txBody>
        </p:sp>
        <p:sp>
          <p:nvSpPr>
            <p:cNvPr id="657419" name="Oval 11"/>
            <p:cNvSpPr>
              <a:spLocks noChangeArrowheads="1"/>
            </p:cNvSpPr>
            <p:nvPr/>
          </p:nvSpPr>
          <p:spPr bwMode="auto">
            <a:xfrm>
              <a:off x="703"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C</a:t>
              </a:r>
            </a:p>
          </p:txBody>
        </p:sp>
        <p:sp>
          <p:nvSpPr>
            <p:cNvPr id="657420" name="Oval 12"/>
            <p:cNvSpPr>
              <a:spLocks noChangeArrowheads="1"/>
            </p:cNvSpPr>
            <p:nvPr/>
          </p:nvSpPr>
          <p:spPr bwMode="auto">
            <a:xfrm>
              <a:off x="1219" y="2729"/>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D</a:t>
              </a:r>
            </a:p>
          </p:txBody>
        </p:sp>
        <p:sp>
          <p:nvSpPr>
            <p:cNvPr id="657421" name="Oval 13"/>
            <p:cNvSpPr>
              <a:spLocks noChangeArrowheads="1"/>
            </p:cNvSpPr>
            <p:nvPr/>
          </p:nvSpPr>
          <p:spPr bwMode="auto">
            <a:xfrm>
              <a:off x="1015" y="3051"/>
              <a:ext cx="255" cy="235"/>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E</a:t>
              </a:r>
            </a:p>
          </p:txBody>
        </p:sp>
        <p:sp>
          <p:nvSpPr>
            <p:cNvPr id="657422" name="Oval 14"/>
            <p:cNvSpPr>
              <a:spLocks noChangeArrowheads="1"/>
            </p:cNvSpPr>
            <p:nvPr/>
          </p:nvSpPr>
          <p:spPr bwMode="auto">
            <a:xfrm>
              <a:off x="1470" y="3051"/>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F</a:t>
              </a:r>
            </a:p>
          </p:txBody>
        </p:sp>
        <p:sp>
          <p:nvSpPr>
            <p:cNvPr id="657423" name="Oval 15"/>
            <p:cNvSpPr>
              <a:spLocks noChangeArrowheads="1"/>
            </p:cNvSpPr>
            <p:nvPr/>
          </p:nvSpPr>
          <p:spPr bwMode="auto">
            <a:xfrm>
              <a:off x="1225" y="3463"/>
              <a:ext cx="255" cy="224"/>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a:solidFill>
                    <a:schemeClr val="bg2">
                      <a:lumMod val="10000"/>
                    </a:schemeClr>
                  </a:solidFill>
                  <a:ea typeface="宋体" pitchFamily="2" charset="-122"/>
                </a:rPr>
                <a:t>G</a:t>
              </a:r>
            </a:p>
          </p:txBody>
        </p:sp>
        <p:sp>
          <p:nvSpPr>
            <p:cNvPr id="657424" name="Line 16"/>
            <p:cNvSpPr>
              <a:spLocks noChangeShapeType="1"/>
            </p:cNvSpPr>
            <p:nvPr/>
          </p:nvSpPr>
          <p:spPr bwMode="auto">
            <a:xfrm flipH="1">
              <a:off x="1181" y="2205"/>
              <a:ext cx="111" cy="18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5" name="Line 17"/>
            <p:cNvSpPr>
              <a:spLocks noChangeShapeType="1"/>
            </p:cNvSpPr>
            <p:nvPr/>
          </p:nvSpPr>
          <p:spPr bwMode="auto">
            <a:xfrm flipH="1">
              <a:off x="911" y="2568"/>
              <a:ext cx="109" cy="18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6" name="Line 18"/>
            <p:cNvSpPr>
              <a:spLocks noChangeShapeType="1"/>
            </p:cNvSpPr>
            <p:nvPr/>
          </p:nvSpPr>
          <p:spPr bwMode="auto">
            <a:xfrm>
              <a:off x="1189" y="2566"/>
              <a:ext cx="103" cy="18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7" name="Line 19"/>
            <p:cNvSpPr>
              <a:spLocks noChangeShapeType="1"/>
            </p:cNvSpPr>
            <p:nvPr/>
          </p:nvSpPr>
          <p:spPr bwMode="auto">
            <a:xfrm flipH="1">
              <a:off x="1211" y="2931"/>
              <a:ext cx="78" cy="14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sp>
          <p:nvSpPr>
            <p:cNvPr id="657428" name="Line 20"/>
            <p:cNvSpPr>
              <a:spLocks noChangeShapeType="1"/>
            </p:cNvSpPr>
            <p:nvPr/>
          </p:nvSpPr>
          <p:spPr bwMode="auto">
            <a:xfrm>
              <a:off x="1429" y="2931"/>
              <a:ext cx="90" cy="13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9" name="Line 21"/>
            <p:cNvSpPr>
              <a:spLocks noChangeShapeType="1"/>
            </p:cNvSpPr>
            <p:nvPr/>
          </p:nvSpPr>
          <p:spPr bwMode="auto">
            <a:xfrm>
              <a:off x="1178" y="3277"/>
              <a:ext cx="133"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grpSp>
      <p:sp>
        <p:nvSpPr>
          <p:cNvPr id="657430" name="Text Box 22"/>
          <p:cNvSpPr txBox="1">
            <a:spLocks noChangeArrowheads="1"/>
          </p:cNvSpPr>
          <p:nvPr/>
        </p:nvSpPr>
        <p:spPr bwMode="auto">
          <a:xfrm>
            <a:off x="260350" y="6165850"/>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a:solidFill>
                  <a:schemeClr val="bg2">
                    <a:lumMod val="10000"/>
                  </a:schemeClr>
                </a:solidFill>
                <a:latin typeface="微软雅黑" pitchFamily="34" charset="-122"/>
                <a:ea typeface="微软雅黑" panose="020B0503020204020204" pitchFamily="34" charset="-122"/>
              </a:rPr>
              <a:t>在</a:t>
            </a:r>
            <a:r>
              <a:rPr lang="en-US" altLang="zh-CN" sz="2400">
                <a:solidFill>
                  <a:schemeClr val="bg2">
                    <a:lumMod val="10000"/>
                  </a:schemeClr>
                </a:solidFill>
                <a:latin typeface="微软雅黑" pitchFamily="34" charset="-122"/>
                <a:ea typeface="微软雅黑" panose="020B0503020204020204" pitchFamily="34" charset="-122"/>
              </a:rPr>
              <a:t>n</a:t>
            </a:r>
            <a:r>
              <a:rPr lang="zh-CN" altLang="zh-CN" sz="2400">
                <a:solidFill>
                  <a:schemeClr val="bg2">
                    <a:lumMod val="10000"/>
                  </a:schemeClr>
                </a:solidFill>
                <a:latin typeface="微软雅黑" pitchFamily="34" charset="-122"/>
                <a:ea typeface="微软雅黑" panose="020B0503020204020204" pitchFamily="34" charset="-122"/>
              </a:rPr>
              <a:t>个结点的二叉链表中，有</a:t>
            </a:r>
            <a:r>
              <a:rPr lang="en-US" altLang="zh-CN" sz="2400">
                <a:solidFill>
                  <a:schemeClr val="bg2">
                    <a:lumMod val="10000"/>
                  </a:schemeClr>
                </a:solidFill>
                <a:latin typeface="微软雅黑" pitchFamily="34" charset="-122"/>
                <a:ea typeface="微软雅黑" panose="020B0503020204020204" pitchFamily="34" charset="-122"/>
              </a:rPr>
              <a:t>n+1</a:t>
            </a:r>
            <a:r>
              <a:rPr lang="zh-CN" altLang="zh-CN" sz="2400">
                <a:solidFill>
                  <a:schemeClr val="bg2">
                    <a:lumMod val="10000"/>
                  </a:schemeClr>
                </a:solidFill>
                <a:latin typeface="微软雅黑" pitchFamily="34" charset="-122"/>
                <a:ea typeface="微软雅黑" panose="020B0503020204020204" pitchFamily="34" charset="-122"/>
              </a:rPr>
              <a:t>个空指针域</a:t>
            </a:r>
            <a:endParaRPr lang="zh-CN" altLang="en-US" sz="2400">
              <a:solidFill>
                <a:schemeClr val="bg2">
                  <a:lumMod val="10000"/>
                </a:schemeClr>
              </a:solidFill>
              <a:latin typeface="微软雅黑" pitchFamily="34" charset="-122"/>
              <a:ea typeface="微软雅黑" panose="020B0503020204020204" pitchFamily="34" charset="-122"/>
            </a:endParaRPr>
          </a:p>
        </p:txBody>
      </p:sp>
      <p:grpSp>
        <p:nvGrpSpPr>
          <p:cNvPr id="657431" name="Group 23"/>
          <p:cNvGrpSpPr>
            <a:grpSpLocks/>
          </p:cNvGrpSpPr>
          <p:nvPr/>
        </p:nvGrpSpPr>
        <p:grpSpPr bwMode="auto">
          <a:xfrm>
            <a:off x="5227638" y="2484438"/>
            <a:ext cx="3529012" cy="3413125"/>
            <a:chOff x="2540" y="1809"/>
            <a:chExt cx="2223" cy="2150"/>
          </a:xfrm>
        </p:grpSpPr>
        <p:grpSp>
          <p:nvGrpSpPr>
            <p:cNvPr id="657432" name="Group 24"/>
            <p:cNvGrpSpPr>
              <a:grpSpLocks/>
            </p:cNvGrpSpPr>
            <p:nvPr/>
          </p:nvGrpSpPr>
          <p:grpSpPr bwMode="auto">
            <a:xfrm>
              <a:off x="3289" y="1809"/>
              <a:ext cx="778" cy="256"/>
              <a:chOff x="1700" y="2033"/>
              <a:chExt cx="778" cy="256"/>
            </a:xfrm>
          </p:grpSpPr>
          <p:sp>
            <p:nvSpPr>
              <p:cNvPr id="657433" name="Rectangle 2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sz="2000" dirty="0" smtClean="0">
                    <a:solidFill>
                      <a:schemeClr val="bg2">
                        <a:lumMod val="10000"/>
                      </a:schemeClr>
                    </a:solidFill>
                    <a:latin typeface="+mj-lt"/>
                    <a:ea typeface="宋体" pitchFamily="2" charset="-122"/>
                  </a:rPr>
                  <a:t>A</a:t>
                </a:r>
                <a:endParaRPr lang="en-US" altLang="zh-CN" sz="2000" dirty="0">
                  <a:solidFill>
                    <a:schemeClr val="bg2">
                      <a:lumMod val="10000"/>
                    </a:schemeClr>
                  </a:solidFill>
                  <a:latin typeface="+mj-lt"/>
                  <a:ea typeface="宋体" pitchFamily="2" charset="-122"/>
                </a:endParaRPr>
              </a:p>
            </p:txBody>
          </p:sp>
          <p:sp>
            <p:nvSpPr>
              <p:cNvPr id="657434" name="Line 2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5" name="Line 2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36" name="Group 28"/>
            <p:cNvGrpSpPr>
              <a:grpSpLocks/>
            </p:cNvGrpSpPr>
            <p:nvPr/>
          </p:nvGrpSpPr>
          <p:grpSpPr bwMode="auto">
            <a:xfrm>
              <a:off x="2819" y="2217"/>
              <a:ext cx="778" cy="256"/>
              <a:chOff x="1700" y="2033"/>
              <a:chExt cx="778" cy="256"/>
            </a:xfrm>
          </p:grpSpPr>
          <p:sp>
            <p:nvSpPr>
              <p:cNvPr id="657437" name="Rectangle 2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dirty="0">
                    <a:solidFill>
                      <a:schemeClr val="bg2">
                        <a:lumMod val="10000"/>
                      </a:schemeClr>
                    </a:solidFill>
                    <a:latin typeface="+mj-lt"/>
                  </a:rPr>
                  <a:t>B</a:t>
                </a:r>
              </a:p>
            </p:txBody>
          </p:sp>
          <p:sp>
            <p:nvSpPr>
              <p:cNvPr id="657438" name="Line 3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39" name="Line 3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0" name="Group 32"/>
            <p:cNvGrpSpPr>
              <a:grpSpLocks/>
            </p:cNvGrpSpPr>
            <p:nvPr/>
          </p:nvGrpSpPr>
          <p:grpSpPr bwMode="auto">
            <a:xfrm>
              <a:off x="2540" y="2717"/>
              <a:ext cx="778" cy="256"/>
              <a:chOff x="1700" y="2033"/>
              <a:chExt cx="778" cy="256"/>
            </a:xfrm>
          </p:grpSpPr>
          <p:sp>
            <p:nvSpPr>
              <p:cNvPr id="657441" name="Rectangle 33"/>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C</a:t>
                </a:r>
                <a:endParaRPr lang="en-US" altLang="zh-CN" dirty="0">
                  <a:solidFill>
                    <a:schemeClr val="bg2">
                      <a:lumMod val="10000"/>
                    </a:schemeClr>
                  </a:solidFill>
                  <a:latin typeface="+mj-lt"/>
                </a:endParaRPr>
              </a:p>
            </p:txBody>
          </p:sp>
          <p:sp>
            <p:nvSpPr>
              <p:cNvPr id="657442" name="Line 34"/>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3" name="Line 35"/>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4" name="Group 36"/>
            <p:cNvGrpSpPr>
              <a:grpSpLocks/>
            </p:cNvGrpSpPr>
            <p:nvPr/>
          </p:nvGrpSpPr>
          <p:grpSpPr bwMode="auto">
            <a:xfrm>
              <a:off x="3497" y="2716"/>
              <a:ext cx="778" cy="256"/>
              <a:chOff x="1700" y="2033"/>
              <a:chExt cx="778" cy="256"/>
            </a:xfrm>
          </p:grpSpPr>
          <p:sp>
            <p:nvSpPr>
              <p:cNvPr id="657445" name="Rectangle 37"/>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D</a:t>
                </a:r>
                <a:endParaRPr lang="en-US" altLang="zh-CN" dirty="0">
                  <a:solidFill>
                    <a:schemeClr val="bg2">
                      <a:lumMod val="10000"/>
                    </a:schemeClr>
                  </a:solidFill>
                  <a:latin typeface="+mj-lt"/>
                </a:endParaRPr>
              </a:p>
            </p:txBody>
          </p:sp>
          <p:sp>
            <p:nvSpPr>
              <p:cNvPr id="657446" name="Line 38"/>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47" name="Line 39"/>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48" name="Group 40"/>
            <p:cNvGrpSpPr>
              <a:grpSpLocks/>
            </p:cNvGrpSpPr>
            <p:nvPr/>
          </p:nvGrpSpPr>
          <p:grpSpPr bwMode="auto">
            <a:xfrm>
              <a:off x="3052" y="3226"/>
              <a:ext cx="778" cy="256"/>
              <a:chOff x="1700" y="2033"/>
              <a:chExt cx="778" cy="256"/>
            </a:xfrm>
          </p:grpSpPr>
          <p:sp>
            <p:nvSpPr>
              <p:cNvPr id="657449" name="Rectangle 41"/>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E</a:t>
                </a:r>
                <a:endParaRPr lang="en-US" altLang="zh-CN" dirty="0">
                  <a:solidFill>
                    <a:schemeClr val="bg2">
                      <a:lumMod val="10000"/>
                    </a:schemeClr>
                  </a:solidFill>
                  <a:latin typeface="+mj-lt"/>
                </a:endParaRPr>
              </a:p>
            </p:txBody>
          </p:sp>
          <p:sp>
            <p:nvSpPr>
              <p:cNvPr id="657450" name="Line 42"/>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1" name="Line 43"/>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2" name="Group 44"/>
            <p:cNvGrpSpPr>
              <a:grpSpLocks/>
            </p:cNvGrpSpPr>
            <p:nvPr/>
          </p:nvGrpSpPr>
          <p:grpSpPr bwMode="auto">
            <a:xfrm>
              <a:off x="3985" y="3216"/>
              <a:ext cx="778" cy="256"/>
              <a:chOff x="1700" y="2033"/>
              <a:chExt cx="778" cy="256"/>
            </a:xfrm>
          </p:grpSpPr>
          <p:sp>
            <p:nvSpPr>
              <p:cNvPr id="657453" name="Rectangle 4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zh-CN" altLang="en-US" sz="1600" b="0" dirty="0" smtClean="0">
                    <a:solidFill>
                      <a:schemeClr val="tx1"/>
                    </a:solidFill>
                    <a:ea typeface="宋体" pitchFamily="2" charset="-122"/>
                  </a:rPr>
                  <a:t> </a:t>
                </a:r>
                <a:r>
                  <a:rPr lang="en-US" altLang="zh-CN" dirty="0" smtClean="0">
                    <a:solidFill>
                      <a:schemeClr val="bg2">
                        <a:lumMod val="10000"/>
                      </a:schemeClr>
                    </a:solidFill>
                    <a:latin typeface="+mj-lt"/>
                  </a:rPr>
                  <a:t>F</a:t>
                </a:r>
                <a:endParaRPr lang="en-US" altLang="zh-CN" dirty="0">
                  <a:solidFill>
                    <a:schemeClr val="bg2">
                      <a:lumMod val="10000"/>
                    </a:schemeClr>
                  </a:solidFill>
                  <a:latin typeface="+mj-lt"/>
                </a:endParaRPr>
              </a:p>
            </p:txBody>
          </p:sp>
          <p:sp>
            <p:nvSpPr>
              <p:cNvPr id="657454" name="Line 4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5" name="Line 4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nvGrpSpPr>
            <p:cNvPr id="657456" name="Group 48"/>
            <p:cNvGrpSpPr>
              <a:grpSpLocks/>
            </p:cNvGrpSpPr>
            <p:nvPr/>
          </p:nvGrpSpPr>
          <p:grpSpPr bwMode="auto">
            <a:xfrm>
              <a:off x="3517" y="3703"/>
              <a:ext cx="778" cy="256"/>
              <a:chOff x="1700" y="2033"/>
              <a:chExt cx="778" cy="256"/>
            </a:xfrm>
          </p:grpSpPr>
          <p:sp>
            <p:nvSpPr>
              <p:cNvPr id="657457" name="Rectangle 4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b="0" dirty="0">
                    <a:solidFill>
                      <a:schemeClr val="tx1"/>
                    </a:solidFill>
                    <a:ea typeface="宋体" pitchFamily="2" charset="-122"/>
                  </a:rPr>
                  <a:t>      </a:t>
                </a:r>
                <a:r>
                  <a:rPr lang="en-US" altLang="zh-CN" dirty="0" smtClean="0">
                    <a:solidFill>
                      <a:schemeClr val="bg2">
                        <a:lumMod val="10000"/>
                      </a:schemeClr>
                    </a:solidFill>
                    <a:latin typeface="+mj-lt"/>
                  </a:rPr>
                  <a:t>G</a:t>
                </a:r>
                <a:endParaRPr lang="en-US" altLang="zh-CN" dirty="0">
                  <a:solidFill>
                    <a:schemeClr val="bg2">
                      <a:lumMod val="10000"/>
                    </a:schemeClr>
                  </a:solidFill>
                  <a:latin typeface="+mj-lt"/>
                </a:endParaRPr>
              </a:p>
            </p:txBody>
          </p:sp>
          <p:sp>
            <p:nvSpPr>
              <p:cNvPr id="657458" name="Line 5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59" name="Line 5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grpSp>
      </p:grpSp>
      <p:sp>
        <p:nvSpPr>
          <p:cNvPr id="657460" name="Line 52"/>
          <p:cNvSpPr>
            <a:spLocks noChangeShapeType="1"/>
          </p:cNvSpPr>
          <p:nvPr/>
        </p:nvSpPr>
        <p:spPr bwMode="auto">
          <a:xfrm flipH="1">
            <a:off x="6288087" y="2681288"/>
            <a:ext cx="325438" cy="45968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1" name="Line 53"/>
          <p:cNvSpPr>
            <a:spLocks noChangeShapeType="1"/>
          </p:cNvSpPr>
          <p:nvPr/>
        </p:nvSpPr>
        <p:spPr bwMode="auto">
          <a:xfrm flipH="1">
            <a:off x="5796136" y="3335338"/>
            <a:ext cx="57857"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2" name="Line 54"/>
          <p:cNvSpPr>
            <a:spLocks noChangeShapeType="1"/>
          </p:cNvSpPr>
          <p:nvPr/>
        </p:nvSpPr>
        <p:spPr bwMode="auto">
          <a:xfrm>
            <a:off x="6681788" y="3335338"/>
            <a:ext cx="582612"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0"/>
          </a:p>
        </p:txBody>
      </p:sp>
      <p:sp>
        <p:nvSpPr>
          <p:cNvPr id="657463" name="Line 55"/>
          <p:cNvSpPr>
            <a:spLocks noChangeShapeType="1"/>
          </p:cNvSpPr>
          <p:nvPr/>
        </p:nvSpPr>
        <p:spPr bwMode="auto">
          <a:xfrm flipH="1">
            <a:off x="6646863" y="4162425"/>
            <a:ext cx="282575"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4" name="Line 56"/>
          <p:cNvSpPr>
            <a:spLocks noChangeShapeType="1"/>
          </p:cNvSpPr>
          <p:nvPr/>
        </p:nvSpPr>
        <p:spPr bwMode="auto">
          <a:xfrm>
            <a:off x="7758113" y="4162425"/>
            <a:ext cx="317500"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0"/>
          </a:p>
        </p:txBody>
      </p:sp>
      <p:sp>
        <p:nvSpPr>
          <p:cNvPr id="657465" name="Line 57"/>
          <p:cNvSpPr>
            <a:spLocks noChangeShapeType="1"/>
          </p:cNvSpPr>
          <p:nvPr/>
        </p:nvSpPr>
        <p:spPr bwMode="auto">
          <a:xfrm>
            <a:off x="7062788" y="4913313"/>
            <a:ext cx="288925" cy="57150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0"/>
          </a:p>
        </p:txBody>
      </p:sp>
      <p:grpSp>
        <p:nvGrpSpPr>
          <p:cNvPr id="657466" name="Group 58"/>
          <p:cNvGrpSpPr>
            <a:grpSpLocks/>
          </p:cNvGrpSpPr>
          <p:nvPr/>
        </p:nvGrpSpPr>
        <p:grpSpPr bwMode="auto">
          <a:xfrm>
            <a:off x="6664325" y="1772816"/>
            <a:ext cx="334963" cy="704850"/>
            <a:chOff x="3445" y="1367"/>
            <a:chExt cx="211" cy="444"/>
          </a:xfrm>
        </p:grpSpPr>
        <p:sp>
          <p:nvSpPr>
            <p:cNvPr id="657467" name="Freeform 59"/>
            <p:cNvSpPr>
              <a:spLocks/>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38100" cap="rnd" cmpd="sng">
              <a:solidFill>
                <a:srgbClr val="0000FF"/>
              </a:solidFill>
              <a:prstDash val="solid"/>
              <a:round/>
              <a:headEnd/>
              <a:tailEnd w="med" len="lg"/>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68" name="Line 60"/>
            <p:cNvSpPr>
              <a:spLocks noChangeShapeType="1"/>
            </p:cNvSpPr>
            <p:nvPr/>
          </p:nvSpPr>
          <p:spPr bwMode="auto">
            <a:xfrm>
              <a:off x="3456" y="1589"/>
              <a:ext cx="200" cy="22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657469" name="Text Box 61"/>
          <p:cNvSpPr txBox="1">
            <a:spLocks noChangeArrowheads="1"/>
          </p:cNvSpPr>
          <p:nvPr/>
        </p:nvSpPr>
        <p:spPr bwMode="auto">
          <a:xfrm>
            <a:off x="7236296" y="2474279"/>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p>
            <a:pPr algn="ctr" eaLnBrk="1" hangingPunct="1">
              <a:spcBef>
                <a:spcPct val="0"/>
              </a:spcBef>
            </a:pPr>
            <a:r>
              <a:rPr lang="en-US" altLang="zh-CN" sz="2400" dirty="0" smtClean="0">
                <a:solidFill>
                  <a:srgbClr val="FF3300"/>
                </a:solidFill>
                <a:latin typeface="+mj-lt"/>
              </a:rPr>
              <a:t>^</a:t>
            </a:r>
            <a:endParaRPr lang="en-US" altLang="zh-CN" sz="2400" dirty="0">
              <a:solidFill>
                <a:srgbClr val="FF3300"/>
              </a:solidFill>
              <a:latin typeface="+mj-lt"/>
            </a:endParaRPr>
          </a:p>
        </p:txBody>
      </p:sp>
      <p:sp>
        <p:nvSpPr>
          <p:cNvPr id="657470" name="Text Box 62"/>
          <p:cNvSpPr txBox="1">
            <a:spLocks noChangeArrowheads="1"/>
          </p:cNvSpPr>
          <p:nvPr/>
        </p:nvSpPr>
        <p:spPr bwMode="auto">
          <a:xfrm>
            <a:off x="5226958" y="3933057"/>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dirty="0"/>
              <a:t>^</a:t>
            </a:r>
          </a:p>
        </p:txBody>
      </p:sp>
      <p:sp>
        <p:nvSpPr>
          <p:cNvPr id="657471" name="Text Box 63"/>
          <p:cNvSpPr txBox="1">
            <a:spLocks noChangeArrowheads="1"/>
          </p:cNvSpPr>
          <p:nvPr/>
        </p:nvSpPr>
        <p:spPr bwMode="auto">
          <a:xfrm>
            <a:off x="6084208" y="3933056"/>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72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spcBef>
                <a:spcPts val="600"/>
              </a:spcBef>
            </a:pPr>
            <a:r>
              <a:rPr lang="en-US" altLang="zh-CN" sz="2400"/>
              <a:t>^</a:t>
            </a:r>
          </a:p>
        </p:txBody>
      </p:sp>
      <p:sp>
        <p:nvSpPr>
          <p:cNvPr id="657472" name="Text Box 64"/>
          <p:cNvSpPr txBox="1">
            <a:spLocks noChangeArrowheads="1"/>
          </p:cNvSpPr>
          <p:nvPr/>
        </p:nvSpPr>
        <p:spPr bwMode="auto">
          <a:xfrm>
            <a:off x="603296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3" name="Text Box 65"/>
          <p:cNvSpPr txBox="1">
            <a:spLocks noChangeArrowheads="1"/>
          </p:cNvSpPr>
          <p:nvPr/>
        </p:nvSpPr>
        <p:spPr bwMode="auto">
          <a:xfrm>
            <a:off x="7503608"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4" name="Text Box 66"/>
          <p:cNvSpPr txBox="1">
            <a:spLocks noChangeArrowheads="1"/>
          </p:cNvSpPr>
          <p:nvPr/>
        </p:nvSpPr>
        <p:spPr bwMode="auto">
          <a:xfrm>
            <a:off x="8363512" y="471868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5" name="Text Box 67"/>
          <p:cNvSpPr txBox="1">
            <a:spLocks noChangeArrowheads="1"/>
          </p:cNvSpPr>
          <p:nvPr/>
        </p:nvSpPr>
        <p:spPr bwMode="auto">
          <a:xfrm>
            <a:off x="6763208"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a:t>^</a:t>
            </a:r>
          </a:p>
        </p:txBody>
      </p:sp>
      <p:sp>
        <p:nvSpPr>
          <p:cNvPr id="657476" name="Text Box 68"/>
          <p:cNvSpPr txBox="1">
            <a:spLocks noChangeArrowheads="1"/>
          </p:cNvSpPr>
          <p:nvPr/>
        </p:nvSpPr>
        <p:spPr bwMode="auto">
          <a:xfrm>
            <a:off x="7612952" y="5499734"/>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defPPr>
              <a:defRPr lang="en-US"/>
            </a:defPPr>
            <a:lvl1pPr algn="ctr" eaLnBrk="1" hangingPunct="1">
              <a:lnSpc>
                <a:spcPct val="60000"/>
              </a:lnSpc>
              <a:defRPr>
                <a:solidFill>
                  <a:srgbClr val="FF3300"/>
                </a:solidFill>
                <a:latin typeface="+mj-lt"/>
              </a:defRPr>
            </a:lvl1pPr>
          </a:lstStyle>
          <a:p>
            <a:pPr>
              <a:lnSpc>
                <a:spcPct val="100000"/>
              </a:lnSpc>
            </a:pPr>
            <a:r>
              <a:rPr lang="en-US" altLang="zh-CN" sz="2400" dirty="0"/>
              <a:t>^</a:t>
            </a:r>
          </a:p>
        </p:txBody>
      </p:sp>
      <p:sp>
        <p:nvSpPr>
          <p:cNvPr id="657479" name="Text Box 71"/>
          <p:cNvSpPr txBox="1">
            <a:spLocks noChangeArrowheads="1"/>
          </p:cNvSpPr>
          <p:nvPr/>
        </p:nvSpPr>
        <p:spPr bwMode="auto">
          <a:xfrm>
            <a:off x="250825" y="5589588"/>
            <a:ext cx="8559800" cy="49530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lstStyle/>
          <a:p>
            <a:pPr algn="ct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有多少</a:t>
            </a:r>
            <a:r>
              <a:rPr lang="zh-CN" altLang="zh-CN" sz="2400" dirty="0">
                <a:solidFill>
                  <a:schemeClr val="bg2">
                    <a:lumMod val="10000"/>
                  </a:schemeClr>
                </a:solidFill>
                <a:latin typeface="微软雅黑" pitchFamily="34" charset="-122"/>
                <a:ea typeface="微软雅黑" panose="020B0503020204020204" pitchFamily="34" charset="-122"/>
              </a:rPr>
              <a:t>指针</a:t>
            </a:r>
            <a:r>
              <a:rPr lang="zh-CN" altLang="en-US" sz="2400" dirty="0">
                <a:solidFill>
                  <a:schemeClr val="bg2">
                    <a:lumMod val="10000"/>
                  </a:schemeClr>
                </a:solidFill>
                <a:latin typeface="微软雅黑" pitchFamily="34" charset="-122"/>
                <a:ea typeface="微软雅黑" panose="020B0503020204020204" pitchFamily="34" charset="-122"/>
              </a:rPr>
              <a:t>为空？</a:t>
            </a:r>
          </a:p>
        </p:txBody>
      </p:sp>
      <p:sp>
        <p:nvSpPr>
          <p:cNvPr id="70"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zh-CN" altLang="en-US" kern="0" dirty="0">
                <a:solidFill>
                  <a:schemeClr val="bg2">
                    <a:lumMod val="10000"/>
                  </a:schemeClr>
                </a:solidFill>
                <a:latin typeface="Verdana" panose="020B0604030504040204" pitchFamily="34" charset="0"/>
              </a:rPr>
              <a:t>递归算法示例</a:t>
            </a:r>
            <a:r>
              <a:rPr lang="en-US" altLang="zh-CN" kern="0" dirty="0">
                <a:solidFill>
                  <a:schemeClr val="bg2">
                    <a:lumMod val="10000"/>
                  </a:schemeClr>
                </a:solidFill>
                <a:latin typeface="Verdana" panose="020B0604030504040204" pitchFamily="34" charset="0"/>
              </a:rPr>
              <a:t>2</a:t>
            </a:r>
            <a:r>
              <a:rPr lang="zh-CN" altLang="en-US" kern="0" dirty="0">
                <a:solidFill>
                  <a:schemeClr val="bg2">
                    <a:lumMod val="10000"/>
                  </a:schemeClr>
                </a:solidFill>
                <a:latin typeface="Verdana" panose="020B0604030504040204" pitchFamily="34" charset="0"/>
              </a:rPr>
              <a:t>：数据结构是递归的</a:t>
            </a:r>
            <a:endParaRPr lang="zh-CN" altLang="en-US" kern="0" dirty="0" smtClean="0">
              <a:solidFill>
                <a:schemeClr val="bg2">
                  <a:lumMod val="10000"/>
                </a:schemeClr>
              </a:solidFill>
              <a:latin typeface="Verdana" panose="020B0604030504040204" pitchFamily="34" charset="0"/>
            </a:endParaRPr>
          </a:p>
        </p:txBody>
      </p:sp>
    </p:spTree>
    <p:extLst>
      <p:ext uri="{BB962C8B-B14F-4D97-AF65-F5344CB8AC3E}">
        <p14:creationId xmlns:p14="http://schemas.microsoft.com/office/powerpoint/2010/main" val="2469438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7410">
                                            <p:txEl>
                                              <p:pRg st="0" end="0"/>
                                            </p:txEl>
                                          </p:spTgt>
                                        </p:tgtEl>
                                        <p:attrNameLst>
                                          <p:attrName>style.visibility</p:attrName>
                                        </p:attrNameLst>
                                      </p:cBhvr>
                                      <p:to>
                                        <p:strVal val="visible"/>
                                      </p:to>
                                    </p:set>
                                    <p:animEffect transition="in" filter="wipe(left)">
                                      <p:cBhvr>
                                        <p:cTn id="7" dur="500"/>
                                        <p:tgtEl>
                                          <p:spTgt spid="65741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7478"/>
                                        </p:tgtEl>
                                        <p:attrNameLst>
                                          <p:attrName>style.visibility</p:attrName>
                                        </p:attrNameLst>
                                      </p:cBhvr>
                                      <p:to>
                                        <p:strVal val="visible"/>
                                      </p:to>
                                    </p:set>
                                    <p:animEffect transition="in" filter="wipe(left)">
                                      <p:cBhvr>
                                        <p:cTn id="12" dur="500"/>
                                        <p:tgtEl>
                                          <p:spTgt spid="657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7411"/>
                                        </p:tgtEl>
                                        <p:attrNameLst>
                                          <p:attrName>style.visibility</p:attrName>
                                        </p:attrNameLst>
                                      </p:cBhvr>
                                      <p:to>
                                        <p:strVal val="visible"/>
                                      </p:to>
                                    </p:set>
                                    <p:animEffect transition="in" filter="wipe(up)">
                                      <p:cBhvr>
                                        <p:cTn id="17" dur="500"/>
                                        <p:tgtEl>
                                          <p:spTgt spid="657411"/>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57477"/>
                                        </p:tgtEl>
                                        <p:attrNameLst>
                                          <p:attrName>style.visibility</p:attrName>
                                        </p:attrNameLst>
                                      </p:cBhvr>
                                      <p:to>
                                        <p:strVal val="visible"/>
                                      </p:to>
                                    </p:set>
                                    <p:animEffect transition="in" filter="dissolve">
                                      <p:cBhvr>
                                        <p:cTn id="22" dur="500"/>
                                        <p:tgtEl>
                                          <p:spTgt spid="657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57431"/>
                                        </p:tgtEl>
                                        <p:attrNameLst>
                                          <p:attrName>style.visibility</p:attrName>
                                        </p:attrNameLst>
                                      </p:cBhvr>
                                      <p:to>
                                        <p:strVal val="visible"/>
                                      </p:to>
                                    </p:set>
                                    <p:animEffect transition="in" filter="dissolve">
                                      <p:cBhvr>
                                        <p:cTn id="27" dur="500"/>
                                        <p:tgtEl>
                                          <p:spTgt spid="657431"/>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657466"/>
                                        </p:tgtEl>
                                        <p:attrNameLst>
                                          <p:attrName>style.visibility</p:attrName>
                                        </p:attrNameLst>
                                      </p:cBhvr>
                                      <p:to>
                                        <p:strVal val="visible"/>
                                      </p:to>
                                    </p:set>
                                    <p:animEffect transition="in" filter="box(out)">
                                      <p:cBhvr>
                                        <p:cTn id="30" dur="500"/>
                                        <p:tgtEl>
                                          <p:spTgt spid="657466"/>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par>
                          <p:cTn id="31" fill="hold" nodeType="with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57460"/>
                                        </p:tgtEl>
                                        <p:attrNameLst>
                                          <p:attrName>style.visibility</p:attrName>
                                        </p:attrNameLst>
                                      </p:cBhvr>
                                      <p:to>
                                        <p:strVal val="visible"/>
                                      </p:to>
                                    </p:set>
                                    <p:animEffect transition="in" filter="wipe(up)">
                                      <p:cBhvr>
                                        <p:cTn id="34" dur="500"/>
                                        <p:tgtEl>
                                          <p:spTgt spid="657460"/>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657469">
                                            <p:txEl>
                                              <p:pRg st="0" end="0"/>
                                            </p:txEl>
                                          </p:spTgt>
                                        </p:tgtEl>
                                        <p:attrNameLst>
                                          <p:attrName>style.visibility</p:attrName>
                                        </p:attrNameLst>
                                      </p:cBhvr>
                                      <p:to>
                                        <p:strVal val="visible"/>
                                      </p:to>
                                    </p:set>
                                    <p:animEffect transition="in" filter="dissolve">
                                      <p:cBhvr>
                                        <p:cTn id="38" dur="500"/>
                                        <p:tgtEl>
                                          <p:spTgt spid="657469">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par>
                          <p:cTn id="39" fill="hold" nodeType="withGroup">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657461"/>
                                        </p:tgtEl>
                                        <p:attrNameLst>
                                          <p:attrName>style.visibility</p:attrName>
                                        </p:attrNameLst>
                                      </p:cBhvr>
                                      <p:to>
                                        <p:strVal val="visible"/>
                                      </p:to>
                                    </p:set>
                                    <p:animEffect transition="in" filter="wipe(up)">
                                      <p:cBhvr>
                                        <p:cTn id="42" dur="500"/>
                                        <p:tgtEl>
                                          <p:spTgt spid="657461"/>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657462"/>
                                        </p:tgtEl>
                                        <p:attrNameLst>
                                          <p:attrName>style.visibility</p:attrName>
                                        </p:attrNameLst>
                                      </p:cBhvr>
                                      <p:to>
                                        <p:strVal val="visible"/>
                                      </p:to>
                                    </p:set>
                                    <p:animEffect transition="in" filter="wipe(up)">
                                      <p:cBhvr>
                                        <p:cTn id="46" dur="500"/>
                                        <p:tgtEl>
                                          <p:spTgt spid="657462"/>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par>
                          <p:cTn id="47" fill="hold" nodeType="withGroup">
                            <p:stCondLst>
                              <p:cond delay="2500"/>
                            </p:stCondLst>
                            <p:childTnLst>
                              <p:par>
                                <p:cTn id="48" presetID="9" presetClass="entr" presetSubtype="0" fill="hold" grpId="0" nodeType="afterEffect">
                                  <p:stCondLst>
                                    <p:cond delay="0"/>
                                  </p:stCondLst>
                                  <p:childTnLst>
                                    <p:set>
                                      <p:cBhvr>
                                        <p:cTn id="49" dur="1" fill="hold">
                                          <p:stCondLst>
                                            <p:cond delay="0"/>
                                          </p:stCondLst>
                                        </p:cTn>
                                        <p:tgtEl>
                                          <p:spTgt spid="657470">
                                            <p:txEl>
                                              <p:pRg st="0" end="0"/>
                                            </p:txEl>
                                          </p:spTgt>
                                        </p:tgtEl>
                                        <p:attrNameLst>
                                          <p:attrName>style.visibility</p:attrName>
                                        </p:attrNameLst>
                                      </p:cBhvr>
                                      <p:to>
                                        <p:strVal val="visible"/>
                                      </p:to>
                                    </p:set>
                                    <p:animEffect transition="in" filter="dissolve">
                                      <p:cBhvr>
                                        <p:cTn id="50" dur="500"/>
                                        <p:tgtEl>
                                          <p:spTgt spid="657470">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par>
                          <p:cTn id="51" fill="hold" nodeType="afterGroup">
                            <p:stCondLst>
                              <p:cond delay="3000"/>
                            </p:stCondLst>
                            <p:childTnLst>
                              <p:par>
                                <p:cTn id="52" presetID="9" presetClass="entr" presetSubtype="0" fill="hold" grpId="0" nodeType="afterEffect">
                                  <p:stCondLst>
                                    <p:cond delay="0"/>
                                  </p:stCondLst>
                                  <p:childTnLst>
                                    <p:set>
                                      <p:cBhvr>
                                        <p:cTn id="53" dur="1" fill="hold">
                                          <p:stCondLst>
                                            <p:cond delay="0"/>
                                          </p:stCondLst>
                                        </p:cTn>
                                        <p:tgtEl>
                                          <p:spTgt spid="657471">
                                            <p:txEl>
                                              <p:pRg st="0" end="0"/>
                                            </p:txEl>
                                          </p:spTgt>
                                        </p:tgtEl>
                                        <p:attrNameLst>
                                          <p:attrName>style.visibility</p:attrName>
                                        </p:attrNameLst>
                                      </p:cBhvr>
                                      <p:to>
                                        <p:strVal val="visible"/>
                                      </p:to>
                                    </p:set>
                                    <p:animEffect transition="in" filter="dissolve">
                                      <p:cBhvr>
                                        <p:cTn id="54" dur="500"/>
                                        <p:tgtEl>
                                          <p:spTgt spid="657471">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4" name="CAMERA.WAV"/>
                                        </p:tgtEl>
                                      </p:cMediaNode>
                                    </p:audio>
                                  </p:subTnLst>
                                </p:cTn>
                              </p:par>
                            </p:childTnLst>
                          </p:cTn>
                        </p:par>
                        <p:par>
                          <p:cTn id="55" fill="hold" nodeType="withGroup">
                            <p:stCondLst>
                              <p:cond delay="3500"/>
                            </p:stCondLst>
                            <p:childTnLst>
                              <p:par>
                                <p:cTn id="56" presetID="22" presetClass="entr" presetSubtype="1" fill="hold" grpId="0" nodeType="afterEffect">
                                  <p:stCondLst>
                                    <p:cond delay="0"/>
                                  </p:stCondLst>
                                  <p:childTnLst>
                                    <p:set>
                                      <p:cBhvr>
                                        <p:cTn id="57" dur="1" fill="hold">
                                          <p:stCondLst>
                                            <p:cond delay="0"/>
                                          </p:stCondLst>
                                        </p:cTn>
                                        <p:tgtEl>
                                          <p:spTgt spid="657463"/>
                                        </p:tgtEl>
                                        <p:attrNameLst>
                                          <p:attrName>style.visibility</p:attrName>
                                        </p:attrNameLst>
                                      </p:cBhvr>
                                      <p:to>
                                        <p:strVal val="visible"/>
                                      </p:to>
                                    </p:set>
                                    <p:animEffect transition="in" filter="wipe(up)">
                                      <p:cBhvr>
                                        <p:cTn id="58" dur="500"/>
                                        <p:tgtEl>
                                          <p:spTgt spid="657463"/>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par>
                          <p:cTn id="59" fill="hold" nodeType="afterGroup">
                            <p:stCondLst>
                              <p:cond delay="4000"/>
                            </p:stCondLst>
                            <p:childTnLst>
                              <p:par>
                                <p:cTn id="60" presetID="22" presetClass="entr" presetSubtype="1" fill="hold" grpId="0" nodeType="afterEffect">
                                  <p:stCondLst>
                                    <p:cond delay="0"/>
                                  </p:stCondLst>
                                  <p:childTnLst>
                                    <p:set>
                                      <p:cBhvr>
                                        <p:cTn id="61" dur="1" fill="hold">
                                          <p:stCondLst>
                                            <p:cond delay="0"/>
                                          </p:stCondLst>
                                        </p:cTn>
                                        <p:tgtEl>
                                          <p:spTgt spid="657464"/>
                                        </p:tgtEl>
                                        <p:attrNameLst>
                                          <p:attrName>style.visibility</p:attrName>
                                        </p:attrNameLst>
                                      </p:cBhvr>
                                      <p:to>
                                        <p:strVal val="visible"/>
                                      </p:to>
                                    </p:set>
                                    <p:animEffect transition="in" filter="wipe(up)">
                                      <p:cBhvr>
                                        <p:cTn id="62" dur="500"/>
                                        <p:tgtEl>
                                          <p:spTgt spid="657464"/>
                                        </p:tgtEl>
                                      </p:cBhvr>
                                    </p:animEffect>
                                  </p:childTnLst>
                                  <p:subTnLst>
                                    <p:audio>
                                      <p:cMediaNode>
                                        <p:cTn display="0" masterRel="sameClick">
                                          <p:stCondLst>
                                            <p:cond evt="begin" delay="0">
                                              <p:tn val="60"/>
                                            </p:cond>
                                          </p:stCondLst>
                                          <p:endCondLst>
                                            <p:cond evt="onStopAudio" delay="0">
                                              <p:tgtEl>
                                                <p:sldTgt/>
                                              </p:tgtEl>
                                            </p:cond>
                                          </p:endCondLst>
                                        </p:cTn>
                                        <p:tgtEl>
                                          <p:sndTgt r:embed="rId4" name="CAMERA.WAV"/>
                                        </p:tgtEl>
                                      </p:cMediaNode>
                                    </p:audio>
                                  </p:subTnLst>
                                </p:cTn>
                              </p:par>
                            </p:childTnLst>
                          </p:cTn>
                        </p:par>
                        <p:par>
                          <p:cTn id="63" fill="hold" nodeType="withGroup">
                            <p:stCondLst>
                              <p:cond delay="4500"/>
                            </p:stCondLst>
                            <p:childTnLst>
                              <p:par>
                                <p:cTn id="64" presetID="9" presetClass="entr" presetSubtype="0" fill="hold" grpId="0" nodeType="afterEffect">
                                  <p:stCondLst>
                                    <p:cond delay="0"/>
                                  </p:stCondLst>
                                  <p:childTnLst>
                                    <p:set>
                                      <p:cBhvr>
                                        <p:cTn id="65" dur="1" fill="hold">
                                          <p:stCondLst>
                                            <p:cond delay="0"/>
                                          </p:stCondLst>
                                        </p:cTn>
                                        <p:tgtEl>
                                          <p:spTgt spid="657472">
                                            <p:txEl>
                                              <p:pRg st="0" end="0"/>
                                            </p:txEl>
                                          </p:spTgt>
                                        </p:tgtEl>
                                        <p:attrNameLst>
                                          <p:attrName>style.visibility</p:attrName>
                                        </p:attrNameLst>
                                      </p:cBhvr>
                                      <p:to>
                                        <p:strVal val="visible"/>
                                      </p:to>
                                    </p:set>
                                    <p:animEffect transition="in" filter="dissolve">
                                      <p:cBhvr>
                                        <p:cTn id="66" dur="500"/>
                                        <p:tgtEl>
                                          <p:spTgt spid="657472">
                                            <p:txEl>
                                              <p:pRg st="0" end="0"/>
                                            </p:txEl>
                                          </p:spTgt>
                                        </p:tgtEl>
                                      </p:cBhvr>
                                    </p:animEffect>
                                  </p:childTnLst>
                                  <p:subTnLst>
                                    <p:audio>
                                      <p:cMediaNode>
                                        <p:cTn display="0" masterRel="sameClick">
                                          <p:stCondLst>
                                            <p:cond evt="begin" delay="0">
                                              <p:tn val="64"/>
                                            </p:cond>
                                          </p:stCondLst>
                                          <p:endCondLst>
                                            <p:cond evt="onStopAudio" delay="0">
                                              <p:tgtEl>
                                                <p:sldTgt/>
                                              </p:tgtEl>
                                            </p:cond>
                                          </p:endCondLst>
                                        </p:cTn>
                                        <p:tgtEl>
                                          <p:sndTgt r:embed="rId4" name="CAMERA.WAV"/>
                                        </p:tgtEl>
                                      </p:cMediaNode>
                                    </p:audio>
                                  </p:subTnLst>
                                </p:cTn>
                              </p:par>
                            </p:childTnLst>
                          </p:cTn>
                        </p:par>
                        <p:par>
                          <p:cTn id="67" fill="hold" nodeType="afterGroup">
                            <p:stCondLst>
                              <p:cond delay="5000"/>
                            </p:stCondLst>
                            <p:childTnLst>
                              <p:par>
                                <p:cTn id="68" presetID="22" presetClass="entr" presetSubtype="1" fill="hold" grpId="0" nodeType="afterEffect">
                                  <p:stCondLst>
                                    <p:cond delay="0"/>
                                  </p:stCondLst>
                                  <p:childTnLst>
                                    <p:set>
                                      <p:cBhvr>
                                        <p:cTn id="69" dur="1" fill="hold">
                                          <p:stCondLst>
                                            <p:cond delay="0"/>
                                          </p:stCondLst>
                                        </p:cTn>
                                        <p:tgtEl>
                                          <p:spTgt spid="657465"/>
                                        </p:tgtEl>
                                        <p:attrNameLst>
                                          <p:attrName>style.visibility</p:attrName>
                                        </p:attrNameLst>
                                      </p:cBhvr>
                                      <p:to>
                                        <p:strVal val="visible"/>
                                      </p:to>
                                    </p:set>
                                    <p:animEffect transition="in" filter="wipe(up)">
                                      <p:cBhvr>
                                        <p:cTn id="70" dur="500"/>
                                        <p:tgtEl>
                                          <p:spTgt spid="657465"/>
                                        </p:tgtEl>
                                      </p:cBhvr>
                                    </p:animEffect>
                                  </p:childTnLst>
                                  <p:subTnLst>
                                    <p:audio>
                                      <p:cMediaNode>
                                        <p:cTn display="0" masterRel="sameClick">
                                          <p:stCondLst>
                                            <p:cond evt="begin" delay="0">
                                              <p:tn val="68"/>
                                            </p:cond>
                                          </p:stCondLst>
                                          <p:endCondLst>
                                            <p:cond evt="onStopAudio" delay="0">
                                              <p:tgtEl>
                                                <p:sldTgt/>
                                              </p:tgtEl>
                                            </p:cond>
                                          </p:endCondLst>
                                        </p:cTn>
                                        <p:tgtEl>
                                          <p:sndTgt r:embed="rId4" name="CAMERA.WAV"/>
                                        </p:tgtEl>
                                      </p:cMediaNode>
                                    </p:audio>
                                  </p:subTnLst>
                                </p:cTn>
                              </p:par>
                            </p:childTnLst>
                          </p:cTn>
                        </p:par>
                        <p:par>
                          <p:cTn id="71" fill="hold" nodeType="withGroup">
                            <p:stCondLst>
                              <p:cond delay="5500"/>
                            </p:stCondLst>
                            <p:childTnLst>
                              <p:par>
                                <p:cTn id="72" presetID="9" presetClass="entr" presetSubtype="0" fill="hold" grpId="0" nodeType="afterEffect">
                                  <p:stCondLst>
                                    <p:cond delay="0"/>
                                  </p:stCondLst>
                                  <p:childTnLst>
                                    <p:set>
                                      <p:cBhvr>
                                        <p:cTn id="73" dur="1" fill="hold">
                                          <p:stCondLst>
                                            <p:cond delay="0"/>
                                          </p:stCondLst>
                                        </p:cTn>
                                        <p:tgtEl>
                                          <p:spTgt spid="657473">
                                            <p:txEl>
                                              <p:pRg st="0" end="0"/>
                                            </p:txEl>
                                          </p:spTgt>
                                        </p:tgtEl>
                                        <p:attrNameLst>
                                          <p:attrName>style.visibility</p:attrName>
                                        </p:attrNameLst>
                                      </p:cBhvr>
                                      <p:to>
                                        <p:strVal val="visible"/>
                                      </p:to>
                                    </p:set>
                                    <p:animEffect transition="in" filter="dissolve">
                                      <p:cBhvr>
                                        <p:cTn id="74" dur="500"/>
                                        <p:tgtEl>
                                          <p:spTgt spid="657473">
                                            <p:txEl>
                                              <p:pRg st="0" end="0"/>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4" name="CAMERA.WAV"/>
                                        </p:tgtEl>
                                      </p:cMediaNode>
                                    </p:audio>
                                  </p:subTnLst>
                                </p:cTn>
                              </p:par>
                            </p:childTnLst>
                          </p:cTn>
                        </p:par>
                        <p:par>
                          <p:cTn id="75" fill="hold" nodeType="afterGroup">
                            <p:stCondLst>
                              <p:cond delay="6000"/>
                            </p:stCondLst>
                            <p:childTnLst>
                              <p:par>
                                <p:cTn id="76" presetID="9" presetClass="entr" presetSubtype="0" fill="hold" grpId="0" nodeType="afterEffect">
                                  <p:stCondLst>
                                    <p:cond delay="0"/>
                                  </p:stCondLst>
                                  <p:childTnLst>
                                    <p:set>
                                      <p:cBhvr>
                                        <p:cTn id="77" dur="1" fill="hold">
                                          <p:stCondLst>
                                            <p:cond delay="0"/>
                                          </p:stCondLst>
                                        </p:cTn>
                                        <p:tgtEl>
                                          <p:spTgt spid="657474">
                                            <p:txEl>
                                              <p:pRg st="0" end="0"/>
                                            </p:txEl>
                                          </p:spTgt>
                                        </p:tgtEl>
                                        <p:attrNameLst>
                                          <p:attrName>style.visibility</p:attrName>
                                        </p:attrNameLst>
                                      </p:cBhvr>
                                      <p:to>
                                        <p:strVal val="visible"/>
                                      </p:to>
                                    </p:set>
                                    <p:animEffect transition="in" filter="dissolve">
                                      <p:cBhvr>
                                        <p:cTn id="78" dur="500"/>
                                        <p:tgtEl>
                                          <p:spTgt spid="657474">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p:tgtEl>
                                      </p:cMediaNode>
                                    </p:audio>
                                  </p:subTnLst>
                                </p:cTn>
                              </p:par>
                            </p:childTnLst>
                          </p:cTn>
                        </p:par>
                        <p:par>
                          <p:cTn id="79" fill="hold" nodeType="withGroup">
                            <p:stCondLst>
                              <p:cond delay="6500"/>
                            </p:stCondLst>
                            <p:childTnLst>
                              <p:par>
                                <p:cTn id="80" presetID="9" presetClass="entr" presetSubtype="0" fill="hold" grpId="0" nodeType="afterEffect">
                                  <p:stCondLst>
                                    <p:cond delay="0"/>
                                  </p:stCondLst>
                                  <p:childTnLst>
                                    <p:set>
                                      <p:cBhvr>
                                        <p:cTn id="81" dur="1" fill="hold">
                                          <p:stCondLst>
                                            <p:cond delay="0"/>
                                          </p:stCondLst>
                                        </p:cTn>
                                        <p:tgtEl>
                                          <p:spTgt spid="657475">
                                            <p:txEl>
                                              <p:pRg st="0" end="0"/>
                                            </p:txEl>
                                          </p:spTgt>
                                        </p:tgtEl>
                                        <p:attrNameLst>
                                          <p:attrName>style.visibility</p:attrName>
                                        </p:attrNameLst>
                                      </p:cBhvr>
                                      <p:to>
                                        <p:strVal val="visible"/>
                                      </p:to>
                                    </p:set>
                                    <p:animEffect transition="in" filter="dissolve">
                                      <p:cBhvr>
                                        <p:cTn id="82" dur="500"/>
                                        <p:tgtEl>
                                          <p:spTgt spid="657475">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4" name="CAMERA.WAV"/>
                                        </p:tgtEl>
                                      </p:cMediaNode>
                                    </p:audio>
                                  </p:subTnLst>
                                </p:cTn>
                              </p:par>
                            </p:childTnLst>
                          </p:cTn>
                        </p:par>
                        <p:par>
                          <p:cTn id="83" fill="hold" nodeType="afterGroup">
                            <p:stCondLst>
                              <p:cond delay="7000"/>
                            </p:stCondLst>
                            <p:childTnLst>
                              <p:par>
                                <p:cTn id="84" presetID="9" presetClass="entr" presetSubtype="0" fill="hold" grpId="0" nodeType="afterEffect">
                                  <p:stCondLst>
                                    <p:cond delay="0"/>
                                  </p:stCondLst>
                                  <p:childTnLst>
                                    <p:set>
                                      <p:cBhvr>
                                        <p:cTn id="85" dur="1" fill="hold">
                                          <p:stCondLst>
                                            <p:cond delay="0"/>
                                          </p:stCondLst>
                                        </p:cTn>
                                        <p:tgtEl>
                                          <p:spTgt spid="657476">
                                            <p:txEl>
                                              <p:pRg st="0" end="0"/>
                                            </p:txEl>
                                          </p:spTgt>
                                        </p:tgtEl>
                                        <p:attrNameLst>
                                          <p:attrName>style.visibility</p:attrName>
                                        </p:attrNameLst>
                                      </p:cBhvr>
                                      <p:to>
                                        <p:strVal val="visible"/>
                                      </p:to>
                                    </p:set>
                                    <p:animEffect transition="in" filter="dissolve">
                                      <p:cBhvr>
                                        <p:cTn id="86" dur="500"/>
                                        <p:tgtEl>
                                          <p:spTgt spid="657476">
                                            <p:txEl>
                                              <p:pRg st="0" end="0"/>
                                            </p:txEl>
                                          </p:spTgt>
                                        </p:tgtEl>
                                      </p:cBhvr>
                                    </p:animEffect>
                                  </p:childTnLst>
                                  <p:subTnLst>
                                    <p:audio>
                                      <p:cMediaNode>
                                        <p:cTn display="0" masterRel="sameClick">
                                          <p:stCondLst>
                                            <p:cond evt="begin" delay="0">
                                              <p:tn val="84"/>
                                            </p:cond>
                                          </p:stCondLst>
                                          <p:endCondLst>
                                            <p:cond evt="onStopAudio" delay="0">
                                              <p:tgtEl>
                                                <p:sldTgt/>
                                              </p:tgtEl>
                                            </p:cond>
                                          </p:endCondLst>
                                        </p:cTn>
                                        <p:tgtEl>
                                          <p:sndTgt r:embed="rId4" name="CAMERA.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57479"/>
                                        </p:tgtEl>
                                        <p:attrNameLst>
                                          <p:attrName>style.visibility</p:attrName>
                                        </p:attrNameLst>
                                      </p:cBhvr>
                                      <p:to>
                                        <p:strVal val="visible"/>
                                      </p:to>
                                    </p:set>
                                    <p:animEffect transition="in" filter="wipe(left)">
                                      <p:cBhvr>
                                        <p:cTn id="91" dur="500"/>
                                        <p:tgtEl>
                                          <p:spTgt spid="657479"/>
                                        </p:tgtEl>
                                      </p:cBhvr>
                                    </p:animEffect>
                                  </p:childTnLst>
                                  <p:subTnLs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57430"/>
                                        </p:tgtEl>
                                        <p:attrNameLst>
                                          <p:attrName>style.visibility</p:attrName>
                                        </p:attrNameLst>
                                      </p:cBhvr>
                                      <p:to>
                                        <p:strVal val="visible"/>
                                      </p:to>
                                    </p:set>
                                    <p:animEffect transition="in" filter="wipe(left)">
                                      <p:cBhvr>
                                        <p:cTn id="96" dur="500"/>
                                        <p:tgtEl>
                                          <p:spTgt spid="657430"/>
                                        </p:tgtEl>
                                      </p:cBhvr>
                                    </p:animEffect>
                                  </p:childTnLst>
                                  <p:subTnLst>
                                    <p:audio>
                                      <p:cMediaNode>
                                        <p:cTn display="0" masterRel="sameClick">
                                          <p:stCondLst>
                                            <p:cond evt="begin" delay="0">
                                              <p:tn val="9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build="p" bldLvl="5" autoUpdateAnimBg="0"/>
      <p:bldP spid="657411" grpId="0" autoUpdateAnimBg="0"/>
      <p:bldP spid="657430" grpId="0"/>
      <p:bldP spid="657460" grpId="0" animBg="1"/>
      <p:bldP spid="657461" grpId="0" animBg="1"/>
      <p:bldP spid="657462" grpId="0" animBg="1"/>
      <p:bldP spid="657463" grpId="0" animBg="1"/>
      <p:bldP spid="657464" grpId="0" animBg="1"/>
      <p:bldP spid="657465" grpId="0" animBg="1"/>
      <p:bldP spid="657469" grpId="0" build="p" autoUpdateAnimBg="0"/>
      <p:bldP spid="657470" grpId="0" build="p" autoUpdateAnimBg="0"/>
      <p:bldP spid="657471" grpId="0" build="p" autoUpdateAnimBg="0"/>
      <p:bldP spid="657472" grpId="0" build="p" autoUpdateAnimBg="0"/>
      <p:bldP spid="657473" grpId="0" build="p" autoUpdateAnimBg="0"/>
      <p:bldP spid="657474" grpId="0" build="p" autoUpdateAnimBg="0"/>
      <p:bldP spid="657475" grpId="0" build="p" autoUpdateAnimBg="0"/>
      <p:bldP spid="657476" grpId="0" build="p" autoUpdateAnimBg="0"/>
      <p:bldP spid="6574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0" y="70024"/>
            <a:ext cx="9144000" cy="539006"/>
          </a:xfrm>
          <a:prstGeom prst="rect">
            <a:avLst/>
          </a:prstGeom>
        </p:spPr>
        <p:txBody>
          <a:bodyPr/>
          <a:lstStyle/>
          <a:p>
            <a:pPr>
              <a:defRPr/>
            </a:pPr>
            <a:r>
              <a:rPr lang="zh-CN" altLang="en-US" kern="1200" dirty="0">
                <a:solidFill>
                  <a:schemeClr val="bg2">
                    <a:lumMod val="10000"/>
                  </a:schemeClr>
                </a:solidFill>
              </a:rPr>
              <a:t>知识要点</a:t>
            </a:r>
          </a:p>
        </p:txBody>
      </p:sp>
      <p:sp>
        <p:nvSpPr>
          <p:cNvPr id="4" name="副标题 2"/>
          <p:cNvSpPr txBox="1">
            <a:spLocks noChangeArrowheads="1"/>
          </p:cNvSpPr>
          <p:nvPr/>
        </p:nvSpPr>
        <p:spPr>
          <a:xfrm>
            <a:off x="323528" y="764704"/>
            <a:ext cx="8640960" cy="6093296"/>
          </a:xfrm>
          <a:prstGeom prst="rect">
            <a:avLst/>
          </a:prstGeom>
        </p:spPr>
        <p:txBody>
          <a:bodyPr lIns="0" rIns="1828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a:lnSpc>
                <a:spcPct val="150000"/>
              </a:lnSpc>
              <a:spcBef>
                <a:spcPct val="30000"/>
              </a:spcBef>
            </a:pPr>
            <a:r>
              <a:rPr lang="zh-CN" altLang="en-US" kern="0" dirty="0" smtClean="0">
                <a:sym typeface="Arial" charset="0"/>
              </a:rPr>
              <a:t> 递</a:t>
            </a:r>
            <a:r>
              <a:rPr lang="zh-CN" altLang="en-US" kern="0" dirty="0">
                <a:sym typeface="Arial" charset="0"/>
              </a:rPr>
              <a:t>归的概</a:t>
            </a:r>
            <a:r>
              <a:rPr lang="zh-CN" altLang="en-US" kern="0" dirty="0" smtClean="0">
                <a:sym typeface="Arial" charset="0"/>
              </a:rPr>
              <a:t>念和</a:t>
            </a:r>
            <a:r>
              <a:rPr lang="zh-CN" altLang="en-US" kern="0" dirty="0" smtClean="0"/>
              <a:t>典型的递归问题</a:t>
            </a:r>
          </a:p>
          <a:p>
            <a:pPr lvl="1">
              <a:lnSpc>
                <a:spcPct val="150000"/>
              </a:lnSpc>
              <a:spcBef>
                <a:spcPct val="30000"/>
              </a:spcBef>
            </a:pPr>
            <a:r>
              <a:rPr lang="zh-CN" altLang="en-US" b="0" kern="0" dirty="0" smtClean="0">
                <a:cs typeface="+mn-cs"/>
              </a:rPr>
              <a:t> 阶乘、Fibonacci数列、hanoi塔等问题</a:t>
            </a:r>
          </a:p>
          <a:p>
            <a:pPr>
              <a:lnSpc>
                <a:spcPct val="150000"/>
              </a:lnSpc>
              <a:spcBef>
                <a:spcPct val="30000"/>
              </a:spcBef>
            </a:pPr>
            <a:r>
              <a:rPr lang="zh-CN" altLang="en-US" kern="0" dirty="0" smtClean="0">
                <a:solidFill>
                  <a:schemeClr val="bg2">
                    <a:lumMod val="10000"/>
                  </a:schemeClr>
                </a:solidFill>
              </a:rPr>
              <a:t> 分治法的基本思想</a:t>
            </a:r>
          </a:p>
          <a:p>
            <a:pPr>
              <a:lnSpc>
                <a:spcPct val="150000"/>
              </a:lnSpc>
              <a:spcBef>
                <a:spcPct val="30000"/>
              </a:spcBef>
            </a:pPr>
            <a:r>
              <a:rPr lang="zh-CN" altLang="en-US" kern="0" dirty="0" smtClean="0">
                <a:solidFill>
                  <a:schemeClr val="bg2">
                    <a:lumMod val="10000"/>
                  </a:schemeClr>
                </a:solidFill>
              </a:rPr>
              <a:t> 分治法的典型例子</a:t>
            </a:r>
            <a:r>
              <a:rPr lang="zh-CN" altLang="en-US" kern="0" dirty="0" smtClean="0"/>
              <a:t> </a:t>
            </a:r>
            <a:endParaRPr lang="en-US" altLang="zh-CN" kern="0" dirty="0" smtClean="0"/>
          </a:p>
          <a:p>
            <a:pPr lvl="1">
              <a:lnSpc>
                <a:spcPct val="150000"/>
              </a:lnSpc>
              <a:spcBef>
                <a:spcPct val="30000"/>
              </a:spcBef>
            </a:pPr>
            <a:r>
              <a:rPr lang="zh-CN" altLang="en-US" b="0" kern="0" dirty="0" smtClean="0"/>
              <a:t> 二分搜索、矩阵乘法、归并排序、快速排序</a:t>
            </a:r>
            <a:endParaRPr lang="en-US" altLang="zh-CN" b="0" kern="0" dirty="0" smtClean="0"/>
          </a:p>
          <a:p>
            <a:pPr lvl="1">
              <a:lnSpc>
                <a:spcPct val="150000"/>
              </a:lnSpc>
              <a:spcBef>
                <a:spcPct val="30000"/>
              </a:spcBef>
            </a:pPr>
            <a:r>
              <a:rPr lang="zh-CN" altLang="en-US" b="0" kern="0" dirty="0" smtClean="0"/>
              <a:t> 大整数的乘法、最接近点对问题</a:t>
            </a:r>
            <a:endParaRPr lang="en-US" altLang="zh-CN"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24" name="Text Box 2"/>
          <p:cNvSpPr txBox="1">
            <a:spLocks noChangeArrowheads="1"/>
          </p:cNvSpPr>
          <p:nvPr/>
        </p:nvSpPr>
        <p:spPr bwMode="auto">
          <a:xfrm>
            <a:off x="179388" y="608013"/>
            <a:ext cx="5400675"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a:t>
            </a:r>
            <a:r>
              <a:rPr lang="en-US" altLang="zh-CN" sz="2200" dirty="0">
                <a:solidFill>
                  <a:srgbClr val="C00000"/>
                </a:solidFill>
                <a:latin typeface="Verdana" pitchFamily="34" charset="0"/>
                <a:ea typeface="宋体" pitchFamily="2" charset="-122"/>
              </a:rPr>
              <a:t> </a:t>
            </a:r>
            <a:r>
              <a:rPr lang="en-US" altLang="zh-CN" sz="2200" dirty="0" err="1">
                <a:solidFill>
                  <a:srgbClr val="C00000"/>
                </a:solidFill>
                <a:latin typeface="Verdana" pitchFamily="34" charset="0"/>
                <a:ea typeface="宋体" pitchFamily="2" charset="-122"/>
              </a:rPr>
              <a:t>inorder</a:t>
            </a:r>
            <a:r>
              <a:rPr lang="en-US" altLang="zh-CN" sz="2200" dirty="0">
                <a:solidFill>
                  <a:srgbClr val="C00000"/>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printf</a:t>
            </a:r>
            <a:r>
              <a:rPr lang="en-US" altLang="zh-CN" sz="2200" dirty="0">
                <a:solidFill>
                  <a:schemeClr val="bg2">
                    <a:lumMod val="10000"/>
                  </a:schemeClr>
                </a:solidFill>
                <a:latin typeface="Verdana" pitchFamily="34" charset="0"/>
                <a:ea typeface="宋体" pitchFamily="2" charset="-122"/>
              </a:rPr>
              <a:t> ("%c\t",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inorder</a:t>
            </a: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-&gt;</a:t>
            </a:r>
            <a:r>
              <a:rPr lang="en-US" altLang="zh-CN" sz="2200" dirty="0" err="1">
                <a:solidFill>
                  <a:schemeClr val="bg2">
                    <a:lumMod val="10000"/>
                  </a:schemeClr>
                </a:solidFill>
                <a:latin typeface="Verdana" pitchFamily="34" charset="0"/>
                <a:ea typeface="宋体" pitchFamily="2" charset="-122"/>
              </a:rPr>
              <a:t>rchild</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25" name="Text Box 3"/>
          <p:cNvSpPr txBox="1">
            <a:spLocks noChangeArrowheads="1"/>
          </p:cNvSpPr>
          <p:nvPr/>
        </p:nvSpPr>
        <p:spPr bwMode="auto">
          <a:xfrm>
            <a:off x="179389" y="115889"/>
            <a:ext cx="40322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Font typeface="Wingdings 2" pitchFamily="18" charset="2"/>
              <a:buChar char="d"/>
            </a:pPr>
            <a:r>
              <a:rPr lang="zh-CN" altLang="en-US" sz="2400" dirty="0">
                <a:solidFill>
                  <a:schemeClr val="bg2">
                    <a:lumMod val="10000"/>
                  </a:schemeClr>
                </a:solidFill>
                <a:ea typeface="微软雅黑" pitchFamily="34" charset="-122"/>
              </a:rPr>
              <a:t> 中序遍历递归算法</a:t>
            </a:r>
          </a:p>
        </p:txBody>
      </p:sp>
      <p:grpSp>
        <p:nvGrpSpPr>
          <p:cNvPr id="26" name="Group 4"/>
          <p:cNvGrpSpPr>
            <a:grpSpLocks/>
          </p:cNvGrpSpPr>
          <p:nvPr/>
        </p:nvGrpSpPr>
        <p:grpSpPr bwMode="auto">
          <a:xfrm>
            <a:off x="6156325" y="115888"/>
            <a:ext cx="2100263" cy="2160587"/>
            <a:chOff x="546" y="1005"/>
            <a:chExt cx="1403" cy="1835"/>
          </a:xfrm>
          <a:solidFill>
            <a:schemeClr val="tx1">
              <a:lumMod val="20000"/>
              <a:lumOff val="80000"/>
            </a:schemeClr>
          </a:solidFill>
        </p:grpSpPr>
        <p:sp>
          <p:nvSpPr>
            <p:cNvPr id="27" name="Oval 5"/>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A</a:t>
              </a:r>
            </a:p>
          </p:txBody>
        </p:sp>
        <p:sp>
          <p:nvSpPr>
            <p:cNvPr id="28" name="Line 6"/>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29" name="Line 7"/>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0" name="Line 8"/>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mj-lt"/>
              </a:endParaRPr>
            </a:p>
          </p:txBody>
        </p:sp>
        <p:sp>
          <p:nvSpPr>
            <p:cNvPr id="31" name="Oval 9"/>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C</a:t>
              </a:r>
            </a:p>
          </p:txBody>
        </p:sp>
        <p:sp>
          <p:nvSpPr>
            <p:cNvPr id="32" name="Oval 10"/>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B</a:t>
              </a:r>
            </a:p>
          </p:txBody>
        </p:sp>
        <p:sp>
          <p:nvSpPr>
            <p:cNvPr id="33" name="Oval 11"/>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a:solidFill>
                    <a:schemeClr val="bg2">
                      <a:lumMod val="10000"/>
                    </a:schemeClr>
                  </a:solidFill>
                  <a:latin typeface="+mj-lt"/>
                  <a:ea typeface="宋体" pitchFamily="2" charset="-122"/>
                </a:rPr>
                <a:t>D</a:t>
              </a:r>
            </a:p>
          </p:txBody>
        </p:sp>
      </p:grpSp>
      <p:sp>
        <p:nvSpPr>
          <p:cNvPr id="34" name="Text Box 88"/>
          <p:cNvSpPr txBox="1">
            <a:spLocks noChangeArrowheads="1"/>
          </p:cNvSpPr>
          <p:nvPr/>
        </p:nvSpPr>
        <p:spPr bwMode="auto">
          <a:xfrm>
            <a:off x="34925" y="4828223"/>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中</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35" name="Rectangle 89"/>
          <p:cNvSpPr>
            <a:spLocks noChangeArrowheads="1"/>
          </p:cNvSpPr>
          <p:nvPr/>
        </p:nvSpPr>
        <p:spPr bwMode="auto">
          <a:xfrm>
            <a:off x="154781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36" name="Rectangle 90"/>
          <p:cNvSpPr>
            <a:spLocks noChangeArrowheads="1"/>
          </p:cNvSpPr>
          <p:nvPr/>
        </p:nvSpPr>
        <p:spPr bwMode="auto">
          <a:xfrm>
            <a:off x="2027238"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37" name="Rectangle 91"/>
          <p:cNvSpPr>
            <a:spLocks noChangeArrowheads="1"/>
          </p:cNvSpPr>
          <p:nvPr/>
        </p:nvSpPr>
        <p:spPr bwMode="auto">
          <a:xfrm>
            <a:off x="2506663"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
        <p:nvSpPr>
          <p:cNvPr id="38" name="Rectangle 92"/>
          <p:cNvSpPr>
            <a:spLocks noChangeArrowheads="1"/>
          </p:cNvSpPr>
          <p:nvPr/>
        </p:nvSpPr>
        <p:spPr bwMode="auto">
          <a:xfrm>
            <a:off x="2987674" y="4868863"/>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39" name="Text Box 93"/>
          <p:cNvSpPr txBox="1">
            <a:spLocks noChangeArrowheads="1"/>
          </p:cNvSpPr>
          <p:nvPr/>
        </p:nvSpPr>
        <p:spPr bwMode="auto">
          <a:xfrm>
            <a:off x="3779838" y="2997200"/>
            <a:ext cx="5256212"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void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ea typeface="宋体" pitchFamily="2" charset="-122"/>
              </a:rPr>
              <a:t>( </a:t>
            </a:r>
            <a:r>
              <a:rPr lang="en-US" altLang="zh-CN" sz="2000" dirty="0" err="1" smtClean="0">
                <a:solidFill>
                  <a:schemeClr val="bg2">
                    <a:lumMod val="10000"/>
                  </a:schemeClr>
                </a:solidFill>
                <a:latin typeface="Verdana" pitchFamily="34" charset="0"/>
                <a:ea typeface="宋体" pitchFamily="2" charset="-122"/>
              </a:rPr>
              <a:t>BTPtr</a:t>
            </a:r>
            <a:r>
              <a:rPr lang="en-US" altLang="zh-CN" sz="2000" dirty="0" smtClean="0">
                <a:solidFill>
                  <a:schemeClr val="bg2">
                    <a:lumMod val="10000"/>
                  </a:schemeClr>
                </a:solidFill>
                <a:latin typeface="Verdana" pitchFamily="34" charset="0"/>
                <a:ea typeface="宋体" pitchFamily="2" charset="-122"/>
              </a:rPr>
              <a:t> </a:t>
            </a:r>
            <a:r>
              <a:rPr lang="en-US" altLang="zh-CN" sz="2000" dirty="0" err="1">
                <a:solidFill>
                  <a:schemeClr val="bg2">
                    <a:lumMod val="10000"/>
                  </a:schemeClr>
                </a:solidFill>
                <a:latin typeface="Verdana" pitchFamily="34" charset="0"/>
                <a:ea typeface="宋体" pitchFamily="2" charset="-122"/>
              </a:rPr>
              <a:t>bt</a:t>
            </a: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if(</a:t>
            </a:r>
            <a:r>
              <a:rPr lang="en-US" altLang="zh-CN" sz="2200" dirty="0" err="1" smtClean="0">
                <a:solidFill>
                  <a:schemeClr val="bg2">
                    <a:lumMod val="10000"/>
                  </a:schemeClr>
                </a:solidFill>
                <a:latin typeface="Verdana" pitchFamily="34" charset="0"/>
                <a:ea typeface="宋体" pitchFamily="2" charset="-122"/>
              </a:rPr>
              <a:t>bt</a:t>
            </a:r>
            <a:r>
              <a:rPr lang="en-US" altLang="zh-CN" sz="2200" dirty="0" smtClean="0">
                <a:solidFill>
                  <a:schemeClr val="bg2">
                    <a:lumMod val="10000"/>
                  </a:schemeClr>
                </a:solidFill>
                <a:latin typeface="Verdana" pitchFamily="34" charset="0"/>
                <a:ea typeface="宋体" pitchFamily="2" charset="-122"/>
              </a:rPr>
              <a:t> </a:t>
            </a:r>
            <a:r>
              <a:rPr lang="en-US" altLang="zh-CN" sz="2200" dirty="0">
                <a:solidFill>
                  <a:schemeClr val="bg2">
                    <a:lumMod val="10000"/>
                  </a:schemeClr>
                </a:solidFill>
                <a:latin typeface="Verdana" pitchFamily="34" charset="0"/>
                <a:ea typeface="宋体" pitchFamily="2" charset="-122"/>
              </a:rPr>
              <a:t>!= </a:t>
            </a:r>
            <a:r>
              <a:rPr lang="en-US" altLang="zh-CN" sz="2200" dirty="0" smtClean="0">
                <a:solidFill>
                  <a:schemeClr val="bg2">
                    <a:lumMod val="10000"/>
                  </a:schemeClr>
                </a:solidFill>
                <a:latin typeface="Verdana" pitchFamily="34" charset="0"/>
                <a:ea typeface="宋体" pitchFamily="2" charset="-122"/>
              </a:rPr>
              <a:t>NULL){</a:t>
            </a:r>
            <a:endParaRPr lang="zh-CN" altLang="en-US" sz="2200" dirty="0">
              <a:solidFill>
                <a:schemeClr val="bg2">
                  <a:lumMod val="10000"/>
                </a:schemeClr>
              </a:solidFill>
              <a:latin typeface="Verdana" pitchFamily="34" charset="0"/>
              <a:ea typeface="宋体" pitchFamily="2" charset="-122"/>
            </a:endParaRP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lchild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rgbClr val="C00000"/>
                </a:solidFill>
                <a:latin typeface="Verdana" pitchFamily="34" charset="0"/>
              </a:rPr>
              <a:t>postorder</a:t>
            </a: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a:t>
            </a:r>
            <a:r>
              <a:rPr lang="en-US" altLang="zh-CN" sz="2200" dirty="0" err="1">
                <a:solidFill>
                  <a:schemeClr val="bg2">
                    <a:lumMod val="10000"/>
                  </a:schemeClr>
                </a:solidFill>
                <a:latin typeface="Verdana" pitchFamily="34" charset="0"/>
              </a:rPr>
              <a:t>rchild</a:t>
            </a:r>
            <a:r>
              <a:rPr lang="en-US" altLang="zh-CN" sz="2200" dirty="0">
                <a:solidFill>
                  <a:schemeClr val="bg2">
                    <a:lumMod val="10000"/>
                  </a:schemeClr>
                </a:solidFill>
                <a:latin typeface="Verdana" pitchFamily="34" charset="0"/>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r>
              <a:rPr lang="en-US" altLang="zh-CN" sz="2200" dirty="0" err="1">
                <a:solidFill>
                  <a:schemeClr val="bg2">
                    <a:lumMod val="10000"/>
                  </a:schemeClr>
                </a:solidFill>
                <a:latin typeface="Verdana" pitchFamily="34" charset="0"/>
              </a:rPr>
              <a:t>printf</a:t>
            </a:r>
            <a:r>
              <a:rPr lang="en-US" altLang="zh-CN" sz="2200" dirty="0">
                <a:solidFill>
                  <a:schemeClr val="bg2">
                    <a:lumMod val="10000"/>
                  </a:schemeClr>
                </a:solidFill>
                <a:latin typeface="Verdana" pitchFamily="34" charset="0"/>
              </a:rPr>
              <a:t> ("%c\t", </a:t>
            </a:r>
            <a:r>
              <a:rPr lang="en-US" altLang="zh-CN" sz="2200" dirty="0" err="1">
                <a:solidFill>
                  <a:schemeClr val="bg2">
                    <a:lumMod val="10000"/>
                  </a:schemeClr>
                </a:solidFill>
                <a:latin typeface="Verdana" pitchFamily="34" charset="0"/>
              </a:rPr>
              <a:t>bt</a:t>
            </a:r>
            <a:r>
              <a:rPr lang="en-US" altLang="zh-CN" sz="2200" dirty="0">
                <a:solidFill>
                  <a:schemeClr val="bg2">
                    <a:lumMod val="10000"/>
                  </a:schemeClr>
                </a:solidFill>
                <a:latin typeface="Verdana" pitchFamily="34" charset="0"/>
              </a:rPr>
              <a:t>-&gt;data);</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    return;</a:t>
            </a:r>
          </a:p>
          <a:p>
            <a:pPr>
              <a:lnSpc>
                <a:spcPct val="120000"/>
              </a:lnSpc>
              <a:spcBef>
                <a:spcPct val="20000"/>
              </a:spcBef>
            </a:pPr>
            <a:r>
              <a:rPr lang="en-US" altLang="zh-CN" sz="2200" dirty="0">
                <a:solidFill>
                  <a:schemeClr val="bg2">
                    <a:lumMod val="10000"/>
                  </a:schemeClr>
                </a:solidFill>
                <a:latin typeface="Verdana" pitchFamily="34" charset="0"/>
                <a:ea typeface="宋体" pitchFamily="2" charset="-122"/>
              </a:rPr>
              <a:t>}</a:t>
            </a:r>
          </a:p>
        </p:txBody>
      </p:sp>
      <p:sp>
        <p:nvSpPr>
          <p:cNvPr id="40" name="Text Box 94"/>
          <p:cNvSpPr txBox="1">
            <a:spLocks noChangeArrowheads="1"/>
          </p:cNvSpPr>
          <p:nvPr/>
        </p:nvSpPr>
        <p:spPr bwMode="auto">
          <a:xfrm>
            <a:off x="5292080" y="2420938"/>
            <a:ext cx="3671962"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lgn="r">
              <a:spcBef>
                <a:spcPct val="20000"/>
              </a:spcBef>
              <a:buFont typeface="Wingdings 2" pitchFamily="18" charset="2"/>
              <a:buChar char="d"/>
            </a:pPr>
            <a:r>
              <a:rPr lang="zh-CN" altLang="en-US" sz="2400" dirty="0">
                <a:solidFill>
                  <a:schemeClr val="bg2">
                    <a:lumMod val="10000"/>
                  </a:schemeClr>
                </a:solidFill>
                <a:ea typeface="微软雅黑" pitchFamily="34" charset="-122"/>
              </a:rPr>
              <a:t> 后序遍历递归算法</a:t>
            </a:r>
          </a:p>
        </p:txBody>
      </p:sp>
      <p:sp>
        <p:nvSpPr>
          <p:cNvPr id="41" name="Text Box 95"/>
          <p:cNvSpPr txBox="1">
            <a:spLocks noChangeArrowheads="1"/>
          </p:cNvSpPr>
          <p:nvPr/>
        </p:nvSpPr>
        <p:spPr bwMode="auto">
          <a:xfrm>
            <a:off x="34925" y="5825157"/>
            <a:ext cx="1628972"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eaLnBrk="1" hangingPunct="1">
              <a:spcBef>
                <a:spcPct val="0"/>
              </a:spcBef>
            </a:pPr>
            <a:r>
              <a:rPr lang="zh-CN" altLang="en-US" sz="2400" dirty="0">
                <a:solidFill>
                  <a:schemeClr val="bg2">
                    <a:lumMod val="10000"/>
                  </a:schemeClr>
                </a:solidFill>
                <a:latin typeface="微软雅黑" pitchFamily="34" charset="-122"/>
                <a:ea typeface="微软雅黑" panose="020B0503020204020204" pitchFamily="34" charset="-122"/>
              </a:rPr>
              <a:t>后</a:t>
            </a:r>
            <a:r>
              <a:rPr lang="zh-CN" altLang="zh-CN" sz="2400" dirty="0">
                <a:solidFill>
                  <a:schemeClr val="bg2">
                    <a:lumMod val="10000"/>
                  </a:schemeClr>
                </a:solidFill>
                <a:latin typeface="微软雅黑" pitchFamily="34" charset="-122"/>
                <a:ea typeface="微软雅黑" panose="020B0503020204020204" pitchFamily="34" charset="-122"/>
              </a:rPr>
              <a:t>序序列：</a:t>
            </a:r>
            <a:r>
              <a:rPr lang="en-US" altLang="zh-CN" sz="2400" dirty="0">
                <a:solidFill>
                  <a:schemeClr val="bg2">
                    <a:lumMod val="10000"/>
                  </a:schemeClr>
                </a:solidFill>
                <a:latin typeface="微软雅黑" pitchFamily="34" charset="-122"/>
                <a:ea typeface="微软雅黑" panose="020B0503020204020204" pitchFamily="34" charset="-122"/>
              </a:rPr>
              <a:t>  </a:t>
            </a:r>
          </a:p>
        </p:txBody>
      </p:sp>
      <p:sp>
        <p:nvSpPr>
          <p:cNvPr id="42" name="Rectangle 96"/>
          <p:cNvSpPr>
            <a:spLocks noChangeArrowheads="1"/>
          </p:cNvSpPr>
          <p:nvPr/>
        </p:nvSpPr>
        <p:spPr bwMode="auto">
          <a:xfrm>
            <a:off x="154781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D</a:t>
            </a:r>
            <a:endParaRPr lang="zh-CN" altLang="en-US" sz="2400">
              <a:solidFill>
                <a:srgbClr val="0000FF"/>
              </a:solidFill>
              <a:latin typeface="Verdana" pitchFamily="34" charset="0"/>
            </a:endParaRPr>
          </a:p>
        </p:txBody>
      </p:sp>
      <p:sp>
        <p:nvSpPr>
          <p:cNvPr id="43" name="Rectangle 97"/>
          <p:cNvSpPr>
            <a:spLocks noChangeArrowheads="1"/>
          </p:cNvSpPr>
          <p:nvPr/>
        </p:nvSpPr>
        <p:spPr bwMode="auto">
          <a:xfrm>
            <a:off x="2027238"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B</a:t>
            </a:r>
            <a:endParaRPr lang="zh-CN" altLang="en-US" sz="2400">
              <a:solidFill>
                <a:srgbClr val="0000FF"/>
              </a:solidFill>
              <a:latin typeface="Verdana" pitchFamily="34" charset="0"/>
            </a:endParaRPr>
          </a:p>
        </p:txBody>
      </p:sp>
      <p:sp>
        <p:nvSpPr>
          <p:cNvPr id="44" name="Rectangle 98"/>
          <p:cNvSpPr>
            <a:spLocks noChangeArrowheads="1"/>
          </p:cNvSpPr>
          <p:nvPr/>
        </p:nvSpPr>
        <p:spPr bwMode="auto">
          <a:xfrm>
            <a:off x="2506663"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C</a:t>
            </a:r>
            <a:endParaRPr lang="zh-CN" altLang="en-US" sz="2400">
              <a:solidFill>
                <a:srgbClr val="0000FF"/>
              </a:solidFill>
              <a:latin typeface="Verdana" pitchFamily="34" charset="0"/>
            </a:endParaRPr>
          </a:p>
        </p:txBody>
      </p:sp>
      <p:sp>
        <p:nvSpPr>
          <p:cNvPr id="45" name="Rectangle 99"/>
          <p:cNvSpPr>
            <a:spLocks noChangeArrowheads="1"/>
          </p:cNvSpPr>
          <p:nvPr/>
        </p:nvSpPr>
        <p:spPr bwMode="auto">
          <a:xfrm>
            <a:off x="2987674" y="5865797"/>
            <a:ext cx="504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lang="en-US" altLang="zh-CN" sz="2400">
                <a:solidFill>
                  <a:srgbClr val="0000FF"/>
                </a:solidFill>
                <a:latin typeface="Verdana" pitchFamily="34" charset="0"/>
              </a:rPr>
              <a:t>A</a:t>
            </a:r>
            <a:endParaRPr lang="zh-CN" altLang="en-US" sz="2400">
              <a:solidFill>
                <a:srgbClr val="0000FF"/>
              </a:solidFill>
              <a:latin typeface="Verdana" pitchFamily="34" charset="0"/>
            </a:endParaRPr>
          </a:p>
        </p:txBody>
      </p:sp>
    </p:spTree>
    <p:extLst>
      <p:ext uri="{BB962C8B-B14F-4D97-AF65-F5344CB8AC3E}">
        <p14:creationId xmlns:p14="http://schemas.microsoft.com/office/powerpoint/2010/main" val="19186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wipe(left)">
                                      <p:cBhvr>
                                        <p:cTn id="12" dur="500"/>
                                        <p:tgtEl>
                                          <p:spTgt spid="2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xEl>
                                              <p:pRg st="7" end="7"/>
                                            </p:txEl>
                                          </p:spTgt>
                                        </p:tgtEl>
                                        <p:attrNameLst>
                                          <p:attrName>style.visibility</p:attrName>
                                        </p:attrNameLst>
                                      </p:cBhvr>
                                      <p:to>
                                        <p:strVal val="visible"/>
                                      </p:to>
                                    </p:set>
                                    <p:animEffect transition="in" filter="wipe(left)">
                                      <p:cBhvr>
                                        <p:cTn id="15" dur="500"/>
                                        <p:tgtEl>
                                          <p:spTgt spid="24">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4">
                                            <p:txEl>
                                              <p:pRg st="1" end="1"/>
                                            </p:txEl>
                                          </p:spTgt>
                                        </p:tgtEl>
                                        <p:attrNameLst>
                                          <p:attrName>style.visibility</p:attrName>
                                        </p:attrNameLst>
                                      </p:cBhvr>
                                      <p:to>
                                        <p:strVal val="visible"/>
                                      </p:to>
                                    </p:set>
                                    <p:animEffect transition="in" filter="wipe(left)">
                                      <p:cBhvr>
                                        <p:cTn id="20" dur="500"/>
                                        <p:tgtEl>
                                          <p:spTgt spid="24">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24">
                                            <p:txEl>
                                              <p:pRg st="5" end="5"/>
                                            </p:txEl>
                                          </p:spTgt>
                                        </p:tgtEl>
                                        <p:attrNameLst>
                                          <p:attrName>style.visibility</p:attrName>
                                        </p:attrNameLst>
                                      </p:cBhvr>
                                      <p:to>
                                        <p:strVal val="visible"/>
                                      </p:to>
                                    </p:set>
                                    <p:animEffect transition="in" filter="wipe(left)">
                                      <p:cBhvr>
                                        <p:cTn id="23" dur="500"/>
                                        <p:tgtEl>
                                          <p:spTgt spid="24">
                                            <p:txEl>
                                              <p:pRg st="5" end="5"/>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xEl>
                                              <p:pRg st="6" end="6"/>
                                            </p:txEl>
                                          </p:spTgt>
                                        </p:tgtEl>
                                        <p:attrNameLst>
                                          <p:attrName>style.visibility</p:attrName>
                                        </p:attrNameLst>
                                      </p:cBhvr>
                                      <p:to>
                                        <p:strVal val="visible"/>
                                      </p:to>
                                    </p:set>
                                    <p:animEffect transition="in" filter="wipe(left)">
                                      <p:cBhvr>
                                        <p:cTn id="26" dur="500"/>
                                        <p:tgtEl>
                                          <p:spTgt spid="2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
                                            <p:txEl>
                                              <p:pRg st="2" end="2"/>
                                            </p:txEl>
                                          </p:spTgt>
                                        </p:tgtEl>
                                        <p:attrNameLst>
                                          <p:attrName>style.visibility</p:attrName>
                                        </p:attrNameLst>
                                      </p:cBhvr>
                                      <p:to>
                                        <p:strVal val="visible"/>
                                      </p:to>
                                    </p:set>
                                    <p:animEffect transition="in" filter="wipe(left)">
                                      <p:cBhvr>
                                        <p:cTn id="31" dur="500"/>
                                        <p:tgtEl>
                                          <p:spTgt spid="2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
                                            <p:txEl>
                                              <p:pRg st="3" end="3"/>
                                            </p:txEl>
                                          </p:spTgt>
                                        </p:tgtEl>
                                        <p:attrNameLst>
                                          <p:attrName>style.visibility</p:attrName>
                                        </p:attrNameLst>
                                      </p:cBhvr>
                                      <p:to>
                                        <p:strVal val="visible"/>
                                      </p:to>
                                    </p:set>
                                    <p:animEffect transition="in" filter="wipe(left)">
                                      <p:cBhvr>
                                        <p:cTn id="36" dur="500"/>
                                        <p:tgtEl>
                                          <p:spTgt spid="2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xEl>
                                              <p:pRg st="4" end="4"/>
                                            </p:txEl>
                                          </p:spTgt>
                                        </p:tgtEl>
                                        <p:attrNameLst>
                                          <p:attrName>style.visibility</p:attrName>
                                        </p:attrNameLst>
                                      </p:cBhvr>
                                      <p:to>
                                        <p:strVal val="visible"/>
                                      </p:to>
                                    </p:set>
                                    <p:animEffect transition="in" filter="wipe(left)">
                                      <p:cBhvr>
                                        <p:cTn id="41" dur="500"/>
                                        <p:tgtEl>
                                          <p:spTgt spid="2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xEl>
                                              <p:pRg st="0" end="0"/>
                                            </p:txEl>
                                          </p:spTgt>
                                        </p:tgtEl>
                                        <p:attrNameLst>
                                          <p:attrName>style.visibility</p:attrName>
                                        </p:attrNameLst>
                                      </p:cBhvr>
                                      <p:to>
                                        <p:strVal val="visible"/>
                                      </p:to>
                                    </p:set>
                                    <p:animEffect transition="in" filter="wipe(left)">
                                      <p:cBhvr>
                                        <p:cTn id="46" dur="500"/>
                                        <p:tgtEl>
                                          <p:spTgt spid="34">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dissolv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40">
                                            <p:txEl>
                                              <p:pRg st="0" end="0"/>
                                            </p:txEl>
                                          </p:spTgt>
                                        </p:tgtEl>
                                        <p:attrNameLst>
                                          <p:attrName>style.visibility</p:attrName>
                                        </p:attrNameLst>
                                      </p:cBhvr>
                                      <p:to>
                                        <p:strVal val="visible"/>
                                      </p:to>
                                    </p:set>
                                    <p:animEffect transition="in" filter="wipe(right)">
                                      <p:cBhvr>
                                        <p:cTn id="71" dur="500"/>
                                        <p:tgtEl>
                                          <p:spTgt spid="40">
                                            <p:txEl>
                                              <p:pRg st="0" end="0"/>
                                            </p:txEl>
                                          </p:spTgt>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9">
                                            <p:txEl>
                                              <p:pRg st="0" end="0"/>
                                            </p:txEl>
                                          </p:spTgt>
                                        </p:tgtEl>
                                        <p:attrNameLst>
                                          <p:attrName>style.visibility</p:attrName>
                                        </p:attrNameLst>
                                      </p:cBhvr>
                                      <p:to>
                                        <p:strVal val="visible"/>
                                      </p:to>
                                    </p:set>
                                    <p:animEffect transition="in" filter="wipe(left)">
                                      <p:cBhvr>
                                        <p:cTn id="76" dur="500"/>
                                        <p:tgtEl>
                                          <p:spTgt spid="39">
                                            <p:txEl>
                                              <p:pRg st="0" end="0"/>
                                            </p:txEl>
                                          </p:spTgt>
                                        </p:tgtEl>
                                      </p:cBhvr>
                                    </p:animEffect>
                                  </p:childTnLst>
                                </p:cTn>
                              </p:par>
                              <p:par>
                                <p:cTn id="77" presetID="22" presetClass="entr" presetSubtype="8" fill="hold" nodeType="withEffect">
                                  <p:stCondLst>
                                    <p:cond delay="0"/>
                                  </p:stCondLst>
                                  <p:childTnLst>
                                    <p:set>
                                      <p:cBhvr>
                                        <p:cTn id="78" dur="1" fill="hold">
                                          <p:stCondLst>
                                            <p:cond delay="0"/>
                                          </p:stCondLst>
                                        </p:cTn>
                                        <p:tgtEl>
                                          <p:spTgt spid="39">
                                            <p:txEl>
                                              <p:pRg st="7" end="7"/>
                                            </p:txEl>
                                          </p:spTgt>
                                        </p:tgtEl>
                                        <p:attrNameLst>
                                          <p:attrName>style.visibility</p:attrName>
                                        </p:attrNameLst>
                                      </p:cBhvr>
                                      <p:to>
                                        <p:strVal val="visible"/>
                                      </p:to>
                                    </p:set>
                                    <p:animEffect transition="in" filter="wipe(left)">
                                      <p:cBhvr>
                                        <p:cTn id="79" dur="500"/>
                                        <p:tgtEl>
                                          <p:spTgt spid="39">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9">
                                            <p:txEl>
                                              <p:pRg st="1" end="1"/>
                                            </p:txEl>
                                          </p:spTgt>
                                        </p:tgtEl>
                                        <p:attrNameLst>
                                          <p:attrName>style.visibility</p:attrName>
                                        </p:attrNameLst>
                                      </p:cBhvr>
                                      <p:to>
                                        <p:strVal val="visible"/>
                                      </p:to>
                                    </p:set>
                                    <p:animEffect transition="in" filter="wipe(left)">
                                      <p:cBhvr>
                                        <p:cTn id="84" dur="500"/>
                                        <p:tgtEl>
                                          <p:spTgt spid="39">
                                            <p:txEl>
                                              <p:pRg st="1" end="1"/>
                                            </p:txEl>
                                          </p:spTgt>
                                        </p:tgtEl>
                                      </p:cBhvr>
                                    </p:animEffect>
                                  </p:childTnLst>
                                </p:cTn>
                              </p:par>
                              <p:par>
                                <p:cTn id="85" presetID="22" presetClass="entr" presetSubtype="8" fill="hold" nodeType="withEffect">
                                  <p:stCondLst>
                                    <p:cond delay="0"/>
                                  </p:stCondLst>
                                  <p:childTnLst>
                                    <p:set>
                                      <p:cBhvr>
                                        <p:cTn id="86" dur="1" fill="hold">
                                          <p:stCondLst>
                                            <p:cond delay="0"/>
                                          </p:stCondLst>
                                        </p:cTn>
                                        <p:tgtEl>
                                          <p:spTgt spid="39">
                                            <p:txEl>
                                              <p:pRg st="5" end="5"/>
                                            </p:txEl>
                                          </p:spTgt>
                                        </p:tgtEl>
                                        <p:attrNameLst>
                                          <p:attrName>style.visibility</p:attrName>
                                        </p:attrNameLst>
                                      </p:cBhvr>
                                      <p:to>
                                        <p:strVal val="visible"/>
                                      </p:to>
                                    </p:set>
                                    <p:animEffect transition="in" filter="wipe(left)">
                                      <p:cBhvr>
                                        <p:cTn id="87" dur="500"/>
                                        <p:tgtEl>
                                          <p:spTgt spid="39">
                                            <p:txEl>
                                              <p:pRg st="5" end="5"/>
                                            </p:txEl>
                                          </p:spTgt>
                                        </p:tgtEl>
                                      </p:cBhvr>
                                    </p:animEffect>
                                  </p:childTnLst>
                                </p:cTn>
                              </p:par>
                              <p:par>
                                <p:cTn id="88" presetID="22" presetClass="entr" presetSubtype="8" fill="hold" nodeType="withEffect">
                                  <p:stCondLst>
                                    <p:cond delay="0"/>
                                  </p:stCondLst>
                                  <p:childTnLst>
                                    <p:set>
                                      <p:cBhvr>
                                        <p:cTn id="89" dur="1" fill="hold">
                                          <p:stCondLst>
                                            <p:cond delay="0"/>
                                          </p:stCondLst>
                                        </p:cTn>
                                        <p:tgtEl>
                                          <p:spTgt spid="39">
                                            <p:txEl>
                                              <p:pRg st="6" end="6"/>
                                            </p:txEl>
                                          </p:spTgt>
                                        </p:tgtEl>
                                        <p:attrNameLst>
                                          <p:attrName>style.visibility</p:attrName>
                                        </p:attrNameLst>
                                      </p:cBhvr>
                                      <p:to>
                                        <p:strVal val="visible"/>
                                      </p:to>
                                    </p:set>
                                    <p:animEffect transition="in" filter="wipe(left)">
                                      <p:cBhvr>
                                        <p:cTn id="90" dur="500"/>
                                        <p:tgtEl>
                                          <p:spTgt spid="39">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9">
                                            <p:txEl>
                                              <p:pRg st="2" end="2"/>
                                            </p:txEl>
                                          </p:spTgt>
                                        </p:tgtEl>
                                        <p:attrNameLst>
                                          <p:attrName>style.visibility</p:attrName>
                                        </p:attrNameLst>
                                      </p:cBhvr>
                                      <p:to>
                                        <p:strVal val="visible"/>
                                      </p:to>
                                    </p:set>
                                    <p:animEffect transition="in" filter="wipe(left)">
                                      <p:cBhvr>
                                        <p:cTn id="95" dur="500"/>
                                        <p:tgtEl>
                                          <p:spTgt spid="39">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9">
                                            <p:txEl>
                                              <p:pRg st="3" end="3"/>
                                            </p:txEl>
                                          </p:spTgt>
                                        </p:tgtEl>
                                        <p:attrNameLst>
                                          <p:attrName>style.visibility</p:attrName>
                                        </p:attrNameLst>
                                      </p:cBhvr>
                                      <p:to>
                                        <p:strVal val="visible"/>
                                      </p:to>
                                    </p:set>
                                    <p:animEffect transition="in" filter="wipe(left)">
                                      <p:cBhvr>
                                        <p:cTn id="100" dur="500"/>
                                        <p:tgtEl>
                                          <p:spTgt spid="39">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9">
                                            <p:txEl>
                                              <p:pRg st="4" end="4"/>
                                            </p:txEl>
                                          </p:spTgt>
                                        </p:tgtEl>
                                        <p:attrNameLst>
                                          <p:attrName>style.visibility</p:attrName>
                                        </p:attrNameLst>
                                      </p:cBhvr>
                                      <p:to>
                                        <p:strVal val="visible"/>
                                      </p:to>
                                    </p:set>
                                    <p:animEffect transition="in" filter="wipe(left)">
                                      <p:cBhvr>
                                        <p:cTn id="105" dur="500"/>
                                        <p:tgtEl>
                                          <p:spTgt spid="39">
                                            <p:txEl>
                                              <p:pRg st="4" end="4"/>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1">
                                            <p:txEl>
                                              <p:pRg st="0" end="0"/>
                                            </p:txEl>
                                          </p:spTgt>
                                        </p:tgtEl>
                                        <p:attrNameLst>
                                          <p:attrName>style.visibility</p:attrName>
                                        </p:attrNameLst>
                                      </p:cBhvr>
                                      <p:to>
                                        <p:strVal val="visible"/>
                                      </p:to>
                                    </p:set>
                                    <p:animEffect transition="in" filter="wipe(left)">
                                      <p:cBhvr>
                                        <p:cTn id="110" dur="500"/>
                                        <p:tgtEl>
                                          <p:spTgt spid="41">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dissolve">
                                      <p:cBhvr>
                                        <p:cTn id="120" dur="500"/>
                                        <p:tgtEl>
                                          <p:spTgt spid="43"/>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dissolve">
                                      <p:cBhvr>
                                        <p:cTn id="125" dur="500"/>
                                        <p:tgtEl>
                                          <p:spTgt spid="44"/>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dissolve">
                                      <p:cBhvr>
                                        <p:cTn id="13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34" grpId="0" build="p" autoUpdateAnimBg="0"/>
      <p:bldP spid="35" grpId="0"/>
      <p:bldP spid="36" grpId="0"/>
      <p:bldP spid="37" grpId="0"/>
      <p:bldP spid="38" grpId="0"/>
      <p:bldP spid="40" grpId="0" build="p" autoUpdateAnimBg="0"/>
      <p:bldP spid="41" grpId="0" build="p" autoUpdateAnimBg="0"/>
      <p:bldP spid="42" grpId="0"/>
      <p:bldP spid="43" grpId="0"/>
      <p:bldP spid="44" grpId="0"/>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204864"/>
            <a:ext cx="9144000" cy="2736304"/>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lnSpc>
                <a:spcPct val="150000"/>
              </a:lnSpc>
            </a:pPr>
            <a:r>
              <a:rPr lang="zh-CN" altLang="en-US" sz="4800" kern="0" dirty="0">
                <a:solidFill>
                  <a:schemeClr val="bg2">
                    <a:lumMod val="10000"/>
                  </a:schemeClr>
                </a:solidFill>
              </a:rPr>
              <a:t>递归的应</a:t>
            </a:r>
            <a:r>
              <a:rPr lang="zh-CN" altLang="en-US" sz="4800" kern="0" dirty="0" smtClean="0">
                <a:solidFill>
                  <a:schemeClr val="bg2">
                    <a:lumMod val="10000"/>
                  </a:schemeClr>
                </a:solidFill>
              </a:rPr>
              <a:t>用场景（</a:t>
            </a:r>
            <a:r>
              <a:rPr lang="en-US" altLang="zh-CN" sz="4800" kern="0" dirty="0" smtClean="0">
                <a:solidFill>
                  <a:schemeClr val="bg2">
                    <a:lumMod val="10000"/>
                  </a:schemeClr>
                </a:solidFill>
              </a:rPr>
              <a:t>3</a:t>
            </a:r>
            <a:r>
              <a:rPr lang="zh-CN" altLang="en-US" sz="4800" kern="0" dirty="0" smtClean="0">
                <a:solidFill>
                  <a:schemeClr val="bg2">
                    <a:lumMod val="10000"/>
                  </a:schemeClr>
                </a:solidFill>
              </a:rPr>
              <a:t>）</a:t>
            </a:r>
            <a:endParaRPr lang="en-US" altLang="zh-CN" sz="4800" kern="0" dirty="0" smtClean="0">
              <a:solidFill>
                <a:schemeClr val="bg2">
                  <a:lumMod val="10000"/>
                </a:schemeClr>
              </a:solidFill>
            </a:endParaRPr>
          </a:p>
          <a:p>
            <a:pPr eaLnBrk="1" hangingPunct="1">
              <a:lnSpc>
                <a:spcPct val="150000"/>
              </a:lnSpc>
            </a:pPr>
            <a:r>
              <a:rPr lang="zh-CN" altLang="en-US" sz="4800" kern="0" dirty="0">
                <a:solidFill>
                  <a:schemeClr val="bg2">
                    <a:lumMod val="10000"/>
                  </a:schemeClr>
                </a:solidFill>
              </a:rPr>
              <a:t>问题的求解过程是递归的</a:t>
            </a:r>
          </a:p>
        </p:txBody>
      </p:sp>
    </p:spTree>
    <p:extLst>
      <p:ext uri="{BB962C8B-B14F-4D97-AF65-F5344CB8AC3E}">
        <p14:creationId xmlns:p14="http://schemas.microsoft.com/office/powerpoint/2010/main" val="366268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示</a:t>
            </a:r>
            <a:r>
              <a:rPr lang="zh-CN" altLang="en-US" kern="1200" dirty="0" smtClean="0">
                <a:solidFill>
                  <a:schemeClr val="bg2">
                    <a:lumMod val="10000"/>
                  </a:schemeClr>
                </a:solidFill>
                <a:cs typeface="+mn-cs"/>
              </a:rPr>
              <a:t>例</a:t>
            </a:r>
            <a:r>
              <a:rPr lang="en-US" altLang="zh-CN" kern="1200" dirty="0" smtClean="0">
                <a:solidFill>
                  <a:schemeClr val="bg2">
                    <a:lumMod val="10000"/>
                  </a:schemeClr>
                </a:solidFill>
                <a:cs typeface="+mn-cs"/>
              </a:rPr>
              <a:t>1</a:t>
            </a:r>
            <a:r>
              <a:rPr lang="zh-CN" altLang="en-US" kern="1200" dirty="0" smtClean="0">
                <a:solidFill>
                  <a:schemeClr val="bg2">
                    <a:lumMod val="10000"/>
                  </a:schemeClr>
                </a:solidFill>
                <a:cs typeface="+mn-cs"/>
              </a:rPr>
              <a:t>：</a:t>
            </a:r>
            <a:r>
              <a:rPr lang="en-US" altLang="zh-CN" kern="1200" dirty="0" smtClean="0">
                <a:solidFill>
                  <a:schemeClr val="bg2">
                    <a:lumMod val="10000"/>
                  </a:schemeClr>
                </a:solidFill>
                <a:cs typeface="+mn-cs"/>
              </a:rPr>
              <a:t>Hanoi Tower</a:t>
            </a:r>
            <a:r>
              <a:rPr lang="zh-CN" altLang="en-US" kern="1200" dirty="0" smtClean="0">
                <a:solidFill>
                  <a:schemeClr val="bg2">
                    <a:lumMod val="10000"/>
                  </a:schemeClr>
                </a:solidFill>
                <a:cs typeface="+mn-cs"/>
              </a:rPr>
              <a:t>（汉诺塔）问题</a:t>
            </a:r>
            <a:endParaRPr lang="zh-CN" altLang="en-US" kern="1200" dirty="0">
              <a:solidFill>
                <a:schemeClr val="bg2">
                  <a:lumMod val="10000"/>
                </a:schemeClr>
              </a:solidFill>
              <a:cs typeface="+mn-cs"/>
            </a:endParaRP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问题描述：</a:t>
            </a:r>
            <a:r>
              <a:rPr lang="zh-CN" altLang="en-US" sz="2400" dirty="0">
                <a:solidFill>
                  <a:srgbClr val="000000"/>
                </a:solidFill>
                <a:latin typeface="微软雅黑" panose="020B0503020204020204" pitchFamily="34" charset="-122"/>
                <a:ea typeface="微软雅黑" panose="020B0503020204020204" pitchFamily="34" charset="-122"/>
              </a:rPr>
              <a:t>设有</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C3</a:t>
            </a:r>
            <a:r>
              <a:rPr lang="zh-CN" altLang="en-US" sz="2400" dirty="0">
                <a:solidFill>
                  <a:srgbClr val="000000"/>
                </a:solidFill>
                <a:latin typeface="微软雅黑" panose="020B0503020204020204" pitchFamily="34" charset="-122"/>
                <a:ea typeface="微软雅黑" panose="020B0503020204020204" pitchFamily="34" charset="-122"/>
              </a:rPr>
              <a:t>个塔</a:t>
            </a:r>
            <a:r>
              <a:rPr lang="zh-CN" altLang="en-US" sz="2400" dirty="0" smtClean="0">
                <a:solidFill>
                  <a:srgbClr val="000000"/>
                </a:solidFill>
                <a:latin typeface="微软雅黑" panose="020B0503020204020204" pitchFamily="34" charset="-122"/>
                <a:ea typeface="微软雅黑" panose="020B0503020204020204" pitchFamily="34" charset="-122"/>
              </a:rPr>
              <a:t>座</a:t>
            </a:r>
            <a:endParaRPr lang="en-US" altLang="zh-CN" sz="240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在塔座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上有一叠共</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个圆</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盘</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a:t>
            </a:r>
            <a:r>
              <a:rPr lang="zh-CN" altLang="en-US" sz="2400" b="0" dirty="0" smtClean="0">
                <a:solidFill>
                  <a:srgbClr val="000000"/>
                </a:solidFill>
                <a:latin typeface="微软雅黑" panose="020B0503020204020204" pitchFamily="34" charset="-122"/>
                <a:ea typeface="微软雅黑" panose="020B0503020204020204" pitchFamily="34" charset="-122"/>
              </a:rPr>
              <a:t>由小到</a:t>
            </a:r>
            <a:r>
              <a:rPr lang="zh-CN" altLang="en-US" sz="2400" b="0" dirty="0">
                <a:solidFill>
                  <a:srgbClr val="000000"/>
                </a:solidFill>
                <a:latin typeface="微软雅黑" panose="020B0503020204020204" pitchFamily="34" charset="-122"/>
                <a:ea typeface="微软雅黑" panose="020B0503020204020204" pitchFamily="34" charset="-122"/>
              </a:rPr>
              <a:t>大地叠在一起</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自上而下依次编号为</a:t>
            </a:r>
            <a:r>
              <a:rPr lang="en-US" altLang="zh-CN" sz="2400" b="0" dirty="0">
                <a:solidFill>
                  <a:srgbClr val="000000"/>
                </a:solidFill>
                <a:latin typeface="微软雅黑" panose="020B0503020204020204" pitchFamily="34" charset="-122"/>
                <a:ea typeface="微软雅黑" panose="020B0503020204020204" pitchFamily="34" charset="-122"/>
              </a:rPr>
              <a:t>1,2,…,n</a:t>
            </a:r>
          </a:p>
          <a:p>
            <a:pPr marL="864000" lvl="1" indent="-342900" eaLnBrk="1" hangingPunct="1">
              <a:lnSpc>
                <a:spcPct val="150000"/>
              </a:lnSpc>
              <a:spcBef>
                <a:spcPts val="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问题：要求将塔座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上的圆盘全部移到塔座</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C</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上，仍按同样顺序叠置。在移动圆盘时遵守以下规则</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每次</a:t>
            </a:r>
            <a:r>
              <a:rPr lang="zh-CN" altLang="en-US" sz="2400" b="0" dirty="0" smtClean="0">
                <a:solidFill>
                  <a:srgbClr val="000000"/>
                </a:solidFill>
                <a:latin typeface="微软雅黑" panose="020B0503020204020204" pitchFamily="34" charset="-122"/>
                <a:ea typeface="微软雅黑" panose="020B0503020204020204" pitchFamily="34" charset="-122"/>
              </a:rPr>
              <a:t>只允许移</a:t>
            </a:r>
            <a:r>
              <a:rPr lang="zh-CN" altLang="en-US" sz="2400" b="0" dirty="0">
                <a:solidFill>
                  <a:srgbClr val="000000"/>
                </a:solidFill>
                <a:latin typeface="微软雅黑" panose="020B0503020204020204" pitchFamily="34" charset="-122"/>
                <a:ea typeface="微软雅黑" panose="020B0503020204020204" pitchFamily="34" charset="-122"/>
              </a:rPr>
              <a:t>动</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个圆</a:t>
            </a:r>
            <a:r>
              <a:rPr lang="zh-CN" altLang="en-US" sz="2400" b="0" dirty="0" smtClean="0">
                <a:solidFill>
                  <a:srgbClr val="000000"/>
                </a:solidFill>
                <a:latin typeface="微软雅黑" panose="020B0503020204020204" pitchFamily="34" charset="-122"/>
                <a:ea typeface="微软雅黑" panose="020B0503020204020204" pitchFamily="34" charset="-122"/>
              </a:rPr>
              <a:t>盘</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任何时刻都不允许将较大的圆盘压在较小的圆盘之上</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600"/>
              </a:spcBef>
              <a:buFont typeface="Wingdings 2" panose="05020102010507070707" pitchFamily="18" charset="2"/>
              <a:buChar char="R"/>
            </a:pPr>
            <a:r>
              <a:rPr lang="zh-CN" altLang="en-US" sz="2400" b="0" dirty="0" smtClean="0">
                <a:solidFill>
                  <a:srgbClr val="000000"/>
                </a:solidFill>
                <a:latin typeface="微软雅黑" panose="020B0503020204020204" pitchFamily="34" charset="-122"/>
                <a:ea typeface="微软雅黑" panose="020B0503020204020204" pitchFamily="34" charset="-122"/>
              </a:rPr>
              <a:t>在规</a:t>
            </a:r>
            <a:r>
              <a:rPr lang="zh-CN" altLang="en-US" sz="2400" b="0" dirty="0">
                <a:solidFill>
                  <a:srgbClr val="000000"/>
                </a:solidFill>
                <a:latin typeface="微软雅黑" panose="020B0503020204020204" pitchFamily="34" charset="-122"/>
                <a:ea typeface="微软雅黑" panose="020B0503020204020204" pitchFamily="34" charset="-122"/>
              </a:rPr>
              <a:t>则</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和</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的前提下，可将圆盘移</a:t>
            </a:r>
            <a:r>
              <a:rPr lang="zh-CN" altLang="en-US" sz="2400" b="0" dirty="0" smtClean="0">
                <a:solidFill>
                  <a:srgbClr val="000000"/>
                </a:solidFill>
                <a:latin typeface="微软雅黑" panose="020B0503020204020204" pitchFamily="34" charset="-122"/>
                <a:ea typeface="微软雅黑" panose="020B0503020204020204" pitchFamily="34" charset="-122"/>
              </a:rPr>
              <a:t>至任</a:t>
            </a:r>
            <a:r>
              <a:rPr lang="zh-CN" altLang="en-US" sz="2400" b="0" dirty="0">
                <a:solidFill>
                  <a:srgbClr val="000000"/>
                </a:solidFill>
                <a:latin typeface="微软雅黑" panose="020B0503020204020204" pitchFamily="34" charset="-122"/>
                <a:ea typeface="微软雅黑" panose="020B0503020204020204" pitchFamily="34" charset="-122"/>
              </a:rPr>
              <a:t>何一塔座上</a:t>
            </a:r>
          </a:p>
        </p:txBody>
      </p:sp>
      <p:pic>
        <p:nvPicPr>
          <p:cNvPr id="140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2648" y="751823"/>
            <a:ext cx="3275856" cy="2029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640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290"/>
                                        </p:tgtEl>
                                        <p:attrNameLst>
                                          <p:attrName>style.visibility</p:attrName>
                                        </p:attrNameLst>
                                      </p:cBhvr>
                                      <p:to>
                                        <p:strVal val="visible"/>
                                      </p:to>
                                    </p:set>
                                    <p:animEffect transition="in" filter="fade">
                                      <p:cBhvr>
                                        <p:cTn id="10" dur="500"/>
                                        <p:tgtEl>
                                          <p:spTgt spid="140290"/>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5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602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smtClean="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步完成）</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1#C-&gt;B</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1#B-&gt;A</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2#B-&gt;C</a:t>
            </a:r>
          </a:p>
          <a:p>
            <a:pPr lvl="1" eaLnBrk="1" hangingPunct="1">
              <a:lnSpc>
                <a:spcPct val="150000"/>
              </a:lnSpc>
              <a:spcBef>
                <a:spcPts val="1400"/>
              </a:spcBef>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1#A-&gt;C</a:t>
            </a:r>
            <a:endParaRPr lang="zh-CN" altLang="en-US" sz="240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1298307"/>
            <a:ext cx="4140000" cy="265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3947915"/>
            <a:ext cx="4140000" cy="278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559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77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将</a:t>
            </a: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个盘子从</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移至</a:t>
            </a:r>
            <a:r>
              <a:rPr lang="en-US" altLang="zh-CN" sz="2400" dirty="0">
                <a:solidFill>
                  <a:srgbClr val="000000"/>
                </a:solidFill>
                <a:latin typeface="微软雅黑" panose="020B0503020204020204" pitchFamily="34" charset="-122"/>
                <a:ea typeface="微软雅黑" panose="020B0503020204020204" pitchFamily="34" charset="-122"/>
              </a:rPr>
              <a:t>C</a:t>
            </a:r>
            <a:r>
              <a:rPr lang="zh-CN" altLang="en-US" sz="2400" dirty="0">
                <a:solidFill>
                  <a:srgbClr val="000000"/>
                </a:solidFill>
                <a:latin typeface="微软雅黑" panose="020B0503020204020204" pitchFamily="34" charset="-122"/>
                <a:ea typeface="微软雅黑" panose="020B0503020204020204" pitchFamily="34" charset="-122"/>
              </a:rPr>
              <a:t>，以</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为辅</a:t>
            </a:r>
            <a:r>
              <a:rPr lang="zh-CN" altLang="en-US" sz="2400" dirty="0" smtClean="0">
                <a:solidFill>
                  <a:srgbClr val="000000"/>
                </a:solidFill>
                <a:latin typeface="微软雅黑" panose="020B0503020204020204" pitchFamily="34" charset="-122"/>
                <a:ea typeface="微软雅黑" panose="020B0503020204020204" pitchFamily="34" charset="-122"/>
              </a:rPr>
              <a:t>助</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583" y="1556792"/>
            <a:ext cx="7056834"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655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汉诺塔问题的规模</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一</a:t>
            </a:r>
            <a:r>
              <a:rPr lang="zh-CN" altLang="en-US" sz="2400" dirty="0" smtClean="0">
                <a:solidFill>
                  <a:srgbClr val="000000"/>
                </a:solidFill>
                <a:latin typeface="微软雅黑" panose="020B0503020204020204" pitchFamily="34" charset="-122"/>
                <a:ea typeface="微软雅黑" panose="020B0503020204020204" pitchFamily="34" charset="-122"/>
              </a:rPr>
              <a:t>般的</a:t>
            </a:r>
            <a:r>
              <a:rPr lang="en-US" altLang="zh-CN" sz="2400" dirty="0" smtClean="0">
                <a:solidFill>
                  <a:schemeClr val="bg2">
                    <a:lumMod val="10000"/>
                  </a:schemeClr>
                </a:solidFill>
              </a:rPr>
              <a:t>Hanoi</a:t>
            </a:r>
            <a:r>
              <a:rPr lang="zh-CN" altLang="en-US" sz="2400" dirty="0">
                <a:solidFill>
                  <a:srgbClr val="000000"/>
                </a:solidFill>
                <a:latin typeface="微软雅黑" panose="020B0503020204020204" pitchFamily="34" charset="-122"/>
                <a:ea typeface="微软雅黑" panose="020B0503020204020204" pitchFamily="34" charset="-122"/>
              </a:rPr>
              <a:t>塔玩</a:t>
            </a:r>
            <a:r>
              <a:rPr lang="zh-CN" altLang="en-US" sz="2400" dirty="0" smtClean="0">
                <a:solidFill>
                  <a:srgbClr val="000000"/>
                </a:solidFill>
                <a:latin typeface="微软雅黑" panose="020B0503020204020204" pitchFamily="34" charset="-122"/>
                <a:ea typeface="微软雅黑" panose="020B0503020204020204" pitchFamily="34" charset="-122"/>
              </a:rPr>
              <a:t>具不超过</a:t>
            </a:r>
            <a:r>
              <a:rPr lang="en-US" altLang="zh-CN" sz="2400" dirty="0" smtClean="0">
                <a:solidFill>
                  <a:srgbClr val="000000"/>
                </a:solidFill>
                <a:latin typeface="微软雅黑" panose="020B0503020204020204" pitchFamily="34" charset="-122"/>
                <a:ea typeface="微软雅黑" panose="020B0503020204020204" pitchFamily="34" charset="-122"/>
              </a:rPr>
              <a:t>8</a:t>
            </a:r>
            <a:r>
              <a:rPr lang="zh-CN" altLang="en-US" sz="2400" dirty="0" smtClean="0">
                <a:solidFill>
                  <a:srgbClr val="000000"/>
                </a:solidFill>
                <a:latin typeface="微软雅黑" panose="020B0503020204020204" pitchFamily="34" charset="-122"/>
                <a:ea typeface="微软雅黑" panose="020B0503020204020204" pitchFamily="34" charset="-122"/>
              </a:rPr>
              <a:t>片</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n=8</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，需</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移动</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255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1023</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n=15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32767</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endPar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n=20</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微软雅黑" panose="020B0503020204020204" pitchFamily="34" charset="-122"/>
                <a:ea typeface="微软雅黑" panose="020B0503020204020204" pitchFamily="34" charset="-122"/>
              </a:rPr>
              <a:t>1048575</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次（超过</a:t>
            </a:r>
            <a:r>
              <a:rPr lang="zh-CN" altLang="en-US" sz="2400" b="0" dirty="0" smtClean="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400"/>
              </a:spcBef>
              <a:buFont typeface="Arial" panose="020B0604020202020204" pitchFamily="34" charset="0"/>
              <a:buChar char="•"/>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如果</a:t>
            </a:r>
            <a:r>
              <a:rPr lang="en-US" altLang="zh-CN"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n=64</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需移</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动</a:t>
            </a:r>
            <a:r>
              <a:rPr lang="en-US" altLang="zh-CN" sz="2400" dirty="0">
                <a:solidFill>
                  <a:srgbClr val="000000"/>
                </a:solidFill>
                <a:latin typeface="+mn-lt"/>
              </a:rPr>
              <a:t>2</a:t>
            </a:r>
            <a:r>
              <a:rPr lang="en-US" altLang="zh-CN" sz="2400" baseline="30000" dirty="0">
                <a:solidFill>
                  <a:srgbClr val="000000"/>
                </a:solidFill>
                <a:latin typeface="+mn-lt"/>
              </a:rPr>
              <a:t>64</a:t>
            </a:r>
            <a:r>
              <a:rPr lang="en-US" altLang="zh-CN" sz="2400" dirty="0">
                <a:solidFill>
                  <a:srgbClr val="000000"/>
                </a:solidFill>
                <a:latin typeface="+mn-lt"/>
              </a:rPr>
              <a:t>-1</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次</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（超过</a:t>
            </a:r>
            <a:r>
              <a:rPr lang="zh-CN" altLang="en-US" sz="2400" b="0" dirty="0">
                <a:solidFill>
                  <a:srgbClr val="000000"/>
                </a:solidFill>
                <a:latin typeface="微软雅黑" panose="020B0503020204020204" pitchFamily="34" charset="-122"/>
                <a:ea typeface="微软雅黑" panose="020B0503020204020204" pitchFamily="34" charset="-122"/>
              </a:rPr>
              <a:t>一百万次</a:t>
            </a:r>
            <a:r>
              <a:rPr lang="zh-CN" altLang="en-US" sz="24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如</a:t>
            </a:r>
            <a:r>
              <a:rPr lang="zh-CN" altLang="en-US" sz="2400" b="0" dirty="0" smtClean="0">
                <a:solidFill>
                  <a:srgbClr val="000000"/>
                </a:solidFill>
                <a:latin typeface="微软雅黑" panose="020B0503020204020204" pitchFamily="34" charset="-122"/>
                <a:ea typeface="微软雅黑" panose="020B0503020204020204" pitchFamily="34" charset="-122"/>
              </a:rPr>
              <a:t>果每秒移动一</a:t>
            </a:r>
            <a:r>
              <a:rPr lang="zh-CN" altLang="en-US" sz="2400" b="0" dirty="0">
                <a:solidFill>
                  <a:srgbClr val="000000"/>
                </a:solidFill>
                <a:latin typeface="微软雅黑" panose="020B0503020204020204" pitchFamily="34" charset="-122"/>
                <a:ea typeface="微软雅黑" panose="020B0503020204020204" pitchFamily="34" charset="-122"/>
              </a:rPr>
              <a:t>块圆盘</a:t>
            </a:r>
            <a:r>
              <a:rPr lang="zh-CN" altLang="en-US" sz="2400" b="0" dirty="0" smtClean="0">
                <a:solidFill>
                  <a:srgbClr val="000000"/>
                </a:solidFill>
                <a:latin typeface="微软雅黑" panose="020B0503020204020204" pitchFamily="34" charset="-122"/>
                <a:ea typeface="微软雅黑" panose="020B0503020204020204" pitchFamily="34" charset="-122"/>
              </a:rPr>
              <a:t>，需</a:t>
            </a:r>
            <a:r>
              <a:rPr lang="en-US" altLang="zh-CN" sz="2400" b="0" dirty="0">
                <a:solidFill>
                  <a:srgbClr val="000000"/>
                </a:solidFill>
                <a:latin typeface="微软雅黑" panose="020B0503020204020204" pitchFamily="34" charset="-122"/>
                <a:ea typeface="微软雅黑" panose="020B0503020204020204" pitchFamily="34" charset="-122"/>
              </a:rPr>
              <a:t>5845.54</a:t>
            </a:r>
            <a:r>
              <a:rPr lang="zh-CN" altLang="en-US" sz="2400" b="0" dirty="0">
                <a:solidFill>
                  <a:srgbClr val="000000"/>
                </a:solidFill>
                <a:latin typeface="微软雅黑" panose="020B0503020204020204" pitchFamily="34" charset="-122"/>
                <a:ea typeface="微软雅黑" panose="020B0503020204020204" pitchFamily="34" charset="-122"/>
              </a:rPr>
              <a:t>亿</a:t>
            </a:r>
            <a:r>
              <a:rPr lang="zh-CN" altLang="en-US" sz="2400" b="0" dirty="0" smtClean="0">
                <a:solidFill>
                  <a:srgbClr val="000000"/>
                </a:solidFill>
                <a:latin typeface="微软雅黑" panose="020B0503020204020204" pitchFamily="34" charset="-122"/>
                <a:ea typeface="微软雅黑" panose="020B0503020204020204" pitchFamily="34" charset="-122"/>
              </a:rPr>
              <a:t>年</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2" panose="05020102010507070707" pitchFamily="18" charset="2"/>
              <a:buChar char="R"/>
            </a:pPr>
            <a:r>
              <a:rPr lang="zh-CN" altLang="en-US" sz="2400" b="0" dirty="0">
                <a:solidFill>
                  <a:srgbClr val="000000"/>
                </a:solidFill>
                <a:latin typeface="微软雅黑" panose="020B0503020204020204" pitchFamily="34" charset="-122"/>
                <a:ea typeface="微软雅黑" panose="020B0503020204020204" pitchFamily="34" charset="-122"/>
              </a:rPr>
              <a:t>按照宇宙大爆炸理</a:t>
            </a:r>
            <a:r>
              <a:rPr lang="zh-CN" altLang="en-US" sz="2400" b="0" dirty="0" smtClean="0">
                <a:solidFill>
                  <a:srgbClr val="000000"/>
                </a:solidFill>
                <a:latin typeface="微软雅黑" panose="020B0503020204020204" pitchFamily="34" charset="-122"/>
                <a:ea typeface="微软雅黑" panose="020B0503020204020204" pitchFamily="34" charset="-122"/>
              </a:rPr>
              <a:t>论推</a:t>
            </a:r>
            <a:r>
              <a:rPr lang="zh-CN" altLang="en-US" sz="2400" b="0" dirty="0">
                <a:solidFill>
                  <a:srgbClr val="000000"/>
                </a:solidFill>
                <a:latin typeface="微软雅黑" panose="020B0503020204020204" pitchFamily="34" charset="-122"/>
                <a:ea typeface="微软雅黑" panose="020B0503020204020204" pitchFamily="34" charset="-122"/>
              </a:rPr>
              <a:t>测，宇宙的年龄也仅为</a:t>
            </a:r>
            <a:r>
              <a:rPr lang="en-US" altLang="zh-CN" sz="2400" b="0" dirty="0">
                <a:solidFill>
                  <a:srgbClr val="000000"/>
                </a:solidFill>
                <a:latin typeface="微软雅黑" panose="020B0503020204020204" pitchFamily="34" charset="-122"/>
                <a:ea typeface="微软雅黑" panose="020B0503020204020204" pitchFamily="34" charset="-122"/>
              </a:rPr>
              <a:t>137</a:t>
            </a:r>
            <a:r>
              <a:rPr lang="zh-CN" altLang="en-US" sz="2400" b="0" dirty="0">
                <a:solidFill>
                  <a:srgbClr val="000000"/>
                </a:solidFill>
                <a:latin typeface="微软雅黑" panose="020B0503020204020204" pitchFamily="34" charset="-122"/>
                <a:ea typeface="微软雅黑" panose="020B0503020204020204" pitchFamily="34" charset="-122"/>
              </a:rPr>
              <a:t>亿年</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pic>
        <p:nvPicPr>
          <p:cNvPr id="5"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764704"/>
            <a:ext cx="40274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412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19"/>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用递归技术求解汉诺塔问题</a:t>
            </a:r>
          </a:p>
        </p:txBody>
      </p:sp>
      <p:sp>
        <p:nvSpPr>
          <p:cNvPr id="4" name="Text Box 3"/>
          <p:cNvSpPr txBox="1">
            <a:spLocks noChangeArrowheads="1"/>
          </p:cNvSpPr>
          <p:nvPr/>
        </p:nvSpPr>
        <p:spPr bwMode="auto">
          <a:xfrm>
            <a:off x="179512" y="713904"/>
            <a:ext cx="88924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400"/>
              </a:spcBef>
              <a:buFont typeface="Wingdings" panose="05000000000000000000" pitchFamily="2" charset="2"/>
              <a:buChar char=""/>
            </a:pPr>
            <a:r>
              <a:rPr lang="zh-CN" altLang="en-US" sz="2400" dirty="0" smtClean="0">
                <a:solidFill>
                  <a:srgbClr val="000000"/>
                </a:solidFill>
                <a:latin typeface="微软雅黑" panose="020B0503020204020204" pitchFamily="34" charset="-122"/>
                <a:ea typeface="微软雅黑" panose="020B0503020204020204" pitchFamily="34" charset="-122"/>
              </a:rPr>
              <a:t> 算法设计思路</a:t>
            </a:r>
            <a:r>
              <a:rPr lang="en-US" altLang="zh-CN" sz="2400" dirty="0" smtClean="0">
                <a:solidFill>
                  <a:srgbClr val="000000"/>
                </a:solidFill>
                <a:latin typeface="微软雅黑" panose="020B0503020204020204" pitchFamily="34" charset="-122"/>
                <a:ea typeface="微软雅黑" panose="020B0503020204020204" pitchFamily="34" charset="-122"/>
              </a:rPr>
              <a:t> </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时，问题可以直接求解，一步完成</a:t>
            </a:r>
          </a:p>
          <a:p>
            <a:pPr marL="864000" lvl="1" indent="-342900" eaLnBrk="1" hangingPunct="1">
              <a:lnSpc>
                <a:spcPct val="150000"/>
              </a:lnSpc>
              <a:spcBef>
                <a:spcPts val="1400"/>
              </a:spcBef>
              <a:buSzPct val="70000"/>
              <a:buFont typeface="Wingdings" panose="05000000000000000000" pitchFamily="2" charset="2"/>
              <a:buChar char="l"/>
            </a:pP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400" b="0" dirty="0">
                <a:solidFill>
                  <a:srgbClr val="000000"/>
                </a:solidFill>
                <a:latin typeface="微软雅黑" panose="020B0503020204020204" pitchFamily="34" charset="-122"/>
                <a:ea typeface="微软雅黑" panose="020B0503020204020204" pitchFamily="34" charset="-122"/>
                <a:cs typeface="Times New Roman" pitchFamily="18" charset="0"/>
              </a:rPr>
              <a:t>n&gt;1</a:t>
            </a:r>
            <a:r>
              <a:rPr lang="zh-CN" altLang="en-US" sz="2400" b="0" dirty="0">
                <a:solidFill>
                  <a:srgbClr val="000000"/>
                </a:solidFill>
                <a:latin typeface="微软雅黑" panose="020B0503020204020204" pitchFamily="34" charset="-122"/>
                <a:ea typeface="微软雅黑" panose="020B0503020204020204" pitchFamily="34" charset="-122"/>
                <a:cs typeface="Times New Roman" pitchFamily="18" charset="0"/>
              </a:rPr>
              <a:t>时，分三步完成：</a:t>
            </a: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个较小盘子设法移动到辅助塔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a:solidFill>
                  <a:srgbClr val="000000"/>
                </a:solidFill>
                <a:latin typeface="微软雅黑" panose="020B0503020204020204" pitchFamily="34" charset="-122"/>
                <a:ea typeface="微软雅黑" panose="020B0503020204020204" pitchFamily="34" charset="-122"/>
              </a:rPr>
              <a:t>构</a:t>
            </a:r>
            <a:r>
              <a:rPr lang="zh-CN" altLang="en-US" sz="2400" b="0" dirty="0" smtClean="0">
                <a:solidFill>
                  <a:srgbClr val="000000"/>
                </a:solidFill>
                <a:latin typeface="微软雅黑" panose="020B0503020204020204" pitchFamily="34" charset="-122"/>
                <a:ea typeface="微软雅黑" panose="020B0503020204020204" pitchFamily="34" charset="-122"/>
              </a:rPr>
              <a:t>造出一个比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将最大的盘子从原塔座一步移至目标塔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1264050" lvl="2" indent="-342900" eaLnBrk="1" hangingPunct="1">
              <a:lnSpc>
                <a:spcPct val="150000"/>
              </a:lnSpc>
              <a:spcBef>
                <a:spcPts val="1400"/>
              </a:spcBef>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rPr>
              <a:t>将</a:t>
            </a:r>
            <a:r>
              <a:rPr lang="en-US" altLang="zh-CN" sz="2400" b="0" dirty="0">
                <a:solidFill>
                  <a:srgbClr val="000000"/>
                </a:solidFill>
                <a:latin typeface="微软雅黑" panose="020B0503020204020204" pitchFamily="34" charset="-122"/>
                <a:ea typeface="微软雅黑" panose="020B0503020204020204" pitchFamily="34" charset="-122"/>
              </a:rPr>
              <a:t>n-1</a:t>
            </a:r>
            <a:r>
              <a:rPr lang="zh-CN" altLang="en-US" sz="2400" b="0" dirty="0">
                <a:solidFill>
                  <a:srgbClr val="000000"/>
                </a:solidFill>
                <a:latin typeface="微软雅黑" panose="020B0503020204020204" pitchFamily="34" charset="-122"/>
                <a:ea typeface="微软雅黑" panose="020B0503020204020204" pitchFamily="34" charset="-122"/>
              </a:rPr>
              <a:t>个较小的盘子设法从辅助塔座移至目标塔</a:t>
            </a:r>
            <a:r>
              <a:rPr lang="zh-CN" altLang="en-US" sz="2400" b="0" dirty="0" smtClean="0">
                <a:solidFill>
                  <a:srgbClr val="000000"/>
                </a:solidFill>
                <a:latin typeface="微软雅黑" panose="020B0503020204020204" pitchFamily="34" charset="-122"/>
                <a:ea typeface="微软雅黑" panose="020B0503020204020204" pitchFamily="34" charset="-122"/>
              </a:rPr>
              <a:t>座</a:t>
            </a:r>
            <a:endParaRPr lang="en-US" altLang="zh-CN" sz="2400" b="0" dirty="0" smtClean="0">
              <a:solidFill>
                <a:srgbClr val="000000"/>
              </a:solidFill>
              <a:latin typeface="微软雅黑" panose="020B0503020204020204" pitchFamily="34" charset="-122"/>
              <a:ea typeface="微软雅黑" panose="020B0503020204020204" pitchFamily="34" charset="-122"/>
            </a:endParaRPr>
          </a:p>
          <a:p>
            <a:pPr marL="1721250" lvl="3" indent="-342900" eaLnBrk="1" hangingPunct="1">
              <a:lnSpc>
                <a:spcPct val="150000"/>
              </a:lnSpc>
              <a:spcBef>
                <a:spcPts val="1400"/>
              </a:spcBef>
              <a:buFont typeface="微软雅黑" panose="020B0503020204020204" pitchFamily="34" charset="-122"/>
              <a:buChar char="━"/>
            </a:pPr>
            <a:r>
              <a:rPr lang="zh-CN" altLang="en-US" sz="2400" b="0" dirty="0" smtClean="0">
                <a:solidFill>
                  <a:srgbClr val="000000"/>
                </a:solidFill>
                <a:latin typeface="微软雅黑" panose="020B0503020204020204" pitchFamily="34" charset="-122"/>
                <a:ea typeface="微软雅黑" panose="020B0503020204020204" pitchFamily="34" charset="-122"/>
              </a:rPr>
              <a:t>仍然是比</a:t>
            </a:r>
            <a:r>
              <a:rPr lang="zh-CN" altLang="en-US" sz="2400" b="0" dirty="0">
                <a:solidFill>
                  <a:srgbClr val="000000"/>
                </a:solidFill>
                <a:latin typeface="微软雅黑" panose="020B0503020204020204" pitchFamily="34" charset="-122"/>
                <a:ea typeface="微软雅黑" panose="020B0503020204020204" pitchFamily="34" charset="-122"/>
              </a:rPr>
              <a:t>原问题规模小</a:t>
            </a:r>
            <a:r>
              <a:rPr lang="en-US" altLang="zh-CN" sz="2400" b="0" dirty="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的问</a:t>
            </a:r>
            <a:r>
              <a:rPr lang="zh-CN" altLang="en-US" sz="2400" b="0" dirty="0" smtClean="0">
                <a:solidFill>
                  <a:srgbClr val="000000"/>
                </a:solidFill>
                <a:latin typeface="微软雅黑" panose="020B0503020204020204" pitchFamily="34" charset="-122"/>
                <a:ea typeface="微软雅黑" panose="020B0503020204020204" pitchFamily="34" charset="-122"/>
              </a:rPr>
              <a:t>题</a:t>
            </a:r>
            <a:endParaRPr lang="en-US" altLang="zh-CN" sz="2400" b="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31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a:solidFill>
                  <a:schemeClr val="bg2">
                    <a:lumMod val="10000"/>
                  </a:schemeClr>
                </a:solidFill>
                <a:cs typeface="+mn-cs"/>
              </a:rPr>
              <a:t>汉诺塔问题的递归算法</a:t>
            </a:r>
          </a:p>
        </p:txBody>
      </p:sp>
      <p:sp>
        <p:nvSpPr>
          <p:cNvPr id="4" name="Text Box 3"/>
          <p:cNvSpPr txBox="1">
            <a:spLocks noChangeArrowheads="1"/>
          </p:cNvSpPr>
          <p:nvPr/>
        </p:nvSpPr>
        <p:spPr bwMode="auto">
          <a:xfrm>
            <a:off x="179512" y="5373216"/>
            <a:ext cx="8892480" cy="1317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其中：</a:t>
            </a:r>
            <a:r>
              <a:rPr lang="en-US" altLang="zh-CN" sz="2400" dirty="0" err="1" smtClean="0">
                <a:solidFill>
                  <a:srgbClr val="000000"/>
                </a:solidFill>
                <a:latin typeface="微软雅黑" panose="020B0503020204020204" pitchFamily="34" charset="-122"/>
                <a:ea typeface="微软雅黑" panose="020B0503020204020204" pitchFamily="34" charset="-122"/>
              </a:rPr>
              <a:t>hanoi</a:t>
            </a:r>
            <a:r>
              <a:rPr lang="en-US" altLang="zh-CN" sz="2400" dirty="0" smtClean="0">
                <a:solidFill>
                  <a:srgbClr val="000000"/>
                </a:solidFill>
                <a:latin typeface="微软雅黑" panose="020B0503020204020204" pitchFamily="34" charset="-122"/>
                <a:ea typeface="微软雅黑" panose="020B0503020204020204" pitchFamily="34" charset="-122"/>
              </a:rPr>
              <a:t>(</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n</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smtClean="0">
                <a:solidFill>
                  <a:srgbClr val="000000"/>
                </a:solidFill>
                <a:latin typeface="微软雅黑" panose="020B0503020204020204" pitchFamily="34" charset="-122"/>
                <a:ea typeface="微软雅黑" panose="020B0503020204020204" pitchFamily="34" charset="-122"/>
              </a:rPr>
              <a:t>int</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tar, </a:t>
            </a:r>
            <a:r>
              <a:rPr lang="en-US" altLang="zh-CN" sz="2400" dirty="0" err="1">
                <a:solidFill>
                  <a:srgbClr val="000000"/>
                </a:solidFill>
                <a:latin typeface="微软雅黑" panose="020B0503020204020204" pitchFamily="34" charset="-122"/>
                <a:ea typeface="微软雅黑" panose="020B0503020204020204" pitchFamily="34" charset="-122"/>
              </a:rPr>
              <a:t>int</a:t>
            </a:r>
            <a:r>
              <a:rPr lang="en-US" altLang="zh-CN" sz="2400" dirty="0">
                <a:solidFill>
                  <a:srgbClr val="000000"/>
                </a:solidFill>
                <a:latin typeface="微软雅黑" panose="020B0503020204020204" pitchFamily="34" charset="-122"/>
                <a:ea typeface="微软雅黑" panose="020B0503020204020204" pitchFamily="34" charset="-122"/>
              </a:rPr>
              <a:t> aux) </a:t>
            </a:r>
            <a:r>
              <a:rPr lang="zh-CN" altLang="en-US" sz="2400" dirty="0" smtClean="0">
                <a:solidFill>
                  <a:srgbClr val="000000"/>
                </a:solidFill>
                <a:latin typeface="微软雅黑" panose="020B0503020204020204" pitchFamily="34" charset="-122"/>
                <a:ea typeface="微软雅黑" panose="020B0503020204020204" pitchFamily="34" charset="-122"/>
              </a:rPr>
              <a:t>表</a:t>
            </a:r>
            <a:r>
              <a:rPr lang="zh-CN" altLang="en-US" sz="2400" dirty="0">
                <a:solidFill>
                  <a:srgbClr val="000000"/>
                </a:solidFill>
                <a:latin typeface="微软雅黑" panose="020B0503020204020204" pitchFamily="34" charset="-122"/>
                <a:ea typeface="微软雅黑" panose="020B0503020204020204" pitchFamily="34" charset="-122"/>
              </a:rPr>
              <a:t>示将塔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err="1">
                <a:solidFill>
                  <a:srgbClr val="000000"/>
                </a:solidFill>
                <a:latin typeface="微软雅黑" panose="020B0503020204020204" pitchFamily="34" charset="-122"/>
                <a:ea typeface="微软雅黑" panose="020B0503020204020204" pitchFamily="34" charset="-122"/>
              </a:rPr>
              <a:t>src</a:t>
            </a:r>
            <a:r>
              <a:rPr lang="zh-CN" altLang="en-US" sz="2400" dirty="0" smtClean="0">
                <a:solidFill>
                  <a:srgbClr val="000000"/>
                </a:solidFill>
                <a:latin typeface="微软雅黑" panose="020B0503020204020204" pitchFamily="34" charset="-122"/>
                <a:ea typeface="微软雅黑" panose="020B0503020204020204" pitchFamily="34" charset="-122"/>
              </a:rPr>
              <a:t>上</a:t>
            </a:r>
            <a:r>
              <a:rPr lang="zh-CN" altLang="en-US"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n</a:t>
            </a:r>
            <a:r>
              <a:rPr lang="zh-CN" altLang="en-US" sz="2400" dirty="0">
                <a:solidFill>
                  <a:srgbClr val="000000"/>
                </a:solidFill>
                <a:latin typeface="微软雅黑" panose="020B0503020204020204" pitchFamily="34" charset="-122"/>
                <a:ea typeface="微软雅黑" panose="020B0503020204020204" pitchFamily="34" charset="-122"/>
              </a:rPr>
              <a:t>个盘子移动到塔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tar</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以塔</a:t>
            </a:r>
            <a:r>
              <a:rPr lang="zh-CN" altLang="en-US" sz="2400" dirty="0" smtClean="0">
                <a:solidFill>
                  <a:srgbClr val="000000"/>
                </a:solidFill>
                <a:latin typeface="微软雅黑" panose="020B0503020204020204" pitchFamily="34" charset="-122"/>
                <a:ea typeface="微软雅黑" panose="020B0503020204020204" pitchFamily="34" charset="-122"/>
              </a:rPr>
              <a:t>座</a:t>
            </a:r>
            <a:r>
              <a:rPr lang="en-US" altLang="zh-CN" sz="2400" dirty="0" smtClean="0">
                <a:solidFill>
                  <a:srgbClr val="000000"/>
                </a:solidFill>
                <a:latin typeface="微软雅黑" panose="020B0503020204020204" pitchFamily="34" charset="-122"/>
                <a:ea typeface="微软雅黑" panose="020B0503020204020204" pitchFamily="34" charset="-122"/>
              </a:rPr>
              <a:t>aux</a:t>
            </a:r>
            <a:r>
              <a:rPr lang="zh-CN" altLang="en-US" sz="2400" dirty="0" smtClean="0">
                <a:solidFill>
                  <a:srgbClr val="000000"/>
                </a:solidFill>
                <a:latin typeface="微软雅黑" panose="020B0503020204020204" pitchFamily="34" charset="-122"/>
                <a:ea typeface="微软雅黑" panose="020B0503020204020204" pitchFamily="34" charset="-122"/>
              </a:rPr>
              <a:t>为</a:t>
            </a:r>
            <a:r>
              <a:rPr lang="zh-CN" altLang="en-US" sz="2400" dirty="0">
                <a:solidFill>
                  <a:srgbClr val="000000"/>
                </a:solidFill>
                <a:latin typeface="微软雅黑" panose="020B0503020204020204" pitchFamily="34" charset="-122"/>
                <a:ea typeface="微软雅黑" panose="020B0503020204020204" pitchFamily="34" charset="-122"/>
              </a:rPr>
              <a:t>辅助（</a:t>
            </a:r>
            <a:r>
              <a:rPr lang="en-US" altLang="zh-CN" sz="2400" dirty="0">
                <a:solidFill>
                  <a:srgbClr val="000000"/>
                </a:solidFill>
                <a:latin typeface="微软雅黑" panose="020B0503020204020204" pitchFamily="34" charset="-122"/>
                <a:ea typeface="微软雅黑" panose="020B0503020204020204" pitchFamily="34" charset="-122"/>
              </a:rPr>
              <a:t>auxiliary</a:t>
            </a:r>
            <a:r>
              <a:rPr lang="zh-CN" altLang="en-US" sz="2400"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323529" y="980729"/>
            <a:ext cx="8496944" cy="4104456"/>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kern="0" dirty="0" smtClean="0">
                <a:latin typeface="+mn-ea"/>
                <a:ea typeface="+mn-ea"/>
                <a:cs typeface="Arial" charset="0"/>
              </a:rPr>
              <a:t>void </a:t>
            </a:r>
            <a:r>
              <a:rPr lang="en-US" altLang="zh-CN" kern="0" dirty="0" err="1" smtClean="0">
                <a:solidFill>
                  <a:srgbClr val="C00000"/>
                </a:solidFill>
                <a:latin typeface="+mn-ea"/>
                <a:ea typeface="+mn-ea"/>
                <a:cs typeface="Arial" charset="0"/>
              </a:rPr>
              <a:t>hanoi</a:t>
            </a:r>
            <a:r>
              <a:rPr lang="en-US" altLang="zh-CN" kern="0" dirty="0" smtClean="0">
                <a:solidFill>
                  <a:srgbClr val="C00000"/>
                </a:solidFill>
                <a:latin typeface="+mn-ea"/>
                <a:ea typeface="+mn-ea"/>
                <a:cs typeface="Arial" charset="0"/>
              </a:rPr>
              <a:t> </a:t>
            </a:r>
            <a:r>
              <a:rPr lang="en-US" altLang="zh-CN" kern="0" dirty="0" smtClean="0">
                <a:latin typeface="+mn-ea"/>
                <a:ea typeface="+mn-ea"/>
                <a:cs typeface="Arial" charset="0"/>
              </a:rPr>
              <a:t>(</a:t>
            </a:r>
            <a:r>
              <a:rPr lang="en-US" altLang="zh-CN" kern="0" dirty="0" err="1" smtClean="0">
                <a:latin typeface="+mn-ea"/>
                <a:ea typeface="+mn-ea"/>
                <a:cs typeface="Arial" charset="0"/>
              </a:rPr>
              <a:t>int</a:t>
            </a:r>
            <a:r>
              <a:rPr lang="en-US" altLang="zh-CN" kern="0" dirty="0" smtClean="0">
                <a:latin typeface="+mn-ea"/>
                <a:ea typeface="+mn-ea"/>
                <a:cs typeface="Arial" charset="0"/>
              </a:rPr>
              <a:t>  n,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err="1" smtClean="0">
                <a:latin typeface="+mn-ea"/>
                <a:ea typeface="+mn-ea"/>
                <a:cs typeface="Arial" charset="0"/>
              </a:rPr>
              <a:t>src</a:t>
            </a:r>
            <a:r>
              <a:rPr lang="en-US" altLang="zh-CN" kern="0" dirty="0" smtClean="0">
                <a:latin typeface="+mn-ea"/>
                <a:ea typeface="+mn-ea"/>
                <a:cs typeface="Arial" charset="0"/>
              </a:rPr>
              <a:t>,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kern="0" dirty="0">
                <a:latin typeface="+mn-ea"/>
                <a:ea typeface="+mn-ea"/>
                <a:cs typeface="Arial" charset="0"/>
              </a:rPr>
              <a:t>tar, </a:t>
            </a:r>
            <a:r>
              <a:rPr lang="en-US" altLang="zh-CN" kern="0" dirty="0" err="1" smtClean="0">
                <a:latin typeface="+mn-ea"/>
                <a:ea typeface="+mn-ea"/>
                <a:cs typeface="Arial" charset="0"/>
              </a:rPr>
              <a:t>int</a:t>
            </a:r>
            <a:r>
              <a:rPr lang="en-US" altLang="zh-CN" kern="0" dirty="0" smtClean="0">
                <a:latin typeface="+mn-ea"/>
                <a:ea typeface="+mn-ea"/>
                <a:cs typeface="Arial" charset="0"/>
              </a:rPr>
              <a:t> </a:t>
            </a:r>
            <a:r>
              <a:rPr lang="en-US" altLang="zh-CN" dirty="0">
                <a:solidFill>
                  <a:srgbClr val="000000"/>
                </a:solidFill>
              </a:rPr>
              <a:t>aux</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if(n&gt;0){</a:t>
            </a:r>
          </a:p>
          <a:p>
            <a:pPr marL="57150" indent="0">
              <a:buNone/>
            </a:pPr>
            <a:r>
              <a:rPr lang="en-US" altLang="zh-CN" kern="0" dirty="0" smtClean="0">
                <a:latin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kern="0" dirty="0" err="1" smtClean="0">
                <a:latin typeface="+mn-ea"/>
                <a:cs typeface="Arial" charset="0"/>
              </a:rPr>
              <a:t>src</a:t>
            </a:r>
            <a:r>
              <a:rPr lang="en-US" altLang="zh-CN" kern="0" dirty="0" smtClean="0">
                <a:latin typeface="+mn-ea"/>
                <a:ea typeface="+mn-ea"/>
                <a:cs typeface="Arial" charset="0"/>
              </a:rPr>
              <a:t>,  </a:t>
            </a:r>
            <a:r>
              <a:rPr lang="en-US" altLang="zh-CN" dirty="0" smtClean="0">
                <a:solidFill>
                  <a:srgbClr val="000000"/>
                </a:solidFill>
              </a:rPr>
              <a:t>aux</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move(</a:t>
            </a:r>
            <a:r>
              <a:rPr lang="en-US" altLang="zh-CN" kern="0" dirty="0" err="1">
                <a:latin typeface="+mn-ea"/>
                <a:cs typeface="Arial" charset="0"/>
              </a:rPr>
              <a:t>src</a:t>
            </a:r>
            <a:r>
              <a:rPr lang="en-US" altLang="zh-CN" kern="0" dirty="0">
                <a:latin typeface="+mn-ea"/>
                <a:ea typeface="+mn-ea"/>
                <a:cs typeface="Arial" charset="0"/>
              </a:rPr>
              <a:t>, tar);</a:t>
            </a:r>
            <a:endParaRPr lang="en-US" altLang="zh-CN" kern="0" dirty="0" smtClean="0">
              <a:latin typeface="+mn-ea"/>
              <a:ea typeface="+mn-ea"/>
              <a:cs typeface="Arial" charset="0"/>
            </a:endParaRPr>
          </a:p>
          <a:p>
            <a:pPr marL="57150" indent="0">
              <a:buNone/>
            </a:pPr>
            <a:r>
              <a:rPr lang="en-US" altLang="zh-CN" kern="0" dirty="0" smtClean="0">
                <a:latin typeface="+mn-ea"/>
                <a:ea typeface="+mn-ea"/>
                <a:cs typeface="Arial" charset="0"/>
              </a:rPr>
              <a:t>            </a:t>
            </a:r>
            <a:r>
              <a:rPr lang="en-US" altLang="zh-CN" kern="0" dirty="0" err="1">
                <a:solidFill>
                  <a:srgbClr val="C00000"/>
                </a:solidFill>
                <a:latin typeface="+mn-ea"/>
                <a:ea typeface="+mn-ea"/>
                <a:cs typeface="Arial" charset="0"/>
              </a:rPr>
              <a:t>hanoi</a:t>
            </a:r>
            <a:r>
              <a:rPr lang="en-US" altLang="zh-CN" kern="0" dirty="0" smtClean="0">
                <a:latin typeface="+mn-ea"/>
                <a:ea typeface="+mn-ea"/>
                <a:cs typeface="Arial" charset="0"/>
              </a:rPr>
              <a:t>(n-1,  </a:t>
            </a:r>
            <a:r>
              <a:rPr lang="en-US" altLang="zh-CN" dirty="0" smtClean="0">
                <a:solidFill>
                  <a:srgbClr val="000000"/>
                </a:solidFill>
              </a:rPr>
              <a:t>aux</a:t>
            </a:r>
            <a:r>
              <a:rPr lang="en-US" altLang="zh-CN" kern="0" dirty="0" smtClean="0">
                <a:latin typeface="+mn-ea"/>
                <a:ea typeface="+mn-ea"/>
                <a:cs typeface="Arial" charset="0"/>
              </a:rPr>
              <a:t>, tar, </a:t>
            </a:r>
            <a:r>
              <a:rPr lang="en-US" altLang="zh-CN" kern="0" dirty="0" err="1" smtClean="0">
                <a:latin typeface="+mn-ea"/>
                <a:ea typeface="+mn-ea"/>
                <a:cs typeface="Arial" charset="0"/>
              </a:rPr>
              <a:t>src</a:t>
            </a:r>
            <a:r>
              <a:rPr lang="en-US" altLang="zh-CN" kern="0" dirty="0" smtClean="0">
                <a:latin typeface="+mn-ea"/>
                <a:ea typeface="+mn-ea"/>
                <a:cs typeface="Arial" charset="0"/>
              </a:rPr>
              <a:t>);</a:t>
            </a:r>
          </a:p>
          <a:p>
            <a:pPr marL="57150" indent="0">
              <a:buFont typeface="Wingdings" pitchFamily="2" charset="2"/>
              <a:buNone/>
            </a:pPr>
            <a:r>
              <a:rPr lang="en-US" altLang="zh-CN" kern="0" dirty="0" smtClean="0">
                <a:latin typeface="+mn-ea"/>
                <a:ea typeface="+mn-ea"/>
                <a:cs typeface="Arial" charset="0"/>
              </a:rPr>
              <a:t>      }</a:t>
            </a:r>
          </a:p>
          <a:p>
            <a:pPr marL="57150" indent="0">
              <a:buFont typeface="Wingdings" pitchFamily="2" charset="2"/>
              <a:buNone/>
            </a:pPr>
            <a:r>
              <a:rPr lang="en-US" altLang="zh-CN" kern="0" dirty="0" smtClean="0">
                <a:latin typeface="+mn-ea"/>
                <a:ea typeface="+mn-ea"/>
                <a:cs typeface="Arial" charset="0"/>
              </a:rPr>
              <a:t>}</a:t>
            </a:r>
          </a:p>
        </p:txBody>
      </p:sp>
    </p:spTree>
    <p:extLst>
      <p:ext uri="{BB962C8B-B14F-4D97-AF65-F5344CB8AC3E}">
        <p14:creationId xmlns:p14="http://schemas.microsoft.com/office/powerpoint/2010/main" val="344342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Effect transition="in" filter="wipe(left)">
                                      <p:cBhvr>
                                        <p:cTn id="11" dur="500"/>
                                        <p:tgtEl>
                                          <p:spTgt spid="5">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left)">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left)">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left)">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wipe(left)">
                                      <p:cBhvr>
                                        <p:cTn id="34" dur="500"/>
                                        <p:tgtEl>
                                          <p:spTgt spid="5">
                                            <p:txEl>
                                              <p:pRg st="1" end="1"/>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smtClean="0">
                <a:solidFill>
                  <a:schemeClr val="bg2">
                    <a:lumMod val="10000"/>
                  </a:schemeClr>
                </a:solidFill>
                <a:cs typeface="+mn-cs"/>
              </a:rPr>
              <a:t>示</a:t>
            </a:r>
            <a:r>
              <a:rPr lang="zh-CN" altLang="en-US" kern="1200" dirty="0">
                <a:solidFill>
                  <a:schemeClr val="bg2">
                    <a:lumMod val="10000"/>
                  </a:schemeClr>
                </a:solidFill>
                <a:cs typeface="+mn-cs"/>
              </a:rPr>
              <a:t>例</a:t>
            </a:r>
            <a:r>
              <a:rPr lang="en-US" altLang="zh-CN" kern="1200" dirty="0">
                <a:solidFill>
                  <a:schemeClr val="bg2">
                    <a:lumMod val="10000"/>
                  </a:schemeClr>
                </a:solidFill>
                <a:cs typeface="+mn-cs"/>
              </a:rPr>
              <a:t>2</a:t>
            </a:r>
            <a:r>
              <a:rPr lang="zh-CN" altLang="en-US" kern="1200" dirty="0">
                <a:solidFill>
                  <a:schemeClr val="bg2">
                    <a:lumMod val="10000"/>
                  </a:schemeClr>
                </a:solidFill>
                <a:cs typeface="+mn-cs"/>
              </a:rPr>
              <a:t>：排列问题</a:t>
            </a:r>
          </a:p>
        </p:txBody>
      </p:sp>
      <p:sp>
        <p:nvSpPr>
          <p:cNvPr id="4" name="Text Box 3"/>
          <p:cNvSpPr txBox="1">
            <a:spLocks noChangeArrowheads="1"/>
          </p:cNvSpPr>
          <p:nvPr/>
        </p:nvSpPr>
        <p:spPr bwMode="auto">
          <a:xfrm>
            <a:off x="107504" y="764704"/>
            <a:ext cx="9073008"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50000"/>
              </a:lnSpc>
              <a:spcBef>
                <a:spcPts val="1600"/>
              </a:spcBef>
              <a:buFont typeface="Wingdings" panose="05000000000000000000" pitchFamily="2" charset="2"/>
              <a:buChar char=""/>
            </a:pPr>
            <a:r>
              <a:rPr lang="zh-CN" altLang="en-US" sz="2400" b="1" dirty="0" smtClean="0">
                <a:solidFill>
                  <a:srgbClr val="000000"/>
                </a:solidFill>
                <a:latin typeface="微软雅黑" panose="020B0503020204020204" pitchFamily="34" charset="-122"/>
                <a:ea typeface="微软雅黑" panose="020B0503020204020204" pitchFamily="34" charset="-122"/>
              </a:rPr>
              <a:t> 设</a:t>
            </a:r>
            <a:r>
              <a:rPr lang="zh-CN" altLang="en-US" sz="2400" b="1" dirty="0">
                <a:solidFill>
                  <a:srgbClr val="000000"/>
                </a:solidFill>
                <a:latin typeface="微软雅黑" panose="020B0503020204020204" pitchFamily="34" charset="-122"/>
                <a:ea typeface="微软雅黑" panose="020B0503020204020204" pitchFamily="34" charset="-122"/>
              </a:rPr>
              <a:t>计一个递归算</a:t>
            </a:r>
            <a:r>
              <a:rPr lang="zh-CN" altLang="en-US" sz="2400" b="1" dirty="0" smtClean="0">
                <a:solidFill>
                  <a:srgbClr val="000000"/>
                </a:solidFill>
                <a:latin typeface="微软雅黑" panose="020B0503020204020204" pitchFamily="34" charset="-122"/>
                <a:ea typeface="微软雅黑" panose="020B0503020204020204" pitchFamily="34" charset="-122"/>
              </a:rPr>
              <a:t>法：生</a:t>
            </a:r>
            <a:r>
              <a:rPr lang="zh-CN" altLang="en-US" sz="2400" b="1" dirty="0">
                <a:solidFill>
                  <a:srgbClr val="000000"/>
                </a:solidFill>
                <a:latin typeface="微软雅黑" panose="020B0503020204020204" pitchFamily="34" charset="-122"/>
                <a:ea typeface="微软雅黑" panose="020B0503020204020204" pitchFamily="34" charset="-122"/>
              </a:rPr>
              <a:t>成</a:t>
            </a:r>
            <a:r>
              <a:rPr lang="en-US" altLang="zh-CN" sz="2400" b="1" dirty="0">
                <a:solidFill>
                  <a:srgbClr val="000000"/>
                </a:solidFill>
                <a:latin typeface="微软雅黑" panose="020B0503020204020204" pitchFamily="34" charset="-122"/>
                <a:ea typeface="微软雅黑" panose="020B0503020204020204" pitchFamily="34" charset="-122"/>
              </a:rPr>
              <a:t>n</a:t>
            </a:r>
            <a:r>
              <a:rPr lang="zh-CN" altLang="en-US" sz="2400" b="1" dirty="0">
                <a:solidFill>
                  <a:srgbClr val="000000"/>
                </a:solidFill>
                <a:latin typeface="微软雅黑" panose="020B0503020204020204" pitchFamily="34" charset="-122"/>
                <a:ea typeface="微软雅黑" panose="020B0503020204020204" pitchFamily="34" charset="-122"/>
              </a:rPr>
              <a:t>个元素</a:t>
            </a:r>
            <a:r>
              <a:rPr lang="en-US" altLang="zh-CN" sz="2400" b="1" dirty="0">
                <a:solidFill>
                  <a:srgbClr val="000000"/>
                </a:solidFill>
                <a:latin typeface="+mn-lt"/>
                <a:ea typeface="微软雅黑" panose="020B0503020204020204" pitchFamily="34" charset="-122"/>
              </a:rPr>
              <a:t>{r</a:t>
            </a:r>
            <a:r>
              <a:rPr lang="en-US" altLang="zh-CN" sz="2400" b="1" baseline="-25000" dirty="0">
                <a:solidFill>
                  <a:srgbClr val="000000"/>
                </a:solidFill>
                <a:latin typeface="+mn-lt"/>
                <a:ea typeface="微软雅黑" panose="020B0503020204020204" pitchFamily="34" charset="-122"/>
              </a:rPr>
              <a:t>1</a:t>
            </a:r>
            <a:r>
              <a:rPr lang="en-US" altLang="zh-CN" sz="2400" b="1" dirty="0">
                <a:solidFill>
                  <a:srgbClr val="000000"/>
                </a:solidFill>
                <a:latin typeface="+mn-lt"/>
                <a:ea typeface="微软雅黑" panose="020B0503020204020204" pitchFamily="34" charset="-122"/>
              </a:rPr>
              <a:t>,r</a:t>
            </a:r>
            <a:r>
              <a:rPr lang="en-US" altLang="zh-CN" sz="2400" b="1" baseline="-25000" dirty="0">
                <a:solidFill>
                  <a:srgbClr val="000000"/>
                </a:solidFill>
                <a:latin typeface="+mn-lt"/>
                <a:ea typeface="微软雅黑" panose="020B0503020204020204" pitchFamily="34" charset="-122"/>
              </a:rPr>
              <a:t>2</a:t>
            </a:r>
            <a:r>
              <a:rPr lang="en-US" altLang="zh-CN" sz="2400" b="1" dirty="0">
                <a:solidFill>
                  <a:srgbClr val="000000"/>
                </a:solidFill>
                <a:latin typeface="+mn-lt"/>
                <a:ea typeface="微软雅黑" panose="020B0503020204020204" pitchFamily="34" charset="-122"/>
              </a:rPr>
              <a:t>,…,</a:t>
            </a:r>
            <a:r>
              <a:rPr lang="en-US" altLang="zh-CN" sz="2400" b="1" dirty="0" err="1">
                <a:solidFill>
                  <a:srgbClr val="000000"/>
                </a:solidFill>
                <a:latin typeface="+mn-lt"/>
                <a:ea typeface="微软雅黑" panose="020B0503020204020204" pitchFamily="34" charset="-122"/>
              </a:rPr>
              <a:t>r</a:t>
            </a:r>
            <a:r>
              <a:rPr lang="en-US" altLang="zh-CN" sz="2400" b="1" baseline="-25000" dirty="0" err="1">
                <a:solidFill>
                  <a:srgbClr val="000000"/>
                </a:solidFill>
                <a:latin typeface="+mn-lt"/>
                <a:ea typeface="微软雅黑" panose="020B0503020204020204" pitchFamily="34" charset="-122"/>
              </a:rPr>
              <a:t>n</a:t>
            </a:r>
            <a:r>
              <a:rPr lang="en-US" altLang="zh-CN" sz="2400" b="1" dirty="0">
                <a:solidFill>
                  <a:srgbClr val="000000"/>
                </a:solidFill>
                <a:latin typeface="+mn-lt"/>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的全排</a:t>
            </a:r>
            <a:r>
              <a:rPr lang="zh-CN" altLang="en-US" sz="2400" b="1" dirty="0" smtClean="0">
                <a:solidFill>
                  <a:srgbClr val="000000"/>
                </a:solidFill>
                <a:latin typeface="微软雅黑" panose="020B0503020204020204" pitchFamily="34" charset="-122"/>
                <a:ea typeface="微软雅黑" panose="020B0503020204020204" pitchFamily="34" charset="-122"/>
              </a:rPr>
              <a:t>列</a:t>
            </a:r>
            <a:endParaRPr lang="en-US" altLang="zh-CN" sz="2400" b="1" dirty="0" smtClean="0">
              <a:solidFill>
                <a:srgbClr val="000000"/>
              </a:solidFill>
              <a:latin typeface="微软雅黑" panose="020B0503020204020204" pitchFamily="34" charset="-122"/>
              <a:ea typeface="微软雅黑" panose="020B0503020204020204" pitchFamily="34" charset="-122"/>
            </a:endParaRPr>
          </a:p>
          <a:p>
            <a:pPr marL="864000" lvl="1" indent="-342900" eaLnBrk="1" hangingPunct="1">
              <a:lnSpc>
                <a:spcPct val="150000"/>
              </a:lnSpc>
              <a:spcBef>
                <a:spcPts val="1600"/>
              </a:spcBef>
              <a:buFont typeface="Arial" panose="020B0604020202020204" pitchFamily="34" charset="0"/>
              <a:buChar char="•"/>
            </a:pP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设</a:t>
            </a:r>
            <a:r>
              <a:rPr lang="en-US" altLang="zh-CN" sz="2200" dirty="0">
                <a:solidFill>
                  <a:srgbClr val="000000"/>
                </a:solidFill>
                <a:latin typeface="+mn-lt"/>
                <a:ea typeface="微软雅黑" panose="020B0503020204020204" pitchFamily="34" charset="-122"/>
                <a:cs typeface="Times New Roman" pitchFamily="18" charset="0"/>
              </a:rPr>
              <a:t>R={r</a:t>
            </a:r>
            <a:r>
              <a:rPr lang="en-US" altLang="zh-CN" sz="2200" baseline="-25000" dirty="0">
                <a:solidFill>
                  <a:srgbClr val="000000"/>
                </a:solidFill>
                <a:latin typeface="+mn-lt"/>
                <a:ea typeface="微软雅黑" panose="020B0503020204020204" pitchFamily="34" charset="-122"/>
                <a:cs typeface="Times New Roman" pitchFamily="18" charset="0"/>
              </a:rPr>
              <a:t>1</a:t>
            </a:r>
            <a:r>
              <a:rPr lang="en-US" altLang="zh-CN" sz="2200" dirty="0">
                <a:solidFill>
                  <a:srgbClr val="000000"/>
                </a:solidFill>
                <a:latin typeface="+mn-lt"/>
                <a:ea typeface="微软雅黑" panose="020B0503020204020204" pitchFamily="34" charset="-122"/>
                <a:cs typeface="Times New Roman" pitchFamily="18" charset="0"/>
              </a:rPr>
              <a:t>,r</a:t>
            </a:r>
            <a:r>
              <a:rPr lang="en-US" altLang="zh-CN" sz="2200" baseline="-25000" dirty="0">
                <a:solidFill>
                  <a:srgbClr val="000000"/>
                </a:solidFill>
                <a:latin typeface="+mn-lt"/>
                <a:ea typeface="微软雅黑" panose="020B0503020204020204" pitchFamily="34" charset="-122"/>
                <a:cs typeface="Times New Roman" pitchFamily="18" charset="0"/>
              </a:rPr>
              <a:t>2</a:t>
            </a:r>
            <a:r>
              <a:rPr lang="en-US" altLang="zh-CN" sz="2200" dirty="0">
                <a:solidFill>
                  <a:srgbClr val="000000"/>
                </a:solidFill>
                <a:latin typeface="+mn-lt"/>
                <a:ea typeface="微软雅黑" panose="020B0503020204020204" pitchFamily="34" charset="-122"/>
                <a:cs typeface="Times New Roman" pitchFamily="18" charset="0"/>
              </a:rPr>
              <a:t>,…,</a:t>
            </a:r>
            <a:r>
              <a:rPr lang="en-US" altLang="zh-CN" sz="2200" dirty="0" err="1">
                <a:solidFill>
                  <a:srgbClr val="000000"/>
                </a:solidFill>
                <a:latin typeface="+mn-lt"/>
                <a:ea typeface="微软雅黑" panose="020B0503020204020204" pitchFamily="34" charset="-122"/>
                <a:cs typeface="Times New Roman" pitchFamily="18" charset="0"/>
              </a:rPr>
              <a:t>r</a:t>
            </a:r>
            <a:r>
              <a:rPr lang="en-US" altLang="zh-CN" sz="2200" baseline="-25000" dirty="0" err="1">
                <a:solidFill>
                  <a:srgbClr val="000000"/>
                </a:solidFill>
                <a:latin typeface="+mn-lt"/>
                <a:ea typeface="微软雅黑" panose="020B0503020204020204" pitchFamily="34" charset="-122"/>
                <a:cs typeface="Times New Roman" pitchFamily="18" charset="0"/>
              </a:rPr>
              <a:t>n</a:t>
            </a:r>
            <a:r>
              <a:rPr lang="en-US" altLang="zh-CN" sz="2200" dirty="0">
                <a:solidFill>
                  <a:srgbClr val="000000"/>
                </a:solidFill>
                <a:latin typeface="+mn-lt"/>
                <a:ea typeface="微软雅黑" panose="020B0503020204020204" pitchFamily="34" charset="-122"/>
                <a:cs typeface="Times New Roman" pitchFamily="18" charset="0"/>
              </a:rPr>
              <a:t>}</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是要进行排列的</a:t>
            </a:r>
            <a:r>
              <a:rPr lang="en-US" altLang="zh-CN" sz="2200" b="0" dirty="0">
                <a:solidFill>
                  <a:srgbClr val="000000"/>
                </a:solidFill>
                <a:latin typeface="微软雅黑" panose="020B0503020204020204" pitchFamily="34" charset="-122"/>
                <a:ea typeface="微软雅黑" panose="020B0503020204020204" pitchFamily="34" charset="-122"/>
                <a:cs typeface="Times New Roman" pitchFamily="18" charset="0"/>
              </a:rPr>
              <a:t>n</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个元素，</a:t>
            </a:r>
            <a:r>
              <a:rPr lang="en-US" altLang="zh-CN" sz="2200" dirty="0" err="1">
                <a:solidFill>
                  <a:srgbClr val="000000"/>
                </a:solidFill>
                <a:latin typeface="+mn-lt"/>
                <a:ea typeface="微软雅黑" panose="020B0503020204020204" pitchFamily="34" charset="-122"/>
                <a:cs typeface="Times New Roman" pitchFamily="18" charset="0"/>
              </a:rPr>
              <a:t>R</a:t>
            </a:r>
            <a:r>
              <a:rPr lang="en-US" altLang="zh-CN" sz="2200" baseline="-25000" dirty="0" err="1">
                <a:solidFill>
                  <a:srgbClr val="000000"/>
                </a:solidFill>
                <a:latin typeface="+mn-lt"/>
                <a:ea typeface="微软雅黑" panose="020B0503020204020204" pitchFamily="34" charset="-122"/>
                <a:cs typeface="Times New Roman" pitchFamily="18" charset="0"/>
              </a:rPr>
              <a:t>i</a:t>
            </a:r>
            <a:r>
              <a:rPr lang="en-US" altLang="zh-CN" sz="2200" dirty="0">
                <a:solidFill>
                  <a:srgbClr val="000000"/>
                </a:solidFill>
                <a:latin typeface="+mn-lt"/>
                <a:ea typeface="微软雅黑" panose="020B0503020204020204" pitchFamily="34" charset="-122"/>
                <a:cs typeface="Times New Roman" pitchFamily="18" charset="0"/>
              </a:rPr>
              <a:t>=R-{</a:t>
            </a:r>
            <a:r>
              <a:rPr lang="en-US" altLang="zh-CN" sz="2200" dirty="0" err="1">
                <a:solidFill>
                  <a:srgbClr val="000000"/>
                </a:solidFill>
                <a:latin typeface="+mn-lt"/>
                <a:ea typeface="微软雅黑" panose="020B0503020204020204" pitchFamily="34" charset="-122"/>
                <a:cs typeface="Times New Roman" pitchFamily="18" charset="0"/>
              </a:rPr>
              <a:t>r</a:t>
            </a:r>
            <a:r>
              <a:rPr lang="en-US" altLang="zh-CN" sz="2200" baseline="-25000" dirty="0" err="1">
                <a:solidFill>
                  <a:srgbClr val="000000"/>
                </a:solidFill>
                <a:latin typeface="+mn-lt"/>
                <a:ea typeface="微软雅黑" panose="020B0503020204020204" pitchFamily="34" charset="-122"/>
                <a:cs typeface="Times New Roman" pitchFamily="18" charset="0"/>
              </a:rPr>
              <a:t>i</a:t>
            </a:r>
            <a:r>
              <a:rPr lang="en-US" altLang="zh-CN" sz="2200" dirty="0" smtClean="0">
                <a:solidFill>
                  <a:srgbClr val="000000"/>
                </a:solidFill>
                <a:latin typeface="+mn-lt"/>
                <a:ea typeface="微软雅黑" panose="020B0503020204020204" pitchFamily="34" charset="-122"/>
                <a:cs typeface="Times New Roman" pitchFamily="18" charset="0"/>
              </a:rPr>
              <a:t>}</a:t>
            </a:r>
          </a:p>
          <a:p>
            <a:pPr marL="864000" lvl="1" indent="-342900" eaLnBrk="1" hangingPunct="1">
              <a:lnSpc>
                <a:spcPct val="150000"/>
              </a:lnSpc>
              <a:spcBef>
                <a:spcPts val="1600"/>
              </a:spcBef>
              <a:buFont typeface="Arial" panose="020B0604020202020204" pitchFamily="34" charset="0"/>
              <a:buChar char="•"/>
            </a:pP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集合</a:t>
            </a:r>
            <a:r>
              <a:rPr lang="en-US" altLang="zh-CN" sz="2200" dirty="0">
                <a:solidFill>
                  <a:srgbClr val="000000"/>
                </a:solidFill>
                <a:latin typeface="+mn-lt"/>
                <a:ea typeface="微软雅黑" panose="020B0503020204020204" pitchFamily="34" charset="-122"/>
                <a:cs typeface="Times New Roman" pitchFamily="18" charset="0"/>
              </a:rPr>
              <a:t>X</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中元素的全排列记</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为：</a:t>
            </a:r>
            <a:r>
              <a:rPr lang="en-US" altLang="zh-CN" sz="2200" dirty="0" smtClean="0">
                <a:solidFill>
                  <a:srgbClr val="000000"/>
                </a:solidFill>
                <a:latin typeface="+mn-lt"/>
                <a:ea typeface="微软雅黑" panose="020B0503020204020204" pitchFamily="34" charset="-122"/>
                <a:cs typeface="Times New Roman" pitchFamily="18" charset="0"/>
              </a:rPr>
              <a:t>perm(X)</a:t>
            </a:r>
          </a:p>
          <a:p>
            <a:pPr marL="864000" lvl="1" indent="-342900" eaLnBrk="1" hangingPunct="1">
              <a:lnSpc>
                <a:spcPct val="150000"/>
              </a:lnSpc>
              <a:spcBef>
                <a:spcPts val="1600"/>
              </a:spcBef>
              <a:buFont typeface="Arial" panose="020B0604020202020204" pitchFamily="34" charset="0"/>
              <a:buChar char="•"/>
            </a:pPr>
            <a:r>
              <a:rPr lang="en-US" altLang="zh-CN" sz="2200" dirty="0">
                <a:solidFill>
                  <a:srgbClr val="000000"/>
                </a:solidFill>
                <a:latin typeface="+mn-lt"/>
                <a:ea typeface="微软雅黑" panose="020B0503020204020204" pitchFamily="34" charset="-122"/>
                <a:cs typeface="Times New Roman" pitchFamily="18" charset="0"/>
              </a:rPr>
              <a:t>(</a:t>
            </a:r>
            <a:r>
              <a:rPr lang="en-US" altLang="zh-CN" sz="2200" dirty="0" err="1">
                <a:solidFill>
                  <a:srgbClr val="000000"/>
                </a:solidFill>
                <a:latin typeface="+mn-lt"/>
                <a:ea typeface="微软雅黑" panose="020B0503020204020204" pitchFamily="34" charset="-122"/>
                <a:cs typeface="Times New Roman" pitchFamily="18" charset="0"/>
              </a:rPr>
              <a:t>r</a:t>
            </a:r>
            <a:r>
              <a:rPr lang="en-US" altLang="zh-CN" sz="2200" baseline="-25000" dirty="0" err="1">
                <a:solidFill>
                  <a:srgbClr val="000000"/>
                </a:solidFill>
                <a:latin typeface="+mn-lt"/>
                <a:ea typeface="微软雅黑" panose="020B0503020204020204" pitchFamily="34" charset="-122"/>
                <a:cs typeface="Times New Roman" pitchFamily="18" charset="0"/>
              </a:rPr>
              <a:t>i</a:t>
            </a:r>
            <a:r>
              <a:rPr lang="en-US" altLang="zh-CN" sz="2200" dirty="0">
                <a:solidFill>
                  <a:srgbClr val="000000"/>
                </a:solidFill>
                <a:latin typeface="+mn-lt"/>
                <a:ea typeface="微软雅黑" panose="020B0503020204020204" pitchFamily="34" charset="-122"/>
                <a:cs typeface="Times New Roman" pitchFamily="18" charset="0"/>
              </a:rPr>
              <a:t>)perm(X</a:t>
            </a:r>
            <a:r>
              <a:rPr lang="en-US" altLang="zh-CN" sz="2200" dirty="0" smtClean="0">
                <a:solidFill>
                  <a:srgbClr val="000000"/>
                </a:solidFill>
                <a:latin typeface="+mn-lt"/>
                <a:ea typeface="微软雅黑" panose="020B0503020204020204" pitchFamily="34" charset="-122"/>
                <a:cs typeface="Times New Roman" pitchFamily="18" charset="0"/>
              </a:rPr>
              <a:t>)</a:t>
            </a:r>
            <a:r>
              <a:rPr lang="zh-CN" altLang="en-US" sz="2200" dirty="0" smtClean="0">
                <a:solidFill>
                  <a:srgbClr val="000000"/>
                </a:solidFill>
                <a:latin typeface="+mn-lt"/>
                <a:ea typeface="微软雅黑" panose="020B0503020204020204" pitchFamily="34" charset="-122"/>
                <a:cs typeface="Times New Roman" pitchFamily="18" charset="0"/>
              </a:rPr>
              <a:t> </a:t>
            </a:r>
            <a:r>
              <a:rPr lang="zh-CN" altLang="en-US" sz="220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在</a:t>
            </a:r>
            <a:r>
              <a:rPr lang="en-US" altLang="zh-CN" sz="2200" b="0" dirty="0">
                <a:solidFill>
                  <a:srgbClr val="000000"/>
                </a:solidFill>
                <a:latin typeface="+mn-lt"/>
                <a:ea typeface="微软雅黑" panose="020B0503020204020204" pitchFamily="34" charset="-122"/>
                <a:cs typeface="Times New Roman" pitchFamily="18" charset="0"/>
              </a:rPr>
              <a:t>perm(X)</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的</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每个</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排列前加上前缀得到的排</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列</a:t>
            </a:r>
            <a:endPar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864000" lvl="1" indent="-342900" eaLnBrk="1" hangingPunct="1">
              <a:lnSpc>
                <a:spcPct val="150000"/>
              </a:lnSpc>
              <a:spcBef>
                <a:spcPts val="1600"/>
              </a:spcBef>
              <a:buFont typeface="Arial" panose="020B0604020202020204" pitchFamily="34" charset="0"/>
              <a:buChar char="•"/>
            </a:pPr>
            <a:r>
              <a:rPr lang="en-US" altLang="zh-CN" sz="2200" dirty="0">
                <a:solidFill>
                  <a:srgbClr val="000000"/>
                </a:solidFill>
                <a:latin typeface="+mn-lt"/>
                <a:ea typeface="微软雅黑" panose="020B0503020204020204" pitchFamily="34" charset="-122"/>
                <a:cs typeface="Times New Roman" pitchFamily="18" charset="0"/>
              </a:rPr>
              <a:t>R</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的全排列可归纳定义如下</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endPar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1600"/>
              </a:spcBef>
              <a:buFont typeface="Arial" panose="020B0604020202020204" pitchFamily="34" charset="0"/>
              <a:buChar char="•"/>
            </a:pP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200" b="0" dirty="0">
                <a:solidFill>
                  <a:srgbClr val="000000"/>
                </a:solidFill>
                <a:latin typeface="+mn-lt"/>
                <a:ea typeface="微软雅黑" panose="020B0503020204020204" pitchFamily="34" charset="-122"/>
                <a:cs typeface="Times New Roman" pitchFamily="18" charset="0"/>
              </a:rPr>
              <a:t>n=1</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时，</a:t>
            </a:r>
            <a:r>
              <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perm(R)=(r)</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，其中</a:t>
            </a:r>
            <a:r>
              <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r</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是集合</a:t>
            </a:r>
            <a:r>
              <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R</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中唯一的元素</a:t>
            </a:r>
            <a:endPar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1600"/>
              </a:spcBef>
              <a:buFont typeface="Arial" panose="020B0604020202020204" pitchFamily="34" charset="0"/>
              <a:buChar char="•"/>
            </a:pP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当</a:t>
            </a:r>
            <a:r>
              <a:rPr lang="en-US" altLang="zh-CN" sz="2200" b="0" dirty="0">
                <a:solidFill>
                  <a:srgbClr val="000000"/>
                </a:solidFill>
                <a:latin typeface="微软雅黑" panose="020B0503020204020204" pitchFamily="34" charset="-122"/>
                <a:ea typeface="微软雅黑" panose="020B0503020204020204" pitchFamily="34" charset="-122"/>
                <a:cs typeface="Times New Roman" pitchFamily="18" charset="0"/>
              </a:rPr>
              <a:t>n&gt;1</a:t>
            </a:r>
            <a:r>
              <a:rPr lang="zh-CN" altLang="en-US" sz="2200" b="0" dirty="0">
                <a:solidFill>
                  <a:srgbClr val="000000"/>
                </a:solidFill>
                <a:latin typeface="微软雅黑" panose="020B0503020204020204" pitchFamily="34" charset="-122"/>
                <a:ea typeface="微软雅黑" panose="020B0503020204020204" pitchFamily="34" charset="-122"/>
                <a:cs typeface="Times New Roman" pitchFamily="18" charset="0"/>
              </a:rPr>
              <a:t>时，</a:t>
            </a:r>
            <a:r>
              <a:rPr lang="en-US" altLang="zh-CN" sz="2200" b="0" dirty="0">
                <a:solidFill>
                  <a:srgbClr val="000000"/>
                </a:solidFill>
                <a:latin typeface="微软雅黑" panose="020B0503020204020204" pitchFamily="34" charset="-122"/>
                <a:ea typeface="微软雅黑" panose="020B0503020204020204" pitchFamily="34" charset="-122"/>
                <a:cs typeface="Times New Roman" pitchFamily="18" charset="0"/>
              </a:rPr>
              <a:t>perm(R</a:t>
            </a:r>
            <a:r>
              <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a:t>
            </a:r>
            <a:r>
              <a:rPr lang="zh-CN" altLang="en-US" sz="2200" b="0" dirty="0" smtClean="0">
                <a:solidFill>
                  <a:srgbClr val="000000"/>
                </a:solidFill>
                <a:latin typeface="微软雅黑" panose="020B0503020204020204" pitchFamily="34" charset="-122"/>
                <a:ea typeface="微软雅黑" panose="020B0503020204020204" pitchFamily="34" charset="-122"/>
                <a:cs typeface="Times New Roman" pitchFamily="18" charset="0"/>
              </a:rPr>
              <a:t>的构成情况如下：</a:t>
            </a:r>
            <a:endParaRPr lang="en-US" altLang="zh-CN" sz="2200" b="0" dirty="0" smtClean="0">
              <a:solidFill>
                <a:srgbClr val="000000"/>
              </a:solidFill>
              <a:latin typeface="微软雅黑" panose="020B0503020204020204" pitchFamily="34" charset="-122"/>
              <a:ea typeface="微软雅黑" panose="020B0503020204020204" pitchFamily="34" charset="-122"/>
              <a:cs typeface="Times New Roman" pitchFamily="18" charset="0"/>
            </a:endParaRPr>
          </a:p>
          <a:p>
            <a:pPr marL="1264050" lvl="2" indent="-342900" eaLnBrk="1" hangingPunct="1">
              <a:lnSpc>
                <a:spcPct val="150000"/>
              </a:lnSpc>
              <a:spcBef>
                <a:spcPts val="1600"/>
              </a:spcBef>
              <a:buFont typeface="Arial" panose="020B0604020202020204" pitchFamily="34" charset="0"/>
              <a:buChar char="•"/>
            </a:pPr>
            <a:r>
              <a:rPr lang="en-US" altLang="zh-CN" sz="2200" b="0" dirty="0" smtClean="0">
                <a:solidFill>
                  <a:srgbClr val="000000"/>
                </a:solidFill>
                <a:latin typeface="+mn-lt"/>
                <a:ea typeface="微软雅黑" panose="020B0503020204020204" pitchFamily="34" charset="-122"/>
                <a:cs typeface="Times New Roman" pitchFamily="18" charset="0"/>
              </a:rPr>
              <a:t>(r</a:t>
            </a:r>
            <a:r>
              <a:rPr lang="en-US" altLang="zh-CN" sz="2200" b="0" baseline="-25000" dirty="0" smtClean="0">
                <a:solidFill>
                  <a:srgbClr val="000000"/>
                </a:solidFill>
                <a:latin typeface="+mn-lt"/>
                <a:ea typeface="微软雅黑" panose="020B0503020204020204" pitchFamily="34" charset="-122"/>
                <a:cs typeface="Times New Roman" pitchFamily="18" charset="0"/>
              </a:rPr>
              <a:t>1</a:t>
            </a:r>
            <a:r>
              <a:rPr lang="en-US" altLang="zh-CN" sz="2200" b="0" dirty="0" smtClean="0">
                <a:solidFill>
                  <a:srgbClr val="000000"/>
                </a:solidFill>
                <a:latin typeface="+mn-lt"/>
                <a:ea typeface="微软雅黑" panose="020B0503020204020204" pitchFamily="34" charset="-122"/>
                <a:cs typeface="Times New Roman" pitchFamily="18" charset="0"/>
              </a:rPr>
              <a:t>)perm(R</a:t>
            </a:r>
            <a:r>
              <a:rPr lang="en-US" altLang="zh-CN" sz="2200" b="0" baseline="-25000" dirty="0" smtClean="0">
                <a:solidFill>
                  <a:srgbClr val="000000"/>
                </a:solidFill>
                <a:latin typeface="+mn-lt"/>
                <a:ea typeface="微软雅黑" panose="020B0503020204020204" pitchFamily="34" charset="-122"/>
                <a:cs typeface="Times New Roman" pitchFamily="18" charset="0"/>
              </a:rPr>
              <a:t>1</a:t>
            </a:r>
            <a:r>
              <a:rPr lang="en-US" altLang="zh-CN" sz="2200" b="0" dirty="0" smtClean="0">
                <a:solidFill>
                  <a:srgbClr val="000000"/>
                </a:solidFill>
                <a:latin typeface="+mn-lt"/>
                <a:ea typeface="微软雅黑" panose="020B0503020204020204" pitchFamily="34" charset="-122"/>
                <a:cs typeface="Times New Roman" pitchFamily="18" charset="0"/>
              </a:rPr>
              <a:t>)</a:t>
            </a:r>
            <a:r>
              <a:rPr lang="zh-CN" altLang="en-US" sz="2200" b="0" dirty="0" smtClean="0">
                <a:solidFill>
                  <a:srgbClr val="000000"/>
                </a:solidFill>
                <a:latin typeface="+mn-lt"/>
                <a:ea typeface="微软雅黑" panose="020B0503020204020204" pitchFamily="34" charset="-122"/>
                <a:cs typeface="Times New Roman" pitchFamily="18" charset="0"/>
              </a:rPr>
              <a:t>，</a:t>
            </a:r>
            <a:r>
              <a:rPr lang="en-US" altLang="zh-CN" sz="2200" b="0" dirty="0" smtClean="0">
                <a:solidFill>
                  <a:srgbClr val="000000"/>
                </a:solidFill>
                <a:latin typeface="+mn-lt"/>
                <a:ea typeface="微软雅黑" panose="020B0503020204020204" pitchFamily="34" charset="-122"/>
                <a:cs typeface="Times New Roman" pitchFamily="18" charset="0"/>
              </a:rPr>
              <a:t>(r</a:t>
            </a:r>
            <a:r>
              <a:rPr lang="en-US" altLang="zh-CN" sz="2200" b="0" baseline="-25000" dirty="0" smtClean="0">
                <a:solidFill>
                  <a:srgbClr val="000000"/>
                </a:solidFill>
                <a:latin typeface="+mn-lt"/>
                <a:ea typeface="微软雅黑" panose="020B0503020204020204" pitchFamily="34" charset="-122"/>
                <a:cs typeface="Times New Roman" pitchFamily="18" charset="0"/>
              </a:rPr>
              <a:t>2</a:t>
            </a:r>
            <a:r>
              <a:rPr lang="en-US" altLang="zh-CN" sz="2200" b="0" dirty="0" smtClean="0">
                <a:solidFill>
                  <a:srgbClr val="000000"/>
                </a:solidFill>
                <a:latin typeface="+mn-lt"/>
                <a:ea typeface="微软雅黑" panose="020B0503020204020204" pitchFamily="34" charset="-122"/>
                <a:cs typeface="Times New Roman" pitchFamily="18" charset="0"/>
              </a:rPr>
              <a:t>)perm(R</a:t>
            </a:r>
            <a:r>
              <a:rPr lang="en-US" altLang="zh-CN" sz="2200" b="0" baseline="-25000" dirty="0" smtClean="0">
                <a:solidFill>
                  <a:srgbClr val="000000"/>
                </a:solidFill>
                <a:latin typeface="+mn-lt"/>
                <a:ea typeface="微软雅黑" panose="020B0503020204020204" pitchFamily="34" charset="-122"/>
                <a:cs typeface="Times New Roman" pitchFamily="18" charset="0"/>
              </a:rPr>
              <a:t>2</a:t>
            </a:r>
            <a:r>
              <a:rPr lang="en-US" altLang="zh-CN" sz="2200" b="0" dirty="0" smtClean="0">
                <a:solidFill>
                  <a:srgbClr val="000000"/>
                </a:solidFill>
                <a:latin typeface="+mn-lt"/>
                <a:ea typeface="微软雅黑" panose="020B0503020204020204" pitchFamily="34" charset="-122"/>
                <a:cs typeface="Times New Roman" pitchFamily="18" charset="0"/>
              </a:rPr>
              <a:t>)</a:t>
            </a:r>
            <a:r>
              <a:rPr lang="zh-CN" altLang="en-US" sz="2200" b="0" dirty="0" smtClean="0">
                <a:solidFill>
                  <a:srgbClr val="000000"/>
                </a:solidFill>
                <a:latin typeface="+mn-lt"/>
                <a:ea typeface="微软雅黑" panose="020B0503020204020204" pitchFamily="34" charset="-122"/>
                <a:cs typeface="Times New Roman" pitchFamily="18" charset="0"/>
              </a:rPr>
              <a:t>， </a:t>
            </a:r>
            <a:r>
              <a:rPr lang="en-US" altLang="zh-CN" sz="2200" b="0" dirty="0" smtClean="0">
                <a:solidFill>
                  <a:srgbClr val="000000"/>
                </a:solidFill>
                <a:latin typeface="+mn-lt"/>
                <a:ea typeface="微软雅黑" panose="020B0503020204020204" pitchFamily="34" charset="-122"/>
                <a:cs typeface="Times New Roman" pitchFamily="18" charset="0"/>
              </a:rPr>
              <a:t>…</a:t>
            </a:r>
            <a:r>
              <a:rPr lang="zh-CN" altLang="en-US" sz="2200" b="0" dirty="0" smtClean="0">
                <a:solidFill>
                  <a:srgbClr val="000000"/>
                </a:solidFill>
                <a:latin typeface="+mn-lt"/>
                <a:ea typeface="微软雅黑" panose="020B0503020204020204" pitchFamily="34" charset="-122"/>
                <a:cs typeface="Times New Roman" pitchFamily="18" charset="0"/>
              </a:rPr>
              <a:t>， </a:t>
            </a:r>
            <a:r>
              <a:rPr lang="en-US" altLang="zh-CN" sz="2200" b="0" dirty="0" smtClean="0">
                <a:solidFill>
                  <a:srgbClr val="000000"/>
                </a:solidFill>
                <a:latin typeface="+mn-lt"/>
                <a:ea typeface="微软雅黑" panose="020B0503020204020204" pitchFamily="34" charset="-122"/>
                <a:cs typeface="Times New Roman" pitchFamily="18" charset="0"/>
              </a:rPr>
              <a:t>(</a:t>
            </a:r>
            <a:r>
              <a:rPr lang="en-US" altLang="zh-CN" sz="2200" b="0" dirty="0" err="1" smtClean="0">
                <a:solidFill>
                  <a:srgbClr val="000000"/>
                </a:solidFill>
                <a:latin typeface="+mn-lt"/>
                <a:ea typeface="微软雅黑" panose="020B0503020204020204" pitchFamily="34" charset="-122"/>
                <a:cs typeface="Times New Roman" pitchFamily="18" charset="0"/>
              </a:rPr>
              <a:t>r</a:t>
            </a:r>
            <a:r>
              <a:rPr lang="en-US" altLang="zh-CN" sz="2200" b="0" baseline="-25000" dirty="0" err="1" smtClean="0">
                <a:solidFill>
                  <a:srgbClr val="000000"/>
                </a:solidFill>
                <a:latin typeface="+mn-lt"/>
                <a:ea typeface="微软雅黑" panose="020B0503020204020204" pitchFamily="34" charset="-122"/>
                <a:cs typeface="Times New Roman" pitchFamily="18" charset="0"/>
              </a:rPr>
              <a:t>n</a:t>
            </a:r>
            <a:r>
              <a:rPr lang="en-US" altLang="zh-CN" sz="2200" b="0" dirty="0" smtClean="0">
                <a:solidFill>
                  <a:srgbClr val="000000"/>
                </a:solidFill>
                <a:latin typeface="+mn-lt"/>
                <a:ea typeface="微软雅黑" panose="020B0503020204020204" pitchFamily="34" charset="-122"/>
                <a:cs typeface="Times New Roman" pitchFamily="18" charset="0"/>
              </a:rPr>
              <a:t>)perm(R</a:t>
            </a:r>
            <a:r>
              <a:rPr lang="en-US" altLang="zh-CN" sz="2200" b="0" baseline="-25000" dirty="0" smtClean="0">
                <a:solidFill>
                  <a:srgbClr val="000000"/>
                </a:solidFill>
                <a:latin typeface="+mn-lt"/>
                <a:ea typeface="微软雅黑" panose="020B0503020204020204" pitchFamily="34" charset="-122"/>
                <a:cs typeface="Times New Roman" pitchFamily="18" charset="0"/>
              </a:rPr>
              <a:t>n</a:t>
            </a:r>
            <a:r>
              <a:rPr lang="en-US" altLang="zh-CN" sz="2200" b="0" dirty="0" smtClean="0">
                <a:solidFill>
                  <a:srgbClr val="000000"/>
                </a:solidFill>
                <a:latin typeface="+mn-lt"/>
                <a:ea typeface="微软雅黑" panose="020B0503020204020204" pitchFamily="34" charset="-122"/>
                <a:cs typeface="Times New Roman" pitchFamily="18" charset="0"/>
              </a:rPr>
              <a:t>)</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08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642938" y="642938"/>
            <a:ext cx="6354762"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template&lt;class Type&gt;</a:t>
            </a:r>
          </a:p>
          <a:p>
            <a:pPr eaLnBrk="1" hangingPunct="1"/>
            <a:r>
              <a:rPr lang="en-US" altLang="zh-CN" sz="2400" dirty="0"/>
              <a:t>void Perm(Type list[ ], </a:t>
            </a:r>
            <a:r>
              <a:rPr lang="en-US" altLang="zh-CN" sz="2400" dirty="0" err="1"/>
              <a:t>int</a:t>
            </a:r>
            <a:r>
              <a:rPr lang="en-US" altLang="zh-CN" sz="2400" dirty="0"/>
              <a:t> k, </a:t>
            </a:r>
            <a:r>
              <a:rPr lang="en-US" altLang="zh-CN" sz="2400" dirty="0" err="1"/>
              <a:t>int</a:t>
            </a:r>
            <a:r>
              <a:rPr lang="en-US" altLang="zh-CN" sz="2400" dirty="0"/>
              <a:t> m)</a:t>
            </a:r>
          </a:p>
          <a:p>
            <a:pPr eaLnBrk="1" hangingPunct="1"/>
            <a:r>
              <a:rPr lang="en-US" altLang="zh-CN" sz="2400" dirty="0"/>
              <a:t>{ //</a:t>
            </a:r>
            <a:r>
              <a:rPr lang="zh-CN" altLang="en-US" sz="2400" dirty="0"/>
              <a:t>产生</a:t>
            </a:r>
            <a:r>
              <a:rPr lang="en-US" altLang="zh-CN" sz="2400" dirty="0"/>
              <a:t>list[</a:t>
            </a:r>
            <a:r>
              <a:rPr lang="en-US" altLang="zh-CN" sz="2400" dirty="0" err="1"/>
              <a:t>k:m</a:t>
            </a:r>
            <a:r>
              <a:rPr lang="en-US" altLang="zh-CN" sz="2400" dirty="0"/>
              <a:t>]</a:t>
            </a:r>
            <a:r>
              <a:rPr lang="zh-CN" altLang="en-US" sz="2400" dirty="0"/>
              <a:t>的所有排列</a:t>
            </a:r>
            <a:endParaRPr lang="en-US" altLang="zh-CN" sz="2400" dirty="0"/>
          </a:p>
          <a:p>
            <a:pPr eaLnBrk="1" hangingPunct="1"/>
            <a:r>
              <a:rPr lang="en-US" altLang="zh-CN" sz="2400" dirty="0"/>
              <a:t>     if (k==m)</a:t>
            </a:r>
          </a:p>
          <a:p>
            <a:pPr eaLnBrk="1" hangingPunct="1"/>
            <a:r>
              <a:rPr lang="en-US" altLang="zh-CN" sz="2400" dirty="0"/>
              <a:t>     { //</a:t>
            </a:r>
            <a:r>
              <a:rPr lang="zh-CN" altLang="en-US" sz="2400" dirty="0"/>
              <a:t>只剩下一个元素</a:t>
            </a:r>
            <a:endParaRPr lang="en-US" altLang="zh-CN" sz="2400" dirty="0"/>
          </a:p>
          <a:p>
            <a:pPr eaLnBrk="1" hangingPunct="1"/>
            <a:r>
              <a:rPr lang="en-US" altLang="zh-CN" sz="2400" dirty="0"/>
              <a:t>          for (</a:t>
            </a:r>
            <a:r>
              <a:rPr lang="en-US" altLang="zh-CN" sz="2400" dirty="0" err="1"/>
              <a:t>int</a:t>
            </a:r>
            <a:r>
              <a:rPr lang="en-US" altLang="zh-CN" sz="2400" dirty="0"/>
              <a:t> </a:t>
            </a:r>
            <a:r>
              <a:rPr lang="en-US" altLang="zh-CN" sz="2400" dirty="0" err="1"/>
              <a:t>i</a:t>
            </a:r>
            <a:r>
              <a:rPr lang="en-US" altLang="zh-CN" sz="2400" dirty="0"/>
              <a:t>=0; </a:t>
            </a:r>
            <a:r>
              <a:rPr lang="en-US" altLang="zh-CN" sz="2400" dirty="0" err="1"/>
              <a:t>i</a:t>
            </a:r>
            <a:r>
              <a:rPr lang="en-US" altLang="zh-CN" sz="2400" dirty="0"/>
              <a:t>&lt;=m; </a:t>
            </a:r>
            <a:r>
              <a:rPr lang="en-US" altLang="zh-CN" sz="2400" dirty="0" err="1"/>
              <a:t>i</a:t>
            </a:r>
            <a:r>
              <a:rPr lang="en-US" altLang="zh-CN" sz="2400" dirty="0"/>
              <a:t>++) </a:t>
            </a:r>
            <a:r>
              <a:rPr lang="en-US" altLang="zh-CN" sz="2400" dirty="0" err="1"/>
              <a:t>cout</a:t>
            </a:r>
            <a:r>
              <a:rPr lang="en-US" altLang="zh-CN" sz="2400" dirty="0"/>
              <a:t> &lt;&lt;list[</a:t>
            </a:r>
            <a:r>
              <a:rPr lang="en-US" altLang="zh-CN" sz="2400" dirty="0" err="1"/>
              <a:t>i</a:t>
            </a:r>
            <a:r>
              <a:rPr lang="en-US" altLang="zh-CN" sz="2400" dirty="0"/>
              <a:t>];</a:t>
            </a:r>
          </a:p>
          <a:p>
            <a:pPr eaLnBrk="1" hangingPunct="1"/>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p>
          <a:p>
            <a:pPr eaLnBrk="1" hangingPunct="1"/>
            <a:r>
              <a:rPr lang="en-US" altLang="zh-CN" sz="2400" dirty="0"/>
              <a:t>     }</a:t>
            </a:r>
          </a:p>
          <a:p>
            <a:pPr eaLnBrk="1" hangingPunct="1"/>
            <a:r>
              <a:rPr lang="en-US" altLang="zh-CN" sz="2400" dirty="0"/>
              <a:t>     else //</a:t>
            </a:r>
            <a:r>
              <a:rPr lang="zh-CN" altLang="en-US" sz="2400" dirty="0"/>
              <a:t>还有多个元素待排列，递归产生排列</a:t>
            </a:r>
            <a:endParaRPr lang="en-US" altLang="zh-CN" sz="2400" dirty="0"/>
          </a:p>
          <a:p>
            <a:pPr eaLnBrk="1" hangingPunct="1"/>
            <a:r>
              <a:rPr lang="en-US" altLang="zh-CN" sz="2400" dirty="0"/>
              <a:t>        for(</a:t>
            </a:r>
            <a:r>
              <a:rPr lang="en-US" altLang="zh-CN" sz="2400" dirty="0" err="1"/>
              <a:t>int</a:t>
            </a:r>
            <a:r>
              <a:rPr lang="en-US" altLang="zh-CN" sz="2400" dirty="0"/>
              <a:t> </a:t>
            </a:r>
            <a:r>
              <a:rPr lang="en-US" altLang="zh-CN" sz="2400" dirty="0" err="1"/>
              <a:t>i</a:t>
            </a:r>
            <a:r>
              <a:rPr lang="en-US" altLang="zh-CN" sz="2400" dirty="0"/>
              <a:t>=k; </a:t>
            </a:r>
            <a:r>
              <a:rPr lang="en-US" altLang="zh-CN" sz="2400" dirty="0" err="1"/>
              <a:t>i</a:t>
            </a:r>
            <a:r>
              <a:rPr lang="en-US" altLang="zh-CN" sz="2400" dirty="0"/>
              <a:t>&lt;=m; </a:t>
            </a:r>
            <a:r>
              <a:rPr lang="en-US" altLang="zh-CN" sz="2400" dirty="0" err="1"/>
              <a:t>i</a:t>
            </a:r>
            <a:r>
              <a:rPr lang="en-US" altLang="zh-CN" sz="2400" dirty="0"/>
              <a:t>++)</a:t>
            </a:r>
          </a:p>
          <a:p>
            <a:pPr eaLnBrk="1" hangingPunct="1"/>
            <a:r>
              <a:rPr lang="en-US" altLang="zh-CN" sz="2400" dirty="0"/>
              <a:t>        { Swap(list[k], list[</a:t>
            </a:r>
            <a:r>
              <a:rPr lang="en-US" altLang="zh-CN" sz="2400" dirty="0" err="1"/>
              <a:t>i</a:t>
            </a:r>
            <a:r>
              <a:rPr lang="en-US" altLang="zh-CN" sz="2400" dirty="0"/>
              <a:t>]);</a:t>
            </a:r>
          </a:p>
          <a:p>
            <a:pPr eaLnBrk="1" hangingPunct="1"/>
            <a:r>
              <a:rPr lang="en-US" altLang="zh-CN" sz="2400" dirty="0"/>
              <a:t>          Perm(list, k+1, m);</a:t>
            </a:r>
          </a:p>
          <a:p>
            <a:pPr eaLnBrk="1" hangingPunct="1"/>
            <a:r>
              <a:rPr lang="en-US" altLang="zh-CN" sz="2400" dirty="0"/>
              <a:t>          Swap(list[k], list[</a:t>
            </a:r>
            <a:r>
              <a:rPr lang="en-US" altLang="zh-CN" sz="2400" dirty="0" err="1"/>
              <a:t>i</a:t>
            </a:r>
            <a:r>
              <a:rPr lang="en-US" altLang="zh-CN" sz="2400" dirty="0"/>
              <a:t>]);</a:t>
            </a:r>
          </a:p>
          <a:p>
            <a:pPr eaLnBrk="1" hangingPunct="1"/>
            <a:r>
              <a:rPr lang="en-US" altLang="zh-CN" sz="2400" dirty="0"/>
              <a:t>        }</a:t>
            </a:r>
          </a:p>
          <a:p>
            <a:pPr eaLnBrk="1" hangingPunct="1"/>
            <a:r>
              <a:rPr lang="en-US" altLang="zh-CN" sz="2400" dirty="0"/>
              <a:t>}</a:t>
            </a:r>
          </a:p>
          <a:p>
            <a:pPr eaLnBrk="1" hangingPunct="1"/>
            <a:endParaRPr lang="en-US" altLang="zh-CN" dirty="0"/>
          </a:p>
        </p:txBody>
      </p:sp>
      <p:sp>
        <p:nvSpPr>
          <p:cNvPr id="44035" name="TextBox 2"/>
          <p:cNvSpPr txBox="1">
            <a:spLocks noChangeArrowheads="1"/>
          </p:cNvSpPr>
          <p:nvPr/>
        </p:nvSpPr>
        <p:spPr bwMode="auto">
          <a:xfrm>
            <a:off x="4714874" y="5214938"/>
            <a:ext cx="4393629" cy="1323975"/>
          </a:xfrm>
          <a:prstGeom prst="rect">
            <a:avLst/>
          </a:prstGeom>
          <a:solidFill>
            <a:schemeClr val="tx2">
              <a:lumMod val="40000"/>
              <a:lumOff val="60000"/>
            </a:schemeClr>
          </a:solidFill>
          <a:ln>
            <a:noFill/>
          </a:ln>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template&lt;class Type&gt;</a:t>
            </a:r>
          </a:p>
          <a:p>
            <a:pPr eaLnBrk="1" hangingPunct="1"/>
            <a:r>
              <a:rPr lang="en-US" altLang="zh-CN" sz="2000" dirty="0"/>
              <a:t>inline void Swap(Type &amp;a, Type &amp;b)</a:t>
            </a:r>
          </a:p>
          <a:p>
            <a:pPr eaLnBrk="1" hangingPunct="1"/>
            <a:r>
              <a:rPr lang="en-US" altLang="zh-CN" sz="2000" dirty="0"/>
              <a:t>{  Type temp=a; a=b; b=temp;</a:t>
            </a:r>
          </a:p>
          <a:p>
            <a:pPr eaLnBrk="1" hangingPunct="1"/>
            <a:r>
              <a:rPr lang="en-US" altLang="zh-CN" sz="2000" dirty="0"/>
              <a:t>}</a:t>
            </a:r>
          </a:p>
        </p:txBody>
      </p:sp>
    </p:spTree>
    <p:extLst>
      <p:ext uri="{BB962C8B-B14F-4D97-AF65-F5344CB8AC3E}">
        <p14:creationId xmlns:p14="http://schemas.microsoft.com/office/powerpoint/2010/main" val="2250559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smtClean="0">
                <a:solidFill>
                  <a:schemeClr val="bg2">
                    <a:lumMod val="10000"/>
                  </a:schemeClr>
                </a:solidFill>
              </a:rPr>
              <a:t>2.1  </a:t>
            </a:r>
            <a:r>
              <a:rPr lang="zh-CN" altLang="en-US" sz="4000" kern="0" dirty="0" smtClean="0">
                <a:solidFill>
                  <a:schemeClr val="bg2">
                    <a:lumMod val="10000"/>
                  </a:schemeClr>
                </a:solidFill>
              </a:rPr>
              <a:t>递</a:t>
            </a:r>
            <a:r>
              <a:rPr lang="zh-CN" altLang="en-US" sz="4000" kern="0" dirty="0">
                <a:solidFill>
                  <a:schemeClr val="bg2">
                    <a:lumMod val="10000"/>
                  </a:schemeClr>
                </a:solidFill>
              </a:rPr>
              <a:t>归的概念</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41277674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1"/>
          <p:cNvSpPr txBox="1">
            <a:spLocks noChangeArrowheads="1"/>
          </p:cNvSpPr>
          <p:nvPr/>
        </p:nvSpPr>
        <p:spPr bwMode="auto">
          <a:xfrm>
            <a:off x="323527" y="764704"/>
            <a:ext cx="8620447" cy="60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ts val="500"/>
              </a:spcBef>
            </a:pPr>
            <a:r>
              <a:rPr lang="en-US" altLang="zh-CN" sz="2400" b="0" dirty="0" smtClean="0">
                <a:solidFill>
                  <a:srgbClr val="000000"/>
                </a:solidFill>
                <a:latin typeface="+mn-lt"/>
              </a:rPr>
              <a:t>void </a:t>
            </a:r>
            <a:r>
              <a:rPr lang="en-US" altLang="zh-CN" sz="2400" dirty="0" smtClean="0">
                <a:solidFill>
                  <a:srgbClr val="C00000"/>
                </a:solidFill>
                <a:latin typeface="+mn-lt"/>
              </a:rPr>
              <a:t>perm</a:t>
            </a:r>
            <a:r>
              <a:rPr lang="en-US" altLang="zh-CN" sz="2400" b="0" dirty="0" smtClean="0">
                <a:solidFill>
                  <a:srgbClr val="000000"/>
                </a:solidFill>
                <a:latin typeface="+mn-lt"/>
              </a:rPr>
              <a:t>(type R[], </a:t>
            </a:r>
            <a:r>
              <a:rPr lang="en-US" altLang="zh-CN" sz="2400" b="0" dirty="0" err="1" smtClean="0">
                <a:solidFill>
                  <a:srgbClr val="000000"/>
                </a:solidFill>
                <a:latin typeface="+mn-lt"/>
              </a:rPr>
              <a:t>int</a:t>
            </a:r>
            <a:r>
              <a:rPr lang="en-US" altLang="zh-CN" sz="2400" b="0" dirty="0" smtClean="0">
                <a:solidFill>
                  <a:srgbClr val="000000"/>
                </a:solidFill>
                <a:latin typeface="+mn-lt"/>
              </a:rPr>
              <a:t> k, </a:t>
            </a:r>
            <a:r>
              <a:rPr lang="en-US" altLang="zh-CN" sz="2400" b="0" dirty="0" err="1" smtClean="0">
                <a:solidFill>
                  <a:srgbClr val="000000"/>
                </a:solidFill>
                <a:latin typeface="+mn-lt"/>
              </a:rPr>
              <a:t>int</a:t>
            </a:r>
            <a:r>
              <a:rPr lang="en-US" altLang="zh-CN" sz="2400" b="0" dirty="0" smtClean="0">
                <a:solidFill>
                  <a:srgbClr val="000000"/>
                </a:solidFill>
                <a:latin typeface="+mn-lt"/>
              </a:rPr>
              <a:t> m) {</a:t>
            </a:r>
          </a:p>
          <a:p>
            <a:pPr eaLnBrk="1" hangingPunct="1">
              <a:spcBef>
                <a:spcPts val="500"/>
              </a:spcBef>
            </a:pPr>
            <a:r>
              <a:rPr lang="en-US" altLang="zh-CN" sz="2400" b="0" dirty="0" smtClean="0">
                <a:solidFill>
                  <a:srgbClr val="000000"/>
                </a:solidFill>
                <a:latin typeface="+mn-lt"/>
              </a:rPr>
              <a:t>     if </a:t>
            </a:r>
            <a:r>
              <a:rPr lang="en-US" altLang="zh-CN" sz="2400" b="0" dirty="0">
                <a:solidFill>
                  <a:srgbClr val="000000"/>
                </a:solidFill>
                <a:latin typeface="+mn-lt"/>
              </a:rPr>
              <a:t>(k==m</a:t>
            </a:r>
            <a:r>
              <a:rPr lang="en-US" altLang="zh-CN" sz="2400" b="0" dirty="0" smtClean="0">
                <a:solidFill>
                  <a:srgbClr val="000000"/>
                </a:solidFill>
                <a:latin typeface="+mn-lt"/>
              </a:rPr>
              <a:t>) </a:t>
            </a:r>
            <a:r>
              <a:rPr lang="en-US" altLang="zh-CN" sz="2400" b="0" dirty="0">
                <a:solidFill>
                  <a:srgbClr val="000000"/>
                </a:solidFill>
                <a:latin typeface="+mn-lt"/>
              </a:rPr>
              <a:t>{ </a:t>
            </a:r>
            <a:r>
              <a:rPr lang="en-US" altLang="zh-CN" sz="2400" b="0" dirty="0" smtClean="0">
                <a:solidFill>
                  <a:srgbClr val="000000"/>
                </a:solidFill>
                <a:latin typeface="+mn-lt"/>
              </a:rPr>
              <a:t>   </a:t>
            </a:r>
            <a:r>
              <a:rPr lang="en-US" altLang="zh-CN" sz="2400" b="0" dirty="0" smtClean="0">
                <a:solidFill>
                  <a:srgbClr val="0033CC"/>
                </a:solidFill>
                <a:latin typeface="+mn-lt"/>
                <a:ea typeface="微软雅黑" panose="020B0503020204020204" pitchFamily="34" charset="-122"/>
              </a:rPr>
              <a:t>// </a:t>
            </a:r>
            <a:r>
              <a:rPr lang="zh-CN" altLang="en-US" sz="2400" b="0" dirty="0" smtClean="0">
                <a:solidFill>
                  <a:srgbClr val="0033CC"/>
                </a:solidFill>
                <a:latin typeface="+mn-lt"/>
                <a:ea typeface="微软雅黑" panose="020B0503020204020204" pitchFamily="34" charset="-122"/>
              </a:rPr>
              <a:t>只</a:t>
            </a:r>
            <a:r>
              <a:rPr lang="zh-CN" altLang="en-US" sz="2400" b="0" dirty="0">
                <a:solidFill>
                  <a:srgbClr val="0033CC"/>
                </a:solidFill>
                <a:latin typeface="+mn-lt"/>
                <a:ea typeface="微软雅黑" panose="020B0503020204020204" pitchFamily="34" charset="-122"/>
              </a:rPr>
              <a:t>剩下一个元素</a:t>
            </a:r>
            <a:endParaRPr lang="en-US" altLang="zh-CN" sz="2400" b="0" dirty="0">
              <a:solidFill>
                <a:srgbClr val="0033CC"/>
              </a:solidFill>
              <a:latin typeface="+mn-lt"/>
              <a:ea typeface="微软雅黑" panose="020B0503020204020204" pitchFamily="34" charset="-122"/>
            </a:endParaRPr>
          </a:p>
          <a:p>
            <a:pPr eaLnBrk="1" hangingPunct="1">
              <a:spcBef>
                <a:spcPts val="500"/>
              </a:spcBef>
            </a:pPr>
            <a:r>
              <a:rPr lang="en-US" altLang="zh-CN" sz="2400" b="0" dirty="0">
                <a:solidFill>
                  <a:srgbClr val="000000"/>
                </a:solidFill>
                <a:latin typeface="+mn-lt"/>
              </a:rPr>
              <a:t>          for (</a:t>
            </a:r>
            <a:r>
              <a:rPr lang="en-US" altLang="zh-CN" sz="2400" b="0" dirty="0" err="1">
                <a:solidFill>
                  <a:srgbClr val="000000"/>
                </a:solidFill>
                <a:latin typeface="+mn-lt"/>
              </a:rPr>
              <a:t>int</a:t>
            </a:r>
            <a:r>
              <a:rPr lang="en-US" altLang="zh-CN" sz="2400" b="0" dirty="0">
                <a:solidFill>
                  <a:srgbClr val="000000"/>
                </a:solidFill>
                <a:latin typeface="+mn-lt"/>
              </a:rPr>
              <a:t> </a:t>
            </a:r>
            <a:r>
              <a:rPr lang="en-US" altLang="zh-CN" sz="2400" b="0" dirty="0" err="1">
                <a:solidFill>
                  <a:srgbClr val="000000"/>
                </a:solidFill>
                <a:latin typeface="+mn-lt"/>
              </a:rPr>
              <a:t>i</a:t>
            </a:r>
            <a:r>
              <a:rPr lang="en-US" altLang="zh-CN" sz="2400" b="0" dirty="0">
                <a:solidFill>
                  <a:srgbClr val="000000"/>
                </a:solidFill>
                <a:latin typeface="+mn-lt"/>
              </a:rPr>
              <a:t>=0; </a:t>
            </a:r>
            <a:r>
              <a:rPr lang="en-US" altLang="zh-CN" sz="2400" b="0" dirty="0" err="1">
                <a:solidFill>
                  <a:srgbClr val="000000"/>
                </a:solidFill>
                <a:latin typeface="+mn-lt"/>
              </a:rPr>
              <a:t>i</a:t>
            </a:r>
            <a:r>
              <a:rPr lang="en-US" altLang="zh-CN" sz="2400" b="0" dirty="0">
                <a:solidFill>
                  <a:srgbClr val="000000"/>
                </a:solidFill>
                <a:latin typeface="+mn-lt"/>
              </a:rPr>
              <a:t>&lt;=m; </a:t>
            </a:r>
            <a:r>
              <a:rPr lang="en-US" altLang="zh-CN" sz="2400" b="0" dirty="0" err="1">
                <a:solidFill>
                  <a:srgbClr val="000000"/>
                </a:solidFill>
                <a:latin typeface="+mn-lt"/>
              </a:rPr>
              <a:t>i</a:t>
            </a:r>
            <a:r>
              <a:rPr lang="en-US" altLang="zh-CN" sz="2400" b="0" dirty="0">
                <a:solidFill>
                  <a:srgbClr val="000000"/>
                </a:solidFill>
                <a:latin typeface="+mn-lt"/>
              </a:rPr>
              <a:t>++) </a:t>
            </a:r>
            <a:endParaRPr lang="en-US" altLang="zh-CN" sz="2400" b="0" dirty="0" smtClean="0">
              <a:solidFill>
                <a:srgbClr val="000000"/>
              </a:solidFill>
              <a:latin typeface="+mn-lt"/>
            </a:endParaRP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                </a:t>
            </a:r>
            <a:r>
              <a:rPr lang="en-US" altLang="zh-CN" sz="2400" b="0" dirty="0" err="1" smtClean="0">
                <a:solidFill>
                  <a:srgbClr val="000000"/>
                </a:solidFill>
                <a:latin typeface="+mn-lt"/>
              </a:rPr>
              <a:t>cout</a:t>
            </a:r>
            <a:r>
              <a:rPr lang="en-US" altLang="zh-CN" sz="2400" b="0" dirty="0" smtClean="0">
                <a:solidFill>
                  <a:srgbClr val="000000"/>
                </a:solidFill>
                <a:latin typeface="+mn-lt"/>
              </a:rPr>
              <a:t> &lt;&lt;</a:t>
            </a:r>
            <a:r>
              <a:rPr lang="en-US" altLang="zh-CN" sz="2400" b="0" dirty="0">
                <a:solidFill>
                  <a:srgbClr val="000000"/>
                </a:solidFill>
              </a:rPr>
              <a:t> </a:t>
            </a:r>
            <a:r>
              <a:rPr lang="en-US" altLang="zh-CN" sz="2400" b="0" dirty="0">
                <a:solidFill>
                  <a:srgbClr val="000000"/>
                </a:solidFill>
                <a:latin typeface="+mn-lt"/>
              </a:rPr>
              <a:t>R</a:t>
            </a:r>
            <a:r>
              <a:rPr lang="en-US" altLang="zh-CN" sz="2400" b="0" dirty="0" smtClean="0">
                <a:solidFill>
                  <a:srgbClr val="000000"/>
                </a:solidFill>
                <a:latin typeface="+mn-lt"/>
              </a:rPr>
              <a:t>[</a:t>
            </a:r>
            <a:r>
              <a:rPr lang="en-US" altLang="zh-CN" sz="2400" b="0" dirty="0" err="1" smtClean="0">
                <a:solidFill>
                  <a:srgbClr val="000000"/>
                </a:solidFill>
                <a:latin typeface="+mn-lt"/>
              </a:rPr>
              <a:t>i</a:t>
            </a:r>
            <a:r>
              <a:rPr lang="en-US" altLang="zh-CN" sz="2400" b="0" dirty="0" smtClean="0">
                <a:solidFill>
                  <a:srgbClr val="000000"/>
                </a:solidFill>
                <a:latin typeface="+mn-lt"/>
              </a:rPr>
              <a:t>];</a:t>
            </a:r>
            <a:endParaRPr lang="en-US" altLang="zh-CN" sz="2400" b="0" dirty="0">
              <a:solidFill>
                <a:srgbClr val="000000"/>
              </a:solidFill>
              <a:latin typeface="+mn-lt"/>
            </a:endParaRPr>
          </a:p>
          <a:p>
            <a:pPr eaLnBrk="1" hangingPunct="1">
              <a:spcBef>
                <a:spcPts val="500"/>
              </a:spcBef>
            </a:pPr>
            <a:r>
              <a:rPr lang="en-US" altLang="zh-CN" sz="2400" b="0" dirty="0">
                <a:solidFill>
                  <a:srgbClr val="000000"/>
                </a:solidFill>
                <a:latin typeface="+mn-lt"/>
              </a:rPr>
              <a:t>          </a:t>
            </a:r>
            <a:r>
              <a:rPr lang="en-US" altLang="zh-CN" sz="2400" b="0" dirty="0" err="1" smtClean="0">
                <a:solidFill>
                  <a:srgbClr val="000000"/>
                </a:solidFill>
                <a:latin typeface="+mn-lt"/>
              </a:rPr>
              <a:t>cout</a:t>
            </a:r>
            <a:r>
              <a:rPr lang="en-US" altLang="zh-CN" sz="2400" b="0" dirty="0" smtClean="0">
                <a:solidFill>
                  <a:srgbClr val="000000"/>
                </a:solidFill>
                <a:latin typeface="+mn-lt"/>
              </a:rPr>
              <a:t>&lt;&lt;</a:t>
            </a:r>
            <a:r>
              <a:rPr lang="en-US" altLang="zh-CN" sz="2400" b="0" dirty="0" err="1" smtClean="0">
                <a:solidFill>
                  <a:srgbClr val="000000"/>
                </a:solidFill>
                <a:latin typeface="+mn-lt"/>
              </a:rPr>
              <a:t>endl</a:t>
            </a:r>
            <a:r>
              <a:rPr lang="en-US" altLang="zh-CN" sz="2400" b="0" dirty="0">
                <a:solidFill>
                  <a:srgbClr val="000000"/>
                </a:solidFill>
                <a:latin typeface="+mn-lt"/>
              </a:rPr>
              <a:t>;</a:t>
            </a:r>
          </a:p>
          <a:p>
            <a:pPr eaLnBrk="1" hangingPunct="1">
              <a:spcBef>
                <a:spcPts val="500"/>
              </a:spcBef>
            </a:pPr>
            <a:r>
              <a:rPr lang="en-US" altLang="zh-CN" sz="2400" b="0" dirty="0">
                <a:solidFill>
                  <a:srgbClr val="000000"/>
                </a:solidFill>
                <a:latin typeface="+mn-lt"/>
              </a:rPr>
              <a:t>     }</a:t>
            </a: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else {           </a:t>
            </a:r>
            <a:r>
              <a:rPr lang="en-US" altLang="zh-CN" sz="2400" b="0" dirty="0" smtClean="0">
                <a:solidFill>
                  <a:srgbClr val="0033CC"/>
                </a:solidFill>
                <a:latin typeface="+mn-lt"/>
                <a:ea typeface="微软雅黑" panose="020B0503020204020204" pitchFamily="34" charset="-122"/>
              </a:rPr>
              <a:t>// </a:t>
            </a:r>
            <a:r>
              <a:rPr lang="zh-CN" altLang="en-US" sz="2400" b="0" dirty="0">
                <a:solidFill>
                  <a:srgbClr val="0033CC"/>
                </a:solidFill>
                <a:latin typeface="+mn-lt"/>
                <a:ea typeface="微软雅黑" panose="020B0503020204020204" pitchFamily="34" charset="-122"/>
              </a:rPr>
              <a:t>还有多个元素待排列，递归产生排列</a:t>
            </a:r>
            <a:endParaRPr lang="en-US" altLang="zh-CN" sz="2400" b="0" dirty="0">
              <a:solidFill>
                <a:srgbClr val="0033CC"/>
              </a:solidFill>
              <a:latin typeface="+mn-lt"/>
              <a:ea typeface="微软雅黑" panose="020B0503020204020204" pitchFamily="34" charset="-122"/>
            </a:endParaRPr>
          </a:p>
          <a:p>
            <a:pPr eaLnBrk="1" hangingPunct="1">
              <a:spcBef>
                <a:spcPts val="500"/>
              </a:spcBef>
            </a:pPr>
            <a:r>
              <a:rPr lang="en-US" altLang="zh-CN" sz="2400" b="0" dirty="0" smtClean="0">
                <a:solidFill>
                  <a:srgbClr val="000000"/>
                </a:solidFill>
                <a:latin typeface="+mn-lt"/>
              </a:rPr>
              <a:t>          for(</a:t>
            </a:r>
            <a:r>
              <a:rPr lang="en-US" altLang="zh-CN" sz="2400" b="0" dirty="0" err="1" smtClean="0">
                <a:solidFill>
                  <a:srgbClr val="000000"/>
                </a:solidFill>
                <a:latin typeface="+mn-lt"/>
              </a:rPr>
              <a:t>int</a:t>
            </a:r>
            <a:r>
              <a:rPr lang="en-US" altLang="zh-CN" sz="2400" b="0" dirty="0" smtClean="0">
                <a:solidFill>
                  <a:srgbClr val="000000"/>
                </a:solidFill>
                <a:latin typeface="+mn-lt"/>
              </a:rPr>
              <a:t> </a:t>
            </a:r>
            <a:r>
              <a:rPr lang="en-US" altLang="zh-CN" sz="2400" b="0" dirty="0" err="1">
                <a:solidFill>
                  <a:srgbClr val="000000"/>
                </a:solidFill>
                <a:latin typeface="+mn-lt"/>
              </a:rPr>
              <a:t>i</a:t>
            </a:r>
            <a:r>
              <a:rPr lang="en-US" altLang="zh-CN" sz="2400" b="0" dirty="0">
                <a:solidFill>
                  <a:srgbClr val="000000"/>
                </a:solidFill>
                <a:latin typeface="+mn-lt"/>
              </a:rPr>
              <a:t>=k; </a:t>
            </a:r>
            <a:r>
              <a:rPr lang="en-US" altLang="zh-CN" sz="2400" b="0" dirty="0" err="1">
                <a:solidFill>
                  <a:srgbClr val="000000"/>
                </a:solidFill>
                <a:latin typeface="+mn-lt"/>
              </a:rPr>
              <a:t>i</a:t>
            </a:r>
            <a:r>
              <a:rPr lang="en-US" altLang="zh-CN" sz="2400" b="0" dirty="0">
                <a:solidFill>
                  <a:srgbClr val="000000"/>
                </a:solidFill>
                <a:latin typeface="+mn-lt"/>
              </a:rPr>
              <a:t>&lt;=m; </a:t>
            </a:r>
            <a:r>
              <a:rPr lang="en-US" altLang="zh-CN" sz="2400" b="0" dirty="0" err="1">
                <a:solidFill>
                  <a:srgbClr val="000000"/>
                </a:solidFill>
                <a:latin typeface="+mn-lt"/>
              </a:rPr>
              <a:t>i</a:t>
            </a:r>
            <a:r>
              <a:rPr lang="en-US" altLang="zh-CN" sz="2400" b="0" dirty="0" smtClean="0">
                <a:solidFill>
                  <a:srgbClr val="000000"/>
                </a:solidFill>
                <a:latin typeface="+mn-lt"/>
              </a:rPr>
              <a:t>++) {</a:t>
            </a:r>
            <a:endParaRPr lang="en-US" altLang="zh-CN" sz="2400" b="0" dirty="0">
              <a:solidFill>
                <a:srgbClr val="000000"/>
              </a:solidFill>
              <a:latin typeface="+mn-lt"/>
            </a:endParaRPr>
          </a:p>
          <a:p>
            <a:pPr eaLnBrk="1" hangingPunct="1">
              <a:spcBef>
                <a:spcPts val="500"/>
              </a:spcBef>
            </a:pPr>
            <a:r>
              <a:rPr lang="en-US" altLang="zh-CN" sz="2400" b="0" dirty="0">
                <a:solidFill>
                  <a:srgbClr val="000000"/>
                </a:solidFill>
              </a:rPr>
              <a:t> </a:t>
            </a:r>
            <a:r>
              <a:rPr lang="en-US" altLang="zh-CN" sz="2400" b="0" dirty="0" smtClean="0">
                <a:solidFill>
                  <a:srgbClr val="000000"/>
                </a:solidFill>
              </a:rPr>
              <a:t>                   </a:t>
            </a:r>
            <a:r>
              <a:rPr lang="en-US" altLang="zh-CN" sz="2400" b="0" dirty="0" err="1" smtClean="0">
                <a:solidFill>
                  <a:srgbClr val="000000"/>
                </a:solidFill>
                <a:latin typeface="+mn-lt"/>
              </a:rPr>
              <a:t>int</a:t>
            </a:r>
            <a:r>
              <a:rPr lang="en-US" altLang="zh-CN" sz="2400" b="0" dirty="0" smtClean="0">
                <a:solidFill>
                  <a:srgbClr val="000000"/>
                </a:solidFill>
                <a:latin typeface="+mn-lt"/>
              </a:rPr>
              <a:t> </a:t>
            </a:r>
            <a:r>
              <a:rPr lang="en-US" altLang="zh-CN" sz="2400" b="0" dirty="0" err="1">
                <a:solidFill>
                  <a:srgbClr val="000000"/>
                </a:solidFill>
                <a:latin typeface="+mn-lt"/>
              </a:rPr>
              <a:t>tmp</a:t>
            </a:r>
            <a:r>
              <a:rPr lang="en-US" altLang="zh-CN" sz="2400" b="0" dirty="0">
                <a:solidFill>
                  <a:srgbClr val="000000"/>
                </a:solidFill>
                <a:latin typeface="+mn-lt"/>
              </a:rPr>
              <a:t> = </a:t>
            </a:r>
            <a:r>
              <a:rPr lang="en-US" altLang="zh-CN" sz="2400" b="0" dirty="0">
                <a:solidFill>
                  <a:srgbClr val="000000"/>
                </a:solidFill>
              </a:rPr>
              <a:t>R</a:t>
            </a:r>
            <a:r>
              <a:rPr lang="en-US" altLang="zh-CN" sz="2400" b="0" dirty="0" smtClean="0">
                <a:solidFill>
                  <a:srgbClr val="000000"/>
                </a:solidFill>
                <a:latin typeface="+mn-lt"/>
              </a:rPr>
              <a:t>[k</a:t>
            </a:r>
            <a:r>
              <a:rPr lang="en-US" altLang="zh-CN" sz="2400" b="0" dirty="0">
                <a:solidFill>
                  <a:srgbClr val="000000"/>
                </a:solidFill>
                <a:latin typeface="+mn-lt"/>
              </a:rPr>
              <a:t>]; </a:t>
            </a:r>
            <a:r>
              <a:rPr lang="en-US" altLang="zh-CN" sz="2400" b="0" dirty="0">
                <a:solidFill>
                  <a:srgbClr val="000000"/>
                </a:solidFill>
              </a:rPr>
              <a:t>R</a:t>
            </a:r>
            <a:r>
              <a:rPr lang="en-US" altLang="zh-CN" sz="2400" b="0" dirty="0" smtClean="0">
                <a:solidFill>
                  <a:srgbClr val="000000"/>
                </a:solidFill>
                <a:latin typeface="+mn-lt"/>
              </a:rPr>
              <a:t>[k</a:t>
            </a:r>
            <a:r>
              <a:rPr lang="en-US" altLang="zh-CN" sz="2400" b="0" dirty="0">
                <a:solidFill>
                  <a:srgbClr val="000000"/>
                </a:solidFill>
                <a:latin typeface="+mn-lt"/>
              </a:rPr>
              <a:t>] = </a:t>
            </a:r>
            <a:r>
              <a:rPr lang="en-US" altLang="zh-CN" sz="2400" b="0" dirty="0">
                <a:solidFill>
                  <a:srgbClr val="000000"/>
                </a:solidFill>
              </a:rPr>
              <a:t>R</a:t>
            </a:r>
            <a:r>
              <a:rPr lang="en-US" altLang="zh-CN" sz="2400" b="0" dirty="0" smtClean="0">
                <a:solidFill>
                  <a:srgbClr val="000000"/>
                </a:solidFill>
                <a:latin typeface="+mn-lt"/>
              </a:rPr>
              <a:t>[</a:t>
            </a:r>
            <a:r>
              <a:rPr lang="en-US" altLang="zh-CN" sz="2400" b="0" dirty="0" err="1" smtClean="0">
                <a:solidFill>
                  <a:srgbClr val="000000"/>
                </a:solidFill>
                <a:latin typeface="+mn-lt"/>
              </a:rPr>
              <a:t>i</a:t>
            </a:r>
            <a:r>
              <a:rPr lang="en-US" altLang="zh-CN" sz="2400" b="0" dirty="0">
                <a:solidFill>
                  <a:srgbClr val="000000"/>
                </a:solidFill>
                <a:latin typeface="+mn-lt"/>
              </a:rPr>
              <a:t>]; </a:t>
            </a:r>
            <a:r>
              <a:rPr lang="en-US" altLang="zh-CN" sz="2400" b="0" dirty="0">
                <a:solidFill>
                  <a:srgbClr val="000000"/>
                </a:solidFill>
              </a:rPr>
              <a:t>R</a:t>
            </a:r>
            <a:r>
              <a:rPr lang="en-US" altLang="zh-CN" sz="2400" b="0" dirty="0" smtClean="0">
                <a:solidFill>
                  <a:srgbClr val="000000"/>
                </a:solidFill>
                <a:latin typeface="+mn-lt"/>
              </a:rPr>
              <a:t>[</a:t>
            </a:r>
            <a:r>
              <a:rPr lang="en-US" altLang="zh-CN" sz="2400" b="0" dirty="0" err="1" smtClean="0">
                <a:solidFill>
                  <a:srgbClr val="000000"/>
                </a:solidFill>
                <a:latin typeface="+mn-lt"/>
              </a:rPr>
              <a:t>i</a:t>
            </a:r>
            <a:r>
              <a:rPr lang="en-US" altLang="zh-CN" sz="2400" b="0" dirty="0">
                <a:solidFill>
                  <a:srgbClr val="000000"/>
                </a:solidFill>
                <a:latin typeface="+mn-lt"/>
              </a:rPr>
              <a:t>] = </a:t>
            </a:r>
            <a:r>
              <a:rPr lang="en-US" altLang="zh-CN" sz="2400" b="0" dirty="0" err="1">
                <a:solidFill>
                  <a:srgbClr val="000000"/>
                </a:solidFill>
                <a:latin typeface="+mn-lt"/>
              </a:rPr>
              <a:t>tmp</a:t>
            </a:r>
            <a:r>
              <a:rPr lang="en-US" altLang="zh-CN" sz="2400" b="0" dirty="0">
                <a:solidFill>
                  <a:srgbClr val="000000"/>
                </a:solidFill>
                <a:latin typeface="+mn-lt"/>
              </a:rPr>
              <a:t>;;</a:t>
            </a: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      </a:t>
            </a:r>
            <a:r>
              <a:rPr lang="en-US" altLang="zh-CN" sz="2400" dirty="0" smtClean="0">
                <a:solidFill>
                  <a:srgbClr val="C00000"/>
                </a:solidFill>
                <a:latin typeface="+mn-lt"/>
              </a:rPr>
              <a:t>perm</a:t>
            </a:r>
            <a:r>
              <a:rPr lang="en-US" altLang="zh-CN" sz="2400" b="0" dirty="0" smtClean="0">
                <a:solidFill>
                  <a:srgbClr val="000000"/>
                </a:solidFill>
                <a:latin typeface="+mn-lt"/>
              </a:rPr>
              <a:t>(R, </a:t>
            </a:r>
            <a:r>
              <a:rPr lang="en-US" altLang="zh-CN" sz="2400" b="0" dirty="0">
                <a:solidFill>
                  <a:srgbClr val="000000"/>
                </a:solidFill>
                <a:latin typeface="+mn-lt"/>
              </a:rPr>
              <a:t>k+1, m);</a:t>
            </a: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               </a:t>
            </a:r>
            <a:r>
              <a:rPr lang="pt-BR" altLang="zh-CN" sz="2400" b="0" dirty="0">
                <a:solidFill>
                  <a:srgbClr val="000000"/>
                </a:solidFill>
                <a:latin typeface="+mn-lt"/>
              </a:rPr>
              <a:t>tmp = R[k]; R[k] = R[i]; R[i] = </a:t>
            </a:r>
            <a:r>
              <a:rPr lang="pt-BR" altLang="zh-CN" sz="2400" b="0" dirty="0" smtClean="0">
                <a:solidFill>
                  <a:srgbClr val="000000"/>
                </a:solidFill>
                <a:latin typeface="+mn-lt"/>
              </a:rPr>
              <a:t>tmp</a:t>
            </a:r>
            <a:r>
              <a:rPr lang="en-US" altLang="zh-CN" sz="2400" b="0" dirty="0" smtClean="0">
                <a:solidFill>
                  <a:srgbClr val="000000"/>
                </a:solidFill>
                <a:latin typeface="+mn-lt"/>
              </a:rPr>
              <a:t>;</a:t>
            </a:r>
            <a:endParaRPr lang="en-US" altLang="zh-CN" sz="2400" b="0" dirty="0">
              <a:solidFill>
                <a:srgbClr val="000000"/>
              </a:solidFill>
              <a:latin typeface="+mn-lt"/>
            </a:endParaRP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a:t>
            </a:r>
          </a:p>
          <a:p>
            <a:pPr eaLnBrk="1" hangingPunct="1">
              <a:spcBef>
                <a:spcPts val="500"/>
              </a:spcBef>
            </a:pPr>
            <a:r>
              <a:rPr lang="en-US" altLang="zh-CN" sz="2400" b="0" dirty="0">
                <a:solidFill>
                  <a:srgbClr val="000000"/>
                </a:solidFill>
                <a:latin typeface="+mn-lt"/>
              </a:rPr>
              <a:t> </a:t>
            </a:r>
            <a:r>
              <a:rPr lang="en-US" altLang="zh-CN" sz="2400" b="0" dirty="0" smtClean="0">
                <a:solidFill>
                  <a:srgbClr val="000000"/>
                </a:solidFill>
                <a:latin typeface="+mn-lt"/>
              </a:rPr>
              <a:t>    }</a:t>
            </a:r>
            <a:endParaRPr lang="en-US" altLang="zh-CN" sz="2400" b="0" dirty="0">
              <a:solidFill>
                <a:srgbClr val="000000"/>
              </a:solidFill>
              <a:latin typeface="+mn-lt"/>
            </a:endParaRPr>
          </a:p>
          <a:p>
            <a:pPr eaLnBrk="1" hangingPunct="1">
              <a:spcBef>
                <a:spcPts val="500"/>
              </a:spcBef>
            </a:pPr>
            <a:r>
              <a:rPr lang="en-US" altLang="zh-CN" sz="2400" b="0" dirty="0" smtClean="0">
                <a:solidFill>
                  <a:srgbClr val="000000"/>
                </a:solidFill>
                <a:latin typeface="+mn-lt"/>
              </a:rPr>
              <a:t>}</a:t>
            </a:r>
            <a:endParaRPr lang="en-US" altLang="zh-CN" b="0" dirty="0">
              <a:solidFill>
                <a:srgbClr val="000000"/>
              </a:solidFill>
              <a:latin typeface="+mn-lt"/>
            </a:endParaRPr>
          </a:p>
        </p:txBody>
      </p:sp>
      <p:sp>
        <p:nvSpPr>
          <p:cNvPr id="4" name="Title 1"/>
          <p:cNvSpPr txBox="1">
            <a:spLocks/>
          </p:cNvSpPr>
          <p:nvPr/>
        </p:nvSpPr>
        <p:spPr>
          <a:xfrm>
            <a:off x="0" y="70644"/>
            <a:ext cx="9144000" cy="523875"/>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kern="1200" dirty="0" smtClean="0">
                <a:solidFill>
                  <a:schemeClr val="bg2">
                    <a:lumMod val="10000"/>
                  </a:schemeClr>
                </a:solidFill>
                <a:cs typeface="+mn-cs"/>
              </a:rPr>
              <a:t>排列</a:t>
            </a:r>
            <a:r>
              <a:rPr lang="zh-CN" altLang="en-US" dirty="0">
                <a:solidFill>
                  <a:schemeClr val="bg2">
                    <a:lumMod val="10000"/>
                  </a:schemeClr>
                </a:solidFill>
                <a:cs typeface="+mn-cs"/>
              </a:rPr>
              <a:t>问</a:t>
            </a:r>
            <a:r>
              <a:rPr lang="zh-CN" altLang="en-US" dirty="0" smtClean="0">
                <a:solidFill>
                  <a:schemeClr val="bg2">
                    <a:lumMod val="10000"/>
                  </a:schemeClr>
                </a:solidFill>
                <a:cs typeface="+mn-cs"/>
              </a:rPr>
              <a:t>题</a:t>
            </a:r>
            <a:r>
              <a:rPr lang="zh-CN" altLang="en-US" dirty="0">
                <a:solidFill>
                  <a:schemeClr val="bg2">
                    <a:lumMod val="10000"/>
                  </a:schemeClr>
                </a:solidFill>
                <a:cs typeface="+mn-cs"/>
              </a:rPr>
              <a:t>：</a:t>
            </a:r>
            <a:r>
              <a:rPr lang="zh-CN" altLang="en-US" dirty="0" smtClean="0">
                <a:solidFill>
                  <a:schemeClr val="bg2">
                    <a:lumMod val="10000"/>
                  </a:schemeClr>
                </a:solidFill>
                <a:cs typeface="+mn-cs"/>
              </a:rPr>
              <a:t>产</a:t>
            </a:r>
            <a:r>
              <a:rPr lang="zh-CN" altLang="en-US" dirty="0">
                <a:solidFill>
                  <a:schemeClr val="bg2">
                    <a:lumMod val="10000"/>
                  </a:schemeClr>
                </a:solidFill>
                <a:cs typeface="+mn-cs"/>
              </a:rPr>
              <a:t>生</a:t>
            </a:r>
            <a:r>
              <a:rPr lang="en-US" altLang="zh-CN" dirty="0">
                <a:solidFill>
                  <a:schemeClr val="bg2">
                    <a:lumMod val="10000"/>
                  </a:schemeClr>
                </a:solidFill>
                <a:cs typeface="+mn-cs"/>
              </a:rPr>
              <a:t>list[</a:t>
            </a:r>
            <a:r>
              <a:rPr lang="en-US" altLang="zh-CN" dirty="0" err="1">
                <a:solidFill>
                  <a:schemeClr val="bg2">
                    <a:lumMod val="10000"/>
                  </a:schemeClr>
                </a:solidFill>
                <a:cs typeface="+mn-cs"/>
              </a:rPr>
              <a:t>k:m</a:t>
            </a:r>
            <a:r>
              <a:rPr lang="en-US" altLang="zh-CN" dirty="0">
                <a:solidFill>
                  <a:schemeClr val="bg2">
                    <a:lumMod val="10000"/>
                  </a:schemeClr>
                </a:solidFill>
                <a:cs typeface="+mn-cs"/>
              </a:rPr>
              <a:t>]</a:t>
            </a:r>
            <a:r>
              <a:rPr lang="zh-CN" altLang="en-US" dirty="0">
                <a:solidFill>
                  <a:schemeClr val="bg2">
                    <a:lumMod val="10000"/>
                  </a:schemeClr>
                </a:solidFill>
                <a:cs typeface="+mn-cs"/>
              </a:rPr>
              <a:t>的所有排列</a:t>
            </a:r>
            <a:endParaRPr lang="zh-CN" altLang="en-US" kern="1200" dirty="0">
              <a:solidFill>
                <a:schemeClr val="bg2">
                  <a:lumMod val="10000"/>
                </a:schemeClr>
              </a:solidFill>
              <a:cs typeface="+mn-cs"/>
            </a:endParaRPr>
          </a:p>
        </p:txBody>
      </p:sp>
    </p:spTree>
    <p:extLst>
      <p:ext uri="{BB962C8B-B14F-4D97-AF65-F5344CB8AC3E}">
        <p14:creationId xmlns:p14="http://schemas.microsoft.com/office/powerpoint/2010/main" val="423710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wipe(left)">
                                      <p:cBhvr>
                                        <p:cTn id="7" dur="500"/>
                                        <p:tgtEl>
                                          <p:spTgt spid="4403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4034">
                                            <p:txEl>
                                              <p:pRg st="13" end="13"/>
                                            </p:txEl>
                                          </p:spTgt>
                                        </p:tgtEl>
                                        <p:attrNameLst>
                                          <p:attrName>style.visibility</p:attrName>
                                        </p:attrNameLst>
                                      </p:cBhvr>
                                      <p:to>
                                        <p:strVal val="visible"/>
                                      </p:to>
                                    </p:set>
                                    <p:animEffect transition="in" filter="wipe(left)">
                                      <p:cBhvr>
                                        <p:cTn id="10" dur="500"/>
                                        <p:tgtEl>
                                          <p:spTgt spid="44034">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034">
                                            <p:txEl>
                                              <p:pRg st="1" end="1"/>
                                            </p:txEl>
                                          </p:spTgt>
                                        </p:tgtEl>
                                        <p:attrNameLst>
                                          <p:attrName>style.visibility</p:attrName>
                                        </p:attrNameLst>
                                      </p:cBhvr>
                                      <p:to>
                                        <p:strVal val="visible"/>
                                      </p:to>
                                    </p:set>
                                    <p:animEffect transition="in" filter="fade">
                                      <p:cBhvr>
                                        <p:cTn id="15" dur="500"/>
                                        <p:tgtEl>
                                          <p:spTgt spid="4403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4034">
                                            <p:txEl>
                                              <p:pRg st="5" end="5"/>
                                            </p:txEl>
                                          </p:spTgt>
                                        </p:tgtEl>
                                        <p:attrNameLst>
                                          <p:attrName>style.visibility</p:attrName>
                                        </p:attrNameLst>
                                      </p:cBhvr>
                                      <p:to>
                                        <p:strVal val="visible"/>
                                      </p:to>
                                    </p:set>
                                    <p:animEffect transition="in" filter="fade">
                                      <p:cBhvr>
                                        <p:cTn id="18" dur="500"/>
                                        <p:tgtEl>
                                          <p:spTgt spid="4403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4034">
                                            <p:txEl>
                                              <p:pRg st="6" end="6"/>
                                            </p:txEl>
                                          </p:spTgt>
                                        </p:tgtEl>
                                        <p:attrNameLst>
                                          <p:attrName>style.visibility</p:attrName>
                                        </p:attrNameLst>
                                      </p:cBhvr>
                                      <p:to>
                                        <p:strVal val="visible"/>
                                      </p:to>
                                    </p:set>
                                    <p:animEffect transition="in" filter="fade">
                                      <p:cBhvr>
                                        <p:cTn id="21" dur="500"/>
                                        <p:tgtEl>
                                          <p:spTgt spid="4403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4034">
                                            <p:txEl>
                                              <p:pRg st="12" end="12"/>
                                            </p:txEl>
                                          </p:spTgt>
                                        </p:tgtEl>
                                        <p:attrNameLst>
                                          <p:attrName>style.visibility</p:attrName>
                                        </p:attrNameLst>
                                      </p:cBhvr>
                                      <p:to>
                                        <p:strVal val="visible"/>
                                      </p:to>
                                    </p:set>
                                    <p:animEffect transition="in" filter="fade">
                                      <p:cBhvr>
                                        <p:cTn id="24" dur="500"/>
                                        <p:tgtEl>
                                          <p:spTgt spid="44034">
                                            <p:txEl>
                                              <p:pRg st="12" end="1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4034">
                                            <p:txEl>
                                              <p:pRg st="7" end="7"/>
                                            </p:txEl>
                                          </p:spTgt>
                                        </p:tgtEl>
                                        <p:attrNameLst>
                                          <p:attrName>style.visibility</p:attrName>
                                        </p:attrNameLst>
                                      </p:cBhvr>
                                      <p:to>
                                        <p:strVal val="visible"/>
                                      </p:to>
                                    </p:set>
                                    <p:animEffect transition="in" filter="wipe(left)">
                                      <p:cBhvr>
                                        <p:cTn id="29" dur="500"/>
                                        <p:tgtEl>
                                          <p:spTgt spid="44034">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44034">
                                            <p:txEl>
                                              <p:pRg st="11" end="11"/>
                                            </p:txEl>
                                          </p:spTgt>
                                        </p:tgtEl>
                                        <p:attrNameLst>
                                          <p:attrName>style.visibility</p:attrName>
                                        </p:attrNameLst>
                                      </p:cBhvr>
                                      <p:to>
                                        <p:strVal val="visible"/>
                                      </p:to>
                                    </p:set>
                                    <p:animEffect transition="in" filter="wipe(left)">
                                      <p:cBhvr>
                                        <p:cTn id="32" dur="500"/>
                                        <p:tgtEl>
                                          <p:spTgt spid="4403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034">
                                            <p:txEl>
                                              <p:pRg st="9" end="9"/>
                                            </p:txEl>
                                          </p:spTgt>
                                        </p:tgtEl>
                                        <p:attrNameLst>
                                          <p:attrName>style.visibility</p:attrName>
                                        </p:attrNameLst>
                                      </p:cBhvr>
                                      <p:to>
                                        <p:strVal val="visible"/>
                                      </p:to>
                                    </p:set>
                                    <p:animEffect transition="in" filter="wipe(left)">
                                      <p:cBhvr>
                                        <p:cTn id="37" dur="500"/>
                                        <p:tgtEl>
                                          <p:spTgt spid="4403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034">
                                            <p:txEl>
                                              <p:pRg st="8" end="8"/>
                                            </p:txEl>
                                          </p:spTgt>
                                        </p:tgtEl>
                                        <p:attrNameLst>
                                          <p:attrName>style.visibility</p:attrName>
                                        </p:attrNameLst>
                                      </p:cBhvr>
                                      <p:to>
                                        <p:strVal val="visible"/>
                                      </p:to>
                                    </p:set>
                                    <p:animEffect transition="in" filter="wipe(left)">
                                      <p:cBhvr>
                                        <p:cTn id="42" dur="500"/>
                                        <p:tgtEl>
                                          <p:spTgt spid="440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034">
                                            <p:txEl>
                                              <p:pRg st="10" end="10"/>
                                            </p:txEl>
                                          </p:spTgt>
                                        </p:tgtEl>
                                        <p:attrNameLst>
                                          <p:attrName>style.visibility</p:attrName>
                                        </p:attrNameLst>
                                      </p:cBhvr>
                                      <p:to>
                                        <p:strVal val="visible"/>
                                      </p:to>
                                    </p:set>
                                    <p:animEffect transition="in" filter="wipe(left)">
                                      <p:cBhvr>
                                        <p:cTn id="47" dur="500"/>
                                        <p:tgtEl>
                                          <p:spTgt spid="4403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034">
                                            <p:txEl>
                                              <p:pRg st="2" end="2"/>
                                            </p:txEl>
                                          </p:spTgt>
                                        </p:tgtEl>
                                        <p:attrNameLst>
                                          <p:attrName>style.visibility</p:attrName>
                                        </p:attrNameLst>
                                      </p:cBhvr>
                                      <p:to>
                                        <p:strVal val="visible"/>
                                      </p:to>
                                    </p:set>
                                    <p:animEffect transition="in" filter="fade">
                                      <p:cBhvr>
                                        <p:cTn id="52" dur="500"/>
                                        <p:tgtEl>
                                          <p:spTgt spid="44034">
                                            <p:txEl>
                                              <p:pRg st="2" end="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4034">
                                            <p:txEl>
                                              <p:pRg st="3" end="3"/>
                                            </p:txEl>
                                          </p:spTgt>
                                        </p:tgtEl>
                                        <p:attrNameLst>
                                          <p:attrName>style.visibility</p:attrName>
                                        </p:attrNameLst>
                                      </p:cBhvr>
                                      <p:to>
                                        <p:strVal val="visible"/>
                                      </p:to>
                                    </p:set>
                                    <p:animEffect transition="in" filter="fade">
                                      <p:cBhvr>
                                        <p:cTn id="55" dur="500"/>
                                        <p:tgtEl>
                                          <p:spTgt spid="44034">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4034">
                                            <p:txEl>
                                              <p:pRg st="4" end="4"/>
                                            </p:txEl>
                                          </p:spTgt>
                                        </p:tgtEl>
                                        <p:attrNameLst>
                                          <p:attrName>style.visibility</p:attrName>
                                        </p:attrNameLst>
                                      </p:cBhvr>
                                      <p:to>
                                        <p:strVal val="visible"/>
                                      </p:to>
                                    </p:set>
                                    <p:animEffect transition="in" filter="fade">
                                      <p:cBhvr>
                                        <p:cTn id="58" dur="500"/>
                                        <p:tgtEl>
                                          <p:spTgt spid="44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67744" y="116632"/>
            <a:ext cx="5328592" cy="523220"/>
          </a:xfrm>
          <a:prstGeom prst="rect">
            <a:avLst/>
          </a:prstGeom>
          <a:noFill/>
        </p:spPr>
        <p:txBody>
          <a:bodyPr wrap="square" rtlCol="0">
            <a:spAutoFit/>
          </a:bodyPr>
          <a:lstStyle/>
          <a:p>
            <a:pPr algn="ctr" eaLnBrk="0" hangingPunct="0">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rPr>
              <a:t>整数划分问题</a:t>
            </a:r>
          </a:p>
        </p:txBody>
      </p:sp>
      <p:sp>
        <p:nvSpPr>
          <p:cNvPr id="4" name="Text Box 3"/>
          <p:cNvSpPr txBox="1">
            <a:spLocks noChangeArrowheads="1"/>
          </p:cNvSpPr>
          <p:nvPr/>
        </p:nvSpPr>
        <p:spPr bwMode="auto">
          <a:xfrm>
            <a:off x="525462" y="1196752"/>
            <a:ext cx="86185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将正整数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表示成一系列正整数之和：</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1</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2</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err="1">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err="1">
                <a:solidFill>
                  <a:srgbClr val="000000"/>
                </a:solidFill>
                <a:latin typeface="楷体_GB2312" pitchFamily="49" charset="-122"/>
                <a:ea typeface="楷体_GB2312" pitchFamily="49" charset="-122"/>
                <a:cs typeface="Times New Roman" panose="02020603050405020304" pitchFamily="18" charset="0"/>
              </a:rPr>
              <a:t>k</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其中</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1</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2</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dirty="0">
                <a:solidFill>
                  <a:srgbClr val="000000"/>
                </a:solidFill>
                <a:latin typeface="楷体_GB2312" pitchFamily="49" charset="-122"/>
                <a:ea typeface="楷体_GB2312" pitchFamily="49" charset="-122"/>
                <a:cs typeface="Times New Roman" panose="02020603050405020304" pitchFamily="18" charset="0"/>
              </a:rPr>
              <a:t>k</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≥1</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k≥1</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的这种表示称为正整数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的划分。求正整数</a:t>
            </a:r>
            <a:r>
              <a:rPr lang="en-US" altLang="zh-CN" sz="2400" b="1"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b="1" dirty="0">
                <a:solidFill>
                  <a:srgbClr val="000000"/>
                </a:solidFill>
                <a:latin typeface="楷体_GB2312" pitchFamily="49" charset="-122"/>
                <a:ea typeface="楷体_GB2312" pitchFamily="49" charset="-122"/>
                <a:cs typeface="Times New Roman" panose="02020603050405020304" pitchFamily="18" charset="0"/>
              </a:rPr>
              <a:t>的不</a:t>
            </a:r>
          </a:p>
          <a:p>
            <a:pPr eaLnBrk="1" hangingPunct="1">
              <a:lnSpc>
                <a:spcPct val="80000"/>
              </a:lnSpc>
              <a:spcBef>
                <a:spcPct val="20000"/>
              </a:spcBef>
            </a:pPr>
            <a:r>
              <a:rPr lang="zh-CN" altLang="en-US" sz="2400" b="1" dirty="0">
                <a:solidFill>
                  <a:srgbClr val="000000"/>
                </a:solidFill>
                <a:latin typeface="楷体_GB2312" pitchFamily="49" charset="-122"/>
                <a:ea typeface="楷体_GB2312" pitchFamily="49" charset="-122"/>
                <a:cs typeface="Times New Roman" panose="02020603050405020304" pitchFamily="18" charset="0"/>
              </a:rPr>
              <a:t>同划分个数。 </a:t>
            </a:r>
          </a:p>
        </p:txBody>
      </p:sp>
      <p:sp>
        <p:nvSpPr>
          <p:cNvPr id="5" name="Text Box 4"/>
          <p:cNvSpPr txBox="1">
            <a:spLocks noChangeArrowheads="1"/>
          </p:cNvSpPr>
          <p:nvPr/>
        </p:nvSpPr>
        <p:spPr bwMode="auto">
          <a:xfrm>
            <a:off x="525462" y="3212976"/>
            <a:ext cx="86185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00"/>
                </a:solidFill>
                <a:latin typeface="楷体_GB2312" pitchFamily="49" charset="-122"/>
                <a:ea typeface="楷体_GB2312" pitchFamily="49" charset="-122"/>
              </a:rPr>
              <a:t>例如正整数</a:t>
            </a:r>
            <a:r>
              <a:rPr lang="en-US" altLang="zh-CN" sz="2400" b="1" dirty="0">
                <a:solidFill>
                  <a:srgbClr val="000000"/>
                </a:solidFill>
                <a:latin typeface="楷体_GB2312" pitchFamily="49" charset="-122"/>
                <a:ea typeface="楷体_GB2312" pitchFamily="49" charset="-122"/>
              </a:rPr>
              <a:t>6</a:t>
            </a:r>
            <a:r>
              <a:rPr lang="zh-CN" altLang="en-US" sz="2400" b="1" dirty="0">
                <a:solidFill>
                  <a:srgbClr val="000000"/>
                </a:solidFill>
                <a:latin typeface="楷体_GB2312" pitchFamily="49" charset="-122"/>
                <a:ea typeface="楷体_GB2312" pitchFamily="49" charset="-122"/>
              </a:rPr>
              <a:t>有如下</a:t>
            </a:r>
            <a:r>
              <a:rPr lang="en-US" altLang="zh-CN" sz="2400" b="1" dirty="0">
                <a:solidFill>
                  <a:srgbClr val="000000"/>
                </a:solidFill>
                <a:latin typeface="楷体_GB2312" pitchFamily="49" charset="-122"/>
                <a:ea typeface="楷体_GB2312" pitchFamily="49" charset="-122"/>
              </a:rPr>
              <a:t>11</a:t>
            </a:r>
            <a:r>
              <a:rPr lang="zh-CN" altLang="en-US" sz="2400" b="1" dirty="0">
                <a:solidFill>
                  <a:srgbClr val="000000"/>
                </a:solidFill>
                <a:latin typeface="楷体_GB2312" pitchFamily="49" charset="-122"/>
                <a:ea typeface="楷体_GB2312" pitchFamily="49" charset="-122"/>
              </a:rPr>
              <a:t>种不同的划分：</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6</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5+1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4+2</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4+1+1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3+3</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3+2+1</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3+1+1+1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2+2+2</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2+2+1+1</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2+1+1+1+1</a:t>
            </a:r>
            <a:r>
              <a:rPr lang="zh-CN" altLang="en-US" sz="2400" b="1" dirty="0">
                <a:solidFill>
                  <a:srgbClr val="000000"/>
                </a:solidFill>
                <a:latin typeface="楷体_GB2312" pitchFamily="49" charset="-122"/>
                <a:ea typeface="楷体_GB2312" pitchFamily="49" charset="-122"/>
              </a:rPr>
              <a:t>；</a:t>
            </a:r>
          </a:p>
          <a:p>
            <a:pPr eaLnBrk="1" hangingPunct="1"/>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1+1+1+1+1+1</a:t>
            </a:r>
            <a:r>
              <a:rPr lang="zh-CN" altLang="en-US" sz="2400" b="1" dirty="0">
                <a:solidFill>
                  <a:srgbClr val="000000"/>
                </a:solidFill>
                <a:latin typeface="楷体_GB2312" pitchFamily="49" charset="-122"/>
                <a:ea typeface="楷体_GB2312" pitchFamily="49" charset="-122"/>
              </a:rPr>
              <a:t>。</a:t>
            </a:r>
          </a:p>
        </p:txBody>
      </p:sp>
    </p:spTree>
    <p:extLst>
      <p:ext uri="{BB962C8B-B14F-4D97-AF65-F5344CB8AC3E}">
        <p14:creationId xmlns:p14="http://schemas.microsoft.com/office/powerpoint/2010/main" val="98256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ext Box 6"/>
          <p:cNvSpPr txBox="1">
            <a:spLocks noChangeArrowheads="1"/>
          </p:cNvSpPr>
          <p:nvPr/>
        </p:nvSpPr>
        <p:spPr bwMode="auto">
          <a:xfrm>
            <a:off x="395288" y="5305425"/>
            <a:ext cx="7489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楷体_GB2312" pitchFamily="49" charset="-122"/>
                <a:ea typeface="楷体_GB2312" pitchFamily="49" charset="-122"/>
              </a:rPr>
              <a:t>(2) q(n,m)=q(n,n),m</a:t>
            </a:r>
            <a:r>
              <a:rPr lang="en-US" altLang="zh-CN" sz="2400">
                <a:solidFill>
                  <a:srgbClr val="000000"/>
                </a:solidFill>
                <a:latin typeface="楷体_GB2312" pitchFamily="49" charset="-122"/>
                <a:ea typeface="楷体_GB2312" pitchFamily="49" charset="-122"/>
                <a:cs typeface="Times New Roman" panose="02020603050405020304" pitchFamily="18" charset="0"/>
                <a:sym typeface="Symbol" panose="05050102010706020507" pitchFamily="18" charset="2"/>
              </a:rPr>
              <a:t></a:t>
            </a:r>
            <a:r>
              <a:rPr lang="en-US" altLang="zh-CN" sz="2400">
                <a:solidFill>
                  <a:srgbClr val="000000"/>
                </a:solidFill>
                <a:latin typeface="楷体_GB2312" pitchFamily="49" charset="-122"/>
                <a:ea typeface="楷体_GB2312" pitchFamily="49" charset="-122"/>
              </a:rPr>
              <a:t>n;</a:t>
            </a:r>
          </a:p>
          <a:p>
            <a:pPr eaLnBrk="1" hangingPunct="1"/>
            <a:r>
              <a:rPr lang="zh-CN" altLang="en-US" sz="2400">
                <a:solidFill>
                  <a:srgbClr val="000000"/>
                </a:solidFill>
                <a:latin typeface="楷体_GB2312" pitchFamily="49" charset="-122"/>
                <a:ea typeface="楷体_GB2312" pitchFamily="49" charset="-122"/>
              </a:rPr>
              <a:t>最大加数</a:t>
            </a:r>
            <a:r>
              <a:rPr lang="en-US" altLang="zh-CN" sz="2400">
                <a:solidFill>
                  <a:srgbClr val="000000"/>
                </a:solidFill>
                <a:latin typeface="楷体_GB2312" pitchFamily="49" charset="-122"/>
                <a:ea typeface="楷体_GB2312" pitchFamily="49" charset="-122"/>
              </a:rPr>
              <a:t>n</a:t>
            </a:r>
            <a:r>
              <a:rPr lang="en-US" altLang="zh-CN" sz="2400" baseline="-250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实际上不能大于</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。因此，</a:t>
            </a:r>
            <a:r>
              <a:rPr lang="en-US" altLang="zh-CN" sz="2400">
                <a:solidFill>
                  <a:srgbClr val="000000"/>
                </a:solidFill>
                <a:latin typeface="楷体_GB2312" pitchFamily="49" charset="-122"/>
                <a:ea typeface="楷体_GB2312" pitchFamily="49" charset="-122"/>
              </a:rPr>
              <a:t>q(1,m)=1</a:t>
            </a:r>
            <a:r>
              <a:rPr lang="zh-CN" altLang="en-US" sz="2400">
                <a:solidFill>
                  <a:srgbClr val="000000"/>
                </a:solidFill>
                <a:latin typeface="楷体_GB2312" pitchFamily="49" charset="-122"/>
                <a:ea typeface="楷体_GB2312" pitchFamily="49" charset="-122"/>
              </a:rPr>
              <a:t>。</a:t>
            </a:r>
          </a:p>
          <a:p>
            <a:pPr eaLnBrk="1" hangingPunct="1"/>
            <a:endParaRPr lang="en-US" altLang="zh-CN" sz="2400">
              <a:solidFill>
                <a:srgbClr val="000000"/>
              </a:solidFill>
              <a:latin typeface="楷体_GB2312" pitchFamily="49" charset="-122"/>
              <a:ea typeface="楷体_GB2312" pitchFamily="49" charset="-122"/>
            </a:endParaRPr>
          </a:p>
        </p:txBody>
      </p:sp>
      <p:grpSp>
        <p:nvGrpSpPr>
          <p:cNvPr id="2" name="Group 3"/>
          <p:cNvGrpSpPr>
            <a:grpSpLocks/>
          </p:cNvGrpSpPr>
          <p:nvPr/>
        </p:nvGrpSpPr>
        <p:grpSpPr bwMode="auto">
          <a:xfrm>
            <a:off x="611188" y="3933825"/>
            <a:ext cx="8058150" cy="1211263"/>
            <a:chOff x="204" y="2422"/>
            <a:chExt cx="5076" cy="763"/>
          </a:xfrm>
        </p:grpSpPr>
        <p:sp>
          <p:nvSpPr>
            <p:cNvPr id="9228" name="Text Box 4"/>
            <p:cNvSpPr txBox="1">
              <a:spLocks noChangeArrowheads="1"/>
            </p:cNvSpPr>
            <p:nvPr/>
          </p:nvSpPr>
          <p:spPr bwMode="auto">
            <a:xfrm>
              <a:off x="204" y="2422"/>
              <a:ext cx="507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000000"/>
                  </a:solidFill>
                  <a:latin typeface="楷体_GB2312" pitchFamily="49" charset="-122"/>
                  <a:ea typeface="楷体_GB2312" pitchFamily="49" charset="-122"/>
                </a:rPr>
                <a:t>(1) q(n,1)=1,n</a:t>
              </a:r>
              <a:r>
                <a:rPr lang="en-US" altLang="zh-CN" sz="2400">
                  <a:solidFill>
                    <a:srgbClr val="000000"/>
                  </a:solidFill>
                  <a:latin typeface="楷体_GB2312" pitchFamily="49" charset="-122"/>
                  <a:ea typeface="楷体_GB2312" pitchFamily="49" charset="-122"/>
                  <a:sym typeface="Symbol" panose="05050102010706020507" pitchFamily="18" charset="2"/>
                </a:rPr>
                <a:t></a:t>
              </a:r>
              <a:r>
                <a:rPr lang="en-US" altLang="zh-CN" sz="2400">
                  <a:solidFill>
                    <a:srgbClr val="000000"/>
                  </a:solidFill>
                  <a:latin typeface="楷体_GB2312" pitchFamily="49" charset="-122"/>
                  <a:ea typeface="楷体_GB2312" pitchFamily="49" charset="-122"/>
                </a:rPr>
                <a:t>1;</a:t>
              </a:r>
            </a:p>
            <a:p>
              <a:pPr eaLnBrk="1" hangingPunct="1"/>
              <a:r>
                <a:rPr lang="zh-CN" altLang="en-US" sz="2400">
                  <a:solidFill>
                    <a:srgbClr val="000000"/>
                  </a:solidFill>
                  <a:latin typeface="楷体_GB2312" pitchFamily="49" charset="-122"/>
                  <a:ea typeface="楷体_GB2312" pitchFamily="49" charset="-122"/>
                </a:rPr>
                <a:t>当最大加数</a:t>
              </a:r>
              <a:r>
                <a:rPr lang="en-US" altLang="zh-CN" sz="2400">
                  <a:solidFill>
                    <a:srgbClr val="000000"/>
                  </a:solidFill>
                  <a:latin typeface="楷体_GB2312" pitchFamily="49" charset="-122"/>
                  <a:ea typeface="楷体_GB2312" pitchFamily="49" charset="-122"/>
                </a:rPr>
                <a:t>n</a:t>
              </a:r>
              <a:r>
                <a:rPr lang="en-US" altLang="zh-CN" sz="2400" baseline="-250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不大于</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时，任何正整数</a:t>
              </a:r>
              <a:r>
                <a:rPr lang="en-US" altLang="zh-CN" sz="2400">
                  <a:solidFill>
                    <a:srgbClr val="000000"/>
                  </a:solidFill>
                  <a:latin typeface="楷体_GB2312" pitchFamily="49" charset="-122"/>
                  <a:ea typeface="楷体_GB2312" pitchFamily="49" charset="-122"/>
                </a:rPr>
                <a:t>n</a:t>
              </a:r>
              <a:r>
                <a:rPr lang="zh-CN" altLang="en-US" sz="2400">
                  <a:solidFill>
                    <a:srgbClr val="000000"/>
                  </a:solidFill>
                  <a:latin typeface="楷体_GB2312" pitchFamily="49" charset="-122"/>
                  <a:ea typeface="楷体_GB2312" pitchFamily="49" charset="-122"/>
                </a:rPr>
                <a:t>只有一种划分形式，</a:t>
              </a:r>
            </a:p>
            <a:p>
              <a:pPr eaLnBrk="1" hangingPunct="1"/>
              <a:r>
                <a:rPr lang="zh-CN" altLang="en-US" sz="2400">
                  <a:solidFill>
                    <a:srgbClr val="000000"/>
                  </a:solidFill>
                  <a:latin typeface="楷体_GB2312" pitchFamily="49" charset="-122"/>
                  <a:ea typeface="楷体_GB2312" pitchFamily="49" charset="-122"/>
                </a:rPr>
                <a:t>即</a:t>
              </a:r>
            </a:p>
          </p:txBody>
        </p:sp>
        <p:graphicFrame>
          <p:nvGraphicFramePr>
            <p:cNvPr id="9218" name="Object 5"/>
            <p:cNvGraphicFramePr>
              <a:graphicFrameLocks noChangeAspect="1"/>
            </p:cNvGraphicFramePr>
            <p:nvPr/>
          </p:nvGraphicFramePr>
          <p:xfrm>
            <a:off x="476" y="2840"/>
            <a:ext cx="998" cy="345"/>
          </p:xfrm>
          <a:graphic>
            <a:graphicData uri="http://schemas.openxmlformats.org/presentationml/2006/ole">
              <mc:AlternateContent xmlns:mc="http://schemas.openxmlformats.org/markup-compatibility/2006">
                <mc:Choice xmlns:v="urn:schemas-microsoft-com:vml" Requires="v">
                  <p:oleObj spid="_x0000_s165921" name="公式" r:id="rId3" imgW="990170" imgH="342751" progId="">
                    <p:embed/>
                  </p:oleObj>
                </mc:Choice>
                <mc:Fallback>
                  <p:oleObj name="公式" r:id="rId3" imgW="990170" imgH="342751"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840"/>
                          <a:ext cx="998"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546" name="Text Box 18"/>
          <p:cNvSpPr txBox="1">
            <a:spLocks noChangeArrowheads="1"/>
          </p:cNvSpPr>
          <p:nvPr/>
        </p:nvSpPr>
        <p:spPr bwMode="auto">
          <a:xfrm>
            <a:off x="0" y="4005263"/>
            <a:ext cx="9144000" cy="25304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a:ea typeface="华文行楷" panose="02010800040101010101" pitchFamily="2" charset="-122"/>
              </a:rPr>
              <a:t>                                                       </a:t>
            </a:r>
          </a:p>
          <a:p>
            <a:pPr eaLnBrk="1" hangingPunct="1"/>
            <a:r>
              <a:rPr lang="en-US" altLang="zh-CN" sz="4000">
                <a:ea typeface="华文行楷" panose="02010800040101010101" pitchFamily="2" charset="-122"/>
              </a:rPr>
              <a:t> </a:t>
            </a:r>
          </a:p>
          <a:p>
            <a:pPr eaLnBrk="1" hangingPunct="1"/>
            <a:endParaRPr lang="en-US" altLang="zh-CN" sz="4000">
              <a:ea typeface="华文行楷" panose="02010800040101010101" pitchFamily="2" charset="-122"/>
            </a:endParaRPr>
          </a:p>
          <a:p>
            <a:pPr eaLnBrk="1" hangingPunct="1"/>
            <a:endParaRPr lang="en-US" altLang="zh-CN" sz="4000">
              <a:ea typeface="华文行楷" panose="02010800040101010101" pitchFamily="2" charset="-122"/>
            </a:endParaRPr>
          </a:p>
        </p:txBody>
      </p:sp>
      <p:sp>
        <p:nvSpPr>
          <p:cNvPr id="22530" name="Text Box 2"/>
          <p:cNvSpPr txBox="1">
            <a:spLocks noChangeArrowheads="1"/>
          </p:cNvSpPr>
          <p:nvPr/>
        </p:nvSpPr>
        <p:spPr bwMode="auto">
          <a:xfrm>
            <a:off x="395288" y="5300663"/>
            <a:ext cx="78245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4) q(</a:t>
            </a:r>
            <a:r>
              <a:rPr lang="en-US" altLang="zh-CN" sz="2400" b="1" dirty="0" err="1">
                <a:solidFill>
                  <a:srgbClr val="000000"/>
                </a:solidFill>
                <a:latin typeface="楷体_GB2312" pitchFamily="49" charset="-122"/>
                <a:ea typeface="楷体_GB2312" pitchFamily="49" charset="-122"/>
              </a:rPr>
              <a:t>n,m</a:t>
            </a:r>
            <a:r>
              <a:rPr lang="en-US" altLang="zh-CN" sz="2400" b="1" dirty="0">
                <a:solidFill>
                  <a:srgbClr val="000000"/>
                </a:solidFill>
                <a:latin typeface="楷体_GB2312" pitchFamily="49" charset="-122"/>
                <a:ea typeface="楷体_GB2312" pitchFamily="49" charset="-122"/>
              </a:rPr>
              <a:t>)=q(n,m-1)+q(n-</a:t>
            </a:r>
            <a:r>
              <a:rPr lang="en-US" altLang="zh-CN" sz="2400" b="1" dirty="0" err="1">
                <a:solidFill>
                  <a:srgbClr val="000000"/>
                </a:solidFill>
                <a:latin typeface="楷体_GB2312" pitchFamily="49" charset="-122"/>
                <a:ea typeface="楷体_GB2312" pitchFamily="49" charset="-122"/>
              </a:rPr>
              <a:t>m,m</a:t>
            </a:r>
            <a:r>
              <a:rPr lang="en-US" altLang="zh-CN" sz="2400" b="1" dirty="0">
                <a:solidFill>
                  <a:srgbClr val="000000"/>
                </a:solidFill>
                <a:latin typeface="楷体_GB2312" pitchFamily="49" charset="-122"/>
                <a:ea typeface="楷体_GB2312" pitchFamily="49" charset="-122"/>
              </a:rPr>
              <a:t>),n&gt;m&gt;1;</a:t>
            </a:r>
          </a:p>
          <a:p>
            <a:pPr eaLnBrk="1" hangingPunct="1"/>
            <a:r>
              <a:rPr lang="zh-CN" altLang="en-US" sz="2400" b="1" dirty="0">
                <a:solidFill>
                  <a:srgbClr val="000000"/>
                </a:solidFill>
                <a:latin typeface="楷体_GB2312" pitchFamily="49" charset="-122"/>
                <a:ea typeface="楷体_GB2312" pitchFamily="49" charset="-122"/>
              </a:rPr>
              <a:t>正整数</a:t>
            </a:r>
            <a:r>
              <a:rPr lang="en-US" altLang="zh-CN" sz="2400" b="1" dirty="0">
                <a:solidFill>
                  <a:srgbClr val="000000"/>
                </a:solidFill>
                <a:latin typeface="楷体_GB2312" pitchFamily="49" charset="-122"/>
                <a:ea typeface="楷体_GB2312" pitchFamily="49" charset="-122"/>
              </a:rPr>
              <a:t>n</a:t>
            </a:r>
            <a:r>
              <a:rPr lang="zh-CN" altLang="en-US" sz="2400" b="1" dirty="0">
                <a:solidFill>
                  <a:srgbClr val="000000"/>
                </a:solidFill>
                <a:latin typeface="楷体_GB2312" pitchFamily="49" charset="-122"/>
                <a:ea typeface="楷体_GB2312" pitchFamily="49" charset="-122"/>
              </a:rPr>
              <a:t>的最大加数</a:t>
            </a:r>
            <a:r>
              <a:rPr lang="en-US" altLang="zh-CN" sz="2400" b="1" dirty="0">
                <a:solidFill>
                  <a:srgbClr val="000000"/>
                </a:solidFill>
                <a:latin typeface="楷体_GB2312" pitchFamily="49" charset="-122"/>
                <a:ea typeface="楷体_GB2312" pitchFamily="49" charset="-122"/>
              </a:rPr>
              <a:t>n</a:t>
            </a:r>
            <a:r>
              <a:rPr lang="en-US" altLang="zh-CN" sz="2400" b="1" baseline="-25000" dirty="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不大于</a:t>
            </a:r>
            <a:r>
              <a:rPr lang="en-US" altLang="zh-CN" sz="2400" b="1" dirty="0">
                <a:solidFill>
                  <a:srgbClr val="000000"/>
                </a:solidFill>
                <a:latin typeface="楷体_GB2312" pitchFamily="49" charset="-122"/>
                <a:ea typeface="楷体_GB2312" pitchFamily="49" charset="-122"/>
              </a:rPr>
              <a:t>m</a:t>
            </a:r>
            <a:r>
              <a:rPr lang="zh-CN" altLang="en-US" sz="2400" b="1" dirty="0">
                <a:solidFill>
                  <a:srgbClr val="000000"/>
                </a:solidFill>
                <a:latin typeface="楷体_GB2312" pitchFamily="49" charset="-122"/>
                <a:ea typeface="楷体_GB2312" pitchFamily="49" charset="-122"/>
              </a:rPr>
              <a:t>的划分</a:t>
            </a:r>
            <a:r>
              <a:rPr lang="zh-CN" altLang="en-US" sz="2400" b="1" dirty="0" smtClean="0">
                <a:solidFill>
                  <a:srgbClr val="000000"/>
                </a:solidFill>
                <a:latin typeface="楷体_GB2312" pitchFamily="49" charset="-122"/>
                <a:ea typeface="楷体_GB2312" pitchFamily="49" charset="-122"/>
              </a:rPr>
              <a:t>由</a:t>
            </a:r>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≤m-1 </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划分和</a:t>
            </a:r>
          </a:p>
          <a:p>
            <a:pPr eaLnBrk="1" hangingPunct="1"/>
            <a:r>
              <a:rPr lang="en-US" altLang="zh-CN" sz="2400" dirty="0">
                <a:solidFill>
                  <a:srgbClr val="000000"/>
                </a:solidFill>
                <a:latin typeface="楷体_GB2312" pitchFamily="49" charset="-122"/>
                <a:ea typeface="楷体_GB2312" pitchFamily="49" charset="-122"/>
              </a:rPr>
              <a:t>n</a:t>
            </a:r>
            <a:r>
              <a:rPr lang="en-US" altLang="zh-CN" sz="2400" baseline="-25000" dirty="0">
                <a:solidFill>
                  <a:srgbClr val="000000"/>
                </a:solidFill>
                <a:latin typeface="楷体_GB2312" pitchFamily="49" charset="-122"/>
                <a:ea typeface="楷体_GB2312" pitchFamily="49" charset="-122"/>
              </a:rPr>
              <a:t>1</a:t>
            </a:r>
            <a:r>
              <a:rPr lang="en-US" altLang="zh-CN" sz="2400" dirty="0">
                <a:solidFill>
                  <a:srgbClr val="000000"/>
                </a:solidFill>
                <a:latin typeface="楷体_GB2312" pitchFamily="49" charset="-122"/>
                <a:ea typeface="楷体_GB2312" pitchFamily="49" charset="-122"/>
              </a:rPr>
              <a:t>=m</a:t>
            </a:r>
            <a:r>
              <a:rPr lang="zh-CN" altLang="en-US" sz="2400" b="1" dirty="0" smtClean="0">
                <a:solidFill>
                  <a:srgbClr val="000000"/>
                </a:solidFill>
                <a:latin typeface="楷体_GB2312" pitchFamily="49" charset="-122"/>
                <a:ea typeface="楷体_GB2312" pitchFamily="49" charset="-122"/>
              </a:rPr>
              <a:t>的</a:t>
            </a:r>
            <a:r>
              <a:rPr lang="zh-CN" altLang="en-US" sz="2400" b="1" dirty="0">
                <a:solidFill>
                  <a:srgbClr val="000000"/>
                </a:solidFill>
                <a:latin typeface="楷体_GB2312" pitchFamily="49" charset="-122"/>
                <a:ea typeface="楷体_GB2312" pitchFamily="49" charset="-122"/>
              </a:rPr>
              <a:t>划分组成</a:t>
            </a:r>
            <a:r>
              <a:rPr lang="zh-CN" altLang="en-US" sz="2400" b="1" dirty="0" smtClean="0">
                <a:solidFill>
                  <a:srgbClr val="000000"/>
                </a:solidFill>
                <a:latin typeface="楷体_GB2312" pitchFamily="49" charset="-122"/>
                <a:ea typeface="楷体_GB2312" pitchFamily="49" charset="-122"/>
              </a:rPr>
              <a:t>。</a:t>
            </a:r>
            <a:endParaRPr lang="zh-CN" altLang="en-US" sz="2400" b="1" dirty="0">
              <a:solidFill>
                <a:srgbClr val="000000"/>
              </a:solidFill>
              <a:latin typeface="楷体_GB2312" pitchFamily="49" charset="-122"/>
              <a:ea typeface="楷体_GB2312" pitchFamily="49" charset="-122"/>
            </a:endParaRPr>
          </a:p>
        </p:txBody>
      </p:sp>
      <p:sp>
        <p:nvSpPr>
          <p:cNvPr id="22535" name="Text Box 7"/>
          <p:cNvSpPr txBox="1">
            <a:spLocks noChangeArrowheads="1"/>
          </p:cNvSpPr>
          <p:nvPr/>
        </p:nvSpPr>
        <p:spPr bwMode="auto">
          <a:xfrm>
            <a:off x="611188" y="4005263"/>
            <a:ext cx="7205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00"/>
                </a:solidFill>
                <a:latin typeface="楷体_GB2312" pitchFamily="49" charset="-122"/>
                <a:ea typeface="楷体_GB2312" pitchFamily="49" charset="-122"/>
              </a:rPr>
              <a:t>(3) q(n,n)=1+q(n,n-1);</a:t>
            </a:r>
          </a:p>
          <a:p>
            <a:pPr eaLnBrk="1" hangingPunct="1"/>
            <a:r>
              <a:rPr lang="zh-CN" altLang="en-US" sz="2400" b="1">
                <a:solidFill>
                  <a:srgbClr val="000000"/>
                </a:solidFill>
                <a:latin typeface="楷体_GB2312" pitchFamily="49" charset="-122"/>
                <a:ea typeface="楷体_GB2312" pitchFamily="49" charset="-122"/>
              </a:rPr>
              <a:t>正整数</a:t>
            </a:r>
            <a:r>
              <a:rPr lang="en-US" altLang="zh-CN" sz="2400" b="1">
                <a:solidFill>
                  <a:srgbClr val="000000"/>
                </a:solidFill>
                <a:latin typeface="楷体_GB2312" pitchFamily="49" charset="-122"/>
                <a:ea typeface="楷体_GB2312" pitchFamily="49" charset="-122"/>
              </a:rPr>
              <a:t>n</a:t>
            </a:r>
            <a:r>
              <a:rPr lang="zh-CN" altLang="en-US" sz="2400" b="1">
                <a:solidFill>
                  <a:srgbClr val="000000"/>
                </a:solidFill>
                <a:latin typeface="楷体_GB2312" pitchFamily="49" charset="-122"/>
                <a:ea typeface="楷体_GB2312" pitchFamily="49" charset="-122"/>
              </a:rPr>
              <a:t>的划分由</a:t>
            </a:r>
            <a:r>
              <a:rPr lang="en-US" altLang="zh-CN" sz="2400" b="1">
                <a:solidFill>
                  <a:srgbClr val="000000"/>
                </a:solidFill>
                <a:latin typeface="楷体_GB2312" pitchFamily="49" charset="-122"/>
                <a:ea typeface="楷体_GB2312" pitchFamily="49" charset="-122"/>
              </a:rPr>
              <a:t>n</a:t>
            </a:r>
            <a:r>
              <a:rPr lang="en-US" altLang="zh-CN" sz="2400" b="1" baseline="-25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a:t>
            </a:r>
            <a:r>
              <a:rPr lang="zh-CN" altLang="en-US" sz="2400" b="1">
                <a:solidFill>
                  <a:srgbClr val="000000"/>
                </a:solidFill>
                <a:latin typeface="楷体_GB2312" pitchFamily="49" charset="-122"/>
                <a:ea typeface="楷体_GB2312" pitchFamily="49" charset="-122"/>
              </a:rPr>
              <a:t>的划分和</a:t>
            </a:r>
            <a:r>
              <a:rPr lang="en-US" altLang="zh-CN" sz="2400" b="1">
                <a:solidFill>
                  <a:srgbClr val="000000"/>
                </a:solidFill>
                <a:latin typeface="楷体_GB2312" pitchFamily="49" charset="-122"/>
                <a:ea typeface="楷体_GB2312" pitchFamily="49" charset="-122"/>
              </a:rPr>
              <a:t>n</a:t>
            </a:r>
            <a:r>
              <a:rPr lang="en-US" altLang="zh-CN" sz="2400" b="1" baseline="-25000">
                <a:solidFill>
                  <a:srgbClr val="000000"/>
                </a:solidFill>
                <a:latin typeface="楷体_GB2312" pitchFamily="49" charset="-122"/>
                <a:ea typeface="楷体_GB2312" pitchFamily="49" charset="-122"/>
              </a:rPr>
              <a:t>1</a:t>
            </a:r>
            <a:r>
              <a:rPr lang="en-US" altLang="zh-CN" sz="2400" b="1">
                <a:solidFill>
                  <a:srgbClr val="000000"/>
                </a:solidFill>
                <a:latin typeface="楷体_GB2312" pitchFamily="49" charset="-122"/>
                <a:ea typeface="楷体_GB2312" pitchFamily="49" charset="-122"/>
              </a:rPr>
              <a:t>≤n-1</a:t>
            </a:r>
            <a:r>
              <a:rPr lang="zh-CN" altLang="en-US" sz="2400" b="1">
                <a:solidFill>
                  <a:srgbClr val="000000"/>
                </a:solidFill>
                <a:latin typeface="楷体_GB2312" pitchFamily="49" charset="-122"/>
                <a:ea typeface="楷体_GB2312" pitchFamily="49" charset="-122"/>
              </a:rPr>
              <a:t>的划分组成。</a:t>
            </a:r>
          </a:p>
        </p:txBody>
      </p:sp>
      <p:sp>
        <p:nvSpPr>
          <p:cNvPr id="9224" name="Text Box 10"/>
          <p:cNvSpPr txBox="1">
            <a:spLocks noChangeArrowheads="1"/>
          </p:cNvSpPr>
          <p:nvPr/>
        </p:nvSpPr>
        <p:spPr bwMode="auto">
          <a:xfrm>
            <a:off x="250825" y="1700213"/>
            <a:ext cx="8618538"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lang="zh-CN" altLang="en-US" sz="2400" b="1">
                <a:solidFill>
                  <a:srgbClr val="000000"/>
                </a:solidFill>
                <a:latin typeface="楷体_GB2312" pitchFamily="49" charset="-122"/>
                <a:ea typeface="楷体_GB2312" pitchFamily="49" charset="-122"/>
                <a:cs typeface="Times New Roman" panose="02020603050405020304" pitchFamily="18" charset="0"/>
              </a:rPr>
              <a:t>前面的几个例子中，问题本身都具有比较明显的递归关系，因而容易用递归函数直接求解。</a:t>
            </a:r>
          </a:p>
          <a:p>
            <a:pPr eaLnBrk="1" hangingPunct="1">
              <a:lnSpc>
                <a:spcPct val="80000"/>
              </a:lnSpc>
              <a:spcBef>
                <a:spcPct val="20000"/>
              </a:spcBef>
            </a:pPr>
            <a:r>
              <a:rPr lang="zh-CN" altLang="en-US" sz="2400" b="1">
                <a:solidFill>
                  <a:srgbClr val="000000"/>
                </a:solidFill>
                <a:latin typeface="楷体_GB2312" pitchFamily="49" charset="-122"/>
                <a:ea typeface="楷体_GB2312" pitchFamily="49" charset="-122"/>
                <a:cs typeface="Times New Roman" panose="02020603050405020304" pitchFamily="18" charset="0"/>
              </a:rPr>
              <a:t>在本例中，如果设</a:t>
            </a:r>
            <a:r>
              <a:rPr lang="en-US" altLang="zh-CN" sz="2400" b="1">
                <a:solidFill>
                  <a:srgbClr val="000000"/>
                </a:solidFill>
                <a:latin typeface="楷体_GB2312" pitchFamily="49" charset="-122"/>
                <a:ea typeface="楷体_GB2312" pitchFamily="49" charset="-122"/>
                <a:cs typeface="Times New Roman" panose="02020603050405020304" pitchFamily="18" charset="0"/>
              </a:rPr>
              <a:t>p(n)</a:t>
            </a:r>
            <a:r>
              <a:rPr lang="zh-CN" altLang="en-US" sz="2400" b="1">
                <a:solidFill>
                  <a:srgbClr val="000000"/>
                </a:solidFill>
                <a:latin typeface="楷体_GB2312" pitchFamily="49" charset="-122"/>
                <a:ea typeface="楷体_GB2312" pitchFamily="49" charset="-122"/>
                <a:cs typeface="Times New Roman" panose="02020603050405020304" pitchFamily="18" charset="0"/>
              </a:rPr>
              <a:t>为正整数</a:t>
            </a:r>
            <a:r>
              <a:rPr lang="en-US" altLang="zh-CN" sz="2400" b="1">
                <a:solidFill>
                  <a:srgbClr val="000000"/>
                </a:solidFill>
                <a:latin typeface="楷体_GB2312" pitchFamily="49" charset="-122"/>
                <a:ea typeface="楷体_GB2312" pitchFamily="49" charset="-122"/>
                <a:cs typeface="Times New Roman" panose="02020603050405020304" pitchFamily="18" charset="0"/>
              </a:rPr>
              <a:t>n</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的划分数，则难以找到递归关系，因此考虑增加一个自变量：将最大加数</a:t>
            </a:r>
            <a:r>
              <a:rPr lang="en-US" altLang="zh-CN" sz="2400" b="1">
                <a:solidFill>
                  <a:srgbClr val="000000"/>
                </a:solidFill>
                <a:latin typeface="楷体_GB2312" pitchFamily="49" charset="-122"/>
                <a:ea typeface="楷体_GB2312" pitchFamily="49" charset="-122"/>
                <a:cs typeface="Times New Roman" panose="02020603050405020304" pitchFamily="18" charset="0"/>
              </a:rPr>
              <a:t>n</a:t>
            </a:r>
            <a:r>
              <a:rPr lang="en-US" altLang="zh-CN" sz="2400" b="1" baseline="-25000">
                <a:solidFill>
                  <a:srgbClr val="000000"/>
                </a:solidFill>
                <a:latin typeface="楷体_GB2312" pitchFamily="49" charset="-122"/>
                <a:ea typeface="楷体_GB2312" pitchFamily="49" charset="-122"/>
                <a:cs typeface="Times New Roman" panose="02020603050405020304" pitchFamily="18" charset="0"/>
              </a:rPr>
              <a:t>1</a:t>
            </a:r>
            <a:r>
              <a:rPr lang="zh-CN" altLang="en-US" sz="2400" b="1">
                <a:solidFill>
                  <a:srgbClr val="000000"/>
                </a:solidFill>
                <a:latin typeface="楷体_GB2312" pitchFamily="49" charset="-122"/>
                <a:ea typeface="楷体_GB2312" pitchFamily="49" charset="-122"/>
                <a:cs typeface="Times New Roman" panose="02020603050405020304" pitchFamily="18" charset="0"/>
              </a:rPr>
              <a:t>不大于</a:t>
            </a:r>
            <a:r>
              <a:rPr lang="en-US" altLang="zh-CN" sz="2400" b="1">
                <a:solidFill>
                  <a:srgbClr val="000000"/>
                </a:solidFill>
                <a:latin typeface="楷体_GB2312" pitchFamily="49" charset="-122"/>
                <a:ea typeface="楷体_GB2312" pitchFamily="49" charset="-122"/>
                <a:cs typeface="Times New Roman" panose="02020603050405020304" pitchFamily="18" charset="0"/>
              </a:rPr>
              <a:t>m</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的划分个数记作</a:t>
            </a:r>
            <a:r>
              <a:rPr lang="en-US" altLang="zh-CN" sz="2400" b="1">
                <a:solidFill>
                  <a:srgbClr val="000000"/>
                </a:solidFill>
                <a:latin typeface="楷体_GB2312" pitchFamily="49" charset="-122"/>
                <a:ea typeface="楷体_GB2312" pitchFamily="49" charset="-122"/>
                <a:cs typeface="Times New Roman" panose="02020603050405020304" pitchFamily="18" charset="0"/>
              </a:rPr>
              <a:t>q(n,m)</a:t>
            </a:r>
            <a:r>
              <a:rPr lang="zh-CN" altLang="en-US" sz="2400" b="1">
                <a:solidFill>
                  <a:srgbClr val="000000"/>
                </a:solidFill>
                <a:latin typeface="楷体_GB2312" pitchFamily="49" charset="-122"/>
                <a:ea typeface="楷体_GB2312" pitchFamily="49" charset="-122"/>
                <a:cs typeface="Times New Roman" panose="02020603050405020304" pitchFamily="18" charset="0"/>
              </a:rPr>
              <a:t>。可以建立</a:t>
            </a:r>
            <a:r>
              <a:rPr lang="en-US" altLang="zh-CN" sz="2400" b="1">
                <a:solidFill>
                  <a:srgbClr val="000000"/>
                </a:solidFill>
                <a:latin typeface="楷体_GB2312" pitchFamily="49" charset="-122"/>
                <a:ea typeface="楷体_GB2312" pitchFamily="49" charset="-122"/>
                <a:cs typeface="Times New Roman" panose="02020603050405020304" pitchFamily="18" charset="0"/>
              </a:rPr>
              <a:t>q(n,m)</a:t>
            </a:r>
            <a:r>
              <a:rPr lang="zh-CN" altLang="en-US" sz="2400" b="1">
                <a:solidFill>
                  <a:srgbClr val="000000"/>
                </a:solidFill>
                <a:latin typeface="楷体_GB2312" pitchFamily="49" charset="-122"/>
                <a:ea typeface="楷体_GB2312" pitchFamily="49" charset="-122"/>
                <a:cs typeface="Times New Roman" panose="02020603050405020304" pitchFamily="18" charset="0"/>
              </a:rPr>
              <a:t>的如下递归关系。</a:t>
            </a:r>
          </a:p>
        </p:txBody>
      </p:sp>
      <p:sp>
        <p:nvSpPr>
          <p:cNvPr id="922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 name="Rectangle 12"/>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2"/>
          <p:cNvSpPr>
            <a:spLocks noChangeArrowheads="1"/>
          </p:cNvSpPr>
          <p:nvPr/>
        </p:nvSpPr>
        <p:spPr bwMode="auto">
          <a:xfrm>
            <a:off x="714375" y="285750"/>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dirty="0">
              <a:effectLst>
                <a:outerShdw blurRad="38100" dist="38100" dir="2700000" algn="tl">
                  <a:srgbClr val="C0C0C0"/>
                </a:outerShdw>
              </a:effectLst>
              <a:latin typeface="黑体" pitchFamily="2" charset="-122"/>
              <a:ea typeface="黑体" pitchFamily="2" charset="-122"/>
            </a:endParaRPr>
          </a:p>
        </p:txBody>
      </p:sp>
    </p:spTree>
    <p:extLst>
      <p:ext uri="{BB962C8B-B14F-4D97-AF65-F5344CB8AC3E}">
        <p14:creationId xmlns:p14="http://schemas.microsoft.com/office/powerpoint/2010/main" val="57225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6"/>
                                        </p:tgtEl>
                                        <p:attrNameLst>
                                          <p:attrName>style.visibility</p:attrName>
                                        </p:attrNameLst>
                                      </p:cBhvr>
                                      <p:to>
                                        <p:strVal val="visible"/>
                                      </p:to>
                                    </p:set>
                                    <p:animEffect transition="in" filter="blinds(horizontal)">
                                      <p:cBhvr>
                                        <p:cTn id="17" dur="500"/>
                                        <p:tgtEl>
                                          <p:spTgt spid="22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blinds(horizontal)">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0"/>
                                        </p:tgtEl>
                                        <p:attrNameLst>
                                          <p:attrName>style.visibility</p:attrName>
                                        </p:attrNameLst>
                                      </p:cBhvr>
                                      <p:to>
                                        <p:strVal val="visible"/>
                                      </p:to>
                                    </p:set>
                                    <p:animEffect transition="in" filter="blinds(horizontal)">
                                      <p:cBhvr>
                                        <p:cTn id="27"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46" grpId="0" animBg="1"/>
      <p:bldP spid="22530" grpId="0"/>
      <p:bldP spid="225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0" name="Object 4"/>
          <p:cNvGraphicFramePr>
            <a:graphicFrameLocks noChangeAspect="1"/>
          </p:cNvGraphicFramePr>
          <p:nvPr>
            <p:extLst>
              <p:ext uri="{D42A27DB-BD31-4B8C-83A1-F6EECF244321}">
                <p14:modId xmlns:p14="http://schemas.microsoft.com/office/powerpoint/2010/main" val="1138661377"/>
              </p:ext>
            </p:extLst>
          </p:nvPr>
        </p:nvGraphicFramePr>
        <p:xfrm>
          <a:off x="323528" y="2348880"/>
          <a:ext cx="7848600" cy="2360612"/>
        </p:xfrm>
        <a:graphic>
          <a:graphicData uri="http://schemas.openxmlformats.org/presentationml/2006/ole">
            <mc:AlternateContent xmlns:mc="http://schemas.openxmlformats.org/markup-compatibility/2006">
              <mc:Choice xmlns:v="urn:schemas-microsoft-com:vml" Requires="v">
                <p:oleObj spid="_x0000_s166945" name="公式" r:id="rId3" imgW="3035300" imgH="914400" progId="">
                  <p:embed/>
                </p:oleObj>
              </mc:Choice>
              <mc:Fallback>
                <p:oleObj name="公式" r:id="rId3" imgW="3035300" imgH="914400"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348880"/>
                        <a:ext cx="7848600" cy="236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Rectangle 5"/>
          <p:cNvSpPr>
            <a:spLocks noChangeArrowheads="1"/>
          </p:cNvSpPr>
          <p:nvPr/>
        </p:nvSpPr>
        <p:spPr bwMode="auto">
          <a:xfrm>
            <a:off x="673894" y="184154"/>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b="1" dirty="0">
              <a:effectLst>
                <a:outerShdw blurRad="38100" dist="38100" dir="2700000" algn="tl">
                  <a:srgbClr val="C0C0C0"/>
                </a:outerShdw>
              </a:effectLst>
              <a:latin typeface="黑体" pitchFamily="2" charset="-122"/>
              <a:ea typeface="黑体" pitchFamily="2" charset="-122"/>
            </a:endParaRPr>
          </a:p>
        </p:txBody>
      </p:sp>
      <p:sp>
        <p:nvSpPr>
          <p:cNvPr id="45063" name="Text Box 7"/>
          <p:cNvSpPr txBox="1">
            <a:spLocks noChangeArrowheads="1"/>
          </p:cNvSpPr>
          <p:nvPr/>
        </p:nvSpPr>
        <p:spPr bwMode="auto">
          <a:xfrm>
            <a:off x="2051720" y="5949280"/>
            <a:ext cx="4603750" cy="457200"/>
          </a:xfrm>
          <a:prstGeom prst="rect">
            <a:avLst/>
          </a:prstGeom>
          <a:solidFill>
            <a:srgbClr val="FFC000"/>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rgbClr val="000000"/>
                </a:solidFill>
                <a:latin typeface="楷体_GB2312" pitchFamily="49" charset="-122"/>
                <a:ea typeface="楷体_GB2312" pitchFamily="49" charset="-122"/>
                <a:cs typeface="Times New Roman" panose="02020603050405020304" pitchFamily="18" charset="0"/>
              </a:rPr>
              <a:t>正整数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n</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的划分数</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p(n)=q(</a:t>
            </a:r>
            <a:r>
              <a:rPr lang="en-US" altLang="zh-CN" sz="2400" dirty="0" err="1">
                <a:solidFill>
                  <a:srgbClr val="000000"/>
                </a:solidFill>
                <a:latin typeface="楷体_GB2312" pitchFamily="49" charset="-122"/>
                <a:ea typeface="楷体_GB2312" pitchFamily="49" charset="-122"/>
                <a:cs typeface="Times New Roman" panose="02020603050405020304" pitchFamily="18" charset="0"/>
              </a:rPr>
              <a:t>n,n</a:t>
            </a:r>
            <a:r>
              <a:rPr lang="en-US" altLang="zh-CN"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rgbClr val="000000"/>
                </a:solidFill>
                <a:latin typeface="楷体_GB2312" pitchFamily="49" charset="-122"/>
                <a:ea typeface="楷体_GB2312" pitchFamily="49" charset="-122"/>
                <a:cs typeface="Times New Roman" panose="02020603050405020304" pitchFamily="18" charset="0"/>
              </a:rPr>
              <a:t>。</a:t>
            </a:r>
            <a:r>
              <a:rPr lang="zh-CN" altLang="en-US" sz="2400" dirty="0">
                <a:solidFill>
                  <a:schemeClr val="accent2"/>
                </a:solidFill>
                <a:latin typeface="楷体_GB2312" pitchFamily="49" charset="-122"/>
                <a:ea typeface="楷体_GB2312" pitchFamily="49" charset="-122"/>
                <a:cs typeface="Times New Roman" panose="02020603050405020304" pitchFamily="18" charset="0"/>
              </a:rPr>
              <a:t> </a:t>
            </a:r>
          </a:p>
        </p:txBody>
      </p:sp>
    </p:spTree>
    <p:extLst>
      <p:ext uri="{BB962C8B-B14F-4D97-AF65-F5344CB8AC3E}">
        <p14:creationId xmlns:p14="http://schemas.microsoft.com/office/powerpoint/2010/main" val="2732037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5063"/>
                                        </p:tgtEl>
                                        <p:attrNameLst>
                                          <p:attrName>style.visibility</p:attrName>
                                        </p:attrNameLst>
                                      </p:cBhvr>
                                      <p:to>
                                        <p:strVal val="visible"/>
                                      </p:to>
                                    </p:set>
                                    <p:anim calcmode="lin" valueType="num">
                                      <p:cBhvr additive="base">
                                        <p:cTn id="11" dur="500" fill="hold"/>
                                        <p:tgtEl>
                                          <p:spTgt spid="45063"/>
                                        </p:tgtEl>
                                        <p:attrNameLst>
                                          <p:attrName>ppt_x</p:attrName>
                                        </p:attrNameLst>
                                      </p:cBhvr>
                                      <p:tavLst>
                                        <p:tav tm="0">
                                          <p:val>
                                            <p:strVal val="#ppt_x"/>
                                          </p:val>
                                        </p:tav>
                                        <p:tav tm="100000">
                                          <p:val>
                                            <p:strVal val="#ppt_x"/>
                                          </p:val>
                                        </p:tav>
                                      </p:tavLst>
                                    </p:anim>
                                    <p:anim calcmode="lin" valueType="num">
                                      <p:cBhvr additive="base">
                                        <p:cTn id="12"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2132856"/>
            <a:ext cx="6552728" cy="3970318"/>
          </a:xfrm>
          <a:prstGeom prst="rect">
            <a:avLst/>
          </a:prstGeom>
        </p:spPr>
        <p:txBody>
          <a:bodyPr wrap="square">
            <a:spAutoFit/>
          </a:bodyPr>
          <a:lstStyle/>
          <a:p>
            <a:pPr>
              <a:lnSpc>
                <a:spcPct val="150000"/>
              </a:lnSpc>
            </a:pPr>
            <a:r>
              <a:rPr lang="en-US" altLang="zh-CN" sz="2800" b="0" dirty="0" err="1" smtClean="0">
                <a:solidFill>
                  <a:srgbClr val="000088"/>
                </a:solidFill>
                <a:latin typeface="+mn-ea"/>
                <a:ea typeface="+mn-ea"/>
              </a:rPr>
              <a:t>int</a:t>
            </a:r>
            <a:r>
              <a:rPr lang="en-US" altLang="zh-CN" sz="2800" b="0" dirty="0" smtClean="0">
                <a:solidFill>
                  <a:srgbClr val="000000"/>
                </a:solidFill>
                <a:latin typeface="+mn-ea"/>
                <a:ea typeface="+mn-ea"/>
              </a:rPr>
              <a:t> q(</a:t>
            </a:r>
            <a:r>
              <a:rPr lang="en-US" altLang="zh-CN" sz="2800" b="0" dirty="0" err="1" smtClean="0">
                <a:solidFill>
                  <a:srgbClr val="000088"/>
                </a:solidFill>
                <a:latin typeface="+mn-ea"/>
                <a:ea typeface="+mn-ea"/>
              </a:rPr>
              <a:t>int</a:t>
            </a:r>
            <a:r>
              <a:rPr lang="en-US" altLang="zh-CN" sz="2800" b="0" dirty="0" smtClean="0">
                <a:solidFill>
                  <a:srgbClr val="000000"/>
                </a:solidFill>
                <a:latin typeface="+mn-ea"/>
                <a:ea typeface="+mn-ea"/>
              </a:rPr>
              <a:t> </a:t>
            </a:r>
            <a:r>
              <a:rPr lang="en-US" altLang="zh-CN" sz="2800" b="0" dirty="0" err="1">
                <a:solidFill>
                  <a:srgbClr val="000000"/>
                </a:solidFill>
                <a:latin typeface="+mn-ea"/>
                <a:ea typeface="+mn-ea"/>
              </a:rPr>
              <a:t>n,</a:t>
            </a:r>
            <a:r>
              <a:rPr lang="en-US" altLang="zh-CN" sz="2800" b="0" dirty="0" err="1">
                <a:solidFill>
                  <a:srgbClr val="000088"/>
                </a:solidFill>
                <a:latin typeface="+mn-ea"/>
                <a:ea typeface="+mn-ea"/>
              </a:rPr>
              <a:t>int</a:t>
            </a:r>
            <a:r>
              <a:rPr lang="en-US" altLang="zh-CN" sz="2800" b="0" dirty="0">
                <a:solidFill>
                  <a:srgbClr val="000000"/>
                </a:solidFill>
                <a:latin typeface="+mn-ea"/>
                <a:ea typeface="+mn-ea"/>
              </a:rPr>
              <a:t> m) </a:t>
            </a:r>
            <a:r>
              <a:rPr lang="en-US" altLang="zh-CN" sz="2800" b="0" dirty="0" smtClean="0">
                <a:solidFill>
                  <a:srgbClr val="000000"/>
                </a:solidFill>
                <a:latin typeface="+mn-ea"/>
                <a:ea typeface="+mn-ea"/>
              </a:rPr>
              <a:t>{</a:t>
            </a:r>
          </a:p>
          <a:p>
            <a:pPr>
              <a:lnSpc>
                <a:spcPct val="150000"/>
              </a:lnSpc>
            </a:pPr>
            <a:r>
              <a:rPr lang="en-US" altLang="zh-CN" sz="2800" b="0" dirty="0" smtClean="0">
                <a:solidFill>
                  <a:srgbClr val="000000"/>
                </a:solidFill>
                <a:latin typeface="+mn-ea"/>
                <a:ea typeface="+mn-ea"/>
              </a:rPr>
              <a:t>    if (n&lt;1 || m&lt;1)  return 0;</a:t>
            </a:r>
          </a:p>
          <a:p>
            <a:pPr>
              <a:lnSpc>
                <a:spcPct val="150000"/>
              </a:lnSpc>
            </a:pPr>
            <a:r>
              <a:rPr lang="en-US" altLang="zh-CN" sz="2800" b="0" dirty="0" smtClean="0">
                <a:solidFill>
                  <a:srgbClr val="000000"/>
                </a:solidFill>
                <a:latin typeface="+mn-ea"/>
                <a:ea typeface="+mn-ea"/>
              </a:rPr>
              <a:t>    </a:t>
            </a:r>
            <a:r>
              <a:rPr lang="en-US" altLang="zh-CN" sz="2800" b="0" dirty="0" smtClean="0">
                <a:solidFill>
                  <a:srgbClr val="000088"/>
                </a:solidFill>
                <a:latin typeface="+mn-ea"/>
                <a:ea typeface="+mn-ea"/>
              </a:rPr>
              <a:t>if </a:t>
            </a:r>
            <a:r>
              <a:rPr lang="en-US" altLang="zh-CN" sz="2800" b="0" dirty="0" smtClean="0">
                <a:solidFill>
                  <a:srgbClr val="000000"/>
                </a:solidFill>
                <a:latin typeface="+mn-ea"/>
                <a:ea typeface="+mn-ea"/>
              </a:rPr>
              <a:t>(n</a:t>
            </a:r>
            <a:r>
              <a:rPr lang="en-US" altLang="zh-CN" sz="2800" b="0" dirty="0">
                <a:solidFill>
                  <a:srgbClr val="000000"/>
                </a:solidFill>
                <a:latin typeface="+mn-ea"/>
                <a:ea typeface="+mn-ea"/>
              </a:rPr>
              <a:t>==</a:t>
            </a:r>
            <a:r>
              <a:rPr lang="en-US" altLang="zh-CN" sz="2800" b="0" dirty="0" smtClean="0">
                <a:solidFill>
                  <a:srgbClr val="006666"/>
                </a:solidFill>
                <a:latin typeface="+mn-ea"/>
                <a:ea typeface="+mn-ea"/>
              </a:rPr>
              <a:t>1 </a:t>
            </a:r>
            <a:r>
              <a:rPr lang="en-US" altLang="zh-CN" sz="2800" b="0" dirty="0" smtClean="0">
                <a:solidFill>
                  <a:srgbClr val="000000"/>
                </a:solidFill>
                <a:latin typeface="+mn-ea"/>
                <a:ea typeface="+mn-ea"/>
              </a:rPr>
              <a:t>|| m</a:t>
            </a:r>
            <a:r>
              <a:rPr lang="en-US" altLang="zh-CN" sz="2800" b="0" dirty="0">
                <a:solidFill>
                  <a:srgbClr val="000000"/>
                </a:solidFill>
                <a:latin typeface="+mn-ea"/>
                <a:ea typeface="+mn-ea"/>
              </a:rPr>
              <a:t>==</a:t>
            </a:r>
            <a:r>
              <a:rPr lang="en-US" altLang="zh-CN" sz="2800" b="0" dirty="0">
                <a:solidFill>
                  <a:srgbClr val="006666"/>
                </a:solidFill>
                <a:latin typeface="+mn-ea"/>
                <a:ea typeface="+mn-ea"/>
              </a:rPr>
              <a:t>1</a:t>
            </a:r>
            <a:r>
              <a:rPr lang="en-US" altLang="zh-CN" sz="2800" b="0" dirty="0">
                <a:solidFill>
                  <a:srgbClr val="000000"/>
                </a:solidFill>
                <a:latin typeface="+mn-ea"/>
                <a:ea typeface="+mn-ea"/>
              </a:rPr>
              <a:t>) </a:t>
            </a:r>
            <a:r>
              <a:rPr lang="en-US" altLang="zh-CN" sz="2800" b="0" dirty="0" smtClean="0">
                <a:solidFill>
                  <a:srgbClr val="000000"/>
                </a:solidFill>
                <a:latin typeface="+mn-ea"/>
                <a:ea typeface="+mn-ea"/>
              </a:rPr>
              <a:t> </a:t>
            </a:r>
            <a:r>
              <a:rPr lang="en-US" altLang="zh-CN" sz="2800" b="0" dirty="0" smtClean="0">
                <a:solidFill>
                  <a:srgbClr val="000088"/>
                </a:solidFill>
                <a:latin typeface="+mn-ea"/>
                <a:ea typeface="+mn-ea"/>
              </a:rPr>
              <a:t>return</a:t>
            </a:r>
            <a:r>
              <a:rPr lang="en-US" altLang="zh-CN" sz="2800" b="0" dirty="0" smtClean="0">
                <a:solidFill>
                  <a:srgbClr val="000000"/>
                </a:solidFill>
                <a:latin typeface="+mn-ea"/>
                <a:ea typeface="+mn-ea"/>
              </a:rPr>
              <a:t> </a:t>
            </a:r>
            <a:r>
              <a:rPr lang="en-US" altLang="zh-CN" sz="2800" b="0" dirty="0">
                <a:solidFill>
                  <a:srgbClr val="006666"/>
                </a:solidFill>
                <a:latin typeface="+mn-ea"/>
                <a:ea typeface="+mn-ea"/>
              </a:rPr>
              <a:t>1</a:t>
            </a:r>
            <a:r>
              <a:rPr lang="en-US" altLang="zh-CN" sz="2800" b="0" dirty="0" smtClean="0">
                <a:solidFill>
                  <a:srgbClr val="000000"/>
                </a:solidFill>
                <a:latin typeface="+mn-ea"/>
                <a:ea typeface="+mn-ea"/>
              </a:rPr>
              <a:t>;</a:t>
            </a:r>
          </a:p>
          <a:p>
            <a:pPr>
              <a:lnSpc>
                <a:spcPct val="150000"/>
              </a:lnSpc>
            </a:pPr>
            <a:r>
              <a:rPr lang="en-US" altLang="zh-CN" sz="2800" b="0" dirty="0">
                <a:solidFill>
                  <a:srgbClr val="000000"/>
                </a:solidFill>
                <a:latin typeface="+mn-ea"/>
                <a:ea typeface="+mn-ea"/>
              </a:rPr>
              <a:t> </a:t>
            </a:r>
            <a:r>
              <a:rPr lang="en-US" altLang="zh-CN" sz="2800" b="0" dirty="0" smtClean="0">
                <a:solidFill>
                  <a:srgbClr val="000000"/>
                </a:solidFill>
                <a:latin typeface="+mn-ea"/>
                <a:ea typeface="+mn-ea"/>
              </a:rPr>
              <a:t> </a:t>
            </a:r>
            <a:r>
              <a:rPr lang="en-US" altLang="zh-CN" sz="2800" b="0" dirty="0">
                <a:solidFill>
                  <a:srgbClr val="000088"/>
                </a:solidFill>
                <a:latin typeface="+mn-ea"/>
                <a:ea typeface="+mn-ea"/>
              </a:rPr>
              <a:t> </a:t>
            </a:r>
            <a:r>
              <a:rPr lang="en-US" altLang="zh-CN" sz="2800" b="0" dirty="0" smtClean="0">
                <a:solidFill>
                  <a:srgbClr val="000088"/>
                </a:solidFill>
                <a:latin typeface="+mn-ea"/>
                <a:ea typeface="+mn-ea"/>
              </a:rPr>
              <a:t> if </a:t>
            </a:r>
            <a:r>
              <a:rPr lang="en-US" altLang="zh-CN" sz="2800" b="0" dirty="0" smtClean="0">
                <a:solidFill>
                  <a:srgbClr val="000000"/>
                </a:solidFill>
                <a:latin typeface="+mn-ea"/>
                <a:ea typeface="+mn-ea"/>
              </a:rPr>
              <a:t>(n&lt;m</a:t>
            </a:r>
            <a:r>
              <a:rPr lang="en-US" altLang="zh-CN" sz="2800" b="0" dirty="0">
                <a:solidFill>
                  <a:srgbClr val="000000"/>
                </a:solidFill>
                <a:latin typeface="+mn-ea"/>
                <a:ea typeface="+mn-ea"/>
              </a:rPr>
              <a:t>) </a:t>
            </a:r>
            <a:r>
              <a:rPr lang="en-US" altLang="zh-CN" sz="2800" b="0" dirty="0" smtClean="0">
                <a:solidFill>
                  <a:srgbClr val="000000"/>
                </a:solidFill>
                <a:latin typeface="+mn-ea"/>
                <a:ea typeface="+mn-ea"/>
              </a:rPr>
              <a:t> </a:t>
            </a:r>
            <a:r>
              <a:rPr lang="en-US" altLang="zh-CN" sz="2800" b="0" dirty="0" smtClean="0">
                <a:solidFill>
                  <a:srgbClr val="000088"/>
                </a:solidFill>
                <a:latin typeface="+mn-ea"/>
                <a:ea typeface="+mn-ea"/>
              </a:rPr>
              <a:t>return</a:t>
            </a:r>
            <a:r>
              <a:rPr lang="en-US" altLang="zh-CN" sz="2800" b="0" dirty="0" smtClean="0">
                <a:solidFill>
                  <a:srgbClr val="000000"/>
                </a:solidFill>
                <a:latin typeface="+mn-ea"/>
                <a:ea typeface="+mn-ea"/>
              </a:rPr>
              <a:t> </a:t>
            </a:r>
            <a:r>
              <a:rPr lang="en-US" altLang="zh-CN" sz="2800" b="0" dirty="0">
                <a:solidFill>
                  <a:srgbClr val="000000"/>
                </a:solidFill>
                <a:latin typeface="+mn-ea"/>
                <a:ea typeface="+mn-ea"/>
              </a:rPr>
              <a:t>q</a:t>
            </a:r>
            <a:r>
              <a:rPr lang="en-US" altLang="zh-CN" sz="2800" b="0" dirty="0" smtClean="0">
                <a:solidFill>
                  <a:srgbClr val="000000"/>
                </a:solidFill>
                <a:latin typeface="+mn-ea"/>
                <a:ea typeface="+mn-ea"/>
              </a:rPr>
              <a:t>(</a:t>
            </a:r>
            <a:r>
              <a:rPr lang="en-US" altLang="zh-CN" sz="2800" b="0" dirty="0" err="1" smtClean="0">
                <a:solidFill>
                  <a:srgbClr val="000000"/>
                </a:solidFill>
                <a:latin typeface="+mn-ea"/>
                <a:ea typeface="+mn-ea"/>
              </a:rPr>
              <a:t>n,n</a:t>
            </a:r>
            <a:r>
              <a:rPr lang="en-US" altLang="zh-CN" sz="2800" b="0" dirty="0">
                <a:solidFill>
                  <a:srgbClr val="000000"/>
                </a:solidFill>
                <a:latin typeface="+mn-ea"/>
                <a:ea typeface="+mn-ea"/>
              </a:rPr>
              <a:t>); </a:t>
            </a:r>
            <a:endParaRPr lang="en-US" altLang="zh-CN" sz="2800" b="0" dirty="0" smtClean="0">
              <a:solidFill>
                <a:srgbClr val="000000"/>
              </a:solidFill>
              <a:latin typeface="+mn-ea"/>
              <a:ea typeface="+mn-ea"/>
            </a:endParaRPr>
          </a:p>
          <a:p>
            <a:pPr>
              <a:lnSpc>
                <a:spcPct val="150000"/>
              </a:lnSpc>
            </a:pPr>
            <a:r>
              <a:rPr lang="en-US" altLang="zh-CN" sz="2800" b="0" dirty="0">
                <a:solidFill>
                  <a:srgbClr val="000000"/>
                </a:solidFill>
                <a:latin typeface="+mn-ea"/>
                <a:ea typeface="+mn-ea"/>
              </a:rPr>
              <a:t> </a:t>
            </a:r>
            <a:r>
              <a:rPr lang="en-US" altLang="zh-CN" sz="2800" b="0" dirty="0" smtClean="0">
                <a:solidFill>
                  <a:srgbClr val="000000"/>
                </a:solidFill>
                <a:latin typeface="+mn-ea"/>
                <a:ea typeface="+mn-ea"/>
              </a:rPr>
              <a:t>   </a:t>
            </a:r>
            <a:r>
              <a:rPr lang="en-US" altLang="zh-CN" sz="2800" b="0" dirty="0" smtClean="0">
                <a:solidFill>
                  <a:srgbClr val="000088"/>
                </a:solidFill>
                <a:latin typeface="+mn-ea"/>
                <a:ea typeface="+mn-ea"/>
              </a:rPr>
              <a:t>if </a:t>
            </a:r>
            <a:r>
              <a:rPr lang="en-US" altLang="zh-CN" sz="2800" b="0" dirty="0" smtClean="0">
                <a:solidFill>
                  <a:srgbClr val="000000"/>
                </a:solidFill>
                <a:latin typeface="+mn-ea"/>
                <a:ea typeface="+mn-ea"/>
              </a:rPr>
              <a:t>(n</a:t>
            </a:r>
            <a:r>
              <a:rPr lang="en-US" altLang="zh-CN" sz="2800" b="0" dirty="0">
                <a:solidFill>
                  <a:srgbClr val="000000"/>
                </a:solidFill>
                <a:latin typeface="+mn-ea"/>
                <a:ea typeface="+mn-ea"/>
              </a:rPr>
              <a:t>==m) </a:t>
            </a:r>
            <a:r>
              <a:rPr lang="en-US" altLang="zh-CN" sz="2800" b="0" dirty="0" smtClean="0">
                <a:solidFill>
                  <a:srgbClr val="000000"/>
                </a:solidFill>
                <a:latin typeface="+mn-ea"/>
                <a:ea typeface="+mn-ea"/>
              </a:rPr>
              <a:t> </a:t>
            </a:r>
            <a:r>
              <a:rPr lang="en-US" altLang="zh-CN" sz="2800" b="0" dirty="0" smtClean="0">
                <a:solidFill>
                  <a:srgbClr val="000088"/>
                </a:solidFill>
                <a:latin typeface="+mn-ea"/>
                <a:ea typeface="+mn-ea"/>
              </a:rPr>
              <a:t>return</a:t>
            </a:r>
            <a:r>
              <a:rPr lang="en-US" altLang="zh-CN" sz="2800" b="0" dirty="0" smtClean="0">
                <a:solidFill>
                  <a:srgbClr val="000000"/>
                </a:solidFill>
                <a:latin typeface="+mn-ea"/>
                <a:ea typeface="+mn-ea"/>
              </a:rPr>
              <a:t> q(n,n-</a:t>
            </a:r>
            <a:r>
              <a:rPr lang="en-US" altLang="zh-CN" sz="2800" b="0" dirty="0" smtClean="0">
                <a:solidFill>
                  <a:srgbClr val="006666"/>
                </a:solidFill>
                <a:latin typeface="+mn-ea"/>
                <a:ea typeface="+mn-ea"/>
              </a:rPr>
              <a:t>1</a:t>
            </a:r>
            <a:r>
              <a:rPr lang="en-US" altLang="zh-CN" sz="2800" b="0" dirty="0" smtClean="0">
                <a:solidFill>
                  <a:srgbClr val="000000"/>
                </a:solidFill>
                <a:latin typeface="+mn-ea"/>
                <a:ea typeface="+mn-ea"/>
              </a:rPr>
              <a:t>)+1; </a:t>
            </a:r>
          </a:p>
          <a:p>
            <a:pPr>
              <a:lnSpc>
                <a:spcPct val="150000"/>
              </a:lnSpc>
            </a:pPr>
            <a:r>
              <a:rPr lang="en-US" altLang="zh-CN" sz="2800" b="0" dirty="0" smtClean="0">
                <a:solidFill>
                  <a:srgbClr val="000000"/>
                </a:solidFill>
                <a:latin typeface="+mn-ea"/>
                <a:ea typeface="+mn-ea"/>
              </a:rPr>
              <a:t>     return  q(n,m-</a:t>
            </a:r>
            <a:r>
              <a:rPr lang="en-US" altLang="zh-CN" sz="2800" b="0" dirty="0" smtClean="0">
                <a:solidFill>
                  <a:srgbClr val="006666"/>
                </a:solidFill>
                <a:latin typeface="+mn-ea"/>
                <a:ea typeface="+mn-ea"/>
              </a:rPr>
              <a:t>1</a:t>
            </a:r>
            <a:r>
              <a:rPr lang="en-US" altLang="zh-CN" sz="2800" b="0" dirty="0" smtClean="0">
                <a:solidFill>
                  <a:srgbClr val="000000"/>
                </a:solidFill>
                <a:latin typeface="+mn-ea"/>
                <a:ea typeface="+mn-ea"/>
              </a:rPr>
              <a:t>)+q(n-</a:t>
            </a:r>
            <a:r>
              <a:rPr lang="en-US" altLang="zh-CN" sz="2800" b="0" dirty="0" err="1" smtClean="0">
                <a:solidFill>
                  <a:srgbClr val="000000"/>
                </a:solidFill>
                <a:latin typeface="+mn-ea"/>
                <a:ea typeface="+mn-ea"/>
              </a:rPr>
              <a:t>m,m</a:t>
            </a:r>
            <a:r>
              <a:rPr lang="en-US" altLang="zh-CN" sz="2800" b="0" dirty="0">
                <a:solidFill>
                  <a:srgbClr val="000000"/>
                </a:solidFill>
                <a:latin typeface="+mn-ea"/>
                <a:ea typeface="+mn-ea"/>
              </a:rPr>
              <a:t>); }</a:t>
            </a:r>
            <a:endParaRPr lang="zh-CN" altLang="en-US" sz="2800" dirty="0">
              <a:latin typeface="+mn-ea"/>
              <a:ea typeface="+mn-ea"/>
            </a:endParaRPr>
          </a:p>
        </p:txBody>
      </p:sp>
      <p:sp>
        <p:nvSpPr>
          <p:cNvPr id="3" name="Rectangle 5"/>
          <p:cNvSpPr>
            <a:spLocks noChangeArrowheads="1"/>
          </p:cNvSpPr>
          <p:nvPr/>
        </p:nvSpPr>
        <p:spPr bwMode="auto">
          <a:xfrm>
            <a:off x="673894" y="184154"/>
            <a:ext cx="7772400" cy="1143000"/>
          </a:xfrm>
          <a:prstGeom prst="rect">
            <a:avLst/>
          </a:prstGeom>
          <a:noFill/>
          <a:ln>
            <a:noFill/>
          </a:ln>
          <a:effectLst/>
          <a:extLst/>
        </p:spPr>
        <p:txBody>
          <a:bodyPr anchor="ctr"/>
          <a:lstStyle/>
          <a:p>
            <a:pPr algn="ctr">
              <a:defRPr/>
            </a:pPr>
            <a:r>
              <a:rPr lang="zh-CN" altLang="en-US" sz="4400" b="1" dirty="0">
                <a:solidFill>
                  <a:schemeClr val="accent2"/>
                </a:solidFill>
                <a:latin typeface="黑体" pitchFamily="49" charset="-122"/>
                <a:ea typeface="黑体" pitchFamily="49" charset="-122"/>
              </a:rPr>
              <a:t>整数划分问题</a:t>
            </a:r>
            <a:endParaRPr lang="zh-CN" altLang="en-US" sz="4400" b="1" dirty="0">
              <a:effectLst>
                <a:outerShdw blurRad="38100" dist="38100" dir="2700000" algn="tl">
                  <a:srgbClr val="C0C0C0"/>
                </a:outerShdw>
              </a:effectLst>
              <a:latin typeface="黑体" pitchFamily="2" charset="-122"/>
              <a:ea typeface="黑体" pitchFamily="2" charset="-122"/>
            </a:endParaRPr>
          </a:p>
        </p:txBody>
      </p:sp>
      <p:sp>
        <p:nvSpPr>
          <p:cNvPr id="4" name="文本框 3"/>
          <p:cNvSpPr txBox="1"/>
          <p:nvPr/>
        </p:nvSpPr>
        <p:spPr>
          <a:xfrm>
            <a:off x="395536" y="1484784"/>
            <a:ext cx="3600400" cy="523220"/>
          </a:xfrm>
          <a:prstGeom prst="rect">
            <a:avLst/>
          </a:prstGeom>
          <a:noFill/>
        </p:spPr>
        <p:txBody>
          <a:bodyPr wrap="square" rtlCol="0">
            <a:spAutoFit/>
          </a:bodyPr>
          <a:lstStyle/>
          <a:p>
            <a:r>
              <a:rPr lang="zh-CN" altLang="en-US" sz="2800" dirty="0"/>
              <a:t>伪</a:t>
            </a:r>
            <a:r>
              <a:rPr lang="zh-CN" altLang="en-US" sz="2800" dirty="0" smtClean="0"/>
              <a:t>代码：</a:t>
            </a:r>
            <a:endParaRPr lang="zh-CN" altLang="en-US" sz="2800" dirty="0"/>
          </a:p>
        </p:txBody>
      </p:sp>
    </p:spTree>
    <p:extLst>
      <p:ext uri="{BB962C8B-B14F-4D97-AF65-F5344CB8AC3E}">
        <p14:creationId xmlns:p14="http://schemas.microsoft.com/office/powerpoint/2010/main" val="1141275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457200" indent="-457200" eaLnBrk="1" hangingPunct="1">
              <a:lnSpc>
                <a:spcPct val="80000"/>
              </a:lnSpc>
              <a:buClr>
                <a:schemeClr val="accent2"/>
              </a:buClr>
              <a:buFont typeface="Wingdings" pitchFamily="2" charset="2"/>
              <a:buChar char="n"/>
              <a:defRPr/>
            </a:pPr>
            <a:r>
              <a:rPr lang="zh-CN" altLang="en-US" dirty="0"/>
              <a:t>递归算法（recursive algorithm)</a:t>
            </a:r>
            <a:r>
              <a:rPr lang="zh-CN" altLang="en-US" sz="3000" dirty="0"/>
              <a:t>   </a:t>
            </a:r>
          </a:p>
          <a:p>
            <a:pPr marL="914400" lvl="1" indent="-457200" eaLnBrk="1" hangingPunct="1">
              <a:lnSpc>
                <a:spcPct val="80000"/>
              </a:lnSpc>
              <a:buFont typeface="Wingdings" pitchFamily="2" charset="2"/>
              <a:buChar char="l"/>
              <a:defRPr/>
            </a:pPr>
            <a:r>
              <a:rPr lang="zh-CN" altLang="en-US" sz="2200" dirty="0"/>
              <a:t>直接或间接的调用自身的算法。</a:t>
            </a:r>
          </a:p>
          <a:p>
            <a:pPr marL="457200" indent="-457200" eaLnBrk="1" hangingPunct="1">
              <a:lnSpc>
                <a:spcPct val="80000"/>
              </a:lnSpc>
              <a:buClr>
                <a:schemeClr val="accent2"/>
              </a:buClr>
              <a:buFont typeface="Wingdings" pitchFamily="2" charset="2"/>
              <a:buChar char="n"/>
              <a:defRPr/>
            </a:pPr>
            <a:r>
              <a:rPr lang="zh-CN" altLang="en-US" dirty="0"/>
              <a:t>递归函数（recursive function）</a:t>
            </a:r>
          </a:p>
          <a:p>
            <a:pPr marL="914400" lvl="1" indent="-457200" eaLnBrk="1" hangingPunct="1">
              <a:lnSpc>
                <a:spcPct val="80000"/>
              </a:lnSpc>
              <a:buFont typeface="Wingdings" pitchFamily="2" charset="2"/>
              <a:buChar char="l"/>
              <a:defRPr/>
            </a:pPr>
            <a:r>
              <a:rPr lang="zh-CN" altLang="en-US" sz="2200" dirty="0"/>
              <a:t>用函数自身给出定义的函数</a:t>
            </a:r>
            <a:r>
              <a:rPr lang="zh-CN" altLang="en-US" sz="2200" dirty="0" smtClean="0"/>
              <a:t>。</a:t>
            </a:r>
            <a:endParaRPr lang="en-US" altLang="zh-CN" sz="2200" dirty="0" smtClean="0"/>
          </a:p>
          <a:p>
            <a:pPr marL="457200" indent="-457200" eaLnBrk="1" hangingPunct="1">
              <a:buClr>
                <a:schemeClr val="accent6"/>
              </a:buClr>
              <a:buFont typeface="Wingdings" panose="05000000000000000000" pitchFamily="2" charset="2"/>
              <a:buChar char="n"/>
            </a:pPr>
            <a:r>
              <a:rPr lang="zh-CN" altLang="zh-CN" dirty="0">
                <a:sym typeface="Arial" panose="020B0604020202020204" pitchFamily="34" charset="0"/>
              </a:rPr>
              <a:t>递归式：描述递归函数的数学公式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它是一组等式或者不等式。</a:t>
            </a:r>
          </a:p>
          <a:p>
            <a:pPr marL="800100" lvl="1" indent="-342900" eaLnBrk="1" hangingPunct="1">
              <a:buFont typeface="Wingdings" panose="05000000000000000000" pitchFamily="2" charset="2"/>
              <a:buChar char="l"/>
            </a:pPr>
            <a:r>
              <a:rPr lang="zh-CN" altLang="zh-CN" dirty="0">
                <a:sym typeface="Arial" panose="020B0604020202020204" pitchFamily="34" charset="0"/>
              </a:rPr>
              <a:t>它的第一式给出了函数的初始值，称为</a:t>
            </a:r>
            <a:r>
              <a:rPr lang="zh-CN" altLang="zh-CN" dirty="0">
                <a:solidFill>
                  <a:srgbClr val="FF0000"/>
                </a:solidFill>
                <a:sym typeface="Arial" panose="020B0604020202020204" pitchFamily="34" charset="0"/>
              </a:rPr>
              <a:t>边界条件</a:t>
            </a:r>
            <a:r>
              <a:rPr lang="zh-CN" altLang="zh-CN" dirty="0">
                <a:sym typeface="Arial" panose="020B0604020202020204" pitchFamily="34" charset="0"/>
              </a:rPr>
              <a:t>。</a:t>
            </a:r>
          </a:p>
          <a:p>
            <a:pPr marL="800100" lvl="1" indent="-342900" eaLnBrk="1" hangingPunct="1">
              <a:buFont typeface="Wingdings" panose="05000000000000000000" pitchFamily="2" charset="2"/>
              <a:buChar char="l"/>
            </a:pPr>
            <a:r>
              <a:rPr lang="zh-CN" altLang="zh-CN" dirty="0">
                <a:sym typeface="Arial" panose="020B0604020202020204" pitchFamily="34" charset="0"/>
              </a:rPr>
              <a:t>他的第二式是用较小自变量的函数值来描述大自变量的函数值，称为</a:t>
            </a:r>
            <a:r>
              <a:rPr lang="zh-CN" altLang="zh-CN" dirty="0">
                <a:solidFill>
                  <a:srgbClr val="FF0000"/>
                </a:solidFill>
                <a:sym typeface="Arial" panose="020B0604020202020204" pitchFamily="34" charset="0"/>
              </a:rPr>
              <a:t>递归方程</a:t>
            </a:r>
            <a:r>
              <a:rPr lang="zh-CN" altLang="zh-CN" dirty="0">
                <a:sym typeface="Arial" panose="020B0604020202020204" pitchFamily="34" charset="0"/>
              </a:rPr>
              <a:t>。</a:t>
            </a:r>
          </a:p>
          <a:p>
            <a:pPr marL="800100" lvl="1" indent="-342900" eaLnBrk="1" hangingPunct="1">
              <a:buFont typeface="Wingdings" panose="05000000000000000000" pitchFamily="2" charset="2"/>
              <a:buChar char="l"/>
            </a:pPr>
            <a:r>
              <a:rPr lang="zh-CN" altLang="zh-CN" dirty="0">
                <a:sym typeface="Arial" panose="020B0604020202020204" pitchFamily="34" charset="0"/>
              </a:rPr>
              <a:t>边界条件和递归方程是递归的两个基本要素</a:t>
            </a:r>
            <a:r>
              <a:rPr lang="zh-CN" altLang="zh-CN" b="1" dirty="0">
                <a:sym typeface="Arial" panose="020B0604020202020204" pitchFamily="34" charset="0"/>
              </a:rPr>
              <a:t>。</a:t>
            </a:r>
          </a:p>
          <a:p>
            <a:pPr marL="914400" lvl="1" indent="-457200" eaLnBrk="1" hangingPunct="1">
              <a:lnSpc>
                <a:spcPct val="80000"/>
              </a:lnSpc>
              <a:buFont typeface="Wingdings" pitchFamily="2" charset="2"/>
              <a:buChar char="l"/>
              <a:defRPr/>
            </a:pPr>
            <a:endParaRPr lang="en-US" altLang="zh-CN" dirty="0" smtClean="0"/>
          </a:p>
        </p:txBody>
      </p:sp>
    </p:spTree>
    <p:extLst>
      <p:ext uri="{BB962C8B-B14F-4D97-AF65-F5344CB8AC3E}">
        <p14:creationId xmlns:p14="http://schemas.microsoft.com/office/powerpoint/2010/main" val="200390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wipe(left)">
                                      <p:cBhvr>
                                        <p:cTn id="10" dur="500"/>
                                        <p:tgtEl>
                                          <p:spTgt spid="221491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14915">
                                            <p:txEl>
                                              <p:pRg st="2" end="2"/>
                                            </p:txEl>
                                          </p:spTgt>
                                        </p:tgtEl>
                                        <p:attrNameLst>
                                          <p:attrName>style.visibility</p:attrName>
                                        </p:attrNameLst>
                                      </p:cBhvr>
                                      <p:to>
                                        <p:strVal val="visible"/>
                                      </p:to>
                                    </p:set>
                                    <p:animEffect transition="in" filter="wipe(left)">
                                      <p:cBhvr>
                                        <p:cTn id="13" dur="500"/>
                                        <p:tgtEl>
                                          <p:spTgt spid="221491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14915">
                                            <p:txEl>
                                              <p:pRg st="3" end="3"/>
                                            </p:txEl>
                                          </p:spTgt>
                                        </p:tgtEl>
                                        <p:attrNameLst>
                                          <p:attrName>style.visibility</p:attrName>
                                        </p:attrNameLst>
                                      </p:cBhvr>
                                      <p:to>
                                        <p:strVal val="visible"/>
                                      </p:to>
                                    </p:set>
                                    <p:animEffect transition="in" filter="wipe(left)">
                                      <p:cBhvr>
                                        <p:cTn id="16" dur="500"/>
                                        <p:tgtEl>
                                          <p:spTgt spid="2214915">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14915">
                                            <p:txEl>
                                              <p:pRg st="4" end="4"/>
                                            </p:txEl>
                                          </p:spTgt>
                                        </p:tgtEl>
                                        <p:attrNameLst>
                                          <p:attrName>style.visibility</p:attrName>
                                        </p:attrNameLst>
                                      </p:cBhvr>
                                      <p:to>
                                        <p:strVal val="visible"/>
                                      </p:to>
                                    </p:set>
                                    <p:animEffect transition="in" filter="wipe(left)">
                                      <p:cBhvr>
                                        <p:cTn id="19" dur="500"/>
                                        <p:tgtEl>
                                          <p:spTgt spid="2214915">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214915">
                                            <p:txEl>
                                              <p:pRg st="5" end="5"/>
                                            </p:txEl>
                                          </p:spTgt>
                                        </p:tgtEl>
                                        <p:attrNameLst>
                                          <p:attrName>style.visibility</p:attrName>
                                        </p:attrNameLst>
                                      </p:cBhvr>
                                      <p:to>
                                        <p:strVal val="visible"/>
                                      </p:to>
                                    </p:set>
                                    <p:animEffect transition="in" filter="wipe(left)">
                                      <p:cBhvr>
                                        <p:cTn id="22" dur="500"/>
                                        <p:tgtEl>
                                          <p:spTgt spid="2214915">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2214915">
                                            <p:txEl>
                                              <p:pRg st="6" end="6"/>
                                            </p:txEl>
                                          </p:spTgt>
                                        </p:tgtEl>
                                        <p:attrNameLst>
                                          <p:attrName>style.visibility</p:attrName>
                                        </p:attrNameLst>
                                      </p:cBhvr>
                                      <p:to>
                                        <p:strVal val="visible"/>
                                      </p:to>
                                    </p:set>
                                    <p:animEffect transition="in" filter="wipe(left)">
                                      <p:cBhvr>
                                        <p:cTn id="25" dur="500"/>
                                        <p:tgtEl>
                                          <p:spTgt spid="2214915">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214915">
                                            <p:txEl>
                                              <p:pRg st="7" end="7"/>
                                            </p:txEl>
                                          </p:spTgt>
                                        </p:tgtEl>
                                        <p:attrNameLst>
                                          <p:attrName>style.visibility</p:attrName>
                                        </p:attrNameLst>
                                      </p:cBhvr>
                                      <p:to>
                                        <p:strVal val="visible"/>
                                      </p:to>
                                    </p:set>
                                    <p:animEffect transition="in" filter="wipe(left)">
                                      <p:cBhvr>
                                        <p:cTn id="28" dur="500"/>
                                        <p:tgtEl>
                                          <p:spTgt spid="2214915">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214915">
                                            <p:txEl>
                                              <p:pRg st="8" end="8"/>
                                            </p:txEl>
                                          </p:spTgt>
                                        </p:tgtEl>
                                        <p:attrNameLst>
                                          <p:attrName>style.visibility</p:attrName>
                                        </p:attrNameLst>
                                      </p:cBhvr>
                                      <p:to>
                                        <p:strVal val="visible"/>
                                      </p:to>
                                    </p:set>
                                    <p:animEffect transition="in" filter="wipe(left)">
                                      <p:cBhvr>
                                        <p:cTn id="31"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71518"/>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smtClean="0"/>
              <a:t>使用递归的注意事项</a:t>
            </a:r>
          </a:p>
          <a:p>
            <a:pPr marL="990600" lvl="1" indent="-533400" eaLnBrk="1" hangingPunct="1">
              <a:lnSpc>
                <a:spcPct val="130000"/>
              </a:lnSpc>
            </a:pPr>
            <a:r>
              <a:rPr lang="zh-CN" altLang="en-US" sz="2400" b="0" dirty="0" smtClean="0"/>
              <a:t>原始问题可以</a:t>
            </a:r>
            <a:r>
              <a:rPr lang="zh-CN" altLang="en-US" sz="2400" b="1" dirty="0">
                <a:solidFill>
                  <a:srgbClr val="0033CC"/>
                </a:solidFill>
              </a:rPr>
              <a:t>分解</a:t>
            </a:r>
            <a:r>
              <a:rPr lang="zh-CN" altLang="en-US" sz="2400" dirty="0"/>
              <a:t>为相似的子问题</a:t>
            </a:r>
          </a:p>
          <a:p>
            <a:pPr marL="990600" lvl="1" indent="-533400" eaLnBrk="1" hangingPunct="1">
              <a:lnSpc>
                <a:spcPct val="130000"/>
              </a:lnSpc>
            </a:pPr>
            <a:r>
              <a:rPr lang="zh-CN" altLang="en-US" sz="2400" b="0" dirty="0" smtClean="0"/>
              <a:t>子问题的</a:t>
            </a:r>
            <a:r>
              <a:rPr lang="zh-CN" altLang="en-US" sz="2400" b="1" dirty="0">
                <a:solidFill>
                  <a:srgbClr val="0033CC"/>
                </a:solidFill>
              </a:rPr>
              <a:t>规模小于</a:t>
            </a:r>
            <a:r>
              <a:rPr lang="zh-CN" altLang="en-US" sz="2400" b="0" dirty="0" smtClean="0"/>
              <a:t>原始问题</a:t>
            </a:r>
            <a:endParaRPr lang="en-US" altLang="zh-CN" sz="2400" b="0" dirty="0" smtClean="0"/>
          </a:p>
          <a:p>
            <a:pPr marL="1390650" lvl="2" indent="-533400" eaLnBrk="1" hangingPunct="1">
              <a:lnSpc>
                <a:spcPct val="130000"/>
              </a:lnSpc>
            </a:pPr>
            <a:r>
              <a:rPr lang="zh-CN" altLang="en-US" b="1" dirty="0">
                <a:solidFill>
                  <a:srgbClr val="C00000"/>
                </a:solidFill>
              </a:rPr>
              <a:t>思</a:t>
            </a:r>
            <a:r>
              <a:rPr lang="zh-CN" altLang="en-US" b="1" dirty="0" smtClean="0">
                <a:solidFill>
                  <a:srgbClr val="C00000"/>
                </a:solidFill>
              </a:rPr>
              <a:t>考：只要问题变小就适合用递归</a:t>
            </a:r>
            <a:r>
              <a:rPr lang="zh-CN" altLang="en-US" b="1" dirty="0">
                <a:solidFill>
                  <a:srgbClr val="C00000"/>
                </a:solidFill>
              </a:rPr>
              <a:t>吗</a:t>
            </a:r>
            <a:r>
              <a:rPr lang="zh-CN" altLang="en-US" b="1" dirty="0" smtClean="0">
                <a:solidFill>
                  <a:srgbClr val="C00000"/>
                </a:solidFill>
              </a:rPr>
              <a:t>？</a:t>
            </a:r>
          </a:p>
          <a:p>
            <a:pPr marL="990600" lvl="1" indent="-533400" eaLnBrk="1" hangingPunct="1">
              <a:lnSpc>
                <a:spcPct val="130000"/>
              </a:lnSpc>
            </a:pPr>
            <a:r>
              <a:rPr lang="zh-CN" altLang="en-US" sz="2400" b="0" dirty="0" smtClean="0"/>
              <a:t>递归函数必须有某些类型的</a:t>
            </a:r>
            <a:r>
              <a:rPr lang="zh-CN" altLang="en-US" sz="2400" b="1" dirty="0">
                <a:solidFill>
                  <a:srgbClr val="0033CC"/>
                </a:solidFill>
              </a:rPr>
              <a:t>终止条</a:t>
            </a:r>
            <a:r>
              <a:rPr lang="zh-CN" altLang="en-US" sz="2400" b="1" dirty="0" smtClean="0">
                <a:solidFill>
                  <a:srgbClr val="0033CC"/>
                </a:solidFill>
              </a:rPr>
              <a:t>件</a:t>
            </a:r>
            <a:endParaRPr lang="en-US" altLang="zh-CN" sz="2400" b="1" dirty="0" smtClean="0">
              <a:solidFill>
                <a:srgbClr val="0033CC"/>
              </a:solidFill>
            </a:endParaRPr>
          </a:p>
          <a:p>
            <a:pPr marL="540000" indent="-540000" eaLnBrk="1" hangingPunct="1">
              <a:lnSpc>
                <a:spcPct val="130000"/>
              </a:lnSpc>
              <a:defRPr/>
            </a:pPr>
            <a:r>
              <a:rPr lang="zh-CN" altLang="en-US" dirty="0"/>
              <a:t>递归的应用</a:t>
            </a:r>
          </a:p>
          <a:p>
            <a:pPr marL="990600" lvl="1" indent="-533400" eaLnBrk="1" hangingPunct="1">
              <a:lnSpc>
                <a:spcPct val="130000"/>
              </a:lnSpc>
              <a:defRPr/>
            </a:pPr>
            <a:r>
              <a:rPr lang="zh-CN" altLang="en-US" sz="2400" dirty="0" smtClean="0"/>
              <a:t>问题的定义是递归的，如阶乘问题</a:t>
            </a:r>
          </a:p>
          <a:p>
            <a:pPr marL="990600" lvl="1" indent="-533400" eaLnBrk="1" hangingPunct="1">
              <a:lnSpc>
                <a:spcPct val="130000"/>
              </a:lnSpc>
              <a:defRPr/>
            </a:pPr>
            <a:r>
              <a:rPr lang="zh-CN" altLang="en-US" sz="2400" dirty="0" smtClean="0"/>
              <a:t>问题的求解过程是递归的，如汉诺塔问题 </a:t>
            </a:r>
          </a:p>
          <a:p>
            <a:pPr marL="990600" lvl="1" indent="-533400" eaLnBrk="1" hangingPunct="1">
              <a:lnSpc>
                <a:spcPct val="130000"/>
              </a:lnSpc>
              <a:defRPr/>
            </a:pPr>
            <a:r>
              <a:rPr lang="zh-CN" altLang="en-US" sz="2400" dirty="0" smtClean="0"/>
              <a:t>问题采用的数据结构是递归的，如链表中搜索元素</a:t>
            </a:r>
            <a:endParaRPr lang="zh-CN" altLang="en-US" sz="2400" dirty="0"/>
          </a:p>
        </p:txBody>
      </p:sp>
    </p:spTree>
    <p:extLst>
      <p:ext uri="{BB962C8B-B14F-4D97-AF65-F5344CB8AC3E}">
        <p14:creationId xmlns:p14="http://schemas.microsoft.com/office/powerpoint/2010/main" val="2874674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14915">
                                            <p:txEl>
                                              <p:pRg st="8" end="8"/>
                                            </p:txEl>
                                          </p:spTgt>
                                        </p:tgtEl>
                                        <p:attrNameLst>
                                          <p:attrName>style.visibility</p:attrName>
                                        </p:attrNameLst>
                                      </p:cBhvr>
                                      <p:to>
                                        <p:strVal val="visible"/>
                                      </p:to>
                                    </p:set>
                                    <p:animEffect transition="in" filter="wipe(left)">
                                      <p:cBhvr>
                                        <p:cTn id="47"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递归小结</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递归算法的优</a:t>
            </a:r>
            <a:r>
              <a:rPr lang="zh-CN" altLang="en-US" dirty="0" smtClean="0"/>
              <a:t>点</a:t>
            </a:r>
          </a:p>
          <a:p>
            <a:pPr marL="990600" lvl="1" indent="-533400" eaLnBrk="1" hangingPunct="1">
              <a:lnSpc>
                <a:spcPct val="130000"/>
              </a:lnSpc>
            </a:pPr>
            <a:r>
              <a:rPr lang="zh-CN" altLang="en-US" sz="2400" dirty="0"/>
              <a:t>结构清晰，易于理解，而且容易用数学归纳法来证明算法的正确性，因此用递归技术来设计算法很方便</a:t>
            </a:r>
            <a:r>
              <a:rPr lang="zh-CN" altLang="en-US" sz="2400" dirty="0" smtClean="0"/>
              <a:t>。</a:t>
            </a:r>
            <a:endParaRPr lang="en-US" altLang="zh-CN" sz="2400" b="1" dirty="0" smtClean="0">
              <a:solidFill>
                <a:srgbClr val="0033CC"/>
              </a:solidFill>
            </a:endParaRPr>
          </a:p>
          <a:p>
            <a:pPr marL="540000" indent="-540000" eaLnBrk="1" hangingPunct="1">
              <a:lnSpc>
                <a:spcPct val="130000"/>
              </a:lnSpc>
              <a:defRPr/>
            </a:pPr>
            <a:r>
              <a:rPr lang="zh-CN" altLang="en-US" dirty="0"/>
              <a:t>递归算法的缺</a:t>
            </a:r>
            <a:r>
              <a:rPr lang="zh-CN" altLang="en-US" dirty="0" smtClean="0"/>
              <a:t>点</a:t>
            </a:r>
            <a:endParaRPr lang="zh-CN" altLang="en-US" dirty="0"/>
          </a:p>
          <a:p>
            <a:pPr marL="990600" lvl="1" indent="-533400" eaLnBrk="1" hangingPunct="1">
              <a:lnSpc>
                <a:spcPct val="130000"/>
              </a:lnSpc>
              <a:defRPr/>
            </a:pPr>
            <a:r>
              <a:rPr lang="zh-CN" altLang="en-US" sz="2400" dirty="0"/>
              <a:t>在执行时要多次调用自身，运行效率较低，无论是计算时间还是占用存储空间都要比非递归算法要多</a:t>
            </a:r>
            <a:r>
              <a:rPr lang="zh-CN" altLang="en-US" sz="2400" dirty="0" smtClean="0"/>
              <a:t>。</a:t>
            </a:r>
            <a:endParaRPr lang="en-US" altLang="zh-CN" sz="2400" dirty="0" smtClean="0"/>
          </a:p>
          <a:p>
            <a:pPr marL="990600" lvl="1" indent="-533400" eaLnBrk="1" hangingPunct="1">
              <a:lnSpc>
                <a:spcPct val="130000"/>
              </a:lnSpc>
              <a:defRPr/>
            </a:pPr>
            <a:r>
              <a:rPr lang="zh-CN" altLang="en-US" sz="2400" dirty="0"/>
              <a:t>一些运算步骤可能重复运算</a:t>
            </a:r>
            <a:r>
              <a:rPr lang="zh-CN" altLang="en-US" sz="2400" dirty="0" smtClean="0"/>
              <a:t>，会进一步降</a:t>
            </a:r>
            <a:r>
              <a:rPr lang="zh-CN" altLang="en-US" sz="2400" dirty="0"/>
              <a:t>低效率。</a:t>
            </a:r>
          </a:p>
        </p:txBody>
      </p:sp>
    </p:spTree>
    <p:extLst>
      <p:ext uri="{BB962C8B-B14F-4D97-AF65-F5344CB8AC3E}">
        <p14:creationId xmlns:p14="http://schemas.microsoft.com/office/powerpoint/2010/main" val="20127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fade">
                                      <p:cBhvr>
                                        <p:cTn id="7" dur="500"/>
                                        <p:tgtEl>
                                          <p:spTgt spid="22149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14915">
                                            <p:txEl>
                                              <p:pRg st="1" end="1"/>
                                            </p:txEl>
                                          </p:spTgt>
                                        </p:tgtEl>
                                        <p:attrNameLst>
                                          <p:attrName>style.visibility</p:attrName>
                                        </p:attrNameLst>
                                      </p:cBhvr>
                                      <p:to>
                                        <p:strVal val="visible"/>
                                      </p:to>
                                    </p:set>
                                    <p:animEffect transition="in" filter="fade">
                                      <p:cBhvr>
                                        <p:cTn id="10" dur="500"/>
                                        <p:tgtEl>
                                          <p:spTgt spid="2214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14915">
                                            <p:txEl>
                                              <p:pRg st="2" end="2"/>
                                            </p:txEl>
                                          </p:spTgt>
                                        </p:tgtEl>
                                        <p:attrNameLst>
                                          <p:attrName>style.visibility</p:attrName>
                                        </p:attrNameLst>
                                      </p:cBhvr>
                                      <p:to>
                                        <p:strVal val="visible"/>
                                      </p:to>
                                    </p:set>
                                    <p:animEffect transition="in" filter="fade">
                                      <p:cBhvr>
                                        <p:cTn id="15" dur="500"/>
                                        <p:tgtEl>
                                          <p:spTgt spid="22149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14915">
                                            <p:txEl>
                                              <p:pRg st="3" end="3"/>
                                            </p:txEl>
                                          </p:spTgt>
                                        </p:tgtEl>
                                        <p:attrNameLst>
                                          <p:attrName>style.visibility</p:attrName>
                                        </p:attrNameLst>
                                      </p:cBhvr>
                                      <p:to>
                                        <p:strVal val="visible"/>
                                      </p:to>
                                    </p:set>
                                    <p:animEffect transition="in" filter="fade">
                                      <p:cBhvr>
                                        <p:cTn id="18" dur="500"/>
                                        <p:tgtEl>
                                          <p:spTgt spid="221491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14915">
                                            <p:txEl>
                                              <p:pRg st="4" end="4"/>
                                            </p:txEl>
                                          </p:spTgt>
                                        </p:tgtEl>
                                        <p:attrNameLst>
                                          <p:attrName>style.visibility</p:attrName>
                                        </p:attrNameLst>
                                      </p:cBhvr>
                                      <p:to>
                                        <p:strVal val="visible"/>
                                      </p:to>
                                    </p:set>
                                    <p:animEffect transition="in" filter="fade">
                                      <p:cBhvr>
                                        <p:cTn id="21" dur="500"/>
                                        <p:tgtEl>
                                          <p:spTgt spid="2214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a:xfrm>
            <a:off x="0" y="2848794"/>
            <a:ext cx="9144000" cy="1084262"/>
          </a:xfrm>
          <a:prstGeom prst="rect">
            <a:avLst/>
          </a:prstGeom>
        </p:spPr>
        <p:txBody>
          <a:bodyPr tIns="0" rIns="1828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en-US" altLang="zh-CN" sz="4000" kern="0" dirty="0">
                <a:solidFill>
                  <a:schemeClr val="bg2">
                    <a:lumMod val="10000"/>
                  </a:schemeClr>
                </a:solidFill>
              </a:rPr>
              <a:t>2.2 </a:t>
            </a:r>
            <a:r>
              <a:rPr lang="zh-CN" altLang="en-US" sz="4000" kern="0" dirty="0">
                <a:solidFill>
                  <a:schemeClr val="bg2">
                    <a:lumMod val="10000"/>
                  </a:schemeClr>
                </a:solidFill>
              </a:rPr>
              <a:t>分治法的思想</a:t>
            </a:r>
            <a:endParaRPr lang="zh-CN" altLang="en-US" sz="4000" kern="0" dirty="0" smtClean="0">
              <a:solidFill>
                <a:schemeClr val="bg2">
                  <a:lumMod val="10000"/>
                </a:schemeClr>
              </a:solidFill>
            </a:endParaRPr>
          </a:p>
        </p:txBody>
      </p:sp>
    </p:spTree>
    <p:extLst>
      <p:ext uri="{BB962C8B-B14F-4D97-AF65-F5344CB8AC3E}">
        <p14:creationId xmlns:p14="http://schemas.microsoft.com/office/powerpoint/2010/main" val="976495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body" idx="1"/>
          </p:nvPr>
        </p:nvSpPr>
        <p:spPr>
          <a:xfrm>
            <a:off x="684213" y="2005013"/>
            <a:ext cx="7772400" cy="3530600"/>
          </a:xfrm>
        </p:spPr>
        <p:txBody>
          <a:bodyPr/>
          <a:lstStyle/>
          <a:p>
            <a:r>
              <a:rPr lang="zh-CN" altLang="en-US" sz="2400" smtClean="0">
                <a:latin typeface="楷体_GB2312" pitchFamily="49" charset="-122"/>
                <a:ea typeface="楷体_GB2312" pitchFamily="49" charset="-122"/>
              </a:rPr>
              <a:t>将要求解的较大规模的问题分割成</a:t>
            </a:r>
            <a:r>
              <a:rPr lang="en-US" altLang="zh-CN" sz="2400" smtClean="0">
                <a:latin typeface="楷体_GB2312" pitchFamily="49" charset="-122"/>
                <a:ea typeface="楷体_GB2312" pitchFamily="49" charset="-122"/>
              </a:rPr>
              <a:t>k</a:t>
            </a:r>
            <a:r>
              <a:rPr lang="zh-CN" altLang="en-US" sz="2400" smtClean="0">
                <a:latin typeface="楷体_GB2312" pitchFamily="49" charset="-122"/>
                <a:ea typeface="楷体_GB2312" pitchFamily="49" charset="-122"/>
              </a:rPr>
              <a:t>个更小规模的子问题。</a:t>
            </a:r>
          </a:p>
        </p:txBody>
      </p:sp>
      <p:sp>
        <p:nvSpPr>
          <p:cNvPr id="9219" name="Rectangle 3"/>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2" charset="-122"/>
              </a:rPr>
              <a:t>算法总体思想</a:t>
            </a:r>
          </a:p>
        </p:txBody>
      </p:sp>
      <p:sp>
        <p:nvSpPr>
          <p:cNvPr id="28676" name="Oval 5"/>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8677" name="AutoShape 6"/>
          <p:cNvCxnSpPr>
            <a:cxnSpLocks noChangeShapeType="1"/>
            <a:stCxn id="28676" idx="4"/>
            <a:endCxn id="28684" idx="0"/>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8" name="AutoShape 7"/>
          <p:cNvCxnSpPr>
            <a:cxnSpLocks noChangeShapeType="1"/>
            <a:stCxn id="28676" idx="4"/>
            <a:endCxn id="28681" idx="0"/>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79" name="AutoShape 8"/>
          <p:cNvCxnSpPr>
            <a:cxnSpLocks noChangeShapeType="1"/>
            <a:stCxn id="28676" idx="4"/>
            <a:endCxn id="28682" idx="0"/>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8680" name="AutoShape 9"/>
          <p:cNvCxnSpPr>
            <a:cxnSpLocks noChangeShapeType="1"/>
            <a:stCxn id="28676" idx="4"/>
            <a:endCxn id="28683" idx="0"/>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8681" name="AutoShape 10"/>
          <p:cNvSpPr>
            <a:spLocks noChangeArrowheads="1"/>
          </p:cNvSpPr>
          <p:nvPr/>
        </p:nvSpPr>
        <p:spPr bwMode="auto">
          <a:xfrm>
            <a:off x="428625" y="48910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2" name="AutoShape 11"/>
          <p:cNvSpPr>
            <a:spLocks noChangeArrowheads="1"/>
          </p:cNvSpPr>
          <p:nvPr/>
        </p:nvSpPr>
        <p:spPr bwMode="auto">
          <a:xfrm>
            <a:off x="277495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3" name="AutoShape 12"/>
          <p:cNvSpPr>
            <a:spLocks noChangeArrowheads="1"/>
          </p:cNvSpPr>
          <p:nvPr/>
        </p:nvSpPr>
        <p:spPr bwMode="auto">
          <a:xfrm>
            <a:off x="5121275"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28684" name="AutoShape 13"/>
          <p:cNvSpPr>
            <a:spLocks noChangeArrowheads="1"/>
          </p:cNvSpPr>
          <p:nvPr/>
        </p:nvSpPr>
        <p:spPr bwMode="auto">
          <a:xfrm>
            <a:off x="7467600" y="4941888"/>
            <a:ext cx="1676400" cy="1473200"/>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T(n/2)</a:t>
            </a:r>
          </a:p>
        </p:txBody>
      </p:sp>
      <p:sp>
        <p:nvSpPr>
          <p:cNvPr id="9233" name="Text Box 17"/>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p:txBody>
      </p:sp>
      <p:sp>
        <p:nvSpPr>
          <p:cNvPr id="9218" name="Rectangle 2"/>
          <p:cNvSpPr>
            <a:spLocks noChangeArrowheads="1"/>
          </p:cNvSpPr>
          <p:nvPr/>
        </p:nvSpPr>
        <p:spPr bwMode="auto">
          <a:xfrm>
            <a:off x="684213" y="1628775"/>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对这</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个子问题分别求解。如果子问题的规模仍然不够小，则再划分为</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个子问题，如此递归的进行下去，直到问题规模足够小，很容易求出其解为止。</a:t>
            </a:r>
          </a:p>
        </p:txBody>
      </p:sp>
    </p:spTree>
    <p:extLst>
      <p:ext uri="{BB962C8B-B14F-4D97-AF65-F5344CB8AC3E}">
        <p14:creationId xmlns:p14="http://schemas.microsoft.com/office/powerpoint/2010/main" val="83708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33"/>
                                        </p:tgtEl>
                                        <p:attrNameLst>
                                          <p:attrName>style.visibility</p:attrName>
                                        </p:attrNameLst>
                                      </p:cBhvr>
                                      <p:to>
                                        <p:strVal val="visible"/>
                                      </p:to>
                                    </p:set>
                                    <p:animEffect transition="in" filter="blinds(horizontal)">
                                      <p:cBhvr>
                                        <p:cTn id="7" dur="500"/>
                                        <p:tgtEl>
                                          <p:spTgt spid="9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blinds(horizontal)">
                                      <p:cBhvr>
                                        <p:cTn id="12"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3" grpId="0" animBg="1"/>
      <p:bldP spid="92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 y="90488"/>
            <a:ext cx="9144000" cy="563562"/>
          </a:xfrm>
          <a:prstGeom prst="rect">
            <a:avLst/>
          </a:prstGeom>
        </p:spPr>
        <p:txBody>
          <a:bodyPr/>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a:t>
            </a:r>
            <a:r>
              <a:rPr lang="en-US" altLang="zh-CN" sz="2800" dirty="0" smtClean="0">
                <a:solidFill>
                  <a:schemeClr val="bg2">
                    <a:lumMod val="10000"/>
                  </a:schemeClr>
                </a:solidFill>
              </a:rPr>
              <a:t>recursion</a:t>
            </a:r>
            <a:r>
              <a:rPr lang="en-US" altLang="zh-CN" sz="2800" dirty="0" smtClean="0">
                <a:solidFill>
                  <a:schemeClr val="bg2">
                    <a:lumMod val="10000"/>
                  </a:schemeClr>
                </a:solidFill>
                <a:cs typeface="Courier New" pitchFamily="49" charset="0"/>
              </a:rPr>
              <a:t>)</a:t>
            </a:r>
            <a:endParaRPr lang="zh-CN" altLang="en-US" sz="2800" dirty="0" smtClean="0">
              <a:solidFill>
                <a:schemeClr val="bg2">
                  <a:lumMod val="10000"/>
                </a:schemeClr>
              </a:solidFill>
              <a:cs typeface="Courier New" pitchFamily="49" charset="0"/>
            </a:endParaRPr>
          </a:p>
        </p:txBody>
      </p:sp>
      <p:sp>
        <p:nvSpPr>
          <p:cNvPr id="2258947" name="Rectangle 3"/>
          <p:cNvSpPr>
            <a:spLocks noGrp="1" noChangeArrowheads="1"/>
          </p:cNvSpPr>
          <p:nvPr>
            <p:ph type="body" idx="4294967295"/>
          </p:nvPr>
        </p:nvSpPr>
        <p:spPr>
          <a:xfrm>
            <a:off x="216024" y="764704"/>
            <a:ext cx="8892480" cy="5976664"/>
          </a:xfrm>
          <a:prstGeom prst="rect">
            <a:avLst/>
          </a:prstGeom>
        </p:spPr>
        <p:txBody>
          <a:bodyPr/>
          <a:lstStyle/>
          <a:p>
            <a:pPr marL="609600" indent="-609600" eaLnBrk="1" hangingPunct="1">
              <a:lnSpc>
                <a:spcPct val="140000"/>
              </a:lnSpc>
              <a:spcBef>
                <a:spcPts val="600"/>
              </a:spcBef>
            </a:pPr>
            <a:r>
              <a:rPr lang="zh-CN" altLang="en-US" sz="2400" dirty="0" smtClean="0"/>
              <a:t>什么是递归？</a:t>
            </a:r>
          </a:p>
          <a:p>
            <a:pPr marL="990600" lvl="1" indent="-533400" eaLnBrk="1" hangingPunct="1">
              <a:lnSpc>
                <a:spcPct val="140000"/>
              </a:lnSpc>
              <a:spcBef>
                <a:spcPts val="600"/>
              </a:spcBef>
            </a:pPr>
            <a:r>
              <a:rPr lang="zh-CN" altLang="en-US" sz="2400" b="1" dirty="0" smtClean="0"/>
              <a:t>程序调用自身的编程技巧称为递归</a:t>
            </a:r>
          </a:p>
          <a:p>
            <a:pPr marL="990600" lvl="1" indent="-533400" eaLnBrk="1" hangingPunct="1">
              <a:lnSpc>
                <a:spcPct val="140000"/>
              </a:lnSpc>
              <a:spcBef>
                <a:spcPts val="600"/>
              </a:spcBef>
            </a:pPr>
            <a:r>
              <a:rPr lang="zh-CN" altLang="en-US" sz="2400" b="1" dirty="0" smtClean="0"/>
              <a:t>基本思路</a:t>
            </a:r>
            <a:endParaRPr lang="en-US" altLang="zh-CN" sz="2400" b="1" dirty="0" smtClean="0"/>
          </a:p>
          <a:p>
            <a:pPr marL="1390650" lvl="2" indent="-533400" eaLnBrk="1" hangingPunct="1">
              <a:lnSpc>
                <a:spcPct val="140000"/>
              </a:lnSpc>
              <a:spcBef>
                <a:spcPts val="600"/>
              </a:spcBef>
            </a:pPr>
            <a:r>
              <a:rPr lang="zh-CN" altLang="en-US" dirty="0" smtClean="0"/>
              <a:t>将一个大型的复杂问题转化为</a:t>
            </a:r>
            <a:endParaRPr lang="en-US" altLang="zh-CN" dirty="0" smtClean="0"/>
          </a:p>
          <a:p>
            <a:pPr marL="1390650" lvl="2" indent="-533400" eaLnBrk="1" hangingPunct="1">
              <a:lnSpc>
                <a:spcPct val="140000"/>
              </a:lnSpc>
              <a:spcBef>
                <a:spcPts val="600"/>
              </a:spcBef>
            </a:pPr>
            <a:r>
              <a:rPr lang="zh-CN" altLang="en-US" dirty="0"/>
              <a:t>一些</a:t>
            </a:r>
            <a:r>
              <a:rPr lang="zh-CN" altLang="en-US" dirty="0" smtClean="0">
                <a:solidFill>
                  <a:srgbClr val="0033CC"/>
                </a:solidFill>
              </a:rPr>
              <a:t>与原问题相似的</a:t>
            </a:r>
            <a:r>
              <a:rPr lang="zh-CN" altLang="en-US" dirty="0" smtClean="0">
                <a:solidFill>
                  <a:srgbClr val="FF0000"/>
                </a:solidFill>
              </a:rPr>
              <a:t>规模较小</a:t>
            </a:r>
            <a:r>
              <a:rPr lang="zh-CN" altLang="en-US" dirty="0" smtClean="0"/>
              <a:t>的问题来求解</a:t>
            </a:r>
          </a:p>
        </p:txBody>
      </p:sp>
    </p:spTree>
    <p:extLst>
      <p:ext uri="{BB962C8B-B14F-4D97-AF65-F5344CB8AC3E}">
        <p14:creationId xmlns:p14="http://schemas.microsoft.com/office/powerpoint/2010/main" val="933899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fade">
                                      <p:cBhvr>
                                        <p:cTn id="17" dur="500"/>
                                        <p:tgtEl>
                                          <p:spTgt spid="225894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258947">
                                            <p:txEl>
                                              <p:pRg st="3" end="3"/>
                                            </p:txEl>
                                          </p:spTgt>
                                        </p:tgtEl>
                                        <p:attrNameLst>
                                          <p:attrName>style.visibility</p:attrName>
                                        </p:attrNameLst>
                                      </p:cBhvr>
                                      <p:to>
                                        <p:strVal val="visible"/>
                                      </p:to>
                                    </p:set>
                                    <p:animEffect transition="in" filter="fade">
                                      <p:cBhvr>
                                        <p:cTn id="20" dur="500"/>
                                        <p:tgtEl>
                                          <p:spTgt spid="225894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258947">
                                            <p:txEl>
                                              <p:pRg st="4" end="4"/>
                                            </p:txEl>
                                          </p:spTgt>
                                        </p:tgtEl>
                                        <p:attrNameLst>
                                          <p:attrName>style.visibility</p:attrName>
                                        </p:attrNameLst>
                                      </p:cBhvr>
                                      <p:to>
                                        <p:strVal val="visible"/>
                                      </p:to>
                                    </p:set>
                                    <p:animEffect transition="in" filter="fade">
                                      <p:cBhvr>
                                        <p:cTn id="23" dur="500"/>
                                        <p:tgtEl>
                                          <p:spTgt spid="225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29699"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对这</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个子问题分别求解。如果子问题的规模仍然不够小，则再划分为</a:t>
            </a: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k</a:t>
            </a:r>
            <a:r>
              <a:rPr kumimoji="0" lang="zh-CN" altLang="en-US"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个子问题，如此递归的进行下去，直到问题规模足够小，很容易求出其解为止。</a:t>
            </a:r>
          </a:p>
        </p:txBody>
      </p:sp>
      <p:sp>
        <p:nvSpPr>
          <p:cNvPr id="29700"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29701" name="AutoShape 5"/>
          <p:cNvCxnSpPr>
            <a:cxnSpLocks noChangeShapeType="1"/>
            <a:stCxn id="29700"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2" name="AutoShape 6"/>
          <p:cNvCxnSpPr>
            <a:cxnSpLocks noChangeShapeType="1"/>
            <a:stCxn id="29700"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3" name="AutoShape 7"/>
          <p:cNvCxnSpPr>
            <a:cxnSpLocks noChangeShapeType="1"/>
            <a:stCxn id="29700"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04" name="AutoShape 8"/>
          <p:cNvCxnSpPr>
            <a:cxnSpLocks noChangeShapeType="1"/>
            <a:stCxn id="29700"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29705" name="Group 11"/>
          <p:cNvGrpSpPr>
            <a:grpSpLocks/>
          </p:cNvGrpSpPr>
          <p:nvPr/>
        </p:nvGrpSpPr>
        <p:grpSpPr bwMode="auto">
          <a:xfrm>
            <a:off x="250825" y="5013325"/>
            <a:ext cx="1981200" cy="1422400"/>
            <a:chOff x="96" y="1296"/>
            <a:chExt cx="1488" cy="1104"/>
          </a:xfrm>
        </p:grpSpPr>
        <p:sp>
          <p:nvSpPr>
            <p:cNvPr id="29738" name="Oval 1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9" name="AutoShape 13"/>
            <p:cNvCxnSpPr>
              <a:cxnSpLocks noChangeShapeType="1"/>
              <a:stCxn id="29738" idx="4"/>
              <a:endCxn id="29746"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0" name="AutoShape 14"/>
            <p:cNvCxnSpPr>
              <a:cxnSpLocks noChangeShapeType="1"/>
              <a:stCxn id="29738" idx="4"/>
              <a:endCxn id="29743"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1" name="AutoShape 15"/>
            <p:cNvCxnSpPr>
              <a:cxnSpLocks noChangeShapeType="1"/>
              <a:stCxn id="29738" idx="4"/>
              <a:endCxn id="29744"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42" name="AutoShape 16"/>
            <p:cNvCxnSpPr>
              <a:cxnSpLocks noChangeShapeType="1"/>
              <a:stCxn id="29738" idx="4"/>
              <a:endCxn id="29745"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43" name="AutoShape 1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4" name="AutoShape 1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5" name="AutoShape 1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46" name="AutoShape 2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6" name="Group 21"/>
          <p:cNvGrpSpPr>
            <a:grpSpLocks/>
          </p:cNvGrpSpPr>
          <p:nvPr/>
        </p:nvGrpSpPr>
        <p:grpSpPr bwMode="auto">
          <a:xfrm>
            <a:off x="2627313" y="5013325"/>
            <a:ext cx="1981200" cy="1422400"/>
            <a:chOff x="96" y="1296"/>
            <a:chExt cx="1488" cy="1104"/>
          </a:xfrm>
        </p:grpSpPr>
        <p:sp>
          <p:nvSpPr>
            <p:cNvPr id="29729" name="Oval 2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30" name="AutoShape 23"/>
            <p:cNvCxnSpPr>
              <a:cxnSpLocks noChangeShapeType="1"/>
              <a:stCxn id="29729" idx="4"/>
              <a:endCxn id="29737"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1" name="AutoShape 24"/>
            <p:cNvCxnSpPr>
              <a:cxnSpLocks noChangeShapeType="1"/>
              <a:stCxn id="29729" idx="4"/>
              <a:endCxn id="29734"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2" name="AutoShape 25"/>
            <p:cNvCxnSpPr>
              <a:cxnSpLocks noChangeShapeType="1"/>
              <a:stCxn id="29729" idx="4"/>
              <a:endCxn id="29735"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33" name="AutoShape 26"/>
            <p:cNvCxnSpPr>
              <a:cxnSpLocks noChangeShapeType="1"/>
              <a:stCxn id="29729" idx="4"/>
              <a:endCxn id="29736"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34" name="AutoShape 2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5" name="AutoShape 2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6" name="AutoShape 2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37" name="AutoShape 3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7" name="Group 31"/>
          <p:cNvGrpSpPr>
            <a:grpSpLocks/>
          </p:cNvGrpSpPr>
          <p:nvPr/>
        </p:nvGrpSpPr>
        <p:grpSpPr bwMode="auto">
          <a:xfrm>
            <a:off x="4932363" y="5013325"/>
            <a:ext cx="1981200" cy="1422400"/>
            <a:chOff x="96" y="1296"/>
            <a:chExt cx="1488" cy="1104"/>
          </a:xfrm>
        </p:grpSpPr>
        <p:sp>
          <p:nvSpPr>
            <p:cNvPr id="29720" name="Oval 3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21" name="AutoShape 33"/>
            <p:cNvCxnSpPr>
              <a:cxnSpLocks noChangeShapeType="1"/>
              <a:stCxn id="29720" idx="4"/>
              <a:endCxn id="29728"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2" name="AutoShape 34"/>
            <p:cNvCxnSpPr>
              <a:cxnSpLocks noChangeShapeType="1"/>
              <a:stCxn id="29720" idx="4"/>
              <a:endCxn id="29725"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3" name="AutoShape 35"/>
            <p:cNvCxnSpPr>
              <a:cxnSpLocks noChangeShapeType="1"/>
              <a:stCxn id="29720" idx="4"/>
              <a:endCxn id="29726"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24" name="AutoShape 36"/>
            <p:cNvCxnSpPr>
              <a:cxnSpLocks noChangeShapeType="1"/>
              <a:stCxn id="29720" idx="4"/>
              <a:endCxn id="29727"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25" name="AutoShape 3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6" name="AutoShape 3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7" name="AutoShape 3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28" name="AutoShape 4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29708" name="Group 41"/>
          <p:cNvGrpSpPr>
            <a:grpSpLocks/>
          </p:cNvGrpSpPr>
          <p:nvPr/>
        </p:nvGrpSpPr>
        <p:grpSpPr bwMode="auto">
          <a:xfrm>
            <a:off x="7162800" y="5013325"/>
            <a:ext cx="1981200" cy="1422400"/>
            <a:chOff x="96" y="1296"/>
            <a:chExt cx="1488" cy="1104"/>
          </a:xfrm>
        </p:grpSpPr>
        <p:sp>
          <p:nvSpPr>
            <p:cNvPr id="29711" name="Oval 42"/>
            <p:cNvSpPr>
              <a:spLocks noChangeArrowheads="1"/>
            </p:cNvSpPr>
            <p:nvPr/>
          </p:nvSpPr>
          <p:spPr bwMode="auto">
            <a:xfrm>
              <a:off x="624" y="1296"/>
              <a:ext cx="504" cy="384"/>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29712" name="AutoShape 43"/>
            <p:cNvCxnSpPr>
              <a:cxnSpLocks noChangeShapeType="1"/>
              <a:stCxn id="29711" idx="4"/>
              <a:endCxn id="29719" idx="0"/>
            </p:cNvCxnSpPr>
            <p:nvPr/>
          </p:nvCxnSpPr>
          <p:spPr bwMode="auto">
            <a:xfrm>
              <a:off x="876" y="1686"/>
              <a:ext cx="576"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3" name="AutoShape 44"/>
            <p:cNvCxnSpPr>
              <a:cxnSpLocks noChangeShapeType="1"/>
              <a:stCxn id="29711" idx="4"/>
              <a:endCxn id="29716" idx="0"/>
            </p:cNvCxnSpPr>
            <p:nvPr/>
          </p:nvCxnSpPr>
          <p:spPr bwMode="auto">
            <a:xfrm flipH="1">
              <a:off x="228" y="1686"/>
              <a:ext cx="64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4" name="AutoShape 45"/>
            <p:cNvCxnSpPr>
              <a:cxnSpLocks noChangeShapeType="1"/>
              <a:stCxn id="29711" idx="4"/>
              <a:endCxn id="29717" idx="0"/>
            </p:cNvCxnSpPr>
            <p:nvPr/>
          </p:nvCxnSpPr>
          <p:spPr bwMode="auto">
            <a:xfrm flipH="1">
              <a:off x="636" y="1686"/>
              <a:ext cx="240"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29715" name="AutoShape 46"/>
            <p:cNvCxnSpPr>
              <a:cxnSpLocks noChangeShapeType="1"/>
              <a:stCxn id="29711" idx="4"/>
              <a:endCxn id="29718" idx="0"/>
            </p:cNvCxnSpPr>
            <p:nvPr/>
          </p:nvCxnSpPr>
          <p:spPr bwMode="auto">
            <a:xfrm>
              <a:off x="876" y="1686"/>
              <a:ext cx="168" cy="5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29716" name="AutoShape 47"/>
            <p:cNvSpPr>
              <a:spLocks noChangeArrowheads="1"/>
            </p:cNvSpPr>
            <p:nvPr/>
          </p:nvSpPr>
          <p:spPr bwMode="auto">
            <a:xfrm>
              <a:off x="96"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7" name="AutoShape 48"/>
            <p:cNvSpPr>
              <a:spLocks noChangeArrowheads="1"/>
            </p:cNvSpPr>
            <p:nvPr/>
          </p:nvSpPr>
          <p:spPr bwMode="auto">
            <a:xfrm>
              <a:off x="504"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8" name="AutoShape 49"/>
            <p:cNvSpPr>
              <a:spLocks noChangeArrowheads="1"/>
            </p:cNvSpPr>
            <p:nvPr/>
          </p:nvSpPr>
          <p:spPr bwMode="auto">
            <a:xfrm>
              <a:off x="912"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29719" name="AutoShape 50"/>
            <p:cNvSpPr>
              <a:spLocks noChangeArrowheads="1"/>
            </p:cNvSpPr>
            <p:nvPr/>
          </p:nvSpPr>
          <p:spPr bwMode="auto">
            <a:xfrm>
              <a:off x="1320" y="2192"/>
              <a:ext cx="264" cy="208"/>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
        <p:nvSpPr>
          <p:cNvPr id="10292" name="Text Box 52"/>
          <p:cNvSpPr txBox="1">
            <a:spLocks noChangeArrowheads="1"/>
          </p:cNvSpPr>
          <p:nvPr/>
        </p:nvSpPr>
        <p:spPr bwMode="auto">
          <a:xfrm>
            <a:off x="1042988" y="1700213"/>
            <a:ext cx="7345362" cy="13112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p:txBody>
      </p:sp>
      <p:sp>
        <p:nvSpPr>
          <p:cNvPr id="10291" name="Rectangle 51"/>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Tree>
    <p:extLst>
      <p:ext uri="{BB962C8B-B14F-4D97-AF65-F5344CB8AC3E}">
        <p14:creationId xmlns:p14="http://schemas.microsoft.com/office/powerpoint/2010/main" val="263347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92"/>
                                        </p:tgtEl>
                                        <p:attrNameLst>
                                          <p:attrName>style.visibility</p:attrName>
                                        </p:attrNameLst>
                                      </p:cBhvr>
                                      <p:to>
                                        <p:strVal val="visible"/>
                                      </p:to>
                                    </p:set>
                                    <p:animEffect transition="in" filter="blinds(horizontal)">
                                      <p:cBhvr>
                                        <p:cTn id="7" dur="500"/>
                                        <p:tgtEl>
                                          <p:spTgt spid="1029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91"/>
                                        </p:tgtEl>
                                        <p:attrNameLst>
                                          <p:attrName>style.visibility</p:attrName>
                                        </p:attrNameLst>
                                      </p:cBhvr>
                                      <p:to>
                                        <p:strVal val="visible"/>
                                      </p:to>
                                    </p:set>
                                    <p:animEffect transition="in" filter="blinds(horizontal)">
                                      <p:cBhvr>
                                        <p:cTn id="11" dur="500"/>
                                        <p:tgtEl>
                                          <p:spTgt spid="1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2" grpId="0" animBg="1"/>
      <p:bldP spid="1029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0723"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sp>
        <p:nvSpPr>
          <p:cNvPr id="30724" name="Oval 4"/>
          <p:cNvSpPr>
            <a:spLocks noChangeArrowheads="1"/>
          </p:cNvSpPr>
          <p:nvPr/>
        </p:nvSpPr>
        <p:spPr bwMode="auto">
          <a:xfrm>
            <a:off x="4284663" y="3500438"/>
            <a:ext cx="800100" cy="609600"/>
          </a:xfrm>
          <a:prstGeom prst="ellipse">
            <a:avLst/>
          </a:prstGeom>
          <a:solidFill>
            <a:schemeClr val="accent1"/>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0725" name="AutoShape 5"/>
          <p:cNvCxnSpPr>
            <a:cxnSpLocks noChangeShapeType="1"/>
            <a:stCxn id="30724" idx="4"/>
          </p:cNvCxnSpPr>
          <p:nvPr/>
        </p:nvCxnSpPr>
        <p:spPr bwMode="auto">
          <a:xfrm>
            <a:off x="4684713" y="4119563"/>
            <a:ext cx="3621087"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6" name="AutoShape 6"/>
          <p:cNvCxnSpPr>
            <a:cxnSpLocks noChangeShapeType="1"/>
            <a:stCxn id="30724" idx="4"/>
          </p:cNvCxnSpPr>
          <p:nvPr/>
        </p:nvCxnSpPr>
        <p:spPr bwMode="auto">
          <a:xfrm flipH="1">
            <a:off x="1266825" y="4119563"/>
            <a:ext cx="3417888" cy="7620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7" name="AutoShape 7"/>
          <p:cNvCxnSpPr>
            <a:cxnSpLocks noChangeShapeType="1"/>
            <a:stCxn id="30724" idx="4"/>
          </p:cNvCxnSpPr>
          <p:nvPr/>
        </p:nvCxnSpPr>
        <p:spPr bwMode="auto">
          <a:xfrm flipH="1">
            <a:off x="3613150" y="4119563"/>
            <a:ext cx="1071563"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30728" name="AutoShape 8"/>
          <p:cNvCxnSpPr>
            <a:cxnSpLocks noChangeShapeType="1"/>
            <a:stCxn id="30724" idx="4"/>
          </p:cNvCxnSpPr>
          <p:nvPr/>
        </p:nvCxnSpPr>
        <p:spPr bwMode="auto">
          <a:xfrm>
            <a:off x="4684713" y="4119563"/>
            <a:ext cx="1274762" cy="812800"/>
          </a:xfrm>
          <a:prstGeom prst="straightConnector1">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cxnSp>
      <p:grpSp>
        <p:nvGrpSpPr>
          <p:cNvPr id="30729" name="Group 11"/>
          <p:cNvGrpSpPr>
            <a:grpSpLocks/>
          </p:cNvGrpSpPr>
          <p:nvPr/>
        </p:nvGrpSpPr>
        <p:grpSpPr bwMode="auto">
          <a:xfrm>
            <a:off x="250825" y="5013325"/>
            <a:ext cx="1981200" cy="1422400"/>
            <a:chOff x="158" y="3158"/>
            <a:chExt cx="1248" cy="896"/>
          </a:xfrm>
        </p:grpSpPr>
        <p:sp>
          <p:nvSpPr>
            <p:cNvPr id="30760" name="Oval 1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61" name="AutoShape 13"/>
            <p:cNvCxnSpPr>
              <a:cxnSpLocks noChangeShapeType="1"/>
              <a:stCxn id="30760" idx="4"/>
              <a:endCxn id="3076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2" name="AutoShape 14"/>
            <p:cNvCxnSpPr>
              <a:cxnSpLocks noChangeShapeType="1"/>
              <a:stCxn id="30760" idx="4"/>
              <a:endCxn id="3076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3" name="AutoShape 15"/>
            <p:cNvCxnSpPr>
              <a:cxnSpLocks noChangeShapeType="1"/>
              <a:stCxn id="30760" idx="4"/>
              <a:endCxn id="3076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64" name="AutoShape 16"/>
            <p:cNvCxnSpPr>
              <a:cxnSpLocks noChangeShapeType="1"/>
              <a:stCxn id="30760" idx="4"/>
              <a:endCxn id="3076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65" name="AutoShape 1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6" name="AutoShape 1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7" name="AutoShape 1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68" name="AutoShape 2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0" name="Group 21"/>
          <p:cNvGrpSpPr>
            <a:grpSpLocks/>
          </p:cNvGrpSpPr>
          <p:nvPr/>
        </p:nvGrpSpPr>
        <p:grpSpPr bwMode="auto">
          <a:xfrm>
            <a:off x="2627313" y="5013325"/>
            <a:ext cx="1981200" cy="1422400"/>
            <a:chOff x="158" y="3158"/>
            <a:chExt cx="1248" cy="896"/>
          </a:xfrm>
        </p:grpSpPr>
        <p:sp>
          <p:nvSpPr>
            <p:cNvPr id="30751" name="Oval 2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52" name="AutoShape 23"/>
            <p:cNvCxnSpPr>
              <a:cxnSpLocks noChangeShapeType="1"/>
              <a:stCxn id="30751" idx="4"/>
              <a:endCxn id="3075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3" name="AutoShape 24"/>
            <p:cNvCxnSpPr>
              <a:cxnSpLocks noChangeShapeType="1"/>
              <a:stCxn id="30751" idx="4"/>
              <a:endCxn id="3075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4" name="AutoShape 25"/>
            <p:cNvCxnSpPr>
              <a:cxnSpLocks noChangeShapeType="1"/>
              <a:stCxn id="30751" idx="4"/>
              <a:endCxn id="3075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55" name="AutoShape 26"/>
            <p:cNvCxnSpPr>
              <a:cxnSpLocks noChangeShapeType="1"/>
              <a:stCxn id="30751" idx="4"/>
              <a:endCxn id="3075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56" name="AutoShape 2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7" name="AutoShape 2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8" name="AutoShape 2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9" name="AutoShape 3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1" name="Group 31"/>
          <p:cNvGrpSpPr>
            <a:grpSpLocks/>
          </p:cNvGrpSpPr>
          <p:nvPr/>
        </p:nvGrpSpPr>
        <p:grpSpPr bwMode="auto">
          <a:xfrm>
            <a:off x="4932363" y="5013325"/>
            <a:ext cx="1981200" cy="1422400"/>
            <a:chOff x="158" y="3158"/>
            <a:chExt cx="1248" cy="896"/>
          </a:xfrm>
        </p:grpSpPr>
        <p:sp>
          <p:nvSpPr>
            <p:cNvPr id="30742" name="Oval 3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43" name="AutoShape 33"/>
            <p:cNvCxnSpPr>
              <a:cxnSpLocks noChangeShapeType="1"/>
              <a:stCxn id="30742" idx="4"/>
              <a:endCxn id="3075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4" name="AutoShape 34"/>
            <p:cNvCxnSpPr>
              <a:cxnSpLocks noChangeShapeType="1"/>
              <a:stCxn id="30742" idx="4"/>
              <a:endCxn id="3074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5" name="AutoShape 35"/>
            <p:cNvCxnSpPr>
              <a:cxnSpLocks noChangeShapeType="1"/>
              <a:stCxn id="30742" idx="4"/>
              <a:endCxn id="3074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46" name="AutoShape 36"/>
            <p:cNvCxnSpPr>
              <a:cxnSpLocks noChangeShapeType="1"/>
              <a:stCxn id="30742" idx="4"/>
              <a:endCxn id="3074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47" name="AutoShape 3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8" name="AutoShape 3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9" name="AutoShape 3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50" name="AutoShape 4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0732" name="Group 41"/>
          <p:cNvGrpSpPr>
            <a:grpSpLocks/>
          </p:cNvGrpSpPr>
          <p:nvPr/>
        </p:nvGrpSpPr>
        <p:grpSpPr bwMode="auto">
          <a:xfrm>
            <a:off x="7162800" y="5013325"/>
            <a:ext cx="1981200" cy="1422400"/>
            <a:chOff x="158" y="3158"/>
            <a:chExt cx="1248" cy="896"/>
          </a:xfrm>
        </p:grpSpPr>
        <p:sp>
          <p:nvSpPr>
            <p:cNvPr id="30733" name="Oval 42"/>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0734" name="AutoShape 43"/>
            <p:cNvCxnSpPr>
              <a:cxnSpLocks noChangeShapeType="1"/>
              <a:stCxn id="30733" idx="4"/>
              <a:endCxn id="30741"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5" name="AutoShape 44"/>
            <p:cNvCxnSpPr>
              <a:cxnSpLocks noChangeShapeType="1"/>
              <a:stCxn id="30733" idx="4"/>
              <a:endCxn id="30738"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6" name="AutoShape 45"/>
            <p:cNvCxnSpPr>
              <a:cxnSpLocks noChangeShapeType="1"/>
              <a:stCxn id="30733" idx="4"/>
              <a:endCxn id="30739"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0737" name="AutoShape 46"/>
            <p:cNvCxnSpPr>
              <a:cxnSpLocks noChangeShapeType="1"/>
              <a:stCxn id="30733" idx="4"/>
              <a:endCxn id="30740"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0738" name="AutoShape 47"/>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39" name="AutoShape 48"/>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0" name="AutoShape 49"/>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0741" name="AutoShape 50"/>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spTree>
    <p:extLst>
      <p:ext uri="{BB962C8B-B14F-4D97-AF65-F5344CB8AC3E}">
        <p14:creationId xmlns:p14="http://schemas.microsoft.com/office/powerpoint/2010/main" val="231979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09600"/>
            <a:ext cx="7772400" cy="1143000"/>
          </a:xfrm>
          <a:prstGeom prst="rect">
            <a:avLst/>
          </a:prstGeom>
          <a:noFill/>
          <a:ln>
            <a:noFill/>
          </a:ln>
          <a:effectLs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charset="0"/>
                <a:ea typeface="黑体" pitchFamily="2" charset="-122"/>
                <a:cs typeface="+mn-cs"/>
              </a:rPr>
              <a:t>算法总体思想</a:t>
            </a:r>
          </a:p>
        </p:txBody>
      </p:sp>
      <p:sp>
        <p:nvSpPr>
          <p:cNvPr id="31747" name="Rectangle 3"/>
          <p:cNvSpPr>
            <a:spLocks noChangeArrowheads="1"/>
          </p:cNvSpPr>
          <p:nvPr/>
        </p:nvSpPr>
        <p:spPr bwMode="auto">
          <a:xfrm>
            <a:off x="684213" y="16287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808080"/>
              </a:buClr>
              <a:buSzPct val="75000"/>
              <a:buFont typeface="Wingdings" panose="05000000000000000000" pitchFamily="2" charset="2"/>
              <a:buChar char="n"/>
              <a:tabLst/>
              <a:defRPr/>
            </a:pP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楷体_GB2312" pitchFamily="49" charset="-122"/>
                <a:cs typeface="+mn-cs"/>
              </a:rPr>
              <a:t>将求出的小规模的问题的解合并为一个更大规模的问题的解，自底向上逐步求出原来问题的解。</a:t>
            </a:r>
          </a:p>
        </p:txBody>
      </p:sp>
      <p:grpSp>
        <p:nvGrpSpPr>
          <p:cNvPr id="31748" name="Group 4"/>
          <p:cNvGrpSpPr>
            <a:grpSpLocks/>
          </p:cNvGrpSpPr>
          <p:nvPr/>
        </p:nvGrpSpPr>
        <p:grpSpPr bwMode="auto">
          <a:xfrm>
            <a:off x="250825" y="3214688"/>
            <a:ext cx="8893175" cy="3221037"/>
            <a:chOff x="158" y="2025"/>
            <a:chExt cx="5602" cy="2029"/>
          </a:xfrm>
        </p:grpSpPr>
        <p:sp>
          <p:nvSpPr>
            <p:cNvPr id="31751" name="Oval 5"/>
            <p:cNvSpPr>
              <a:spLocks noChangeArrowheads="1"/>
            </p:cNvSpPr>
            <p:nvPr/>
          </p:nvSpPr>
          <p:spPr bwMode="auto">
            <a:xfrm>
              <a:off x="2699" y="2205"/>
              <a:ext cx="504" cy="384"/>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a:t>
              </a:r>
            </a:p>
          </p:txBody>
        </p:sp>
        <p:cxnSp>
          <p:nvCxnSpPr>
            <p:cNvPr id="31752" name="AutoShape 6"/>
            <p:cNvCxnSpPr>
              <a:cxnSpLocks noChangeShapeType="1"/>
              <a:stCxn id="31751" idx="4"/>
            </p:cNvCxnSpPr>
            <p:nvPr/>
          </p:nvCxnSpPr>
          <p:spPr bwMode="auto">
            <a:xfrm>
              <a:off x="2951" y="2595"/>
              <a:ext cx="2281"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3" name="AutoShape 7"/>
            <p:cNvCxnSpPr>
              <a:cxnSpLocks noChangeShapeType="1"/>
              <a:stCxn id="31751" idx="4"/>
            </p:cNvCxnSpPr>
            <p:nvPr/>
          </p:nvCxnSpPr>
          <p:spPr bwMode="auto">
            <a:xfrm flipH="1">
              <a:off x="798" y="2595"/>
              <a:ext cx="2153" cy="480"/>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4" name="AutoShape 8"/>
            <p:cNvCxnSpPr>
              <a:cxnSpLocks noChangeShapeType="1"/>
              <a:stCxn id="31751" idx="4"/>
            </p:cNvCxnSpPr>
            <p:nvPr/>
          </p:nvCxnSpPr>
          <p:spPr bwMode="auto">
            <a:xfrm flipH="1">
              <a:off x="2276" y="2595"/>
              <a:ext cx="675" cy="512"/>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55" name="AutoShape 9"/>
            <p:cNvCxnSpPr>
              <a:cxnSpLocks noChangeShapeType="1"/>
              <a:stCxn id="31751" idx="4"/>
            </p:cNvCxnSpPr>
            <p:nvPr/>
          </p:nvCxnSpPr>
          <p:spPr bwMode="auto">
            <a:xfrm>
              <a:off x="2951" y="2595"/>
              <a:ext cx="803" cy="512"/>
            </a:xfrm>
            <a:prstGeom prst="straightConnector1">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56" name="AutoShape 10"/>
            <p:cNvSpPr>
              <a:spLocks noChangeArrowheads="1"/>
            </p:cNvSpPr>
            <p:nvPr/>
          </p:nvSpPr>
          <p:spPr bwMode="auto">
            <a:xfrm>
              <a:off x="384" y="2025"/>
              <a:ext cx="816" cy="672"/>
            </a:xfrm>
            <a:prstGeom prst="triangle">
              <a:avLst>
                <a:gd name="adj" fmla="val 50000"/>
              </a:avLst>
            </a:prstGeom>
            <a:solidFill>
              <a:schemeClr val="accent1"/>
            </a:solidFill>
            <a:ln w="9525">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a:t>
              </a:r>
            </a:p>
          </p:txBody>
        </p:sp>
        <p:sp>
          <p:nvSpPr>
            <p:cNvPr id="31757" name="Text Box 11"/>
            <p:cNvSpPr txBox="1">
              <a:spLocks noChangeArrowheads="1"/>
            </p:cNvSpPr>
            <p:nvPr/>
          </p:nvSpPr>
          <p:spPr bwMode="auto">
            <a:xfrm>
              <a:off x="1824" y="2236"/>
              <a:ext cx="6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zh-CN" sz="32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a:t>
              </a:r>
            </a:p>
          </p:txBody>
        </p:sp>
        <p:grpSp>
          <p:nvGrpSpPr>
            <p:cNvPr id="31758" name="Group 12"/>
            <p:cNvGrpSpPr>
              <a:grpSpLocks/>
            </p:cNvGrpSpPr>
            <p:nvPr/>
          </p:nvGrpSpPr>
          <p:grpSpPr bwMode="auto">
            <a:xfrm>
              <a:off x="158" y="3158"/>
              <a:ext cx="1248" cy="896"/>
              <a:chOff x="158" y="3158"/>
              <a:chExt cx="1248" cy="896"/>
            </a:xfrm>
          </p:grpSpPr>
          <p:sp>
            <p:nvSpPr>
              <p:cNvPr id="31789" name="Oval 1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90" name="AutoShape 14"/>
              <p:cNvCxnSpPr>
                <a:cxnSpLocks noChangeShapeType="1"/>
                <a:stCxn id="31789" idx="4"/>
                <a:endCxn id="31797"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1" name="AutoShape 15"/>
              <p:cNvCxnSpPr>
                <a:cxnSpLocks noChangeShapeType="1"/>
                <a:stCxn id="31789" idx="4"/>
                <a:endCxn id="31794"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2" name="AutoShape 16"/>
              <p:cNvCxnSpPr>
                <a:cxnSpLocks noChangeShapeType="1"/>
                <a:stCxn id="31789" idx="4"/>
                <a:endCxn id="31795"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93" name="AutoShape 17"/>
              <p:cNvCxnSpPr>
                <a:cxnSpLocks noChangeShapeType="1"/>
                <a:stCxn id="31789" idx="4"/>
                <a:endCxn id="31796"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94" name="AutoShape 1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5" name="AutoShape 1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6" name="AutoShape 2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97" name="AutoShape 2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59" name="Group 22"/>
            <p:cNvGrpSpPr>
              <a:grpSpLocks/>
            </p:cNvGrpSpPr>
            <p:nvPr/>
          </p:nvGrpSpPr>
          <p:grpSpPr bwMode="auto">
            <a:xfrm>
              <a:off x="1655" y="3158"/>
              <a:ext cx="1248" cy="896"/>
              <a:chOff x="158" y="3158"/>
              <a:chExt cx="1248" cy="896"/>
            </a:xfrm>
          </p:grpSpPr>
          <p:sp>
            <p:nvSpPr>
              <p:cNvPr id="31780" name="Oval 2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81" name="AutoShape 24"/>
              <p:cNvCxnSpPr>
                <a:cxnSpLocks noChangeShapeType="1"/>
                <a:stCxn id="31780" idx="4"/>
                <a:endCxn id="31788"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2" name="AutoShape 25"/>
              <p:cNvCxnSpPr>
                <a:cxnSpLocks noChangeShapeType="1"/>
                <a:stCxn id="31780" idx="4"/>
                <a:endCxn id="31785"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3" name="AutoShape 26"/>
              <p:cNvCxnSpPr>
                <a:cxnSpLocks noChangeShapeType="1"/>
                <a:stCxn id="31780" idx="4"/>
                <a:endCxn id="31786"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84" name="AutoShape 27"/>
              <p:cNvCxnSpPr>
                <a:cxnSpLocks noChangeShapeType="1"/>
                <a:stCxn id="31780" idx="4"/>
                <a:endCxn id="31787"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85" name="AutoShape 2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6" name="AutoShape 2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7" name="AutoShape 3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88" name="AutoShape 3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0" name="Group 32"/>
            <p:cNvGrpSpPr>
              <a:grpSpLocks/>
            </p:cNvGrpSpPr>
            <p:nvPr/>
          </p:nvGrpSpPr>
          <p:grpSpPr bwMode="auto">
            <a:xfrm>
              <a:off x="3107" y="3158"/>
              <a:ext cx="1248" cy="896"/>
              <a:chOff x="158" y="3158"/>
              <a:chExt cx="1248" cy="896"/>
            </a:xfrm>
          </p:grpSpPr>
          <p:sp>
            <p:nvSpPr>
              <p:cNvPr id="31771" name="Oval 3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72" name="AutoShape 34"/>
              <p:cNvCxnSpPr>
                <a:cxnSpLocks noChangeShapeType="1"/>
                <a:stCxn id="31771" idx="4"/>
                <a:endCxn id="31779"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3" name="AutoShape 35"/>
              <p:cNvCxnSpPr>
                <a:cxnSpLocks noChangeShapeType="1"/>
                <a:stCxn id="31771" idx="4"/>
                <a:endCxn id="31776"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4" name="AutoShape 36"/>
              <p:cNvCxnSpPr>
                <a:cxnSpLocks noChangeShapeType="1"/>
                <a:stCxn id="31771" idx="4"/>
                <a:endCxn id="31777"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75" name="AutoShape 37"/>
              <p:cNvCxnSpPr>
                <a:cxnSpLocks noChangeShapeType="1"/>
                <a:stCxn id="31771" idx="4"/>
                <a:endCxn id="31778"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76" name="AutoShape 3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7" name="AutoShape 3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8" name="AutoShape 4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9" name="AutoShape 4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nvGrpSpPr>
            <p:cNvPr id="31761" name="Group 42"/>
            <p:cNvGrpSpPr>
              <a:grpSpLocks/>
            </p:cNvGrpSpPr>
            <p:nvPr/>
          </p:nvGrpSpPr>
          <p:grpSpPr bwMode="auto">
            <a:xfrm>
              <a:off x="4512" y="3158"/>
              <a:ext cx="1248" cy="896"/>
              <a:chOff x="158" y="3158"/>
              <a:chExt cx="1248" cy="896"/>
            </a:xfrm>
          </p:grpSpPr>
          <p:sp>
            <p:nvSpPr>
              <p:cNvPr id="31762" name="Oval 43"/>
              <p:cNvSpPr>
                <a:spLocks noChangeArrowheads="1"/>
              </p:cNvSpPr>
              <p:nvPr/>
            </p:nvSpPr>
            <p:spPr bwMode="auto">
              <a:xfrm>
                <a:off x="601" y="3158"/>
                <a:ext cx="423" cy="312"/>
              </a:xfrm>
              <a:prstGeom prst="ellipse">
                <a:avLst/>
              </a:prstGeom>
              <a:solidFill>
                <a:srgbClr val="FF0000"/>
              </a:solidFill>
              <a:ln w="19050">
                <a:solidFill>
                  <a:schemeClr val="accent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n/2</a:t>
                </a:r>
              </a:p>
            </p:txBody>
          </p:sp>
          <p:cxnSp>
            <p:nvCxnSpPr>
              <p:cNvPr id="31763" name="AutoShape 44"/>
              <p:cNvCxnSpPr>
                <a:cxnSpLocks noChangeShapeType="1"/>
                <a:stCxn id="31762" idx="4"/>
                <a:endCxn id="31770" idx="0"/>
              </p:cNvCxnSpPr>
              <p:nvPr/>
            </p:nvCxnSpPr>
            <p:spPr bwMode="auto">
              <a:xfrm>
                <a:off x="812" y="3475"/>
                <a:ext cx="48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4" name="AutoShape 45"/>
              <p:cNvCxnSpPr>
                <a:cxnSpLocks noChangeShapeType="1"/>
                <a:stCxn id="31762" idx="4"/>
                <a:endCxn id="31767" idx="0"/>
              </p:cNvCxnSpPr>
              <p:nvPr/>
            </p:nvCxnSpPr>
            <p:spPr bwMode="auto">
              <a:xfrm flipH="1">
                <a:off x="269" y="3475"/>
                <a:ext cx="543"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5" name="AutoShape 46"/>
              <p:cNvCxnSpPr>
                <a:cxnSpLocks noChangeShapeType="1"/>
                <a:stCxn id="31762" idx="4"/>
                <a:endCxn id="31768" idx="0"/>
              </p:cNvCxnSpPr>
              <p:nvPr/>
            </p:nvCxnSpPr>
            <p:spPr bwMode="auto">
              <a:xfrm flipH="1">
                <a:off x="611" y="3475"/>
                <a:ext cx="20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cxnSp>
            <p:nvCxnSpPr>
              <p:cNvPr id="31766" name="AutoShape 47"/>
              <p:cNvCxnSpPr>
                <a:cxnSpLocks noChangeShapeType="1"/>
                <a:stCxn id="31762" idx="4"/>
                <a:endCxn id="31769" idx="0"/>
              </p:cNvCxnSpPr>
              <p:nvPr/>
            </p:nvCxnSpPr>
            <p:spPr bwMode="auto">
              <a:xfrm>
                <a:off x="812" y="3475"/>
                <a:ext cx="141" cy="405"/>
              </a:xfrm>
              <a:prstGeom prst="straightConnector1">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cxnSp>
          <p:sp>
            <p:nvSpPr>
              <p:cNvPr id="31767" name="AutoShape 48"/>
              <p:cNvSpPr>
                <a:spLocks noChangeArrowheads="1"/>
              </p:cNvSpPr>
              <p:nvPr/>
            </p:nvSpPr>
            <p:spPr bwMode="auto">
              <a:xfrm>
                <a:off x="158"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8" name="AutoShape 49"/>
              <p:cNvSpPr>
                <a:spLocks noChangeArrowheads="1"/>
              </p:cNvSpPr>
              <p:nvPr/>
            </p:nvSpPr>
            <p:spPr bwMode="auto">
              <a:xfrm>
                <a:off x="500"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69" name="AutoShape 50"/>
              <p:cNvSpPr>
                <a:spLocks noChangeArrowheads="1"/>
              </p:cNvSpPr>
              <p:nvPr/>
            </p:nvSpPr>
            <p:spPr bwMode="auto">
              <a:xfrm>
                <a:off x="842" y="3885"/>
                <a:ext cx="222"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sp>
            <p:nvSpPr>
              <p:cNvPr id="31770" name="AutoShape 51"/>
              <p:cNvSpPr>
                <a:spLocks noChangeArrowheads="1"/>
              </p:cNvSpPr>
              <p:nvPr/>
            </p:nvSpPr>
            <p:spPr bwMode="auto">
              <a:xfrm>
                <a:off x="1185" y="3885"/>
                <a:ext cx="221" cy="169"/>
              </a:xfrm>
              <a:prstGeom prst="triangle">
                <a:avLst>
                  <a:gd name="adj" fmla="val 50000"/>
                </a:avLst>
              </a:prstGeom>
              <a:solidFill>
                <a:schemeClr val="accent1"/>
              </a:solidFill>
              <a:ln w="19050">
                <a:solidFill>
                  <a:schemeClr val="accent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Rounded MT Bold" panose="020F0704030504030204" pitchFamily="34" charset="0"/>
                    <a:ea typeface="宋体" panose="02010600030101010101" pitchFamily="2" charset="-122"/>
                    <a:cs typeface="+mn-cs"/>
                  </a:rPr>
                  <a:t>T(n/4)</a:t>
                </a:r>
              </a:p>
            </p:txBody>
          </p:sp>
        </p:grpSp>
      </p:grpSp>
      <p:sp>
        <p:nvSpPr>
          <p:cNvPr id="12341" name="Text Box 53"/>
          <p:cNvSpPr txBox="1">
            <a:spLocks noChangeArrowheads="1"/>
          </p:cNvSpPr>
          <p:nvPr/>
        </p:nvSpPr>
        <p:spPr bwMode="auto">
          <a:xfrm>
            <a:off x="0" y="3141663"/>
            <a:ext cx="9144000" cy="374967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4000" b="0" i="0" u="none" strike="noStrike" kern="1200" cap="none" spc="0" normalizeH="0" baseline="0" noProof="0" smtClean="0">
              <a:ln>
                <a:noFill/>
              </a:ln>
              <a:solidFill>
                <a:srgbClr val="000000"/>
              </a:solidFill>
              <a:effectLst/>
              <a:uLnTx/>
              <a:uFillTx/>
              <a:latin typeface="Arial" panose="020B0604020202020204" pitchFamily="34" charset="0"/>
              <a:ea typeface="华文行楷" panose="02010800040101010101" pitchFamily="2" charset="-122"/>
              <a:cs typeface="+mn-cs"/>
            </a:endParaRPr>
          </a:p>
        </p:txBody>
      </p:sp>
      <p:sp>
        <p:nvSpPr>
          <p:cNvPr id="12340" name="Text Box 52"/>
          <p:cNvSpPr txBox="1">
            <a:spLocks noChangeArrowheads="1"/>
          </p:cNvSpPr>
          <p:nvPr/>
        </p:nvSpPr>
        <p:spPr bwMode="auto">
          <a:xfrm>
            <a:off x="250825" y="3357563"/>
            <a:ext cx="8712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分治法的设计思想是，将一个难以直接解决的大问题，</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分割成一些规模较小的相同问题，以便各个击破，</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分而治之。</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	</a:t>
            </a:r>
            <a:r>
              <a:rPr kumimoji="0" lang="zh-CN" altLang="en-US" sz="2800" b="1" i="0" u="none" strike="noStrike" kern="1200" cap="none" spc="0" normalizeH="0" baseline="0" noProof="0" smtClean="0">
                <a:ln>
                  <a:noFill/>
                </a:ln>
                <a:solidFill>
                  <a:srgbClr val="FF9900"/>
                </a:solidFill>
                <a:effectLst/>
                <a:uLnTx/>
                <a:uFillTx/>
                <a:latin typeface="Arial" panose="020B0604020202020204" pitchFamily="34" charset="0"/>
                <a:ea typeface="黑体" panose="02010609060101010101" pitchFamily="49" charset="-122"/>
                <a:cs typeface="+mn-cs"/>
              </a:rPr>
              <a:t>						</a:t>
            </a:r>
          </a:p>
        </p:txBody>
      </p:sp>
    </p:spTree>
    <p:extLst>
      <p:ext uri="{BB962C8B-B14F-4D97-AF65-F5344CB8AC3E}">
        <p14:creationId xmlns:p14="http://schemas.microsoft.com/office/powerpoint/2010/main" val="2933427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41"/>
                                        </p:tgtEl>
                                        <p:attrNameLst>
                                          <p:attrName>style.visibility</p:attrName>
                                        </p:attrNameLst>
                                      </p:cBhvr>
                                      <p:to>
                                        <p:strVal val="visible"/>
                                      </p:to>
                                    </p:set>
                                    <p:animEffect transition="in" filter="blinds(horizontal)">
                                      <p:cBhvr>
                                        <p:cTn id="7" dur="500"/>
                                        <p:tgtEl>
                                          <p:spTgt spid="12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340"/>
                                        </p:tgtEl>
                                        <p:attrNameLst>
                                          <p:attrName>style.visibility</p:attrName>
                                        </p:attrNameLst>
                                      </p:cBhvr>
                                      <p:to>
                                        <p:strVal val="visible"/>
                                      </p:to>
                                    </p:set>
                                    <p:animEffect transition="in" filter="blinds(horizontal)">
                                      <p:cBhvr>
                                        <p:cTn id="12" dur="500"/>
                                        <p:tgtEl>
                                          <p:spTgt spid="1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1" grpId="0" animBg="1"/>
      <p:bldP spid="123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分治法的基本步骤</a:t>
            </a:r>
          </a:p>
        </p:txBody>
      </p:sp>
      <p:sp>
        <p:nvSpPr>
          <p:cNvPr id="4" name="Text Box 3"/>
          <p:cNvSpPr txBox="1">
            <a:spLocks noChangeArrowheads="1"/>
          </p:cNvSpPr>
          <p:nvPr/>
        </p:nvSpPr>
        <p:spPr bwMode="auto">
          <a:xfrm>
            <a:off x="179512" y="4509120"/>
            <a:ext cx="88924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sz="2400" dirty="0" smtClean="0">
                <a:solidFill>
                  <a:srgbClr val="000000"/>
                </a:solidFill>
                <a:latin typeface="微软雅黑" panose="020B0503020204020204" pitchFamily="34" charset="-122"/>
                <a:ea typeface="微软雅黑" panose="020B0503020204020204" pitchFamily="34" charset="-122"/>
              </a:rPr>
              <a:t>经</a:t>
            </a:r>
            <a:r>
              <a:rPr lang="zh-CN" altLang="en-US" sz="2400" dirty="0">
                <a:solidFill>
                  <a:srgbClr val="000000"/>
                </a:solidFill>
                <a:latin typeface="微软雅黑" panose="020B0503020204020204" pitchFamily="34" charset="-122"/>
                <a:ea typeface="微软雅黑" panose="020B0503020204020204" pitchFamily="34" charset="-122"/>
              </a:rPr>
              <a:t>验</a:t>
            </a:r>
            <a:r>
              <a:rPr lang="zh-CN" altLang="en-US" sz="2400" dirty="0" smtClean="0">
                <a:solidFill>
                  <a:srgbClr val="000000"/>
                </a:solidFill>
                <a:latin typeface="微软雅黑" panose="020B0503020204020204" pitchFamily="34" charset="-122"/>
                <a:ea typeface="微软雅黑" panose="020B0503020204020204" pitchFamily="34" charset="-122"/>
              </a:rPr>
              <a:t>：实践表明，</a:t>
            </a:r>
            <a:r>
              <a:rPr lang="zh-CN" altLang="en-US" sz="2400" dirty="0">
                <a:solidFill>
                  <a:srgbClr val="000000"/>
                </a:solidFill>
                <a:latin typeface="微软雅黑" panose="020B0503020204020204" pitchFamily="34" charset="-122"/>
                <a:ea typeface="微软雅黑" panose="020B0503020204020204" pitchFamily="34" charset="-122"/>
              </a:rPr>
              <a:t>在用分治法设计算法时，最好使子问题的规模大致相</a:t>
            </a:r>
            <a:r>
              <a:rPr lang="zh-CN" altLang="en-US" sz="2400" dirty="0" smtClean="0">
                <a:solidFill>
                  <a:srgbClr val="000000"/>
                </a:solidFill>
                <a:latin typeface="微软雅黑" panose="020B0503020204020204" pitchFamily="34" charset="-122"/>
                <a:ea typeface="微软雅黑" panose="020B0503020204020204" pitchFamily="34" charset="-122"/>
              </a:rPr>
              <a:t>同，即：将</a:t>
            </a:r>
            <a:r>
              <a:rPr lang="zh-CN" altLang="en-US" sz="2400" dirty="0">
                <a:solidFill>
                  <a:srgbClr val="000000"/>
                </a:solidFill>
                <a:latin typeface="微软雅黑" panose="020B0503020204020204" pitchFamily="34" charset="-122"/>
                <a:ea typeface="微软雅黑" panose="020B0503020204020204" pitchFamily="34" charset="-122"/>
              </a:rPr>
              <a:t>一个问题分成大小相等的</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个子问</a:t>
            </a:r>
            <a:r>
              <a:rPr lang="zh-CN" altLang="en-US" sz="2400" dirty="0" smtClean="0">
                <a:solidFill>
                  <a:srgbClr val="000000"/>
                </a:solidFill>
                <a:latin typeface="微软雅黑" panose="020B0503020204020204" pitchFamily="34" charset="-122"/>
                <a:ea typeface="微软雅黑" panose="020B0503020204020204" pitchFamily="34" charset="-122"/>
              </a:rPr>
              <a:t>题。</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pPr>
            <a:r>
              <a:rPr lang="zh-CN" altLang="en-US" sz="2400" dirty="0" smtClean="0">
                <a:solidFill>
                  <a:srgbClr val="000000"/>
                </a:solidFill>
                <a:latin typeface="微软雅黑" panose="020B0503020204020204" pitchFamily="34" charset="-122"/>
                <a:ea typeface="微软雅黑" panose="020B0503020204020204" pitchFamily="34" charset="-122"/>
              </a:rPr>
              <a:t>这</a:t>
            </a:r>
            <a:r>
              <a:rPr lang="zh-CN" altLang="en-US" sz="2400" dirty="0">
                <a:solidFill>
                  <a:srgbClr val="000000"/>
                </a:solidFill>
                <a:latin typeface="微软雅黑" panose="020B0503020204020204" pitchFamily="34" charset="-122"/>
                <a:ea typeface="微软雅黑" panose="020B0503020204020204" pitchFamily="34" charset="-122"/>
              </a:rPr>
              <a:t>种使子问题规模大致相等的做法是出自一种</a:t>
            </a:r>
            <a:r>
              <a:rPr lang="zh-CN" altLang="en-US" sz="2400" dirty="0">
                <a:solidFill>
                  <a:srgbClr val="C00000"/>
                </a:solidFill>
                <a:latin typeface="微软雅黑" panose="020B0503020204020204" pitchFamily="34" charset="-122"/>
                <a:ea typeface="微软雅黑" panose="020B0503020204020204" pitchFamily="34" charset="-122"/>
              </a:rPr>
              <a:t>平衡</a:t>
            </a:r>
            <a:r>
              <a:rPr lang="en-US" altLang="zh-CN" sz="2400" dirty="0">
                <a:solidFill>
                  <a:srgbClr val="C00000"/>
                </a:solidFill>
                <a:latin typeface="微软雅黑" panose="020B0503020204020204" pitchFamily="34" charset="-122"/>
                <a:ea typeface="微软雅黑" panose="020B0503020204020204" pitchFamily="34" charset="-122"/>
              </a:rPr>
              <a:t>(balancing)</a:t>
            </a:r>
            <a:r>
              <a:rPr lang="zh-CN" altLang="en-US" sz="2400" dirty="0">
                <a:solidFill>
                  <a:srgbClr val="C00000"/>
                </a:solidFill>
                <a:latin typeface="微软雅黑" panose="020B0503020204020204" pitchFamily="34" charset="-122"/>
                <a:ea typeface="微软雅黑" panose="020B0503020204020204" pitchFamily="34" charset="-122"/>
              </a:rPr>
              <a:t>子问题</a:t>
            </a:r>
            <a:r>
              <a:rPr lang="zh-CN" altLang="en-US" sz="2400" dirty="0">
                <a:solidFill>
                  <a:srgbClr val="000000"/>
                </a:solidFill>
                <a:latin typeface="微软雅黑" panose="020B0503020204020204" pitchFamily="34" charset="-122"/>
                <a:ea typeface="微软雅黑" panose="020B0503020204020204" pitchFamily="34" charset="-122"/>
              </a:rPr>
              <a:t>的思想，它几乎总是比子问题规模不等的做法要好。</a:t>
            </a:r>
          </a:p>
        </p:txBody>
      </p:sp>
      <p:sp>
        <p:nvSpPr>
          <p:cNvPr id="5" name="副标题 2"/>
          <p:cNvSpPr txBox="1">
            <a:spLocks/>
          </p:cNvSpPr>
          <p:nvPr/>
        </p:nvSpPr>
        <p:spPr>
          <a:xfrm>
            <a:off x="179512" y="836712"/>
            <a:ext cx="8964488" cy="3816424"/>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a:solidFill>
                  <a:srgbClr val="C00000"/>
                </a:solidFill>
                <a:latin typeface="+mn-ea"/>
                <a:ea typeface="+mn-ea"/>
                <a:cs typeface="Arial" charset="0"/>
              </a:rPr>
              <a:t>divide-and-conquer</a:t>
            </a:r>
            <a:r>
              <a:rPr lang="en-US" altLang="zh-CN" sz="2400" kern="0" dirty="0">
                <a:latin typeface="+mn-ea"/>
                <a:ea typeface="+mn-ea"/>
                <a:cs typeface="Arial" charset="0"/>
              </a:rPr>
              <a:t>(P</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if ( | P | &lt;= n0) </a:t>
            </a:r>
            <a:r>
              <a:rPr lang="en-US" altLang="zh-CN" sz="2400" kern="0" dirty="0" smtClean="0">
                <a:latin typeface="+mn-ea"/>
                <a:ea typeface="+mn-ea"/>
                <a:cs typeface="Arial" charset="0"/>
              </a:rPr>
              <a:t> solve(P</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解</a:t>
            </a:r>
            <a:r>
              <a:rPr lang="zh-CN" altLang="en-US" sz="2400" b="0" kern="0" dirty="0">
                <a:latin typeface="+mn-ea"/>
                <a:ea typeface="+mn-ea"/>
                <a:cs typeface="Arial" charset="0"/>
              </a:rPr>
              <a:t>决小规模的问</a:t>
            </a:r>
            <a:r>
              <a:rPr lang="zh-CN" altLang="en-US" sz="2400" b="0" kern="0" dirty="0" smtClean="0">
                <a:latin typeface="+mn-ea"/>
                <a:ea typeface="+mn-ea"/>
                <a:cs typeface="Arial" charset="0"/>
              </a:rPr>
              <a:t>题</a:t>
            </a:r>
            <a:r>
              <a:rPr lang="en-US" altLang="zh-CN" sz="2400" b="0" kern="0" dirty="0" smtClean="0">
                <a:latin typeface="+mn-ea"/>
                <a:ea typeface="+mn-ea"/>
                <a:cs typeface="Arial" charset="0"/>
              </a:rPr>
              <a:t>    </a:t>
            </a:r>
            <a:endParaRPr lang="zh-CN" altLang="en-US" sz="2400" b="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solidFill>
                  <a:srgbClr val="C00000"/>
                </a:solidFill>
                <a:latin typeface="+mn-ea"/>
                <a:ea typeface="+mn-ea"/>
                <a:cs typeface="Arial" charset="0"/>
              </a:rPr>
              <a:t>divide</a:t>
            </a:r>
            <a:r>
              <a:rPr lang="en-US" altLang="zh-CN" sz="2400" kern="0" dirty="0">
                <a:latin typeface="+mn-ea"/>
                <a:ea typeface="+mn-ea"/>
                <a:cs typeface="Arial" charset="0"/>
              </a:rPr>
              <a:t> P into smaller </a:t>
            </a:r>
            <a:r>
              <a:rPr lang="en-US" altLang="zh-CN" sz="2400" kern="0" dirty="0" err="1">
                <a:latin typeface="+mn-ea"/>
                <a:ea typeface="+mn-ea"/>
                <a:cs typeface="Arial" charset="0"/>
              </a:rPr>
              <a:t>subinstances</a:t>
            </a:r>
            <a:r>
              <a:rPr lang="en-US" altLang="zh-CN" sz="2400" kern="0" dirty="0">
                <a:latin typeface="+mn-ea"/>
                <a:ea typeface="+mn-ea"/>
                <a:cs typeface="Arial" charset="0"/>
              </a:rPr>
              <a:t> P</a:t>
            </a:r>
            <a:r>
              <a:rPr lang="en-US" altLang="zh-CN" sz="2400" kern="0" baseline="-25000" dirty="0">
                <a:latin typeface="+mn-ea"/>
                <a:ea typeface="+mn-ea"/>
                <a:cs typeface="Arial" charset="0"/>
              </a:rPr>
              <a:t>1</a:t>
            </a:r>
            <a:r>
              <a:rPr lang="en-US" altLang="zh-CN" sz="2400" kern="0" dirty="0">
                <a:latin typeface="+mn-ea"/>
                <a:ea typeface="+mn-ea"/>
                <a:cs typeface="Arial" charset="0"/>
              </a:rPr>
              <a:t>,P</a:t>
            </a:r>
            <a:r>
              <a:rPr lang="en-US" altLang="zh-CN" sz="2400" kern="0" baseline="-25000" dirty="0">
                <a:latin typeface="+mn-ea"/>
                <a:ea typeface="+mn-ea"/>
                <a:cs typeface="Arial" charset="0"/>
              </a:rPr>
              <a:t>2</a:t>
            </a:r>
            <a:r>
              <a:rPr lang="en-US" altLang="zh-CN" sz="2400" kern="0" dirty="0">
                <a:latin typeface="+mn-ea"/>
                <a:ea typeface="+mn-ea"/>
                <a:cs typeface="Arial" charset="0"/>
              </a:rPr>
              <a:t>,...,</a:t>
            </a:r>
            <a:r>
              <a:rPr lang="en-US" altLang="zh-CN" sz="2400" kern="0" dirty="0" err="1">
                <a:latin typeface="+mn-ea"/>
                <a:ea typeface="+mn-ea"/>
                <a:cs typeface="Arial" charset="0"/>
              </a:rPr>
              <a:t>P</a:t>
            </a:r>
            <a:r>
              <a:rPr lang="en-US" altLang="zh-CN" sz="2400" kern="0" baseline="-25000" dirty="0" err="1">
                <a:latin typeface="+mn-ea"/>
                <a:ea typeface="+mn-ea"/>
                <a:cs typeface="Arial" charset="0"/>
              </a:rPr>
              <a:t>k</a:t>
            </a:r>
            <a:r>
              <a:rPr lang="zh-CN" altLang="en-US" sz="2400" kern="0" dirty="0" smtClean="0">
                <a:latin typeface="+mn-ea"/>
                <a:ea typeface="+mn-ea"/>
                <a:cs typeface="Arial" charset="0"/>
              </a:rPr>
              <a:t>；</a:t>
            </a:r>
            <a:r>
              <a:rPr lang="en-US" altLang="zh-CN" sz="2400" b="0" kern="0" dirty="0">
                <a:latin typeface="+mn-ea"/>
                <a:cs typeface="Arial" charset="0"/>
              </a:rPr>
              <a:t> // </a:t>
            </a:r>
            <a:r>
              <a:rPr lang="zh-CN" altLang="en-US" sz="2400" b="0" kern="0" dirty="0">
                <a:latin typeface="+mn-ea"/>
                <a:cs typeface="Arial" charset="0"/>
              </a:rPr>
              <a:t>分</a:t>
            </a:r>
            <a:r>
              <a:rPr lang="zh-CN" altLang="en-US" sz="2400" b="0" kern="0" dirty="0" smtClean="0">
                <a:latin typeface="+mn-ea"/>
                <a:cs typeface="Arial" charset="0"/>
              </a:rPr>
              <a:t>解</a:t>
            </a:r>
            <a:endParaRPr lang="zh-CN" altLang="en-US" sz="2400" kern="0" dirty="0">
              <a:latin typeface="+mn-ea"/>
              <a:ea typeface="+mn-ea"/>
              <a:cs typeface="Arial" charset="0"/>
            </a:endParaRP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for </a:t>
            </a:r>
            <a:r>
              <a:rPr lang="en-US" altLang="zh-CN" sz="2400" kern="0" dirty="0" smtClean="0">
                <a:latin typeface="+mn-ea"/>
                <a:ea typeface="+mn-ea"/>
                <a:cs typeface="Arial" charset="0"/>
              </a:rPr>
              <a:t>( </a:t>
            </a:r>
            <a:r>
              <a:rPr lang="en-US" altLang="zh-CN" sz="2400" kern="0" dirty="0" err="1" smtClean="0">
                <a:latin typeface="+mn-ea"/>
                <a:ea typeface="+mn-ea"/>
                <a:cs typeface="Arial" charset="0"/>
              </a:rPr>
              <a:t>i</a:t>
            </a:r>
            <a:r>
              <a:rPr lang="en-US" altLang="zh-CN" sz="2400" kern="0" dirty="0" smtClean="0">
                <a:latin typeface="+mn-ea"/>
                <a:ea typeface="+mn-ea"/>
                <a:cs typeface="Arial" charset="0"/>
              </a:rPr>
              <a:t>=1, </a:t>
            </a:r>
            <a:r>
              <a:rPr lang="en-US" altLang="zh-CN" sz="2400" kern="0" dirty="0" err="1" smtClean="0">
                <a:latin typeface="+mn-ea"/>
                <a:ea typeface="+mn-ea"/>
                <a:cs typeface="Arial" charset="0"/>
              </a:rPr>
              <a:t>i</a:t>
            </a:r>
            <a:r>
              <a:rPr lang="en-US" altLang="zh-CN" sz="2400" kern="0" dirty="0">
                <a:latin typeface="+mn-ea"/>
                <a:ea typeface="+mn-ea"/>
                <a:cs typeface="Arial" charset="0"/>
              </a:rPr>
              <a:t>&lt;=</a:t>
            </a:r>
            <a:r>
              <a:rPr lang="en-US" altLang="zh-CN" sz="2400" kern="0" dirty="0" smtClean="0">
                <a:latin typeface="+mn-ea"/>
                <a:ea typeface="+mn-ea"/>
                <a:cs typeface="Arial" charset="0"/>
              </a:rPr>
              <a:t>k, </a:t>
            </a:r>
            <a:r>
              <a:rPr lang="en-US" altLang="zh-CN" sz="2400" kern="0" dirty="0" err="1" smtClean="0">
                <a:latin typeface="+mn-ea"/>
                <a:ea typeface="+mn-ea"/>
                <a:cs typeface="Arial" charset="0"/>
              </a:rPr>
              <a:t>i</a:t>
            </a:r>
            <a:r>
              <a:rPr lang="en-US" altLang="zh-CN" sz="2400" kern="0" dirty="0" smtClean="0">
                <a:latin typeface="+mn-ea"/>
                <a:ea typeface="+mn-ea"/>
                <a:cs typeface="Arial" charset="0"/>
              </a:rPr>
              <a:t> ++)</a:t>
            </a:r>
            <a:endParaRPr lang="en-US" altLang="zh-CN" sz="2400" kern="0" dirty="0">
              <a:latin typeface="+mn-ea"/>
              <a:ea typeface="+mn-ea"/>
              <a:cs typeface="Arial" charset="0"/>
            </a:endParaRPr>
          </a:p>
          <a:p>
            <a:pPr marL="57150" indent="0">
              <a:buNone/>
            </a:pP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kern="0" dirty="0" err="1" smtClean="0">
                <a:latin typeface="+mn-ea"/>
                <a:ea typeface="+mn-ea"/>
                <a:cs typeface="Arial" charset="0"/>
              </a:rPr>
              <a:t>yi</a:t>
            </a:r>
            <a:r>
              <a:rPr lang="en-US" altLang="zh-CN" sz="2400" kern="0" dirty="0" smtClean="0">
                <a:latin typeface="+mn-ea"/>
                <a:ea typeface="+mn-ea"/>
                <a:cs typeface="Arial" charset="0"/>
              </a:rPr>
              <a:t>=</a:t>
            </a:r>
            <a:r>
              <a:rPr lang="en-US" altLang="zh-CN" sz="2400" kern="0" dirty="0">
                <a:solidFill>
                  <a:srgbClr val="C00000"/>
                </a:solidFill>
                <a:latin typeface="+mn-ea"/>
                <a:ea typeface="+mn-ea"/>
                <a:cs typeface="Arial" charset="0"/>
              </a:rPr>
              <a:t>divide-and-conquer</a:t>
            </a:r>
            <a:r>
              <a:rPr lang="en-US" altLang="zh-CN" sz="2400" kern="0" dirty="0" smtClean="0">
                <a:latin typeface="+mn-ea"/>
                <a:ea typeface="+mn-ea"/>
                <a:cs typeface="Arial" charset="0"/>
              </a:rPr>
              <a:t>(Pi</a:t>
            </a:r>
            <a:r>
              <a:rPr lang="en-US" altLang="zh-CN" sz="2400" kern="0" dirty="0">
                <a:latin typeface="+mn-ea"/>
                <a:ea typeface="+mn-ea"/>
                <a:cs typeface="Arial" charset="0"/>
              </a:rPr>
              <a:t>);  </a:t>
            </a:r>
            <a:r>
              <a:rPr lang="en-US" altLang="zh-CN" sz="2400" kern="0" dirty="0" smtClean="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ea typeface="+mn-ea"/>
                <a:cs typeface="Arial" charset="0"/>
              </a:rPr>
              <a:t>递归地解</a:t>
            </a:r>
            <a:r>
              <a:rPr lang="zh-CN" altLang="en-US" sz="2400" b="0" kern="0" dirty="0">
                <a:latin typeface="+mn-ea"/>
                <a:ea typeface="+mn-ea"/>
                <a:cs typeface="Arial" charset="0"/>
              </a:rPr>
              <a:t>各子问题</a:t>
            </a:r>
          </a:p>
          <a:p>
            <a:pPr marL="57150" indent="0">
              <a:buNone/>
            </a:pPr>
            <a:r>
              <a:rPr lang="zh-CN" altLang="en-US" sz="2400" kern="0" dirty="0">
                <a:latin typeface="+mn-ea"/>
                <a:ea typeface="+mn-ea"/>
                <a:cs typeface="Arial" charset="0"/>
              </a:rPr>
              <a:t>    </a:t>
            </a:r>
            <a:r>
              <a:rPr lang="en-US" altLang="zh-CN" sz="2400" kern="0" dirty="0">
                <a:latin typeface="+mn-ea"/>
                <a:ea typeface="+mn-ea"/>
                <a:cs typeface="Arial" charset="0"/>
              </a:rPr>
              <a:t>return </a:t>
            </a:r>
            <a:r>
              <a:rPr lang="en-US" altLang="zh-CN" sz="2400" kern="0" dirty="0">
                <a:solidFill>
                  <a:srgbClr val="C00000"/>
                </a:solidFill>
                <a:latin typeface="+mn-ea"/>
                <a:ea typeface="+mn-ea"/>
                <a:cs typeface="Arial" charset="0"/>
              </a:rPr>
              <a:t>merge</a:t>
            </a:r>
            <a:r>
              <a:rPr lang="en-US" altLang="zh-CN" sz="2400" kern="0" dirty="0">
                <a:latin typeface="+mn-ea"/>
                <a:ea typeface="+mn-ea"/>
                <a:cs typeface="Arial" charset="0"/>
              </a:rPr>
              <a:t>(y1,...,</a:t>
            </a:r>
            <a:r>
              <a:rPr lang="en-US" altLang="zh-CN" sz="2400" kern="0" dirty="0" err="1">
                <a:latin typeface="+mn-ea"/>
                <a:ea typeface="+mn-ea"/>
                <a:cs typeface="Arial" charset="0"/>
              </a:rPr>
              <a:t>yk</a:t>
            </a:r>
            <a:r>
              <a:rPr lang="en-US" altLang="zh-CN" sz="2400" kern="0" dirty="0">
                <a:latin typeface="+mn-ea"/>
                <a:ea typeface="+mn-ea"/>
                <a:cs typeface="Arial" charset="0"/>
              </a:rPr>
              <a:t>);  </a:t>
            </a:r>
            <a:r>
              <a:rPr lang="en-US" altLang="zh-CN" sz="2400" b="0" kern="0" dirty="0" smtClean="0">
                <a:latin typeface="+mn-ea"/>
                <a:ea typeface="+mn-ea"/>
                <a:cs typeface="Arial" charset="0"/>
              </a:rPr>
              <a:t>// </a:t>
            </a:r>
            <a:r>
              <a:rPr lang="zh-CN" altLang="en-US" sz="2400" b="0" kern="0" dirty="0" smtClean="0">
                <a:latin typeface="+mn-ea"/>
                <a:cs typeface="Arial" charset="0"/>
              </a:rPr>
              <a:t>合</a:t>
            </a:r>
            <a:r>
              <a:rPr lang="zh-CN" altLang="en-US" sz="2400" b="0" kern="0" dirty="0">
                <a:latin typeface="+mn-ea"/>
                <a:cs typeface="Arial" charset="0"/>
              </a:rPr>
              <a:t>并</a:t>
            </a:r>
            <a:r>
              <a:rPr lang="zh-CN" altLang="en-US" sz="2400" b="0" kern="0" dirty="0" smtClean="0">
                <a:latin typeface="+mn-ea"/>
                <a:ea typeface="+mn-ea"/>
                <a:cs typeface="Arial" charset="0"/>
              </a:rPr>
              <a:t>子</a:t>
            </a:r>
            <a:r>
              <a:rPr lang="zh-CN" altLang="en-US" sz="2400" b="0" kern="0" dirty="0">
                <a:latin typeface="+mn-ea"/>
                <a:ea typeface="+mn-ea"/>
                <a:cs typeface="Arial" charset="0"/>
              </a:rPr>
              <a:t>问题的</a:t>
            </a:r>
            <a:r>
              <a:rPr lang="zh-CN" altLang="en-US" sz="2400" b="0" kern="0" dirty="0" smtClean="0">
                <a:latin typeface="+mn-ea"/>
                <a:ea typeface="+mn-ea"/>
                <a:cs typeface="Arial" charset="0"/>
              </a:rPr>
              <a:t>解为</a:t>
            </a:r>
            <a:r>
              <a:rPr lang="zh-CN" altLang="en-US" sz="2400" b="0" kern="0" dirty="0">
                <a:latin typeface="+mn-ea"/>
                <a:ea typeface="+mn-ea"/>
                <a:cs typeface="Arial" charset="0"/>
              </a:rPr>
              <a:t>原问题的解</a:t>
            </a:r>
          </a:p>
          <a:p>
            <a:pPr marL="57150" indent="0">
              <a:buNone/>
            </a:pPr>
            <a:r>
              <a:rPr lang="en-US" altLang="zh-CN" sz="2400" kern="0" dirty="0">
                <a:latin typeface="+mn-ea"/>
                <a:ea typeface="+mn-ea"/>
                <a:cs typeface="Arial" charset="0"/>
              </a:rPr>
              <a:t>}</a:t>
            </a:r>
          </a:p>
        </p:txBody>
      </p:sp>
    </p:spTree>
    <p:extLst>
      <p:ext uri="{BB962C8B-B14F-4D97-AF65-F5344CB8AC3E}">
        <p14:creationId xmlns:p14="http://schemas.microsoft.com/office/powerpoint/2010/main" val="4789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wipe(left)">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left)">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fade">
                                      <p:cBhvr>
                                        <p:cTn id="4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a:t>
            </a:r>
            <a:r>
              <a:rPr lang="en-US" altLang="zh-CN" kern="1200" dirty="0">
                <a:solidFill>
                  <a:srgbClr val="000000"/>
                </a:solidFill>
                <a:cs typeface="+mn-cs"/>
              </a:rPr>
              <a:t>Divide-and-Conquer</a:t>
            </a:r>
            <a:r>
              <a:rPr lang="zh-CN" altLang="en-US" kern="1200" dirty="0">
                <a:solidFill>
                  <a:srgbClr val="000000"/>
                </a:solidFill>
                <a:cs typeface="+mn-cs"/>
              </a:rPr>
              <a:t>）</a:t>
            </a:r>
            <a:endParaRPr lang="en-US" altLang="zh-CN" kern="1200" dirty="0">
              <a:solidFill>
                <a:srgbClr val="000000"/>
              </a:solidFill>
              <a:cs typeface="+mn-cs"/>
            </a:endParaRPr>
          </a:p>
        </p:txBody>
      </p:sp>
      <p:sp>
        <p:nvSpPr>
          <p:cNvPr id="5" name="Content Placeholder 2"/>
          <p:cNvSpPr txBox="1">
            <a:spLocks/>
          </p:cNvSpPr>
          <p:nvPr/>
        </p:nvSpPr>
        <p:spPr>
          <a:xfrm>
            <a:off x="179512" y="692696"/>
            <a:ext cx="8928992"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800"/>
              </a:spcBef>
            </a:pPr>
            <a:r>
              <a:rPr lang="zh-CN" altLang="en-US" kern="0" dirty="0"/>
              <a:t>分治模式在每一层递归上都有三个步</a:t>
            </a:r>
            <a:r>
              <a:rPr lang="zh-CN" altLang="en-US" kern="0" dirty="0" smtClean="0"/>
              <a:t>骤</a:t>
            </a:r>
            <a:endParaRPr lang="en-US" altLang="zh-CN" kern="0" dirty="0" smtClean="0"/>
          </a:p>
          <a:p>
            <a:pPr marL="990600" lvl="1" indent="-533400" eaLnBrk="1" hangingPunct="1">
              <a:lnSpc>
                <a:spcPct val="150000"/>
              </a:lnSpc>
              <a:spcBef>
                <a:spcPts val="1800"/>
              </a:spcBef>
            </a:pPr>
            <a:r>
              <a:rPr lang="zh-CN" altLang="en-US" sz="2400" dirty="0" smtClean="0">
                <a:solidFill>
                  <a:schemeClr val="bg2">
                    <a:lumMod val="10000"/>
                  </a:schemeClr>
                </a:solidFill>
                <a:cs typeface="Courier New" pitchFamily="49" charset="0"/>
              </a:rPr>
              <a:t>分</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Divide</a:t>
            </a:r>
            <a:r>
              <a:rPr lang="en-US" altLang="zh-CN" sz="2400" dirty="0" smtClean="0">
                <a:solidFill>
                  <a:schemeClr val="bg2">
                    <a:lumMod val="10000"/>
                  </a:schemeClr>
                </a:solidFill>
                <a:cs typeface="Courier New" pitchFamily="49" charset="0"/>
              </a:rPr>
              <a:t>)</a:t>
            </a:r>
            <a:r>
              <a:rPr lang="zh-CN" altLang="en-US" sz="2400" dirty="0" smtClean="0">
                <a:solidFill>
                  <a:schemeClr val="bg2">
                    <a:lumMod val="10000"/>
                  </a:schemeClr>
                </a:solidFill>
                <a:cs typeface="Courier New" pitchFamily="49" charset="0"/>
              </a:rPr>
              <a:t>；求</a:t>
            </a:r>
            <a:r>
              <a:rPr lang="zh-CN" altLang="en-US" sz="2400" dirty="0">
                <a:solidFill>
                  <a:schemeClr val="bg2">
                    <a:lumMod val="10000"/>
                  </a:schemeClr>
                </a:solidFill>
                <a:cs typeface="Courier New" pitchFamily="49" charset="0"/>
              </a:rPr>
              <a:t>解（</a:t>
            </a:r>
            <a:r>
              <a:rPr lang="en-US" altLang="zh-CN" sz="2400" dirty="0">
                <a:solidFill>
                  <a:schemeClr val="bg2">
                    <a:lumMod val="10000"/>
                  </a:schemeClr>
                </a:solidFill>
                <a:cs typeface="Courier New" pitchFamily="49" charset="0"/>
              </a:rPr>
              <a:t>Conquer</a:t>
            </a:r>
            <a:r>
              <a:rPr lang="zh-CN" altLang="en-US" sz="2400" dirty="0" smtClean="0">
                <a:solidFill>
                  <a:schemeClr val="bg2">
                    <a:lumMod val="10000"/>
                  </a:schemeClr>
                </a:solidFill>
                <a:cs typeface="Courier New" pitchFamily="49" charset="0"/>
              </a:rPr>
              <a:t>）；合</a:t>
            </a:r>
            <a:r>
              <a:rPr lang="zh-CN" altLang="en-US" sz="2400" dirty="0">
                <a:solidFill>
                  <a:schemeClr val="bg2">
                    <a:lumMod val="10000"/>
                  </a:schemeClr>
                </a:solidFill>
                <a:cs typeface="Courier New" pitchFamily="49" charset="0"/>
              </a:rPr>
              <a:t>并（</a:t>
            </a:r>
            <a:r>
              <a:rPr lang="en-US" altLang="zh-CN" sz="2400" dirty="0">
                <a:solidFill>
                  <a:schemeClr val="bg2">
                    <a:lumMod val="10000"/>
                  </a:schemeClr>
                </a:solidFill>
                <a:cs typeface="Courier New" pitchFamily="49" charset="0"/>
              </a:rPr>
              <a:t>Combine</a:t>
            </a:r>
            <a:r>
              <a:rPr lang="zh-CN" altLang="en-US" sz="2400" dirty="0">
                <a:solidFill>
                  <a:schemeClr val="bg2">
                    <a:lumMod val="10000"/>
                  </a:schemeClr>
                </a:solidFill>
                <a:cs typeface="Courier New" pitchFamily="49" charset="0"/>
              </a:rPr>
              <a:t>）</a:t>
            </a:r>
            <a:endParaRPr lang="en-US" altLang="zh-CN" sz="2400" dirty="0">
              <a:solidFill>
                <a:schemeClr val="bg2">
                  <a:lumMod val="10000"/>
                </a:schemeClr>
              </a:solidFill>
              <a:cs typeface="Courier New" pitchFamily="49" charset="0"/>
            </a:endParaRPr>
          </a:p>
          <a:p>
            <a:pPr marL="540000" indent="-540000" eaLnBrk="1" hangingPunct="1">
              <a:lnSpc>
                <a:spcPct val="150000"/>
              </a:lnSpc>
              <a:spcBef>
                <a:spcPts val="1800"/>
              </a:spcBef>
            </a:pPr>
            <a:r>
              <a:rPr lang="zh-CN" altLang="en-US" kern="0" dirty="0" smtClean="0"/>
              <a:t>分</a:t>
            </a:r>
            <a:r>
              <a:rPr lang="zh-CN" altLang="en-US" kern="0" dirty="0"/>
              <a:t>治法的设计思想</a:t>
            </a:r>
            <a:r>
              <a:rPr lang="zh-CN" altLang="en-US" kern="0" dirty="0" smtClean="0"/>
              <a:t>：</a:t>
            </a:r>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Divide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一个难以直接解决的大问题，分割成一些规模较小的子问题，这些子问题互相独</a:t>
            </a:r>
            <a:r>
              <a:rPr lang="zh-CN" altLang="en-US" sz="2400" b="0" kern="0" dirty="0" smtClean="0"/>
              <a:t>立，且</a:t>
            </a:r>
            <a:r>
              <a:rPr lang="zh-CN" altLang="en-US" sz="2400" b="0" kern="0" dirty="0"/>
              <a:t>与原问题相</a:t>
            </a:r>
            <a:r>
              <a:rPr lang="zh-CN" altLang="en-US" sz="2400" b="0" kern="0" dirty="0" smtClean="0"/>
              <a:t>同</a:t>
            </a:r>
            <a:endParaRPr lang="en-US" altLang="zh-CN" sz="2400" b="0" kern="0" dirty="0" smtClean="0"/>
          </a:p>
          <a:p>
            <a:pPr marL="990600" lvl="1" indent="-533400" eaLnBrk="1" hangingPunct="1">
              <a:lnSpc>
                <a:spcPct val="150000"/>
              </a:lnSpc>
              <a:spcBef>
                <a:spcPts val="1800"/>
              </a:spcBef>
            </a:pPr>
            <a:r>
              <a:rPr lang="en-US" altLang="zh-CN" sz="2400" dirty="0" smtClean="0">
                <a:solidFill>
                  <a:schemeClr val="bg2">
                    <a:lumMod val="10000"/>
                  </a:schemeClr>
                </a:solidFill>
                <a:cs typeface="Courier New" pitchFamily="49" charset="0"/>
              </a:rPr>
              <a:t>Conquer</a:t>
            </a:r>
            <a:r>
              <a:rPr lang="zh-CN" altLang="en-US" sz="2400" dirty="0">
                <a:solidFill>
                  <a:schemeClr val="bg2">
                    <a:lumMod val="10000"/>
                  </a:schemeClr>
                </a:solidFill>
                <a:cs typeface="Courier New" pitchFamily="49" charset="0"/>
              </a:rPr>
              <a:t>：</a:t>
            </a:r>
            <a:r>
              <a:rPr lang="zh-CN" altLang="en-US" sz="2400" b="0" kern="0" dirty="0" smtClean="0"/>
              <a:t>递归求解子</a:t>
            </a:r>
            <a:r>
              <a:rPr lang="zh-CN" altLang="en-US" sz="2400" b="0" kern="0" dirty="0"/>
              <a:t>问题，</a:t>
            </a:r>
            <a:r>
              <a:rPr lang="zh-CN" altLang="en-US" sz="2400" b="0" kern="0" dirty="0" smtClean="0"/>
              <a:t>若问题足</a:t>
            </a:r>
            <a:r>
              <a:rPr lang="zh-CN" altLang="en-US" sz="2400" b="0" kern="0" dirty="0"/>
              <a:t>够</a:t>
            </a:r>
            <a:r>
              <a:rPr lang="zh-CN" altLang="en-US" sz="2400" b="0" kern="0" dirty="0" smtClean="0"/>
              <a:t>小则</a:t>
            </a:r>
            <a:r>
              <a:rPr lang="zh-CN" altLang="en-US" sz="2400" b="0" kern="0" dirty="0"/>
              <a:t>直接求</a:t>
            </a:r>
            <a:r>
              <a:rPr lang="zh-CN" altLang="en-US" sz="2400" b="0" kern="0" dirty="0" smtClean="0"/>
              <a:t>解</a:t>
            </a:r>
            <a:endParaRPr lang="en-US" altLang="zh-CN" sz="2400" b="0" kern="0" dirty="0" smtClean="0"/>
          </a:p>
          <a:p>
            <a:pPr marL="990600" lvl="1" indent="-533400" eaLnBrk="1" hangingPunct="1">
              <a:lnSpc>
                <a:spcPct val="150000"/>
              </a:lnSpc>
              <a:spcBef>
                <a:spcPts val="1800"/>
              </a:spcBef>
            </a:pPr>
            <a:r>
              <a:rPr lang="en-US" altLang="zh-CN" sz="2400" dirty="0">
                <a:solidFill>
                  <a:schemeClr val="bg2">
                    <a:lumMod val="10000"/>
                  </a:schemeClr>
                </a:solidFill>
                <a:cs typeface="Courier New" pitchFamily="49" charset="0"/>
              </a:rPr>
              <a:t>Combine</a:t>
            </a:r>
            <a:r>
              <a:rPr lang="zh-CN" altLang="en-US" sz="2400" dirty="0" smtClean="0">
                <a:solidFill>
                  <a:schemeClr val="bg2">
                    <a:lumMod val="10000"/>
                  </a:schemeClr>
                </a:solidFill>
                <a:cs typeface="Courier New" pitchFamily="49" charset="0"/>
              </a:rPr>
              <a:t>：</a:t>
            </a:r>
            <a:r>
              <a:rPr lang="zh-CN" altLang="en-US" sz="2400" b="0" kern="0" dirty="0" smtClean="0"/>
              <a:t>将</a:t>
            </a:r>
            <a:r>
              <a:rPr lang="zh-CN" altLang="en-US" sz="2400" b="0" kern="0" dirty="0"/>
              <a:t>各子问题的解合并得到原问题的</a:t>
            </a:r>
            <a:r>
              <a:rPr lang="zh-CN" altLang="en-US" sz="2400" b="0" kern="0" dirty="0" smtClean="0"/>
              <a:t>解</a:t>
            </a:r>
            <a:endParaRPr lang="en-US" altLang="zh-CN" sz="2400" b="0" kern="0" dirty="0" smtClean="0"/>
          </a:p>
        </p:txBody>
      </p:sp>
    </p:spTree>
    <p:extLst>
      <p:ext uri="{BB962C8B-B14F-4D97-AF65-F5344CB8AC3E}">
        <p14:creationId xmlns:p14="http://schemas.microsoft.com/office/powerpoint/2010/main" val="36845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body" idx="4294967295"/>
          </p:nvPr>
        </p:nvSpPr>
        <p:spPr>
          <a:xfrm>
            <a:off x="0" y="0"/>
            <a:ext cx="9144000" cy="620713"/>
          </a:xfrm>
          <a:prstGeom prst="rect">
            <a:avLst/>
          </a:prstGeom>
          <a:noFill/>
          <a:ln/>
        </p:spPr>
        <p:txBody>
          <a:bodyPr/>
          <a:lstStyle/>
          <a:p>
            <a:pPr marL="0" indent="0" algn="ctr">
              <a:lnSpc>
                <a:spcPct val="135000"/>
              </a:lnSpc>
              <a:buNone/>
            </a:pPr>
            <a:r>
              <a:rPr lang="zh-CN" altLang="en-US" dirty="0" smtClean="0"/>
              <a:t>求</a:t>
            </a:r>
            <a:r>
              <a:rPr lang="zh-CN" altLang="en-US" dirty="0"/>
              <a:t>二叉树深</a:t>
            </a:r>
            <a:r>
              <a:rPr lang="zh-CN" altLang="en-US" dirty="0" smtClean="0"/>
              <a:t>度</a:t>
            </a:r>
            <a:endParaRPr lang="zh-CN" altLang="en-US" sz="2800" b="1" dirty="0" smtClean="0">
              <a:ea typeface="微软雅黑" pitchFamily="34" charset="-122"/>
            </a:endParaRPr>
          </a:p>
        </p:txBody>
      </p:sp>
      <p:sp>
        <p:nvSpPr>
          <p:cNvPr id="5"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6" name="Text Box 34"/>
          <p:cNvSpPr txBox="1">
            <a:spLocks noChangeArrowheads="1"/>
          </p:cNvSpPr>
          <p:nvPr/>
        </p:nvSpPr>
        <p:spPr bwMode="auto">
          <a:xfrm>
            <a:off x="35496" y="689038"/>
            <a:ext cx="8618505" cy="61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spcBef>
                <a:spcPts val="600"/>
              </a:spcBef>
            </a:pP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BTPtr</a:t>
            </a:r>
            <a:r>
              <a:rPr lang="en-US" altLang="zh-CN" sz="2200" dirty="0" smtClean="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a:solidFill>
                  <a:schemeClr val="bg2">
                    <a:lumMod val="10000"/>
                  </a:schemeClr>
                </a:solidFill>
                <a:latin typeface="Verdana" pitchFamily="34" charset="0"/>
              </a:rPr>
              <a:t>int</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0,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0</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if( </a:t>
            </a:r>
            <a:r>
              <a:rPr lang="en-US" altLang="zh-CN" sz="2200" dirty="0" err="1">
                <a:solidFill>
                  <a:schemeClr val="bg2">
                    <a:lumMod val="10000"/>
                  </a:schemeClr>
                </a:solidFill>
                <a:latin typeface="Verdana" pitchFamily="34" charset="0"/>
              </a:rPr>
              <a:t>pbt</a:t>
            </a:r>
            <a:r>
              <a:rPr lang="en-US" altLang="zh-CN" sz="2200" dirty="0">
                <a:solidFill>
                  <a:schemeClr val="bg2">
                    <a:lumMod val="10000"/>
                  </a:schemeClr>
                </a:solidFill>
                <a:latin typeface="Verdana" pitchFamily="34" charset="0"/>
              </a:rPr>
              <a:t> == NULL </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return </a:t>
            </a:r>
            <a:r>
              <a:rPr lang="en-US" altLang="zh-CN" sz="2200" dirty="0">
                <a:solidFill>
                  <a:schemeClr val="bg2">
                    <a:lumMod val="10000"/>
                  </a:schemeClr>
                </a:solidFill>
                <a:latin typeface="Verdana" pitchFamily="34" charset="0"/>
              </a:rPr>
              <a:t>0;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if((!</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&amp;&amp; </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return 1;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endParaRPr lang="en-US" altLang="zh-CN" sz="2200" dirty="0">
              <a:solidFill>
                <a:schemeClr val="bg2">
                  <a:lumMod val="10000"/>
                </a:schemeClr>
              </a:solidFill>
              <a:latin typeface="Verdana" pitchFamily="34" charset="0"/>
            </a:endParaRP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a:t>
            </a:r>
            <a:r>
              <a:rPr lang="en-US" altLang="zh-CN" sz="2200" dirty="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lchild</a:t>
            </a:r>
            <a:r>
              <a:rPr lang="en-US" altLang="zh-CN" sz="2200" dirty="0" smtClean="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 </a:t>
            </a:r>
            <a:r>
              <a:rPr lang="en-US" altLang="zh-CN" sz="2200" dirty="0" smtClean="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smtClean="0">
                <a:solidFill>
                  <a:schemeClr val="bg2">
                    <a:lumMod val="10000"/>
                  </a:schemeClr>
                </a:solidFill>
                <a:latin typeface="Verdana" pitchFamily="34" charset="0"/>
              </a:rPr>
              <a:t> = </a:t>
            </a:r>
            <a:r>
              <a:rPr lang="en-US" altLang="zh-CN" sz="2200" dirty="0" err="1">
                <a:solidFill>
                  <a:srgbClr val="C00000"/>
                </a:solidFill>
                <a:latin typeface="Verdana" pitchFamily="34" charset="0"/>
              </a:rPr>
              <a:t>get_depth</a:t>
            </a:r>
            <a:r>
              <a:rPr lang="en-US" altLang="zh-CN" sz="2200" dirty="0" smtClean="0">
                <a:solidFill>
                  <a:schemeClr val="bg2">
                    <a:lumMod val="10000"/>
                  </a:schemeClr>
                </a:solidFill>
                <a:latin typeface="Verdana" pitchFamily="34" charset="0"/>
              </a:rPr>
              <a:t>(</a:t>
            </a:r>
            <a:r>
              <a:rPr lang="en-US" altLang="zh-CN" sz="2200" dirty="0" err="1" smtClean="0">
                <a:solidFill>
                  <a:schemeClr val="bg2">
                    <a:lumMod val="10000"/>
                  </a:schemeClr>
                </a:solidFill>
                <a:latin typeface="Verdana" pitchFamily="34" charset="0"/>
              </a:rPr>
              <a:t>pbt</a:t>
            </a:r>
            <a:r>
              <a:rPr lang="en-US" altLang="zh-CN" sz="2200" dirty="0" smtClean="0">
                <a:solidFill>
                  <a:schemeClr val="bg2">
                    <a:lumMod val="10000"/>
                  </a:schemeClr>
                </a:solidFill>
                <a:latin typeface="Verdana" pitchFamily="34" charset="0"/>
              </a:rPr>
              <a:t>-&gt;</a:t>
            </a:r>
            <a:r>
              <a:rPr lang="en-US" altLang="zh-CN" sz="2200" dirty="0" err="1" smtClean="0">
                <a:solidFill>
                  <a:schemeClr val="bg2">
                    <a:lumMod val="10000"/>
                  </a:schemeClr>
                </a:solidFill>
                <a:latin typeface="Verdana" pitchFamily="34" charset="0"/>
              </a:rPr>
              <a:t>rchild</a:t>
            </a:r>
            <a:r>
              <a:rPr lang="en-US" altLang="zh-CN" sz="2200" dirty="0" smtClean="0">
                <a:solidFill>
                  <a:schemeClr val="bg2">
                    <a:lumMod val="10000"/>
                  </a:schemeClr>
                </a:solidFill>
                <a:latin typeface="Verdana" pitchFamily="34" charset="0"/>
              </a:rPr>
              <a:t>); </a:t>
            </a:r>
            <a:endParaRPr lang="zh-CN" altLang="en-US" sz="2200" dirty="0">
              <a:solidFill>
                <a:schemeClr val="bg2">
                  <a:lumMod val="10000"/>
                </a:schemeClr>
              </a:solidFill>
              <a:latin typeface="Verdana" pitchFamily="34" charset="0"/>
            </a:endParaRPr>
          </a:p>
          <a:p>
            <a:pPr eaLnBrk="0" hangingPunct="0">
              <a:lnSpc>
                <a:spcPct val="120000"/>
              </a:lnSpc>
              <a:spcBef>
                <a:spcPts val="600"/>
              </a:spcBef>
            </a:pPr>
            <a:r>
              <a:rPr lang="zh-CN" altLang="en-US" sz="2200" dirty="0">
                <a:solidFill>
                  <a:schemeClr val="bg2">
                    <a:lumMod val="10000"/>
                  </a:schemeClr>
                </a:solidFill>
                <a:latin typeface="Verdana" pitchFamily="34" charset="0"/>
              </a:rPr>
              <a:t>      </a:t>
            </a:r>
            <a:r>
              <a:rPr lang="en-US" altLang="zh-CN" sz="2200" kern="0" dirty="0">
                <a:solidFill>
                  <a:srgbClr val="000000"/>
                </a:solidFill>
                <a:latin typeface="微软雅黑" panose="020B0503020204020204" pitchFamily="34" charset="-122"/>
                <a:ea typeface="微软雅黑" panose="020B0503020204020204" pitchFamily="34" charset="-122"/>
              </a:rPr>
              <a:t>// </a:t>
            </a:r>
            <a:r>
              <a:rPr lang="zh-CN" altLang="en-US" sz="2200" kern="0" dirty="0">
                <a:solidFill>
                  <a:srgbClr val="000000"/>
                </a:solidFill>
                <a:latin typeface="微软雅黑" panose="020B0503020204020204" pitchFamily="34" charset="-122"/>
                <a:ea typeface="微软雅黑" panose="020B0503020204020204" pitchFamily="34" charset="-122"/>
              </a:rPr>
              <a:t>二叉树的深度为根结点左、右子树的深度值较大者加一</a:t>
            </a:r>
          </a:p>
          <a:p>
            <a:pPr>
              <a:lnSpc>
                <a:spcPct val="120000"/>
              </a:lnSpc>
              <a:spcBef>
                <a:spcPts val="600"/>
              </a:spcBef>
            </a:pPr>
            <a:r>
              <a:rPr lang="zh-CN" altLang="en-US" sz="2200" dirty="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return 1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&gt;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 </a:t>
            </a:r>
            <a:r>
              <a:rPr lang="en-US" altLang="zh-CN" sz="2200" dirty="0" err="1" smtClean="0">
                <a:solidFill>
                  <a:schemeClr val="bg2">
                    <a:lumMod val="10000"/>
                  </a:schemeClr>
                </a:solidFill>
                <a:latin typeface="Verdana" pitchFamily="34" charset="0"/>
              </a:rPr>
              <a:t>dL</a:t>
            </a:r>
            <a:r>
              <a:rPr lang="en-US" altLang="zh-CN" sz="2200" dirty="0" smtClean="0">
                <a:solidFill>
                  <a:schemeClr val="bg2">
                    <a:lumMod val="10000"/>
                  </a:schemeClr>
                </a:solidFill>
                <a:latin typeface="Verdana" pitchFamily="34" charset="0"/>
              </a:rPr>
              <a:t> </a:t>
            </a:r>
            <a:r>
              <a:rPr lang="en-US" altLang="zh-CN" sz="2200" dirty="0">
                <a:solidFill>
                  <a:schemeClr val="bg2">
                    <a:lumMod val="10000"/>
                  </a:schemeClr>
                </a:solidFill>
                <a:latin typeface="Verdana" pitchFamily="34" charset="0"/>
              </a:rPr>
              <a:t>: </a:t>
            </a:r>
            <a:r>
              <a:rPr lang="en-US" altLang="zh-CN" sz="2200" dirty="0" err="1" smtClean="0">
                <a:solidFill>
                  <a:schemeClr val="bg2">
                    <a:lumMod val="10000"/>
                  </a:schemeClr>
                </a:solidFill>
                <a:latin typeface="Verdana" pitchFamily="34" charset="0"/>
              </a:rPr>
              <a:t>dR</a:t>
            </a:r>
            <a:r>
              <a:rPr lang="en-US" altLang="zh-CN" sz="2200" dirty="0">
                <a:solidFill>
                  <a:schemeClr val="bg2">
                    <a:lumMod val="10000"/>
                  </a:schemeClr>
                </a:solidFill>
                <a:latin typeface="Verdana" pitchFamily="34" charset="0"/>
              </a:rPr>
              <a:t>); </a:t>
            </a:r>
          </a:p>
          <a:p>
            <a:pPr>
              <a:lnSpc>
                <a:spcPct val="120000"/>
              </a:lnSpc>
              <a:spcBef>
                <a:spcPts val="600"/>
              </a:spcBef>
            </a:pPr>
            <a:r>
              <a:rPr lang="en-US" altLang="zh-CN" sz="2200" dirty="0">
                <a:solidFill>
                  <a:schemeClr val="bg2">
                    <a:lumMod val="10000"/>
                  </a:schemeClr>
                </a:solidFill>
                <a:latin typeface="Verdana" pitchFamily="34" charset="0"/>
              </a:rPr>
              <a:t>}</a:t>
            </a:r>
            <a:endParaRPr lang="en-US" altLang="zh-CN" sz="2200" dirty="0" smtClean="0">
              <a:solidFill>
                <a:schemeClr val="bg2">
                  <a:lumMod val="10000"/>
                </a:schemeClr>
              </a:solidFill>
              <a:latin typeface="Verdana" pitchFamily="34" charset="0"/>
            </a:endParaRPr>
          </a:p>
        </p:txBody>
      </p:sp>
      <p:grpSp>
        <p:nvGrpSpPr>
          <p:cNvPr id="9" name="组合 8"/>
          <p:cNvGrpSpPr/>
          <p:nvPr/>
        </p:nvGrpSpPr>
        <p:grpSpPr>
          <a:xfrm>
            <a:off x="5508104" y="4725144"/>
            <a:ext cx="1728192" cy="648072"/>
            <a:chOff x="5724128" y="4725144"/>
            <a:chExt cx="1728192" cy="648072"/>
          </a:xfrm>
        </p:grpSpPr>
        <p:sp>
          <p:nvSpPr>
            <p:cNvPr id="7" name="矩形 6"/>
            <p:cNvSpPr/>
            <p:nvPr/>
          </p:nvSpPr>
          <p:spPr>
            <a:xfrm>
              <a:off x="6012160" y="4803012"/>
              <a:ext cx="1440160" cy="507832"/>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Divide</a:t>
              </a:r>
              <a:endParaRPr lang="zh-CN" altLang="en-US" sz="2400" dirty="0">
                <a:solidFill>
                  <a:srgbClr val="0033CC"/>
                </a:solidFill>
                <a:latin typeface="+mn-lt"/>
                <a:ea typeface="+mn-ea"/>
                <a:cs typeface="Courier New" pitchFamily="49" charset="0"/>
              </a:endParaRPr>
            </a:p>
          </p:txBody>
        </p:sp>
        <p:sp>
          <p:nvSpPr>
            <p:cNvPr id="8" name="右大括号 7"/>
            <p:cNvSpPr/>
            <p:nvPr/>
          </p:nvSpPr>
          <p:spPr bwMode="auto">
            <a:xfrm>
              <a:off x="5724128" y="4725144"/>
              <a:ext cx="432048" cy="648072"/>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2" name="组合 11"/>
          <p:cNvGrpSpPr/>
          <p:nvPr/>
        </p:nvGrpSpPr>
        <p:grpSpPr>
          <a:xfrm>
            <a:off x="6804248" y="1700808"/>
            <a:ext cx="2486499" cy="3672408"/>
            <a:chOff x="6804248" y="1700808"/>
            <a:chExt cx="2486499" cy="3672408"/>
          </a:xfrm>
        </p:grpSpPr>
        <p:sp>
          <p:nvSpPr>
            <p:cNvPr id="10" name="矩形 9"/>
            <p:cNvSpPr/>
            <p:nvPr/>
          </p:nvSpPr>
          <p:spPr>
            <a:xfrm>
              <a:off x="7498931" y="3294052"/>
              <a:ext cx="1791816" cy="461665"/>
            </a:xfrm>
            <a:prstGeom prst="rect">
              <a:avLst/>
            </a:prstGeom>
          </p:spPr>
          <p:txBody>
            <a:bodyPr wrap="none">
              <a:noAutofit/>
            </a:bodyPr>
            <a:lstStyle/>
            <a:p>
              <a:pPr algn="ctr"/>
              <a:r>
                <a:rPr lang="en-US" altLang="zh-CN" sz="2400" dirty="0">
                  <a:solidFill>
                    <a:srgbClr val="0033CC"/>
                  </a:solidFill>
                  <a:latin typeface="+mn-lt"/>
                  <a:ea typeface="+mn-ea"/>
                  <a:cs typeface="Courier New" pitchFamily="49" charset="0"/>
                </a:rPr>
                <a:t>Conquer</a:t>
              </a:r>
              <a:endParaRPr lang="zh-CN" altLang="en-US" sz="2400" dirty="0">
                <a:solidFill>
                  <a:srgbClr val="0033CC"/>
                </a:solidFill>
                <a:latin typeface="+mn-lt"/>
                <a:ea typeface="+mn-ea"/>
                <a:cs typeface="Courier New" pitchFamily="49" charset="0"/>
              </a:endParaRPr>
            </a:p>
          </p:txBody>
        </p:sp>
        <p:sp>
          <p:nvSpPr>
            <p:cNvPr id="11" name="右大括号 10"/>
            <p:cNvSpPr/>
            <p:nvPr/>
          </p:nvSpPr>
          <p:spPr bwMode="auto">
            <a:xfrm>
              <a:off x="6804248" y="1700808"/>
              <a:ext cx="823900" cy="3672408"/>
            </a:xfrm>
            <a:prstGeom prst="rightBrace">
              <a:avLst/>
            </a:prstGeom>
            <a:noFill/>
            <a:ln w="57150" cap="flat" cmpd="sng" algn="ctr">
              <a:solidFill>
                <a:srgbClr val="0033CC"/>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
        <p:nvSpPr>
          <p:cNvPr id="14" name="矩形 13"/>
          <p:cNvSpPr/>
          <p:nvPr/>
        </p:nvSpPr>
        <p:spPr>
          <a:xfrm>
            <a:off x="5897585" y="5980947"/>
            <a:ext cx="2107003" cy="461665"/>
          </a:xfrm>
          <a:prstGeom prst="rect">
            <a:avLst/>
          </a:prstGeom>
        </p:spPr>
        <p:txBody>
          <a:bodyPr wrap="none">
            <a:noAutofit/>
          </a:bodyPr>
          <a:lstStyle/>
          <a:p>
            <a:r>
              <a:rPr lang="en-US" altLang="zh-CN" sz="2400" dirty="0">
                <a:solidFill>
                  <a:srgbClr val="0033CC"/>
                </a:solidFill>
                <a:latin typeface="+mn-lt"/>
                <a:ea typeface="+mn-ea"/>
                <a:cs typeface="Courier New" pitchFamily="49" charset="0"/>
              </a:rPr>
              <a:t>Combine</a:t>
            </a:r>
            <a:endParaRPr lang="zh-CN" altLang="en-US" dirty="0">
              <a:solidFill>
                <a:srgbClr val="0033CC"/>
              </a:solidFill>
              <a:latin typeface="+mn-lt"/>
              <a:ea typeface="+mn-ea"/>
            </a:endParaRPr>
          </a:p>
        </p:txBody>
      </p:sp>
    </p:spTree>
    <p:extLst>
      <p:ext uri="{BB962C8B-B14F-4D97-AF65-F5344CB8AC3E}">
        <p14:creationId xmlns:p14="http://schemas.microsoft.com/office/powerpoint/2010/main" val="3469234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wipe(left)">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animEffect transition="in" filter="wipe(left)">
                                      <p:cBhvr>
                                        <p:cTn id="21" dur="500"/>
                                        <p:tgtEl>
                                          <p:spTgt spid="6">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wipe(left)">
                                      <p:cBhvr>
                                        <p:cTn id="26" dur="5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wipe(left)">
                                      <p:cBhvr>
                                        <p:cTn id="31" dur="500"/>
                                        <p:tgtEl>
                                          <p:spTgt spid="6">
                                            <p:txEl>
                                              <p:pRg st="2" end="2"/>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wipe(left)">
                                      <p:cBhvr>
                                        <p:cTn id="45" dur="500"/>
                                        <p:tgtEl>
                                          <p:spTgt spid="6">
                                            <p:txEl>
                                              <p:pRg st="5" end="5"/>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left)">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wipe(left)">
                                      <p:cBhvr>
                                        <p:cTn id="54" dur="500"/>
                                        <p:tgtEl>
                                          <p:spTgt spid="6">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
                                            <p:txEl>
                                              <p:pRg st="8" end="8"/>
                                            </p:txEl>
                                          </p:spTgt>
                                        </p:tgtEl>
                                        <p:attrNameLst>
                                          <p:attrName>style.visibility</p:attrName>
                                        </p:attrNameLst>
                                      </p:cBhvr>
                                      <p:to>
                                        <p:strVal val="visible"/>
                                      </p:to>
                                    </p:set>
                                    <p:animEffect transition="in" filter="wipe(left)">
                                      <p:cBhvr>
                                        <p:cTn id="59" dur="500"/>
                                        <p:tgtEl>
                                          <p:spTgt spid="6">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wipe(left)">
                                      <p:cBhvr>
                                        <p:cTn id="64" dur="500"/>
                                        <p:tgtEl>
                                          <p:spTgt spid="6">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wipe(left)">
                                      <p:cBhvr>
                                        <p:cTn id="69" dur="500"/>
                                        <p:tgtEl>
                                          <p:spTgt spid="6">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
                                            <p:txEl>
                                              <p:pRg st="11" end="11"/>
                                            </p:txEl>
                                          </p:spTgt>
                                        </p:tgtEl>
                                        <p:attrNameLst>
                                          <p:attrName>style.visibility</p:attrName>
                                        </p:attrNameLst>
                                      </p:cBhvr>
                                      <p:to>
                                        <p:strVal val="visible"/>
                                      </p:to>
                                    </p:set>
                                    <p:animEffect transition="in" filter="wipe(left)">
                                      <p:cBhvr>
                                        <p:cTn id="74" dur="500"/>
                                        <p:tgtEl>
                                          <p:spTgt spid="6">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left)">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6" grpId="0" build="p" bldLvl="5" autoUpdateAnimBg="0"/>
      <p:bldP spid="5" grpId="0" animBg="1" autoUpdateAnimBg="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分治法的适用条件</a:t>
            </a:r>
            <a:endParaRPr lang="en-US" altLang="zh-CN" kern="1200" dirty="0">
              <a:solidFill>
                <a:srgbClr val="000000"/>
              </a:solidFill>
              <a:cs typeface="+mn-cs"/>
            </a:endParaRPr>
          </a:p>
        </p:txBody>
      </p:sp>
      <p:sp>
        <p:nvSpPr>
          <p:cNvPr id="5" name="Content Placeholder 2"/>
          <p:cNvSpPr txBox="1">
            <a:spLocks/>
          </p:cNvSpPr>
          <p:nvPr/>
        </p:nvSpPr>
        <p:spPr>
          <a:xfrm>
            <a:off x="179512" y="692696"/>
            <a:ext cx="8712968" cy="5904655"/>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buFont typeface="+mj-lt"/>
              <a:buAutoNum type="arabicPeriod"/>
            </a:pPr>
            <a:r>
              <a:rPr lang="zh-CN" altLang="en-US" sz="2400" dirty="0">
                <a:solidFill>
                  <a:schemeClr val="bg2">
                    <a:lumMod val="10000"/>
                  </a:schemeClr>
                </a:solidFill>
                <a:cs typeface="Courier New" pitchFamily="49" charset="0"/>
              </a:rPr>
              <a:t>该问题的规模缩小到一定的程度就可以容易地解</a:t>
            </a:r>
            <a:r>
              <a:rPr lang="zh-CN" altLang="en-US" sz="2400" dirty="0" smtClean="0">
                <a:solidFill>
                  <a:schemeClr val="bg2">
                    <a:lumMod val="10000"/>
                  </a:schemeClr>
                </a:solidFill>
                <a:cs typeface="Courier New" pitchFamily="49" charset="0"/>
              </a:rPr>
              <a:t>决</a:t>
            </a:r>
            <a:endParaRPr lang="en-US" altLang="zh-CN" sz="2400" b="0" kern="0" dirty="0" smtClean="0"/>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因为问题的计算复杂性一般是随着问题规模的增加而增加，因此大部分问题满足这个特</a:t>
            </a:r>
            <a:r>
              <a:rPr lang="zh-CN" altLang="en-US" b="0" dirty="0" smtClean="0">
                <a:solidFill>
                  <a:schemeClr val="bg2">
                    <a:lumMod val="10000"/>
                  </a:schemeClr>
                </a:solidFill>
                <a:cs typeface="Courier New" pitchFamily="49" charset="0"/>
              </a:rPr>
              <a:t>征</a:t>
            </a:r>
            <a:endParaRPr lang="en-US" altLang="zh-CN" b="0" kern="0" dirty="0" smtClean="0"/>
          </a:p>
          <a:p>
            <a:pPr marL="990600" lvl="1" indent="-533400" eaLnBrk="1" hangingPunct="1">
              <a:lnSpc>
                <a:spcPct val="150000"/>
              </a:lnSpc>
              <a:buFont typeface="+mj-lt"/>
              <a:buAutoNum type="arabicPeriod"/>
            </a:pPr>
            <a:r>
              <a:rPr lang="zh-CN" altLang="en-US" sz="2400" dirty="0" smtClean="0">
                <a:solidFill>
                  <a:schemeClr val="bg2">
                    <a:lumMod val="10000"/>
                  </a:schemeClr>
                </a:solidFill>
                <a:cs typeface="Courier New" pitchFamily="49" charset="0"/>
              </a:rPr>
              <a:t>该</a:t>
            </a:r>
            <a:r>
              <a:rPr lang="zh-CN" altLang="en-US" sz="2400" dirty="0">
                <a:solidFill>
                  <a:schemeClr val="bg2">
                    <a:lumMod val="10000"/>
                  </a:schemeClr>
                </a:solidFill>
                <a:cs typeface="Courier New" pitchFamily="49" charset="0"/>
              </a:rPr>
              <a:t>问题可以分解为若干个规模较小的</a:t>
            </a:r>
            <a:r>
              <a:rPr lang="zh-CN" altLang="en-US" sz="2400" dirty="0">
                <a:solidFill>
                  <a:srgbClr val="0033CC"/>
                </a:solidFill>
                <a:cs typeface="Courier New" pitchFamily="49" charset="0"/>
              </a:rPr>
              <a:t>相同</a:t>
            </a:r>
            <a:r>
              <a:rPr lang="zh-CN" altLang="en-US" sz="2400" dirty="0">
                <a:solidFill>
                  <a:schemeClr val="bg2">
                    <a:lumMod val="10000"/>
                  </a:schemeClr>
                </a:solidFill>
                <a:cs typeface="Courier New" pitchFamily="49" charset="0"/>
              </a:rPr>
              <a:t>问题</a:t>
            </a:r>
            <a:endParaRPr lang="en-US" altLang="zh-CN" sz="2400" dirty="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a:solidFill>
                  <a:schemeClr val="bg2">
                    <a:lumMod val="10000"/>
                  </a:schemeClr>
                </a:solidFill>
                <a:cs typeface="Courier New" pitchFamily="49" charset="0"/>
              </a:rPr>
              <a:t>即：该问题具有</a:t>
            </a:r>
            <a:r>
              <a:rPr lang="zh-CN" altLang="en-US" dirty="0">
                <a:solidFill>
                  <a:schemeClr val="bg2">
                    <a:lumMod val="10000"/>
                  </a:schemeClr>
                </a:solidFill>
                <a:cs typeface="Courier New" pitchFamily="49" charset="0"/>
              </a:rPr>
              <a:t>最优子结构性质</a:t>
            </a:r>
            <a:endParaRPr lang="en-US" altLang="zh-CN" dirty="0" smtClean="0">
              <a:solidFill>
                <a:schemeClr val="bg2">
                  <a:lumMod val="10000"/>
                </a:schemeClr>
              </a:solidFill>
              <a:cs typeface="Courier New" pitchFamily="49" charset="0"/>
            </a:endParaRPr>
          </a:p>
          <a:p>
            <a:pPr marL="1390650" lvl="2" indent="-533400" eaLnBrk="1" hangingPunct="1">
              <a:lnSpc>
                <a:spcPct val="150000"/>
              </a:lnSpc>
              <a:buFont typeface="微软雅黑" panose="020B0503020204020204" pitchFamily="34" charset="-122"/>
              <a:buChar char="＆"/>
            </a:pPr>
            <a:r>
              <a:rPr lang="zh-CN" altLang="en-US" b="0" dirty="0" smtClean="0">
                <a:solidFill>
                  <a:schemeClr val="bg2">
                    <a:lumMod val="10000"/>
                  </a:schemeClr>
                </a:solidFill>
                <a:cs typeface="Courier New" pitchFamily="49" charset="0"/>
              </a:rPr>
              <a:t>这</a:t>
            </a:r>
            <a:r>
              <a:rPr lang="zh-CN" altLang="en-US" b="0" dirty="0">
                <a:solidFill>
                  <a:schemeClr val="bg2">
                    <a:lumMod val="10000"/>
                  </a:schemeClr>
                </a:solidFill>
                <a:cs typeface="Courier New" pitchFamily="49" charset="0"/>
              </a:rPr>
              <a:t>条特征是应用分治法的前提，它也是大多数问题可以满足的，此特</a:t>
            </a:r>
            <a:r>
              <a:rPr lang="zh-CN" altLang="en-US" b="0" dirty="0" smtClean="0">
                <a:solidFill>
                  <a:schemeClr val="bg2">
                    <a:lumMod val="10000"/>
                  </a:schemeClr>
                </a:solidFill>
                <a:cs typeface="Courier New" pitchFamily="49" charset="0"/>
              </a:rPr>
              <a:t>征反映的就</a:t>
            </a:r>
            <a:r>
              <a:rPr lang="zh-CN" altLang="en-US" b="0" dirty="0">
                <a:solidFill>
                  <a:schemeClr val="bg2">
                    <a:lumMod val="10000"/>
                  </a:schemeClr>
                </a:solidFill>
                <a:cs typeface="Courier New" pitchFamily="49" charset="0"/>
              </a:rPr>
              <a:t>是递归算法的设</a:t>
            </a:r>
            <a:r>
              <a:rPr lang="zh-CN" altLang="en-US" b="0" dirty="0" smtClean="0">
                <a:solidFill>
                  <a:schemeClr val="bg2">
                    <a:lumMod val="10000"/>
                  </a:schemeClr>
                </a:solidFill>
                <a:cs typeface="Courier New" pitchFamily="49" charset="0"/>
              </a:rPr>
              <a:t>计思想</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219806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分治法的适用条件</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179512" y="692696"/>
            <a:ext cx="8712968"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600"/>
              </a:spcBef>
            </a:pPr>
            <a:r>
              <a:rPr lang="zh-CN" altLang="en-US" sz="2400" kern="0" dirty="0"/>
              <a:t>分治法所能解决的问题一般具有以</a:t>
            </a:r>
            <a:r>
              <a:rPr lang="zh-CN" altLang="en-US" sz="2400" kern="0" dirty="0" smtClean="0"/>
              <a:t>下四个</a:t>
            </a:r>
            <a:r>
              <a:rPr lang="zh-CN" altLang="en-US" sz="2400" kern="0" dirty="0"/>
              <a:t>特征：</a:t>
            </a:r>
            <a:endParaRPr lang="zh-CN" altLang="en-US" sz="240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利</a:t>
            </a:r>
            <a:r>
              <a:rPr lang="zh-CN" altLang="en-US" sz="2400" dirty="0" smtClean="0">
                <a:solidFill>
                  <a:schemeClr val="bg2">
                    <a:lumMod val="10000"/>
                  </a:schemeClr>
                </a:solidFill>
                <a:cs typeface="Courier New" pitchFamily="49" charset="0"/>
              </a:rPr>
              <a:t>用子</a:t>
            </a:r>
            <a:r>
              <a:rPr lang="zh-CN" altLang="en-US" sz="2400" dirty="0">
                <a:solidFill>
                  <a:schemeClr val="bg2">
                    <a:lumMod val="10000"/>
                  </a:schemeClr>
                </a:solidFill>
                <a:cs typeface="Courier New" pitchFamily="49" charset="0"/>
              </a:rPr>
              <a:t>问题的解可以合</a:t>
            </a:r>
            <a:r>
              <a:rPr lang="zh-CN" altLang="en-US" sz="2400" dirty="0" smtClean="0">
                <a:solidFill>
                  <a:schemeClr val="bg2">
                    <a:lumMod val="10000"/>
                  </a:schemeClr>
                </a:solidFill>
                <a:cs typeface="Courier New" pitchFamily="49" charset="0"/>
              </a:rPr>
              <a:t>并得到原始问</a:t>
            </a:r>
            <a:r>
              <a:rPr lang="zh-CN" altLang="en-US" sz="2400" dirty="0">
                <a:solidFill>
                  <a:schemeClr val="bg2">
                    <a:lumMod val="10000"/>
                  </a:schemeClr>
                </a:solidFill>
                <a:cs typeface="Courier New" pitchFamily="49" charset="0"/>
              </a:rPr>
              <a:t>题的</a:t>
            </a:r>
            <a:r>
              <a:rPr lang="zh-CN" altLang="en-US" sz="2400" dirty="0" smtClean="0">
                <a:solidFill>
                  <a:schemeClr val="bg2">
                    <a:lumMod val="10000"/>
                  </a:schemeClr>
                </a:solidFill>
                <a:cs typeface="Courier New" pitchFamily="49" charset="0"/>
              </a:rPr>
              <a:t>解</a:t>
            </a:r>
            <a:endParaRPr lang="en-US" altLang="zh-CN" sz="2400" b="0" kern="0" dirty="0" smtClean="0"/>
          </a:p>
          <a:p>
            <a:pPr marL="1390650" lvl="2" indent="-533400" eaLnBrk="1" hangingPunct="1">
              <a:lnSpc>
                <a:spcPct val="150000"/>
              </a:lnSpc>
              <a:spcBef>
                <a:spcPts val="600"/>
              </a:spcBef>
              <a:buFont typeface="微软雅黑" panose="020B0503020204020204" pitchFamily="34" charset="-122"/>
              <a:buChar char="＆"/>
            </a:pPr>
            <a:r>
              <a:rPr lang="zh-CN" altLang="en-US" b="0" dirty="0">
                <a:solidFill>
                  <a:schemeClr val="bg2">
                    <a:lumMod val="10000"/>
                  </a:schemeClr>
                </a:solidFill>
                <a:cs typeface="Courier New" pitchFamily="49" charset="0"/>
              </a:rPr>
              <a:t>能否利用分治法完全取决于问题是否具有这条特</a:t>
            </a:r>
            <a:r>
              <a:rPr lang="zh-CN" altLang="en-US" b="0" dirty="0" smtClean="0">
                <a:solidFill>
                  <a:schemeClr val="bg2">
                    <a:lumMod val="10000"/>
                  </a:schemeClr>
                </a:solidFill>
                <a:cs typeface="Courier New" pitchFamily="49" charset="0"/>
              </a:rPr>
              <a:t>征</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如</a:t>
            </a:r>
            <a:r>
              <a:rPr lang="zh-CN" altLang="en-US" b="0" dirty="0">
                <a:solidFill>
                  <a:schemeClr val="bg2">
                    <a:lumMod val="10000"/>
                  </a:schemeClr>
                </a:solidFill>
                <a:cs typeface="Courier New" pitchFamily="49" charset="0"/>
              </a:rPr>
              <a:t>果具备了前两条特征，而不具备第三条特征，则可以考虑贪心算法或动态规</a:t>
            </a:r>
            <a:r>
              <a:rPr lang="zh-CN" altLang="en-US" b="0" dirty="0" smtClean="0">
                <a:solidFill>
                  <a:schemeClr val="bg2">
                    <a:lumMod val="10000"/>
                  </a:schemeClr>
                </a:solidFill>
                <a:cs typeface="Courier New" pitchFamily="49" charset="0"/>
              </a:rPr>
              <a:t>划</a:t>
            </a:r>
            <a:endParaRPr lang="en-US" altLang="zh-CN" b="0" kern="0" dirty="0" smtClean="0"/>
          </a:p>
          <a:p>
            <a:pPr marL="990600" lvl="1" indent="-533400" eaLnBrk="1" hangingPunct="1">
              <a:lnSpc>
                <a:spcPct val="150000"/>
              </a:lnSpc>
              <a:spcBef>
                <a:spcPts val="600"/>
              </a:spcBef>
              <a:buFont typeface="+mj-lt"/>
              <a:buAutoNum type="arabicPeriod" startAt="3"/>
            </a:pPr>
            <a:r>
              <a:rPr lang="zh-CN" altLang="en-US" sz="2400" dirty="0">
                <a:solidFill>
                  <a:schemeClr val="bg2">
                    <a:lumMod val="10000"/>
                  </a:schemeClr>
                </a:solidFill>
                <a:cs typeface="Courier New" pitchFamily="49" charset="0"/>
              </a:rPr>
              <a:t>该问题所分解出的各个子问题是相互独立</a:t>
            </a:r>
            <a:r>
              <a:rPr lang="zh-CN" altLang="en-US" sz="2400" dirty="0" smtClean="0">
                <a:solidFill>
                  <a:schemeClr val="bg2">
                    <a:lumMod val="10000"/>
                  </a:schemeClr>
                </a:solidFill>
                <a:cs typeface="Courier New" pitchFamily="49" charset="0"/>
              </a:rPr>
              <a:t>的</a:t>
            </a:r>
            <a:endParaRPr lang="en-US" altLang="zh-CN" sz="2400" dirty="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即：子问题之间不包含公共的子问题</a:t>
            </a:r>
            <a:endParaRPr lang="en-US" altLang="zh-CN" b="0" dirty="0" smtClean="0">
              <a:solidFill>
                <a:schemeClr val="bg2">
                  <a:lumMod val="10000"/>
                </a:schemeClr>
              </a:solidFill>
              <a:cs typeface="Courier New" pitchFamily="49" charset="0"/>
            </a:endParaRPr>
          </a:p>
          <a:p>
            <a:pPr marL="1390650" lvl="2" indent="-533400" eaLnBrk="1" hangingPunct="1">
              <a:lnSpc>
                <a:spcPct val="150000"/>
              </a:lnSpc>
              <a:spcBef>
                <a:spcPts val="600"/>
              </a:spcBef>
              <a:buFont typeface="微软雅黑" panose="020B0503020204020204" pitchFamily="34" charset="-122"/>
              <a:buChar char="＆"/>
            </a:pPr>
            <a:r>
              <a:rPr lang="zh-CN" altLang="en-US" b="0" dirty="0" smtClean="0">
                <a:solidFill>
                  <a:schemeClr val="bg2">
                    <a:lumMod val="10000"/>
                  </a:schemeClr>
                </a:solidFill>
                <a:cs typeface="Courier New" pitchFamily="49" charset="0"/>
              </a:rPr>
              <a:t>这条特征涉及到分治法的效率，如果各子问题是不独立的，则</a:t>
            </a:r>
            <a:r>
              <a:rPr lang="zh-CN" altLang="en-US" b="0" dirty="0">
                <a:solidFill>
                  <a:schemeClr val="bg2">
                    <a:lumMod val="10000"/>
                  </a:schemeClr>
                </a:solidFill>
                <a:cs typeface="Courier New" pitchFamily="49" charset="0"/>
              </a:rPr>
              <a:t>采用</a:t>
            </a:r>
            <a:r>
              <a:rPr lang="zh-CN" altLang="en-US" b="0" dirty="0" smtClean="0">
                <a:solidFill>
                  <a:schemeClr val="bg2">
                    <a:lumMod val="10000"/>
                  </a:schemeClr>
                </a:solidFill>
                <a:cs typeface="Courier New" pitchFamily="49" charset="0"/>
              </a:rPr>
              <a:t>分治法需要重复地求解公共的子问题，此时虽然也可用分治法，但一般用动态规划较好</a:t>
            </a:r>
            <a:endParaRPr lang="en-US" altLang="zh-CN" b="0" dirty="0">
              <a:solidFill>
                <a:schemeClr val="bg2">
                  <a:lumMod val="10000"/>
                </a:schemeClr>
              </a:solidFill>
              <a:cs typeface="Courier New" pitchFamily="49" charset="0"/>
            </a:endParaRPr>
          </a:p>
        </p:txBody>
      </p:sp>
    </p:spTree>
    <p:extLst>
      <p:ext uri="{BB962C8B-B14F-4D97-AF65-F5344CB8AC3E}">
        <p14:creationId xmlns:p14="http://schemas.microsoft.com/office/powerpoint/2010/main" val="33469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分治</a:t>
            </a:r>
            <a:r>
              <a:rPr lang="zh-CN" altLang="en-US" dirty="0" smtClean="0">
                <a:solidFill>
                  <a:schemeClr val="bg2">
                    <a:lumMod val="10000"/>
                  </a:schemeClr>
                </a:solidFill>
                <a:cs typeface="Courier New" pitchFamily="49" charset="0"/>
              </a:rPr>
              <a:t>法示例</a:t>
            </a:r>
            <a:r>
              <a:rPr lang="en-US" altLang="zh-CN" dirty="0" smtClean="0">
                <a:solidFill>
                  <a:schemeClr val="bg2">
                    <a:lumMod val="10000"/>
                  </a:schemeClr>
                </a:solidFill>
                <a:cs typeface="Courier New" pitchFamily="49" charset="0"/>
              </a:rPr>
              <a:t>1</a:t>
            </a:r>
            <a:r>
              <a:rPr lang="zh-CN" altLang="en-US" dirty="0" smtClean="0">
                <a:solidFill>
                  <a:schemeClr val="bg2">
                    <a:lumMod val="10000"/>
                  </a:schemeClr>
                </a:solidFill>
                <a:cs typeface="Courier New" pitchFamily="49" charset="0"/>
              </a:rPr>
              <a:t>：二</a:t>
            </a:r>
            <a:r>
              <a:rPr lang="zh-CN" altLang="en-US" dirty="0">
                <a:solidFill>
                  <a:schemeClr val="bg2">
                    <a:lumMod val="10000"/>
                  </a:schemeClr>
                </a:solidFill>
                <a:cs typeface="Courier New" pitchFamily="49" charset="0"/>
              </a:rPr>
              <a:t>分搜索技术</a:t>
            </a:r>
          </a:p>
        </p:txBody>
      </p:sp>
      <p:sp>
        <p:nvSpPr>
          <p:cNvPr id="5" name="Content Placeholder 2"/>
          <p:cNvSpPr txBox="1">
            <a:spLocks/>
          </p:cNvSpPr>
          <p:nvPr/>
        </p:nvSpPr>
        <p:spPr>
          <a:xfrm>
            <a:off x="179512" y="692696"/>
            <a:ext cx="8928992"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500"/>
              </a:spcBef>
            </a:pPr>
            <a:r>
              <a:rPr lang="zh-CN" altLang="en-US" sz="2400" kern="0" dirty="0"/>
              <a:t>给</a:t>
            </a:r>
            <a:r>
              <a:rPr lang="zh-CN" altLang="en-US" sz="2400" kern="0" dirty="0" smtClean="0"/>
              <a:t>定：已</a:t>
            </a:r>
            <a:r>
              <a:rPr lang="zh-CN" altLang="en-US" sz="2400" kern="0" dirty="0"/>
              <a:t>按升序排好序的</a:t>
            </a:r>
            <a:r>
              <a:rPr lang="en-US" altLang="zh-CN" sz="2400" kern="0" dirty="0"/>
              <a:t>n</a:t>
            </a:r>
            <a:r>
              <a:rPr lang="zh-CN" altLang="en-US" sz="2400" kern="0" dirty="0"/>
              <a:t>个元素</a:t>
            </a:r>
            <a:r>
              <a:rPr lang="en-US" altLang="zh-CN" sz="2400" kern="0" dirty="0"/>
              <a:t>a[0:n-1</a:t>
            </a:r>
            <a:r>
              <a:rPr lang="en-US" altLang="zh-CN" sz="2400" kern="0" dirty="0" smtClean="0"/>
              <a:t>]</a:t>
            </a:r>
          </a:p>
          <a:p>
            <a:pPr marL="540000" indent="-540000" eaLnBrk="1" hangingPunct="1">
              <a:lnSpc>
                <a:spcPct val="150000"/>
              </a:lnSpc>
              <a:spcBef>
                <a:spcPts val="500"/>
              </a:spcBef>
            </a:pPr>
            <a:r>
              <a:rPr lang="zh-CN" altLang="en-US" sz="2400" kern="0" dirty="0" smtClean="0"/>
              <a:t>问题：在</a:t>
            </a:r>
            <a:r>
              <a:rPr lang="zh-CN" altLang="en-US" sz="2400" kern="0" dirty="0"/>
              <a:t>这</a:t>
            </a:r>
            <a:r>
              <a:rPr lang="en-US" altLang="zh-CN" sz="2400" kern="0" dirty="0"/>
              <a:t>n</a:t>
            </a:r>
            <a:r>
              <a:rPr lang="zh-CN" altLang="en-US" sz="2400" kern="0" dirty="0"/>
              <a:t>个元素中找出一特定元素</a:t>
            </a:r>
            <a:r>
              <a:rPr lang="en-US" altLang="zh-CN" sz="2400" kern="0" dirty="0"/>
              <a:t>x</a:t>
            </a:r>
            <a:r>
              <a:rPr lang="zh-CN" altLang="en-US" sz="2400" kern="0" dirty="0"/>
              <a:t>。</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1</a:t>
            </a:r>
            <a:r>
              <a:rPr lang="zh-CN" altLang="en-US" sz="2400" kern="0" dirty="0" smtClean="0"/>
              <a:t>：</a:t>
            </a:r>
            <a:r>
              <a:rPr lang="zh-CN" altLang="en-US" sz="2400" dirty="0">
                <a:solidFill>
                  <a:schemeClr val="bg2">
                    <a:lumMod val="10000"/>
                  </a:schemeClr>
                </a:solidFill>
                <a:cs typeface="Courier New" pitchFamily="49" charset="0"/>
              </a:rPr>
              <a:t>该问题的规模缩小到一定的程度就可以容易地解决</a:t>
            </a:r>
            <a:endParaRPr lang="zh-CN" altLang="en-US" sz="2400" kern="0" dirty="0" smtClean="0"/>
          </a:p>
          <a:p>
            <a:pPr marL="940050" lvl="1" indent="-540000" eaLnBrk="1" hangingPunct="1">
              <a:lnSpc>
                <a:spcPct val="150000"/>
              </a:lnSpc>
              <a:spcBef>
                <a:spcPts val="500"/>
              </a:spcBef>
            </a:pPr>
            <a:r>
              <a:rPr lang="zh-CN" altLang="en-US" sz="2400" b="0" kern="0" dirty="0" smtClean="0"/>
              <a:t>如果</a:t>
            </a:r>
            <a:r>
              <a:rPr lang="en-US" altLang="zh-CN" sz="2400" b="0" kern="0" dirty="0" smtClean="0"/>
              <a:t>n=1</a:t>
            </a:r>
            <a:r>
              <a:rPr lang="zh-CN" altLang="en-US" sz="2400" b="0" kern="0" dirty="0" smtClean="0"/>
              <a:t>，则通过一次比较就可以解决问题</a:t>
            </a:r>
            <a:endParaRPr lang="zh-CN" altLang="en-US" sz="2400" b="0" kern="0" dirty="0"/>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2</a:t>
            </a:r>
            <a:r>
              <a:rPr lang="zh-CN" altLang="en-US" sz="2400" kern="0" dirty="0" smtClean="0"/>
              <a:t>：该</a:t>
            </a:r>
            <a:r>
              <a:rPr lang="zh-CN" altLang="en-US" sz="2400" kern="0" dirty="0"/>
              <a:t>问题可以分解为若干个规模较小的相同问</a:t>
            </a:r>
            <a:r>
              <a:rPr lang="zh-CN" altLang="en-US" sz="2400" kern="0" dirty="0" smtClean="0"/>
              <a:t>题</a:t>
            </a:r>
            <a:endParaRPr lang="en-US" altLang="zh-CN" sz="2400" kern="0" dirty="0" smtClean="0"/>
          </a:p>
          <a:p>
            <a:pPr marL="940050" lvl="1" indent="-540000" eaLnBrk="1" hangingPunct="1">
              <a:lnSpc>
                <a:spcPct val="150000"/>
              </a:lnSpc>
              <a:spcBef>
                <a:spcPts val="500"/>
              </a:spcBef>
            </a:pPr>
            <a:r>
              <a:rPr lang="zh-CN" altLang="en-US" sz="2400" b="0" kern="0" dirty="0" smtClean="0"/>
              <a:t>取</a:t>
            </a:r>
            <a:r>
              <a:rPr lang="zh-CN" altLang="en-US" sz="2400" b="0" kern="0" dirty="0"/>
              <a:t>中间元素</a:t>
            </a:r>
            <a:r>
              <a:rPr lang="en-US" altLang="zh-CN" sz="2400" b="0" kern="0" dirty="0"/>
              <a:t>a[mid]</a:t>
            </a:r>
            <a:r>
              <a:rPr lang="zh-CN" altLang="en-US" sz="2400" b="0" kern="0" dirty="0"/>
              <a:t>对序列进行划分</a:t>
            </a:r>
            <a:endParaRPr lang="en-US" altLang="zh-CN" sz="2400" b="0" kern="0" dirty="0"/>
          </a:p>
          <a:p>
            <a:pPr marL="940050" lvl="1" indent="-540000" eaLnBrk="1" hangingPunct="1">
              <a:lnSpc>
                <a:spcPct val="150000"/>
              </a:lnSpc>
              <a:spcBef>
                <a:spcPts val="500"/>
              </a:spcBef>
            </a:pPr>
            <a:r>
              <a:rPr lang="zh-CN" altLang="en-US" sz="2400" b="0" kern="0" dirty="0" smtClean="0"/>
              <a:t>在</a:t>
            </a:r>
            <a:r>
              <a:rPr lang="en-US" altLang="zh-CN" sz="2400" b="0" kern="0" dirty="0"/>
              <a:t>a[mid]</a:t>
            </a:r>
            <a:r>
              <a:rPr lang="zh-CN" altLang="en-US" sz="2400" b="0" kern="0" dirty="0"/>
              <a:t>前面或后面查找</a:t>
            </a:r>
            <a:r>
              <a:rPr lang="en-US" altLang="zh-CN" sz="2400" b="0" kern="0" dirty="0"/>
              <a:t>x</a:t>
            </a:r>
            <a:r>
              <a:rPr lang="zh-CN" altLang="en-US" sz="2400" b="0" kern="0" dirty="0"/>
              <a:t>，其方法都和在</a:t>
            </a:r>
            <a:r>
              <a:rPr lang="en-US" altLang="zh-CN" sz="2400" b="0" kern="0" dirty="0"/>
              <a:t>a</a:t>
            </a:r>
            <a:r>
              <a:rPr lang="zh-CN" altLang="en-US" sz="2400" b="0" kern="0" dirty="0"/>
              <a:t>中查找</a:t>
            </a:r>
            <a:r>
              <a:rPr lang="en-US" altLang="zh-CN" sz="2400" b="0" kern="0" dirty="0"/>
              <a:t>x</a:t>
            </a:r>
            <a:r>
              <a:rPr lang="zh-CN" altLang="en-US" sz="2400" b="0" kern="0" dirty="0"/>
              <a:t>一样</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3</a:t>
            </a:r>
            <a:r>
              <a:rPr lang="zh-CN" altLang="en-US" sz="2400" kern="0" dirty="0" smtClean="0"/>
              <a:t>：分</a:t>
            </a:r>
            <a:r>
              <a:rPr lang="zh-CN" altLang="en-US" sz="2400" kern="0" dirty="0"/>
              <a:t>解出的子问题的解可以合并为原问题的解</a:t>
            </a:r>
          </a:p>
          <a:p>
            <a:pPr marL="540000" indent="-540000" eaLnBrk="1" hangingPunct="1">
              <a:lnSpc>
                <a:spcPct val="150000"/>
              </a:lnSpc>
              <a:spcBef>
                <a:spcPts val="500"/>
              </a:spcBef>
            </a:pPr>
            <a:r>
              <a:rPr lang="zh-CN" altLang="en-US" sz="2400" kern="0" dirty="0"/>
              <a:t>分</a:t>
            </a:r>
            <a:r>
              <a:rPr lang="zh-CN" altLang="en-US" sz="2400" kern="0" dirty="0" smtClean="0"/>
              <a:t>析</a:t>
            </a:r>
            <a:r>
              <a:rPr lang="en-US" altLang="zh-CN" sz="2400" kern="0" dirty="0" smtClean="0"/>
              <a:t>4</a:t>
            </a:r>
            <a:r>
              <a:rPr lang="zh-CN" altLang="en-US" sz="2400" kern="0" dirty="0" smtClean="0"/>
              <a:t>：分</a:t>
            </a:r>
            <a:r>
              <a:rPr lang="zh-CN" altLang="en-US" sz="2400" kern="0" dirty="0"/>
              <a:t>解出的各个子问题是相互独立</a:t>
            </a:r>
            <a:r>
              <a:rPr lang="zh-CN" altLang="en-US" sz="2400" kern="0" dirty="0" smtClean="0"/>
              <a:t>的</a:t>
            </a:r>
            <a:endParaRPr lang="en-US" altLang="zh-CN" sz="2400" kern="0" dirty="0" smtClean="0"/>
          </a:p>
          <a:p>
            <a:pPr marL="940050" lvl="1" indent="-540000" eaLnBrk="1" hangingPunct="1">
              <a:lnSpc>
                <a:spcPct val="150000"/>
              </a:lnSpc>
              <a:spcBef>
                <a:spcPts val="500"/>
              </a:spcBef>
            </a:pPr>
            <a:r>
              <a:rPr lang="zh-CN" altLang="en-US" sz="2400" b="0" kern="0" dirty="0"/>
              <a:t>在</a:t>
            </a:r>
            <a:r>
              <a:rPr lang="en-US" altLang="zh-CN" sz="2400" b="0" kern="0" dirty="0"/>
              <a:t>a[</a:t>
            </a:r>
            <a:r>
              <a:rPr lang="en-US" altLang="zh-CN" sz="2400" b="0" kern="0" dirty="0" err="1"/>
              <a:t>i</a:t>
            </a:r>
            <a:r>
              <a:rPr lang="en-US" altLang="zh-CN" sz="2400" b="0" kern="0" dirty="0"/>
              <a:t>]</a:t>
            </a:r>
            <a:r>
              <a:rPr lang="zh-CN" altLang="en-US" sz="2400" b="0" kern="0" dirty="0"/>
              <a:t>的前面或后面查找</a:t>
            </a:r>
            <a:r>
              <a:rPr lang="en-US" altLang="zh-CN" sz="2400" b="0" kern="0" dirty="0"/>
              <a:t>x</a:t>
            </a:r>
            <a:r>
              <a:rPr lang="zh-CN" altLang="en-US" sz="2400" b="0" kern="0" dirty="0"/>
              <a:t>是独立的子问题</a:t>
            </a:r>
            <a:endParaRPr lang="en-US" altLang="zh-CN" sz="2400" b="0" kern="0" dirty="0"/>
          </a:p>
        </p:txBody>
      </p:sp>
    </p:spTree>
    <p:extLst>
      <p:ext uri="{BB962C8B-B14F-4D97-AF65-F5344CB8AC3E}">
        <p14:creationId xmlns:p14="http://schemas.microsoft.com/office/powerpoint/2010/main" val="87754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wipe(lef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1</a:t>
            </a:r>
            <a:r>
              <a:rPr lang="zh-CN" altLang="en-US" kern="1200" dirty="0" smtClean="0">
                <a:solidFill>
                  <a:srgbClr val="000000"/>
                </a:solidFill>
                <a:cs typeface="+mn-cs"/>
              </a:rPr>
              <a:t>：</a:t>
            </a:r>
            <a:r>
              <a:rPr lang="zh-CN" altLang="en-US" kern="1200" dirty="0">
                <a:solidFill>
                  <a:srgbClr val="000000"/>
                </a:solidFill>
                <a:cs typeface="+mn-cs"/>
              </a:rPr>
              <a:t>二分搜索算法</a:t>
            </a:r>
          </a:p>
        </p:txBody>
      </p:sp>
      <p:sp>
        <p:nvSpPr>
          <p:cNvPr id="4" name="Text Box 3"/>
          <p:cNvSpPr txBox="1">
            <a:spLocks noChangeArrowheads="1"/>
          </p:cNvSpPr>
          <p:nvPr/>
        </p:nvSpPr>
        <p:spPr bwMode="auto">
          <a:xfrm>
            <a:off x="179512" y="5301208"/>
            <a:ext cx="889248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ts val="1400"/>
              </a:spcBef>
            </a:pPr>
            <a:r>
              <a:rPr lang="zh-CN" altLang="en-US" dirty="0">
                <a:solidFill>
                  <a:srgbClr val="000000"/>
                </a:solidFill>
                <a:latin typeface="微软雅黑" panose="020B0503020204020204" pitchFamily="34" charset="-122"/>
                <a:ea typeface="微软雅黑" panose="020B0503020204020204" pitchFamily="34" charset="-122"/>
              </a:rPr>
              <a:t>算法复杂度分析</a:t>
            </a:r>
            <a:r>
              <a:rPr lang="zh-CN" altLang="en-US" dirty="0" smtClean="0">
                <a:solidFill>
                  <a:srgbClr val="000000"/>
                </a:solidFill>
                <a:latin typeface="微软雅黑" panose="020B0503020204020204" pitchFamily="34" charset="-122"/>
                <a:ea typeface="微软雅黑" panose="020B0503020204020204" pitchFamily="34" charset="-122"/>
              </a:rPr>
              <a:t>：每</a:t>
            </a:r>
            <a:r>
              <a:rPr lang="zh-CN" altLang="en-US" dirty="0">
                <a:solidFill>
                  <a:srgbClr val="000000"/>
                </a:solidFill>
                <a:latin typeface="微软雅黑" panose="020B0503020204020204" pitchFamily="34" charset="-122"/>
                <a:ea typeface="微软雅黑" panose="020B0503020204020204" pitchFamily="34" charset="-122"/>
              </a:rPr>
              <a:t>执行一次算法的</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 待搜索数组的大小减少一半。因此，在最坏情况下，</a:t>
            </a:r>
            <a:r>
              <a:rPr lang="en-US" altLang="zh-CN" dirty="0">
                <a:solidFill>
                  <a:srgbClr val="000000"/>
                </a:solidFill>
                <a:latin typeface="微软雅黑" panose="020B0503020204020204" pitchFamily="34" charset="-122"/>
                <a:ea typeface="微软雅黑" panose="020B0503020204020204" pitchFamily="34" charset="-122"/>
              </a:rPr>
              <a:t>while</a:t>
            </a:r>
            <a:r>
              <a:rPr lang="zh-CN" altLang="en-US" dirty="0">
                <a:solidFill>
                  <a:srgbClr val="000000"/>
                </a:solidFill>
                <a:latin typeface="微软雅黑" panose="020B0503020204020204" pitchFamily="34" charset="-122"/>
                <a:ea typeface="微软雅黑" panose="020B0503020204020204" pitchFamily="34" charset="-122"/>
              </a:rPr>
              <a:t>循环被执行了</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次。循环体内运算需要</a:t>
            </a:r>
            <a:r>
              <a:rPr lang="en-US" altLang="zh-CN" dirty="0">
                <a:solidFill>
                  <a:srgbClr val="000000"/>
                </a:solidFill>
                <a:latin typeface="微软雅黑" panose="020B0503020204020204" pitchFamily="34" charset="-122"/>
                <a:ea typeface="微软雅黑" panose="020B0503020204020204" pitchFamily="34" charset="-122"/>
              </a:rPr>
              <a:t>O(1) </a:t>
            </a:r>
            <a:r>
              <a:rPr lang="zh-CN" altLang="en-US" dirty="0">
                <a:solidFill>
                  <a:srgbClr val="000000"/>
                </a:solidFill>
                <a:latin typeface="微软雅黑" panose="020B0503020204020204" pitchFamily="34" charset="-122"/>
                <a:ea typeface="微软雅黑" panose="020B0503020204020204" pitchFamily="34" charset="-122"/>
              </a:rPr>
              <a:t>时间，因此整个算法在最坏情况下的计算时间复杂性为</a:t>
            </a:r>
            <a:r>
              <a:rPr lang="en-US" altLang="zh-CN" dirty="0">
                <a:solidFill>
                  <a:srgbClr val="000000"/>
                </a:solidFill>
                <a:latin typeface="微软雅黑" panose="020B0503020204020204" pitchFamily="34" charset="-122"/>
                <a:ea typeface="微软雅黑" panose="020B0503020204020204" pitchFamily="34" charset="-122"/>
              </a:rPr>
              <a:t>O(</a:t>
            </a:r>
            <a:r>
              <a:rPr lang="en-US" altLang="zh-CN" dirty="0" err="1">
                <a:solidFill>
                  <a:srgbClr val="000000"/>
                </a:solidFill>
                <a:latin typeface="微软雅黑" panose="020B0503020204020204" pitchFamily="34" charset="-122"/>
                <a:ea typeface="微软雅黑" panose="020B0503020204020204" pitchFamily="34" charset="-122"/>
              </a:rPr>
              <a:t>logn</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a:t>
            </a:r>
          </a:p>
        </p:txBody>
      </p:sp>
      <p:sp>
        <p:nvSpPr>
          <p:cNvPr id="5" name="副标题 2"/>
          <p:cNvSpPr txBox="1">
            <a:spLocks/>
          </p:cNvSpPr>
          <p:nvPr/>
        </p:nvSpPr>
        <p:spPr>
          <a:xfrm>
            <a:off x="251521" y="764704"/>
            <a:ext cx="8640959" cy="4752528"/>
          </a:xfrm>
          <a:prstGeom prst="rect">
            <a:avLst/>
          </a:prstGeom>
        </p:spPr>
        <p:txBody>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7150" indent="0">
              <a:buNone/>
            </a:pP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a:t>
            </a:r>
            <a:r>
              <a:rPr lang="en-US" altLang="zh-CN" sz="2400" kern="0" dirty="0" err="1" smtClean="0">
                <a:solidFill>
                  <a:srgbClr val="000000"/>
                </a:solidFill>
                <a:latin typeface="+mn-ea"/>
                <a:ea typeface="+mn-ea"/>
                <a:cs typeface="Arial" charset="0"/>
              </a:rPr>
              <a:t>BinarySearch</a:t>
            </a:r>
            <a:r>
              <a:rPr lang="en-US" altLang="zh-CN" sz="2400" kern="0" dirty="0" smtClean="0">
                <a:solidFill>
                  <a:srgbClr val="000000"/>
                </a:solidFill>
                <a:latin typeface="+mn-ea"/>
                <a:ea typeface="+mn-ea"/>
                <a:cs typeface="Arial" charset="0"/>
              </a:rPr>
              <a:t>(</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a[], </a:t>
            </a:r>
            <a:r>
              <a:rPr lang="en-US" altLang="zh-CN" sz="2400" kern="0" dirty="0" err="1" smtClean="0">
                <a:solidFill>
                  <a:srgbClr val="000000"/>
                </a:solidFill>
                <a:latin typeface="+mn-ea"/>
                <a:ea typeface="+mn-ea"/>
                <a:cs typeface="Arial" charset="0"/>
              </a:rPr>
              <a:t>int</a:t>
            </a:r>
            <a:r>
              <a:rPr lang="en-US" altLang="zh-CN" sz="2400" kern="0" dirty="0" smtClean="0">
                <a:solidFill>
                  <a:srgbClr val="000000"/>
                </a:solidFill>
                <a:latin typeface="+mn-ea"/>
                <a:ea typeface="+mn-ea"/>
                <a:cs typeface="Arial" charset="0"/>
              </a:rPr>
              <a:t> </a:t>
            </a:r>
            <a:r>
              <a:rPr lang="en-US" altLang="zh-CN" sz="2400" kern="0" dirty="0">
                <a:solidFill>
                  <a:srgbClr val="000000"/>
                </a:solidFill>
                <a:latin typeface="+mn-ea"/>
                <a:ea typeface="+mn-ea"/>
                <a:cs typeface="Arial" charset="0"/>
              </a:rPr>
              <a:t>x,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left,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right</a:t>
            </a:r>
            <a:r>
              <a:rPr lang="en-US" altLang="zh-CN" sz="2400" kern="0" dirty="0" smtClean="0">
                <a:solidFill>
                  <a:srgbClr val="000000"/>
                </a:solidFill>
                <a:latin typeface="+mn-ea"/>
                <a:ea typeface="+mn-ea"/>
                <a:cs typeface="Arial" charset="0"/>
              </a:rPr>
              <a:t>) {</a:t>
            </a:r>
            <a:endParaRPr lang="en-US" altLang="zh-CN" sz="2400" kern="0" dirty="0">
              <a:solidFill>
                <a:srgbClr val="000000"/>
              </a:solidFill>
              <a:latin typeface="+mn-ea"/>
              <a:ea typeface="+mn-ea"/>
              <a:cs typeface="Arial" charset="0"/>
            </a:endParaRPr>
          </a:p>
          <a:p>
            <a:pPr marL="57150" indent="0">
              <a:buNone/>
            </a:pPr>
            <a:r>
              <a:rPr lang="en-US" altLang="zh-CN" sz="2400" kern="0" dirty="0">
                <a:solidFill>
                  <a:srgbClr val="000000"/>
                </a:solidFill>
                <a:latin typeface="+mn-ea"/>
                <a:ea typeface="+mn-ea"/>
                <a:cs typeface="Arial" charset="0"/>
              </a:rPr>
              <a:t>    while (right &gt;= left){ </a:t>
            </a:r>
          </a:p>
          <a:p>
            <a:pPr marL="57150" indent="0">
              <a:buNone/>
            </a:pPr>
            <a:r>
              <a:rPr lang="en-US" altLang="zh-CN" sz="2400" kern="0" dirty="0">
                <a:solidFill>
                  <a:srgbClr val="000000"/>
                </a:solidFill>
                <a:latin typeface="+mn-ea"/>
                <a:ea typeface="+mn-ea"/>
                <a:cs typeface="Arial" charset="0"/>
              </a:rPr>
              <a:t>        </a:t>
            </a:r>
            <a:r>
              <a:rPr lang="en-US" altLang="zh-CN" sz="2400" kern="0" dirty="0" err="1">
                <a:solidFill>
                  <a:srgbClr val="000000"/>
                </a:solidFill>
                <a:latin typeface="+mn-ea"/>
                <a:ea typeface="+mn-ea"/>
                <a:cs typeface="Arial" charset="0"/>
              </a:rPr>
              <a:t>int</a:t>
            </a:r>
            <a:r>
              <a:rPr lang="en-US" altLang="zh-CN" sz="2400" kern="0" dirty="0">
                <a:solidFill>
                  <a:srgbClr val="000000"/>
                </a:solidFill>
                <a:latin typeface="+mn-ea"/>
                <a:ea typeface="+mn-ea"/>
                <a:cs typeface="Arial" charset="0"/>
              </a:rPr>
              <a:t> mid = (</a:t>
            </a:r>
            <a:r>
              <a:rPr lang="en-US" altLang="zh-CN" sz="2400" kern="0" dirty="0" err="1" smtClean="0">
                <a:solidFill>
                  <a:srgbClr val="000000"/>
                </a:solidFill>
                <a:latin typeface="+mn-ea"/>
                <a:ea typeface="+mn-ea"/>
                <a:cs typeface="Arial" charset="0"/>
              </a:rPr>
              <a:t>left+right</a:t>
            </a:r>
            <a:r>
              <a:rPr lang="en-US" altLang="zh-CN" sz="2400" kern="0" dirty="0" smtClean="0">
                <a:solidFill>
                  <a:srgbClr val="000000"/>
                </a:solidFill>
                <a:latin typeface="+mn-ea"/>
                <a:ea typeface="+mn-ea"/>
                <a:cs typeface="Arial" charset="0"/>
              </a:rPr>
              <a:t>)/</a:t>
            </a:r>
            <a:r>
              <a:rPr lang="en-US" altLang="zh-CN" sz="2400" kern="0" dirty="0">
                <a:solidFill>
                  <a:srgbClr val="000000"/>
                </a:solidFill>
                <a:latin typeface="+mn-ea"/>
                <a:ea typeface="+mn-ea"/>
                <a:cs typeface="Arial" charset="0"/>
              </a:rPr>
              <a:t>2;</a:t>
            </a:r>
          </a:p>
          <a:p>
            <a:pPr marL="57150" indent="0">
              <a:buNone/>
            </a:pPr>
            <a:r>
              <a:rPr lang="en-US" altLang="zh-CN" sz="2400" kern="0" dirty="0">
                <a:solidFill>
                  <a:srgbClr val="000000"/>
                </a:solidFill>
                <a:latin typeface="+mn-ea"/>
                <a:ea typeface="+mn-ea"/>
                <a:cs typeface="Arial" charset="0"/>
              </a:rPr>
              <a:t>        if (x == a[m]) return mid;</a:t>
            </a:r>
          </a:p>
          <a:p>
            <a:pPr marL="57150" indent="0">
              <a:buNone/>
            </a:pPr>
            <a:r>
              <a:rPr lang="en-US" altLang="zh-CN" sz="2400" kern="0" dirty="0">
                <a:solidFill>
                  <a:srgbClr val="000000"/>
                </a:solidFill>
                <a:latin typeface="+mn-ea"/>
                <a:ea typeface="+mn-ea"/>
                <a:cs typeface="Arial" charset="0"/>
              </a:rPr>
              <a:t>        if (x &lt; a[m]) right = mid-1; </a:t>
            </a:r>
          </a:p>
          <a:p>
            <a:pPr marL="57150" indent="0">
              <a:buNone/>
            </a:pPr>
            <a:r>
              <a:rPr lang="en-US" altLang="zh-CN" sz="2400" kern="0" dirty="0">
                <a:solidFill>
                  <a:srgbClr val="000000"/>
                </a:solidFill>
                <a:latin typeface="+mn-ea"/>
                <a:ea typeface="+mn-ea"/>
                <a:cs typeface="Arial" charset="0"/>
              </a:rPr>
              <a:t>        else left = mid+1;</a:t>
            </a:r>
          </a:p>
          <a:p>
            <a:pPr marL="57150" indent="0">
              <a:buNone/>
            </a:pPr>
            <a:r>
              <a:rPr lang="en-US" altLang="zh-CN" sz="2400" kern="0" dirty="0">
                <a:solidFill>
                  <a:srgbClr val="000000"/>
                </a:solidFill>
                <a:latin typeface="+mn-ea"/>
                <a:ea typeface="+mn-ea"/>
                <a:cs typeface="Arial" charset="0"/>
              </a:rPr>
              <a:t>    }</a:t>
            </a:r>
          </a:p>
          <a:p>
            <a:pPr marL="57150" indent="0">
              <a:buNone/>
            </a:pPr>
            <a:r>
              <a:rPr lang="en-US" altLang="zh-CN" sz="2400" kern="0" dirty="0">
                <a:solidFill>
                  <a:srgbClr val="000000"/>
                </a:solidFill>
                <a:latin typeface="+mn-ea"/>
                <a:ea typeface="+mn-ea"/>
                <a:cs typeface="Arial" charset="0"/>
              </a:rPr>
              <a:t>    return -1;</a:t>
            </a:r>
          </a:p>
          <a:p>
            <a:pPr marL="57150" indent="0">
              <a:buNone/>
            </a:pPr>
            <a:r>
              <a:rPr lang="en-US" altLang="zh-CN" sz="2400" kern="0" dirty="0">
                <a:solidFill>
                  <a:srgbClr val="000000"/>
                </a:solidFill>
                <a:latin typeface="+mn-ea"/>
                <a:ea typeface="+mn-ea"/>
                <a:cs typeface="Arial" charset="0"/>
              </a:rPr>
              <a:t>} </a:t>
            </a:r>
          </a:p>
        </p:txBody>
      </p:sp>
    </p:spTree>
    <p:extLst>
      <p:ext uri="{BB962C8B-B14F-4D97-AF65-F5344CB8AC3E}">
        <p14:creationId xmlns:p14="http://schemas.microsoft.com/office/powerpoint/2010/main" val="18653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a:xfrm>
            <a:off x="1" y="8899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sz="2800" dirty="0" smtClean="0">
                <a:solidFill>
                  <a:schemeClr val="bg2">
                    <a:lumMod val="10000"/>
                  </a:schemeClr>
                </a:solidFill>
                <a:cs typeface="Courier New" pitchFamily="49" charset="0"/>
              </a:rPr>
              <a:t>递归</a:t>
            </a:r>
            <a:r>
              <a:rPr lang="en-US" altLang="zh-CN" sz="2800" dirty="0" smtClean="0">
                <a:solidFill>
                  <a:schemeClr val="bg2">
                    <a:lumMod val="10000"/>
                  </a:schemeClr>
                </a:solidFill>
                <a:cs typeface="Courier New" pitchFamily="49" charset="0"/>
              </a:rPr>
              <a:t>(recursive)</a:t>
            </a:r>
            <a:endParaRPr lang="zh-CN" altLang="en-US" sz="2800" dirty="0" smtClean="0">
              <a:solidFill>
                <a:schemeClr val="bg2">
                  <a:lumMod val="10000"/>
                </a:schemeClr>
              </a:solidFill>
              <a:cs typeface="Courier New" pitchFamily="49" charset="0"/>
            </a:endParaRPr>
          </a:p>
        </p:txBody>
      </p:sp>
      <p:sp>
        <p:nvSpPr>
          <p:cNvPr id="2211843" name="Content Placeholder 2"/>
          <p:cNvSpPr>
            <a:spLocks noGrp="1"/>
          </p:cNvSpPr>
          <p:nvPr>
            <p:ph idx="4294967295"/>
          </p:nvPr>
        </p:nvSpPr>
        <p:spPr>
          <a:xfrm>
            <a:off x="252164" y="836613"/>
            <a:ext cx="8496300" cy="5688012"/>
          </a:xfrm>
          <a:prstGeom prst="rect">
            <a:avLst/>
          </a:prstGeom>
        </p:spPr>
        <p:txBody>
          <a:bodyPr lIns="92075" tIns="46038" rIns="92075" bIns="46038"/>
          <a:lstStyle/>
          <a:p>
            <a:pPr marL="609600" indent="-609600" eaLnBrk="1" hangingPunct="1"/>
            <a:r>
              <a:rPr lang="zh-CN" altLang="en-US" sz="2400" b="0" dirty="0" smtClean="0">
                <a:cs typeface="Courier New" pitchFamily="49" charset="0"/>
              </a:rPr>
              <a:t>如果函数调用它本身，那么此函数就是递归的</a:t>
            </a:r>
            <a:endParaRPr lang="en-US" altLang="zh-CN" sz="2400" b="0" dirty="0" smtClean="0">
              <a:cs typeface="Courier New" pitchFamily="49" charset="0"/>
            </a:endParaRPr>
          </a:p>
          <a:p>
            <a:pPr marL="609600" indent="-609600" eaLnBrk="1" hangingPunct="1"/>
            <a:r>
              <a:rPr lang="zh-CN" altLang="en-US" sz="2400" b="0" dirty="0" smtClean="0">
                <a:cs typeface="Courier New" pitchFamily="49" charset="0"/>
              </a:rPr>
              <a:t>例如</a:t>
            </a:r>
            <a:r>
              <a:rPr lang="en-US" altLang="zh-CN" sz="2400" b="0" dirty="0" smtClean="0">
                <a:cs typeface="Courier New" pitchFamily="49" charset="0"/>
              </a:rPr>
              <a:t>n!</a:t>
            </a:r>
            <a:r>
              <a:rPr lang="zh-CN" altLang="en-US" sz="2400" b="0" dirty="0" smtClean="0">
                <a:cs typeface="Courier New" pitchFamily="49" charset="0"/>
              </a:rPr>
              <a:t>的定义就是递归的：</a:t>
            </a:r>
            <a:r>
              <a:rPr lang="en-US" altLang="zh-CN" sz="2400" b="0" dirty="0" smtClean="0">
                <a:cs typeface="Courier New" pitchFamily="49" charset="0"/>
              </a:rPr>
              <a:t>n! = n × (n – 1)!</a:t>
            </a:r>
            <a:endParaRPr lang="zh-CN" altLang="en-US" sz="2400" b="0" dirty="0" smtClean="0">
              <a:cs typeface="Courier New" pitchFamily="49" charset="0"/>
            </a:endParaRPr>
          </a:p>
          <a:p>
            <a:pPr marL="609600" indent="-609600" eaLnBrk="1" hangingPunct="1"/>
            <a:r>
              <a:rPr lang="zh-CN" altLang="en-US" sz="2400" b="0" dirty="0" smtClean="0">
                <a:cs typeface="Courier New" pitchFamily="49" charset="0"/>
              </a:rPr>
              <a:t>考察下面的函数：</a:t>
            </a:r>
          </a:p>
          <a:p>
            <a:pPr marL="609600" indent="-609600" eaLnBrk="1" hangingPunct="1">
              <a:lnSpc>
                <a:spcPct val="110000"/>
              </a:lnSpc>
              <a:buFont typeface="Wingdings 2" pitchFamily="18" charset="2"/>
              <a:buNone/>
            </a:pPr>
            <a:r>
              <a:rPr lang="en-US" altLang="zh-CN" sz="2400" b="0" dirty="0" smtClean="0">
                <a:cs typeface="Courier New" pitchFamily="49" charset="0"/>
              </a:rPr>
              <a:t>	</a:t>
            </a:r>
            <a:r>
              <a:rPr lang="en-US" altLang="zh-CN" sz="2200" dirty="0" err="1" smtClean="0">
                <a:latin typeface="+mj-lt"/>
                <a:cs typeface="Courier New" pitchFamily="49" charset="0"/>
              </a:rPr>
              <a:t>int</a:t>
            </a:r>
            <a:r>
              <a:rPr lang="en-US" altLang="zh-CN" sz="2200" dirty="0" smtClean="0">
                <a:latin typeface="+mj-lt"/>
                <a:cs typeface="Courier New" pitchFamily="49" charset="0"/>
              </a:rPr>
              <a:t> fact(</a:t>
            </a:r>
            <a:r>
              <a:rPr lang="en-US" altLang="zh-CN" sz="2200" dirty="0" err="1" smtClean="0">
                <a:latin typeface="+mj-lt"/>
                <a:cs typeface="Courier New" pitchFamily="49" charset="0"/>
              </a:rPr>
              <a:t>int</a:t>
            </a:r>
            <a:r>
              <a:rPr lang="en-US" altLang="zh-CN" sz="2200" dirty="0" smtClean="0">
                <a:latin typeface="+mj-lt"/>
                <a:cs typeface="Courier New" pitchFamily="49" charset="0"/>
              </a:rPr>
              <a:t> n)</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buNone/>
            </a:pPr>
            <a:r>
              <a:rPr lang="en-US" altLang="zh-CN" sz="2200" dirty="0" smtClean="0">
                <a:latin typeface="+mj-lt"/>
                <a:cs typeface="Courier New" pitchFamily="49" charset="0"/>
              </a:rPr>
              <a:t>	      if (n &lt;= 1) </a:t>
            </a:r>
            <a:r>
              <a:rPr lang="en-US" altLang="zh-CN" sz="2400" dirty="0">
                <a:solidFill>
                  <a:srgbClr val="FF0000"/>
                </a:solidFill>
                <a:cs typeface="Courier New" pitchFamily="49" charset="0"/>
              </a:rPr>
              <a:t>//</a:t>
            </a:r>
            <a:r>
              <a:rPr lang="zh-CN" altLang="en-US" sz="2400" dirty="0">
                <a:solidFill>
                  <a:srgbClr val="FF0000"/>
                </a:solidFill>
                <a:cs typeface="Courier New" pitchFamily="49" charset="0"/>
              </a:rPr>
              <a:t>初值，</a:t>
            </a:r>
            <a:r>
              <a:rPr lang="en-US" altLang="zh-CN" sz="2400" dirty="0">
                <a:solidFill>
                  <a:srgbClr val="FF0000"/>
                </a:solidFill>
                <a:cs typeface="Courier New" pitchFamily="49" charset="0"/>
              </a:rPr>
              <a:t>1</a:t>
            </a:r>
            <a:r>
              <a:rPr lang="zh-CN" altLang="en-US" sz="2400" dirty="0">
                <a:solidFill>
                  <a:srgbClr val="FF0000"/>
                </a:solidFill>
                <a:cs typeface="Courier New" pitchFamily="49" charset="0"/>
              </a:rPr>
              <a:t>！</a:t>
            </a:r>
            <a:r>
              <a:rPr lang="en-US" altLang="zh-CN" sz="2400" dirty="0">
                <a:solidFill>
                  <a:srgbClr val="FF0000"/>
                </a:solidFill>
                <a:cs typeface="Courier New" pitchFamily="49" charset="0"/>
              </a:rPr>
              <a:t>=1</a:t>
            </a:r>
            <a:endParaRPr lang="en-US" altLang="zh-CN" sz="2400" dirty="0">
              <a:cs typeface="Courier New" pitchFamily="49" charset="0"/>
            </a:endParaRP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else</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return n * fact(n - 1);</a:t>
            </a:r>
          </a:p>
          <a:p>
            <a:pPr marL="609600" indent="-609600" eaLnBrk="1" hangingPunct="1">
              <a:lnSpc>
                <a:spcPct val="110000"/>
              </a:lnSpc>
              <a:buFont typeface="Wingdings 2" pitchFamily="18" charset="2"/>
              <a:buNone/>
            </a:pPr>
            <a:r>
              <a:rPr lang="en-US" altLang="zh-CN" sz="2200" dirty="0" smtClean="0">
                <a:latin typeface="+mj-lt"/>
                <a:cs typeface="Courier New" pitchFamily="49" charset="0"/>
              </a:rPr>
              <a:t>	}</a:t>
            </a:r>
          </a:p>
          <a:p>
            <a:pPr marL="609600" indent="-609600" eaLnBrk="1" hangingPunct="1">
              <a:lnSpc>
                <a:spcPct val="110000"/>
              </a:lnSpc>
            </a:pPr>
            <a:r>
              <a:rPr lang="zh-CN" altLang="en-US" sz="2400" b="0" dirty="0" smtClean="0">
                <a:cs typeface="Courier New" pitchFamily="49" charset="0"/>
              </a:rPr>
              <a:t>为了解递归的工作原理，我们来跟踪 </a:t>
            </a:r>
            <a:r>
              <a:rPr lang="en-US" altLang="zh-CN" sz="2400" dirty="0" smtClean="0">
                <a:cs typeface="Courier New" pitchFamily="49" charset="0"/>
              </a:rPr>
              <a:t>fact(4) </a:t>
            </a:r>
            <a:r>
              <a:rPr lang="zh-CN" altLang="en-US" sz="2400" b="0" dirty="0" smtClean="0">
                <a:cs typeface="Courier New" pitchFamily="49" charset="0"/>
              </a:rPr>
              <a:t>的执行</a:t>
            </a:r>
            <a:endParaRPr lang="en-US" altLang="zh-CN" sz="2400" b="0" dirty="0" smtClean="0">
              <a:cs typeface="Courier New" pitchFamily="49" charset="0"/>
            </a:endParaRPr>
          </a:p>
        </p:txBody>
      </p:sp>
      <p:sp>
        <p:nvSpPr>
          <p:cNvPr id="4" name="椭圆形标注 3"/>
          <p:cNvSpPr/>
          <p:nvPr/>
        </p:nvSpPr>
        <p:spPr>
          <a:xfrm>
            <a:off x="3924300" y="2708275"/>
            <a:ext cx="2312988" cy="838200"/>
          </a:xfrm>
          <a:prstGeom prst="wedgeEllipseCallout">
            <a:avLst>
              <a:gd name="adj1" fmla="val -80924"/>
              <a:gd name="adj2" fmla="val 57867"/>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递归终止条件</a:t>
            </a:r>
            <a:endParaRPr lang="zh-CN" altLang="en-US" sz="2000" dirty="0">
              <a:solidFill>
                <a:srgbClr val="C00000"/>
              </a:solidFill>
            </a:endParaRPr>
          </a:p>
        </p:txBody>
      </p:sp>
      <p:sp>
        <p:nvSpPr>
          <p:cNvPr id="5" name="椭圆形标注 4"/>
          <p:cNvSpPr/>
          <p:nvPr/>
        </p:nvSpPr>
        <p:spPr>
          <a:xfrm>
            <a:off x="5652120" y="4725144"/>
            <a:ext cx="1908175" cy="838200"/>
          </a:xfrm>
          <a:prstGeom prst="wedgeEllipseCallout">
            <a:avLst>
              <a:gd name="adj1" fmla="val -62317"/>
              <a:gd name="adj2" fmla="val 19573"/>
            </a:avLst>
          </a:prstGeom>
          <a:solidFill>
            <a:srgbClr val="FFFF00"/>
          </a:solidFill>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zh-CN" altLang="en-US" sz="2000" dirty="0">
                <a:solidFill>
                  <a:srgbClr val="C00000"/>
                </a:solidFill>
                <a:cs typeface="Courier New" pitchFamily="49" charset="0"/>
              </a:rPr>
              <a:t>递归</a:t>
            </a:r>
            <a:endParaRPr lang="en-US" altLang="zh-CN" sz="2000" dirty="0">
              <a:solidFill>
                <a:srgbClr val="C00000"/>
              </a:solidFill>
              <a:cs typeface="Courier New" pitchFamily="49" charset="0"/>
            </a:endParaRPr>
          </a:p>
          <a:p>
            <a:pPr algn="ctr">
              <a:defRPr/>
            </a:pPr>
            <a:r>
              <a:rPr lang="zh-CN" altLang="en-US" sz="2000" dirty="0">
                <a:solidFill>
                  <a:srgbClr val="C00000"/>
                </a:solidFill>
              </a:rPr>
              <a:t>表达式</a:t>
            </a:r>
          </a:p>
        </p:txBody>
      </p:sp>
    </p:spTree>
    <p:extLst>
      <p:ext uri="{BB962C8B-B14F-4D97-AF65-F5344CB8AC3E}">
        <p14:creationId xmlns:p14="http://schemas.microsoft.com/office/powerpoint/2010/main" val="433639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211843">
                                            <p:txEl>
                                              <p:pRg st="0" end="0"/>
                                            </p:txEl>
                                          </p:spTgt>
                                        </p:tgtEl>
                                        <p:attrNameLst>
                                          <p:attrName>style.visibility</p:attrName>
                                        </p:attrNameLst>
                                      </p:cBhvr>
                                      <p:to>
                                        <p:strVal val="visible"/>
                                      </p:to>
                                    </p:set>
                                    <p:animEffect transition="in" filter="dissolve">
                                      <p:cBhvr>
                                        <p:cTn id="7" dur="500"/>
                                        <p:tgtEl>
                                          <p:spTgt spid="221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11843">
                                            <p:txEl>
                                              <p:pRg st="1" end="1"/>
                                            </p:txEl>
                                          </p:spTgt>
                                        </p:tgtEl>
                                        <p:attrNameLst>
                                          <p:attrName>style.visibility</p:attrName>
                                        </p:attrNameLst>
                                      </p:cBhvr>
                                      <p:to>
                                        <p:strVal val="visible"/>
                                      </p:to>
                                    </p:set>
                                    <p:animEffect transition="in" filter="dissolve">
                                      <p:cBhvr>
                                        <p:cTn id="12" dur="500"/>
                                        <p:tgtEl>
                                          <p:spTgt spid="221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11843">
                                            <p:txEl>
                                              <p:pRg st="2" end="2"/>
                                            </p:txEl>
                                          </p:spTgt>
                                        </p:tgtEl>
                                        <p:attrNameLst>
                                          <p:attrName>style.visibility</p:attrName>
                                        </p:attrNameLst>
                                      </p:cBhvr>
                                      <p:to>
                                        <p:strVal val="visible"/>
                                      </p:to>
                                    </p:set>
                                    <p:animEffect transition="in" filter="dissolve">
                                      <p:cBhvr>
                                        <p:cTn id="17" dur="500"/>
                                        <p:tgtEl>
                                          <p:spTgt spid="221184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211843">
                                            <p:txEl>
                                              <p:pRg st="3" end="3"/>
                                            </p:txEl>
                                          </p:spTgt>
                                        </p:tgtEl>
                                        <p:attrNameLst>
                                          <p:attrName>style.visibility</p:attrName>
                                        </p:attrNameLst>
                                      </p:cBhvr>
                                      <p:to>
                                        <p:strVal val="visible"/>
                                      </p:to>
                                    </p:set>
                                    <p:animEffect transition="in" filter="dissolve">
                                      <p:cBhvr>
                                        <p:cTn id="20" dur="500"/>
                                        <p:tgtEl>
                                          <p:spTgt spid="221184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211843">
                                            <p:txEl>
                                              <p:pRg st="4" end="4"/>
                                            </p:txEl>
                                          </p:spTgt>
                                        </p:tgtEl>
                                        <p:attrNameLst>
                                          <p:attrName>style.visibility</p:attrName>
                                        </p:attrNameLst>
                                      </p:cBhvr>
                                      <p:to>
                                        <p:strVal val="visible"/>
                                      </p:to>
                                    </p:set>
                                    <p:animEffect transition="in" filter="dissolve">
                                      <p:cBhvr>
                                        <p:cTn id="23" dur="500"/>
                                        <p:tgtEl>
                                          <p:spTgt spid="221184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211843">
                                            <p:txEl>
                                              <p:pRg st="5" end="5"/>
                                            </p:txEl>
                                          </p:spTgt>
                                        </p:tgtEl>
                                        <p:attrNameLst>
                                          <p:attrName>style.visibility</p:attrName>
                                        </p:attrNameLst>
                                      </p:cBhvr>
                                      <p:to>
                                        <p:strVal val="visible"/>
                                      </p:to>
                                    </p:set>
                                    <p:animEffect transition="in" filter="dissolve">
                                      <p:cBhvr>
                                        <p:cTn id="26" dur="500"/>
                                        <p:tgtEl>
                                          <p:spTgt spid="221184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211843">
                                            <p:txEl>
                                              <p:pRg st="6" end="6"/>
                                            </p:txEl>
                                          </p:spTgt>
                                        </p:tgtEl>
                                        <p:attrNameLst>
                                          <p:attrName>style.visibility</p:attrName>
                                        </p:attrNameLst>
                                      </p:cBhvr>
                                      <p:to>
                                        <p:strVal val="visible"/>
                                      </p:to>
                                    </p:set>
                                    <p:animEffect transition="in" filter="dissolve">
                                      <p:cBhvr>
                                        <p:cTn id="29" dur="500"/>
                                        <p:tgtEl>
                                          <p:spTgt spid="221184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2211843">
                                            <p:txEl>
                                              <p:pRg st="7" end="7"/>
                                            </p:txEl>
                                          </p:spTgt>
                                        </p:tgtEl>
                                        <p:attrNameLst>
                                          <p:attrName>style.visibility</p:attrName>
                                        </p:attrNameLst>
                                      </p:cBhvr>
                                      <p:to>
                                        <p:strVal val="visible"/>
                                      </p:to>
                                    </p:set>
                                    <p:animEffect transition="in" filter="dissolve">
                                      <p:cBhvr>
                                        <p:cTn id="32" dur="500"/>
                                        <p:tgtEl>
                                          <p:spTgt spid="221184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2211843">
                                            <p:txEl>
                                              <p:pRg st="8" end="8"/>
                                            </p:txEl>
                                          </p:spTgt>
                                        </p:tgtEl>
                                        <p:attrNameLst>
                                          <p:attrName>style.visibility</p:attrName>
                                        </p:attrNameLst>
                                      </p:cBhvr>
                                      <p:to>
                                        <p:strVal val="visible"/>
                                      </p:to>
                                    </p:set>
                                    <p:animEffect transition="in" filter="dissolve">
                                      <p:cBhvr>
                                        <p:cTn id="35" dur="500"/>
                                        <p:tgtEl>
                                          <p:spTgt spid="2211843">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2211843">
                                            <p:txEl>
                                              <p:pRg st="9" end="9"/>
                                            </p:txEl>
                                          </p:spTgt>
                                        </p:tgtEl>
                                        <p:attrNameLst>
                                          <p:attrName>style.visibility</p:attrName>
                                        </p:attrNameLst>
                                      </p:cBhvr>
                                      <p:to>
                                        <p:strVal val="visible"/>
                                      </p:to>
                                    </p:set>
                                    <p:animEffect transition="in" filter="dissolve">
                                      <p:cBhvr>
                                        <p:cTn id="38" dur="500"/>
                                        <p:tgtEl>
                                          <p:spTgt spid="2211843">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2211843">
                                            <p:txEl>
                                              <p:pRg st="10" end="10"/>
                                            </p:txEl>
                                          </p:spTgt>
                                        </p:tgtEl>
                                        <p:attrNameLst>
                                          <p:attrName>style.visibility</p:attrName>
                                        </p:attrNameLst>
                                      </p:cBhvr>
                                      <p:to>
                                        <p:strVal val="visible"/>
                                      </p:to>
                                    </p:set>
                                    <p:animEffect transition="in" filter="dissolve">
                                      <p:cBhvr>
                                        <p:cTn id="43" dur="500"/>
                                        <p:tgtEl>
                                          <p:spTgt spid="221184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2536" y="56719"/>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en-US" altLang="zh-CN" dirty="0">
                <a:solidFill>
                  <a:srgbClr val="000000"/>
                </a:solidFill>
                <a:cs typeface="+mn-cs"/>
              </a:rPr>
              <a:t>Master</a:t>
            </a:r>
            <a:r>
              <a:rPr lang="zh-CN" altLang="en-US" dirty="0" smtClean="0">
                <a:solidFill>
                  <a:srgbClr val="000000"/>
                </a:solidFill>
                <a:cs typeface="+mn-cs"/>
              </a:rPr>
              <a:t>定理（</a:t>
            </a:r>
            <a:r>
              <a:rPr lang="zh-CN" altLang="en-US" b="0" dirty="0" smtClean="0"/>
              <a:t>递归</a:t>
            </a:r>
            <a:r>
              <a:rPr lang="zh-CN" altLang="en-US" b="0" dirty="0"/>
              <a:t>复杂度判定</a:t>
            </a:r>
            <a:r>
              <a:rPr lang="zh-CN" altLang="en-US" b="0" dirty="0" smtClean="0"/>
              <a:t>定理）</a:t>
            </a:r>
            <a:endParaRPr lang="zh-CN" altLang="en-US" kern="1200" dirty="0">
              <a:solidFill>
                <a:srgbClr val="000000"/>
              </a:solidFill>
              <a:cs typeface="+mn-cs"/>
            </a:endParaRPr>
          </a:p>
        </p:txBody>
      </p:sp>
      <p:sp>
        <p:nvSpPr>
          <p:cNvPr id="3" name="Rectangle 1"/>
          <p:cNvSpPr>
            <a:spLocks noChangeArrowheads="1"/>
          </p:cNvSpPr>
          <p:nvPr/>
        </p:nvSpPr>
        <p:spPr bwMode="auto">
          <a:xfrm>
            <a:off x="4504" y="503156"/>
            <a:ext cx="9186783" cy="585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4111" tIns="0" rIns="0" bIns="38088"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设常数a &gt;= 1，b &gt; 1，f(n)为函数，</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T(n)为非负整数，</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，则有：</a:t>
            </a:r>
            <a:endParaRPr kumimoji="0" lang="zh-CN" altLang="zh-CN"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zh-CN"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a:t>
            </a: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2.</a:t>
            </a:r>
            <a:r>
              <a:rPr kumimoji="0" lang="zh-CN" altLang="en-US"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若                             ，则                                    ；</a:t>
            </a: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lang="en-US" altLang="zh-CN" sz="2800" b="0" dirty="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3</a:t>
            </a:r>
            <a:r>
              <a:rPr lang="en-US" altLang="zh-CN" sz="2800" b="0" dirty="0" smtClean="0">
                <a:solidFill>
                  <a:srgbClr val="333333"/>
                </a:solidFill>
                <a:latin typeface="微软雅黑" panose="020B0503020204020204" pitchFamily="34" charset="-122"/>
                <a:ea typeface="微软雅黑" panose="020B0503020204020204" pitchFamily="34" charset="-122"/>
              </a:rPr>
              <a:t>.</a:t>
            </a:r>
            <a:r>
              <a:rPr lang="zh-CN" altLang="en-US" sz="2800" b="0" dirty="0" smtClean="0">
                <a:solidFill>
                  <a:srgbClr val="333333"/>
                </a:solidFill>
                <a:latin typeface="微软雅黑" panose="020B0503020204020204" pitchFamily="34" charset="-122"/>
                <a:ea typeface="微软雅黑" panose="020B0503020204020204" pitchFamily="34" charset="-122"/>
              </a:rPr>
              <a:t>若                                     ，并且对于某个常数</a:t>
            </a:r>
            <a:r>
              <a:rPr lang="en-US" altLang="zh-CN" sz="2800" b="0" dirty="0" smtClean="0">
                <a:solidFill>
                  <a:srgbClr val="333333"/>
                </a:solidFill>
                <a:latin typeface="微软雅黑" panose="020B0503020204020204" pitchFamily="34" charset="-122"/>
                <a:ea typeface="微软雅黑" panose="020B0503020204020204" pitchFamily="34" charset="-122"/>
              </a:rPr>
              <a:t>c&lt;1</a:t>
            </a:r>
          </a:p>
          <a:p>
            <a:pPr marL="0" marR="0" lvl="0" indent="0" algn="l" defTabSz="914400" rtl="0" eaLnBrk="0" fontAlgn="base" latinLnBrk="0" hangingPunct="0">
              <a:lnSpc>
                <a:spcPct val="150000"/>
              </a:lnSpc>
              <a:spcBef>
                <a:spcPct val="0"/>
              </a:spcBef>
              <a:spcAft>
                <a:spcPct val="0"/>
              </a:spcAft>
              <a:buClrTx/>
              <a:buSzTx/>
              <a:tabLst/>
            </a:pPr>
            <a:r>
              <a:rPr lang="zh-CN" altLang="en-US" sz="2800" b="0" dirty="0" smtClean="0">
                <a:solidFill>
                  <a:srgbClr val="333333"/>
                </a:solidFill>
                <a:latin typeface="微软雅黑" panose="020B0503020204020204" pitchFamily="34" charset="-122"/>
                <a:ea typeface="微软雅黑" panose="020B0503020204020204" pitchFamily="34" charset="-122"/>
              </a:rPr>
              <a:t>和充分大的</a:t>
            </a:r>
            <a:r>
              <a:rPr lang="en-US" altLang="zh-CN" sz="2800" b="0" dirty="0" smtClean="0">
                <a:solidFill>
                  <a:srgbClr val="333333"/>
                </a:solidFill>
                <a:latin typeface="微软雅黑" panose="020B0503020204020204" pitchFamily="34" charset="-122"/>
                <a:ea typeface="微软雅黑" panose="020B0503020204020204" pitchFamily="34" charset="-122"/>
              </a:rPr>
              <a:t>n</a:t>
            </a:r>
            <a:r>
              <a:rPr lang="zh-CN" altLang="en-US" sz="2800" b="0" dirty="0" smtClean="0">
                <a:solidFill>
                  <a:srgbClr val="333333"/>
                </a:solidFill>
                <a:latin typeface="微软雅黑" panose="020B0503020204020204" pitchFamily="34" charset="-122"/>
                <a:ea typeface="微软雅黑" panose="020B0503020204020204" pitchFamily="34" charset="-122"/>
              </a:rPr>
              <a:t>有                          ，那么                        。</a:t>
            </a:r>
            <a:endParaRPr lang="en-US" altLang="zh-CN" sz="2800" b="0" dirty="0" smtClean="0">
              <a:solidFill>
                <a:srgbClr val="333333"/>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zh-CN" sz="28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14945683"/>
              </p:ext>
            </p:extLst>
          </p:nvPr>
        </p:nvGraphicFramePr>
        <p:xfrm>
          <a:off x="827584" y="1845196"/>
          <a:ext cx="4000500" cy="647700"/>
        </p:xfrm>
        <a:graphic>
          <a:graphicData uri="http://schemas.openxmlformats.org/presentationml/2006/ole">
            <mc:AlternateContent xmlns:mc="http://schemas.openxmlformats.org/markup-compatibility/2006">
              <mc:Choice xmlns:v="urn:schemas-microsoft-com:vml" Requires="v">
                <p:oleObj spid="_x0000_s168166" name="Equation" r:id="rId4" imgW="1803240" imgH="291960" progId="Equation.DSMT4">
                  <p:embed/>
                </p:oleObj>
              </mc:Choice>
              <mc:Fallback>
                <p:oleObj name="Equation" r:id="rId4" imgW="1803240" imgH="291960" progId="Equation.DSMT4">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845196"/>
                        <a:ext cx="40005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28145241"/>
              </p:ext>
            </p:extLst>
          </p:nvPr>
        </p:nvGraphicFramePr>
        <p:xfrm>
          <a:off x="5738109" y="1916832"/>
          <a:ext cx="2560284" cy="576064"/>
        </p:xfrm>
        <a:graphic>
          <a:graphicData uri="http://schemas.openxmlformats.org/presentationml/2006/ole">
            <mc:AlternateContent xmlns:mc="http://schemas.openxmlformats.org/markup-compatibility/2006">
              <mc:Choice xmlns:v="urn:schemas-microsoft-com:vml" Requires="v">
                <p:oleObj spid="_x0000_s168167" name="Equation" r:id="rId6" imgW="1015920" imgH="228600" progId="Equation.DSMT4">
                  <p:embed/>
                </p:oleObj>
              </mc:Choice>
              <mc:Fallback>
                <p:oleObj name="Equation" r:id="rId6" imgW="1015920" imgH="228600" progId="Equation.DSMT4">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109" y="1916832"/>
                        <a:ext cx="2560284"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47609372"/>
              </p:ext>
            </p:extLst>
          </p:nvPr>
        </p:nvGraphicFramePr>
        <p:xfrm>
          <a:off x="793821" y="3105438"/>
          <a:ext cx="2930525" cy="650875"/>
        </p:xfrm>
        <a:graphic>
          <a:graphicData uri="http://schemas.openxmlformats.org/presentationml/2006/ole">
            <mc:AlternateContent xmlns:mc="http://schemas.openxmlformats.org/markup-compatibility/2006">
              <mc:Choice xmlns:v="urn:schemas-microsoft-com:vml" Requires="v">
                <p:oleObj spid="_x0000_s168168" name="Equation" r:id="rId8" imgW="1028520" imgH="228600" progId="Equation.DSMT4">
                  <p:embed/>
                </p:oleObj>
              </mc:Choice>
              <mc:Fallback>
                <p:oleObj name="Equation" r:id="rId8" imgW="1028520" imgH="228600" progId="Equation.DSMT4">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21" y="3105438"/>
                        <a:ext cx="29305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5687886"/>
              </p:ext>
            </p:extLst>
          </p:nvPr>
        </p:nvGraphicFramePr>
        <p:xfrm>
          <a:off x="4689489" y="3140910"/>
          <a:ext cx="3407537" cy="589766"/>
        </p:xfrm>
        <a:graphic>
          <a:graphicData uri="http://schemas.openxmlformats.org/presentationml/2006/ole">
            <mc:AlternateContent xmlns:mc="http://schemas.openxmlformats.org/markup-compatibility/2006">
              <mc:Choice xmlns:v="urn:schemas-microsoft-com:vml" Requires="v">
                <p:oleObj spid="_x0000_s168169" name="Equation" r:id="rId10" imgW="1320480" imgH="228600" progId="Equation.DSMT4">
                  <p:embed/>
                </p:oleObj>
              </mc:Choice>
              <mc:Fallback>
                <p:oleObj name="Equation" r:id="rId10" imgW="1320480" imgH="228600" progId="Equation.DSMT4">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9489" y="3140910"/>
                        <a:ext cx="3407537" cy="5897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45817125"/>
              </p:ext>
            </p:extLst>
          </p:nvPr>
        </p:nvGraphicFramePr>
        <p:xfrm>
          <a:off x="819519" y="4437112"/>
          <a:ext cx="3755442" cy="572864"/>
        </p:xfrm>
        <a:graphic>
          <a:graphicData uri="http://schemas.openxmlformats.org/presentationml/2006/ole">
            <mc:AlternateContent xmlns:mc="http://schemas.openxmlformats.org/markup-compatibility/2006">
              <mc:Choice xmlns:v="urn:schemas-microsoft-com:vml" Requires="v">
                <p:oleObj spid="_x0000_s168170" name="Equation" r:id="rId12" imgW="1498320" imgH="228600" progId="Equation.DSMT4">
                  <p:embed/>
                </p:oleObj>
              </mc:Choice>
              <mc:Fallback>
                <p:oleObj name="Equation" r:id="rId12" imgW="1498320" imgH="228600" progId="Equation.DSMT4">
                  <p:embed/>
                  <p:pic>
                    <p:nvPicPr>
                      <p:cNvPr id="0" name="Picture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9519" y="4437112"/>
                        <a:ext cx="3755442" cy="572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324347236"/>
              </p:ext>
            </p:extLst>
          </p:nvPr>
        </p:nvGraphicFramePr>
        <p:xfrm>
          <a:off x="2483769" y="5085184"/>
          <a:ext cx="2664296" cy="519863"/>
        </p:xfrm>
        <a:graphic>
          <a:graphicData uri="http://schemas.openxmlformats.org/presentationml/2006/ole">
            <mc:AlternateContent xmlns:mc="http://schemas.openxmlformats.org/markup-compatibility/2006">
              <mc:Choice xmlns:v="urn:schemas-microsoft-com:vml" Requires="v">
                <p:oleObj spid="_x0000_s168171" name="Equation" r:id="rId14" imgW="1041120" imgH="203040" progId="Equation.DSMT4">
                  <p:embed/>
                </p:oleObj>
              </mc:Choice>
              <mc:Fallback>
                <p:oleObj name="Equation" r:id="rId14" imgW="1041120" imgH="203040" progId="Equation.DSMT4">
                  <p:embed/>
                  <p:pic>
                    <p:nvPicPr>
                      <p:cNvPr id="0" name="Picture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83769" y="5085184"/>
                        <a:ext cx="2664296" cy="51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52377063"/>
              </p:ext>
            </p:extLst>
          </p:nvPr>
        </p:nvGraphicFramePr>
        <p:xfrm>
          <a:off x="6300192" y="5136591"/>
          <a:ext cx="2387487" cy="489741"/>
        </p:xfrm>
        <a:graphic>
          <a:graphicData uri="http://schemas.openxmlformats.org/presentationml/2006/ole">
            <mc:AlternateContent xmlns:mc="http://schemas.openxmlformats.org/markup-compatibility/2006">
              <mc:Choice xmlns:v="urn:schemas-microsoft-com:vml" Requires="v">
                <p:oleObj spid="_x0000_s168172" name="Equation" r:id="rId16" imgW="990360" imgH="203040" progId="Equation.DSMT4">
                  <p:embed/>
                </p:oleObj>
              </mc:Choice>
              <mc:Fallback>
                <p:oleObj name="Equation" r:id="rId16" imgW="990360" imgH="203040" progId="Equation.DSMT4">
                  <p:embed/>
                  <p:pic>
                    <p:nvPicPr>
                      <p:cNvPr id="0"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00192" y="5136591"/>
                        <a:ext cx="2387487" cy="489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00031008"/>
              </p:ext>
            </p:extLst>
          </p:nvPr>
        </p:nvGraphicFramePr>
        <p:xfrm>
          <a:off x="2827834" y="1320293"/>
          <a:ext cx="3326442" cy="466869"/>
        </p:xfrm>
        <a:graphic>
          <a:graphicData uri="http://schemas.openxmlformats.org/presentationml/2006/ole">
            <mc:AlternateContent xmlns:mc="http://schemas.openxmlformats.org/markup-compatibility/2006">
              <mc:Choice xmlns:v="urn:schemas-microsoft-com:vml" Requires="v">
                <p:oleObj spid="_x0000_s168173" name="Equation" r:id="rId18" imgW="1447560" imgH="203040" progId="Equation.DSMT4">
                  <p:embed/>
                </p:oleObj>
              </mc:Choice>
              <mc:Fallback>
                <p:oleObj name="Equation" r:id="rId18" imgW="1447560" imgH="203040" progId="Equation.DSMT4">
                  <p:embed/>
                  <p:pic>
                    <p:nvPicPr>
                      <p:cNvPr id="0" name="Picture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7834" y="1320293"/>
                        <a:ext cx="3326442" cy="4668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4347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2</a:t>
            </a:r>
            <a:r>
              <a:rPr lang="zh-CN" altLang="en-US" kern="1200" dirty="0" smtClean="0">
                <a:solidFill>
                  <a:srgbClr val="000000"/>
                </a:solidFill>
                <a:cs typeface="+mn-cs"/>
              </a:rPr>
              <a:t>：</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4536504"/>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问题：设</a:t>
            </a:r>
            <a:r>
              <a:rPr lang="zh-CN" altLang="en-US" sz="2400" kern="0" dirty="0"/>
              <a:t>计一</a:t>
            </a:r>
            <a:r>
              <a:rPr lang="zh-CN" altLang="en-US" sz="2400" kern="0" dirty="0" smtClean="0"/>
              <a:t>个可</a:t>
            </a:r>
            <a:r>
              <a:rPr lang="zh-CN" altLang="en-US" sz="2400" kern="0" dirty="0"/>
              <a:t>以进行两个</a:t>
            </a:r>
            <a:r>
              <a:rPr lang="en-US" altLang="zh-CN" sz="2400" kern="0" dirty="0"/>
              <a:t>n</a:t>
            </a:r>
            <a:r>
              <a:rPr lang="zh-CN" altLang="en-US" sz="2400" kern="0" dirty="0"/>
              <a:t>位大整</a:t>
            </a:r>
            <a:r>
              <a:rPr lang="zh-CN" altLang="en-US" sz="2400" kern="0" dirty="0" smtClean="0"/>
              <a:t>数乘法运算的算法</a:t>
            </a:r>
            <a:endParaRPr lang="zh-CN" altLang="en-US" sz="2400" kern="0" dirty="0"/>
          </a:p>
          <a:p>
            <a:pPr marL="540000" indent="-540000" eaLnBrk="1" hangingPunct="1">
              <a:lnSpc>
                <a:spcPct val="150000"/>
              </a:lnSpc>
              <a:spcBef>
                <a:spcPts val="0"/>
              </a:spcBef>
            </a:pPr>
            <a:r>
              <a:rPr lang="zh-CN" altLang="en-US" sz="2400" dirty="0" smtClean="0">
                <a:solidFill>
                  <a:schemeClr val="bg2">
                    <a:lumMod val="10000"/>
                  </a:schemeClr>
                </a:solidFill>
                <a:cs typeface="Courier New" pitchFamily="49" charset="0"/>
              </a:rPr>
              <a:t>逐位相乘、错位相加的传统方</a:t>
            </a:r>
            <a:r>
              <a:rPr lang="zh-CN" altLang="en-US" sz="2400" dirty="0">
                <a:solidFill>
                  <a:schemeClr val="bg2">
                    <a:lumMod val="10000"/>
                  </a:schemeClr>
                </a:solidFill>
                <a:cs typeface="Courier New" pitchFamily="49" charset="0"/>
              </a:rPr>
              <a:t>法：</a:t>
            </a:r>
            <a:r>
              <a:rPr lang="en-US" altLang="zh-CN" sz="2400" dirty="0" smtClean="0">
                <a:solidFill>
                  <a:schemeClr val="bg2">
                    <a:lumMod val="10000"/>
                  </a:schemeClr>
                </a:solidFill>
                <a:cs typeface="Courier New" pitchFamily="49" charset="0"/>
              </a:rPr>
              <a:t>O(</a:t>
            </a:r>
            <a:r>
              <a:rPr lang="en-US" altLang="zh-CN" sz="2400" dirty="0">
                <a:solidFill>
                  <a:srgbClr val="0033CC"/>
                </a:solidFill>
                <a:latin typeface="+mn-lt"/>
                <a:ea typeface="楷体_GB2312" pitchFamily="49" charset="-122"/>
              </a:rPr>
              <a:t>n</a:t>
            </a:r>
            <a:r>
              <a:rPr lang="en-US" altLang="zh-CN" sz="2400" baseline="30000" dirty="0">
                <a:solidFill>
                  <a:srgbClr val="0033CC"/>
                </a:solidFill>
                <a:latin typeface="+mn-lt"/>
                <a:ea typeface="楷体_GB2312" pitchFamily="49" charset="-122"/>
              </a:rPr>
              <a:t>2</a:t>
            </a:r>
            <a:r>
              <a:rPr lang="en-US" altLang="zh-CN" sz="2400" dirty="0" smtClean="0">
                <a:solidFill>
                  <a:schemeClr val="bg2">
                    <a:lumMod val="10000"/>
                  </a:schemeClr>
                </a:solidFill>
                <a:cs typeface="Courier New" pitchFamily="49" charset="0"/>
              </a:rPr>
              <a:t>) </a:t>
            </a:r>
            <a:r>
              <a:rPr lang="zh-CN" altLang="en-US" sz="2400" dirty="0">
                <a:solidFill>
                  <a:schemeClr val="bg2">
                    <a:lumMod val="10000"/>
                  </a:schemeClr>
                </a:solidFill>
                <a:cs typeface="Courier New" pitchFamily="49" charset="0"/>
              </a:rPr>
              <a:t> </a:t>
            </a:r>
            <a:r>
              <a:rPr lang="zh-CN" altLang="en-US" sz="2400" dirty="0" smtClean="0">
                <a:solidFill>
                  <a:schemeClr val="bg2">
                    <a:lumMod val="10000"/>
                  </a:schemeClr>
                </a:solidFill>
                <a:cs typeface="Courier New" pitchFamily="49" charset="0"/>
              </a:rPr>
              <a:t> </a:t>
            </a:r>
            <a:r>
              <a:rPr lang="en-US" altLang="zh-CN" sz="2400" dirty="0" smtClean="0">
                <a:solidFill>
                  <a:schemeClr val="bg2">
                    <a:lumMod val="10000"/>
                  </a:schemeClr>
                </a:solidFill>
                <a:cs typeface="Courier New" pitchFamily="49" charset="0"/>
                <a:sym typeface="Wingdings" panose="05000000000000000000" pitchFamily="2" charset="2"/>
              </a:rPr>
              <a:t>   </a:t>
            </a:r>
            <a:r>
              <a:rPr lang="zh-CN" altLang="en-US" sz="2400" dirty="0" smtClean="0">
                <a:solidFill>
                  <a:schemeClr val="bg2">
                    <a:lumMod val="10000"/>
                  </a:schemeClr>
                </a:solidFill>
                <a:cs typeface="Courier New" pitchFamily="49" charset="0"/>
              </a:rPr>
              <a:t>效</a:t>
            </a:r>
            <a:r>
              <a:rPr lang="zh-CN" altLang="en-US" sz="2400" dirty="0">
                <a:solidFill>
                  <a:schemeClr val="bg2">
                    <a:lumMod val="10000"/>
                  </a:schemeClr>
                </a:solidFill>
                <a:cs typeface="Courier New" pitchFamily="49" charset="0"/>
              </a:rPr>
              <a:t>率太低</a:t>
            </a:r>
            <a:endParaRPr lang="zh-CN" altLang="en-US" sz="2400" kern="0" dirty="0" smtClean="0"/>
          </a:p>
          <a:p>
            <a:pPr marL="540000" indent="-540000" eaLnBrk="1" hangingPunct="1">
              <a:lnSpc>
                <a:spcPct val="150000"/>
              </a:lnSpc>
              <a:spcBef>
                <a:spcPts val="0"/>
              </a:spcBef>
            </a:pPr>
            <a:r>
              <a:rPr lang="zh-CN" altLang="en-US" sz="2400" kern="0" dirty="0"/>
              <a:t>分治法</a:t>
            </a:r>
            <a:r>
              <a:rPr lang="zh-CN" altLang="en-US" sz="2400" kern="0" dirty="0" smtClean="0"/>
              <a:t>：将该问题分解为若干个规模较小的相同问题</a:t>
            </a:r>
            <a:endParaRPr lang="en-US" altLang="zh-CN" sz="2400" kern="0" dirty="0" smtClean="0"/>
          </a:p>
          <a:p>
            <a:pPr marL="940050" lvl="1" indent="-540000" eaLnBrk="1" hangingPunct="1">
              <a:lnSpc>
                <a:spcPct val="150000"/>
              </a:lnSpc>
              <a:spcBef>
                <a:spcPts val="0"/>
              </a:spcBef>
            </a:pPr>
            <a:r>
              <a:rPr lang="en-US" altLang="zh-CN" sz="2400" kern="0" dirty="0" smtClean="0"/>
              <a:t>X = </a:t>
            </a:r>
            <a:endParaRPr lang="en-US" altLang="zh-CN" sz="2400" kern="0" dirty="0"/>
          </a:p>
          <a:p>
            <a:pPr marL="940050" lvl="1" indent="-540000" eaLnBrk="1" hangingPunct="1">
              <a:lnSpc>
                <a:spcPct val="150000"/>
              </a:lnSpc>
              <a:spcBef>
                <a:spcPts val="0"/>
              </a:spcBef>
            </a:pPr>
            <a:r>
              <a:rPr lang="en-US" altLang="zh-CN" sz="2400" kern="0" dirty="0" smtClean="0"/>
              <a:t>Y =</a:t>
            </a:r>
          </a:p>
          <a:p>
            <a:pPr marL="940050" lvl="1" indent="-540000" eaLnBrk="1" hangingPunct="1">
              <a:lnSpc>
                <a:spcPct val="150000"/>
              </a:lnSpc>
              <a:spcBef>
                <a:spcPts val="0"/>
              </a:spcBef>
            </a:pPr>
            <a:r>
              <a:rPr lang="en-US" altLang="zh-CN" sz="2400" dirty="0">
                <a:latin typeface="+mn-lt"/>
              </a:rPr>
              <a:t>X = </a:t>
            </a:r>
            <a:r>
              <a:rPr lang="en-US" altLang="zh-CN" sz="2400" dirty="0">
                <a:solidFill>
                  <a:srgbClr val="C00000"/>
                </a:solidFill>
                <a:latin typeface="+mn-lt"/>
              </a:rPr>
              <a:t>a</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b</a:t>
            </a:r>
            <a:r>
              <a:rPr lang="en-US" altLang="zh-CN" sz="2400" dirty="0">
                <a:latin typeface="+mn-lt"/>
              </a:rPr>
              <a:t>     Y = </a:t>
            </a:r>
            <a:r>
              <a:rPr lang="en-US" altLang="zh-CN" sz="2400" dirty="0">
                <a:solidFill>
                  <a:srgbClr val="C00000"/>
                </a:solidFill>
                <a:latin typeface="+mn-lt"/>
              </a:rPr>
              <a:t>c</a:t>
            </a:r>
            <a:r>
              <a:rPr lang="en-US" altLang="zh-CN" sz="2400" dirty="0">
                <a:latin typeface="+mn-lt"/>
              </a:rPr>
              <a:t> 2</a:t>
            </a:r>
            <a:r>
              <a:rPr lang="en-US" altLang="zh-CN" sz="2400" baseline="30000" dirty="0">
                <a:latin typeface="+mn-lt"/>
              </a:rPr>
              <a:t>n/2</a:t>
            </a:r>
            <a:r>
              <a:rPr lang="en-US" altLang="zh-CN" sz="2400" dirty="0">
                <a:latin typeface="+mn-lt"/>
              </a:rPr>
              <a:t> + </a:t>
            </a:r>
            <a:r>
              <a:rPr lang="en-US" altLang="zh-CN" sz="2400" dirty="0">
                <a:solidFill>
                  <a:srgbClr val="C00000"/>
                </a:solidFill>
                <a:latin typeface="+mn-lt"/>
              </a:rPr>
              <a:t>d</a:t>
            </a:r>
            <a:r>
              <a:rPr lang="en-US" altLang="zh-CN" sz="2400" dirty="0">
                <a:latin typeface="+mn-lt"/>
              </a:rPr>
              <a:t> </a:t>
            </a:r>
          </a:p>
          <a:p>
            <a:pPr marL="940050" lvl="1" indent="-540000" eaLnBrk="1" hangingPunct="1">
              <a:lnSpc>
                <a:spcPct val="150000"/>
              </a:lnSpc>
              <a:spcBef>
                <a:spcPts val="0"/>
              </a:spcBef>
            </a:pPr>
            <a:r>
              <a:rPr lang="en-US" altLang="zh-CN" sz="2400" dirty="0"/>
              <a:t>XY =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a:solidFill>
                  <a:srgbClr val="C00000"/>
                </a:solidFill>
                <a:latin typeface="+mn-lt"/>
              </a:rPr>
              <a:t>bd</a:t>
            </a:r>
            <a:r>
              <a:rPr lang="en-US" altLang="zh-CN" sz="2400" dirty="0">
                <a:solidFill>
                  <a:srgbClr val="C00000"/>
                </a:solidFill>
                <a:latin typeface="+mn-lt"/>
              </a:rPr>
              <a:t> </a:t>
            </a:r>
            <a:endParaRPr lang="zh-CN" altLang="en-US" sz="2400" dirty="0">
              <a:solidFill>
                <a:srgbClr val="C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7" name="Rectangle 6"/>
          <p:cNvSpPr>
            <a:spLocks noChangeArrowheads="1"/>
          </p:cNvSpPr>
          <p:nvPr/>
        </p:nvSpPr>
        <p:spPr bwMode="auto">
          <a:xfrm>
            <a:off x="18356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a</a:t>
            </a:r>
          </a:p>
        </p:txBody>
      </p:sp>
      <p:sp>
        <p:nvSpPr>
          <p:cNvPr id="8" name="Rectangle 7"/>
          <p:cNvSpPr>
            <a:spLocks noChangeArrowheads="1"/>
          </p:cNvSpPr>
          <p:nvPr/>
        </p:nvSpPr>
        <p:spPr bwMode="auto">
          <a:xfrm>
            <a:off x="4274096" y="24342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b</a:t>
            </a:r>
          </a:p>
        </p:txBody>
      </p:sp>
      <p:sp>
        <p:nvSpPr>
          <p:cNvPr id="9" name="Rectangle 8"/>
          <p:cNvSpPr>
            <a:spLocks noChangeArrowheads="1"/>
          </p:cNvSpPr>
          <p:nvPr/>
        </p:nvSpPr>
        <p:spPr bwMode="auto">
          <a:xfrm>
            <a:off x="18356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c</a:t>
            </a:r>
          </a:p>
        </p:txBody>
      </p:sp>
      <p:sp>
        <p:nvSpPr>
          <p:cNvPr id="10" name="Rectangle 9"/>
          <p:cNvSpPr>
            <a:spLocks noChangeArrowheads="1"/>
          </p:cNvSpPr>
          <p:nvPr/>
        </p:nvSpPr>
        <p:spPr bwMode="auto">
          <a:xfrm>
            <a:off x="4274096" y="3043808"/>
            <a:ext cx="2362200" cy="457200"/>
          </a:xfrm>
          <a:prstGeom prst="rect">
            <a:avLst/>
          </a:prstGeom>
          <a:solidFill>
            <a:schemeClr val="bg1">
              <a:lumMod val="95000"/>
            </a:schemeClr>
          </a:solidFill>
          <a:ln w="9525">
            <a:solidFill>
              <a:srgbClr val="FF99CC"/>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3200">
                <a:solidFill>
                  <a:srgbClr val="C00000"/>
                </a:solidFill>
                <a:latin typeface="Arial Rounded MT Bold" pitchFamily="34" charset="0"/>
              </a:rPr>
              <a:t>d</a:t>
            </a:r>
          </a:p>
        </p:txBody>
      </p:sp>
      <p:graphicFrame>
        <p:nvGraphicFramePr>
          <p:cNvPr id="11" name="Object 13"/>
          <p:cNvGraphicFramePr>
            <a:graphicFrameLocks noChangeAspect="1"/>
          </p:cNvGraphicFramePr>
          <p:nvPr>
            <p:extLst>
              <p:ext uri="{D42A27DB-BD31-4B8C-83A1-F6EECF244321}">
                <p14:modId xmlns:p14="http://schemas.microsoft.com/office/powerpoint/2010/main" val="2508346158"/>
              </p:ext>
            </p:extLst>
          </p:nvPr>
        </p:nvGraphicFramePr>
        <p:xfrm>
          <a:off x="755576" y="5445224"/>
          <a:ext cx="4221163" cy="1004888"/>
        </p:xfrm>
        <a:graphic>
          <a:graphicData uri="http://schemas.openxmlformats.org/presentationml/2006/ole">
            <mc:AlternateContent xmlns:mc="http://schemas.openxmlformats.org/markup-compatibility/2006">
              <mc:Choice xmlns:v="urn:schemas-microsoft-com:vml" Requires="v">
                <p:oleObj spid="_x0000_s147560" name="Equation" r:id="rId4" imgW="1917360" imgH="457200" progId="Equation.DSMT4">
                  <p:embed/>
                </p:oleObj>
              </mc:Choice>
              <mc:Fallback>
                <p:oleObj name="Equation" r:id="rId4" imgW="1917360" imgH="457200" progId="Equation.DSMT4">
                  <p:embed/>
                  <p:pic>
                    <p:nvPicPr>
                      <p:cNvPr id="0" name="Picture 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5445224"/>
                        <a:ext cx="422116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5224234" y="5589240"/>
            <a:ext cx="3812262" cy="646331"/>
          </a:xfrm>
          <a:prstGeom prst="rect">
            <a:avLst/>
          </a:prstGeom>
        </p:spPr>
        <p:txBody>
          <a:bodyPr wrap="none">
            <a:spAutoFit/>
          </a:bodyPr>
          <a:lstStyle/>
          <a:p>
            <a:pPr algn="ctr" eaLnBrk="0" hangingPunct="0">
              <a:defRPr/>
            </a:pPr>
            <a:r>
              <a:rPr lang="en-US" altLang="zh-CN" sz="2400" dirty="0">
                <a:latin typeface="+mn-lt"/>
              </a:rPr>
              <a:t>T(n)=O(n</a:t>
            </a:r>
            <a:r>
              <a:rPr lang="en-US" altLang="zh-CN" sz="2400" baseline="30000" dirty="0">
                <a:latin typeface="+mn-lt"/>
              </a:rPr>
              <a:t>2</a:t>
            </a:r>
            <a:r>
              <a:rPr lang="en-US" altLang="zh-CN" sz="2400" dirty="0">
                <a:latin typeface="+mn-lt"/>
              </a:rPr>
              <a:t>) </a:t>
            </a:r>
            <a:r>
              <a:rPr lang="en-US" altLang="zh-CN" sz="3600" dirty="0">
                <a:solidFill>
                  <a:srgbClr val="FF0000"/>
                </a:solidFill>
                <a:latin typeface="+mn-lt"/>
                <a:ea typeface="楷体_GB2312" pitchFamily="49" charset="-122"/>
                <a:sym typeface="Wingdings" pitchFamily="2" charset="2"/>
              </a:rPr>
              <a:t></a:t>
            </a:r>
            <a:r>
              <a:rPr lang="zh-CN" altLang="zh-CN" sz="2400" dirty="0">
                <a:solidFill>
                  <a:srgbClr val="FF0000"/>
                </a:solidFill>
                <a:latin typeface="+mn-lt"/>
                <a:ea typeface="楷体_GB2312" pitchFamily="49" charset="-122"/>
                <a:sym typeface="Wingdings" pitchFamily="2" charset="2"/>
              </a:rPr>
              <a:t>没有改进</a:t>
            </a:r>
            <a:endParaRPr lang="zh-CN" altLang="en-US" sz="24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59854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Effect transition="in" filter="wipe(left)">
                                      <p:cBhvr>
                                        <p:cTn id="53" dur="500"/>
                                        <p:tgtEl>
                                          <p:spTgt spid="6">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wipe(left)">
                                      <p:cBhvr>
                                        <p:cTn id="58" dur="500"/>
                                        <p:tgtEl>
                                          <p:spTgt spid="6">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分治法示例</a:t>
            </a:r>
            <a:r>
              <a:rPr lang="en-US" altLang="zh-CN" kern="1200" dirty="0">
                <a:solidFill>
                  <a:srgbClr val="000000"/>
                </a:solidFill>
                <a:cs typeface="+mn-cs"/>
              </a:rPr>
              <a:t>2</a:t>
            </a:r>
            <a:r>
              <a:rPr lang="zh-CN" altLang="en-US" kern="1200" dirty="0">
                <a:solidFill>
                  <a:srgbClr val="000000"/>
                </a:solidFill>
                <a:cs typeface="+mn-cs"/>
              </a:rPr>
              <a:t>：大整数的乘法</a:t>
            </a:r>
          </a:p>
        </p:txBody>
      </p:sp>
      <p:sp>
        <p:nvSpPr>
          <p:cNvPr id="6" name="Content Placeholder 2"/>
          <p:cNvSpPr txBox="1">
            <a:spLocks/>
          </p:cNvSpPr>
          <p:nvPr/>
        </p:nvSpPr>
        <p:spPr>
          <a:xfrm>
            <a:off x="179512" y="692696"/>
            <a:ext cx="8928992" cy="3672408"/>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40050" lvl="1" indent="-540000" eaLnBrk="1" hangingPunct="1">
              <a:lnSpc>
                <a:spcPct val="150000"/>
              </a:lnSpc>
              <a:spcBef>
                <a:spcPts val="0"/>
              </a:spcBef>
            </a:pPr>
            <a:r>
              <a:rPr lang="en-US" altLang="zh-CN" sz="2400" dirty="0" smtClean="0"/>
              <a:t>XY </a:t>
            </a:r>
            <a:r>
              <a:rPr lang="en-US" altLang="zh-CN" sz="2400" dirty="0"/>
              <a:t>= </a:t>
            </a:r>
            <a:r>
              <a:rPr lang="en-US" altLang="zh-CN" sz="2400" dirty="0">
                <a:solidFill>
                  <a:srgbClr val="C00000"/>
                </a:solidFill>
                <a:latin typeface="+mn-lt"/>
              </a:rPr>
              <a:t>ac</a:t>
            </a:r>
            <a:r>
              <a:rPr lang="en-US" altLang="zh-CN" sz="2400" dirty="0"/>
              <a:t> 2</a:t>
            </a:r>
            <a:r>
              <a:rPr lang="en-US" altLang="zh-CN" sz="2400" baseline="30000" dirty="0"/>
              <a:t>n</a:t>
            </a:r>
            <a:r>
              <a:rPr lang="en-US" altLang="zh-CN" sz="2400" dirty="0"/>
              <a:t> + (</a:t>
            </a:r>
            <a:r>
              <a:rPr lang="en-US" altLang="zh-CN" sz="2400" dirty="0" err="1">
                <a:solidFill>
                  <a:srgbClr val="C00000"/>
                </a:solidFill>
                <a:latin typeface="+mn-lt"/>
              </a:rPr>
              <a:t>ad</a:t>
            </a:r>
            <a:r>
              <a:rPr lang="en-US" altLang="zh-CN" sz="2400" dirty="0" err="1">
                <a:solidFill>
                  <a:srgbClr val="000000"/>
                </a:solidFill>
              </a:rPr>
              <a:t>+</a:t>
            </a:r>
            <a:r>
              <a:rPr lang="en-US" altLang="zh-CN" sz="2400" dirty="0" err="1">
                <a:solidFill>
                  <a:srgbClr val="C00000"/>
                </a:solidFill>
                <a:latin typeface="+mn-lt"/>
              </a:rPr>
              <a:t>bc</a:t>
            </a:r>
            <a:r>
              <a:rPr lang="en-US" altLang="zh-CN" sz="2400" dirty="0"/>
              <a:t>) 2</a:t>
            </a:r>
            <a:r>
              <a:rPr lang="en-US" altLang="zh-CN" sz="2400" baseline="30000" dirty="0"/>
              <a:t>n/2</a:t>
            </a:r>
            <a:r>
              <a:rPr lang="en-US" altLang="zh-CN" sz="2400" dirty="0"/>
              <a:t> + </a:t>
            </a:r>
            <a:r>
              <a:rPr lang="en-US" altLang="zh-CN" sz="2400" dirty="0" err="1" smtClean="0">
                <a:solidFill>
                  <a:srgbClr val="C00000"/>
                </a:solidFill>
                <a:latin typeface="+mn-lt"/>
              </a:rPr>
              <a:t>bd</a:t>
            </a:r>
            <a:endParaRPr lang="en-US" altLang="zh-CN" sz="2400" dirty="0" smtClean="0">
              <a:solidFill>
                <a:srgbClr val="C00000"/>
              </a:solidFill>
              <a:latin typeface="+mn-lt"/>
            </a:endParaRPr>
          </a:p>
          <a:p>
            <a:pPr marL="940050" lvl="1" indent="-540000" eaLnBrk="1" hangingPunct="1">
              <a:lnSpc>
                <a:spcPct val="150000"/>
              </a:lnSpc>
              <a:spcBef>
                <a:spcPts val="0"/>
              </a:spcBef>
            </a:pPr>
            <a:r>
              <a:rPr lang="zh-CN" altLang="en-US" sz="2400" dirty="0" smtClean="0">
                <a:solidFill>
                  <a:srgbClr val="000000"/>
                </a:solidFill>
                <a:latin typeface="+mn-lt"/>
              </a:rPr>
              <a:t>为了降低时间复杂度，必须减少乘法的次数</a:t>
            </a:r>
            <a:endParaRPr lang="en-US" altLang="zh-CN" sz="2400" dirty="0" smtClean="0">
              <a:solidFill>
                <a:srgbClr val="0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smtClean="0">
                <a:solidFill>
                  <a:srgbClr val="C00000"/>
                </a:solidFill>
                <a:latin typeface="+mn-lt"/>
              </a:rPr>
              <a:t>a-b</a:t>
            </a:r>
            <a:r>
              <a:rPr lang="en-US" altLang="zh-CN" sz="2400" dirty="0" smtClean="0">
                <a:latin typeface="+mn-lt"/>
                <a:ea typeface="楷体_GB2312" pitchFamily="49" charset="-122"/>
              </a:rPr>
              <a:t>)(</a:t>
            </a:r>
            <a:r>
              <a:rPr lang="en-US" altLang="zh-CN" sz="2400" dirty="0" smtClean="0">
                <a:solidFill>
                  <a:srgbClr val="C00000"/>
                </a:solidFill>
                <a:latin typeface="+mn-lt"/>
              </a:rPr>
              <a:t>d-c</a:t>
            </a:r>
            <a:r>
              <a:rPr lang="en-US" altLang="zh-CN" sz="2400" dirty="0" smtClean="0">
                <a:latin typeface="+mn-lt"/>
                <a:ea typeface="楷体_GB2312" pitchFamily="49" charset="-122"/>
              </a:rPr>
              <a:t>)+</a:t>
            </a:r>
            <a:r>
              <a:rPr lang="en-US" altLang="zh-CN" sz="2400" dirty="0" err="1">
                <a:solidFill>
                  <a:srgbClr val="C00000"/>
                </a:solidFill>
                <a:latin typeface="+mn-lt"/>
              </a:rPr>
              <a:t>ac</a:t>
            </a:r>
            <a:r>
              <a:rPr lang="en-US" altLang="zh-CN" sz="2400" dirty="0" err="1">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a:solidFill>
                  <a:srgbClr val="C00000"/>
                </a:solidFill>
                <a:latin typeface="+mn-lt"/>
              </a:rPr>
              <a:t>bd</a:t>
            </a:r>
            <a:endParaRPr lang="en-US" altLang="zh-CN" sz="2400" dirty="0">
              <a:solidFill>
                <a:srgbClr val="C00000"/>
              </a:solidFill>
              <a:latin typeface="+mn-lt"/>
            </a:endParaRPr>
          </a:p>
          <a:p>
            <a:pPr marL="940050" lvl="1" indent="-540000" eaLnBrk="1" hangingPunct="1">
              <a:lnSpc>
                <a:spcPct val="150000"/>
              </a:lnSpc>
              <a:spcBef>
                <a:spcPts val="0"/>
              </a:spcBef>
            </a:pPr>
            <a:r>
              <a:rPr lang="en-US" altLang="zh-CN" sz="2400" dirty="0">
                <a:latin typeface="+mn-lt"/>
                <a:ea typeface="楷体_GB2312" pitchFamily="49" charset="-122"/>
              </a:rPr>
              <a:t>XY = </a:t>
            </a:r>
            <a:r>
              <a:rPr lang="en-US" altLang="zh-CN" sz="2400" dirty="0">
                <a:solidFill>
                  <a:srgbClr val="C00000"/>
                </a:solidFill>
                <a:latin typeface="+mn-lt"/>
              </a:rPr>
              <a:t>ac</a:t>
            </a:r>
            <a:r>
              <a:rPr lang="en-US" altLang="zh-CN" sz="2400" dirty="0">
                <a:latin typeface="+mn-lt"/>
                <a:ea typeface="楷体_GB2312" pitchFamily="49" charset="-122"/>
              </a:rPr>
              <a:t> 2</a:t>
            </a:r>
            <a:r>
              <a:rPr lang="en-US" altLang="zh-CN" sz="2400" baseline="30000" dirty="0">
                <a:latin typeface="+mn-lt"/>
                <a:ea typeface="楷体_GB2312" pitchFamily="49" charset="-122"/>
              </a:rPr>
              <a:t>n</a:t>
            </a:r>
            <a:r>
              <a:rPr lang="en-US" altLang="zh-CN" sz="2400" dirty="0">
                <a:latin typeface="+mn-lt"/>
                <a:ea typeface="楷体_GB2312" pitchFamily="49" charset="-122"/>
              </a:rPr>
              <a:t> + ((</a:t>
            </a:r>
            <a:r>
              <a:rPr lang="en-US" altLang="zh-CN" sz="2400" dirty="0" err="1" smtClean="0">
                <a:solidFill>
                  <a:srgbClr val="C00000"/>
                </a:solidFill>
                <a:latin typeface="+mn-lt"/>
              </a:rPr>
              <a:t>a+b</a:t>
            </a:r>
            <a:r>
              <a:rPr lang="en-US" altLang="zh-CN" sz="2400" dirty="0" smtClean="0">
                <a:latin typeface="+mn-lt"/>
                <a:ea typeface="楷体_GB2312" pitchFamily="49" charset="-122"/>
              </a:rPr>
              <a:t>)(</a:t>
            </a:r>
            <a:r>
              <a:rPr lang="en-US" altLang="zh-CN" sz="2400" dirty="0" err="1" smtClean="0">
                <a:solidFill>
                  <a:srgbClr val="C00000"/>
                </a:solidFill>
                <a:latin typeface="+mn-lt"/>
              </a:rPr>
              <a:t>c+d</a:t>
            </a:r>
            <a:r>
              <a:rPr lang="en-US" altLang="zh-CN" sz="2400" dirty="0">
                <a:latin typeface="+mn-lt"/>
                <a:ea typeface="楷体_GB2312" pitchFamily="49" charset="-122"/>
              </a:rPr>
              <a:t>)-</a:t>
            </a:r>
            <a:r>
              <a:rPr lang="en-US" altLang="zh-CN" sz="2400" dirty="0">
                <a:solidFill>
                  <a:srgbClr val="C00000"/>
                </a:solidFill>
                <a:latin typeface="+mn-lt"/>
              </a:rPr>
              <a:t>ac</a:t>
            </a:r>
            <a:r>
              <a:rPr lang="en-US" altLang="zh-CN" sz="2400" dirty="0">
                <a:latin typeface="+mn-lt"/>
                <a:ea typeface="楷体_GB2312" pitchFamily="49" charset="-122"/>
              </a:rPr>
              <a:t>-</a:t>
            </a:r>
            <a:r>
              <a:rPr lang="en-US" altLang="zh-CN" sz="2400" dirty="0" err="1">
                <a:solidFill>
                  <a:srgbClr val="C00000"/>
                </a:solidFill>
                <a:latin typeface="+mn-lt"/>
              </a:rPr>
              <a:t>bd</a:t>
            </a:r>
            <a:r>
              <a:rPr lang="en-US" altLang="zh-CN" sz="2400" dirty="0">
                <a:latin typeface="+mn-lt"/>
                <a:ea typeface="楷体_GB2312" pitchFamily="49" charset="-122"/>
              </a:rPr>
              <a:t>) 2</a:t>
            </a:r>
            <a:r>
              <a:rPr lang="en-US" altLang="zh-CN" sz="2400" baseline="30000" dirty="0">
                <a:latin typeface="+mn-lt"/>
                <a:ea typeface="楷体_GB2312" pitchFamily="49" charset="-122"/>
              </a:rPr>
              <a:t>n/2</a:t>
            </a:r>
            <a:r>
              <a:rPr lang="en-US" altLang="zh-CN" sz="2400" dirty="0">
                <a:latin typeface="+mn-lt"/>
                <a:ea typeface="楷体_GB2312" pitchFamily="49" charset="-122"/>
              </a:rPr>
              <a:t> + </a:t>
            </a:r>
            <a:r>
              <a:rPr lang="en-US" altLang="zh-CN" sz="2400" dirty="0" err="1" smtClean="0">
                <a:solidFill>
                  <a:srgbClr val="C00000"/>
                </a:solidFill>
                <a:latin typeface="+mn-lt"/>
              </a:rPr>
              <a:t>bd</a:t>
            </a:r>
            <a:endParaRPr lang="zh-CN" altLang="en-US" sz="2400" dirty="0">
              <a:solidFill>
                <a:srgbClr val="000000"/>
              </a:solidFill>
              <a:latin typeface="+mn-lt"/>
            </a:endParaRPr>
          </a:p>
          <a:p>
            <a:pPr marL="540000" indent="-540000" eaLnBrk="1" hangingPunct="1">
              <a:lnSpc>
                <a:spcPct val="150000"/>
              </a:lnSpc>
              <a:spcBef>
                <a:spcPts val="0"/>
              </a:spcBef>
            </a:pPr>
            <a:r>
              <a:rPr lang="zh-CN" altLang="en-US" sz="2400" kern="0" dirty="0"/>
              <a:t>复杂度分</a:t>
            </a:r>
            <a:r>
              <a:rPr lang="zh-CN" altLang="en-US" sz="2400" kern="0" dirty="0" smtClean="0"/>
              <a:t>析</a:t>
            </a:r>
            <a:endParaRPr lang="zh-CN" altLang="en-US" sz="2400" kern="0" dirty="0"/>
          </a:p>
        </p:txBody>
      </p:sp>
      <p:sp>
        <p:nvSpPr>
          <p:cNvPr id="2" name="矩形 1"/>
          <p:cNvSpPr/>
          <p:nvPr/>
        </p:nvSpPr>
        <p:spPr>
          <a:xfrm>
            <a:off x="0" y="5157192"/>
            <a:ext cx="9108504" cy="646331"/>
          </a:xfrm>
          <a:prstGeom prst="rect">
            <a:avLst/>
          </a:prstGeom>
        </p:spPr>
        <p:txBody>
          <a:bodyPr wrap="square">
            <a:spAutoFit/>
          </a:bodyPr>
          <a:lstStyle/>
          <a:p>
            <a:pPr algn="ctr" eaLnBrk="0" hangingPunct="0">
              <a:defRPr/>
            </a:pPr>
            <a:r>
              <a:rPr lang="en-US" altLang="zh-CN" sz="2400" dirty="0">
                <a:latin typeface="+mn-lt"/>
              </a:rPr>
              <a:t>T(n</a:t>
            </a:r>
            <a:r>
              <a:rPr lang="en-US" altLang="zh-CN" sz="2400" dirty="0" smtClean="0">
                <a:latin typeface="+mn-lt"/>
              </a:rPr>
              <a:t>)=O(n</a:t>
            </a:r>
            <a:r>
              <a:rPr lang="en-US" altLang="zh-CN" sz="2400" baseline="30000" dirty="0" smtClean="0">
                <a:latin typeface="+mn-lt"/>
              </a:rPr>
              <a:t>log3</a:t>
            </a:r>
            <a:r>
              <a:rPr lang="en-US" altLang="zh-CN" sz="2400" dirty="0" smtClean="0">
                <a:latin typeface="+mn-lt"/>
              </a:rPr>
              <a:t>) = O(n</a:t>
            </a:r>
            <a:r>
              <a:rPr lang="en-US" altLang="zh-CN" sz="2400" baseline="30000" dirty="0" smtClean="0">
                <a:latin typeface="+mn-lt"/>
              </a:rPr>
              <a:t>1.59</a:t>
            </a:r>
            <a:r>
              <a:rPr lang="en-US" altLang="zh-CN" sz="2400" dirty="0" smtClean="0">
                <a:latin typeface="+mn-lt"/>
              </a:rPr>
              <a:t>)  </a:t>
            </a:r>
            <a:r>
              <a:rPr lang="en-US" altLang="zh-CN" sz="3600" dirty="0" smtClean="0">
                <a:solidFill>
                  <a:srgbClr val="FF0000"/>
                </a:solidFill>
                <a:ea typeface="楷体_GB2312" pitchFamily="49" charset="-122"/>
                <a:sym typeface="Wingdings" pitchFamily="2" charset="2"/>
              </a:rPr>
              <a:t></a:t>
            </a:r>
            <a:r>
              <a:rPr lang="zh-CN" altLang="en-US" sz="2400" dirty="0">
                <a:solidFill>
                  <a:srgbClr val="FF0000"/>
                </a:solidFill>
                <a:latin typeface="+mn-lt"/>
                <a:ea typeface="楷体_GB2312" pitchFamily="49" charset="-122"/>
                <a:sym typeface="Wingdings" pitchFamily="2" charset="2"/>
              </a:rPr>
              <a:t>较大地</a:t>
            </a:r>
            <a:r>
              <a:rPr lang="zh-CN" altLang="zh-CN" sz="2400" dirty="0">
                <a:solidFill>
                  <a:srgbClr val="FF0000"/>
                </a:solidFill>
                <a:latin typeface="+mn-lt"/>
                <a:ea typeface="楷体_GB2312" pitchFamily="49" charset="-122"/>
                <a:sym typeface="Wingdings" pitchFamily="2" charset="2"/>
              </a:rPr>
              <a:t>改进</a:t>
            </a:r>
            <a:endParaRPr lang="zh-CN" altLang="en-US" sz="2400" dirty="0">
              <a:solidFill>
                <a:srgbClr val="FF0000"/>
              </a:solidFill>
              <a:latin typeface="+mn-lt"/>
              <a:ea typeface="楷体_GB2312" pitchFamily="49" charset="-122"/>
              <a:sym typeface="Wingdings" pitchFamily="2" charset="2"/>
            </a:endParaRPr>
          </a:p>
        </p:txBody>
      </p:sp>
      <p:graphicFrame>
        <p:nvGraphicFramePr>
          <p:cNvPr id="12" name="Object 8"/>
          <p:cNvGraphicFramePr>
            <a:graphicFrameLocks noChangeAspect="1"/>
          </p:cNvGraphicFramePr>
          <p:nvPr>
            <p:extLst>
              <p:ext uri="{D42A27DB-BD31-4B8C-83A1-F6EECF244321}">
                <p14:modId xmlns:p14="http://schemas.microsoft.com/office/powerpoint/2010/main" val="1835352773"/>
              </p:ext>
            </p:extLst>
          </p:nvPr>
        </p:nvGraphicFramePr>
        <p:xfrm>
          <a:off x="2489200" y="4149080"/>
          <a:ext cx="4165600" cy="1004888"/>
        </p:xfrm>
        <a:graphic>
          <a:graphicData uri="http://schemas.openxmlformats.org/presentationml/2006/ole">
            <mc:AlternateContent xmlns:mc="http://schemas.openxmlformats.org/markup-compatibility/2006">
              <mc:Choice xmlns:v="urn:schemas-microsoft-com:vml" Requires="v">
                <p:oleObj spid="_x0000_s142442" name="公式" r:id="rId4" imgW="1892300" imgH="457200" progId="">
                  <p:embed/>
                </p:oleObj>
              </mc:Choice>
              <mc:Fallback>
                <p:oleObj name="公式" r:id="rId4" imgW="1892300" imgH="457200" progId="">
                  <p:embed/>
                  <p:pic>
                    <p:nvPicPr>
                      <p:cNvPr id="0" name="Picture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9200" y="4149080"/>
                        <a:ext cx="4165600"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9"/>
          <p:cNvSpPr txBox="1">
            <a:spLocks noChangeArrowheads="1"/>
          </p:cNvSpPr>
          <p:nvPr/>
        </p:nvSpPr>
        <p:spPr bwMode="auto">
          <a:xfrm>
            <a:off x="0" y="5989621"/>
            <a:ext cx="9108504" cy="830997"/>
          </a:xfrm>
          <a:prstGeom prst="rect">
            <a:avLst/>
          </a:prstGeom>
          <a:noFill/>
          <a:ln w="63500">
            <a:solidFill>
              <a:srgbClr val="FF6600"/>
            </a:solid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0" dirty="0">
                <a:solidFill>
                  <a:srgbClr val="000000"/>
                </a:solidFill>
                <a:latin typeface="微软雅黑" panose="020B0503020204020204" pitchFamily="34" charset="-122"/>
                <a:ea typeface="微软雅黑" panose="020B0503020204020204" pitchFamily="34" charset="-122"/>
              </a:rPr>
              <a:t>细节问题：两个</a:t>
            </a:r>
            <a:r>
              <a:rPr lang="en-US" altLang="zh-CN" sz="2400" b="0" dirty="0">
                <a:solidFill>
                  <a:srgbClr val="000000"/>
                </a:solidFill>
                <a:latin typeface="微软雅黑" panose="020B0503020204020204" pitchFamily="34" charset="-122"/>
                <a:ea typeface="微软雅黑" panose="020B0503020204020204" pitchFamily="34" charset="-122"/>
              </a:rPr>
              <a:t>XY</a:t>
            </a:r>
            <a:r>
              <a:rPr lang="zh-CN" altLang="en-US" sz="2400" b="0" dirty="0">
                <a:solidFill>
                  <a:srgbClr val="000000"/>
                </a:solidFill>
                <a:latin typeface="微软雅黑" panose="020B0503020204020204" pitchFamily="34" charset="-122"/>
                <a:ea typeface="微软雅黑" panose="020B0503020204020204" pitchFamily="34" charset="-122"/>
              </a:rPr>
              <a:t>的复杂度都是</a:t>
            </a:r>
            <a:r>
              <a:rPr lang="en-US" altLang="zh-CN" sz="2400" b="0" dirty="0">
                <a:solidFill>
                  <a:srgbClr val="000000"/>
                </a:solidFill>
                <a:latin typeface="微软雅黑" panose="020B0503020204020204" pitchFamily="34" charset="-122"/>
                <a:ea typeface="微软雅黑" panose="020B0503020204020204" pitchFamily="34" charset="-122"/>
              </a:rPr>
              <a:t>O(n</a:t>
            </a:r>
            <a:r>
              <a:rPr lang="en-US" altLang="zh-CN" sz="2400" b="0" baseline="30000" dirty="0">
                <a:solidFill>
                  <a:srgbClr val="000000"/>
                </a:solidFill>
                <a:latin typeface="微软雅黑" panose="020B0503020204020204" pitchFamily="34" charset="-122"/>
                <a:ea typeface="微软雅黑" panose="020B0503020204020204" pitchFamily="34" charset="-122"/>
              </a:rPr>
              <a:t>log3</a:t>
            </a:r>
            <a:r>
              <a:rPr lang="en-US" altLang="zh-CN" sz="2400" b="0" dirty="0">
                <a:solidFill>
                  <a:srgbClr val="000000"/>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，但考虑到</a:t>
            </a:r>
            <a:r>
              <a:rPr lang="en-US" altLang="zh-CN" sz="2400" b="0" dirty="0" err="1">
                <a:solidFill>
                  <a:srgbClr val="000000"/>
                </a:solidFill>
                <a:latin typeface="微软雅黑" panose="020B0503020204020204" pitchFamily="34" charset="-122"/>
                <a:ea typeface="微软雅黑" panose="020B0503020204020204" pitchFamily="34" charset="-122"/>
              </a:rPr>
              <a:t>a+c,b+d</a:t>
            </a:r>
            <a:r>
              <a:rPr lang="zh-CN" altLang="en-US" sz="2400" b="0" dirty="0">
                <a:solidFill>
                  <a:srgbClr val="000000"/>
                </a:solidFill>
                <a:latin typeface="微软雅黑" panose="020B0503020204020204" pitchFamily="34" charset="-122"/>
                <a:ea typeface="微软雅黑" panose="020B0503020204020204" pitchFamily="34" charset="-122"/>
              </a:rPr>
              <a:t>可能得</a:t>
            </a:r>
            <a:r>
              <a:rPr lang="zh-CN" altLang="en-US" sz="2400" b="0" dirty="0" smtClean="0">
                <a:solidFill>
                  <a:srgbClr val="000000"/>
                </a:solidFill>
                <a:latin typeface="微软雅黑" panose="020B0503020204020204" pitchFamily="34" charset="-122"/>
                <a:ea typeface="微软雅黑" panose="020B0503020204020204" pitchFamily="34" charset="-122"/>
              </a:rPr>
              <a:t>到</a:t>
            </a:r>
            <a:r>
              <a:rPr lang="en-US" altLang="zh-CN" sz="2400" b="0" dirty="0" smtClean="0">
                <a:solidFill>
                  <a:srgbClr val="000000"/>
                </a:solidFill>
                <a:latin typeface="微软雅黑" panose="020B0503020204020204" pitchFamily="34" charset="-122"/>
                <a:ea typeface="微软雅黑" panose="020B0503020204020204" pitchFamily="34" charset="-122"/>
              </a:rPr>
              <a:t>(n/2</a:t>
            </a:r>
            <a:r>
              <a:rPr lang="en-US" altLang="zh-CN" sz="2400" b="0" dirty="0">
                <a:solidFill>
                  <a:srgbClr val="000000"/>
                </a:solidFill>
                <a:latin typeface="微软雅黑" panose="020B0503020204020204" pitchFamily="34" charset="-122"/>
                <a:ea typeface="微软雅黑" panose="020B0503020204020204" pitchFamily="34" charset="-122"/>
              </a:rPr>
              <a:t>)</a:t>
            </a:r>
            <a:r>
              <a:rPr lang="en-US" altLang="zh-CN" sz="2400" b="0" dirty="0" smtClean="0">
                <a:solidFill>
                  <a:srgbClr val="000000"/>
                </a:solidFill>
                <a:latin typeface="微软雅黑" panose="020B0503020204020204" pitchFamily="34" charset="-122"/>
                <a:ea typeface="微软雅黑" panose="020B0503020204020204" pitchFamily="34" charset="-122"/>
              </a:rPr>
              <a:t>+1</a:t>
            </a:r>
            <a:r>
              <a:rPr lang="zh-CN" altLang="en-US" sz="2400" b="0" dirty="0">
                <a:solidFill>
                  <a:srgbClr val="000000"/>
                </a:solidFill>
                <a:latin typeface="微软雅黑" panose="020B0503020204020204" pitchFamily="34" charset="-122"/>
                <a:ea typeface="微软雅黑" panose="020B0503020204020204" pitchFamily="34" charset="-122"/>
              </a:rPr>
              <a:t>位的结果，使问题的规模变大，故不选择第</a:t>
            </a:r>
            <a:r>
              <a:rPr lang="en-US" altLang="zh-CN" sz="2400" b="0" dirty="0">
                <a:solidFill>
                  <a:srgbClr val="000000"/>
                </a:solidFill>
                <a:latin typeface="微软雅黑" panose="020B0503020204020204" pitchFamily="34" charset="-122"/>
                <a:ea typeface="微软雅黑" panose="020B0503020204020204" pitchFamily="34" charset="-122"/>
              </a:rPr>
              <a:t>2</a:t>
            </a:r>
            <a:r>
              <a:rPr lang="zh-CN" altLang="en-US" sz="2400" b="0" dirty="0">
                <a:solidFill>
                  <a:srgbClr val="000000"/>
                </a:solidFill>
                <a:latin typeface="微软雅黑" panose="020B0503020204020204" pitchFamily="34" charset="-122"/>
                <a:ea typeface="微软雅黑" panose="020B0503020204020204" pitchFamily="34" charset="-122"/>
              </a:rPr>
              <a:t>种方案。</a:t>
            </a:r>
          </a:p>
        </p:txBody>
      </p:sp>
    </p:spTree>
    <p:extLst>
      <p:ext uri="{BB962C8B-B14F-4D97-AF65-F5344CB8AC3E}">
        <p14:creationId xmlns:p14="http://schemas.microsoft.com/office/powerpoint/2010/main" val="8145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wipe(left)">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left)">
                                      <p:cBhvr>
                                        <p:cTn id="31" dur="500"/>
                                        <p:tgtEl>
                                          <p:spTgt spid="6">
                                            <p:txEl>
                                              <p:pRg st="5" end="5"/>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求矩阵乘积的传统算法</a:t>
            </a:r>
            <a:endParaRPr lang="en-US" altLang="zh-CN" sz="2400" kern="0" dirty="0" smtClean="0"/>
          </a:p>
        </p:txBody>
      </p:sp>
      <p:sp>
        <p:nvSpPr>
          <p:cNvPr id="7" name="Text Box 3"/>
          <p:cNvSpPr txBox="1">
            <a:spLocks noChangeArrowheads="1"/>
          </p:cNvSpPr>
          <p:nvPr/>
        </p:nvSpPr>
        <p:spPr bwMode="auto">
          <a:xfrm>
            <a:off x="611561" y="1412776"/>
            <a:ext cx="835292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lnSpc>
                <a:spcPct val="120000"/>
              </a:lnSpc>
              <a:spcBef>
                <a:spcPts val="0"/>
              </a:spcBef>
            </a:pPr>
            <a:r>
              <a:rPr kumimoji="1" lang="en-US" altLang="zh-CN" sz="2400" b="0" dirty="0">
                <a:solidFill>
                  <a:schemeClr val="bg2">
                    <a:lumMod val="10000"/>
                  </a:schemeClr>
                </a:solidFill>
                <a:latin typeface="微软雅黑" panose="020B0503020204020204" pitchFamily="34" charset="-122"/>
                <a:ea typeface="微软雅黑" panose="020B0503020204020204" pitchFamily="34" charset="-122"/>
              </a:rPr>
              <a:t>//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以二维数组存储矩阵元素</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C</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为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A </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和 </a:t>
            </a:r>
            <a:r>
              <a:rPr kumimoji="1" lang="en-US" altLang="zh-CN" sz="2400" b="0" dirty="0" smtClean="0">
                <a:solidFill>
                  <a:schemeClr val="bg2">
                    <a:lumMod val="10000"/>
                  </a:schemeClr>
                </a:solidFill>
                <a:latin typeface="微软雅黑" panose="020B0503020204020204" pitchFamily="34" charset="-122"/>
                <a:ea typeface="微软雅黑" panose="020B0503020204020204" pitchFamily="34" charset="-122"/>
              </a:rPr>
              <a:t>B</a:t>
            </a:r>
            <a:r>
              <a:rPr kumimoji="1" lang="zh-CN" altLang="en-US" sz="2400" b="0" dirty="0" smtClean="0">
                <a:solidFill>
                  <a:schemeClr val="bg2">
                    <a:lumMod val="10000"/>
                  </a:schemeClr>
                </a:solidFill>
                <a:latin typeface="微软雅黑" panose="020B0503020204020204" pitchFamily="34" charset="-122"/>
                <a:ea typeface="微软雅黑" panose="020B0503020204020204" pitchFamily="34" charset="-122"/>
              </a:rPr>
              <a:t>的</a:t>
            </a:r>
            <a:r>
              <a:rPr kumimoji="1" lang="zh-CN" altLang="en-US" sz="2400" b="0" dirty="0">
                <a:solidFill>
                  <a:schemeClr val="bg2">
                    <a:lumMod val="10000"/>
                  </a:schemeClr>
                </a:solidFill>
                <a:latin typeface="微软雅黑" panose="020B0503020204020204" pitchFamily="34" charset="-122"/>
                <a:ea typeface="微软雅黑" panose="020B0503020204020204" pitchFamily="34" charset="-122"/>
              </a:rPr>
              <a:t>乘积</a:t>
            </a:r>
            <a:endParaRPr kumimoji="1" lang="en-US" altLang="zh-CN" sz="2400" b="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20000"/>
              </a:lnSpc>
              <a:spcBef>
                <a:spcPts val="0"/>
              </a:spcBef>
            </a:pPr>
            <a:r>
              <a:rPr kumimoji="1" lang="en-US" altLang="zh-CN" sz="2400" b="0" dirty="0">
                <a:solidFill>
                  <a:schemeClr val="bg2">
                    <a:lumMod val="10000"/>
                  </a:schemeClr>
                </a:solidFill>
                <a:latin typeface="+mn-lt"/>
              </a:rPr>
              <a:t>void </a:t>
            </a:r>
            <a:r>
              <a:rPr kumimoji="1" lang="en-US" altLang="zh-CN" sz="2400" b="0" dirty="0" smtClean="0">
                <a:solidFill>
                  <a:schemeClr val="bg2">
                    <a:lumMod val="10000"/>
                  </a:schemeClr>
                </a:solidFill>
                <a:latin typeface="+mn-lt"/>
              </a:rPr>
              <a:t>multi(</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 </a:t>
            </a:r>
            <a:r>
              <a:rPr kumimoji="1" lang="en-US" altLang="zh-CN" sz="2400" b="0" dirty="0" err="1">
                <a:solidFill>
                  <a:schemeClr val="bg2">
                    <a:lumMod val="10000"/>
                  </a:schemeClr>
                </a:solidFill>
                <a:latin typeface="+mn-lt"/>
              </a:rPr>
              <a:t>int</a:t>
            </a: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B[],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C[]){ </a:t>
            </a:r>
            <a:endParaRPr kumimoji="1" lang="zh-CN" altLang="en-US" sz="2400" b="0" dirty="0">
              <a:solidFill>
                <a:schemeClr val="bg2">
                  <a:lumMod val="10000"/>
                </a:schemeClr>
              </a:solidFill>
              <a:latin typeface="+mn-lt"/>
            </a:endParaRPr>
          </a:p>
          <a:p>
            <a:pPr eaLnBrk="1" hangingPunct="1">
              <a:lnSpc>
                <a:spcPct val="120000"/>
              </a:lnSpc>
              <a:spcBef>
                <a:spcPts val="0"/>
              </a:spcBef>
              <a:spcAft>
                <a:spcPts val="600"/>
              </a:spcAft>
            </a:pPr>
            <a:r>
              <a:rPr kumimoji="1" lang="zh-CN" altLang="en-US" sz="2400" b="0" dirty="0" smtClean="0">
                <a:solidFill>
                  <a:schemeClr val="bg2">
                    <a:lumMod val="10000"/>
                  </a:schemeClr>
                </a:solidFill>
                <a:latin typeface="+mn-lt"/>
              </a:rPr>
              <a:t>      </a:t>
            </a:r>
            <a:r>
              <a:rPr kumimoji="1" lang="en-US" altLang="zh-CN" sz="2400" dirty="0" smtClean="0">
                <a:solidFill>
                  <a:srgbClr val="C00000"/>
                </a:solidFill>
                <a:latin typeface="+mn-lt"/>
              </a:rPr>
              <a:t>for</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=1; </a:t>
            </a:r>
            <a:r>
              <a:rPr kumimoji="1" lang="en-US" altLang="zh-CN" sz="2400" b="0" dirty="0" err="1" smtClean="0">
                <a:solidFill>
                  <a:schemeClr val="bg2">
                    <a:lumMod val="10000"/>
                  </a:schemeClr>
                </a:solidFill>
                <a:latin typeface="+mn-lt"/>
              </a:rPr>
              <a:t>i</a:t>
            </a:r>
            <a:r>
              <a:rPr kumimoji="1" lang="en-US" altLang="zh-CN" sz="2400" b="0" dirty="0" smtClean="0">
                <a:solidFill>
                  <a:schemeClr val="bg2">
                    <a:lumMod val="10000"/>
                  </a:schemeClr>
                </a:solidFill>
                <a:latin typeface="+mn-lt"/>
              </a:rPr>
              <a:t>&lt;=n</a:t>
            </a:r>
            <a:r>
              <a:rPr kumimoji="1" lang="en-US" altLang="zh-CN" sz="2400" b="0" dirty="0">
                <a:solidFill>
                  <a:schemeClr val="bg2">
                    <a:lumMod val="10000"/>
                  </a:schemeClr>
                </a:solidFill>
                <a:latin typeface="+mn-lt"/>
              </a:rPr>
              <a:t>; ++</a:t>
            </a:r>
            <a:r>
              <a:rPr kumimoji="1" lang="en-US" altLang="zh-CN" sz="2400" b="0" dirty="0" err="1">
                <a:solidFill>
                  <a:schemeClr val="bg2">
                    <a:lumMod val="10000"/>
                  </a:schemeClr>
                </a:solidFill>
                <a:latin typeface="+mn-lt"/>
              </a:rPr>
              <a:t>i</a:t>
            </a:r>
            <a:r>
              <a:rPr kumimoji="1" lang="en-US" altLang="zh-CN" sz="2400" b="0" dirty="0">
                <a:solidFill>
                  <a:schemeClr val="bg2">
                    <a:lumMod val="10000"/>
                  </a:schemeClr>
                </a:solidFill>
                <a:latin typeface="+mn-lt"/>
              </a:rPr>
              <a:t>){</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j=1; j&lt;=n</a:t>
            </a:r>
            <a:r>
              <a:rPr kumimoji="1" lang="en-US" altLang="zh-CN" sz="2400" b="0" dirty="0">
                <a:solidFill>
                  <a:schemeClr val="bg2">
                    <a:lumMod val="10000"/>
                  </a:schemeClr>
                </a:solidFill>
                <a:latin typeface="+mn-lt"/>
              </a:rPr>
              <a:t>; ++j){</a:t>
            </a:r>
          </a:p>
          <a:p>
            <a:pPr eaLnBrk="1" hangingPunct="1">
              <a:lnSpc>
                <a:spcPct val="120000"/>
              </a:lnSpc>
              <a:spcBef>
                <a:spcPts val="0"/>
              </a:spcBef>
              <a:spcAft>
                <a:spcPts val="600"/>
              </a:spcAft>
            </a:pPr>
            <a:r>
              <a:rPr kumimoji="1" lang="en-US" altLang="zh-CN" sz="2400" b="0" dirty="0" smtClean="0">
                <a:solidFill>
                  <a:schemeClr val="bg2">
                    <a:lumMod val="10000"/>
                  </a:schemeClr>
                </a:solidFill>
                <a:latin typeface="+mn-lt"/>
              </a:rPr>
              <a:t>                  C[</a:t>
            </a:r>
            <a:r>
              <a:rPr kumimoji="1" lang="en-US" altLang="zh-CN" sz="2400" b="0" dirty="0" err="1" smtClean="0">
                <a:solidFill>
                  <a:schemeClr val="bg2">
                    <a:lumMod val="10000"/>
                  </a:schemeClr>
                </a:solidFill>
                <a:latin typeface="+mn-lt"/>
              </a:rPr>
              <a:t>i,j</a:t>
            </a:r>
            <a:r>
              <a:rPr kumimoji="1" lang="en-US" altLang="zh-CN" sz="2400" b="0" dirty="0">
                <a:solidFill>
                  <a:schemeClr val="bg2">
                    <a:lumMod val="10000"/>
                  </a:schemeClr>
                </a:solidFill>
                <a:latin typeface="+mn-lt"/>
              </a:rPr>
              <a:t>] = 0;</a:t>
            </a: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a:solidFill>
                  <a:srgbClr val="C00000"/>
                </a:solidFill>
                <a:latin typeface="+mn-lt"/>
              </a:rPr>
              <a:t> </a:t>
            </a:r>
            <a:r>
              <a:rPr kumimoji="1" lang="en-US" altLang="zh-CN" sz="2400" dirty="0">
                <a:solidFill>
                  <a:srgbClr val="C00000"/>
                </a:solidFill>
                <a:latin typeface="+mn-lt"/>
              </a:rPr>
              <a:t>for</a:t>
            </a:r>
            <a:r>
              <a:rPr kumimoji="1" lang="en-US" altLang="zh-CN" sz="2400" b="0" dirty="0">
                <a:solidFill>
                  <a:srgbClr val="C00000"/>
                </a:solidFill>
                <a:latin typeface="+mn-lt"/>
              </a:rPr>
              <a:t> </a:t>
            </a:r>
            <a:r>
              <a:rPr kumimoji="1" lang="en-US" altLang="zh-CN" sz="2400" b="0" dirty="0" smtClean="0">
                <a:solidFill>
                  <a:schemeClr val="bg2">
                    <a:lumMod val="10000"/>
                  </a:schemeClr>
                </a:solidFill>
                <a:latin typeface="+mn-lt"/>
              </a:rPr>
              <a:t>(</a:t>
            </a:r>
            <a:r>
              <a:rPr kumimoji="1" lang="en-US" altLang="zh-CN" sz="2400" b="0" dirty="0" err="1" smtClean="0">
                <a:solidFill>
                  <a:schemeClr val="bg2">
                    <a:lumMod val="10000"/>
                  </a:schemeClr>
                </a:solidFill>
                <a:latin typeface="+mn-lt"/>
              </a:rPr>
              <a:t>int</a:t>
            </a:r>
            <a:r>
              <a:rPr kumimoji="1" lang="en-US" altLang="zh-CN" sz="2400" b="0" dirty="0" smtClean="0">
                <a:solidFill>
                  <a:schemeClr val="bg2">
                    <a:lumMod val="10000"/>
                  </a:schemeClr>
                </a:solidFill>
                <a:latin typeface="+mn-lt"/>
              </a:rPr>
              <a:t> k=1; k&lt;=n</a:t>
            </a:r>
            <a:r>
              <a:rPr kumimoji="1" lang="en-US" altLang="zh-CN" sz="2400" b="0" dirty="0">
                <a:solidFill>
                  <a:schemeClr val="bg2">
                    <a:lumMod val="10000"/>
                  </a:schemeClr>
                </a:solidFill>
                <a:latin typeface="+mn-lt"/>
              </a:rPr>
              <a:t>; ++k</a:t>
            </a: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spcAft>
                <a:spcPts val="600"/>
              </a:spcAft>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r>
              <a:rPr kumimoji="1" lang="en-US" altLang="zh-CN" sz="2400" dirty="0" smtClean="0">
                <a:latin typeface="+mn-lt"/>
              </a:rPr>
              <a:t>C[</a:t>
            </a:r>
            <a:r>
              <a:rPr kumimoji="1" lang="en-US" altLang="zh-CN" sz="2400" dirty="0" err="1" smtClean="0">
                <a:latin typeface="+mn-lt"/>
              </a:rPr>
              <a:t>i,j</a:t>
            </a:r>
            <a:r>
              <a:rPr kumimoji="1" lang="en-US" altLang="zh-CN" sz="2400" dirty="0">
                <a:latin typeface="+mn-lt"/>
              </a:rPr>
              <a:t>] += </a:t>
            </a:r>
            <a:r>
              <a:rPr kumimoji="1" lang="en-US" altLang="zh-CN" sz="2400" dirty="0" smtClean="0">
                <a:latin typeface="+mn-lt"/>
              </a:rPr>
              <a:t>A[</a:t>
            </a:r>
            <a:r>
              <a:rPr kumimoji="1" lang="en-US" altLang="zh-CN" sz="2400" dirty="0" err="1" smtClean="0">
                <a:latin typeface="+mn-lt"/>
              </a:rPr>
              <a:t>i,k</a:t>
            </a:r>
            <a:r>
              <a:rPr kumimoji="1" lang="en-US" altLang="zh-CN" sz="2400" dirty="0" smtClean="0">
                <a:latin typeface="+mn-lt"/>
              </a:rPr>
              <a:t>]*B[</a:t>
            </a:r>
            <a:r>
              <a:rPr kumimoji="1" lang="en-US" altLang="zh-CN" sz="2400" dirty="0" err="1" smtClean="0">
                <a:latin typeface="+mn-lt"/>
              </a:rPr>
              <a:t>k,j</a:t>
            </a:r>
            <a:r>
              <a:rPr kumimoji="1" lang="en-US" altLang="zh-CN" sz="2400" dirty="0">
                <a:latin typeface="+mn-lt"/>
              </a:rPr>
              <a:t>];</a:t>
            </a: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r>
              <a:rPr kumimoji="1" lang="en-US" altLang="zh-CN" sz="2400" b="0" dirty="0" smtClean="0">
                <a:solidFill>
                  <a:schemeClr val="bg2">
                    <a:lumMod val="10000"/>
                  </a:schemeClr>
                </a:solidFill>
                <a:latin typeface="+mn-lt"/>
              </a:rPr>
              <a:t>    }</a:t>
            </a:r>
          </a:p>
          <a:p>
            <a:pPr eaLnBrk="1" hangingPunct="1">
              <a:lnSpc>
                <a:spcPct val="120000"/>
              </a:lnSpc>
              <a:spcBef>
                <a:spcPts val="0"/>
              </a:spcBef>
            </a:pPr>
            <a:r>
              <a:rPr kumimoji="1" lang="en-US" altLang="zh-CN" sz="2400" b="0" dirty="0" smtClean="0">
                <a:solidFill>
                  <a:schemeClr val="bg2">
                    <a:lumMod val="10000"/>
                  </a:schemeClr>
                </a:solidFill>
                <a:latin typeface="+mn-lt"/>
              </a:rPr>
              <a:t>      }</a:t>
            </a:r>
            <a:endParaRPr kumimoji="1" lang="en-US" altLang="zh-CN" sz="2400" b="0" dirty="0">
              <a:solidFill>
                <a:schemeClr val="bg2">
                  <a:lumMod val="10000"/>
                </a:schemeClr>
              </a:solidFill>
              <a:latin typeface="+mn-lt"/>
            </a:endParaRPr>
          </a:p>
          <a:p>
            <a:pPr eaLnBrk="1" hangingPunct="1">
              <a:lnSpc>
                <a:spcPct val="120000"/>
              </a:lnSpc>
              <a:spcBef>
                <a:spcPts val="0"/>
              </a:spcBef>
            </a:pPr>
            <a:r>
              <a:rPr kumimoji="1" lang="en-US" altLang="zh-CN" sz="2400" b="0" dirty="0">
                <a:solidFill>
                  <a:schemeClr val="bg2">
                    <a:lumMod val="10000"/>
                  </a:schemeClr>
                </a:solidFill>
                <a:latin typeface="+mn-lt"/>
              </a:rPr>
              <a:t>} </a:t>
            </a:r>
          </a:p>
        </p:txBody>
      </p:sp>
      <p:sp>
        <p:nvSpPr>
          <p:cNvPr id="8" name="Text Box 5"/>
          <p:cNvSpPr txBox="1">
            <a:spLocks noChangeArrowheads="1"/>
          </p:cNvSpPr>
          <p:nvPr/>
        </p:nvSpPr>
        <p:spPr bwMode="auto">
          <a:xfrm>
            <a:off x="4284663" y="6017915"/>
            <a:ext cx="3815729"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O(n</a:t>
            </a:r>
            <a:r>
              <a:rPr kumimoji="1" lang="en-US" altLang="zh-CN" sz="2800" i="1" baseline="30000" dirty="0">
                <a:solidFill>
                  <a:srgbClr val="C00000"/>
                </a:solidFill>
                <a:latin typeface="微软雅黑" panose="020B0503020204020204" pitchFamily="34" charset="-122"/>
                <a:ea typeface="微软雅黑" panose="020B0503020204020204" pitchFamily="34" charset="-122"/>
              </a:rPr>
              <a:t>3</a:t>
            </a:r>
            <a:r>
              <a:rPr kumimoji="1" lang="en-US" altLang="zh-CN" sz="2800" i="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32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180020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分</a:t>
            </a:r>
            <a:r>
              <a:rPr lang="zh-CN" altLang="en-US" sz="2400" kern="0" dirty="0"/>
              <a:t>治法</a:t>
            </a:r>
            <a:endParaRPr lang="en-US" altLang="zh-CN" sz="2400" kern="0" dirty="0" smtClean="0"/>
          </a:p>
          <a:p>
            <a:pPr marL="940050" lvl="1" indent="-540000" eaLnBrk="1" hangingPunct="1">
              <a:lnSpc>
                <a:spcPct val="150000"/>
              </a:lnSpc>
              <a:spcBef>
                <a:spcPts val="0"/>
              </a:spcBef>
            </a:pPr>
            <a:r>
              <a:rPr lang="zh-CN" altLang="en-US" sz="2400" dirty="0" smtClean="0"/>
              <a:t>与整数乘法类似，可以将</a:t>
            </a:r>
            <a:r>
              <a:rPr lang="zh-CN" altLang="en-US" sz="2400" dirty="0"/>
              <a:t>矩阵</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中每一矩阵都分块成</a:t>
            </a:r>
            <a:r>
              <a:rPr lang="en-US" altLang="zh-CN" sz="2400" dirty="0"/>
              <a:t>4</a:t>
            </a:r>
            <a:r>
              <a:rPr lang="zh-CN" altLang="en-US" sz="2400" dirty="0"/>
              <a:t>个大小相等的子矩</a:t>
            </a:r>
            <a:r>
              <a:rPr lang="zh-CN" altLang="en-US" sz="2400" dirty="0" smtClean="0"/>
              <a:t>阵，由</a:t>
            </a:r>
            <a:r>
              <a:rPr lang="zh-CN" altLang="en-US" sz="2400" dirty="0"/>
              <a:t>此可将方程</a:t>
            </a:r>
            <a:r>
              <a:rPr lang="en-US" altLang="zh-CN" sz="2400" dirty="0"/>
              <a:t>C=AB</a:t>
            </a:r>
            <a:r>
              <a:rPr lang="zh-CN" altLang="en-US" sz="2400" dirty="0"/>
              <a:t>重写为</a:t>
            </a:r>
            <a:r>
              <a:rPr lang="zh-CN" altLang="en-US" sz="2400" dirty="0" smtClean="0"/>
              <a:t>：</a:t>
            </a:r>
            <a:endParaRPr lang="zh-CN" altLang="en-US" sz="2400" b="0" dirty="0">
              <a:solidFill>
                <a:srgbClr val="000000"/>
              </a:solidFill>
              <a:latin typeface="+mn-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14891621"/>
              </p:ext>
            </p:extLst>
          </p:nvPr>
        </p:nvGraphicFramePr>
        <p:xfrm>
          <a:off x="1757749" y="2564904"/>
          <a:ext cx="5628502" cy="1224136"/>
        </p:xfrm>
        <a:graphic>
          <a:graphicData uri="http://schemas.openxmlformats.org/presentationml/2006/ole">
            <mc:AlternateContent xmlns:mc="http://schemas.openxmlformats.org/markup-compatibility/2006">
              <mc:Choice xmlns:v="urn:schemas-microsoft-com:vml" Requires="v">
                <p:oleObj spid="_x0000_s145964" name="公式" r:id="rId4" imgW="2222500" imgH="482600" progId="">
                  <p:embed/>
                </p:oleObj>
              </mc:Choice>
              <mc:Fallback>
                <p:oleObj name="公式" r:id="rId4" imgW="2222500" imgH="482600" progId="">
                  <p:embed/>
                  <p:pic>
                    <p:nvPicPr>
                      <p:cNvPr id="0" name="Picture 4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7749" y="2564904"/>
                        <a:ext cx="5628502"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179512" y="3789040"/>
            <a:ext cx="8928992"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a:t>由此可</a:t>
            </a:r>
            <a:r>
              <a:rPr lang="zh-CN" altLang="en-US" sz="2400" kern="0" dirty="0" smtClean="0"/>
              <a:t>得：</a:t>
            </a:r>
            <a:endParaRPr lang="en-US" altLang="zh-CN" sz="2400" kern="0" dirty="0" smtClean="0"/>
          </a:p>
        </p:txBody>
      </p:sp>
      <p:graphicFrame>
        <p:nvGraphicFramePr>
          <p:cNvPr id="5" name="对象 4"/>
          <p:cNvGraphicFramePr>
            <a:graphicFrameLocks noChangeAspect="1"/>
          </p:cNvGraphicFramePr>
          <p:nvPr/>
        </p:nvGraphicFramePr>
        <p:xfrm>
          <a:off x="2268538" y="4365625"/>
          <a:ext cx="4483100" cy="576263"/>
        </p:xfrm>
        <a:graphic>
          <a:graphicData uri="http://schemas.openxmlformats.org/presentationml/2006/ole">
            <mc:AlternateContent xmlns:mc="http://schemas.openxmlformats.org/markup-compatibility/2006">
              <mc:Choice xmlns:v="urn:schemas-microsoft-com:vml" Requires="v">
                <p:oleObj spid="_x0000_s145965" name="公式" r:id="rId6" imgW="1307532" imgH="215806" progId="">
                  <p:embed/>
                </p:oleObj>
              </mc:Choice>
              <mc:Fallback>
                <p:oleObj name="公式" r:id="rId6" imgW="1307532" imgH="215806" progId="">
                  <p:embed/>
                  <p:pic>
                    <p:nvPicPr>
                      <p:cNvPr id="0"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4365625"/>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2268538" y="4941888"/>
          <a:ext cx="4581525" cy="576262"/>
        </p:xfrm>
        <a:graphic>
          <a:graphicData uri="http://schemas.openxmlformats.org/presentationml/2006/ole">
            <mc:AlternateContent xmlns:mc="http://schemas.openxmlformats.org/markup-compatibility/2006">
              <mc:Choice xmlns:v="urn:schemas-microsoft-com:vml" Requires="v">
                <p:oleObj spid="_x0000_s145966" name="公式" r:id="rId8" imgW="1333500" imgH="215900" progId="">
                  <p:embed/>
                </p:oleObj>
              </mc:Choice>
              <mc:Fallback>
                <p:oleObj name="公式" r:id="rId8" imgW="1333500" imgH="215900" progId="">
                  <p:embed/>
                  <p:pic>
                    <p:nvPicPr>
                      <p:cNvPr id="0" name="Picture 4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4941888"/>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268538" y="5518150"/>
          <a:ext cx="4581525" cy="574675"/>
        </p:xfrm>
        <a:graphic>
          <a:graphicData uri="http://schemas.openxmlformats.org/presentationml/2006/ole">
            <mc:AlternateContent xmlns:mc="http://schemas.openxmlformats.org/markup-compatibility/2006">
              <mc:Choice xmlns:v="urn:schemas-microsoft-com:vml" Requires="v">
                <p:oleObj spid="_x0000_s145967" name="公式" r:id="rId10" imgW="1333500" imgH="215900" progId="">
                  <p:embed/>
                </p:oleObj>
              </mc:Choice>
              <mc:Fallback>
                <p:oleObj name="公式" r:id="rId10" imgW="1333500" imgH="215900" progId="">
                  <p:embed/>
                  <p:pic>
                    <p:nvPicPr>
                      <p:cNvPr id="0" name="Picture 4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5518150"/>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2268538" y="6092825"/>
          <a:ext cx="4679950" cy="576263"/>
        </p:xfrm>
        <a:graphic>
          <a:graphicData uri="http://schemas.openxmlformats.org/presentationml/2006/ole">
            <mc:AlternateContent xmlns:mc="http://schemas.openxmlformats.org/markup-compatibility/2006">
              <mc:Choice xmlns:v="urn:schemas-microsoft-com:vml" Requires="v">
                <p:oleObj spid="_x0000_s145968" name="公式" r:id="rId12" imgW="1358310" imgH="215806" progId="">
                  <p:embed/>
                </p:oleObj>
              </mc:Choice>
              <mc:Fallback>
                <p:oleObj name="公式" r:id="rId12" imgW="1358310" imgH="215806" progId="">
                  <p:embed/>
                  <p:pic>
                    <p:nvPicPr>
                      <p:cNvPr id="0" name="Picture 4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8538" y="6092825"/>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275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928992" cy="6480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算法复杂度分析</a:t>
            </a:r>
            <a:endParaRPr lang="en-US" altLang="zh-CN" sz="2400" kern="0"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811505505"/>
              </p:ext>
            </p:extLst>
          </p:nvPr>
        </p:nvGraphicFramePr>
        <p:xfrm>
          <a:off x="2268538" y="1413569"/>
          <a:ext cx="4483100" cy="576263"/>
        </p:xfrm>
        <a:graphic>
          <a:graphicData uri="http://schemas.openxmlformats.org/presentationml/2006/ole">
            <mc:AlternateContent xmlns:mc="http://schemas.openxmlformats.org/markup-compatibility/2006">
              <mc:Choice xmlns:v="urn:schemas-microsoft-com:vml" Requires="v">
                <p:oleObj spid="_x0000_s164163" name="公式" r:id="rId4" imgW="1307532" imgH="215806" progId="">
                  <p:embed/>
                </p:oleObj>
              </mc:Choice>
              <mc:Fallback>
                <p:oleObj name="公式" r:id="rId4" imgW="1307532" imgH="215806" progId="">
                  <p:embed/>
                  <p:pic>
                    <p:nvPicPr>
                      <p:cNvPr id="0" name="Picture 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413569"/>
                        <a:ext cx="44831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93262415"/>
              </p:ext>
            </p:extLst>
          </p:nvPr>
        </p:nvGraphicFramePr>
        <p:xfrm>
          <a:off x="2268538" y="1989832"/>
          <a:ext cx="4581525" cy="576262"/>
        </p:xfrm>
        <a:graphic>
          <a:graphicData uri="http://schemas.openxmlformats.org/presentationml/2006/ole">
            <mc:AlternateContent xmlns:mc="http://schemas.openxmlformats.org/markup-compatibility/2006">
              <mc:Choice xmlns:v="urn:schemas-microsoft-com:vml" Requires="v">
                <p:oleObj spid="_x0000_s164164" name="公式" r:id="rId6" imgW="1333500" imgH="215900" progId="">
                  <p:embed/>
                </p:oleObj>
              </mc:Choice>
              <mc:Fallback>
                <p:oleObj name="公式" r:id="rId6" imgW="1333500" imgH="215900" progId="">
                  <p:embed/>
                  <p:pic>
                    <p:nvPicPr>
                      <p:cNvPr id="0" name="Picture 2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1989832"/>
                        <a:ext cx="45815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72398322"/>
              </p:ext>
            </p:extLst>
          </p:nvPr>
        </p:nvGraphicFramePr>
        <p:xfrm>
          <a:off x="2268538" y="2566094"/>
          <a:ext cx="4581525" cy="574675"/>
        </p:xfrm>
        <a:graphic>
          <a:graphicData uri="http://schemas.openxmlformats.org/presentationml/2006/ole">
            <mc:AlternateContent xmlns:mc="http://schemas.openxmlformats.org/markup-compatibility/2006">
              <mc:Choice xmlns:v="urn:schemas-microsoft-com:vml" Requires="v">
                <p:oleObj spid="_x0000_s164165" name="公式" r:id="rId8" imgW="1333500" imgH="215900" progId="">
                  <p:embed/>
                </p:oleObj>
              </mc:Choice>
              <mc:Fallback>
                <p:oleObj name="公式" r:id="rId8" imgW="1333500" imgH="215900" progId="">
                  <p:embed/>
                  <p:pic>
                    <p:nvPicPr>
                      <p:cNvPr id="0" name="Picture 2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2566094"/>
                        <a:ext cx="458152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43707936"/>
              </p:ext>
            </p:extLst>
          </p:nvPr>
        </p:nvGraphicFramePr>
        <p:xfrm>
          <a:off x="2268538" y="3140769"/>
          <a:ext cx="4679950" cy="576263"/>
        </p:xfrm>
        <a:graphic>
          <a:graphicData uri="http://schemas.openxmlformats.org/presentationml/2006/ole">
            <mc:AlternateContent xmlns:mc="http://schemas.openxmlformats.org/markup-compatibility/2006">
              <mc:Choice xmlns:v="urn:schemas-microsoft-com:vml" Requires="v">
                <p:oleObj spid="_x0000_s164166" name="公式" r:id="rId10" imgW="1358310" imgH="215806" progId="">
                  <p:embed/>
                </p:oleObj>
              </mc:Choice>
              <mc:Fallback>
                <p:oleObj name="公式" r:id="rId10" imgW="1358310" imgH="215806" progId="">
                  <p:embed/>
                  <p:pic>
                    <p:nvPicPr>
                      <p:cNvPr id="0" name="Picture 2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3140769"/>
                        <a:ext cx="46799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p:cNvGraphicFramePr>
            <a:graphicFrameLocks noChangeAspect="1"/>
          </p:cNvGraphicFramePr>
          <p:nvPr>
            <p:extLst>
              <p:ext uri="{D42A27DB-BD31-4B8C-83A1-F6EECF244321}">
                <p14:modId xmlns:p14="http://schemas.microsoft.com/office/powerpoint/2010/main" val="4007695854"/>
              </p:ext>
            </p:extLst>
          </p:nvPr>
        </p:nvGraphicFramePr>
        <p:xfrm>
          <a:off x="1689727" y="4077072"/>
          <a:ext cx="5764547" cy="1242805"/>
        </p:xfrm>
        <a:graphic>
          <a:graphicData uri="http://schemas.openxmlformats.org/presentationml/2006/ole">
            <mc:AlternateContent xmlns:mc="http://schemas.openxmlformats.org/markup-compatibility/2006">
              <mc:Choice xmlns:v="urn:schemas-microsoft-com:vml" Requires="v">
                <p:oleObj spid="_x0000_s164167" name="Equation" r:id="rId12" imgW="2120760" imgH="457200" progId="Equation.DSMT4">
                  <p:embed/>
                </p:oleObj>
              </mc:Choice>
              <mc:Fallback>
                <p:oleObj name="Equation" r:id="rId12" imgW="2120760" imgH="457200" progId="Equation.DSMT4">
                  <p:embed/>
                  <p:pic>
                    <p:nvPicPr>
                      <p:cNvPr id="0" name="Picture 2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9727" y="4077072"/>
                        <a:ext cx="5764547"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2"/>
          <p:cNvSpPr txBox="1">
            <a:spLocks/>
          </p:cNvSpPr>
          <p:nvPr/>
        </p:nvSpPr>
        <p:spPr>
          <a:xfrm>
            <a:off x="35496" y="5733256"/>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3</a:t>
            </a:r>
            <a:r>
              <a:rPr lang="en-US" altLang="zh-CN" sz="3200" dirty="0">
                <a:latin typeface="+mn-lt"/>
              </a:rPr>
              <a:t>)</a:t>
            </a:r>
            <a:endParaRPr lang="en-US" altLang="zh-CN" sz="3200" dirty="0">
              <a:solidFill>
                <a:srgbClr val="FF0000"/>
              </a:solidFill>
              <a:latin typeface="+mn-lt"/>
              <a:ea typeface="楷体_GB2312" pitchFamily="49" charset="-122"/>
              <a:sym typeface="Wingdings" pitchFamily="2" charset="2"/>
            </a:endParaRPr>
          </a:p>
        </p:txBody>
      </p:sp>
    </p:spTree>
    <p:extLst>
      <p:ext uri="{BB962C8B-B14F-4D97-AF65-F5344CB8AC3E}">
        <p14:creationId xmlns:p14="http://schemas.microsoft.com/office/powerpoint/2010/main" val="13285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wipe(left)">
                                      <p:cBhvr>
                                        <p:cTn id="3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122413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思考：怎样改进？</a:t>
            </a:r>
            <a:endParaRPr lang="en-US" altLang="zh-CN" sz="2400" kern="0" dirty="0" smtClean="0"/>
          </a:p>
          <a:p>
            <a:pPr marL="936000" lvl="1" indent="-432000" eaLnBrk="1" hangingPunct="1">
              <a:lnSpc>
                <a:spcPct val="150000"/>
              </a:lnSpc>
              <a:spcBef>
                <a:spcPts val="0"/>
              </a:spcBef>
            </a:pPr>
            <a:r>
              <a:rPr lang="zh-CN" altLang="en-US" sz="2400" dirty="0"/>
              <a:t>为了降低时间复杂度，必须减少乘法的次</a:t>
            </a:r>
            <a:r>
              <a:rPr lang="zh-CN" altLang="en-US" sz="2400" dirty="0" smtClean="0"/>
              <a:t>数</a:t>
            </a:r>
            <a:endParaRPr lang="zh-CN" altLang="en-US" sz="2400" b="0" dirty="0">
              <a:solidFill>
                <a:srgbClr val="000000"/>
              </a:solidFill>
              <a:latin typeface="+mn-lt"/>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7459197"/>
              </p:ext>
            </p:extLst>
          </p:nvPr>
        </p:nvGraphicFramePr>
        <p:xfrm>
          <a:off x="1908316" y="1910317"/>
          <a:ext cx="5327369" cy="1158643"/>
        </p:xfrm>
        <a:graphic>
          <a:graphicData uri="http://schemas.openxmlformats.org/presentationml/2006/ole">
            <mc:AlternateContent xmlns:mc="http://schemas.openxmlformats.org/markup-compatibility/2006">
              <mc:Choice xmlns:v="urn:schemas-microsoft-com:vml" Requires="v">
                <p:oleObj spid="_x0000_s395524" name="公式" r:id="rId4" imgW="2222500" imgH="482600" progId="">
                  <p:embed/>
                </p:oleObj>
              </mc:Choice>
              <mc:Fallback>
                <p:oleObj name="公式" r:id="rId4" imgW="2222500" imgH="482600" progId="">
                  <p:embed/>
                  <p:pic>
                    <p:nvPicPr>
                      <p:cNvPr id="0" name="Picture 10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316" y="1910317"/>
                        <a:ext cx="5327369" cy="1158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10234397"/>
              </p:ext>
            </p:extLst>
          </p:nvPr>
        </p:nvGraphicFramePr>
        <p:xfrm>
          <a:off x="450379" y="3212976"/>
          <a:ext cx="2896680" cy="474456"/>
        </p:xfrm>
        <a:graphic>
          <a:graphicData uri="http://schemas.openxmlformats.org/presentationml/2006/ole">
            <mc:AlternateContent xmlns:mc="http://schemas.openxmlformats.org/markup-compatibility/2006">
              <mc:Choice xmlns:v="urn:schemas-microsoft-com:vml" Requires="v">
                <p:oleObj spid="_x0000_s395525" name="公式" r:id="rId6" imgW="1269449" imgH="215806" progId="">
                  <p:embed/>
                </p:oleObj>
              </mc:Choice>
              <mc:Fallback>
                <p:oleObj name="公式" r:id="rId6" imgW="1269449" imgH="215806" progId="">
                  <p:embed/>
                  <p:pic>
                    <p:nvPicPr>
                      <p:cNvPr id="0" name="Picture 10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379" y="3212976"/>
                        <a:ext cx="2896680"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44059699"/>
              </p:ext>
            </p:extLst>
          </p:nvPr>
        </p:nvGraphicFramePr>
        <p:xfrm>
          <a:off x="450379" y="3704252"/>
          <a:ext cx="2896680" cy="472536"/>
        </p:xfrm>
        <a:graphic>
          <a:graphicData uri="http://schemas.openxmlformats.org/presentationml/2006/ole">
            <mc:AlternateContent xmlns:mc="http://schemas.openxmlformats.org/markup-compatibility/2006">
              <mc:Choice xmlns:v="urn:schemas-microsoft-com:vml" Requires="v">
                <p:oleObj spid="_x0000_s395526" name="公式" r:id="rId8" imgW="1269449" imgH="215806" progId="">
                  <p:embed/>
                </p:oleObj>
              </mc:Choice>
              <mc:Fallback>
                <p:oleObj name="公式" r:id="rId8" imgW="1269449" imgH="215806" progId="">
                  <p:embed/>
                  <p:pic>
                    <p:nvPicPr>
                      <p:cNvPr id="0" name="Picture 10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379" y="3704252"/>
                        <a:ext cx="2896680" cy="472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95748810"/>
              </p:ext>
            </p:extLst>
          </p:nvPr>
        </p:nvGraphicFramePr>
        <p:xfrm>
          <a:off x="450379" y="4193608"/>
          <a:ext cx="2896680" cy="493665"/>
        </p:xfrm>
        <a:graphic>
          <a:graphicData uri="http://schemas.openxmlformats.org/presentationml/2006/ole">
            <mc:AlternateContent xmlns:mc="http://schemas.openxmlformats.org/markup-compatibility/2006">
              <mc:Choice xmlns:v="urn:schemas-microsoft-com:vml" Requires="v">
                <p:oleObj spid="_x0000_s395527" name="公式" r:id="rId10" imgW="1270000" imgH="228600" progId="">
                  <p:embed/>
                </p:oleObj>
              </mc:Choice>
              <mc:Fallback>
                <p:oleObj name="公式" r:id="rId10" imgW="1270000" imgH="228600" progId="">
                  <p:embed/>
                  <p:pic>
                    <p:nvPicPr>
                      <p:cNvPr id="0" name="Picture 10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379" y="4193608"/>
                        <a:ext cx="2896680"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197980308"/>
              </p:ext>
            </p:extLst>
          </p:nvPr>
        </p:nvGraphicFramePr>
        <p:xfrm>
          <a:off x="450379" y="4704093"/>
          <a:ext cx="2938939" cy="474456"/>
        </p:xfrm>
        <a:graphic>
          <a:graphicData uri="http://schemas.openxmlformats.org/presentationml/2006/ole">
            <mc:AlternateContent xmlns:mc="http://schemas.openxmlformats.org/markup-compatibility/2006">
              <mc:Choice xmlns:v="urn:schemas-microsoft-com:vml" Requires="v">
                <p:oleObj spid="_x0000_s395528" name="公式" r:id="rId12" imgW="1282700" imgH="215900" progId="">
                  <p:embed/>
                </p:oleObj>
              </mc:Choice>
              <mc:Fallback>
                <p:oleObj name="公式" r:id="rId12" imgW="1282700" imgH="215900" progId="">
                  <p:embed/>
                  <p:pic>
                    <p:nvPicPr>
                      <p:cNvPr id="0" name="Picture 10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379" y="4704093"/>
                        <a:ext cx="2938939" cy="474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660358220"/>
              </p:ext>
            </p:extLst>
          </p:nvPr>
        </p:nvGraphicFramePr>
        <p:xfrm>
          <a:off x="450379" y="5195369"/>
          <a:ext cx="3985816" cy="493665"/>
        </p:xfrm>
        <a:graphic>
          <a:graphicData uri="http://schemas.openxmlformats.org/presentationml/2006/ole">
            <mc:AlternateContent xmlns:mc="http://schemas.openxmlformats.org/markup-compatibility/2006">
              <mc:Choice xmlns:v="urn:schemas-microsoft-com:vml" Requires="v">
                <p:oleObj spid="_x0000_s395529" name="公式" r:id="rId14" imgW="1739900" imgH="228600" progId="">
                  <p:embed/>
                </p:oleObj>
              </mc:Choice>
              <mc:Fallback>
                <p:oleObj name="公式" r:id="rId14" imgW="1739900" imgH="228600" progId="">
                  <p:embed/>
                  <p:pic>
                    <p:nvPicPr>
                      <p:cNvPr id="0" name="Picture 10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379" y="5195369"/>
                        <a:ext cx="3985816" cy="493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110706160"/>
              </p:ext>
            </p:extLst>
          </p:nvPr>
        </p:nvGraphicFramePr>
        <p:xfrm>
          <a:off x="450379" y="5705854"/>
          <a:ext cx="4006946" cy="495586"/>
        </p:xfrm>
        <a:graphic>
          <a:graphicData uri="http://schemas.openxmlformats.org/presentationml/2006/ole">
            <mc:AlternateContent xmlns:mc="http://schemas.openxmlformats.org/markup-compatibility/2006">
              <mc:Choice xmlns:v="urn:schemas-microsoft-com:vml" Requires="v">
                <p:oleObj spid="_x0000_s395530" name="公式" r:id="rId16" imgW="1752600" imgH="228600" progId="">
                  <p:embed/>
                </p:oleObj>
              </mc:Choice>
              <mc:Fallback>
                <p:oleObj name="公式" r:id="rId16" imgW="1752600" imgH="228600" progId="">
                  <p:embed/>
                  <p:pic>
                    <p:nvPicPr>
                      <p:cNvPr id="0" name="Picture 10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379" y="5705854"/>
                        <a:ext cx="4006946" cy="4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50400677"/>
              </p:ext>
            </p:extLst>
          </p:nvPr>
        </p:nvGraphicFramePr>
        <p:xfrm>
          <a:off x="450379" y="6218261"/>
          <a:ext cx="3920507" cy="493666"/>
        </p:xfrm>
        <a:graphic>
          <a:graphicData uri="http://schemas.openxmlformats.org/presentationml/2006/ole">
            <mc:AlternateContent xmlns:mc="http://schemas.openxmlformats.org/markup-compatibility/2006">
              <mc:Choice xmlns:v="urn:schemas-microsoft-com:vml" Requires="v">
                <p:oleObj spid="_x0000_s395531" name="公式" r:id="rId18" imgW="1714500" imgH="228600" progId="">
                  <p:embed/>
                </p:oleObj>
              </mc:Choice>
              <mc:Fallback>
                <p:oleObj name="公式" r:id="rId18" imgW="1714500" imgH="228600" progId="">
                  <p:embed/>
                  <p:pic>
                    <p:nvPicPr>
                      <p:cNvPr id="0" name="Picture 10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379" y="6218261"/>
                        <a:ext cx="3920507" cy="493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AutoShape 21"/>
          <p:cNvSpPr>
            <a:spLocks noChangeArrowheads="1"/>
          </p:cNvSpPr>
          <p:nvPr/>
        </p:nvSpPr>
        <p:spPr bwMode="auto">
          <a:xfrm>
            <a:off x="4182640" y="4725144"/>
            <a:ext cx="576263" cy="288925"/>
          </a:xfrm>
          <a:prstGeom prst="rightArrow">
            <a:avLst>
              <a:gd name="adj1" fmla="val 50000"/>
              <a:gd name="adj2" fmla="val 49863"/>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nvGrpSpPr>
          <p:cNvPr id="22" name="Group 26"/>
          <p:cNvGrpSpPr>
            <a:grpSpLocks/>
          </p:cNvGrpSpPr>
          <p:nvPr/>
        </p:nvGrpSpPr>
        <p:grpSpPr bwMode="auto">
          <a:xfrm>
            <a:off x="5147766" y="3789040"/>
            <a:ext cx="3168650" cy="2232025"/>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395532" name="公式" r:id="rId20" imgW="1689100" imgH="228600" progId="">
                    <p:embed/>
                  </p:oleObj>
                </mc:Choice>
                <mc:Fallback>
                  <p:oleObj name="公式" r:id="rId20" imgW="1689100" imgH="228600" progId="">
                    <p:embed/>
                    <p:pic>
                      <p:nvPicPr>
                        <p:cNvPr id="0" name="Picture 10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395533" name="公式" r:id="rId22" imgW="964781" imgH="215806" progId="">
                    <p:embed/>
                  </p:oleObj>
                </mc:Choice>
                <mc:Fallback>
                  <p:oleObj name="公式" r:id="rId22" imgW="964781" imgH="215806" progId="">
                    <p:embed/>
                    <p:pic>
                      <p:nvPicPr>
                        <p:cNvPr id="0" name="Picture 10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395534" name="公式" r:id="rId24" imgW="977900" imgH="228600" progId="">
                    <p:embed/>
                  </p:oleObj>
                </mc:Choice>
                <mc:Fallback>
                  <p:oleObj name="公式" r:id="rId24" imgW="977900" imgH="228600" progId="">
                    <p:embed/>
                    <p:pic>
                      <p:nvPicPr>
                        <p:cNvPr id="0" name="Picture 10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395535" name="公式" r:id="rId26" imgW="1689100" imgH="228600" progId="">
                    <p:embed/>
                  </p:oleObj>
                </mc:Choice>
                <mc:Fallback>
                  <p:oleObj name="公式" r:id="rId26" imgW="1689100" imgH="228600" progId="">
                    <p:embed/>
                    <p:pic>
                      <p:nvPicPr>
                        <p:cNvPr id="0" name="Picture 101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0443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3</a:t>
            </a:r>
            <a:r>
              <a:rPr lang="zh-CN" altLang="en-US" kern="1200" dirty="0" smtClean="0">
                <a:solidFill>
                  <a:srgbClr val="000000"/>
                </a:solidFill>
                <a:cs typeface="+mn-cs"/>
              </a:rPr>
              <a:t>：</a:t>
            </a:r>
            <a:r>
              <a:rPr lang="en-US" altLang="zh-CN" kern="1200" dirty="0" err="1" smtClean="0">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251520" y="692696"/>
            <a:ext cx="8640960"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算法</a:t>
            </a:r>
            <a:r>
              <a:rPr lang="zh-CN" altLang="en-US" sz="2400" dirty="0"/>
              <a:t>复杂度分</a:t>
            </a:r>
            <a:r>
              <a:rPr lang="zh-CN" altLang="en-US" sz="2400" dirty="0" smtClean="0"/>
              <a:t>析</a:t>
            </a:r>
            <a:endParaRPr lang="zh-CN" altLang="en-US" sz="2400" b="0" dirty="0">
              <a:solidFill>
                <a:srgbClr val="000000"/>
              </a:solidFill>
              <a:latin typeface="+mn-lt"/>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3201201837"/>
              </p:ext>
            </p:extLst>
          </p:nvPr>
        </p:nvGraphicFramePr>
        <p:xfrm>
          <a:off x="1781011" y="4202419"/>
          <a:ext cx="5455285" cy="1242805"/>
        </p:xfrm>
        <a:graphic>
          <a:graphicData uri="http://schemas.openxmlformats.org/presentationml/2006/ole">
            <mc:AlternateContent xmlns:mc="http://schemas.openxmlformats.org/markup-compatibility/2006">
              <mc:Choice xmlns:v="urn:schemas-microsoft-com:vml" Requires="v">
                <p:oleObj spid="_x0000_s165649" name="Equation" r:id="rId4" imgW="2006280" imgH="457200" progId="Equation.DSMT4">
                  <p:embed/>
                </p:oleObj>
              </mc:Choice>
              <mc:Fallback>
                <p:oleObj name="Equation" r:id="rId4" imgW="2006280" imgH="457200" progId="Equation.DSMT4">
                  <p:embed/>
                  <p:pic>
                    <p:nvPicPr>
                      <p:cNvPr id="0" name="Picture 5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011" y="4202419"/>
                        <a:ext cx="5455285" cy="124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2"/>
          <p:cNvSpPr txBox="1">
            <a:spLocks/>
          </p:cNvSpPr>
          <p:nvPr/>
        </p:nvSpPr>
        <p:spPr>
          <a:xfrm>
            <a:off x="35496" y="5589240"/>
            <a:ext cx="9073008" cy="72008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0" indent="0" algn="ctr">
              <a:buNone/>
              <a:defRPr/>
            </a:pPr>
            <a:r>
              <a:rPr lang="en-US" altLang="zh-CN" sz="3200" dirty="0">
                <a:latin typeface="+mn-lt"/>
              </a:rPr>
              <a:t>T(n)=O(n</a:t>
            </a:r>
            <a:r>
              <a:rPr lang="en-US" altLang="zh-CN" sz="3200" baseline="30000" dirty="0">
                <a:latin typeface="+mn-lt"/>
              </a:rPr>
              <a:t>log7</a:t>
            </a:r>
            <a:r>
              <a:rPr lang="en-US" altLang="zh-CN" sz="3200" dirty="0">
                <a:latin typeface="+mn-lt"/>
              </a:rPr>
              <a:t>) =O(n</a:t>
            </a:r>
            <a:r>
              <a:rPr lang="en-US" altLang="zh-CN" sz="3200" baseline="30000" dirty="0">
                <a:latin typeface="+mn-lt"/>
              </a:rPr>
              <a:t>2.81</a:t>
            </a:r>
            <a:r>
              <a:rPr lang="en-US" altLang="zh-CN" sz="3200" dirty="0">
                <a:latin typeface="+mn-lt"/>
              </a:rPr>
              <a:t>)</a:t>
            </a:r>
            <a:r>
              <a:rPr lang="en-US" altLang="zh-CN" sz="4400" dirty="0">
                <a:solidFill>
                  <a:srgbClr val="FF0000"/>
                </a:solidFill>
                <a:latin typeface="+mn-lt"/>
                <a:ea typeface="楷体_GB2312" pitchFamily="49" charset="-122"/>
                <a:sym typeface="Wingdings" pitchFamily="2" charset="2"/>
              </a:rPr>
              <a:t>  </a:t>
            </a:r>
            <a:r>
              <a:rPr lang="en-US" altLang="zh-CN" sz="4400" dirty="0" smtClean="0">
                <a:solidFill>
                  <a:srgbClr val="FF0000"/>
                </a:solidFill>
                <a:ea typeface="楷体_GB2312" pitchFamily="49" charset="-122"/>
                <a:sym typeface="Wingdings" pitchFamily="2" charset="2"/>
              </a:rPr>
              <a:t></a:t>
            </a:r>
            <a:r>
              <a:rPr lang="zh-CN" altLang="en-US" sz="3200" dirty="0">
                <a:solidFill>
                  <a:srgbClr val="FF0000"/>
                </a:solidFill>
                <a:ea typeface="楷体_GB2312" pitchFamily="49" charset="-122"/>
                <a:sym typeface="Wingdings" pitchFamily="2" charset="2"/>
              </a:rPr>
              <a:t>明显</a:t>
            </a:r>
            <a:r>
              <a:rPr lang="zh-CN" altLang="zh-CN" sz="3200" dirty="0">
                <a:solidFill>
                  <a:srgbClr val="FF0000"/>
                </a:solidFill>
                <a:ea typeface="楷体_GB2312" pitchFamily="49" charset="-122"/>
                <a:sym typeface="Wingdings" pitchFamily="2" charset="2"/>
              </a:rPr>
              <a:t>改进</a:t>
            </a:r>
            <a:endParaRPr lang="zh-CN" altLang="en-US" sz="3200" dirty="0">
              <a:solidFill>
                <a:srgbClr val="FF0000"/>
              </a:solidFill>
              <a:ea typeface="楷体_GB2312" pitchFamily="49" charset="-122"/>
              <a:sym typeface="Wingdings" pitchFamily="2" charset="2"/>
            </a:endParaRPr>
          </a:p>
        </p:txBody>
      </p:sp>
      <p:grpSp>
        <p:nvGrpSpPr>
          <p:cNvPr id="14" name="组合 13"/>
          <p:cNvGrpSpPr/>
          <p:nvPr/>
        </p:nvGrpSpPr>
        <p:grpSpPr>
          <a:xfrm>
            <a:off x="1043608" y="1340768"/>
            <a:ext cx="7127870" cy="2672518"/>
            <a:chOff x="1043608" y="1340768"/>
            <a:chExt cx="7127870" cy="2672518"/>
          </a:xfrm>
        </p:grpSpPr>
        <p:grpSp>
          <p:nvGrpSpPr>
            <p:cNvPr id="22" name="Group 26"/>
            <p:cNvGrpSpPr>
              <a:grpSpLocks/>
            </p:cNvGrpSpPr>
            <p:nvPr/>
          </p:nvGrpSpPr>
          <p:grpSpPr bwMode="auto">
            <a:xfrm>
              <a:off x="4816588" y="1705031"/>
              <a:ext cx="3354890" cy="1943993"/>
              <a:chOff x="0" y="1875"/>
              <a:chExt cx="1062" cy="570"/>
            </a:xfrm>
          </p:grpSpPr>
          <p:graphicFrame>
            <p:nvGraphicFramePr>
              <p:cNvPr id="23"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165650" name="公式" r:id="rId6" imgW="1689100" imgH="228600" progId="">
                      <p:embed/>
                    </p:oleObj>
                  </mc:Choice>
                  <mc:Fallback>
                    <p:oleObj name="公式" r:id="rId6" imgW="1689100" imgH="228600" progId="">
                      <p:embed/>
                      <p:pic>
                        <p:nvPicPr>
                          <p:cNvPr id="0" name="Picture 5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165651" name="公式" r:id="rId8" imgW="964781" imgH="215806" progId="">
                      <p:embed/>
                    </p:oleObj>
                  </mc:Choice>
                  <mc:Fallback>
                    <p:oleObj name="公式" r:id="rId8" imgW="964781" imgH="215806" progId="">
                      <p:embed/>
                      <p:pic>
                        <p:nvPicPr>
                          <p:cNvPr id="0" name="Picture 5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165652" name="公式" r:id="rId10" imgW="977900" imgH="228600" progId="">
                      <p:embed/>
                    </p:oleObj>
                  </mc:Choice>
                  <mc:Fallback>
                    <p:oleObj name="公式" r:id="rId10" imgW="977900" imgH="228600" progId="">
                      <p:embed/>
                      <p:pic>
                        <p:nvPicPr>
                          <p:cNvPr id="0" name="Picture 5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165653" name="公式" r:id="rId12" imgW="1689100" imgH="228600" progId="">
                      <p:embed/>
                    </p:oleObj>
                  </mc:Choice>
                  <mc:Fallback>
                    <p:oleObj name="公式" r:id="rId12" imgW="1689100" imgH="228600" progId="">
                      <p:embed/>
                      <p:pic>
                        <p:nvPicPr>
                          <p:cNvPr id="0" name="Picture 5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组合 12"/>
            <p:cNvGrpSpPr/>
            <p:nvPr/>
          </p:nvGrpSpPr>
          <p:grpSpPr>
            <a:xfrm>
              <a:off x="1043608" y="1340768"/>
              <a:ext cx="3311446" cy="2672518"/>
              <a:chOff x="-361305" y="1884588"/>
              <a:chExt cx="3311446" cy="2672518"/>
            </a:xfrm>
          </p:grpSpPr>
          <p:graphicFrame>
            <p:nvGraphicFramePr>
              <p:cNvPr id="2" name="对象 1"/>
              <p:cNvGraphicFramePr>
                <a:graphicFrameLocks noChangeAspect="1"/>
              </p:cNvGraphicFramePr>
              <p:nvPr>
                <p:extLst>
                  <p:ext uri="{D42A27DB-BD31-4B8C-83A1-F6EECF244321}">
                    <p14:modId xmlns:p14="http://schemas.microsoft.com/office/powerpoint/2010/main" val="2648730830"/>
                  </p:ext>
                </p:extLst>
              </p:nvPr>
            </p:nvGraphicFramePr>
            <p:xfrm>
              <a:off x="-361305" y="1884588"/>
              <a:ext cx="2393058" cy="392284"/>
            </p:xfrm>
            <a:graphic>
              <a:graphicData uri="http://schemas.openxmlformats.org/presentationml/2006/ole">
                <mc:AlternateContent xmlns:mc="http://schemas.openxmlformats.org/markup-compatibility/2006">
                  <mc:Choice xmlns:v="urn:schemas-microsoft-com:vml" Requires="v">
                    <p:oleObj spid="_x0000_s165654" name="公式" r:id="rId14" imgW="1269449" imgH="215806" progId="">
                      <p:embed/>
                    </p:oleObj>
                  </mc:Choice>
                  <mc:Fallback>
                    <p:oleObj name="公式" r:id="rId14" imgW="1269449" imgH="215806" progId="">
                      <p:embed/>
                      <p:pic>
                        <p:nvPicPr>
                          <p:cNvPr id="0" name="Picture 5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305" y="1884588"/>
                            <a:ext cx="2393058" cy="392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60917008"/>
                  </p:ext>
                </p:extLst>
              </p:nvPr>
            </p:nvGraphicFramePr>
            <p:xfrm>
              <a:off x="-361305" y="2254132"/>
              <a:ext cx="2393058" cy="390971"/>
            </p:xfrm>
            <a:graphic>
              <a:graphicData uri="http://schemas.openxmlformats.org/presentationml/2006/ole">
                <mc:AlternateContent xmlns:mc="http://schemas.openxmlformats.org/markup-compatibility/2006">
                  <mc:Choice xmlns:v="urn:schemas-microsoft-com:vml" Requires="v">
                    <p:oleObj spid="_x0000_s165655" name="公式" r:id="rId16" imgW="1269449" imgH="215806" progId="">
                      <p:embed/>
                    </p:oleObj>
                  </mc:Choice>
                  <mc:Fallback>
                    <p:oleObj name="公式" r:id="rId16" imgW="1269449" imgH="215806" progId="">
                      <p:embed/>
                      <p:pic>
                        <p:nvPicPr>
                          <p:cNvPr id="0" name="Picture 5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1305" y="2254132"/>
                            <a:ext cx="2393058" cy="390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80266765"/>
                  </p:ext>
                </p:extLst>
              </p:nvPr>
            </p:nvGraphicFramePr>
            <p:xfrm>
              <a:off x="-361305" y="2622363"/>
              <a:ext cx="2393058" cy="408027"/>
            </p:xfrm>
            <a:graphic>
              <a:graphicData uri="http://schemas.openxmlformats.org/presentationml/2006/ole">
                <mc:AlternateContent xmlns:mc="http://schemas.openxmlformats.org/markup-compatibility/2006">
                  <mc:Choice xmlns:v="urn:schemas-microsoft-com:vml" Requires="v">
                    <p:oleObj spid="_x0000_s165656" name="公式" r:id="rId18" imgW="1270000" imgH="228600" progId="">
                      <p:embed/>
                    </p:oleObj>
                  </mc:Choice>
                  <mc:Fallback>
                    <p:oleObj name="公式" r:id="rId18" imgW="1270000" imgH="228600" progId="">
                      <p:embed/>
                      <p:pic>
                        <p:nvPicPr>
                          <p:cNvPr id="0" name="Picture 5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1305" y="2622363"/>
                            <a:ext cx="2393058" cy="408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54351142"/>
                  </p:ext>
                </p:extLst>
              </p:nvPr>
            </p:nvGraphicFramePr>
            <p:xfrm>
              <a:off x="-361305" y="3007650"/>
              <a:ext cx="2428482" cy="392283"/>
            </p:xfrm>
            <a:graphic>
              <a:graphicData uri="http://schemas.openxmlformats.org/presentationml/2006/ole">
                <mc:AlternateContent xmlns:mc="http://schemas.openxmlformats.org/markup-compatibility/2006">
                  <mc:Choice xmlns:v="urn:schemas-microsoft-com:vml" Requires="v">
                    <p:oleObj spid="_x0000_s165657" name="公式" r:id="rId20" imgW="1282700" imgH="215900" progId="">
                      <p:embed/>
                    </p:oleObj>
                  </mc:Choice>
                  <mc:Fallback>
                    <p:oleObj name="公式" r:id="rId20" imgW="1282700" imgH="215900" progId="">
                      <p:embed/>
                      <p:pic>
                        <p:nvPicPr>
                          <p:cNvPr id="0" name="Picture 5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1305" y="3007650"/>
                            <a:ext cx="2428482" cy="392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35289246"/>
                  </p:ext>
                </p:extLst>
              </p:nvPr>
            </p:nvGraphicFramePr>
            <p:xfrm>
              <a:off x="-361305" y="3377193"/>
              <a:ext cx="3293078" cy="408026"/>
            </p:xfrm>
            <a:graphic>
              <a:graphicData uri="http://schemas.openxmlformats.org/presentationml/2006/ole">
                <mc:AlternateContent xmlns:mc="http://schemas.openxmlformats.org/markup-compatibility/2006">
                  <mc:Choice xmlns:v="urn:schemas-microsoft-com:vml" Requires="v">
                    <p:oleObj spid="_x0000_s165658" name="公式" r:id="rId22" imgW="1739900" imgH="228600" progId="">
                      <p:embed/>
                    </p:oleObj>
                  </mc:Choice>
                  <mc:Fallback>
                    <p:oleObj name="公式" r:id="rId22" imgW="1739900" imgH="228600" progId="">
                      <p:embed/>
                      <p:pic>
                        <p:nvPicPr>
                          <p:cNvPr id="0" name="Picture 5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1305" y="3377193"/>
                            <a:ext cx="3293078"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08832799"/>
                  </p:ext>
                </p:extLst>
              </p:nvPr>
            </p:nvGraphicFramePr>
            <p:xfrm>
              <a:off x="-361305" y="3762479"/>
              <a:ext cx="3311446" cy="409339"/>
            </p:xfrm>
            <a:graphic>
              <a:graphicData uri="http://schemas.openxmlformats.org/presentationml/2006/ole">
                <mc:AlternateContent xmlns:mc="http://schemas.openxmlformats.org/markup-compatibility/2006">
                  <mc:Choice xmlns:v="urn:schemas-microsoft-com:vml" Requires="v">
                    <p:oleObj spid="_x0000_s165659" name="公式" r:id="rId24" imgW="1752600" imgH="228600" progId="">
                      <p:embed/>
                    </p:oleObj>
                  </mc:Choice>
                  <mc:Fallback>
                    <p:oleObj name="公式" r:id="rId24" imgW="1752600" imgH="228600" progId="">
                      <p:embed/>
                      <p:pic>
                        <p:nvPicPr>
                          <p:cNvPr id="0" name="Picture 5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1305" y="3762479"/>
                            <a:ext cx="3311446" cy="409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65051801"/>
                  </p:ext>
                </p:extLst>
              </p:nvPr>
            </p:nvGraphicFramePr>
            <p:xfrm>
              <a:off x="-361305" y="4149080"/>
              <a:ext cx="3239287" cy="408026"/>
            </p:xfrm>
            <a:graphic>
              <a:graphicData uri="http://schemas.openxmlformats.org/presentationml/2006/ole">
                <mc:AlternateContent xmlns:mc="http://schemas.openxmlformats.org/markup-compatibility/2006">
                  <mc:Choice xmlns:v="urn:schemas-microsoft-com:vml" Requires="v">
                    <p:oleObj spid="_x0000_s165660" name="公式" r:id="rId26" imgW="1714500" imgH="228600" progId="">
                      <p:embed/>
                    </p:oleObj>
                  </mc:Choice>
                  <mc:Fallback>
                    <p:oleObj name="公式" r:id="rId26" imgW="1714500" imgH="228600" progId="">
                      <p:embed/>
                      <p:pic>
                        <p:nvPicPr>
                          <p:cNvPr id="0" name="Picture 5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1305" y="4149080"/>
                            <a:ext cx="3239287" cy="4080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1272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left)">
                                      <p:cBhvr>
                                        <p:cTn id="2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a:solidFill>
                  <a:srgbClr val="000000"/>
                </a:solidFill>
                <a:latin typeface="+mn-lt"/>
                <a:cs typeface="+mn-cs"/>
              </a:rPr>
              <a:t>O(n</a:t>
            </a:r>
            <a:r>
              <a:rPr lang="en-US" altLang="zh-CN" kern="1200" baseline="30000" dirty="0">
                <a:solidFill>
                  <a:srgbClr val="161616"/>
                </a:solidFill>
                <a:latin typeface="+mn-lt"/>
                <a:cs typeface="+mn-cs"/>
              </a:rPr>
              <a:t>3</a:t>
            </a:r>
            <a:r>
              <a:rPr lang="en-US" altLang="zh-CN" kern="1200" dirty="0">
                <a:solidFill>
                  <a:srgbClr val="000000"/>
                </a:solidFill>
                <a:latin typeface="+mn-lt"/>
                <a:cs typeface="+mn-cs"/>
              </a:rPr>
              <a:t>)  vs. O(n</a:t>
            </a:r>
            <a:r>
              <a:rPr lang="en-US" altLang="zh-CN" kern="1200" baseline="30000" dirty="0">
                <a:solidFill>
                  <a:srgbClr val="161616"/>
                </a:solidFill>
                <a:latin typeface="+mn-lt"/>
                <a:cs typeface="+mn-cs"/>
              </a:rPr>
              <a:t>2.81</a:t>
            </a:r>
            <a:r>
              <a:rPr lang="en-US" altLang="zh-CN" kern="1200" dirty="0">
                <a:solidFill>
                  <a:srgbClr val="000000"/>
                </a:solidFill>
                <a:latin typeface="+mn-lt"/>
                <a:cs typeface="+mn-cs"/>
              </a:rPr>
              <a:t>)</a:t>
            </a:r>
          </a:p>
        </p:txBody>
      </p:sp>
      <p:sp>
        <p:nvSpPr>
          <p:cNvPr id="6" name="Content Placeholder 2"/>
          <p:cNvSpPr txBox="1">
            <a:spLocks/>
          </p:cNvSpPr>
          <p:nvPr/>
        </p:nvSpPr>
        <p:spPr>
          <a:xfrm>
            <a:off x="288032" y="692696"/>
            <a:ext cx="8748464" cy="6048672"/>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400"/>
              </a:spcBef>
            </a:pPr>
            <a:r>
              <a:rPr lang="zh-CN" altLang="en-US" sz="2400" dirty="0" smtClean="0">
                <a:solidFill>
                  <a:srgbClr val="000000"/>
                </a:solidFill>
              </a:rPr>
              <a:t>设 </a:t>
            </a:r>
            <a:r>
              <a:rPr lang="en-US" altLang="zh-CN" sz="2400" dirty="0" smtClean="0">
                <a:solidFill>
                  <a:srgbClr val="000000"/>
                </a:solidFill>
              </a:rPr>
              <a:t>n = 100,000</a:t>
            </a:r>
          </a:p>
          <a:p>
            <a:pPr marL="540000" indent="-540000" eaLnBrk="1" hangingPunct="1">
              <a:lnSpc>
                <a:spcPct val="150000"/>
              </a:lnSpc>
              <a:spcBef>
                <a:spcPts val="400"/>
              </a:spcBef>
            </a:pPr>
            <a:r>
              <a:rPr lang="zh-CN" altLang="en-US" sz="2400" dirty="0" smtClean="0">
                <a:solidFill>
                  <a:srgbClr val="000000"/>
                </a:solidFill>
                <a:latin typeface="+mn-lt"/>
              </a:rPr>
              <a:t>则：</a:t>
            </a:r>
            <a:r>
              <a:rPr lang="en-US" altLang="zh-CN" sz="2400" dirty="0">
                <a:solidFill>
                  <a:srgbClr val="000000"/>
                </a:solidFill>
                <a:latin typeface="+mn-lt"/>
              </a:rPr>
              <a:t> </a:t>
            </a:r>
            <a:r>
              <a:rPr lang="en-US" altLang="zh-CN" sz="2400" dirty="0" smtClean="0">
                <a:solidFill>
                  <a:srgbClr val="000000"/>
                </a:solidFill>
                <a:latin typeface="+mn-lt"/>
              </a:rPr>
              <a:t>n</a:t>
            </a:r>
            <a:r>
              <a:rPr lang="en-US" altLang="zh-CN" sz="2400" baseline="30000" dirty="0" smtClean="0">
                <a:solidFill>
                  <a:srgbClr val="000000"/>
                </a:solidFill>
                <a:latin typeface="+mn-lt"/>
              </a:rPr>
              <a:t>3        </a:t>
            </a:r>
            <a:r>
              <a:rPr lang="en-US" altLang="zh-CN" sz="2400" dirty="0" smtClean="0">
                <a:solidFill>
                  <a:srgbClr val="000000"/>
                </a:solidFill>
                <a:latin typeface="+mn-lt"/>
              </a:rPr>
              <a:t>= 1000000000000000</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2.81   </a:t>
            </a:r>
            <a:r>
              <a:rPr lang="en-US" altLang="zh-CN" sz="2400" dirty="0" smtClean="0">
                <a:solidFill>
                  <a:srgbClr val="000000"/>
                </a:solidFill>
                <a:latin typeface="+mn-lt"/>
              </a:rPr>
              <a:t>= 112201845430196 </a:t>
            </a:r>
          </a:p>
          <a:p>
            <a:pPr marL="540000" indent="-540000" eaLnBrk="1" hangingPunct="1">
              <a:lnSpc>
                <a:spcPct val="150000"/>
              </a:lnSpc>
              <a:spcBef>
                <a:spcPts val="400"/>
              </a:spcBef>
            </a:pPr>
            <a:r>
              <a:rPr lang="zh-CN" altLang="en-US" sz="2400" dirty="0">
                <a:solidFill>
                  <a:srgbClr val="000000"/>
                </a:solidFill>
              </a:rPr>
              <a:t>则：</a:t>
            </a:r>
            <a:r>
              <a:rPr lang="en-US" altLang="zh-CN" sz="2400" dirty="0">
                <a:solidFill>
                  <a:srgbClr val="000000"/>
                </a:solidFill>
              </a:rPr>
              <a:t> </a:t>
            </a:r>
            <a:r>
              <a:rPr lang="en-US" altLang="zh-CN" sz="2400" dirty="0" smtClean="0">
                <a:solidFill>
                  <a:srgbClr val="000000"/>
                </a:solidFill>
                <a:latin typeface="+mn-lt"/>
              </a:rPr>
              <a:t>n</a:t>
            </a:r>
            <a:r>
              <a:rPr lang="en-US" altLang="zh-CN" sz="2400" baseline="30000" dirty="0" smtClean="0">
                <a:solidFill>
                  <a:srgbClr val="000000"/>
                </a:solidFill>
                <a:latin typeface="+mn-lt"/>
              </a:rPr>
              <a:t>2.376 </a:t>
            </a:r>
            <a:r>
              <a:rPr lang="en-US" altLang="zh-CN" sz="2400" dirty="0">
                <a:solidFill>
                  <a:srgbClr val="000000"/>
                </a:solidFill>
                <a:latin typeface="+mn-lt"/>
              </a:rPr>
              <a:t>= </a:t>
            </a:r>
            <a:r>
              <a:rPr lang="en-US" altLang="zh-CN" sz="2400" dirty="0" smtClean="0">
                <a:solidFill>
                  <a:srgbClr val="000000"/>
                </a:solidFill>
                <a:latin typeface="+mn-lt"/>
              </a:rPr>
              <a:t>758577575029 </a:t>
            </a:r>
            <a:endParaRPr lang="zh-CN" altLang="en-US" sz="2400" b="0" dirty="0">
              <a:solidFill>
                <a:srgbClr val="000000"/>
              </a:solidFill>
              <a:latin typeface="+mn-lt"/>
            </a:endParaRPr>
          </a:p>
          <a:p>
            <a:pPr marL="540000" indent="-540000" eaLnBrk="1" hangingPunct="1">
              <a:lnSpc>
                <a:spcPct val="150000"/>
              </a:lnSpc>
              <a:spcBef>
                <a:spcPts val="400"/>
              </a:spcBef>
            </a:pPr>
            <a:r>
              <a:rPr lang="zh-CN" altLang="en-US" sz="2400" dirty="0" smtClean="0">
                <a:solidFill>
                  <a:srgbClr val="000000"/>
                </a:solidFill>
                <a:latin typeface="+mn-lt"/>
              </a:rPr>
              <a:t>设</a:t>
            </a:r>
            <a:r>
              <a:rPr lang="en-US" altLang="zh-CN" sz="2400" dirty="0" smtClean="0">
                <a:solidFill>
                  <a:srgbClr val="000000"/>
                </a:solidFill>
                <a:latin typeface="+mn-lt"/>
              </a:rPr>
              <a:t>CPU</a:t>
            </a:r>
            <a:r>
              <a:rPr lang="zh-CN" altLang="en-US" sz="2400" dirty="0" smtClean="0">
                <a:solidFill>
                  <a:srgbClr val="000000"/>
                </a:solidFill>
                <a:latin typeface="+mn-lt"/>
              </a:rPr>
              <a:t>主频</a:t>
            </a:r>
            <a:r>
              <a:rPr lang="en-US" altLang="zh-CN" sz="2400" dirty="0" smtClean="0">
                <a:solidFill>
                  <a:srgbClr val="000000"/>
                </a:solidFill>
                <a:latin typeface="+mn-lt"/>
              </a:rPr>
              <a:t>2.4GHz</a:t>
            </a:r>
            <a:r>
              <a:rPr lang="zh-CN" altLang="en-US" sz="2400" dirty="0" smtClean="0">
                <a:solidFill>
                  <a:srgbClr val="000000"/>
                </a:solidFill>
                <a:latin typeface="+mn-lt"/>
              </a:rPr>
              <a:t>，并设一</a:t>
            </a:r>
            <a:r>
              <a:rPr lang="zh-CN" altLang="en-US" sz="2400" dirty="0">
                <a:solidFill>
                  <a:srgbClr val="000000"/>
                </a:solidFill>
                <a:latin typeface="+mn-lt"/>
              </a:rPr>
              <a:t>个时钟周期内执行一</a:t>
            </a:r>
            <a:r>
              <a:rPr lang="zh-CN" altLang="en-US" sz="2400" dirty="0" smtClean="0">
                <a:solidFill>
                  <a:srgbClr val="000000"/>
                </a:solidFill>
                <a:latin typeface="+mn-lt"/>
              </a:rPr>
              <a:t>条指令</a:t>
            </a:r>
            <a:endParaRPr lang="en-US" altLang="zh-CN" sz="2400" dirty="0" smtClean="0">
              <a:solidFill>
                <a:srgbClr val="000000"/>
              </a:solidFill>
              <a:latin typeface="+mn-lt"/>
            </a:endParaRPr>
          </a:p>
          <a:p>
            <a:pPr marL="540000" indent="-540000" eaLnBrk="1" hangingPunct="1">
              <a:lnSpc>
                <a:spcPct val="150000"/>
              </a:lnSpc>
              <a:spcBef>
                <a:spcPts val="400"/>
              </a:spcBef>
            </a:pPr>
            <a:r>
              <a:rPr lang="zh-CN" altLang="en-US" sz="2400" dirty="0">
                <a:solidFill>
                  <a:srgbClr val="000000"/>
                </a:solidFill>
              </a:rPr>
              <a:t>则：每秒可执行浮点运算次数为</a:t>
            </a:r>
            <a:r>
              <a:rPr lang="zh-CN" altLang="en-US" sz="2400" dirty="0">
                <a:solidFill>
                  <a:srgbClr val="000000"/>
                </a:solidFill>
                <a:latin typeface="+mn-lt"/>
              </a:rPr>
              <a:t>： </a:t>
            </a:r>
            <a:r>
              <a:rPr lang="en-US" altLang="zh-CN" sz="2400" dirty="0" smtClean="0">
                <a:solidFill>
                  <a:srgbClr val="000000"/>
                </a:solidFill>
                <a:latin typeface="+mn-lt"/>
              </a:rPr>
              <a:t>2576980378</a:t>
            </a:r>
          </a:p>
          <a:p>
            <a:pPr marL="540000" indent="-540000" eaLnBrk="1" hangingPunct="1">
              <a:lnSpc>
                <a:spcPct val="150000"/>
              </a:lnSpc>
              <a:spcBef>
                <a:spcPts val="400"/>
              </a:spcBef>
            </a:pPr>
            <a:r>
              <a:rPr lang="zh-CN" altLang="en-US" sz="2400" dirty="0" smtClean="0">
                <a:solidFill>
                  <a:srgbClr val="000000"/>
                </a:solidFill>
              </a:rPr>
              <a:t>由此：完成一次矩阵相乘运算所需时间估计为</a:t>
            </a:r>
            <a:endParaRPr lang="en-US" altLang="zh-CN" sz="2400" dirty="0" smtClean="0">
              <a:solidFill>
                <a:srgbClr val="000000"/>
              </a:solidFill>
            </a:endParaRP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smtClean="0">
                <a:solidFill>
                  <a:srgbClr val="000000"/>
                </a:solidFill>
                <a:latin typeface="+mn-lt"/>
              </a:rPr>
              <a:t>普通算法：</a:t>
            </a:r>
            <a:r>
              <a:rPr lang="en-US" altLang="zh-CN" sz="2400" dirty="0" smtClean="0">
                <a:solidFill>
                  <a:srgbClr val="000000"/>
                </a:solidFill>
                <a:latin typeface="+mn-lt"/>
              </a:rPr>
              <a:t>388051</a:t>
            </a:r>
            <a:r>
              <a:rPr lang="zh-CN" altLang="en-US" sz="2400" dirty="0" smtClean="0">
                <a:solidFill>
                  <a:srgbClr val="000000"/>
                </a:solidFill>
              </a:rPr>
              <a:t>秒 </a:t>
            </a:r>
            <a:r>
              <a:rPr lang="en-US" altLang="zh-CN" sz="2400" dirty="0" smtClean="0">
                <a:solidFill>
                  <a:srgbClr val="000000"/>
                </a:solidFill>
                <a:latin typeface="+mn-lt"/>
              </a:rPr>
              <a:t>(108 </a:t>
            </a:r>
            <a:r>
              <a:rPr lang="zh-CN" altLang="en-US" sz="2400" dirty="0" smtClean="0">
                <a:solidFill>
                  <a:srgbClr val="000000"/>
                </a:solidFill>
                <a:latin typeface="+mn-lt"/>
              </a:rPr>
              <a:t>小</a:t>
            </a:r>
            <a:r>
              <a:rPr lang="zh-CN" altLang="en-US" sz="2400" dirty="0">
                <a:solidFill>
                  <a:srgbClr val="000000"/>
                </a:solidFill>
                <a:latin typeface="+mn-lt"/>
              </a:rPr>
              <a:t>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en-US" altLang="zh-CN" sz="2400" dirty="0" err="1" smtClean="0">
                <a:solidFill>
                  <a:srgbClr val="000000"/>
                </a:solidFill>
                <a:latin typeface="+mn-lt"/>
              </a:rPr>
              <a:t>Strassen</a:t>
            </a:r>
            <a:r>
              <a:rPr lang="zh-CN" altLang="en-US" sz="2400" dirty="0" smtClean="0">
                <a:solidFill>
                  <a:srgbClr val="000000"/>
                </a:solidFill>
                <a:latin typeface="+mn-lt"/>
              </a:rPr>
              <a:t>算法：</a:t>
            </a:r>
            <a:r>
              <a:rPr lang="en-US" altLang="zh-CN" sz="2400" dirty="0" smtClean="0">
                <a:solidFill>
                  <a:srgbClr val="000000"/>
                </a:solidFill>
                <a:latin typeface="+mn-lt"/>
              </a:rPr>
              <a:t>43540</a:t>
            </a:r>
            <a:r>
              <a:rPr lang="zh-CN" altLang="en-US" sz="2400" dirty="0" smtClean="0">
                <a:solidFill>
                  <a:srgbClr val="000000"/>
                </a:solidFill>
              </a:rPr>
              <a:t>秒 </a:t>
            </a:r>
            <a:r>
              <a:rPr lang="en-US" altLang="zh-CN" sz="2400" dirty="0" smtClean="0">
                <a:solidFill>
                  <a:srgbClr val="000000"/>
                </a:solidFill>
                <a:latin typeface="+mn-lt"/>
              </a:rPr>
              <a:t>(12 </a:t>
            </a:r>
            <a:r>
              <a:rPr lang="zh-CN" altLang="en-US" sz="2400" dirty="0" smtClean="0">
                <a:solidFill>
                  <a:srgbClr val="000000"/>
                </a:solidFill>
                <a:latin typeface="+mn-lt"/>
              </a:rPr>
              <a:t>小时</a:t>
            </a:r>
            <a:r>
              <a:rPr lang="en-US" altLang="zh-CN" sz="2400" dirty="0" smtClean="0">
                <a:solidFill>
                  <a:srgbClr val="000000"/>
                </a:solidFill>
                <a:latin typeface="+mn-lt"/>
              </a:rPr>
              <a:t>)</a:t>
            </a:r>
          </a:p>
          <a:p>
            <a:pPr marL="1003950" lvl="1" indent="-432000" eaLnBrk="1" hangingPunct="1">
              <a:lnSpc>
                <a:spcPct val="150000"/>
              </a:lnSpc>
              <a:spcBef>
                <a:spcPts val="400"/>
              </a:spcBef>
              <a:buSzPct val="70000"/>
              <a:buFont typeface="Wingdings" panose="05000000000000000000" pitchFamily="2" charset="2"/>
              <a:buChar char="l"/>
            </a:pPr>
            <a:r>
              <a:rPr lang="zh-CN" altLang="en-US" sz="2400" dirty="0">
                <a:solidFill>
                  <a:srgbClr val="000000"/>
                </a:solidFill>
                <a:latin typeface="+mn-lt"/>
              </a:rPr>
              <a:t>当</a:t>
            </a:r>
            <a:r>
              <a:rPr lang="zh-CN" altLang="en-US" sz="2400" dirty="0" smtClean="0">
                <a:solidFill>
                  <a:srgbClr val="000000"/>
                </a:solidFill>
                <a:latin typeface="+mn-lt"/>
              </a:rPr>
              <a:t>前最优算法：</a:t>
            </a:r>
            <a:r>
              <a:rPr lang="en-US" altLang="zh-CN" sz="2400" dirty="0" smtClean="0">
                <a:solidFill>
                  <a:srgbClr val="000000"/>
                </a:solidFill>
                <a:latin typeface="+mn-lt"/>
              </a:rPr>
              <a:t>294</a:t>
            </a:r>
            <a:r>
              <a:rPr lang="zh-CN" altLang="en-US" sz="2400" dirty="0">
                <a:solidFill>
                  <a:srgbClr val="000000"/>
                </a:solidFill>
                <a:latin typeface="+mn-lt"/>
              </a:rPr>
              <a:t>秒（ </a:t>
            </a:r>
            <a:r>
              <a:rPr lang="en-US" altLang="zh-CN" sz="2400" dirty="0">
                <a:solidFill>
                  <a:srgbClr val="000000"/>
                </a:solidFill>
                <a:latin typeface="+mn-lt"/>
              </a:rPr>
              <a:t>4.9 </a:t>
            </a:r>
            <a:r>
              <a:rPr lang="zh-CN" altLang="en-US" sz="2400" dirty="0">
                <a:solidFill>
                  <a:srgbClr val="000000"/>
                </a:solidFill>
                <a:latin typeface="+mn-lt"/>
              </a:rPr>
              <a:t>分钟</a:t>
            </a:r>
            <a:r>
              <a:rPr lang="zh-CN" altLang="en-US" sz="2400" dirty="0" smtClean="0">
                <a:solidFill>
                  <a:srgbClr val="000000"/>
                </a:solidFill>
                <a:latin typeface="+mn-lt"/>
              </a:rPr>
              <a:t>）</a:t>
            </a:r>
            <a:endParaRPr lang="zh-CN" altLang="en-US" sz="2400" dirty="0">
              <a:solidFill>
                <a:srgbClr val="000000"/>
              </a:solidFill>
              <a:latin typeface="+mn-lt"/>
            </a:endParaRPr>
          </a:p>
        </p:txBody>
      </p:sp>
    </p:spTree>
    <p:extLst>
      <p:ext uri="{BB962C8B-B14F-4D97-AF65-F5344CB8AC3E}">
        <p14:creationId xmlns:p14="http://schemas.microsoft.com/office/powerpoint/2010/main" val="27863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500"/>
                                        <p:tgtEl>
                                          <p:spTgt spid="6">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lnSpc>
                <a:spcPct val="120000"/>
              </a:lnSpc>
              <a:defRPr/>
            </a:pPr>
            <a:r>
              <a:rPr lang="en-US" altLang="zh-CN" kern="1200" dirty="0" err="1">
                <a:solidFill>
                  <a:srgbClr val="000000"/>
                </a:solidFill>
                <a:cs typeface="+mn-cs"/>
              </a:rPr>
              <a:t>Strassen</a:t>
            </a:r>
            <a:r>
              <a:rPr lang="zh-CN" altLang="en-US" kern="1200" dirty="0">
                <a:solidFill>
                  <a:srgbClr val="000000"/>
                </a:solidFill>
                <a:cs typeface="+mn-cs"/>
              </a:rPr>
              <a:t>矩阵乘法</a:t>
            </a:r>
          </a:p>
        </p:txBody>
      </p:sp>
      <p:sp>
        <p:nvSpPr>
          <p:cNvPr id="6" name="Content Placeholder 2"/>
          <p:cNvSpPr txBox="1">
            <a:spLocks/>
          </p:cNvSpPr>
          <p:nvPr/>
        </p:nvSpPr>
        <p:spPr>
          <a:xfrm>
            <a:off x="179512" y="692696"/>
            <a:ext cx="8856984" cy="5040560"/>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1600"/>
              </a:spcBef>
            </a:pPr>
            <a:r>
              <a:rPr lang="zh-CN" altLang="en-US" sz="2400" kern="0" dirty="0"/>
              <a:t>更快的方法</a:t>
            </a:r>
            <a:r>
              <a:rPr lang="en-US" altLang="zh-CN" sz="2400" kern="0" dirty="0" smtClean="0"/>
              <a:t>?</a:t>
            </a:r>
          </a:p>
          <a:p>
            <a:pPr marL="940050" lvl="1" indent="-540000" eaLnBrk="1" hangingPunct="1">
              <a:lnSpc>
                <a:spcPct val="150000"/>
              </a:lnSpc>
              <a:spcBef>
                <a:spcPts val="1600"/>
              </a:spcBef>
            </a:pPr>
            <a:r>
              <a:rPr lang="zh-CN" altLang="en-US" sz="2400" dirty="0" smtClean="0"/>
              <a:t>已经证明：计</a:t>
            </a:r>
            <a:r>
              <a:rPr lang="zh-CN" altLang="en-US" sz="2400" dirty="0"/>
              <a:t>算</a:t>
            </a:r>
            <a:r>
              <a:rPr lang="en-US" altLang="zh-CN" sz="2400" dirty="0"/>
              <a:t>2</a:t>
            </a:r>
            <a:r>
              <a:rPr lang="zh-CN" altLang="en-US" sz="2400" dirty="0"/>
              <a:t>个２</a:t>
            </a:r>
            <a:r>
              <a:rPr lang="en-US" altLang="zh-CN" sz="2400" dirty="0"/>
              <a:t>×</a:t>
            </a:r>
            <a:r>
              <a:rPr lang="zh-CN" altLang="en-US" sz="2400" dirty="0"/>
              <a:t>２矩阵的乘积，</a:t>
            </a:r>
            <a:r>
              <a:rPr lang="en-US" altLang="zh-CN" sz="2400" dirty="0"/>
              <a:t>7</a:t>
            </a:r>
            <a:r>
              <a:rPr lang="zh-CN" altLang="en-US" sz="2400" dirty="0"/>
              <a:t>次乘法是必要</a:t>
            </a:r>
            <a:r>
              <a:rPr lang="zh-CN" altLang="en-US" sz="2400" dirty="0" smtClean="0"/>
              <a:t>的</a:t>
            </a:r>
            <a:endParaRPr lang="en-US" altLang="zh-CN" sz="2400" dirty="0" smtClean="0"/>
          </a:p>
          <a:p>
            <a:pPr marL="940050" lvl="1" indent="-540000" eaLnBrk="1" hangingPunct="1">
              <a:lnSpc>
                <a:spcPct val="150000"/>
              </a:lnSpc>
              <a:spcBef>
                <a:spcPts val="1600"/>
              </a:spcBef>
            </a:pPr>
            <a:r>
              <a:rPr lang="zh-CN" altLang="en-US" sz="2400" b="0" dirty="0" smtClean="0"/>
              <a:t>因</a:t>
            </a:r>
            <a:r>
              <a:rPr lang="zh-CN" altLang="en-US" sz="2400" b="0" dirty="0"/>
              <a:t>此，要想进一步改进矩阵乘法的时间复杂性</a:t>
            </a:r>
            <a:r>
              <a:rPr lang="zh-CN" altLang="en-US" sz="2400" b="0" dirty="0" smtClean="0"/>
              <a:t>，或</a:t>
            </a:r>
            <a:r>
              <a:rPr lang="zh-CN" altLang="en-US" sz="2400" b="0" dirty="0"/>
              <a:t>许应当研</a:t>
            </a:r>
            <a:r>
              <a:rPr lang="zh-CN" altLang="en-US" sz="2400" b="0" dirty="0" smtClean="0"/>
              <a:t>究基于３</a:t>
            </a:r>
            <a:r>
              <a:rPr lang="en-US" altLang="zh-CN" sz="2400" b="0" dirty="0"/>
              <a:t>×</a:t>
            </a:r>
            <a:r>
              <a:rPr lang="zh-CN" altLang="en-US" sz="2400" b="0" dirty="0"/>
              <a:t>３或５</a:t>
            </a:r>
            <a:r>
              <a:rPr lang="en-US" altLang="zh-CN" sz="2400" b="0" dirty="0"/>
              <a:t>×</a:t>
            </a:r>
            <a:r>
              <a:rPr lang="zh-CN" altLang="en-US" sz="2400" b="0" dirty="0" smtClean="0"/>
              <a:t>５划分的</a:t>
            </a:r>
            <a:r>
              <a:rPr lang="zh-CN" altLang="en-US" sz="2400" b="0" dirty="0"/>
              <a:t>更好算</a:t>
            </a:r>
            <a:r>
              <a:rPr lang="zh-CN" altLang="en-US" sz="2400" b="0" dirty="0" smtClean="0"/>
              <a:t>法</a:t>
            </a:r>
            <a:endParaRPr lang="zh-CN" altLang="en-US" sz="2400" b="0" dirty="0"/>
          </a:p>
          <a:p>
            <a:pPr marL="940050" lvl="1" indent="-540000" eaLnBrk="1" hangingPunct="1">
              <a:lnSpc>
                <a:spcPct val="150000"/>
              </a:lnSpc>
              <a:spcBef>
                <a:spcPts val="1600"/>
              </a:spcBef>
            </a:pPr>
            <a:r>
              <a:rPr lang="zh-CN" altLang="en-US" sz="2400" b="0" dirty="0">
                <a:solidFill>
                  <a:srgbClr val="000000"/>
                </a:solidFill>
                <a:latin typeface="+mn-lt"/>
              </a:rPr>
              <a:t>在</a:t>
            </a:r>
            <a:r>
              <a:rPr lang="en-US" altLang="zh-CN" sz="2400" b="0" dirty="0" err="1">
                <a:solidFill>
                  <a:srgbClr val="000000"/>
                </a:solidFill>
                <a:latin typeface="+mn-lt"/>
              </a:rPr>
              <a:t>Strassen</a:t>
            </a:r>
            <a:r>
              <a:rPr lang="zh-CN" altLang="en-US" sz="2400" b="0" dirty="0">
                <a:solidFill>
                  <a:srgbClr val="000000"/>
                </a:solidFill>
                <a:latin typeface="+mn-lt"/>
              </a:rPr>
              <a:t>之后又有许多算法改进了矩阵乘法的计算时间复杂性。目前最好</a:t>
            </a:r>
            <a:r>
              <a:rPr lang="zh-CN" altLang="en-US" sz="2400" b="0" dirty="0" smtClean="0">
                <a:solidFill>
                  <a:srgbClr val="000000"/>
                </a:solidFill>
                <a:latin typeface="+mn-lt"/>
              </a:rPr>
              <a:t>的算法计</a:t>
            </a:r>
            <a:r>
              <a:rPr lang="zh-CN" altLang="en-US" sz="2400" b="0" dirty="0">
                <a:solidFill>
                  <a:srgbClr val="000000"/>
                </a:solidFill>
                <a:latin typeface="+mn-lt"/>
              </a:rPr>
              <a:t>算时间上界是 </a:t>
            </a:r>
            <a:r>
              <a:rPr lang="en-US" altLang="zh-CN" sz="2400" dirty="0">
                <a:solidFill>
                  <a:srgbClr val="FF0000"/>
                </a:solidFill>
                <a:latin typeface="+mn-lt"/>
                <a:ea typeface="楷体_GB2312" pitchFamily="49" charset="-122"/>
              </a:rPr>
              <a:t>O(n</a:t>
            </a:r>
            <a:r>
              <a:rPr lang="en-US" altLang="zh-CN" sz="2400" baseline="30000" dirty="0">
                <a:solidFill>
                  <a:srgbClr val="FF0000"/>
                </a:solidFill>
                <a:latin typeface="+mn-lt"/>
                <a:ea typeface="楷体_GB2312" pitchFamily="49" charset="-122"/>
              </a:rPr>
              <a:t>2.376</a:t>
            </a:r>
            <a:r>
              <a:rPr lang="en-US" altLang="zh-CN" sz="2400" dirty="0">
                <a:solidFill>
                  <a:srgbClr val="FF0000"/>
                </a:solidFill>
                <a:latin typeface="+mn-lt"/>
                <a:ea typeface="楷体_GB2312" pitchFamily="49" charset="-122"/>
              </a:rPr>
              <a:t>)</a:t>
            </a:r>
          </a:p>
          <a:p>
            <a:pPr marL="940050" lvl="1" indent="-540000" eaLnBrk="1" hangingPunct="1">
              <a:lnSpc>
                <a:spcPct val="150000"/>
              </a:lnSpc>
              <a:spcBef>
                <a:spcPts val="1600"/>
              </a:spcBef>
            </a:pPr>
            <a:r>
              <a:rPr lang="zh-CN" altLang="en-US" sz="2400" dirty="0"/>
              <a:t>问题</a:t>
            </a:r>
            <a:r>
              <a:rPr lang="zh-CN" altLang="en-US" sz="2400" dirty="0" smtClean="0"/>
              <a:t>：是否</a:t>
            </a:r>
            <a:r>
              <a:rPr lang="zh-CN" altLang="en-US" sz="2400" dirty="0"/>
              <a:t>能找到</a:t>
            </a:r>
            <a:r>
              <a:rPr lang="en-US" altLang="zh-CN" sz="2400" dirty="0"/>
              <a:t>O(n</a:t>
            </a:r>
            <a:r>
              <a:rPr lang="en-US" altLang="zh-CN" sz="2400" baseline="30000" dirty="0"/>
              <a:t>2</a:t>
            </a:r>
            <a:r>
              <a:rPr lang="en-US" altLang="zh-CN" sz="2400" dirty="0"/>
              <a:t>)</a:t>
            </a:r>
            <a:r>
              <a:rPr lang="zh-CN" altLang="en-US" sz="2400" dirty="0"/>
              <a:t>的算法</a:t>
            </a:r>
            <a:r>
              <a:rPr lang="zh-CN" altLang="en-US" sz="2400" dirty="0" smtClean="0"/>
              <a:t>？</a:t>
            </a:r>
            <a:endParaRPr lang="zh-CN" altLang="en-US" sz="2400" b="0" dirty="0">
              <a:solidFill>
                <a:srgbClr val="000000"/>
              </a:solidFill>
              <a:latin typeface="+mn-lt"/>
            </a:endParaRPr>
          </a:p>
        </p:txBody>
      </p:sp>
      <p:sp>
        <p:nvSpPr>
          <p:cNvPr id="3" name="矩形 2"/>
          <p:cNvSpPr/>
          <p:nvPr/>
        </p:nvSpPr>
        <p:spPr>
          <a:xfrm>
            <a:off x="179512" y="5733256"/>
            <a:ext cx="8928992" cy="1015663"/>
          </a:xfrm>
          <a:prstGeom prst="rect">
            <a:avLst/>
          </a:prstGeom>
        </p:spPr>
        <p:txBody>
          <a:bodyPr wrap="square">
            <a:spAutoFit/>
          </a:bodyPr>
          <a:lstStyle/>
          <a:p>
            <a:r>
              <a:rPr lang="zh-CN" altLang="en-US" dirty="0" smtClean="0"/>
              <a:t>参考文献：</a:t>
            </a:r>
            <a:r>
              <a:rPr lang="en-US" altLang="zh-CN" dirty="0"/>
              <a:t> </a:t>
            </a:r>
            <a:r>
              <a:rPr lang="en-US" altLang="zh-CN" dirty="0">
                <a:solidFill>
                  <a:srgbClr val="FF0000"/>
                </a:solidFill>
              </a:rPr>
              <a:t>John </a:t>
            </a:r>
            <a:r>
              <a:rPr lang="en-US" altLang="zh-CN" dirty="0" err="1">
                <a:solidFill>
                  <a:srgbClr val="FF0000"/>
                </a:solidFill>
              </a:rPr>
              <a:t>E.Hopcroft</a:t>
            </a:r>
            <a:r>
              <a:rPr lang="en-US" altLang="zh-CN" dirty="0"/>
              <a:t>, and </a:t>
            </a:r>
            <a:r>
              <a:rPr lang="en-US" altLang="zh-CN" dirty="0">
                <a:solidFill>
                  <a:srgbClr val="FF0000"/>
                </a:solidFill>
              </a:rPr>
              <a:t>Leslie R. Kerr</a:t>
            </a:r>
            <a:r>
              <a:rPr lang="en-US" altLang="zh-CN" dirty="0"/>
              <a:t>. "On minimizing the number of multiplications necessary for matrix multiplication." SIAM Journal on Applied Mathematics, </a:t>
            </a:r>
            <a:r>
              <a:rPr lang="en-US" altLang="zh-CN" dirty="0">
                <a:solidFill>
                  <a:srgbClr val="FF0000"/>
                </a:solidFill>
              </a:rPr>
              <a:t>1971</a:t>
            </a:r>
            <a:r>
              <a:rPr lang="en-US" altLang="zh-CN" dirty="0"/>
              <a:t>, 20(1):30-36.</a:t>
            </a:r>
            <a:endParaRPr lang="zh-CN" altLang="en-US" dirty="0"/>
          </a:p>
        </p:txBody>
      </p:sp>
    </p:spTree>
    <p:extLst>
      <p:ext uri="{BB962C8B-B14F-4D97-AF65-F5344CB8AC3E}">
        <p14:creationId xmlns:p14="http://schemas.microsoft.com/office/powerpoint/2010/main" val="36655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1"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调用函数时系统的工作</a:t>
            </a:r>
            <a:endParaRPr lang="en-US" altLang="zh-CN" sz="2800" dirty="0" smtClean="0">
              <a:solidFill>
                <a:schemeClr val="bg2">
                  <a:lumMod val="10000"/>
                </a:schemeClr>
              </a:solidFill>
              <a:cs typeface="Courier New" pitchFamily="49" charset="0"/>
            </a:endParaRPr>
          </a:p>
        </p:txBody>
      </p:sp>
      <p:sp>
        <p:nvSpPr>
          <p:cNvPr id="2214915" name="Content Placeholder 2"/>
          <p:cNvSpPr>
            <a:spLocks noGrp="1"/>
          </p:cNvSpPr>
          <p:nvPr>
            <p:ph idx="4294967295"/>
          </p:nvPr>
        </p:nvSpPr>
        <p:spPr>
          <a:xfrm>
            <a:off x="252164" y="836613"/>
            <a:ext cx="8496300" cy="5832747"/>
          </a:xfrm>
          <a:prstGeom prst="rect">
            <a:avLst/>
          </a:prstGeom>
        </p:spPr>
        <p:txBody>
          <a:bodyPr lIns="92075" tIns="46038" rIns="92075" bIns="46038"/>
          <a:lstStyle/>
          <a:p>
            <a:pPr marL="540000" indent="-540000" eaLnBrk="1" hangingPunct="1">
              <a:lnSpc>
                <a:spcPct val="130000"/>
              </a:lnSpc>
            </a:pPr>
            <a:r>
              <a:rPr lang="zh-CN" altLang="en-US" dirty="0"/>
              <a:t>在调用函数时系统需要完成</a:t>
            </a:r>
            <a:r>
              <a:rPr lang="en-US" altLang="zh-CN" dirty="0"/>
              <a:t>3</a:t>
            </a:r>
            <a:r>
              <a:rPr lang="zh-CN" altLang="en-US" dirty="0"/>
              <a:t>件事</a:t>
            </a:r>
            <a:r>
              <a:rPr lang="zh-CN" altLang="en-US" dirty="0" smtClean="0"/>
              <a:t>：</a:t>
            </a:r>
          </a:p>
          <a:p>
            <a:pPr marL="990600" lvl="1" indent="-533400" eaLnBrk="1" hangingPunct="1">
              <a:lnSpc>
                <a:spcPct val="130000"/>
              </a:lnSpc>
            </a:pPr>
            <a:r>
              <a:rPr lang="zh-CN" altLang="en-US" sz="2400" dirty="0"/>
              <a:t>将所有实</a:t>
            </a:r>
            <a:r>
              <a:rPr lang="zh-CN" altLang="en-US" sz="2400" dirty="0" smtClean="0"/>
              <a:t>参（指针），</a:t>
            </a:r>
            <a:r>
              <a:rPr lang="zh-CN" altLang="en-US" sz="2400" dirty="0"/>
              <a:t>返回地址传递给被调用的函数</a:t>
            </a:r>
          </a:p>
          <a:p>
            <a:pPr marL="990600" lvl="1" indent="-533400" eaLnBrk="1" hangingPunct="1">
              <a:lnSpc>
                <a:spcPct val="130000"/>
              </a:lnSpc>
            </a:pPr>
            <a:r>
              <a:rPr lang="zh-CN" altLang="en-US" sz="2400" dirty="0"/>
              <a:t>为被调用函数的局部变量分配存储区</a:t>
            </a:r>
          </a:p>
          <a:p>
            <a:pPr marL="990600" lvl="1" indent="-533400" eaLnBrk="1" hangingPunct="1">
              <a:lnSpc>
                <a:spcPct val="130000"/>
              </a:lnSpc>
            </a:pPr>
            <a:r>
              <a:rPr lang="zh-CN" altLang="en-US" sz="2400" dirty="0"/>
              <a:t>将控制转移到被调用函数的入</a:t>
            </a:r>
            <a:r>
              <a:rPr lang="zh-CN" altLang="en-US" sz="2400" dirty="0" smtClean="0"/>
              <a:t>口</a:t>
            </a:r>
            <a:endParaRPr lang="en-US" altLang="zh-CN" sz="2400" b="1" dirty="0" smtClean="0">
              <a:solidFill>
                <a:srgbClr val="0033CC"/>
              </a:solidFill>
            </a:endParaRPr>
          </a:p>
          <a:p>
            <a:pPr marL="540000" indent="-540000" eaLnBrk="1" hangingPunct="1">
              <a:lnSpc>
                <a:spcPct val="130000"/>
              </a:lnSpc>
              <a:defRPr/>
            </a:pPr>
            <a:r>
              <a:rPr lang="zh-CN" altLang="en-US" dirty="0"/>
              <a:t>从被调用函数返回时系统也要做</a:t>
            </a:r>
            <a:r>
              <a:rPr lang="en-US" altLang="zh-CN" dirty="0"/>
              <a:t>3</a:t>
            </a:r>
            <a:r>
              <a:rPr lang="zh-CN" altLang="en-US" dirty="0"/>
              <a:t>件事</a:t>
            </a:r>
            <a:r>
              <a:rPr lang="zh-CN" altLang="en-US" dirty="0" smtClean="0"/>
              <a:t>：</a:t>
            </a:r>
            <a:endParaRPr lang="zh-CN" altLang="en-US" dirty="0"/>
          </a:p>
          <a:p>
            <a:pPr marL="990600" lvl="1" indent="-533400" eaLnBrk="1" hangingPunct="1">
              <a:lnSpc>
                <a:spcPct val="130000"/>
              </a:lnSpc>
              <a:defRPr/>
            </a:pPr>
            <a:r>
              <a:rPr lang="zh-CN" altLang="en-US" sz="2400" dirty="0" smtClean="0"/>
              <a:t>保存被</a:t>
            </a:r>
            <a:r>
              <a:rPr lang="zh-CN" altLang="en-US" sz="2400" dirty="0"/>
              <a:t>调用算法的计算结</a:t>
            </a:r>
            <a:r>
              <a:rPr lang="zh-CN" altLang="en-US" sz="2400" dirty="0" smtClean="0"/>
              <a:t>果（返回值）</a:t>
            </a:r>
            <a:endParaRPr lang="zh-CN" altLang="en-US" sz="2400" dirty="0"/>
          </a:p>
          <a:p>
            <a:pPr marL="990600" lvl="1" indent="-533400" eaLnBrk="1" hangingPunct="1">
              <a:lnSpc>
                <a:spcPct val="130000"/>
              </a:lnSpc>
              <a:defRPr/>
            </a:pPr>
            <a:r>
              <a:rPr lang="zh-CN" altLang="en-US" sz="2400" dirty="0"/>
              <a:t>释放分配给被调用算法的存储空间</a:t>
            </a:r>
          </a:p>
          <a:p>
            <a:pPr marL="990600" lvl="1" indent="-533400" eaLnBrk="1" hangingPunct="1">
              <a:lnSpc>
                <a:spcPct val="130000"/>
              </a:lnSpc>
              <a:defRPr/>
            </a:pPr>
            <a:r>
              <a:rPr lang="zh-CN" altLang="en-US" sz="2400" dirty="0"/>
              <a:t>依照被</a:t>
            </a:r>
            <a:r>
              <a:rPr lang="zh-CN" altLang="en-US" sz="2400" dirty="0" smtClean="0"/>
              <a:t>调算</a:t>
            </a:r>
            <a:r>
              <a:rPr lang="zh-CN" altLang="en-US" sz="2400" dirty="0"/>
              <a:t>法保存的返回地址将控制转移回到调用算法</a:t>
            </a:r>
          </a:p>
        </p:txBody>
      </p:sp>
    </p:spTree>
    <p:extLst>
      <p:ext uri="{BB962C8B-B14F-4D97-AF65-F5344CB8AC3E}">
        <p14:creationId xmlns:p14="http://schemas.microsoft.com/office/powerpoint/2010/main" val="15466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450"/>
            <a:ext cx="9144000" cy="576263"/>
          </a:xfrm>
          <a:prstGeom prst="rect">
            <a:avLst/>
          </a:prstGeom>
          <a:extLst/>
        </p:spPr>
        <p:txBody>
          <a:bodyPr lIns="92075" tIns="46038" rIns="92075" bIns="46038"/>
          <a:lstStyle/>
          <a:p>
            <a:pPr>
              <a:lnSpc>
                <a:spcPct val="120000"/>
              </a:lnSpc>
              <a:defRPr/>
            </a:pPr>
            <a:r>
              <a:rPr lang="zh-CN" altLang="en-US" kern="1200" dirty="0">
                <a:solidFill>
                  <a:srgbClr val="000000"/>
                </a:solidFill>
                <a:cs typeface="+mn-cs"/>
              </a:rPr>
              <a:t>分治法示</a:t>
            </a:r>
            <a:r>
              <a:rPr lang="zh-CN" altLang="en-US" kern="1200" dirty="0" smtClean="0">
                <a:solidFill>
                  <a:srgbClr val="000000"/>
                </a:solidFill>
                <a:cs typeface="+mn-cs"/>
              </a:rPr>
              <a:t>例</a:t>
            </a:r>
            <a:r>
              <a:rPr lang="en-US" altLang="zh-CN" kern="1200" dirty="0" smtClean="0">
                <a:solidFill>
                  <a:srgbClr val="000000"/>
                </a:solidFill>
                <a:cs typeface="+mn-cs"/>
              </a:rPr>
              <a:t>4</a:t>
            </a:r>
            <a:r>
              <a:rPr lang="zh-CN" altLang="en-US" kern="1200" dirty="0" smtClean="0">
                <a:solidFill>
                  <a:srgbClr val="000000"/>
                </a:solidFill>
                <a:cs typeface="+mn-cs"/>
              </a:rPr>
              <a:t>：</a:t>
            </a:r>
            <a:r>
              <a:rPr lang="zh-CN" altLang="en-US" kern="1200" dirty="0">
                <a:solidFill>
                  <a:srgbClr val="000000"/>
                </a:solidFill>
                <a:cs typeface="+mn-cs"/>
              </a:rPr>
              <a:t>棋盘覆盖问题</a:t>
            </a:r>
          </a:p>
        </p:txBody>
      </p:sp>
      <p:sp>
        <p:nvSpPr>
          <p:cNvPr id="6" name="Content Placeholder 2"/>
          <p:cNvSpPr txBox="1">
            <a:spLocks/>
          </p:cNvSpPr>
          <p:nvPr/>
        </p:nvSpPr>
        <p:spPr>
          <a:xfrm>
            <a:off x="179512" y="692696"/>
            <a:ext cx="8964488" cy="3744416"/>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spcBef>
                <a:spcPts val="0"/>
              </a:spcBef>
            </a:pPr>
            <a:r>
              <a:rPr lang="zh-CN" altLang="en-US" sz="2400" kern="0" dirty="0" smtClean="0"/>
              <a:t>问题描述</a:t>
            </a:r>
            <a:endParaRPr lang="en-US" altLang="zh-CN" sz="2400" kern="0" dirty="0" smtClean="0"/>
          </a:p>
          <a:p>
            <a:pPr marL="940050" lvl="1" indent="-540000" eaLnBrk="1" hangingPunct="1">
              <a:lnSpc>
                <a:spcPct val="150000"/>
              </a:lnSpc>
              <a:spcBef>
                <a:spcPts val="0"/>
              </a:spcBef>
            </a:pPr>
            <a:r>
              <a:rPr lang="zh-CN" altLang="en-US" sz="2200" dirty="0" smtClean="0"/>
              <a:t>在一个</a:t>
            </a:r>
            <a:r>
              <a:rPr lang="en-US" altLang="zh-CN" sz="2200" dirty="0" smtClean="0"/>
              <a:t>2</a:t>
            </a:r>
            <a:r>
              <a:rPr lang="en-US" altLang="zh-CN" sz="2200" baseline="30000" dirty="0" smtClean="0"/>
              <a:t>k</a:t>
            </a:r>
            <a:r>
              <a:rPr lang="en-US" altLang="en-US" sz="2200" dirty="0" smtClean="0"/>
              <a:t>×</a:t>
            </a:r>
            <a:r>
              <a:rPr lang="en-US" altLang="zh-CN" sz="2200" dirty="0" smtClean="0"/>
              <a:t>2</a:t>
            </a:r>
            <a:r>
              <a:rPr lang="en-US" altLang="zh-CN" sz="2200" baseline="30000" dirty="0" smtClean="0"/>
              <a:t>k</a:t>
            </a:r>
            <a:r>
              <a:rPr lang="en-US" altLang="zh-CN" sz="2200" dirty="0" smtClean="0"/>
              <a:t> </a:t>
            </a:r>
            <a:r>
              <a:rPr lang="zh-CN" altLang="en-US" sz="2200" dirty="0"/>
              <a:t>个方格组成的棋盘中</a:t>
            </a:r>
            <a:r>
              <a:rPr lang="zh-CN" altLang="en-US" sz="2200" dirty="0" smtClean="0"/>
              <a:t>，有</a:t>
            </a:r>
            <a:r>
              <a:rPr lang="zh-CN" altLang="en-US" sz="2200" dirty="0"/>
              <a:t>一个方格与其</a:t>
            </a:r>
            <a:r>
              <a:rPr lang="zh-CN" altLang="en-US" sz="2200" dirty="0" smtClean="0"/>
              <a:t>它不</a:t>
            </a:r>
            <a:r>
              <a:rPr lang="zh-CN" altLang="en-US" sz="2200" dirty="0"/>
              <a:t>同，称该方格</a:t>
            </a:r>
            <a:r>
              <a:rPr lang="zh-CN" altLang="en-US" sz="2200" dirty="0" smtClean="0"/>
              <a:t>为</a:t>
            </a:r>
            <a:r>
              <a:rPr lang="zh-CN" altLang="en-US" sz="2200" dirty="0" smtClean="0">
                <a:solidFill>
                  <a:srgbClr val="FF0000"/>
                </a:solidFill>
              </a:rPr>
              <a:t>特</a:t>
            </a:r>
            <a:r>
              <a:rPr lang="zh-CN" altLang="en-US" sz="2200" dirty="0">
                <a:solidFill>
                  <a:srgbClr val="FF0000"/>
                </a:solidFill>
              </a:rPr>
              <a:t>殊方格</a:t>
            </a:r>
            <a:r>
              <a:rPr lang="zh-CN" altLang="en-US" sz="2200" dirty="0"/>
              <a:t>，且称该棋盘为一特殊棋</a:t>
            </a:r>
            <a:r>
              <a:rPr lang="zh-CN" altLang="en-US" sz="2200" dirty="0" smtClean="0"/>
              <a:t>盘</a:t>
            </a:r>
            <a:endParaRPr lang="en-US" altLang="zh-CN" sz="2200" dirty="0" smtClean="0"/>
          </a:p>
          <a:p>
            <a:pPr marL="940050" lvl="1" indent="-540000" eaLnBrk="1" hangingPunct="1">
              <a:lnSpc>
                <a:spcPct val="150000"/>
              </a:lnSpc>
              <a:spcBef>
                <a:spcPts val="0"/>
              </a:spcBef>
            </a:pPr>
            <a:r>
              <a:rPr lang="zh-CN" altLang="en-US" sz="2200" dirty="0" smtClean="0"/>
              <a:t>棋盘覆盖问题：</a:t>
            </a:r>
            <a:endParaRPr lang="en-US" altLang="zh-CN" sz="2200" dirty="0" smtClean="0"/>
          </a:p>
          <a:p>
            <a:pPr marL="1340100" lvl="2" indent="-540000" eaLnBrk="1" hangingPunct="1">
              <a:lnSpc>
                <a:spcPct val="150000"/>
              </a:lnSpc>
              <a:spcBef>
                <a:spcPts val="0"/>
              </a:spcBef>
            </a:pPr>
            <a:r>
              <a:rPr lang="zh-CN" altLang="en-US" sz="2200" dirty="0"/>
              <a:t>要求用</a:t>
            </a:r>
            <a:r>
              <a:rPr lang="zh-CN" altLang="en-US" sz="2200" dirty="0" smtClean="0"/>
              <a:t>图</a:t>
            </a:r>
            <a:r>
              <a:rPr lang="en-US" altLang="zh-CN" sz="2200" dirty="0" smtClean="0"/>
              <a:t>(b)</a:t>
            </a:r>
            <a:r>
              <a:rPr lang="zh-CN" altLang="en-US" sz="2200" dirty="0" smtClean="0"/>
              <a:t>所示</a:t>
            </a:r>
            <a:r>
              <a:rPr lang="zh-CN" altLang="en-US" sz="2200" dirty="0"/>
              <a:t>的</a:t>
            </a:r>
            <a:r>
              <a:rPr lang="en-US" altLang="zh-CN" sz="2200" dirty="0"/>
              <a:t>4</a:t>
            </a:r>
            <a:r>
              <a:rPr lang="zh-CN" altLang="en-US" sz="2200" dirty="0"/>
              <a:t>种</a:t>
            </a:r>
            <a:r>
              <a:rPr lang="en-US" altLang="zh-CN" sz="2200" dirty="0"/>
              <a:t>L</a:t>
            </a:r>
            <a:r>
              <a:rPr lang="zh-CN" altLang="en-US" sz="2200" dirty="0"/>
              <a:t>形态骨牌覆盖给定的特殊棋盘</a:t>
            </a:r>
            <a:endParaRPr lang="en-US" altLang="zh-CN" sz="2200" dirty="0"/>
          </a:p>
          <a:p>
            <a:pPr marL="1340100" lvl="2" indent="-540000" eaLnBrk="1" hangingPunct="1">
              <a:lnSpc>
                <a:spcPct val="150000"/>
              </a:lnSpc>
              <a:spcBef>
                <a:spcPts val="0"/>
              </a:spcBef>
            </a:pPr>
            <a:r>
              <a:rPr lang="zh-CN" altLang="en-US" sz="2200" dirty="0" smtClean="0"/>
              <a:t>限制条件：覆</a:t>
            </a:r>
            <a:r>
              <a:rPr lang="zh-CN" altLang="en-US" sz="2200" dirty="0"/>
              <a:t>盖给定特殊棋盘上除特殊方格以外的所有方格</a:t>
            </a:r>
            <a:endParaRPr lang="en-US" altLang="zh-CN" sz="2200" dirty="0"/>
          </a:p>
          <a:p>
            <a:pPr marL="1340100" lvl="2" indent="-540000" eaLnBrk="1" hangingPunct="1">
              <a:lnSpc>
                <a:spcPct val="150000"/>
              </a:lnSpc>
              <a:spcBef>
                <a:spcPts val="0"/>
              </a:spcBef>
            </a:pPr>
            <a:r>
              <a:rPr lang="zh-CN" altLang="en-US" sz="2200" dirty="0"/>
              <a:t>限</a:t>
            </a:r>
            <a:r>
              <a:rPr lang="zh-CN" altLang="en-US" sz="2200" dirty="0" smtClean="0"/>
              <a:t>制</a:t>
            </a:r>
            <a:r>
              <a:rPr lang="zh-CN" altLang="en-US" sz="2200" dirty="0"/>
              <a:t>条件</a:t>
            </a:r>
            <a:r>
              <a:rPr lang="zh-CN" altLang="en-US" sz="2200" dirty="0" smtClean="0"/>
              <a:t>：</a:t>
            </a:r>
            <a:r>
              <a:rPr lang="zh-CN" altLang="en-US" sz="2200" dirty="0"/>
              <a:t>任何</a:t>
            </a:r>
            <a:r>
              <a:rPr lang="en-US" altLang="zh-CN" sz="2200" dirty="0"/>
              <a:t>2</a:t>
            </a:r>
            <a:r>
              <a:rPr lang="zh-CN" altLang="en-US" sz="2200" dirty="0"/>
              <a:t>个</a:t>
            </a:r>
            <a:r>
              <a:rPr lang="en-US" altLang="zh-CN" sz="2200" dirty="0"/>
              <a:t>L</a:t>
            </a:r>
            <a:r>
              <a:rPr lang="zh-CN" altLang="en-US" sz="2200" dirty="0"/>
              <a:t>型骨牌不得重叠覆盖</a:t>
            </a:r>
          </a:p>
        </p:txBody>
      </p:sp>
      <p:pic>
        <p:nvPicPr>
          <p:cNvPr id="5" name="Picture 4" descr="t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902" y="4221088"/>
            <a:ext cx="2189978" cy="21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t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127" y="4653012"/>
            <a:ext cx="5474944" cy="151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26"/>
          <p:cNvSpPr txBox="1">
            <a:spLocks noChangeArrowheads="1"/>
          </p:cNvSpPr>
          <p:nvPr/>
        </p:nvSpPr>
        <p:spPr bwMode="auto">
          <a:xfrm>
            <a:off x="1259632" y="6324600"/>
            <a:ext cx="6911975" cy="533400"/>
          </a:xfrm>
          <a:prstGeom prst="rect">
            <a:avLst/>
          </a:prstGeom>
          <a:noFill/>
          <a:ln w="9525">
            <a:noFill/>
            <a:miter lim="800000"/>
            <a:headEnd/>
            <a:tailEnd/>
          </a:ln>
        </p:spPr>
        <p:txBody>
          <a:bodyPr lIns="0" tIns="0" rIns="0" bIns="0"/>
          <a:lstStyle/>
          <a:p>
            <a:pPr algn="just" eaLnBrk="0" hangingPunct="0"/>
            <a:r>
              <a:rPr lang="en-US" sz="2000" b="1" dirty="0"/>
              <a:t>(a) </a:t>
            </a:r>
            <a:r>
              <a:rPr lang="en-US" sz="2000" b="1" i="1" dirty="0"/>
              <a:t>k</a:t>
            </a:r>
            <a:r>
              <a:rPr lang="en-US" sz="2000" b="1" dirty="0"/>
              <a:t>=2</a:t>
            </a:r>
            <a:r>
              <a:rPr lang="zh-CN" altLang="en-US" sz="2000" b="1" dirty="0"/>
              <a:t>时的一种棋盘               </a:t>
            </a:r>
            <a:r>
              <a:rPr lang="en-US" sz="2000" b="1" dirty="0"/>
              <a:t>(b)  4</a:t>
            </a:r>
            <a:r>
              <a:rPr lang="zh-CN" altLang="en-US" sz="2000" b="1" dirty="0"/>
              <a:t>种不同形状的</a:t>
            </a:r>
            <a:r>
              <a:rPr lang="en-US" sz="2000" b="1" dirty="0"/>
              <a:t>L</a:t>
            </a:r>
            <a:r>
              <a:rPr lang="zh-CN" altLang="en-US" sz="2000" b="1" dirty="0"/>
              <a:t>型骨牌</a:t>
            </a:r>
          </a:p>
        </p:txBody>
      </p:sp>
    </p:spTree>
    <p:extLst>
      <p:ext uri="{BB962C8B-B14F-4D97-AF65-F5344CB8AC3E}">
        <p14:creationId xmlns:p14="http://schemas.microsoft.com/office/powerpoint/2010/main" val="43971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t>分治策略</a:t>
            </a:r>
          </a:p>
        </p:txBody>
      </p:sp>
      <p:sp>
        <p:nvSpPr>
          <p:cNvPr id="6147" name="Rectangle 3"/>
          <p:cNvSpPr>
            <a:spLocks noChangeArrowheads="1"/>
          </p:cNvSpPr>
          <p:nvPr/>
        </p:nvSpPr>
        <p:spPr bwMode="auto">
          <a:xfrm>
            <a:off x="1208088" y="2687985"/>
            <a:ext cx="2774950" cy="2622550"/>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48" name="Line 4"/>
          <p:cNvSpPr>
            <a:spLocks noChangeShapeType="1"/>
          </p:cNvSpPr>
          <p:nvPr/>
        </p:nvSpPr>
        <p:spPr bwMode="auto">
          <a:xfrm flipV="1">
            <a:off x="1187450" y="3942110"/>
            <a:ext cx="2774950" cy="0"/>
          </a:xfrm>
          <a:prstGeom prst="line">
            <a:avLst/>
          </a:prstGeom>
          <a:noFill/>
          <a:ln w="9525" cmpd="sng">
            <a:solidFill>
              <a:srgbClr val="000000"/>
            </a:solidFill>
            <a:round/>
            <a:headEnd/>
            <a:tailEnd/>
          </a:ln>
        </p:spPr>
        <p:txBody>
          <a:bodyPr/>
          <a:lstStyle/>
          <a:p>
            <a:endParaRPr lang="zh-CN" altLang="en-US"/>
          </a:p>
        </p:txBody>
      </p:sp>
      <p:sp>
        <p:nvSpPr>
          <p:cNvPr id="6149" name="Line 5"/>
          <p:cNvSpPr>
            <a:spLocks noChangeShapeType="1"/>
          </p:cNvSpPr>
          <p:nvPr/>
        </p:nvSpPr>
        <p:spPr bwMode="auto">
          <a:xfrm>
            <a:off x="2595563" y="2691160"/>
            <a:ext cx="3175" cy="2620963"/>
          </a:xfrm>
          <a:prstGeom prst="line">
            <a:avLst/>
          </a:prstGeom>
          <a:noFill/>
          <a:ln w="9525" cmpd="sng">
            <a:solidFill>
              <a:srgbClr val="000000"/>
            </a:solidFill>
            <a:round/>
            <a:headEnd/>
            <a:tailEnd/>
          </a:ln>
        </p:spPr>
        <p:txBody>
          <a:bodyPr/>
          <a:lstStyle/>
          <a:p>
            <a:endParaRPr lang="zh-CN" altLang="en-US"/>
          </a:p>
        </p:txBody>
      </p:sp>
      <p:sp>
        <p:nvSpPr>
          <p:cNvPr id="6150" name="Text Box 6"/>
          <p:cNvSpPr txBox="1">
            <a:spLocks noChangeArrowheads="1"/>
          </p:cNvSpPr>
          <p:nvPr/>
        </p:nvSpPr>
        <p:spPr bwMode="auto">
          <a:xfrm>
            <a:off x="2770188" y="3108673"/>
            <a:ext cx="1085850"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1" name="Text Box 7"/>
          <p:cNvSpPr txBox="1">
            <a:spLocks noChangeArrowheads="1"/>
          </p:cNvSpPr>
          <p:nvPr/>
        </p:nvSpPr>
        <p:spPr bwMode="auto">
          <a:xfrm>
            <a:off x="1362075" y="3108673"/>
            <a:ext cx="111442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2" name="Text Box 8"/>
          <p:cNvSpPr txBox="1">
            <a:spLocks noChangeArrowheads="1"/>
          </p:cNvSpPr>
          <p:nvPr/>
        </p:nvSpPr>
        <p:spPr bwMode="auto">
          <a:xfrm>
            <a:off x="2722563" y="4427885"/>
            <a:ext cx="1133475"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3" name="Text Box 9"/>
          <p:cNvSpPr txBox="1">
            <a:spLocks noChangeArrowheads="1"/>
          </p:cNvSpPr>
          <p:nvPr/>
        </p:nvSpPr>
        <p:spPr bwMode="auto">
          <a:xfrm>
            <a:off x="1362075" y="4427885"/>
            <a:ext cx="1144588" cy="403225"/>
          </a:xfrm>
          <a:prstGeom prst="rect">
            <a:avLst/>
          </a:prstGeom>
          <a:solidFill>
            <a:srgbClr val="FFFFFF"/>
          </a:solidFill>
          <a:ln w="9525">
            <a:noFill/>
            <a:miter lim="800000"/>
            <a:headEnd/>
            <a:tailEnd/>
          </a:ln>
        </p:spPr>
        <p:txBody>
          <a:bodyPr lIns="0" tIns="0" rIns="0" bIns="0"/>
          <a:lstStyle/>
          <a:p>
            <a:pPr algn="just" eaLnBrk="0" hangingPunct="0"/>
            <a:r>
              <a:rPr lang="en-US" sz="2000"/>
              <a:t>2</a:t>
            </a:r>
            <a:r>
              <a:rPr lang="en-US" sz="2000" i="1" baseline="30000"/>
              <a:t>k</a:t>
            </a:r>
            <a:r>
              <a:rPr lang="en-US" sz="2000" baseline="30000"/>
              <a:t>-1</a:t>
            </a:r>
            <a:r>
              <a:rPr lang="en-US" sz="2000"/>
              <a:t>×2</a:t>
            </a:r>
            <a:r>
              <a:rPr lang="en-US" sz="2000" i="1" baseline="30000"/>
              <a:t>k</a:t>
            </a:r>
            <a:r>
              <a:rPr lang="en-US" sz="2000" baseline="30000"/>
              <a:t>-1</a:t>
            </a:r>
            <a:endParaRPr lang="en-US" sz="2000"/>
          </a:p>
        </p:txBody>
      </p:sp>
      <p:sp>
        <p:nvSpPr>
          <p:cNvPr id="6154" name="Text Box 10"/>
          <p:cNvSpPr txBox="1">
            <a:spLocks noChangeArrowheads="1"/>
          </p:cNvSpPr>
          <p:nvPr/>
        </p:nvSpPr>
        <p:spPr bwMode="auto">
          <a:xfrm>
            <a:off x="1665288" y="3511898"/>
            <a:ext cx="452437" cy="423862"/>
          </a:xfrm>
          <a:prstGeom prst="rect">
            <a:avLst/>
          </a:prstGeom>
          <a:solidFill>
            <a:srgbClr val="C0C0C0"/>
          </a:solidFill>
          <a:ln w="9525">
            <a:noFill/>
            <a:miter lim="800000"/>
            <a:headEnd/>
            <a:tailEnd/>
          </a:ln>
        </p:spPr>
        <p:txBody>
          <a:bodyPr/>
          <a:lstStyle/>
          <a:p>
            <a:pPr algn="just" eaLnBrk="0" hangingPunct="0"/>
            <a:endParaRPr lang="zh-CN" altLang="en-US" sz="2000"/>
          </a:p>
        </p:txBody>
      </p:sp>
      <p:grpSp>
        <p:nvGrpSpPr>
          <p:cNvPr id="2" name="Group 11"/>
          <p:cNvGrpSpPr>
            <a:grpSpLocks/>
          </p:cNvGrpSpPr>
          <p:nvPr/>
        </p:nvGrpSpPr>
        <p:grpSpPr bwMode="auto">
          <a:xfrm>
            <a:off x="4849813" y="2707035"/>
            <a:ext cx="2774950" cy="2624138"/>
            <a:chOff x="0" y="0"/>
            <a:chExt cx="1748" cy="1653"/>
          </a:xfrm>
        </p:grpSpPr>
        <p:sp>
          <p:nvSpPr>
            <p:cNvPr id="6156" name="Rectangle 12"/>
            <p:cNvSpPr>
              <a:spLocks noChangeArrowheads="1"/>
            </p:cNvSpPr>
            <p:nvPr/>
          </p:nvSpPr>
          <p:spPr bwMode="auto">
            <a:xfrm>
              <a:off x="0" y="0"/>
              <a:ext cx="1748" cy="1651"/>
            </a:xfrm>
            <a:prstGeom prst="rect">
              <a:avLst/>
            </a:prstGeom>
            <a:solidFill>
              <a:srgbClr val="FFFFFF"/>
            </a:solidFill>
            <a:ln w="9525" cmpd="sng">
              <a:solidFill>
                <a:srgbClr val="000000"/>
              </a:solidFill>
              <a:miter lim="800000"/>
              <a:headEnd/>
              <a:tailEnd/>
            </a:ln>
          </p:spPr>
          <p:txBody>
            <a:bodyPr/>
            <a:lstStyle/>
            <a:p>
              <a:endParaRPr lang="zh-CN" altLang="en-US"/>
            </a:p>
          </p:txBody>
        </p:sp>
        <p:sp>
          <p:nvSpPr>
            <p:cNvPr id="6157" name="Line 13"/>
            <p:cNvSpPr>
              <a:spLocks noChangeShapeType="1"/>
            </p:cNvSpPr>
            <p:nvPr/>
          </p:nvSpPr>
          <p:spPr bwMode="auto">
            <a:xfrm>
              <a:off x="874" y="1"/>
              <a:ext cx="2" cy="1652"/>
            </a:xfrm>
            <a:prstGeom prst="line">
              <a:avLst/>
            </a:prstGeom>
            <a:noFill/>
            <a:ln w="9525" cmpd="sng">
              <a:solidFill>
                <a:srgbClr val="000000"/>
              </a:solidFill>
              <a:round/>
              <a:headEnd/>
              <a:tailEnd/>
            </a:ln>
          </p:spPr>
          <p:txBody>
            <a:bodyPr/>
            <a:lstStyle/>
            <a:p>
              <a:endParaRPr lang="zh-CN" altLang="en-US"/>
            </a:p>
          </p:txBody>
        </p:sp>
        <p:sp>
          <p:nvSpPr>
            <p:cNvPr id="6158" name="Text Box 14"/>
            <p:cNvSpPr txBox="1">
              <a:spLocks noChangeArrowheads="1"/>
            </p:cNvSpPr>
            <p:nvPr/>
          </p:nvSpPr>
          <p:spPr bwMode="auto">
            <a:xfrm>
              <a:off x="309" y="542"/>
              <a:ext cx="283" cy="267"/>
            </a:xfrm>
            <a:prstGeom prst="rect">
              <a:avLst/>
            </a:prstGeom>
            <a:solidFill>
              <a:srgbClr val="C0C0C0"/>
            </a:solidFill>
            <a:ln w="9525">
              <a:noFill/>
              <a:miter lim="800000"/>
              <a:headEnd/>
              <a:tailEnd/>
            </a:ln>
          </p:spPr>
          <p:txBody>
            <a:bodyPr/>
            <a:lstStyle/>
            <a:p>
              <a:pPr algn="just" eaLnBrk="0" hangingPunct="0"/>
              <a:endParaRPr lang="zh-CN" altLang="en-US" sz="2000"/>
            </a:p>
          </p:txBody>
        </p:sp>
        <p:sp>
          <p:nvSpPr>
            <p:cNvPr id="6159" name="Text Box 15"/>
            <p:cNvSpPr txBox="1">
              <a:spLocks noChangeArrowheads="1"/>
            </p:cNvSpPr>
            <p:nvPr/>
          </p:nvSpPr>
          <p:spPr bwMode="auto">
            <a:xfrm>
              <a:off x="588" y="821"/>
              <a:ext cx="284"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0" name="Text Box 16"/>
            <p:cNvSpPr txBox="1">
              <a:spLocks noChangeArrowheads="1"/>
            </p:cNvSpPr>
            <p:nvPr/>
          </p:nvSpPr>
          <p:spPr bwMode="auto">
            <a:xfrm>
              <a:off x="887" y="813"/>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1" name="Text Box 17"/>
            <p:cNvSpPr txBox="1">
              <a:spLocks noChangeArrowheads="1"/>
            </p:cNvSpPr>
            <p:nvPr/>
          </p:nvSpPr>
          <p:spPr bwMode="auto">
            <a:xfrm>
              <a:off x="887" y="540"/>
              <a:ext cx="285" cy="267"/>
            </a:xfrm>
            <a:prstGeom prst="rect">
              <a:avLst/>
            </a:prstGeom>
            <a:solidFill>
              <a:schemeClr val="bg2"/>
            </a:solidFill>
            <a:ln w="9525">
              <a:noFill/>
              <a:miter lim="800000"/>
              <a:headEnd/>
              <a:tailEnd/>
            </a:ln>
          </p:spPr>
          <p:txBody>
            <a:bodyPr/>
            <a:lstStyle/>
            <a:p>
              <a:pPr algn="just" eaLnBrk="0" hangingPunct="0"/>
              <a:endParaRPr lang="zh-CN" altLang="en-US" sz="2000"/>
            </a:p>
          </p:txBody>
        </p:sp>
        <p:sp>
          <p:nvSpPr>
            <p:cNvPr id="6162" name="Line 18"/>
            <p:cNvSpPr>
              <a:spLocks noChangeShapeType="1"/>
            </p:cNvSpPr>
            <p:nvPr/>
          </p:nvSpPr>
          <p:spPr bwMode="auto">
            <a:xfrm flipV="1">
              <a:off x="0" y="817"/>
              <a:ext cx="1748" cy="0"/>
            </a:xfrm>
            <a:prstGeom prst="line">
              <a:avLst/>
            </a:prstGeom>
            <a:noFill/>
            <a:ln w="9525" cmpd="sng">
              <a:solidFill>
                <a:srgbClr val="000000"/>
              </a:solidFill>
              <a:round/>
              <a:headEnd/>
              <a:tailEnd/>
            </a:ln>
          </p:spPr>
          <p:txBody>
            <a:bodyPr/>
            <a:lstStyle/>
            <a:p>
              <a:endParaRPr lang="zh-CN" altLang="en-US"/>
            </a:p>
          </p:txBody>
        </p:sp>
      </p:grpSp>
      <p:sp>
        <p:nvSpPr>
          <p:cNvPr id="6163" name="Text Box 19"/>
          <p:cNvSpPr txBox="1">
            <a:spLocks noChangeArrowheads="1"/>
          </p:cNvSpPr>
          <p:nvPr/>
        </p:nvSpPr>
        <p:spPr bwMode="auto">
          <a:xfrm>
            <a:off x="1475656" y="5661248"/>
            <a:ext cx="2209800" cy="577850"/>
          </a:xfrm>
          <a:prstGeom prst="rect">
            <a:avLst/>
          </a:prstGeom>
          <a:noFill/>
          <a:ln w="9525">
            <a:noFill/>
            <a:miter lim="800000"/>
            <a:headEnd/>
            <a:tailEnd/>
          </a:ln>
        </p:spPr>
        <p:txBody>
          <a:bodyPr tIns="0" bIns="0"/>
          <a:lstStyle/>
          <a:p>
            <a:pPr algn="just" eaLnBrk="0" hangingPunct="0"/>
            <a:r>
              <a:rPr lang="en-US" sz="2800" b="1" dirty="0"/>
              <a:t>(a)</a:t>
            </a:r>
            <a:r>
              <a:rPr lang="zh-CN" altLang="en-US" sz="2800" b="1" dirty="0"/>
              <a:t>棋盘分割</a:t>
            </a:r>
          </a:p>
        </p:txBody>
      </p:sp>
      <p:sp>
        <p:nvSpPr>
          <p:cNvPr id="6164" name="Rectangle 20"/>
          <p:cNvSpPr>
            <a:spLocks noChangeArrowheads="1"/>
          </p:cNvSpPr>
          <p:nvPr/>
        </p:nvSpPr>
        <p:spPr bwMode="auto">
          <a:xfrm>
            <a:off x="4716016" y="5589240"/>
            <a:ext cx="3581400" cy="519112"/>
          </a:xfrm>
          <a:prstGeom prst="rect">
            <a:avLst/>
          </a:prstGeom>
          <a:noFill/>
          <a:ln w="9525">
            <a:noFill/>
            <a:miter lim="800000"/>
            <a:headEnd/>
            <a:tailEnd/>
          </a:ln>
          <a:effectLst/>
        </p:spPr>
        <p:txBody>
          <a:bodyPr>
            <a:spAutoFit/>
          </a:bodyPr>
          <a:lstStyle/>
          <a:p>
            <a:pPr eaLnBrk="0" hangingPunct="0"/>
            <a:r>
              <a:rPr lang="en-US" sz="2800" b="1" dirty="0"/>
              <a:t>(b) </a:t>
            </a:r>
            <a:r>
              <a:rPr lang="zh-CN" altLang="en-US" sz="2800" b="1" dirty="0"/>
              <a:t>构造相同子问题</a:t>
            </a:r>
          </a:p>
        </p:txBody>
      </p:sp>
      <p:sp>
        <p:nvSpPr>
          <p:cNvPr id="6165" name="Rectangle 21"/>
          <p:cNvSpPr>
            <a:spLocks noChangeArrowheads="1"/>
          </p:cNvSpPr>
          <p:nvPr/>
        </p:nvSpPr>
        <p:spPr bwMode="auto">
          <a:xfrm>
            <a:off x="990600" y="1268760"/>
            <a:ext cx="7543800" cy="1373188"/>
          </a:xfrm>
          <a:prstGeom prst="rect">
            <a:avLst/>
          </a:prstGeom>
          <a:noFill/>
          <a:ln w="9525">
            <a:noFill/>
            <a:miter lim="800000"/>
            <a:headEnd/>
            <a:tailEnd/>
          </a:ln>
          <a:effectLst/>
        </p:spPr>
        <p:txBody>
          <a:bodyPr>
            <a:spAutoFit/>
          </a:bodyPr>
          <a:lstStyle/>
          <a:p>
            <a:pPr>
              <a:buFontTx/>
              <a:buChar char="•"/>
            </a:pPr>
            <a:r>
              <a:rPr lang="zh-CN" altLang="en-US" sz="2800" b="1">
                <a:latin typeface="Tahoma" pitchFamily="34" charset="0"/>
              </a:rPr>
              <a:t> 技巧在于</a:t>
            </a:r>
            <a:r>
              <a:rPr lang="zh-CN" altLang="en-US" sz="2800" b="1">
                <a:solidFill>
                  <a:schemeClr val="tx2"/>
                </a:solidFill>
                <a:latin typeface="Tahoma" pitchFamily="34" charset="0"/>
              </a:rPr>
              <a:t>划分棋盘</a:t>
            </a:r>
            <a:r>
              <a:rPr lang="zh-CN" altLang="en-US" sz="2800" b="1">
                <a:latin typeface="Tahoma" pitchFamily="34" charset="0"/>
              </a:rPr>
              <a:t>，使每个子棋盘均包含一个特殊方格，从而将原问题分解为规模较小的棋盘覆盖问题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5800" y="533400"/>
            <a:ext cx="8135938" cy="5775325"/>
          </a:xfrm>
          <a:prstGeom prst="rect">
            <a:avLst/>
          </a:prstGeom>
          <a:solidFill>
            <a:schemeClr val="bg1"/>
          </a:solidFill>
          <a:ln w="9525">
            <a:noFill/>
            <a:miter lim="800000"/>
            <a:headEnd/>
            <a:tailEnd/>
          </a:ln>
          <a:effectLst/>
        </p:spPr>
        <p:txBody>
          <a:bodyPr>
            <a:spAutoFit/>
          </a:bodyPr>
          <a:lstStyle/>
          <a:p>
            <a:pPr>
              <a:lnSpc>
                <a:spcPct val="110000"/>
              </a:lnSpc>
            </a:pPr>
            <a:r>
              <a:rPr lang="zh-CN" altLang="en-US" sz="2800" b="1"/>
              <a:t>下面介绍棋盘覆盖问题中数据结构的设计：</a:t>
            </a:r>
          </a:p>
          <a:p>
            <a:pPr>
              <a:lnSpc>
                <a:spcPct val="110000"/>
              </a:lnSpc>
            </a:pPr>
            <a:r>
              <a:rPr lang="zh-CN" altLang="en-US" sz="2800" b="1"/>
              <a:t>（</a:t>
            </a:r>
            <a:r>
              <a:rPr lang="en-US" sz="2800" b="1"/>
              <a:t>1</a:t>
            </a:r>
            <a:r>
              <a:rPr lang="zh-CN" altLang="en-US" sz="2800" b="1"/>
              <a:t>）棋盘：用二维数组</a:t>
            </a:r>
            <a:r>
              <a:rPr lang="en-US" sz="2800" b="1"/>
              <a:t>board[size][size]</a:t>
            </a:r>
            <a:r>
              <a:rPr lang="zh-CN" altLang="en-US" sz="2800" b="1"/>
              <a:t>表示一个棋盘，其中，</a:t>
            </a:r>
            <a:r>
              <a:rPr lang="en-US" sz="2800" b="1"/>
              <a:t>size=2</a:t>
            </a:r>
            <a:r>
              <a:rPr lang="en-US" sz="2800" b="1" i="1" baseline="30000"/>
              <a:t>k</a:t>
            </a:r>
            <a:r>
              <a:rPr lang="zh-CN" altLang="en-US" sz="2800" b="1"/>
              <a:t>。为了在递归处理的过程中使用同一个棋盘，将数组</a:t>
            </a:r>
            <a:r>
              <a:rPr lang="en-US" sz="2800" b="1"/>
              <a:t>board</a:t>
            </a:r>
            <a:r>
              <a:rPr lang="zh-CN" altLang="en-US" sz="2800" b="1"/>
              <a:t>设为全局变量；</a:t>
            </a:r>
          </a:p>
          <a:p>
            <a:pPr>
              <a:lnSpc>
                <a:spcPct val="110000"/>
              </a:lnSpc>
              <a:spcBef>
                <a:spcPct val="20000"/>
              </a:spcBef>
            </a:pPr>
            <a:r>
              <a:rPr lang="zh-CN" altLang="en-US" sz="2800" b="1"/>
              <a:t>（</a:t>
            </a:r>
            <a:r>
              <a:rPr lang="en-US" sz="2800" b="1"/>
              <a:t>2</a:t>
            </a:r>
            <a:r>
              <a:rPr lang="zh-CN" altLang="en-US" sz="2800" b="1"/>
              <a:t>）子棋盘：在棋盘数组</a:t>
            </a:r>
            <a:r>
              <a:rPr lang="en-US" sz="2800" b="1"/>
              <a:t>board[size][size]</a:t>
            </a:r>
            <a:r>
              <a:rPr lang="zh-CN" altLang="en-US" sz="2800" b="1"/>
              <a:t>中，由子棋盘左上角的下标</a:t>
            </a:r>
            <a:r>
              <a:rPr lang="en-US" sz="2800" b="1"/>
              <a:t>tr</a:t>
            </a:r>
            <a:r>
              <a:rPr lang="zh-CN" altLang="en-US" sz="2800" b="1"/>
              <a:t>、</a:t>
            </a:r>
            <a:r>
              <a:rPr lang="en-US" sz="2800" b="1"/>
              <a:t>tc</a:t>
            </a:r>
            <a:r>
              <a:rPr lang="zh-CN" altLang="en-US" sz="2800" b="1"/>
              <a:t>和棋盘边长</a:t>
            </a:r>
            <a:r>
              <a:rPr lang="en-US" sz="2800" b="1"/>
              <a:t>s</a:t>
            </a:r>
            <a:r>
              <a:rPr lang="zh-CN" altLang="en-US" sz="2800" b="1"/>
              <a:t>表示；</a:t>
            </a:r>
          </a:p>
          <a:p>
            <a:pPr>
              <a:lnSpc>
                <a:spcPct val="110000"/>
              </a:lnSpc>
              <a:spcBef>
                <a:spcPct val="50000"/>
              </a:spcBef>
            </a:pPr>
            <a:r>
              <a:rPr lang="zh-CN" altLang="en-US" sz="2800" b="1"/>
              <a:t>（</a:t>
            </a:r>
            <a:r>
              <a:rPr lang="en-US" sz="2800" b="1"/>
              <a:t>3</a:t>
            </a:r>
            <a:r>
              <a:rPr lang="zh-CN" altLang="en-US" sz="2800" b="1"/>
              <a:t>）特殊方格：用</a:t>
            </a:r>
            <a:r>
              <a:rPr lang="en-US" sz="2800" b="1"/>
              <a:t>board[dr][dc]</a:t>
            </a:r>
            <a:r>
              <a:rPr lang="zh-CN" altLang="en-US" sz="2800" b="1"/>
              <a:t>表示，</a:t>
            </a:r>
            <a:r>
              <a:rPr lang="en-US" sz="2800" b="1"/>
              <a:t>dr</a:t>
            </a:r>
            <a:r>
              <a:rPr lang="zh-CN" altLang="en-US" sz="2800" b="1"/>
              <a:t>和</a:t>
            </a:r>
            <a:r>
              <a:rPr lang="en-US" sz="2800" b="1"/>
              <a:t>dc</a:t>
            </a:r>
            <a:r>
              <a:rPr lang="zh-CN" altLang="en-US" sz="2800" b="1"/>
              <a:t>是该特殊方格在棋盘数组</a:t>
            </a:r>
            <a:r>
              <a:rPr lang="en-US" sz="2800" b="1"/>
              <a:t>board</a:t>
            </a:r>
            <a:r>
              <a:rPr lang="zh-CN" altLang="en-US" sz="2800" b="1"/>
              <a:t>中的下标</a:t>
            </a:r>
            <a:r>
              <a:rPr lang="en-US" sz="2800" b="1"/>
              <a:t>;</a:t>
            </a:r>
          </a:p>
          <a:p>
            <a:pPr>
              <a:lnSpc>
                <a:spcPct val="110000"/>
              </a:lnSpc>
              <a:spcBef>
                <a:spcPct val="50000"/>
              </a:spcBef>
            </a:pPr>
            <a:r>
              <a:rPr lang="zh-CN" altLang="en-US" sz="2800" b="1"/>
              <a:t>（</a:t>
            </a:r>
            <a:r>
              <a:rPr lang="en-US" sz="2800" b="1"/>
              <a:t>4</a:t>
            </a:r>
            <a:r>
              <a:rPr lang="zh-CN" altLang="en-US" sz="2800" b="1"/>
              <a:t>） </a:t>
            </a:r>
            <a:r>
              <a:rPr lang="en-US" sz="2800" b="1"/>
              <a:t>L</a:t>
            </a:r>
            <a:r>
              <a:rPr lang="zh-CN" altLang="en-US" sz="2800" b="1"/>
              <a:t>型骨牌：一个</a:t>
            </a:r>
            <a:r>
              <a:rPr lang="en-US" sz="2800" b="1"/>
              <a:t>2</a:t>
            </a:r>
            <a:r>
              <a:rPr lang="en-US" sz="2800" b="1" i="1" baseline="30000"/>
              <a:t>k</a:t>
            </a:r>
            <a:r>
              <a:rPr lang="en-US" sz="2800" b="1"/>
              <a:t>×2</a:t>
            </a:r>
            <a:r>
              <a:rPr lang="en-US" sz="2800" b="1" i="1" baseline="30000"/>
              <a:t>k</a:t>
            </a:r>
            <a:r>
              <a:rPr lang="zh-CN" altLang="en-US" sz="2800" b="1"/>
              <a:t>的棋盘中有一个特殊方格，所以，用到</a:t>
            </a:r>
            <a:r>
              <a:rPr lang="en-US" sz="2800" b="1"/>
              <a:t>L</a:t>
            </a:r>
            <a:r>
              <a:rPr lang="zh-CN" altLang="en-US" sz="2800" b="1"/>
              <a:t>型骨牌的个数为</a:t>
            </a:r>
            <a:r>
              <a:rPr lang="en-US" sz="2800" b="1"/>
              <a:t>(4</a:t>
            </a:r>
            <a:r>
              <a:rPr lang="en-US" sz="2800" b="1" i="1" baseline="30000"/>
              <a:t>k</a:t>
            </a:r>
            <a:r>
              <a:rPr lang="en-US" sz="2800" b="1">
                <a:cs typeface="Times New Roman" pitchFamily="18" charset="0"/>
              </a:rPr>
              <a:t>-</a:t>
            </a:r>
            <a:r>
              <a:rPr lang="en-US" sz="2800" b="1"/>
              <a:t>1)/3</a:t>
            </a:r>
            <a:r>
              <a:rPr lang="zh-CN" altLang="en-US" sz="2800" b="1"/>
              <a:t>，将所有</a:t>
            </a:r>
            <a:r>
              <a:rPr lang="en-US" sz="2800" b="1"/>
              <a:t>L</a:t>
            </a:r>
            <a:r>
              <a:rPr lang="zh-CN" altLang="en-US" sz="2800" b="1"/>
              <a:t>型骨牌从</a:t>
            </a:r>
            <a:r>
              <a:rPr lang="en-US" sz="2800" b="1"/>
              <a:t>1</a:t>
            </a:r>
            <a:r>
              <a:rPr lang="zh-CN" altLang="en-US" sz="2800" b="1"/>
              <a:t>开始连续编号，用一个全局变量</a:t>
            </a:r>
            <a:r>
              <a:rPr lang="en-US" sz="2800" b="1"/>
              <a:t>t</a:t>
            </a:r>
            <a:r>
              <a:rPr lang="zh-CN" altLang="en-US" sz="2800" b="1"/>
              <a:t>表示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endParaRPr lang="zh-CN" altLang="zh-CN"/>
          </a:p>
        </p:txBody>
      </p:sp>
      <p:grpSp>
        <p:nvGrpSpPr>
          <p:cNvPr id="2" name="Group 3"/>
          <p:cNvGrpSpPr>
            <a:grpSpLocks/>
          </p:cNvGrpSpPr>
          <p:nvPr/>
        </p:nvGrpSpPr>
        <p:grpSpPr bwMode="auto">
          <a:xfrm>
            <a:off x="2771775" y="2133600"/>
            <a:ext cx="3833813" cy="3386138"/>
            <a:chOff x="0" y="0"/>
            <a:chExt cx="2415" cy="2133"/>
          </a:xfrm>
        </p:grpSpPr>
        <p:grpSp>
          <p:nvGrpSpPr>
            <p:cNvPr id="3" name="Group 4"/>
            <p:cNvGrpSpPr>
              <a:grpSpLocks/>
            </p:cNvGrpSpPr>
            <p:nvPr/>
          </p:nvGrpSpPr>
          <p:grpSpPr bwMode="auto">
            <a:xfrm>
              <a:off x="0" y="0"/>
              <a:ext cx="2415" cy="1587"/>
              <a:chOff x="0" y="0"/>
              <a:chExt cx="2415" cy="1587"/>
            </a:xfrm>
          </p:grpSpPr>
          <p:grpSp>
            <p:nvGrpSpPr>
              <p:cNvPr id="4" name="Group 5"/>
              <p:cNvGrpSpPr>
                <a:grpSpLocks/>
              </p:cNvGrpSpPr>
              <p:nvPr/>
            </p:nvGrpSpPr>
            <p:grpSpPr bwMode="auto">
              <a:xfrm>
                <a:off x="0" y="0"/>
                <a:ext cx="2035" cy="1587"/>
                <a:chOff x="0" y="0"/>
                <a:chExt cx="2035" cy="1451"/>
              </a:xfrm>
            </p:grpSpPr>
            <p:sp>
              <p:nvSpPr>
                <p:cNvPr id="10246" name="Rectangle 6"/>
                <p:cNvSpPr>
                  <a:spLocks noChangeArrowheads="1"/>
                </p:cNvSpPr>
                <p:nvPr/>
              </p:nvSpPr>
              <p:spPr bwMode="auto">
                <a:xfrm>
                  <a:off x="206" y="205"/>
                  <a:ext cx="1489" cy="1243"/>
                </a:xfrm>
                <a:prstGeom prst="rect">
                  <a:avLst/>
                </a:prstGeom>
                <a:noFill/>
                <a:ln w="9525" cmpd="sng">
                  <a:solidFill>
                    <a:srgbClr val="000000"/>
                  </a:solidFill>
                  <a:miter lim="800000"/>
                  <a:headEnd/>
                  <a:tailEnd/>
                </a:ln>
              </p:spPr>
              <p:txBody>
                <a:bodyPr/>
                <a:lstStyle/>
                <a:p>
                  <a:endParaRPr lang="zh-CN" altLang="en-US"/>
                </a:p>
              </p:txBody>
            </p:sp>
            <p:sp>
              <p:nvSpPr>
                <p:cNvPr id="10247" name="Text Box 7"/>
                <p:cNvSpPr txBox="1">
                  <a:spLocks noChangeArrowheads="1"/>
                </p:cNvSpPr>
                <p:nvPr/>
              </p:nvSpPr>
              <p:spPr bwMode="auto">
                <a:xfrm>
                  <a:off x="477" y="637"/>
                  <a:ext cx="242" cy="202"/>
                </a:xfrm>
                <a:prstGeom prst="rect">
                  <a:avLst/>
                </a:prstGeom>
                <a:solidFill>
                  <a:schemeClr val="folHlink"/>
                </a:solidFill>
                <a:ln w="9525">
                  <a:noFill/>
                  <a:miter lim="800000"/>
                  <a:headEnd/>
                  <a:tailEnd/>
                </a:ln>
              </p:spPr>
              <p:txBody>
                <a:bodyPr/>
                <a:lstStyle/>
                <a:p>
                  <a:pPr algn="just" eaLnBrk="0" hangingPunct="0"/>
                  <a:endParaRPr lang="zh-CN" altLang="en-US" sz="2000" b="1"/>
                </a:p>
              </p:txBody>
            </p:sp>
            <p:sp>
              <p:nvSpPr>
                <p:cNvPr id="10248" name="AutoShape 8"/>
                <p:cNvSpPr>
                  <a:spLocks/>
                </p:cNvSpPr>
                <p:nvPr/>
              </p:nvSpPr>
              <p:spPr bwMode="auto">
                <a:xfrm rot="10800000">
                  <a:off x="1848" y="205"/>
                  <a:ext cx="187" cy="1246"/>
                </a:xfrm>
                <a:prstGeom prst="leftBrace">
                  <a:avLst>
                    <a:gd name="adj1" fmla="val 55526"/>
                    <a:gd name="adj2" fmla="val 50519"/>
                  </a:avLst>
                </a:prstGeom>
                <a:noFill/>
                <a:ln w="9525" cmpd="sng">
                  <a:solidFill>
                    <a:srgbClr val="000000"/>
                  </a:solidFill>
                  <a:round/>
                  <a:headEnd/>
                  <a:tailEnd/>
                </a:ln>
              </p:spPr>
              <p:txBody>
                <a:bodyPr/>
                <a:lstStyle/>
                <a:p>
                  <a:endParaRPr lang="zh-CN" altLang="en-US"/>
                </a:p>
              </p:txBody>
            </p:sp>
            <p:sp>
              <p:nvSpPr>
                <p:cNvPr id="10249" name="Text Box 9"/>
                <p:cNvSpPr txBox="1">
                  <a:spLocks noChangeArrowheads="1"/>
                </p:cNvSpPr>
                <p:nvPr/>
              </p:nvSpPr>
              <p:spPr bwMode="auto">
                <a:xfrm>
                  <a:off x="522" y="451"/>
                  <a:ext cx="212" cy="165"/>
                </a:xfrm>
                <a:prstGeom prst="rect">
                  <a:avLst/>
                </a:prstGeom>
                <a:noFill/>
                <a:ln w="9525">
                  <a:noFill/>
                  <a:miter lim="800000"/>
                  <a:headEnd/>
                  <a:tailEnd/>
                </a:ln>
              </p:spPr>
              <p:txBody>
                <a:bodyPr lIns="0" tIns="0" rIns="0" bIns="0"/>
                <a:lstStyle/>
                <a:p>
                  <a:pPr algn="just" eaLnBrk="0" hangingPunct="0"/>
                  <a:r>
                    <a:rPr lang="en-US" sz="2000" b="1"/>
                    <a:t>dc</a:t>
                  </a:r>
                </a:p>
              </p:txBody>
            </p:sp>
            <p:sp>
              <p:nvSpPr>
                <p:cNvPr id="10250" name="Text Box 10"/>
                <p:cNvSpPr txBox="1">
                  <a:spLocks noChangeArrowheads="1"/>
                </p:cNvSpPr>
                <p:nvPr/>
              </p:nvSpPr>
              <p:spPr bwMode="auto">
                <a:xfrm>
                  <a:off x="293" y="635"/>
                  <a:ext cx="214" cy="165"/>
                </a:xfrm>
                <a:prstGeom prst="rect">
                  <a:avLst/>
                </a:prstGeom>
                <a:noFill/>
                <a:ln w="9525">
                  <a:noFill/>
                  <a:miter lim="800000"/>
                  <a:headEnd/>
                  <a:tailEnd/>
                </a:ln>
              </p:spPr>
              <p:txBody>
                <a:bodyPr lIns="0" tIns="0" rIns="0" bIns="0"/>
                <a:lstStyle/>
                <a:p>
                  <a:pPr algn="just" eaLnBrk="0" hangingPunct="0"/>
                  <a:r>
                    <a:rPr lang="en-US" sz="2000" b="1"/>
                    <a:t>dr</a:t>
                  </a:r>
                </a:p>
              </p:txBody>
            </p:sp>
            <p:sp>
              <p:nvSpPr>
                <p:cNvPr id="10251" name="Text Box 11"/>
                <p:cNvSpPr txBox="1">
                  <a:spLocks noChangeArrowheads="1"/>
                </p:cNvSpPr>
                <p:nvPr/>
              </p:nvSpPr>
              <p:spPr bwMode="auto">
                <a:xfrm>
                  <a:off x="0" y="211"/>
                  <a:ext cx="165" cy="165"/>
                </a:xfrm>
                <a:prstGeom prst="rect">
                  <a:avLst/>
                </a:prstGeom>
                <a:noFill/>
                <a:ln w="9525">
                  <a:noFill/>
                  <a:miter lim="800000"/>
                  <a:headEnd/>
                  <a:tailEnd/>
                </a:ln>
              </p:spPr>
              <p:txBody>
                <a:bodyPr lIns="0" tIns="0" rIns="0" bIns="0"/>
                <a:lstStyle/>
                <a:p>
                  <a:pPr algn="just" eaLnBrk="0" hangingPunct="0"/>
                  <a:r>
                    <a:rPr lang="en-US" sz="2000" b="1"/>
                    <a:t>tr</a:t>
                  </a:r>
                </a:p>
              </p:txBody>
            </p:sp>
            <p:sp>
              <p:nvSpPr>
                <p:cNvPr id="10252" name="Text Box 12"/>
                <p:cNvSpPr txBox="1">
                  <a:spLocks noChangeArrowheads="1"/>
                </p:cNvSpPr>
                <p:nvPr/>
              </p:nvSpPr>
              <p:spPr bwMode="auto">
                <a:xfrm>
                  <a:off x="239" y="0"/>
                  <a:ext cx="212" cy="165"/>
                </a:xfrm>
                <a:prstGeom prst="rect">
                  <a:avLst/>
                </a:prstGeom>
                <a:noFill/>
                <a:ln w="9525">
                  <a:noFill/>
                  <a:miter lim="800000"/>
                  <a:headEnd/>
                  <a:tailEnd/>
                </a:ln>
              </p:spPr>
              <p:txBody>
                <a:bodyPr lIns="0" tIns="0" rIns="0" bIns="0"/>
                <a:lstStyle/>
                <a:p>
                  <a:pPr algn="just" eaLnBrk="0" hangingPunct="0"/>
                  <a:r>
                    <a:rPr lang="en-US" sz="2000" b="1"/>
                    <a:t>tc</a:t>
                  </a:r>
                </a:p>
              </p:txBody>
            </p:sp>
          </p:grpSp>
          <p:sp>
            <p:nvSpPr>
              <p:cNvPr id="10253" name="Text Box 13"/>
              <p:cNvSpPr txBox="1">
                <a:spLocks noChangeArrowheads="1"/>
              </p:cNvSpPr>
              <p:nvPr/>
            </p:nvSpPr>
            <p:spPr bwMode="auto">
              <a:xfrm>
                <a:off x="2097" y="781"/>
                <a:ext cx="318" cy="227"/>
              </a:xfrm>
              <a:prstGeom prst="rect">
                <a:avLst/>
              </a:prstGeom>
              <a:noFill/>
              <a:ln w="9525">
                <a:noFill/>
                <a:miter lim="800000"/>
                <a:headEnd/>
                <a:tailEnd/>
              </a:ln>
            </p:spPr>
            <p:txBody>
              <a:bodyPr lIns="0" tIns="0" rIns="0" bIns="0"/>
              <a:lstStyle/>
              <a:p>
                <a:pPr algn="just" eaLnBrk="0" hangingPunct="0"/>
                <a:r>
                  <a:rPr lang="en-US" sz="2000" b="1"/>
                  <a:t>size</a:t>
                </a:r>
              </a:p>
            </p:txBody>
          </p:sp>
        </p:grpSp>
        <p:sp>
          <p:nvSpPr>
            <p:cNvPr id="10254" name="Text Box 14"/>
            <p:cNvSpPr txBox="1">
              <a:spLocks noChangeArrowheads="1"/>
            </p:cNvSpPr>
            <p:nvPr/>
          </p:nvSpPr>
          <p:spPr bwMode="auto">
            <a:xfrm>
              <a:off x="45" y="1769"/>
              <a:ext cx="2132" cy="364"/>
            </a:xfrm>
            <a:prstGeom prst="rect">
              <a:avLst/>
            </a:prstGeom>
            <a:noFill/>
            <a:ln w="9525">
              <a:noFill/>
              <a:miter lim="800000"/>
              <a:headEnd/>
              <a:tailEnd/>
            </a:ln>
          </p:spPr>
          <p:txBody>
            <a:bodyPr tIns="0" bIns="0"/>
            <a:lstStyle/>
            <a:p>
              <a:pPr algn="just" eaLnBrk="0" hangingPunct="0"/>
              <a:r>
                <a:rPr lang="zh-CN" altLang="en-US" sz="2000" b="1"/>
                <a:t>棋盘覆盖问题中的数据结构</a:t>
              </a:r>
            </a:p>
          </p:txBody>
        </p:sp>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00" y="838200"/>
            <a:ext cx="7632700" cy="5410200"/>
            <a:chOff x="0" y="0"/>
            <a:chExt cx="7664" cy="8211"/>
          </a:xfrm>
        </p:grpSpPr>
        <p:sp>
          <p:nvSpPr>
            <p:cNvPr id="11267" name="Text Box 3"/>
            <p:cNvSpPr txBox="1">
              <a:spLocks noChangeArrowheads="1"/>
            </p:cNvSpPr>
            <p:nvPr/>
          </p:nvSpPr>
          <p:spPr bwMode="auto">
            <a:xfrm>
              <a:off x="10" y="4"/>
              <a:ext cx="7654" cy="8207"/>
            </a:xfrm>
            <a:prstGeom prst="rect">
              <a:avLst/>
            </a:prstGeom>
            <a:solidFill>
              <a:schemeClr val="bg1"/>
            </a:solidFill>
            <a:ln w="9525" cmpd="sng">
              <a:solidFill>
                <a:srgbClr val="000000"/>
              </a:solidFill>
              <a:prstDash val="lgDashDot"/>
              <a:miter lim="800000"/>
              <a:headEnd/>
              <a:tailEnd/>
            </a:ln>
          </p:spPr>
          <p:txBody>
            <a:bodyPr tIns="18000" bIns="0"/>
            <a:lstStyle/>
            <a:p>
              <a:pPr algn="ctr" eaLnBrk="0" hangingPunct="0">
                <a:lnSpc>
                  <a:spcPct val="110000"/>
                </a:lnSpc>
                <a:spcAft>
                  <a:spcPts val="775"/>
                </a:spcAft>
              </a:pPr>
              <a:r>
                <a:rPr lang="zh-CN" altLang="en-US" sz="2000" b="1" dirty="0"/>
                <a:t>算法</a:t>
              </a:r>
              <a:r>
                <a:rPr lang="en-US" sz="2000" b="1" dirty="0"/>
                <a:t>——</a:t>
              </a:r>
              <a:r>
                <a:rPr lang="zh-CN" altLang="en-US" sz="2000" b="1" dirty="0"/>
                <a:t>棋盘覆盖</a:t>
              </a:r>
            </a:p>
            <a:p>
              <a:pPr algn="just" eaLnBrk="0" hangingPunct="0">
                <a:lnSpc>
                  <a:spcPct val="110000"/>
                </a:lnSpc>
              </a:pPr>
              <a:r>
                <a:rPr lang="en-US" sz="2000" b="1" dirty="0"/>
                <a:t>void  </a:t>
              </a:r>
              <a:r>
                <a:rPr lang="en-US" sz="2000" b="1" dirty="0" err="1"/>
                <a:t>ChessBoard</a:t>
              </a:r>
              <a:r>
                <a:rPr lang="en-US" sz="2000" b="1" dirty="0"/>
                <a:t>(</a:t>
              </a:r>
              <a:r>
                <a:rPr lang="en-US" sz="2000" b="1" dirty="0" err="1"/>
                <a:t>int</a:t>
              </a:r>
              <a:r>
                <a:rPr lang="en-US" sz="2000" b="1" dirty="0"/>
                <a:t> </a:t>
              </a:r>
              <a:r>
                <a:rPr lang="en-US" sz="2000" b="1" dirty="0" err="1"/>
                <a:t>tr</a:t>
              </a:r>
              <a:r>
                <a:rPr lang="en-US" sz="2000" b="1" dirty="0"/>
                <a:t>, </a:t>
              </a:r>
              <a:r>
                <a:rPr lang="en-US" sz="2000" b="1" dirty="0" err="1"/>
                <a:t>int</a:t>
              </a:r>
              <a:r>
                <a:rPr lang="en-US" sz="2000" b="1" dirty="0"/>
                <a:t> </a:t>
              </a:r>
              <a:r>
                <a:rPr lang="en-US" sz="2000" b="1" dirty="0" err="1"/>
                <a:t>tc</a:t>
              </a:r>
              <a:r>
                <a:rPr lang="en-US" sz="2000" b="1" dirty="0"/>
                <a:t>, </a:t>
              </a:r>
              <a:r>
                <a:rPr lang="en-US" sz="2000" b="1" dirty="0" err="1"/>
                <a:t>int</a:t>
              </a:r>
              <a:r>
                <a:rPr lang="en-US" sz="2000" b="1" dirty="0"/>
                <a:t> </a:t>
              </a:r>
              <a:r>
                <a:rPr lang="en-US" sz="2000" b="1" dirty="0" err="1"/>
                <a:t>dr</a:t>
              </a:r>
              <a:r>
                <a:rPr lang="en-US" sz="2000" b="1" dirty="0"/>
                <a:t>, </a:t>
              </a:r>
              <a:r>
                <a:rPr lang="en-US" sz="2000" b="1" dirty="0" err="1"/>
                <a:t>int</a:t>
              </a:r>
              <a:r>
                <a:rPr lang="en-US" sz="2000" b="1" dirty="0"/>
                <a:t> dc, </a:t>
              </a:r>
              <a:r>
                <a:rPr lang="en-US" sz="2000" b="1" dirty="0" err="1"/>
                <a:t>int</a:t>
              </a:r>
              <a:r>
                <a:rPr lang="en-US" sz="2000" b="1" dirty="0"/>
                <a:t> size)</a:t>
              </a:r>
            </a:p>
            <a:p>
              <a:pPr algn="just" eaLnBrk="0" hangingPunct="0">
                <a:lnSpc>
                  <a:spcPct val="110000"/>
                </a:lnSpc>
              </a:pPr>
              <a:r>
                <a:rPr lang="en-US" sz="2000" b="1" dirty="0"/>
                <a:t>// </a:t>
              </a:r>
              <a:r>
                <a:rPr lang="en-US" sz="2000" b="1" dirty="0" err="1"/>
                <a:t>tr</a:t>
              </a:r>
              <a:r>
                <a:rPr lang="zh-CN" altLang="en-US" sz="2000" b="1" dirty="0"/>
                <a:t>和</a:t>
              </a:r>
              <a:r>
                <a:rPr lang="en-US" sz="2000" b="1" dirty="0" err="1"/>
                <a:t>tc</a:t>
              </a:r>
              <a:r>
                <a:rPr lang="zh-CN" altLang="en-US" sz="2000" b="1" dirty="0"/>
                <a:t>是棋盘左上角的下标，</a:t>
              </a:r>
              <a:r>
                <a:rPr lang="en-US" sz="2000" b="1" dirty="0" err="1"/>
                <a:t>dr</a:t>
              </a:r>
              <a:r>
                <a:rPr lang="zh-CN" altLang="en-US" sz="2000" b="1" dirty="0"/>
                <a:t>和</a:t>
              </a:r>
              <a:r>
                <a:rPr lang="en-US" sz="2000" b="1" dirty="0"/>
                <a:t>dc</a:t>
              </a:r>
              <a:r>
                <a:rPr lang="zh-CN" altLang="en-US" sz="2000" b="1" dirty="0"/>
                <a:t>是特殊方格的下标，</a:t>
              </a:r>
            </a:p>
            <a:p>
              <a:pPr algn="just" eaLnBrk="0" hangingPunct="0">
                <a:lnSpc>
                  <a:spcPct val="110000"/>
                </a:lnSpc>
              </a:pPr>
              <a:r>
                <a:rPr lang="en-US" sz="2000" b="1" dirty="0"/>
                <a:t>// size</a:t>
              </a:r>
              <a:r>
                <a:rPr lang="zh-CN" altLang="en-US" sz="2000" b="1" dirty="0"/>
                <a:t>是棋盘的大小，</a:t>
              </a:r>
              <a:r>
                <a:rPr lang="en-US" sz="2000" b="1" dirty="0"/>
                <a:t>t</a:t>
              </a:r>
              <a:r>
                <a:rPr lang="zh-CN" altLang="en-US" sz="2000" b="1" dirty="0"/>
                <a:t>已初始化为</a:t>
              </a:r>
              <a:r>
                <a:rPr lang="en-US" sz="2000" b="1" dirty="0"/>
                <a:t>0</a:t>
              </a:r>
            </a:p>
            <a:p>
              <a:pPr algn="just" eaLnBrk="0" hangingPunct="0">
                <a:lnSpc>
                  <a:spcPct val="110000"/>
                </a:lnSpc>
              </a:pPr>
              <a:r>
                <a:rPr lang="en-US" sz="2000" b="1" dirty="0"/>
                <a:t>{</a:t>
              </a:r>
            </a:p>
            <a:p>
              <a:pPr algn="just" eaLnBrk="0" hangingPunct="0">
                <a:lnSpc>
                  <a:spcPct val="110000"/>
                </a:lnSpc>
              </a:pPr>
              <a:r>
                <a:rPr lang="en-US" sz="2000" b="1" dirty="0"/>
                <a:t>      if (size = = 1) return;  //</a:t>
              </a:r>
              <a:r>
                <a:rPr lang="zh-CN" altLang="en-US" sz="2000" b="1" dirty="0"/>
                <a:t>棋盘只有一个方格且是特殊方格</a:t>
              </a:r>
            </a:p>
            <a:p>
              <a:pPr algn="just" eaLnBrk="0" hangingPunct="0">
                <a:lnSpc>
                  <a:spcPct val="110000"/>
                </a:lnSpc>
              </a:pPr>
              <a:r>
                <a:rPr lang="zh-CN" altLang="en-US" sz="2000" b="1" dirty="0"/>
                <a:t>      </a:t>
              </a:r>
              <a:r>
                <a:rPr lang="en-US" sz="2000" b="1" dirty="0"/>
                <a:t>t++;  // L</a:t>
              </a:r>
              <a:r>
                <a:rPr lang="zh-CN" altLang="en-US" sz="2000" b="1" dirty="0"/>
                <a:t>型骨牌号</a:t>
              </a:r>
            </a:p>
            <a:p>
              <a:pPr algn="just" eaLnBrk="0" hangingPunct="0">
                <a:lnSpc>
                  <a:spcPct val="110000"/>
                </a:lnSpc>
              </a:pPr>
              <a:r>
                <a:rPr lang="zh-CN" altLang="en-US" sz="2000" b="1" dirty="0"/>
                <a:t>      </a:t>
              </a:r>
              <a:r>
                <a:rPr lang="en-US" sz="2000" b="1" dirty="0"/>
                <a:t>s = size/2;  // </a:t>
              </a:r>
              <a:r>
                <a:rPr lang="zh-CN" altLang="en-US" sz="2000" b="1" dirty="0"/>
                <a:t>划分棋盘</a:t>
              </a:r>
            </a:p>
            <a:p>
              <a:pPr algn="just" eaLnBrk="0" hangingPunct="0">
                <a:lnSpc>
                  <a:spcPct val="110000"/>
                </a:lnSpc>
              </a:pPr>
              <a:r>
                <a:rPr lang="zh-CN" altLang="en-US" sz="2000" b="1" dirty="0"/>
                <a:t>      </a:t>
              </a:r>
              <a:r>
                <a:rPr lang="en-US" sz="2000" b="1" dirty="0"/>
                <a:t>// </a:t>
              </a:r>
              <a:r>
                <a:rPr lang="zh-CN" altLang="en-US" sz="2000" b="1" dirty="0"/>
                <a:t>覆盖左上角子棋盘</a:t>
              </a:r>
            </a:p>
            <a:p>
              <a:pPr algn="just" eaLnBrk="0" hangingPunct="0">
                <a:lnSpc>
                  <a:spcPct val="110000"/>
                </a:lnSpc>
              </a:pPr>
              <a:r>
                <a:rPr lang="zh-CN" altLang="en-US" sz="2000" b="1" dirty="0"/>
                <a:t>      </a:t>
              </a:r>
              <a:r>
                <a:rPr lang="en-US" sz="2000" b="1" dirty="0"/>
                <a:t>if (</a:t>
              </a:r>
              <a:r>
                <a:rPr lang="en-US" sz="2000" b="1" dirty="0" err="1"/>
                <a:t>dr</a:t>
              </a:r>
              <a:r>
                <a:rPr lang="en-US" sz="2000" b="1" dirty="0"/>
                <a:t> &lt; </a:t>
              </a:r>
              <a:r>
                <a:rPr lang="en-US" sz="2000" b="1" dirty="0" err="1"/>
                <a:t>tr</a:t>
              </a:r>
              <a:r>
                <a:rPr lang="en-US" sz="2000" b="1" dirty="0"/>
                <a:t> + s &amp;&amp; dc &lt; </a:t>
              </a:r>
              <a:r>
                <a:rPr lang="en-US" sz="2000" b="1" dirty="0" err="1"/>
                <a:t>tc</a:t>
              </a:r>
              <a:r>
                <a:rPr lang="en-US" sz="2000" b="1" dirty="0"/>
                <a:t> + s)   // </a:t>
              </a:r>
              <a:r>
                <a:rPr lang="zh-CN" altLang="en-US" sz="2000" b="1" dirty="0"/>
                <a:t>特殊方格在左上角子棋盘中</a:t>
              </a:r>
            </a:p>
            <a:p>
              <a:pPr algn="just" eaLnBrk="0" hangingPunct="0">
                <a:lnSpc>
                  <a:spcPct val="110000"/>
                </a:lnSpc>
              </a:pPr>
              <a:r>
                <a:rPr lang="zh-CN" alt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a:t>
              </a:r>
              <a:r>
                <a:rPr lang="en-US" sz="2000" b="1" dirty="0" err="1"/>
                <a:t>dr</a:t>
              </a:r>
              <a:r>
                <a:rPr lang="en-US" sz="2000" b="1" dirty="0"/>
                <a:t>, dc, s);          //</a:t>
              </a:r>
              <a:r>
                <a:rPr lang="zh-CN" altLang="en-US" sz="2000" b="1" dirty="0"/>
                <a:t>递归处理子棋盘</a:t>
              </a:r>
            </a:p>
            <a:p>
              <a:pPr algn="just" eaLnBrk="0" hangingPunct="0">
                <a:lnSpc>
                  <a:spcPct val="110000"/>
                </a:lnSpc>
              </a:pPr>
              <a:r>
                <a:rPr lang="zh-CN" altLang="en-US" sz="2000" b="1" dirty="0"/>
                <a:t>      </a:t>
              </a:r>
              <a:r>
                <a:rPr lang="en-US" sz="2000" b="1" dirty="0"/>
                <a:t>else{      // </a:t>
              </a:r>
              <a:r>
                <a:rPr lang="zh-CN" altLang="en-US" sz="2000" b="1" dirty="0"/>
                <a:t>用 </a:t>
              </a:r>
              <a:r>
                <a:rPr lang="en-US" sz="2000" b="1" dirty="0"/>
                <a:t>t </a:t>
              </a:r>
              <a:r>
                <a:rPr lang="zh-CN" altLang="en-US" sz="2000" b="1" dirty="0"/>
                <a:t>号</a:t>
              </a:r>
              <a:r>
                <a:rPr lang="en-US" sz="2000" b="1" dirty="0"/>
                <a:t>L</a:t>
              </a:r>
              <a:r>
                <a:rPr lang="zh-CN" altLang="en-US" sz="2000" b="1" dirty="0"/>
                <a:t>型骨牌覆盖右下角，再递归处理子棋盘</a:t>
              </a:r>
            </a:p>
            <a:p>
              <a:pPr algn="just" eaLnBrk="0" hangingPunct="0">
                <a:lnSpc>
                  <a:spcPct val="110000"/>
                </a:lnSpc>
              </a:pPr>
              <a:r>
                <a:rPr lang="zh-CN" altLang="en-US" sz="2000" b="1" dirty="0"/>
                <a:t>        </a:t>
              </a:r>
              <a:r>
                <a:rPr lang="en-US" sz="2000" b="1" dirty="0"/>
                <a:t>board[</a:t>
              </a:r>
              <a:r>
                <a:rPr lang="en-US" sz="2000" b="1" dirty="0" err="1"/>
                <a:t>tr</a:t>
              </a:r>
              <a:r>
                <a:rPr lang="en-US" sz="2000" b="1" dirty="0"/>
                <a:t> + s </a:t>
              </a:r>
              <a:r>
                <a:rPr lang="en-US" sz="2000" b="1" dirty="0">
                  <a:latin typeface="宋体" pitchFamily="2" charset="-122"/>
                </a:rPr>
                <a:t>-</a:t>
              </a:r>
              <a:r>
                <a:rPr lang="en-US" sz="2000" b="1" dirty="0"/>
                <a:t> 1][</a:t>
              </a:r>
              <a:r>
                <a:rPr lang="en-US" sz="2000" b="1" dirty="0" err="1"/>
                <a:t>tc</a:t>
              </a:r>
              <a:r>
                <a:rPr lang="en-US" sz="2000" b="1" dirty="0"/>
                <a:t> + s </a:t>
              </a:r>
              <a:r>
                <a:rPr lang="en-US" sz="2000" b="1" dirty="0">
                  <a:latin typeface="宋体" pitchFamily="2" charset="-122"/>
                </a:rPr>
                <a:t>-</a:t>
              </a:r>
              <a:r>
                <a:rPr lang="en-US" sz="2000" b="1" dirty="0"/>
                <a:t> 1] = t;</a:t>
              </a:r>
            </a:p>
            <a:p>
              <a:pPr algn="just" eaLnBrk="0" hangingPunct="0">
                <a:lnSpc>
                  <a:spcPct val="110000"/>
                </a:lnSpc>
              </a:pPr>
              <a:r>
                <a:rPr lang="en-US" sz="2000" b="1" dirty="0"/>
                <a:t>        </a:t>
              </a:r>
              <a:r>
                <a:rPr lang="en-US" sz="2000" b="1" dirty="0" err="1"/>
                <a:t>ChessBoard</a:t>
              </a:r>
              <a:r>
                <a:rPr lang="en-US" sz="2000" b="1" dirty="0"/>
                <a:t>(</a:t>
              </a:r>
              <a:r>
                <a:rPr lang="en-US" sz="2000" b="1" dirty="0" err="1"/>
                <a:t>tr</a:t>
              </a:r>
              <a:r>
                <a:rPr lang="en-US" sz="2000" b="1" dirty="0"/>
                <a:t>, </a:t>
              </a:r>
              <a:r>
                <a:rPr lang="en-US" sz="2000" b="1" dirty="0" err="1"/>
                <a:t>tc</a:t>
              </a:r>
              <a:r>
                <a:rPr lang="en-US" sz="2000" b="1" dirty="0"/>
                <a:t>, tr+s</a:t>
              </a:r>
              <a:r>
                <a:rPr lang="en-US" sz="2000" b="1" dirty="0">
                  <a:latin typeface="宋体" pitchFamily="2" charset="-122"/>
                </a:rPr>
                <a:t>-</a:t>
              </a:r>
              <a:r>
                <a:rPr lang="en-US" sz="2000" b="1" dirty="0"/>
                <a:t>1, tc+s</a:t>
              </a:r>
              <a:r>
                <a:rPr lang="en-US" sz="2000" b="1" dirty="0">
                  <a:latin typeface="宋体" pitchFamily="2" charset="-122"/>
                </a:rPr>
                <a:t>-</a:t>
              </a:r>
              <a:r>
                <a:rPr lang="en-US" sz="2000" b="1" dirty="0"/>
                <a:t>1, s);</a:t>
              </a:r>
            </a:p>
            <a:p>
              <a:pPr algn="just" eaLnBrk="0" hangingPunct="0">
                <a:lnSpc>
                  <a:spcPct val="110000"/>
                </a:lnSpc>
              </a:pPr>
              <a:r>
                <a:rPr lang="en-US" sz="2000" b="1" dirty="0"/>
                <a:t>      }</a:t>
              </a:r>
            </a:p>
            <a:p>
              <a:pPr algn="just" eaLnBrk="0" hangingPunct="0">
                <a:lnSpc>
                  <a:spcPct val="110000"/>
                </a:lnSpc>
              </a:pPr>
              <a:r>
                <a:rPr lang="en-US" sz="2000" b="1" dirty="0"/>
                <a:t>      </a:t>
              </a:r>
            </a:p>
          </p:txBody>
        </p:sp>
        <p:grpSp>
          <p:nvGrpSpPr>
            <p:cNvPr id="3" name="Group 4"/>
            <p:cNvGrpSpPr>
              <a:grpSpLocks/>
            </p:cNvGrpSpPr>
            <p:nvPr/>
          </p:nvGrpSpPr>
          <p:grpSpPr bwMode="auto">
            <a:xfrm>
              <a:off x="0" y="0"/>
              <a:ext cx="550" cy="864"/>
              <a:chOff x="0" y="0"/>
              <a:chExt cx="550" cy="864"/>
            </a:xfrm>
          </p:grpSpPr>
          <p:sp>
            <p:nvSpPr>
              <p:cNvPr id="11269" name="AutoShape 5"/>
              <p:cNvSpPr>
                <a:spLocks noChangeArrowheads="1"/>
              </p:cNvSpPr>
              <p:nvPr/>
            </p:nvSpPr>
            <p:spPr bwMode="auto">
              <a:xfrm rot="5400000">
                <a:off x="-157" y="157"/>
                <a:ext cx="864" cy="550"/>
              </a:xfrm>
              <a:prstGeom prst="rtTriangle">
                <a:avLst/>
              </a:prstGeom>
              <a:noFill/>
              <a:ln w="9525" cmpd="sng">
                <a:solidFill>
                  <a:srgbClr val="000000"/>
                </a:solidFill>
                <a:prstDash val="lgDashDot"/>
                <a:miter lim="800000"/>
                <a:headEnd/>
                <a:tailEnd/>
              </a:ln>
            </p:spPr>
            <p:txBody>
              <a:bodyPr/>
              <a:lstStyle/>
              <a:p>
                <a:endParaRPr lang="zh-CN" altLang="en-US"/>
              </a:p>
            </p:txBody>
          </p:sp>
          <p:sp>
            <p:nvSpPr>
              <p:cNvPr id="11270" name="WordArt 6"/>
              <p:cNvSpPr>
                <a:spLocks noChangeArrowheads="1" noChangeShapeType="1"/>
              </p:cNvSpPr>
              <p:nvPr/>
            </p:nvSpPr>
            <p:spPr bwMode="auto">
              <a:xfrm rot="18000000">
                <a:off x="-69" y="201"/>
                <a:ext cx="557" cy="167"/>
              </a:xfrm>
              <a:prstGeom prst="rect">
                <a:avLst/>
              </a:prstGeom>
            </p:spPr>
            <p:txBody>
              <a:bodyPr wrap="none" fromWordArt="1">
                <a:prstTxWarp prst="textCanDown">
                  <a:avLst>
                    <a:gd name="adj" fmla="val 2569"/>
                  </a:avLst>
                </a:prstTxWarp>
              </a:bodyPr>
              <a:lstStyle/>
              <a:p>
                <a:pPr algn="ctr"/>
                <a:r>
                  <a:rPr lang="en-US" altLang="zh-CN" sz="800">
                    <a:ln w="9525" cmpd="sng">
                      <a:solidFill>
                        <a:srgbClr val="000000"/>
                      </a:solidFill>
                      <a:round/>
                      <a:headEnd/>
                      <a:tailEnd/>
                    </a:ln>
                    <a:noFill/>
                    <a:latin typeface="宋体"/>
                    <a:ea typeface="宋体"/>
                  </a:rPr>
                  <a:t>C++</a:t>
                </a:r>
                <a:r>
                  <a:rPr lang="zh-CN" altLang="en-US" sz="800">
                    <a:ln w="9525" cmpd="sng">
                      <a:solidFill>
                        <a:srgbClr val="000000"/>
                      </a:solidFill>
                      <a:round/>
                      <a:headEnd/>
                      <a:tailEnd/>
                    </a:ln>
                    <a:noFill/>
                    <a:latin typeface="宋体"/>
                    <a:ea typeface="宋体"/>
                  </a:rPr>
                  <a:t>描述</a:t>
                </a:r>
              </a:p>
            </p:txBody>
          </p:sp>
        </p:grpSp>
      </p:gr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3568" y="188640"/>
            <a:ext cx="7772400" cy="5903913"/>
          </a:xfrm>
          <a:solidFill>
            <a:schemeClr val="bg1"/>
          </a:solidFill>
          <a:ln cap="flat">
            <a:solidFill>
              <a:srgbClr val="000000"/>
            </a:solidFill>
            <a:prstDash val="dashDot"/>
          </a:ln>
        </p:spPr>
        <p:txBody>
          <a:bodyPr/>
          <a:lstStyle/>
          <a:p>
            <a:pPr>
              <a:lnSpc>
                <a:spcPct val="80000"/>
              </a:lnSpc>
              <a:buClr>
                <a:schemeClr val="tx1"/>
              </a:buClr>
              <a:buFontTx/>
              <a:buNone/>
            </a:pPr>
            <a:r>
              <a:rPr lang="zh-CN" altLang="en-US" sz="1600" b="1" dirty="0"/>
              <a:t>      </a:t>
            </a:r>
            <a:r>
              <a:rPr lang="en-US" sz="1600" b="1" dirty="0"/>
              <a:t>// </a:t>
            </a:r>
            <a:r>
              <a:rPr lang="zh-CN" altLang="en-US" sz="1600" b="1" dirty="0"/>
              <a:t>覆盖右上角子棋盘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&lt;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特殊方格在右上角子棋盘中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型骨牌覆盖左下角，再递归处理子棋盘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 - 1][</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a:t>
            </a:r>
            <a:r>
              <a:rPr lang="en-US" sz="1600" b="1" dirty="0"/>
              <a:t>, </a:t>
            </a:r>
            <a:r>
              <a:rPr lang="en-US" sz="1600" b="1" dirty="0" err="1"/>
              <a:t>tc+s</a:t>
            </a:r>
            <a:r>
              <a:rPr lang="en-US" sz="1600" b="1" dirty="0"/>
              <a:t>, tr+s-1, </a:t>
            </a:r>
            <a:r>
              <a:rPr lang="en-US" sz="1600" b="1" dirty="0" err="1"/>
              <a:t>tc+s</a:t>
            </a:r>
            <a:r>
              <a:rPr lang="en-US" sz="1600" b="1" dirty="0"/>
              <a:t>, s); }</a:t>
            </a:r>
          </a:p>
          <a:p>
            <a:pPr>
              <a:lnSpc>
                <a:spcPct val="80000"/>
              </a:lnSpc>
              <a:buClr>
                <a:schemeClr val="tx1"/>
              </a:buClr>
              <a:buFontTx/>
              <a:buNone/>
            </a:pPr>
            <a:r>
              <a:rPr lang="en-US" sz="1600" b="1" dirty="0"/>
              <a:t>      // </a:t>
            </a:r>
            <a:r>
              <a:rPr lang="zh-CN" altLang="en-US" sz="1600" b="1" dirty="0"/>
              <a:t>覆盖左下角子棋盘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&lt; </a:t>
            </a:r>
            <a:r>
              <a:rPr lang="en-US" sz="1600" b="1" dirty="0" err="1"/>
              <a:t>tc</a:t>
            </a:r>
            <a:r>
              <a:rPr lang="en-US" sz="1600" b="1" dirty="0"/>
              <a:t> + s)   // </a:t>
            </a:r>
            <a:r>
              <a:rPr lang="zh-CN" altLang="en-US" sz="1600" b="1" dirty="0"/>
              <a:t>特殊方格在左下角子棋盘中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型骨牌覆盖右上角，再递归处理子棋盘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- 1]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a:t>
            </a:r>
            <a:r>
              <a:rPr lang="en-US" sz="1600" b="1" dirty="0"/>
              <a:t>, </a:t>
            </a:r>
            <a:r>
              <a:rPr lang="en-US" sz="1600" b="1" dirty="0" err="1"/>
              <a:t>tr+s</a:t>
            </a:r>
            <a:r>
              <a:rPr lang="en-US" sz="1600" b="1" dirty="0"/>
              <a:t>, tc+s-1, s); }</a:t>
            </a:r>
          </a:p>
          <a:p>
            <a:pPr>
              <a:lnSpc>
                <a:spcPct val="80000"/>
              </a:lnSpc>
              <a:buClr>
                <a:schemeClr val="tx1"/>
              </a:buClr>
              <a:buFontTx/>
              <a:buNone/>
            </a:pPr>
            <a:r>
              <a:rPr lang="en-US" sz="1600" b="1" dirty="0"/>
              <a:t>      // </a:t>
            </a:r>
            <a:r>
              <a:rPr lang="zh-CN" altLang="en-US" sz="1600" b="1" dirty="0"/>
              <a:t>覆盖右下角子棋盘</a:t>
            </a:r>
          </a:p>
          <a:p>
            <a:pPr>
              <a:lnSpc>
                <a:spcPct val="80000"/>
              </a:lnSpc>
              <a:buClr>
                <a:schemeClr val="tx1"/>
              </a:buClr>
              <a:buFontTx/>
              <a:buNone/>
            </a:pPr>
            <a:r>
              <a:rPr lang="zh-CN" altLang="en-US" sz="1600" b="1" dirty="0"/>
              <a:t>      </a:t>
            </a:r>
            <a:r>
              <a:rPr lang="en-US" sz="1600" b="1" dirty="0"/>
              <a:t>if (</a:t>
            </a:r>
            <a:r>
              <a:rPr lang="en-US" sz="1600" b="1" dirty="0" err="1"/>
              <a:t>dr</a:t>
            </a:r>
            <a:r>
              <a:rPr lang="en-US" sz="1600" b="1" dirty="0"/>
              <a:t> &gt;= </a:t>
            </a:r>
            <a:r>
              <a:rPr lang="en-US" sz="1600" b="1" dirty="0" err="1"/>
              <a:t>tr</a:t>
            </a:r>
            <a:r>
              <a:rPr lang="en-US" sz="1600" b="1" dirty="0"/>
              <a:t> + s &amp;&amp; dc &gt;= </a:t>
            </a:r>
            <a:r>
              <a:rPr lang="en-US" sz="1600" b="1" dirty="0" err="1"/>
              <a:t>tc</a:t>
            </a:r>
            <a:r>
              <a:rPr lang="en-US" sz="1600" b="1" dirty="0"/>
              <a:t> + s)  // </a:t>
            </a:r>
            <a:r>
              <a:rPr lang="zh-CN" altLang="en-US" sz="1600" b="1" dirty="0"/>
              <a:t>特殊方格在右下角子棋盘中</a:t>
            </a:r>
          </a:p>
          <a:p>
            <a:pPr>
              <a:lnSpc>
                <a:spcPct val="80000"/>
              </a:lnSpc>
              <a:buClr>
                <a:schemeClr val="tx1"/>
              </a:buClr>
              <a:buFontTx/>
              <a:buNone/>
            </a:pPr>
            <a:r>
              <a:rPr lang="zh-CN" alt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dr</a:t>
            </a:r>
            <a:r>
              <a:rPr lang="en-US" sz="1600" b="1" dirty="0"/>
              <a:t>, dc, s);       //</a:t>
            </a:r>
            <a:r>
              <a:rPr lang="zh-CN" altLang="en-US" sz="1600" b="1" dirty="0"/>
              <a:t>递归处理子棋盘</a:t>
            </a:r>
          </a:p>
          <a:p>
            <a:pPr>
              <a:lnSpc>
                <a:spcPct val="80000"/>
              </a:lnSpc>
              <a:buClr>
                <a:schemeClr val="tx1"/>
              </a:buClr>
              <a:buFontTx/>
              <a:buNone/>
            </a:pPr>
            <a:r>
              <a:rPr lang="zh-CN" altLang="en-US" sz="1600" b="1" dirty="0"/>
              <a:t>      </a:t>
            </a:r>
            <a:r>
              <a:rPr lang="en-US" sz="1600" b="1" dirty="0"/>
              <a:t>else {       // </a:t>
            </a:r>
            <a:r>
              <a:rPr lang="zh-CN" altLang="en-US" sz="1600" b="1" dirty="0"/>
              <a:t>用 </a:t>
            </a:r>
            <a:r>
              <a:rPr lang="en-US" sz="1600" b="1" dirty="0"/>
              <a:t>t </a:t>
            </a:r>
            <a:r>
              <a:rPr lang="zh-CN" altLang="en-US" sz="1600" b="1" dirty="0"/>
              <a:t>号</a:t>
            </a:r>
            <a:r>
              <a:rPr lang="en-US" sz="1600" b="1" dirty="0"/>
              <a:t>L</a:t>
            </a:r>
            <a:r>
              <a:rPr lang="zh-CN" altLang="en-US" sz="1600" b="1" dirty="0"/>
              <a:t>型骨牌覆盖左上角，再递归处理子棋盘</a:t>
            </a:r>
          </a:p>
          <a:p>
            <a:pPr>
              <a:lnSpc>
                <a:spcPct val="80000"/>
              </a:lnSpc>
              <a:buClr>
                <a:schemeClr val="tx1"/>
              </a:buClr>
              <a:buFontTx/>
              <a:buNone/>
            </a:pPr>
            <a:r>
              <a:rPr lang="zh-CN" altLang="en-US" sz="1600" b="1" dirty="0"/>
              <a:t>         </a:t>
            </a:r>
            <a:r>
              <a:rPr lang="en-US" sz="1600" b="1" dirty="0"/>
              <a:t>board[</a:t>
            </a:r>
            <a:r>
              <a:rPr lang="en-US" sz="1600" b="1" dirty="0" err="1"/>
              <a:t>tr</a:t>
            </a:r>
            <a:r>
              <a:rPr lang="en-US" sz="1600" b="1" dirty="0"/>
              <a:t> + s][</a:t>
            </a:r>
            <a:r>
              <a:rPr lang="en-US" sz="1600" b="1" dirty="0" err="1"/>
              <a:t>tc</a:t>
            </a:r>
            <a:r>
              <a:rPr lang="en-US" sz="1600" b="1" dirty="0"/>
              <a:t> + s] = t;</a:t>
            </a:r>
          </a:p>
          <a:p>
            <a:pPr>
              <a:lnSpc>
                <a:spcPct val="80000"/>
              </a:lnSpc>
              <a:buClr>
                <a:schemeClr val="tx1"/>
              </a:buClr>
              <a:buFontTx/>
              <a:buNone/>
            </a:pPr>
            <a:r>
              <a:rPr lang="en-US" sz="1600" b="1" dirty="0"/>
              <a:t>         </a:t>
            </a:r>
            <a:r>
              <a:rPr lang="en-US" sz="1600" b="1" dirty="0" err="1"/>
              <a:t>ChessBoard</a:t>
            </a:r>
            <a:r>
              <a:rPr lang="en-US" sz="1600" b="1" dirty="0"/>
              <a:t>(</a:t>
            </a:r>
            <a:r>
              <a:rPr lang="en-US" sz="1600" b="1" dirty="0" err="1"/>
              <a:t>tr+s</a:t>
            </a:r>
            <a:r>
              <a:rPr lang="en-US" sz="1600" b="1" dirty="0"/>
              <a:t>, </a:t>
            </a:r>
            <a:r>
              <a:rPr lang="en-US" sz="1600" b="1" dirty="0" err="1"/>
              <a:t>tc+s</a:t>
            </a:r>
            <a:r>
              <a:rPr lang="en-US" sz="1600" b="1" dirty="0"/>
              <a:t>, </a:t>
            </a:r>
            <a:r>
              <a:rPr lang="en-US" sz="1600" b="1" dirty="0" err="1"/>
              <a:t>tr+s</a:t>
            </a:r>
            <a:r>
              <a:rPr lang="en-US" sz="1600" b="1" dirty="0"/>
              <a:t>, </a:t>
            </a:r>
            <a:r>
              <a:rPr lang="en-US" sz="1600" b="1" dirty="0" err="1"/>
              <a:t>tc+s</a:t>
            </a:r>
            <a:r>
              <a:rPr lang="en-US" sz="1600" b="1" dirty="0"/>
              <a:t>, s); }</a:t>
            </a:r>
          </a:p>
          <a:p>
            <a:pPr>
              <a:lnSpc>
                <a:spcPct val="80000"/>
              </a:lnSpc>
              <a:buClr>
                <a:schemeClr val="tx1"/>
              </a:buClr>
              <a:buFontTx/>
              <a:buNone/>
            </a:pPr>
            <a:r>
              <a:rPr lang="en-US" sz="1600" b="1" dirty="0"/>
              <a:t> }</a:t>
            </a:r>
          </a:p>
          <a:p>
            <a:pPr>
              <a:lnSpc>
                <a:spcPct val="80000"/>
              </a:lnSpc>
              <a:buClr>
                <a:schemeClr val="tx1"/>
              </a:buClr>
              <a:buFontTx/>
              <a:buNone/>
            </a:pPr>
            <a:endParaRPr lang="zh-CN" altLang="en-US" sz="2000" b="1"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1054100"/>
            <a:ext cx="4613275" cy="4606925"/>
            <a:chOff x="0" y="0"/>
            <a:chExt cx="2906" cy="2903"/>
          </a:xfrm>
        </p:grpSpPr>
        <p:sp>
          <p:nvSpPr>
            <p:cNvPr id="13315" name="Rectangle 3"/>
            <p:cNvSpPr>
              <a:spLocks noChangeArrowheads="1"/>
            </p:cNvSpPr>
            <p:nvPr/>
          </p:nvSpPr>
          <p:spPr bwMode="auto">
            <a:xfrm>
              <a:off x="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6" name="Rectangle 4"/>
            <p:cNvSpPr>
              <a:spLocks noChangeArrowheads="1"/>
            </p:cNvSpPr>
            <p:nvPr/>
          </p:nvSpPr>
          <p:spPr bwMode="auto">
            <a:xfrm>
              <a:off x="545"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7" name="Rectangle 5"/>
            <p:cNvSpPr>
              <a:spLocks noChangeArrowheads="1"/>
            </p:cNvSpPr>
            <p:nvPr/>
          </p:nvSpPr>
          <p:spPr bwMode="auto">
            <a:xfrm>
              <a:off x="183"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8" name="Rectangle 6"/>
            <p:cNvSpPr>
              <a:spLocks noChangeArrowheads="1"/>
            </p:cNvSpPr>
            <p:nvPr/>
          </p:nvSpPr>
          <p:spPr bwMode="auto">
            <a:xfrm>
              <a:off x="36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19" name="Rectangle 7"/>
            <p:cNvSpPr>
              <a:spLocks noChangeArrowheads="1"/>
            </p:cNvSpPr>
            <p:nvPr/>
          </p:nvSpPr>
          <p:spPr bwMode="auto">
            <a:xfrm>
              <a:off x="727"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0" name="Rectangle 8"/>
            <p:cNvSpPr>
              <a:spLocks noChangeArrowheads="1"/>
            </p:cNvSpPr>
            <p:nvPr/>
          </p:nvSpPr>
          <p:spPr bwMode="auto">
            <a:xfrm>
              <a:off x="1271"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1" name="Rectangle 9"/>
            <p:cNvSpPr>
              <a:spLocks noChangeArrowheads="1"/>
            </p:cNvSpPr>
            <p:nvPr/>
          </p:nvSpPr>
          <p:spPr bwMode="auto">
            <a:xfrm>
              <a:off x="909"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2" name="Rectangle 10"/>
            <p:cNvSpPr>
              <a:spLocks noChangeArrowheads="1"/>
            </p:cNvSpPr>
            <p:nvPr/>
          </p:nvSpPr>
          <p:spPr bwMode="auto">
            <a:xfrm>
              <a:off x="109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3" name="Rectangle 11"/>
            <p:cNvSpPr>
              <a:spLocks noChangeArrowheads="1"/>
            </p:cNvSpPr>
            <p:nvPr/>
          </p:nvSpPr>
          <p:spPr bwMode="auto">
            <a:xfrm>
              <a:off x="1452"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4" name="Rectangle 12"/>
            <p:cNvSpPr>
              <a:spLocks noChangeArrowheads="1"/>
            </p:cNvSpPr>
            <p:nvPr/>
          </p:nvSpPr>
          <p:spPr bwMode="auto">
            <a:xfrm>
              <a:off x="1996"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5" name="Rectangle 13"/>
            <p:cNvSpPr>
              <a:spLocks noChangeArrowheads="1"/>
            </p:cNvSpPr>
            <p:nvPr/>
          </p:nvSpPr>
          <p:spPr bwMode="auto">
            <a:xfrm>
              <a:off x="1634"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6" name="Rectangle 14"/>
            <p:cNvSpPr>
              <a:spLocks noChangeArrowheads="1"/>
            </p:cNvSpPr>
            <p:nvPr/>
          </p:nvSpPr>
          <p:spPr bwMode="auto">
            <a:xfrm>
              <a:off x="1815"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7" name="Rectangle 15"/>
            <p:cNvSpPr>
              <a:spLocks noChangeArrowheads="1"/>
            </p:cNvSpPr>
            <p:nvPr/>
          </p:nvSpPr>
          <p:spPr bwMode="auto">
            <a:xfrm>
              <a:off x="2178"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8" name="Rectangle 16"/>
            <p:cNvSpPr>
              <a:spLocks noChangeArrowheads="1"/>
            </p:cNvSpPr>
            <p:nvPr/>
          </p:nvSpPr>
          <p:spPr bwMode="auto">
            <a:xfrm>
              <a:off x="2722" y="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29" name="Rectangle 17"/>
            <p:cNvSpPr>
              <a:spLocks noChangeArrowheads="1"/>
            </p:cNvSpPr>
            <p:nvPr/>
          </p:nvSpPr>
          <p:spPr bwMode="auto">
            <a:xfrm>
              <a:off x="2360"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0" name="Rectangle 18"/>
            <p:cNvSpPr>
              <a:spLocks noChangeArrowheads="1"/>
            </p:cNvSpPr>
            <p:nvPr/>
          </p:nvSpPr>
          <p:spPr bwMode="auto">
            <a:xfrm>
              <a:off x="2541" y="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1" name="Rectangle 19"/>
            <p:cNvSpPr>
              <a:spLocks noChangeArrowheads="1"/>
            </p:cNvSpPr>
            <p:nvPr/>
          </p:nvSpPr>
          <p:spPr bwMode="auto">
            <a:xfrm>
              <a:off x="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2" name="Rectangle 20"/>
            <p:cNvSpPr>
              <a:spLocks noChangeArrowheads="1"/>
            </p:cNvSpPr>
            <p:nvPr/>
          </p:nvSpPr>
          <p:spPr bwMode="auto">
            <a:xfrm>
              <a:off x="544"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3" name="Rectangle 21"/>
            <p:cNvSpPr>
              <a:spLocks noChangeArrowheads="1"/>
            </p:cNvSpPr>
            <p:nvPr/>
          </p:nvSpPr>
          <p:spPr bwMode="auto">
            <a:xfrm>
              <a:off x="182"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4" name="Rectangle 22"/>
            <p:cNvSpPr>
              <a:spLocks noChangeArrowheads="1"/>
            </p:cNvSpPr>
            <p:nvPr/>
          </p:nvSpPr>
          <p:spPr bwMode="auto">
            <a:xfrm>
              <a:off x="36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5" name="Rectangle 23"/>
            <p:cNvSpPr>
              <a:spLocks noChangeArrowheads="1"/>
            </p:cNvSpPr>
            <p:nvPr/>
          </p:nvSpPr>
          <p:spPr bwMode="auto">
            <a:xfrm>
              <a:off x="726"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6" name="Rectangle 24"/>
            <p:cNvSpPr>
              <a:spLocks noChangeArrowheads="1"/>
            </p:cNvSpPr>
            <p:nvPr/>
          </p:nvSpPr>
          <p:spPr bwMode="auto">
            <a:xfrm>
              <a:off x="1270"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7" name="Rectangle 25"/>
            <p:cNvSpPr>
              <a:spLocks noChangeArrowheads="1"/>
            </p:cNvSpPr>
            <p:nvPr/>
          </p:nvSpPr>
          <p:spPr bwMode="auto">
            <a:xfrm>
              <a:off x="908"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8" name="Rectangle 26"/>
            <p:cNvSpPr>
              <a:spLocks noChangeArrowheads="1"/>
            </p:cNvSpPr>
            <p:nvPr/>
          </p:nvSpPr>
          <p:spPr bwMode="auto">
            <a:xfrm>
              <a:off x="108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39" name="Rectangle 27"/>
            <p:cNvSpPr>
              <a:spLocks noChangeArrowheads="1"/>
            </p:cNvSpPr>
            <p:nvPr/>
          </p:nvSpPr>
          <p:spPr bwMode="auto">
            <a:xfrm>
              <a:off x="1451"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0" name="Rectangle 28"/>
            <p:cNvSpPr>
              <a:spLocks noChangeArrowheads="1"/>
            </p:cNvSpPr>
            <p:nvPr/>
          </p:nvSpPr>
          <p:spPr bwMode="auto">
            <a:xfrm>
              <a:off x="1995"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1" name="Rectangle 29"/>
            <p:cNvSpPr>
              <a:spLocks noChangeArrowheads="1"/>
            </p:cNvSpPr>
            <p:nvPr/>
          </p:nvSpPr>
          <p:spPr bwMode="auto">
            <a:xfrm>
              <a:off x="1633"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2" name="Rectangle 30"/>
            <p:cNvSpPr>
              <a:spLocks noChangeArrowheads="1"/>
            </p:cNvSpPr>
            <p:nvPr/>
          </p:nvSpPr>
          <p:spPr bwMode="auto">
            <a:xfrm>
              <a:off x="1814"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3" name="Rectangle 31"/>
            <p:cNvSpPr>
              <a:spLocks noChangeArrowheads="1"/>
            </p:cNvSpPr>
            <p:nvPr/>
          </p:nvSpPr>
          <p:spPr bwMode="auto">
            <a:xfrm>
              <a:off x="2177"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4" name="Rectangle 32"/>
            <p:cNvSpPr>
              <a:spLocks noChangeArrowheads="1"/>
            </p:cNvSpPr>
            <p:nvPr/>
          </p:nvSpPr>
          <p:spPr bwMode="auto">
            <a:xfrm>
              <a:off x="2721" y="18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5" name="Rectangle 33"/>
            <p:cNvSpPr>
              <a:spLocks noChangeArrowheads="1"/>
            </p:cNvSpPr>
            <p:nvPr/>
          </p:nvSpPr>
          <p:spPr bwMode="auto">
            <a:xfrm>
              <a:off x="2359"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6" name="Rectangle 34"/>
            <p:cNvSpPr>
              <a:spLocks noChangeArrowheads="1"/>
            </p:cNvSpPr>
            <p:nvPr/>
          </p:nvSpPr>
          <p:spPr bwMode="auto">
            <a:xfrm>
              <a:off x="2540" y="18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7" name="Rectangle 35"/>
            <p:cNvSpPr>
              <a:spLocks noChangeArrowheads="1"/>
            </p:cNvSpPr>
            <p:nvPr/>
          </p:nvSpPr>
          <p:spPr bwMode="auto">
            <a:xfrm>
              <a:off x="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8" name="Rectangle 36"/>
            <p:cNvSpPr>
              <a:spLocks noChangeArrowheads="1"/>
            </p:cNvSpPr>
            <p:nvPr/>
          </p:nvSpPr>
          <p:spPr bwMode="auto">
            <a:xfrm>
              <a:off x="546"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49" name="Rectangle 37"/>
            <p:cNvSpPr>
              <a:spLocks noChangeArrowheads="1"/>
            </p:cNvSpPr>
            <p:nvPr/>
          </p:nvSpPr>
          <p:spPr bwMode="auto">
            <a:xfrm>
              <a:off x="184"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0" name="Rectangle 38"/>
            <p:cNvSpPr>
              <a:spLocks noChangeArrowheads="1"/>
            </p:cNvSpPr>
            <p:nvPr/>
          </p:nvSpPr>
          <p:spPr bwMode="auto">
            <a:xfrm>
              <a:off x="36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1" name="Rectangle 39"/>
            <p:cNvSpPr>
              <a:spLocks noChangeArrowheads="1"/>
            </p:cNvSpPr>
            <p:nvPr/>
          </p:nvSpPr>
          <p:spPr bwMode="auto">
            <a:xfrm>
              <a:off x="728"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2" name="Rectangle 40"/>
            <p:cNvSpPr>
              <a:spLocks noChangeArrowheads="1"/>
            </p:cNvSpPr>
            <p:nvPr/>
          </p:nvSpPr>
          <p:spPr bwMode="auto">
            <a:xfrm>
              <a:off x="1272"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3" name="Rectangle 41"/>
            <p:cNvSpPr>
              <a:spLocks noChangeArrowheads="1"/>
            </p:cNvSpPr>
            <p:nvPr/>
          </p:nvSpPr>
          <p:spPr bwMode="auto">
            <a:xfrm>
              <a:off x="910"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4" name="Rectangle 42"/>
            <p:cNvSpPr>
              <a:spLocks noChangeArrowheads="1"/>
            </p:cNvSpPr>
            <p:nvPr/>
          </p:nvSpPr>
          <p:spPr bwMode="auto">
            <a:xfrm>
              <a:off x="109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5" name="Rectangle 43"/>
            <p:cNvSpPr>
              <a:spLocks noChangeArrowheads="1"/>
            </p:cNvSpPr>
            <p:nvPr/>
          </p:nvSpPr>
          <p:spPr bwMode="auto">
            <a:xfrm>
              <a:off x="1453"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6" name="Rectangle 44"/>
            <p:cNvSpPr>
              <a:spLocks noChangeArrowheads="1"/>
            </p:cNvSpPr>
            <p:nvPr/>
          </p:nvSpPr>
          <p:spPr bwMode="auto">
            <a:xfrm>
              <a:off x="1997"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7" name="Rectangle 45"/>
            <p:cNvSpPr>
              <a:spLocks noChangeArrowheads="1"/>
            </p:cNvSpPr>
            <p:nvPr/>
          </p:nvSpPr>
          <p:spPr bwMode="auto">
            <a:xfrm>
              <a:off x="1635"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8" name="Rectangle 46"/>
            <p:cNvSpPr>
              <a:spLocks noChangeArrowheads="1"/>
            </p:cNvSpPr>
            <p:nvPr/>
          </p:nvSpPr>
          <p:spPr bwMode="auto">
            <a:xfrm>
              <a:off x="1816"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59" name="Rectangle 47"/>
            <p:cNvSpPr>
              <a:spLocks noChangeArrowheads="1"/>
            </p:cNvSpPr>
            <p:nvPr/>
          </p:nvSpPr>
          <p:spPr bwMode="auto">
            <a:xfrm>
              <a:off x="2179"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0" name="Rectangle 48"/>
            <p:cNvSpPr>
              <a:spLocks noChangeArrowheads="1"/>
            </p:cNvSpPr>
            <p:nvPr/>
          </p:nvSpPr>
          <p:spPr bwMode="auto">
            <a:xfrm>
              <a:off x="2723" y="363"/>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1" name="Rectangle 49"/>
            <p:cNvSpPr>
              <a:spLocks noChangeArrowheads="1"/>
            </p:cNvSpPr>
            <p:nvPr/>
          </p:nvSpPr>
          <p:spPr bwMode="auto">
            <a:xfrm>
              <a:off x="2361"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2" name="Rectangle 50"/>
            <p:cNvSpPr>
              <a:spLocks noChangeArrowheads="1"/>
            </p:cNvSpPr>
            <p:nvPr/>
          </p:nvSpPr>
          <p:spPr bwMode="auto">
            <a:xfrm>
              <a:off x="2542" y="363"/>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3" name="Rectangle 51"/>
            <p:cNvSpPr>
              <a:spLocks noChangeArrowheads="1"/>
            </p:cNvSpPr>
            <p:nvPr/>
          </p:nvSpPr>
          <p:spPr bwMode="auto">
            <a:xfrm>
              <a:off x="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4" name="Rectangle 52"/>
            <p:cNvSpPr>
              <a:spLocks noChangeArrowheads="1"/>
            </p:cNvSpPr>
            <p:nvPr/>
          </p:nvSpPr>
          <p:spPr bwMode="auto">
            <a:xfrm>
              <a:off x="545"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5" name="Rectangle 53"/>
            <p:cNvSpPr>
              <a:spLocks noChangeArrowheads="1"/>
            </p:cNvSpPr>
            <p:nvPr/>
          </p:nvSpPr>
          <p:spPr bwMode="auto">
            <a:xfrm>
              <a:off x="183"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6" name="Rectangle 54"/>
            <p:cNvSpPr>
              <a:spLocks noChangeArrowheads="1"/>
            </p:cNvSpPr>
            <p:nvPr/>
          </p:nvSpPr>
          <p:spPr bwMode="auto">
            <a:xfrm>
              <a:off x="36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7" name="Rectangle 55"/>
            <p:cNvSpPr>
              <a:spLocks noChangeArrowheads="1"/>
            </p:cNvSpPr>
            <p:nvPr/>
          </p:nvSpPr>
          <p:spPr bwMode="auto">
            <a:xfrm>
              <a:off x="727"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8" name="Rectangle 56"/>
            <p:cNvSpPr>
              <a:spLocks noChangeArrowheads="1"/>
            </p:cNvSpPr>
            <p:nvPr/>
          </p:nvSpPr>
          <p:spPr bwMode="auto">
            <a:xfrm>
              <a:off x="1271"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69" name="Rectangle 57"/>
            <p:cNvSpPr>
              <a:spLocks noChangeArrowheads="1"/>
            </p:cNvSpPr>
            <p:nvPr/>
          </p:nvSpPr>
          <p:spPr bwMode="auto">
            <a:xfrm>
              <a:off x="909"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0" name="Rectangle 58"/>
            <p:cNvSpPr>
              <a:spLocks noChangeArrowheads="1"/>
            </p:cNvSpPr>
            <p:nvPr/>
          </p:nvSpPr>
          <p:spPr bwMode="auto">
            <a:xfrm>
              <a:off x="109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1" name="Rectangle 59"/>
            <p:cNvSpPr>
              <a:spLocks noChangeArrowheads="1"/>
            </p:cNvSpPr>
            <p:nvPr/>
          </p:nvSpPr>
          <p:spPr bwMode="auto">
            <a:xfrm>
              <a:off x="1452"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2" name="Rectangle 60"/>
            <p:cNvSpPr>
              <a:spLocks noChangeArrowheads="1"/>
            </p:cNvSpPr>
            <p:nvPr/>
          </p:nvSpPr>
          <p:spPr bwMode="auto">
            <a:xfrm>
              <a:off x="1996"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3" name="Rectangle 61"/>
            <p:cNvSpPr>
              <a:spLocks noChangeArrowheads="1"/>
            </p:cNvSpPr>
            <p:nvPr/>
          </p:nvSpPr>
          <p:spPr bwMode="auto">
            <a:xfrm>
              <a:off x="1634"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4" name="Rectangle 62"/>
            <p:cNvSpPr>
              <a:spLocks noChangeArrowheads="1"/>
            </p:cNvSpPr>
            <p:nvPr/>
          </p:nvSpPr>
          <p:spPr bwMode="auto">
            <a:xfrm>
              <a:off x="1815"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5" name="Rectangle 63"/>
            <p:cNvSpPr>
              <a:spLocks noChangeArrowheads="1"/>
            </p:cNvSpPr>
            <p:nvPr/>
          </p:nvSpPr>
          <p:spPr bwMode="auto">
            <a:xfrm>
              <a:off x="2178"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6" name="Rectangle 64"/>
            <p:cNvSpPr>
              <a:spLocks noChangeArrowheads="1"/>
            </p:cNvSpPr>
            <p:nvPr/>
          </p:nvSpPr>
          <p:spPr bwMode="auto">
            <a:xfrm>
              <a:off x="2722" y="54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7" name="Rectangle 65"/>
            <p:cNvSpPr>
              <a:spLocks noChangeArrowheads="1"/>
            </p:cNvSpPr>
            <p:nvPr/>
          </p:nvSpPr>
          <p:spPr bwMode="auto">
            <a:xfrm>
              <a:off x="2360"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8" name="Rectangle 66"/>
            <p:cNvSpPr>
              <a:spLocks noChangeArrowheads="1"/>
            </p:cNvSpPr>
            <p:nvPr/>
          </p:nvSpPr>
          <p:spPr bwMode="auto">
            <a:xfrm>
              <a:off x="2541" y="54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79" name="Rectangle 67"/>
            <p:cNvSpPr>
              <a:spLocks noChangeArrowheads="1"/>
            </p:cNvSpPr>
            <p:nvPr/>
          </p:nvSpPr>
          <p:spPr bwMode="auto">
            <a:xfrm>
              <a:off x="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0" name="Rectangle 68"/>
            <p:cNvSpPr>
              <a:spLocks noChangeArrowheads="1"/>
            </p:cNvSpPr>
            <p:nvPr/>
          </p:nvSpPr>
          <p:spPr bwMode="auto">
            <a:xfrm>
              <a:off x="546"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1" name="Rectangle 69"/>
            <p:cNvSpPr>
              <a:spLocks noChangeArrowheads="1"/>
            </p:cNvSpPr>
            <p:nvPr/>
          </p:nvSpPr>
          <p:spPr bwMode="auto">
            <a:xfrm>
              <a:off x="184"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2" name="Rectangle 70"/>
            <p:cNvSpPr>
              <a:spLocks noChangeArrowheads="1"/>
            </p:cNvSpPr>
            <p:nvPr/>
          </p:nvSpPr>
          <p:spPr bwMode="auto">
            <a:xfrm>
              <a:off x="36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3" name="Rectangle 71"/>
            <p:cNvSpPr>
              <a:spLocks noChangeArrowheads="1"/>
            </p:cNvSpPr>
            <p:nvPr/>
          </p:nvSpPr>
          <p:spPr bwMode="auto">
            <a:xfrm>
              <a:off x="728"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4" name="Rectangle 72"/>
            <p:cNvSpPr>
              <a:spLocks noChangeArrowheads="1"/>
            </p:cNvSpPr>
            <p:nvPr/>
          </p:nvSpPr>
          <p:spPr bwMode="auto">
            <a:xfrm>
              <a:off x="1272"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5" name="Rectangle 73"/>
            <p:cNvSpPr>
              <a:spLocks noChangeArrowheads="1"/>
            </p:cNvSpPr>
            <p:nvPr/>
          </p:nvSpPr>
          <p:spPr bwMode="auto">
            <a:xfrm>
              <a:off x="910"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6" name="Rectangle 74"/>
            <p:cNvSpPr>
              <a:spLocks noChangeArrowheads="1"/>
            </p:cNvSpPr>
            <p:nvPr/>
          </p:nvSpPr>
          <p:spPr bwMode="auto">
            <a:xfrm>
              <a:off x="109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7" name="Rectangle 75"/>
            <p:cNvSpPr>
              <a:spLocks noChangeArrowheads="1"/>
            </p:cNvSpPr>
            <p:nvPr/>
          </p:nvSpPr>
          <p:spPr bwMode="auto">
            <a:xfrm>
              <a:off x="1453" y="726"/>
              <a:ext cx="182" cy="181"/>
            </a:xfrm>
            <a:prstGeom prst="rect">
              <a:avLst/>
            </a:prstGeom>
            <a:solidFill>
              <a:srgbClr val="660033"/>
            </a:solidFill>
            <a:ln w="19050" cap="flat" cmpd="sng">
              <a:solidFill>
                <a:schemeClr val="bg2"/>
              </a:solidFill>
              <a:miter lim="800000"/>
              <a:headEnd/>
              <a:tailEnd/>
            </a:ln>
            <a:effectLst/>
          </p:spPr>
          <p:txBody>
            <a:bodyPr wrap="none" anchor="ctr"/>
            <a:lstStyle/>
            <a:p>
              <a:endParaRPr lang="zh-CN" altLang="en-US"/>
            </a:p>
          </p:txBody>
        </p:sp>
        <p:sp>
          <p:nvSpPr>
            <p:cNvPr id="13388" name="Rectangle 76"/>
            <p:cNvSpPr>
              <a:spLocks noChangeArrowheads="1"/>
            </p:cNvSpPr>
            <p:nvPr/>
          </p:nvSpPr>
          <p:spPr bwMode="auto">
            <a:xfrm>
              <a:off x="1997"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89" name="Rectangle 77"/>
            <p:cNvSpPr>
              <a:spLocks noChangeArrowheads="1"/>
            </p:cNvSpPr>
            <p:nvPr/>
          </p:nvSpPr>
          <p:spPr bwMode="auto">
            <a:xfrm>
              <a:off x="1635"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0" name="Rectangle 78"/>
            <p:cNvSpPr>
              <a:spLocks noChangeArrowheads="1"/>
            </p:cNvSpPr>
            <p:nvPr/>
          </p:nvSpPr>
          <p:spPr bwMode="auto">
            <a:xfrm>
              <a:off x="1816"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1" name="Rectangle 79"/>
            <p:cNvSpPr>
              <a:spLocks noChangeArrowheads="1"/>
            </p:cNvSpPr>
            <p:nvPr/>
          </p:nvSpPr>
          <p:spPr bwMode="auto">
            <a:xfrm>
              <a:off x="2179"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2" name="Rectangle 80"/>
            <p:cNvSpPr>
              <a:spLocks noChangeArrowheads="1"/>
            </p:cNvSpPr>
            <p:nvPr/>
          </p:nvSpPr>
          <p:spPr bwMode="auto">
            <a:xfrm>
              <a:off x="2723" y="726"/>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3" name="Rectangle 81"/>
            <p:cNvSpPr>
              <a:spLocks noChangeArrowheads="1"/>
            </p:cNvSpPr>
            <p:nvPr/>
          </p:nvSpPr>
          <p:spPr bwMode="auto">
            <a:xfrm>
              <a:off x="2361"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4" name="Rectangle 82"/>
            <p:cNvSpPr>
              <a:spLocks noChangeArrowheads="1"/>
            </p:cNvSpPr>
            <p:nvPr/>
          </p:nvSpPr>
          <p:spPr bwMode="auto">
            <a:xfrm>
              <a:off x="2542" y="726"/>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5" name="Rectangle 83"/>
            <p:cNvSpPr>
              <a:spLocks noChangeArrowheads="1"/>
            </p:cNvSpPr>
            <p:nvPr/>
          </p:nvSpPr>
          <p:spPr bwMode="auto">
            <a:xfrm>
              <a:off x="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6" name="Rectangle 84"/>
            <p:cNvSpPr>
              <a:spLocks noChangeArrowheads="1"/>
            </p:cNvSpPr>
            <p:nvPr/>
          </p:nvSpPr>
          <p:spPr bwMode="auto">
            <a:xfrm>
              <a:off x="545"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7" name="Rectangle 85"/>
            <p:cNvSpPr>
              <a:spLocks noChangeArrowheads="1"/>
            </p:cNvSpPr>
            <p:nvPr/>
          </p:nvSpPr>
          <p:spPr bwMode="auto">
            <a:xfrm>
              <a:off x="183"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8" name="Rectangle 86"/>
            <p:cNvSpPr>
              <a:spLocks noChangeArrowheads="1"/>
            </p:cNvSpPr>
            <p:nvPr/>
          </p:nvSpPr>
          <p:spPr bwMode="auto">
            <a:xfrm>
              <a:off x="36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399" name="Rectangle 87"/>
            <p:cNvSpPr>
              <a:spLocks noChangeArrowheads="1"/>
            </p:cNvSpPr>
            <p:nvPr/>
          </p:nvSpPr>
          <p:spPr bwMode="auto">
            <a:xfrm>
              <a:off x="727"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0" name="Rectangle 88"/>
            <p:cNvSpPr>
              <a:spLocks noChangeArrowheads="1"/>
            </p:cNvSpPr>
            <p:nvPr/>
          </p:nvSpPr>
          <p:spPr bwMode="auto">
            <a:xfrm>
              <a:off x="1271"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1" name="Rectangle 89"/>
            <p:cNvSpPr>
              <a:spLocks noChangeArrowheads="1"/>
            </p:cNvSpPr>
            <p:nvPr/>
          </p:nvSpPr>
          <p:spPr bwMode="auto">
            <a:xfrm>
              <a:off x="909"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2" name="Rectangle 90"/>
            <p:cNvSpPr>
              <a:spLocks noChangeArrowheads="1"/>
            </p:cNvSpPr>
            <p:nvPr/>
          </p:nvSpPr>
          <p:spPr bwMode="auto">
            <a:xfrm>
              <a:off x="109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3" name="Rectangle 91"/>
            <p:cNvSpPr>
              <a:spLocks noChangeArrowheads="1"/>
            </p:cNvSpPr>
            <p:nvPr/>
          </p:nvSpPr>
          <p:spPr bwMode="auto">
            <a:xfrm>
              <a:off x="1452"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4" name="Rectangle 92"/>
            <p:cNvSpPr>
              <a:spLocks noChangeArrowheads="1"/>
            </p:cNvSpPr>
            <p:nvPr/>
          </p:nvSpPr>
          <p:spPr bwMode="auto">
            <a:xfrm>
              <a:off x="1996"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5" name="Rectangle 93"/>
            <p:cNvSpPr>
              <a:spLocks noChangeArrowheads="1"/>
            </p:cNvSpPr>
            <p:nvPr/>
          </p:nvSpPr>
          <p:spPr bwMode="auto">
            <a:xfrm>
              <a:off x="1634"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6" name="Rectangle 94"/>
            <p:cNvSpPr>
              <a:spLocks noChangeArrowheads="1"/>
            </p:cNvSpPr>
            <p:nvPr/>
          </p:nvSpPr>
          <p:spPr bwMode="auto">
            <a:xfrm>
              <a:off x="1815"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7" name="Rectangle 95"/>
            <p:cNvSpPr>
              <a:spLocks noChangeArrowheads="1"/>
            </p:cNvSpPr>
            <p:nvPr/>
          </p:nvSpPr>
          <p:spPr bwMode="auto">
            <a:xfrm>
              <a:off x="2178"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8" name="Rectangle 96"/>
            <p:cNvSpPr>
              <a:spLocks noChangeArrowheads="1"/>
            </p:cNvSpPr>
            <p:nvPr/>
          </p:nvSpPr>
          <p:spPr bwMode="auto">
            <a:xfrm>
              <a:off x="2722" y="90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09" name="Rectangle 97"/>
            <p:cNvSpPr>
              <a:spLocks noChangeArrowheads="1"/>
            </p:cNvSpPr>
            <p:nvPr/>
          </p:nvSpPr>
          <p:spPr bwMode="auto">
            <a:xfrm>
              <a:off x="2360"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0" name="Rectangle 98"/>
            <p:cNvSpPr>
              <a:spLocks noChangeArrowheads="1"/>
            </p:cNvSpPr>
            <p:nvPr/>
          </p:nvSpPr>
          <p:spPr bwMode="auto">
            <a:xfrm>
              <a:off x="2541" y="90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1" name="Rectangle 99"/>
            <p:cNvSpPr>
              <a:spLocks noChangeArrowheads="1"/>
            </p:cNvSpPr>
            <p:nvPr/>
          </p:nvSpPr>
          <p:spPr bwMode="auto">
            <a:xfrm>
              <a:off x="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2" name="Rectangle 100"/>
            <p:cNvSpPr>
              <a:spLocks noChangeArrowheads="1"/>
            </p:cNvSpPr>
            <p:nvPr/>
          </p:nvSpPr>
          <p:spPr bwMode="auto">
            <a:xfrm>
              <a:off x="547"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3" name="Rectangle 101"/>
            <p:cNvSpPr>
              <a:spLocks noChangeArrowheads="1"/>
            </p:cNvSpPr>
            <p:nvPr/>
          </p:nvSpPr>
          <p:spPr bwMode="auto">
            <a:xfrm>
              <a:off x="185"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4" name="Rectangle 102"/>
            <p:cNvSpPr>
              <a:spLocks noChangeArrowheads="1"/>
            </p:cNvSpPr>
            <p:nvPr/>
          </p:nvSpPr>
          <p:spPr bwMode="auto">
            <a:xfrm>
              <a:off x="36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5" name="Rectangle 103"/>
            <p:cNvSpPr>
              <a:spLocks noChangeArrowheads="1"/>
            </p:cNvSpPr>
            <p:nvPr/>
          </p:nvSpPr>
          <p:spPr bwMode="auto">
            <a:xfrm>
              <a:off x="729"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6" name="Rectangle 104"/>
            <p:cNvSpPr>
              <a:spLocks noChangeArrowheads="1"/>
            </p:cNvSpPr>
            <p:nvPr/>
          </p:nvSpPr>
          <p:spPr bwMode="auto">
            <a:xfrm>
              <a:off x="1273"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7" name="Rectangle 105"/>
            <p:cNvSpPr>
              <a:spLocks noChangeArrowheads="1"/>
            </p:cNvSpPr>
            <p:nvPr/>
          </p:nvSpPr>
          <p:spPr bwMode="auto">
            <a:xfrm>
              <a:off x="911"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8" name="Rectangle 106"/>
            <p:cNvSpPr>
              <a:spLocks noChangeArrowheads="1"/>
            </p:cNvSpPr>
            <p:nvPr/>
          </p:nvSpPr>
          <p:spPr bwMode="auto">
            <a:xfrm>
              <a:off x="109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19" name="Rectangle 107"/>
            <p:cNvSpPr>
              <a:spLocks noChangeArrowheads="1"/>
            </p:cNvSpPr>
            <p:nvPr/>
          </p:nvSpPr>
          <p:spPr bwMode="auto">
            <a:xfrm>
              <a:off x="1454"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0" name="Rectangle 108"/>
            <p:cNvSpPr>
              <a:spLocks noChangeArrowheads="1"/>
            </p:cNvSpPr>
            <p:nvPr/>
          </p:nvSpPr>
          <p:spPr bwMode="auto">
            <a:xfrm>
              <a:off x="1998"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1" name="Rectangle 109"/>
            <p:cNvSpPr>
              <a:spLocks noChangeArrowheads="1"/>
            </p:cNvSpPr>
            <p:nvPr/>
          </p:nvSpPr>
          <p:spPr bwMode="auto">
            <a:xfrm>
              <a:off x="1636"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2" name="Rectangle 110"/>
            <p:cNvSpPr>
              <a:spLocks noChangeArrowheads="1"/>
            </p:cNvSpPr>
            <p:nvPr/>
          </p:nvSpPr>
          <p:spPr bwMode="auto">
            <a:xfrm>
              <a:off x="1817"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3" name="Rectangle 111"/>
            <p:cNvSpPr>
              <a:spLocks noChangeArrowheads="1"/>
            </p:cNvSpPr>
            <p:nvPr/>
          </p:nvSpPr>
          <p:spPr bwMode="auto">
            <a:xfrm>
              <a:off x="2180"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4" name="Rectangle 112"/>
            <p:cNvSpPr>
              <a:spLocks noChangeArrowheads="1"/>
            </p:cNvSpPr>
            <p:nvPr/>
          </p:nvSpPr>
          <p:spPr bwMode="auto">
            <a:xfrm>
              <a:off x="2724" y="1089"/>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5" name="Rectangle 113"/>
            <p:cNvSpPr>
              <a:spLocks noChangeArrowheads="1"/>
            </p:cNvSpPr>
            <p:nvPr/>
          </p:nvSpPr>
          <p:spPr bwMode="auto">
            <a:xfrm>
              <a:off x="2362"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6" name="Rectangle 114"/>
            <p:cNvSpPr>
              <a:spLocks noChangeArrowheads="1"/>
            </p:cNvSpPr>
            <p:nvPr/>
          </p:nvSpPr>
          <p:spPr bwMode="auto">
            <a:xfrm>
              <a:off x="2543" y="1089"/>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7" name="Rectangle 115"/>
            <p:cNvSpPr>
              <a:spLocks noChangeArrowheads="1"/>
            </p:cNvSpPr>
            <p:nvPr/>
          </p:nvSpPr>
          <p:spPr bwMode="auto">
            <a:xfrm>
              <a:off x="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8" name="Rectangle 116"/>
            <p:cNvSpPr>
              <a:spLocks noChangeArrowheads="1"/>
            </p:cNvSpPr>
            <p:nvPr/>
          </p:nvSpPr>
          <p:spPr bwMode="auto">
            <a:xfrm>
              <a:off x="546"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29" name="Rectangle 117"/>
            <p:cNvSpPr>
              <a:spLocks noChangeArrowheads="1"/>
            </p:cNvSpPr>
            <p:nvPr/>
          </p:nvSpPr>
          <p:spPr bwMode="auto">
            <a:xfrm>
              <a:off x="184"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0" name="Rectangle 118"/>
            <p:cNvSpPr>
              <a:spLocks noChangeArrowheads="1"/>
            </p:cNvSpPr>
            <p:nvPr/>
          </p:nvSpPr>
          <p:spPr bwMode="auto">
            <a:xfrm>
              <a:off x="36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1" name="Rectangle 119"/>
            <p:cNvSpPr>
              <a:spLocks noChangeArrowheads="1"/>
            </p:cNvSpPr>
            <p:nvPr/>
          </p:nvSpPr>
          <p:spPr bwMode="auto">
            <a:xfrm>
              <a:off x="728"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2" name="Rectangle 120"/>
            <p:cNvSpPr>
              <a:spLocks noChangeArrowheads="1"/>
            </p:cNvSpPr>
            <p:nvPr/>
          </p:nvSpPr>
          <p:spPr bwMode="auto">
            <a:xfrm>
              <a:off x="1272"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3" name="Rectangle 121"/>
            <p:cNvSpPr>
              <a:spLocks noChangeArrowheads="1"/>
            </p:cNvSpPr>
            <p:nvPr/>
          </p:nvSpPr>
          <p:spPr bwMode="auto">
            <a:xfrm>
              <a:off x="910"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4" name="Rectangle 122"/>
            <p:cNvSpPr>
              <a:spLocks noChangeArrowheads="1"/>
            </p:cNvSpPr>
            <p:nvPr/>
          </p:nvSpPr>
          <p:spPr bwMode="auto">
            <a:xfrm>
              <a:off x="109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5" name="Rectangle 123"/>
            <p:cNvSpPr>
              <a:spLocks noChangeArrowheads="1"/>
            </p:cNvSpPr>
            <p:nvPr/>
          </p:nvSpPr>
          <p:spPr bwMode="auto">
            <a:xfrm>
              <a:off x="1453"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6" name="Rectangle 124"/>
            <p:cNvSpPr>
              <a:spLocks noChangeArrowheads="1"/>
            </p:cNvSpPr>
            <p:nvPr/>
          </p:nvSpPr>
          <p:spPr bwMode="auto">
            <a:xfrm>
              <a:off x="1997"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7" name="Rectangle 125"/>
            <p:cNvSpPr>
              <a:spLocks noChangeArrowheads="1"/>
            </p:cNvSpPr>
            <p:nvPr/>
          </p:nvSpPr>
          <p:spPr bwMode="auto">
            <a:xfrm>
              <a:off x="1635"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8" name="Rectangle 126"/>
            <p:cNvSpPr>
              <a:spLocks noChangeArrowheads="1"/>
            </p:cNvSpPr>
            <p:nvPr/>
          </p:nvSpPr>
          <p:spPr bwMode="auto">
            <a:xfrm>
              <a:off x="1816"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39" name="Rectangle 127"/>
            <p:cNvSpPr>
              <a:spLocks noChangeArrowheads="1"/>
            </p:cNvSpPr>
            <p:nvPr/>
          </p:nvSpPr>
          <p:spPr bwMode="auto">
            <a:xfrm>
              <a:off x="2179"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0" name="Rectangle 128"/>
            <p:cNvSpPr>
              <a:spLocks noChangeArrowheads="1"/>
            </p:cNvSpPr>
            <p:nvPr/>
          </p:nvSpPr>
          <p:spPr bwMode="auto">
            <a:xfrm>
              <a:off x="2723" y="127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1" name="Rectangle 129"/>
            <p:cNvSpPr>
              <a:spLocks noChangeArrowheads="1"/>
            </p:cNvSpPr>
            <p:nvPr/>
          </p:nvSpPr>
          <p:spPr bwMode="auto">
            <a:xfrm>
              <a:off x="2361"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2" name="Rectangle 130"/>
            <p:cNvSpPr>
              <a:spLocks noChangeArrowheads="1"/>
            </p:cNvSpPr>
            <p:nvPr/>
          </p:nvSpPr>
          <p:spPr bwMode="auto">
            <a:xfrm>
              <a:off x="2542" y="127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3" name="Rectangle 131"/>
            <p:cNvSpPr>
              <a:spLocks noChangeArrowheads="1"/>
            </p:cNvSpPr>
            <p:nvPr/>
          </p:nvSpPr>
          <p:spPr bwMode="auto">
            <a:xfrm>
              <a:off x="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4" name="Rectangle 132"/>
            <p:cNvSpPr>
              <a:spLocks noChangeArrowheads="1"/>
            </p:cNvSpPr>
            <p:nvPr/>
          </p:nvSpPr>
          <p:spPr bwMode="auto">
            <a:xfrm>
              <a:off x="545"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5" name="Rectangle 133"/>
            <p:cNvSpPr>
              <a:spLocks noChangeArrowheads="1"/>
            </p:cNvSpPr>
            <p:nvPr/>
          </p:nvSpPr>
          <p:spPr bwMode="auto">
            <a:xfrm>
              <a:off x="183"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6" name="Rectangle 134"/>
            <p:cNvSpPr>
              <a:spLocks noChangeArrowheads="1"/>
            </p:cNvSpPr>
            <p:nvPr/>
          </p:nvSpPr>
          <p:spPr bwMode="auto">
            <a:xfrm>
              <a:off x="36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7" name="Rectangle 135"/>
            <p:cNvSpPr>
              <a:spLocks noChangeArrowheads="1"/>
            </p:cNvSpPr>
            <p:nvPr/>
          </p:nvSpPr>
          <p:spPr bwMode="auto">
            <a:xfrm>
              <a:off x="727"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8" name="Rectangle 136"/>
            <p:cNvSpPr>
              <a:spLocks noChangeArrowheads="1"/>
            </p:cNvSpPr>
            <p:nvPr/>
          </p:nvSpPr>
          <p:spPr bwMode="auto">
            <a:xfrm>
              <a:off x="1271"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49" name="Rectangle 137"/>
            <p:cNvSpPr>
              <a:spLocks noChangeArrowheads="1"/>
            </p:cNvSpPr>
            <p:nvPr/>
          </p:nvSpPr>
          <p:spPr bwMode="auto">
            <a:xfrm>
              <a:off x="909"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0" name="Rectangle 138"/>
            <p:cNvSpPr>
              <a:spLocks noChangeArrowheads="1"/>
            </p:cNvSpPr>
            <p:nvPr/>
          </p:nvSpPr>
          <p:spPr bwMode="auto">
            <a:xfrm>
              <a:off x="109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1" name="Rectangle 139"/>
            <p:cNvSpPr>
              <a:spLocks noChangeArrowheads="1"/>
            </p:cNvSpPr>
            <p:nvPr/>
          </p:nvSpPr>
          <p:spPr bwMode="auto">
            <a:xfrm>
              <a:off x="1452"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2" name="Rectangle 140"/>
            <p:cNvSpPr>
              <a:spLocks noChangeArrowheads="1"/>
            </p:cNvSpPr>
            <p:nvPr/>
          </p:nvSpPr>
          <p:spPr bwMode="auto">
            <a:xfrm>
              <a:off x="1996"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3" name="Rectangle 141"/>
            <p:cNvSpPr>
              <a:spLocks noChangeArrowheads="1"/>
            </p:cNvSpPr>
            <p:nvPr/>
          </p:nvSpPr>
          <p:spPr bwMode="auto">
            <a:xfrm>
              <a:off x="1634"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4" name="Rectangle 142"/>
            <p:cNvSpPr>
              <a:spLocks noChangeArrowheads="1"/>
            </p:cNvSpPr>
            <p:nvPr/>
          </p:nvSpPr>
          <p:spPr bwMode="auto">
            <a:xfrm>
              <a:off x="1815"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5" name="Rectangle 143"/>
            <p:cNvSpPr>
              <a:spLocks noChangeArrowheads="1"/>
            </p:cNvSpPr>
            <p:nvPr/>
          </p:nvSpPr>
          <p:spPr bwMode="auto">
            <a:xfrm>
              <a:off x="2178"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6" name="Rectangle 144"/>
            <p:cNvSpPr>
              <a:spLocks noChangeArrowheads="1"/>
            </p:cNvSpPr>
            <p:nvPr/>
          </p:nvSpPr>
          <p:spPr bwMode="auto">
            <a:xfrm>
              <a:off x="2722" y="145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7" name="Rectangle 145"/>
            <p:cNvSpPr>
              <a:spLocks noChangeArrowheads="1"/>
            </p:cNvSpPr>
            <p:nvPr/>
          </p:nvSpPr>
          <p:spPr bwMode="auto">
            <a:xfrm>
              <a:off x="2360"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8" name="Rectangle 146"/>
            <p:cNvSpPr>
              <a:spLocks noChangeArrowheads="1"/>
            </p:cNvSpPr>
            <p:nvPr/>
          </p:nvSpPr>
          <p:spPr bwMode="auto">
            <a:xfrm>
              <a:off x="2541" y="145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59" name="Rectangle 147"/>
            <p:cNvSpPr>
              <a:spLocks noChangeArrowheads="1"/>
            </p:cNvSpPr>
            <p:nvPr/>
          </p:nvSpPr>
          <p:spPr bwMode="auto">
            <a:xfrm>
              <a:off x="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0" name="Rectangle 148"/>
            <p:cNvSpPr>
              <a:spLocks noChangeArrowheads="1"/>
            </p:cNvSpPr>
            <p:nvPr/>
          </p:nvSpPr>
          <p:spPr bwMode="auto">
            <a:xfrm>
              <a:off x="544"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1" name="Rectangle 149"/>
            <p:cNvSpPr>
              <a:spLocks noChangeArrowheads="1"/>
            </p:cNvSpPr>
            <p:nvPr/>
          </p:nvSpPr>
          <p:spPr bwMode="auto">
            <a:xfrm>
              <a:off x="182"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2" name="Rectangle 150"/>
            <p:cNvSpPr>
              <a:spLocks noChangeArrowheads="1"/>
            </p:cNvSpPr>
            <p:nvPr/>
          </p:nvSpPr>
          <p:spPr bwMode="auto">
            <a:xfrm>
              <a:off x="36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3" name="Rectangle 151"/>
            <p:cNvSpPr>
              <a:spLocks noChangeArrowheads="1"/>
            </p:cNvSpPr>
            <p:nvPr/>
          </p:nvSpPr>
          <p:spPr bwMode="auto">
            <a:xfrm>
              <a:off x="726"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4" name="Rectangle 152"/>
            <p:cNvSpPr>
              <a:spLocks noChangeArrowheads="1"/>
            </p:cNvSpPr>
            <p:nvPr/>
          </p:nvSpPr>
          <p:spPr bwMode="auto">
            <a:xfrm>
              <a:off x="1270"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5" name="Rectangle 153"/>
            <p:cNvSpPr>
              <a:spLocks noChangeArrowheads="1"/>
            </p:cNvSpPr>
            <p:nvPr/>
          </p:nvSpPr>
          <p:spPr bwMode="auto">
            <a:xfrm>
              <a:off x="908"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6" name="Rectangle 154"/>
            <p:cNvSpPr>
              <a:spLocks noChangeArrowheads="1"/>
            </p:cNvSpPr>
            <p:nvPr/>
          </p:nvSpPr>
          <p:spPr bwMode="auto">
            <a:xfrm>
              <a:off x="108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7" name="Rectangle 155"/>
            <p:cNvSpPr>
              <a:spLocks noChangeArrowheads="1"/>
            </p:cNvSpPr>
            <p:nvPr/>
          </p:nvSpPr>
          <p:spPr bwMode="auto">
            <a:xfrm>
              <a:off x="1451"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8" name="Rectangle 156"/>
            <p:cNvSpPr>
              <a:spLocks noChangeArrowheads="1"/>
            </p:cNvSpPr>
            <p:nvPr/>
          </p:nvSpPr>
          <p:spPr bwMode="auto">
            <a:xfrm>
              <a:off x="1995"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69" name="Rectangle 157"/>
            <p:cNvSpPr>
              <a:spLocks noChangeArrowheads="1"/>
            </p:cNvSpPr>
            <p:nvPr/>
          </p:nvSpPr>
          <p:spPr bwMode="auto">
            <a:xfrm>
              <a:off x="1633"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0" name="Rectangle 158"/>
            <p:cNvSpPr>
              <a:spLocks noChangeArrowheads="1"/>
            </p:cNvSpPr>
            <p:nvPr/>
          </p:nvSpPr>
          <p:spPr bwMode="auto">
            <a:xfrm>
              <a:off x="1814"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1" name="Rectangle 159"/>
            <p:cNvSpPr>
              <a:spLocks noChangeArrowheads="1"/>
            </p:cNvSpPr>
            <p:nvPr/>
          </p:nvSpPr>
          <p:spPr bwMode="auto">
            <a:xfrm>
              <a:off x="2177"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2" name="Rectangle 160"/>
            <p:cNvSpPr>
              <a:spLocks noChangeArrowheads="1"/>
            </p:cNvSpPr>
            <p:nvPr/>
          </p:nvSpPr>
          <p:spPr bwMode="auto">
            <a:xfrm>
              <a:off x="2721" y="1632"/>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3" name="Rectangle 161"/>
            <p:cNvSpPr>
              <a:spLocks noChangeArrowheads="1"/>
            </p:cNvSpPr>
            <p:nvPr/>
          </p:nvSpPr>
          <p:spPr bwMode="auto">
            <a:xfrm>
              <a:off x="2359"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4" name="Rectangle 162"/>
            <p:cNvSpPr>
              <a:spLocks noChangeArrowheads="1"/>
            </p:cNvSpPr>
            <p:nvPr/>
          </p:nvSpPr>
          <p:spPr bwMode="auto">
            <a:xfrm>
              <a:off x="2540" y="1632"/>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5" name="Rectangle 163"/>
            <p:cNvSpPr>
              <a:spLocks noChangeArrowheads="1"/>
            </p:cNvSpPr>
            <p:nvPr/>
          </p:nvSpPr>
          <p:spPr bwMode="auto">
            <a:xfrm>
              <a:off x="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6" name="Rectangle 164"/>
            <p:cNvSpPr>
              <a:spLocks noChangeArrowheads="1"/>
            </p:cNvSpPr>
            <p:nvPr/>
          </p:nvSpPr>
          <p:spPr bwMode="auto">
            <a:xfrm>
              <a:off x="546"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7" name="Rectangle 165"/>
            <p:cNvSpPr>
              <a:spLocks noChangeArrowheads="1"/>
            </p:cNvSpPr>
            <p:nvPr/>
          </p:nvSpPr>
          <p:spPr bwMode="auto">
            <a:xfrm>
              <a:off x="184"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8" name="Rectangle 166"/>
            <p:cNvSpPr>
              <a:spLocks noChangeArrowheads="1"/>
            </p:cNvSpPr>
            <p:nvPr/>
          </p:nvSpPr>
          <p:spPr bwMode="auto">
            <a:xfrm>
              <a:off x="36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79" name="Rectangle 167"/>
            <p:cNvSpPr>
              <a:spLocks noChangeArrowheads="1"/>
            </p:cNvSpPr>
            <p:nvPr/>
          </p:nvSpPr>
          <p:spPr bwMode="auto">
            <a:xfrm>
              <a:off x="728"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0" name="Rectangle 168"/>
            <p:cNvSpPr>
              <a:spLocks noChangeArrowheads="1"/>
            </p:cNvSpPr>
            <p:nvPr/>
          </p:nvSpPr>
          <p:spPr bwMode="auto">
            <a:xfrm>
              <a:off x="1272"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1" name="Rectangle 169"/>
            <p:cNvSpPr>
              <a:spLocks noChangeArrowheads="1"/>
            </p:cNvSpPr>
            <p:nvPr/>
          </p:nvSpPr>
          <p:spPr bwMode="auto">
            <a:xfrm>
              <a:off x="910"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2" name="Rectangle 170"/>
            <p:cNvSpPr>
              <a:spLocks noChangeArrowheads="1"/>
            </p:cNvSpPr>
            <p:nvPr/>
          </p:nvSpPr>
          <p:spPr bwMode="auto">
            <a:xfrm>
              <a:off x="109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3" name="Rectangle 171"/>
            <p:cNvSpPr>
              <a:spLocks noChangeArrowheads="1"/>
            </p:cNvSpPr>
            <p:nvPr/>
          </p:nvSpPr>
          <p:spPr bwMode="auto">
            <a:xfrm>
              <a:off x="1453"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4" name="Rectangle 172"/>
            <p:cNvSpPr>
              <a:spLocks noChangeArrowheads="1"/>
            </p:cNvSpPr>
            <p:nvPr/>
          </p:nvSpPr>
          <p:spPr bwMode="auto">
            <a:xfrm>
              <a:off x="1997"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5" name="Rectangle 173"/>
            <p:cNvSpPr>
              <a:spLocks noChangeArrowheads="1"/>
            </p:cNvSpPr>
            <p:nvPr/>
          </p:nvSpPr>
          <p:spPr bwMode="auto">
            <a:xfrm>
              <a:off x="1635"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6" name="Rectangle 174"/>
            <p:cNvSpPr>
              <a:spLocks noChangeArrowheads="1"/>
            </p:cNvSpPr>
            <p:nvPr/>
          </p:nvSpPr>
          <p:spPr bwMode="auto">
            <a:xfrm>
              <a:off x="1816"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7" name="Rectangle 175"/>
            <p:cNvSpPr>
              <a:spLocks noChangeArrowheads="1"/>
            </p:cNvSpPr>
            <p:nvPr/>
          </p:nvSpPr>
          <p:spPr bwMode="auto">
            <a:xfrm>
              <a:off x="2179"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8" name="Rectangle 176"/>
            <p:cNvSpPr>
              <a:spLocks noChangeArrowheads="1"/>
            </p:cNvSpPr>
            <p:nvPr/>
          </p:nvSpPr>
          <p:spPr bwMode="auto">
            <a:xfrm>
              <a:off x="2723" y="1814"/>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89" name="Rectangle 177"/>
            <p:cNvSpPr>
              <a:spLocks noChangeArrowheads="1"/>
            </p:cNvSpPr>
            <p:nvPr/>
          </p:nvSpPr>
          <p:spPr bwMode="auto">
            <a:xfrm>
              <a:off x="2361"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0" name="Rectangle 178"/>
            <p:cNvSpPr>
              <a:spLocks noChangeArrowheads="1"/>
            </p:cNvSpPr>
            <p:nvPr/>
          </p:nvSpPr>
          <p:spPr bwMode="auto">
            <a:xfrm>
              <a:off x="2542" y="1814"/>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1" name="Rectangle 179"/>
            <p:cNvSpPr>
              <a:spLocks noChangeArrowheads="1"/>
            </p:cNvSpPr>
            <p:nvPr/>
          </p:nvSpPr>
          <p:spPr bwMode="auto">
            <a:xfrm>
              <a:off x="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2" name="Rectangle 180"/>
            <p:cNvSpPr>
              <a:spLocks noChangeArrowheads="1"/>
            </p:cNvSpPr>
            <p:nvPr/>
          </p:nvSpPr>
          <p:spPr bwMode="auto">
            <a:xfrm>
              <a:off x="545"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3" name="Rectangle 181"/>
            <p:cNvSpPr>
              <a:spLocks noChangeArrowheads="1"/>
            </p:cNvSpPr>
            <p:nvPr/>
          </p:nvSpPr>
          <p:spPr bwMode="auto">
            <a:xfrm>
              <a:off x="183"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4" name="Rectangle 182"/>
            <p:cNvSpPr>
              <a:spLocks noChangeArrowheads="1"/>
            </p:cNvSpPr>
            <p:nvPr/>
          </p:nvSpPr>
          <p:spPr bwMode="auto">
            <a:xfrm>
              <a:off x="36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5" name="Rectangle 183"/>
            <p:cNvSpPr>
              <a:spLocks noChangeArrowheads="1"/>
            </p:cNvSpPr>
            <p:nvPr/>
          </p:nvSpPr>
          <p:spPr bwMode="auto">
            <a:xfrm>
              <a:off x="727"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6" name="Rectangle 184"/>
            <p:cNvSpPr>
              <a:spLocks noChangeArrowheads="1"/>
            </p:cNvSpPr>
            <p:nvPr/>
          </p:nvSpPr>
          <p:spPr bwMode="auto">
            <a:xfrm>
              <a:off x="1271"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7" name="Rectangle 185"/>
            <p:cNvSpPr>
              <a:spLocks noChangeArrowheads="1"/>
            </p:cNvSpPr>
            <p:nvPr/>
          </p:nvSpPr>
          <p:spPr bwMode="auto">
            <a:xfrm>
              <a:off x="909"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8" name="Rectangle 186"/>
            <p:cNvSpPr>
              <a:spLocks noChangeArrowheads="1"/>
            </p:cNvSpPr>
            <p:nvPr/>
          </p:nvSpPr>
          <p:spPr bwMode="auto">
            <a:xfrm>
              <a:off x="109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499" name="Rectangle 187"/>
            <p:cNvSpPr>
              <a:spLocks noChangeArrowheads="1"/>
            </p:cNvSpPr>
            <p:nvPr/>
          </p:nvSpPr>
          <p:spPr bwMode="auto">
            <a:xfrm>
              <a:off x="1452"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0" name="Rectangle 188"/>
            <p:cNvSpPr>
              <a:spLocks noChangeArrowheads="1"/>
            </p:cNvSpPr>
            <p:nvPr/>
          </p:nvSpPr>
          <p:spPr bwMode="auto">
            <a:xfrm>
              <a:off x="1996"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1" name="Rectangle 189"/>
            <p:cNvSpPr>
              <a:spLocks noChangeArrowheads="1"/>
            </p:cNvSpPr>
            <p:nvPr/>
          </p:nvSpPr>
          <p:spPr bwMode="auto">
            <a:xfrm>
              <a:off x="1634"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2" name="Rectangle 190"/>
            <p:cNvSpPr>
              <a:spLocks noChangeArrowheads="1"/>
            </p:cNvSpPr>
            <p:nvPr/>
          </p:nvSpPr>
          <p:spPr bwMode="auto">
            <a:xfrm>
              <a:off x="1815"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3" name="Rectangle 191"/>
            <p:cNvSpPr>
              <a:spLocks noChangeArrowheads="1"/>
            </p:cNvSpPr>
            <p:nvPr/>
          </p:nvSpPr>
          <p:spPr bwMode="auto">
            <a:xfrm>
              <a:off x="2178"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4" name="Rectangle 192"/>
            <p:cNvSpPr>
              <a:spLocks noChangeArrowheads="1"/>
            </p:cNvSpPr>
            <p:nvPr/>
          </p:nvSpPr>
          <p:spPr bwMode="auto">
            <a:xfrm>
              <a:off x="2722" y="1995"/>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5" name="Rectangle 193"/>
            <p:cNvSpPr>
              <a:spLocks noChangeArrowheads="1"/>
            </p:cNvSpPr>
            <p:nvPr/>
          </p:nvSpPr>
          <p:spPr bwMode="auto">
            <a:xfrm>
              <a:off x="2360"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6" name="Rectangle 194"/>
            <p:cNvSpPr>
              <a:spLocks noChangeArrowheads="1"/>
            </p:cNvSpPr>
            <p:nvPr/>
          </p:nvSpPr>
          <p:spPr bwMode="auto">
            <a:xfrm>
              <a:off x="2541" y="1995"/>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7" name="Rectangle 195"/>
            <p:cNvSpPr>
              <a:spLocks noChangeArrowheads="1"/>
            </p:cNvSpPr>
            <p:nvPr/>
          </p:nvSpPr>
          <p:spPr bwMode="auto">
            <a:xfrm>
              <a:off x="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8" name="Rectangle 196"/>
            <p:cNvSpPr>
              <a:spLocks noChangeArrowheads="1"/>
            </p:cNvSpPr>
            <p:nvPr/>
          </p:nvSpPr>
          <p:spPr bwMode="auto">
            <a:xfrm>
              <a:off x="546"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09" name="Rectangle 197"/>
            <p:cNvSpPr>
              <a:spLocks noChangeArrowheads="1"/>
            </p:cNvSpPr>
            <p:nvPr/>
          </p:nvSpPr>
          <p:spPr bwMode="auto">
            <a:xfrm>
              <a:off x="184"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0" name="Rectangle 198"/>
            <p:cNvSpPr>
              <a:spLocks noChangeArrowheads="1"/>
            </p:cNvSpPr>
            <p:nvPr/>
          </p:nvSpPr>
          <p:spPr bwMode="auto">
            <a:xfrm>
              <a:off x="36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1" name="Rectangle 199"/>
            <p:cNvSpPr>
              <a:spLocks noChangeArrowheads="1"/>
            </p:cNvSpPr>
            <p:nvPr/>
          </p:nvSpPr>
          <p:spPr bwMode="auto">
            <a:xfrm>
              <a:off x="728"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2" name="Rectangle 200"/>
            <p:cNvSpPr>
              <a:spLocks noChangeArrowheads="1"/>
            </p:cNvSpPr>
            <p:nvPr/>
          </p:nvSpPr>
          <p:spPr bwMode="auto">
            <a:xfrm>
              <a:off x="1272"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3" name="Rectangle 201"/>
            <p:cNvSpPr>
              <a:spLocks noChangeArrowheads="1"/>
            </p:cNvSpPr>
            <p:nvPr/>
          </p:nvSpPr>
          <p:spPr bwMode="auto">
            <a:xfrm>
              <a:off x="910"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4" name="Rectangle 202"/>
            <p:cNvSpPr>
              <a:spLocks noChangeArrowheads="1"/>
            </p:cNvSpPr>
            <p:nvPr/>
          </p:nvSpPr>
          <p:spPr bwMode="auto">
            <a:xfrm>
              <a:off x="109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5" name="Rectangle 203"/>
            <p:cNvSpPr>
              <a:spLocks noChangeArrowheads="1"/>
            </p:cNvSpPr>
            <p:nvPr/>
          </p:nvSpPr>
          <p:spPr bwMode="auto">
            <a:xfrm>
              <a:off x="1453"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6" name="Rectangle 204"/>
            <p:cNvSpPr>
              <a:spLocks noChangeArrowheads="1"/>
            </p:cNvSpPr>
            <p:nvPr/>
          </p:nvSpPr>
          <p:spPr bwMode="auto">
            <a:xfrm>
              <a:off x="1997"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7" name="Rectangle 205"/>
            <p:cNvSpPr>
              <a:spLocks noChangeArrowheads="1"/>
            </p:cNvSpPr>
            <p:nvPr/>
          </p:nvSpPr>
          <p:spPr bwMode="auto">
            <a:xfrm>
              <a:off x="1635"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8" name="Rectangle 206"/>
            <p:cNvSpPr>
              <a:spLocks noChangeArrowheads="1"/>
            </p:cNvSpPr>
            <p:nvPr/>
          </p:nvSpPr>
          <p:spPr bwMode="auto">
            <a:xfrm>
              <a:off x="1816"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19" name="Rectangle 207"/>
            <p:cNvSpPr>
              <a:spLocks noChangeArrowheads="1"/>
            </p:cNvSpPr>
            <p:nvPr/>
          </p:nvSpPr>
          <p:spPr bwMode="auto">
            <a:xfrm>
              <a:off x="2179"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0" name="Rectangle 208"/>
            <p:cNvSpPr>
              <a:spLocks noChangeArrowheads="1"/>
            </p:cNvSpPr>
            <p:nvPr/>
          </p:nvSpPr>
          <p:spPr bwMode="auto">
            <a:xfrm>
              <a:off x="2723" y="2177"/>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1" name="Rectangle 209"/>
            <p:cNvSpPr>
              <a:spLocks noChangeArrowheads="1"/>
            </p:cNvSpPr>
            <p:nvPr/>
          </p:nvSpPr>
          <p:spPr bwMode="auto">
            <a:xfrm>
              <a:off x="2361"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2" name="Rectangle 210"/>
            <p:cNvSpPr>
              <a:spLocks noChangeArrowheads="1"/>
            </p:cNvSpPr>
            <p:nvPr/>
          </p:nvSpPr>
          <p:spPr bwMode="auto">
            <a:xfrm>
              <a:off x="2542" y="2177"/>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3" name="Rectangle 211"/>
            <p:cNvSpPr>
              <a:spLocks noChangeArrowheads="1"/>
            </p:cNvSpPr>
            <p:nvPr/>
          </p:nvSpPr>
          <p:spPr bwMode="auto">
            <a:xfrm>
              <a:off x="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4" name="Rectangle 212"/>
            <p:cNvSpPr>
              <a:spLocks noChangeArrowheads="1"/>
            </p:cNvSpPr>
            <p:nvPr/>
          </p:nvSpPr>
          <p:spPr bwMode="auto">
            <a:xfrm>
              <a:off x="545"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5" name="Rectangle 213"/>
            <p:cNvSpPr>
              <a:spLocks noChangeArrowheads="1"/>
            </p:cNvSpPr>
            <p:nvPr/>
          </p:nvSpPr>
          <p:spPr bwMode="auto">
            <a:xfrm>
              <a:off x="183"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6" name="Rectangle 214"/>
            <p:cNvSpPr>
              <a:spLocks noChangeArrowheads="1"/>
            </p:cNvSpPr>
            <p:nvPr/>
          </p:nvSpPr>
          <p:spPr bwMode="auto">
            <a:xfrm>
              <a:off x="36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7" name="Rectangle 215"/>
            <p:cNvSpPr>
              <a:spLocks noChangeArrowheads="1"/>
            </p:cNvSpPr>
            <p:nvPr/>
          </p:nvSpPr>
          <p:spPr bwMode="auto">
            <a:xfrm>
              <a:off x="727"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8" name="Rectangle 216"/>
            <p:cNvSpPr>
              <a:spLocks noChangeArrowheads="1"/>
            </p:cNvSpPr>
            <p:nvPr/>
          </p:nvSpPr>
          <p:spPr bwMode="auto">
            <a:xfrm>
              <a:off x="1271"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29" name="Rectangle 217"/>
            <p:cNvSpPr>
              <a:spLocks noChangeArrowheads="1"/>
            </p:cNvSpPr>
            <p:nvPr/>
          </p:nvSpPr>
          <p:spPr bwMode="auto">
            <a:xfrm>
              <a:off x="909"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0" name="Rectangle 218"/>
            <p:cNvSpPr>
              <a:spLocks noChangeArrowheads="1"/>
            </p:cNvSpPr>
            <p:nvPr/>
          </p:nvSpPr>
          <p:spPr bwMode="auto">
            <a:xfrm>
              <a:off x="109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1" name="Rectangle 219"/>
            <p:cNvSpPr>
              <a:spLocks noChangeArrowheads="1"/>
            </p:cNvSpPr>
            <p:nvPr/>
          </p:nvSpPr>
          <p:spPr bwMode="auto">
            <a:xfrm>
              <a:off x="1452"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2" name="Rectangle 220"/>
            <p:cNvSpPr>
              <a:spLocks noChangeArrowheads="1"/>
            </p:cNvSpPr>
            <p:nvPr/>
          </p:nvSpPr>
          <p:spPr bwMode="auto">
            <a:xfrm>
              <a:off x="1996"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3" name="Rectangle 221"/>
            <p:cNvSpPr>
              <a:spLocks noChangeArrowheads="1"/>
            </p:cNvSpPr>
            <p:nvPr/>
          </p:nvSpPr>
          <p:spPr bwMode="auto">
            <a:xfrm>
              <a:off x="1634"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4" name="Rectangle 222"/>
            <p:cNvSpPr>
              <a:spLocks noChangeArrowheads="1"/>
            </p:cNvSpPr>
            <p:nvPr/>
          </p:nvSpPr>
          <p:spPr bwMode="auto">
            <a:xfrm>
              <a:off x="1815"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5" name="Rectangle 223"/>
            <p:cNvSpPr>
              <a:spLocks noChangeArrowheads="1"/>
            </p:cNvSpPr>
            <p:nvPr/>
          </p:nvSpPr>
          <p:spPr bwMode="auto">
            <a:xfrm>
              <a:off x="2178"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6" name="Rectangle 224"/>
            <p:cNvSpPr>
              <a:spLocks noChangeArrowheads="1"/>
            </p:cNvSpPr>
            <p:nvPr/>
          </p:nvSpPr>
          <p:spPr bwMode="auto">
            <a:xfrm>
              <a:off x="2722" y="2358"/>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7" name="Rectangle 225"/>
            <p:cNvSpPr>
              <a:spLocks noChangeArrowheads="1"/>
            </p:cNvSpPr>
            <p:nvPr/>
          </p:nvSpPr>
          <p:spPr bwMode="auto">
            <a:xfrm>
              <a:off x="2360"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8" name="Rectangle 226"/>
            <p:cNvSpPr>
              <a:spLocks noChangeArrowheads="1"/>
            </p:cNvSpPr>
            <p:nvPr/>
          </p:nvSpPr>
          <p:spPr bwMode="auto">
            <a:xfrm>
              <a:off x="2541" y="2358"/>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39" name="Rectangle 227"/>
            <p:cNvSpPr>
              <a:spLocks noChangeArrowheads="1"/>
            </p:cNvSpPr>
            <p:nvPr/>
          </p:nvSpPr>
          <p:spPr bwMode="auto">
            <a:xfrm>
              <a:off x="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0" name="Rectangle 228"/>
            <p:cNvSpPr>
              <a:spLocks noChangeArrowheads="1"/>
            </p:cNvSpPr>
            <p:nvPr/>
          </p:nvSpPr>
          <p:spPr bwMode="auto">
            <a:xfrm>
              <a:off x="547"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1" name="Rectangle 229"/>
            <p:cNvSpPr>
              <a:spLocks noChangeArrowheads="1"/>
            </p:cNvSpPr>
            <p:nvPr/>
          </p:nvSpPr>
          <p:spPr bwMode="auto">
            <a:xfrm>
              <a:off x="185"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2" name="Rectangle 230"/>
            <p:cNvSpPr>
              <a:spLocks noChangeArrowheads="1"/>
            </p:cNvSpPr>
            <p:nvPr/>
          </p:nvSpPr>
          <p:spPr bwMode="auto">
            <a:xfrm>
              <a:off x="36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3" name="Rectangle 231"/>
            <p:cNvSpPr>
              <a:spLocks noChangeArrowheads="1"/>
            </p:cNvSpPr>
            <p:nvPr/>
          </p:nvSpPr>
          <p:spPr bwMode="auto">
            <a:xfrm>
              <a:off x="729"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4" name="Rectangle 232"/>
            <p:cNvSpPr>
              <a:spLocks noChangeArrowheads="1"/>
            </p:cNvSpPr>
            <p:nvPr/>
          </p:nvSpPr>
          <p:spPr bwMode="auto">
            <a:xfrm>
              <a:off x="1273"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5" name="Rectangle 233"/>
            <p:cNvSpPr>
              <a:spLocks noChangeArrowheads="1"/>
            </p:cNvSpPr>
            <p:nvPr/>
          </p:nvSpPr>
          <p:spPr bwMode="auto">
            <a:xfrm>
              <a:off x="911"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6" name="Rectangle 234"/>
            <p:cNvSpPr>
              <a:spLocks noChangeArrowheads="1"/>
            </p:cNvSpPr>
            <p:nvPr/>
          </p:nvSpPr>
          <p:spPr bwMode="auto">
            <a:xfrm>
              <a:off x="109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7" name="Rectangle 235"/>
            <p:cNvSpPr>
              <a:spLocks noChangeArrowheads="1"/>
            </p:cNvSpPr>
            <p:nvPr/>
          </p:nvSpPr>
          <p:spPr bwMode="auto">
            <a:xfrm>
              <a:off x="1454"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8" name="Rectangle 236"/>
            <p:cNvSpPr>
              <a:spLocks noChangeArrowheads="1"/>
            </p:cNvSpPr>
            <p:nvPr/>
          </p:nvSpPr>
          <p:spPr bwMode="auto">
            <a:xfrm>
              <a:off x="1998"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49" name="Rectangle 237"/>
            <p:cNvSpPr>
              <a:spLocks noChangeArrowheads="1"/>
            </p:cNvSpPr>
            <p:nvPr/>
          </p:nvSpPr>
          <p:spPr bwMode="auto">
            <a:xfrm>
              <a:off x="1636"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0" name="Rectangle 238"/>
            <p:cNvSpPr>
              <a:spLocks noChangeArrowheads="1"/>
            </p:cNvSpPr>
            <p:nvPr/>
          </p:nvSpPr>
          <p:spPr bwMode="auto">
            <a:xfrm>
              <a:off x="1817"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1" name="Rectangle 239"/>
            <p:cNvSpPr>
              <a:spLocks noChangeArrowheads="1"/>
            </p:cNvSpPr>
            <p:nvPr/>
          </p:nvSpPr>
          <p:spPr bwMode="auto">
            <a:xfrm>
              <a:off x="2180"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2" name="Rectangle 240"/>
            <p:cNvSpPr>
              <a:spLocks noChangeArrowheads="1"/>
            </p:cNvSpPr>
            <p:nvPr/>
          </p:nvSpPr>
          <p:spPr bwMode="auto">
            <a:xfrm>
              <a:off x="2724" y="2540"/>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3" name="Rectangle 241"/>
            <p:cNvSpPr>
              <a:spLocks noChangeArrowheads="1"/>
            </p:cNvSpPr>
            <p:nvPr/>
          </p:nvSpPr>
          <p:spPr bwMode="auto">
            <a:xfrm>
              <a:off x="2362"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4" name="Rectangle 242"/>
            <p:cNvSpPr>
              <a:spLocks noChangeArrowheads="1"/>
            </p:cNvSpPr>
            <p:nvPr/>
          </p:nvSpPr>
          <p:spPr bwMode="auto">
            <a:xfrm>
              <a:off x="2543" y="2540"/>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5" name="Rectangle 243"/>
            <p:cNvSpPr>
              <a:spLocks noChangeArrowheads="1"/>
            </p:cNvSpPr>
            <p:nvPr/>
          </p:nvSpPr>
          <p:spPr bwMode="auto">
            <a:xfrm>
              <a:off x="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6" name="Rectangle 244"/>
            <p:cNvSpPr>
              <a:spLocks noChangeArrowheads="1"/>
            </p:cNvSpPr>
            <p:nvPr/>
          </p:nvSpPr>
          <p:spPr bwMode="auto">
            <a:xfrm>
              <a:off x="546"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7" name="Rectangle 245"/>
            <p:cNvSpPr>
              <a:spLocks noChangeArrowheads="1"/>
            </p:cNvSpPr>
            <p:nvPr/>
          </p:nvSpPr>
          <p:spPr bwMode="auto">
            <a:xfrm>
              <a:off x="184"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8" name="Rectangle 246"/>
            <p:cNvSpPr>
              <a:spLocks noChangeArrowheads="1"/>
            </p:cNvSpPr>
            <p:nvPr/>
          </p:nvSpPr>
          <p:spPr bwMode="auto">
            <a:xfrm>
              <a:off x="36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59" name="Rectangle 247"/>
            <p:cNvSpPr>
              <a:spLocks noChangeArrowheads="1"/>
            </p:cNvSpPr>
            <p:nvPr/>
          </p:nvSpPr>
          <p:spPr bwMode="auto">
            <a:xfrm>
              <a:off x="728"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0" name="Rectangle 248"/>
            <p:cNvSpPr>
              <a:spLocks noChangeArrowheads="1"/>
            </p:cNvSpPr>
            <p:nvPr/>
          </p:nvSpPr>
          <p:spPr bwMode="auto">
            <a:xfrm>
              <a:off x="1272"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1" name="Rectangle 249"/>
            <p:cNvSpPr>
              <a:spLocks noChangeArrowheads="1"/>
            </p:cNvSpPr>
            <p:nvPr/>
          </p:nvSpPr>
          <p:spPr bwMode="auto">
            <a:xfrm>
              <a:off x="910"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2" name="Rectangle 250"/>
            <p:cNvSpPr>
              <a:spLocks noChangeArrowheads="1"/>
            </p:cNvSpPr>
            <p:nvPr/>
          </p:nvSpPr>
          <p:spPr bwMode="auto">
            <a:xfrm>
              <a:off x="109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3" name="Rectangle 251"/>
            <p:cNvSpPr>
              <a:spLocks noChangeArrowheads="1"/>
            </p:cNvSpPr>
            <p:nvPr/>
          </p:nvSpPr>
          <p:spPr bwMode="auto">
            <a:xfrm>
              <a:off x="1453"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4" name="Rectangle 252"/>
            <p:cNvSpPr>
              <a:spLocks noChangeArrowheads="1"/>
            </p:cNvSpPr>
            <p:nvPr/>
          </p:nvSpPr>
          <p:spPr bwMode="auto">
            <a:xfrm>
              <a:off x="1997"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5" name="Rectangle 253"/>
            <p:cNvSpPr>
              <a:spLocks noChangeArrowheads="1"/>
            </p:cNvSpPr>
            <p:nvPr/>
          </p:nvSpPr>
          <p:spPr bwMode="auto">
            <a:xfrm>
              <a:off x="1635"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6" name="Rectangle 254"/>
            <p:cNvSpPr>
              <a:spLocks noChangeArrowheads="1"/>
            </p:cNvSpPr>
            <p:nvPr/>
          </p:nvSpPr>
          <p:spPr bwMode="auto">
            <a:xfrm>
              <a:off x="1816"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7" name="Rectangle 255"/>
            <p:cNvSpPr>
              <a:spLocks noChangeArrowheads="1"/>
            </p:cNvSpPr>
            <p:nvPr/>
          </p:nvSpPr>
          <p:spPr bwMode="auto">
            <a:xfrm>
              <a:off x="2179"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8" name="Rectangle 256"/>
            <p:cNvSpPr>
              <a:spLocks noChangeArrowheads="1"/>
            </p:cNvSpPr>
            <p:nvPr/>
          </p:nvSpPr>
          <p:spPr bwMode="auto">
            <a:xfrm>
              <a:off x="2723" y="2721"/>
              <a:ext cx="182" cy="182"/>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69" name="Rectangle 257"/>
            <p:cNvSpPr>
              <a:spLocks noChangeArrowheads="1"/>
            </p:cNvSpPr>
            <p:nvPr/>
          </p:nvSpPr>
          <p:spPr bwMode="auto">
            <a:xfrm>
              <a:off x="2361"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sp>
          <p:nvSpPr>
            <p:cNvPr id="13570" name="Rectangle 258"/>
            <p:cNvSpPr>
              <a:spLocks noChangeArrowheads="1"/>
            </p:cNvSpPr>
            <p:nvPr/>
          </p:nvSpPr>
          <p:spPr bwMode="auto">
            <a:xfrm>
              <a:off x="2542" y="2721"/>
              <a:ext cx="182" cy="181"/>
            </a:xfrm>
            <a:prstGeom prst="rect">
              <a:avLst/>
            </a:prstGeom>
            <a:noFill/>
            <a:ln w="19050" cap="flat" cmpd="sng">
              <a:solidFill>
                <a:schemeClr val="bg2"/>
              </a:solidFill>
              <a:miter lim="800000"/>
              <a:headEnd/>
              <a:tailEnd/>
            </a:ln>
            <a:effectLst/>
          </p:spPr>
          <p:txBody>
            <a:bodyPr wrap="none" anchor="ctr"/>
            <a:lstStyle/>
            <a:p>
              <a:endParaRPr lang="zh-CN" altLang="en-US"/>
            </a:p>
          </p:txBody>
        </p:sp>
      </p:grpSp>
      <p:grpSp>
        <p:nvGrpSpPr>
          <p:cNvPr id="3" name="Group 259"/>
          <p:cNvGrpSpPr>
            <a:grpSpLocks/>
          </p:cNvGrpSpPr>
          <p:nvPr/>
        </p:nvGrpSpPr>
        <p:grpSpPr bwMode="auto">
          <a:xfrm rot="10800000">
            <a:off x="7380288" y="4221163"/>
            <a:ext cx="577850" cy="574675"/>
            <a:chOff x="0" y="0"/>
            <a:chExt cx="364" cy="362"/>
          </a:xfrm>
        </p:grpSpPr>
        <p:sp>
          <p:nvSpPr>
            <p:cNvPr id="13572" name="Rectangle 260"/>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3" name="Rectangle 261"/>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4" name="Rectangle 262"/>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4" name="Group 263"/>
          <p:cNvGrpSpPr>
            <a:grpSpLocks/>
          </p:cNvGrpSpPr>
          <p:nvPr/>
        </p:nvGrpSpPr>
        <p:grpSpPr bwMode="auto">
          <a:xfrm rot="16200000">
            <a:off x="6586538" y="4295775"/>
            <a:ext cx="577850" cy="574675"/>
            <a:chOff x="0" y="0"/>
            <a:chExt cx="364" cy="362"/>
          </a:xfrm>
        </p:grpSpPr>
        <p:sp>
          <p:nvSpPr>
            <p:cNvPr id="13576" name="Rectangle 264"/>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7" name="Rectangle 265"/>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78" name="Rectangle 266"/>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5" name="Group 267"/>
          <p:cNvGrpSpPr>
            <a:grpSpLocks/>
          </p:cNvGrpSpPr>
          <p:nvPr/>
        </p:nvGrpSpPr>
        <p:grpSpPr bwMode="auto">
          <a:xfrm rot="21540000">
            <a:off x="6588125" y="3502025"/>
            <a:ext cx="577850" cy="574675"/>
            <a:chOff x="0" y="0"/>
            <a:chExt cx="364" cy="362"/>
          </a:xfrm>
        </p:grpSpPr>
        <p:sp>
          <p:nvSpPr>
            <p:cNvPr id="13580" name="Rectangle 268"/>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1" name="Rectangle 269"/>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2" name="Rectangle 270"/>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grpSp>
        <p:nvGrpSpPr>
          <p:cNvPr id="6" name="Group 271"/>
          <p:cNvGrpSpPr>
            <a:grpSpLocks/>
          </p:cNvGrpSpPr>
          <p:nvPr/>
        </p:nvGrpSpPr>
        <p:grpSpPr bwMode="auto">
          <a:xfrm rot="5340000">
            <a:off x="7378701" y="3430587"/>
            <a:ext cx="577850" cy="574675"/>
            <a:chOff x="0" y="0"/>
            <a:chExt cx="364" cy="362"/>
          </a:xfrm>
        </p:grpSpPr>
        <p:sp>
          <p:nvSpPr>
            <p:cNvPr id="13584" name="Rectangle 272"/>
            <p:cNvSpPr>
              <a:spLocks noChangeArrowheads="1"/>
            </p:cNvSpPr>
            <p:nvPr/>
          </p:nvSpPr>
          <p:spPr bwMode="auto">
            <a:xfrm>
              <a:off x="182" y="0"/>
              <a:ext cx="182" cy="182"/>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5" name="Rectangle 273"/>
            <p:cNvSpPr>
              <a:spLocks noChangeArrowheads="1"/>
            </p:cNvSpPr>
            <p:nvPr/>
          </p:nvSpPr>
          <p:spPr bwMode="auto">
            <a:xfrm>
              <a:off x="1" y="0"/>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sp>
          <p:nvSpPr>
            <p:cNvPr id="13586" name="Rectangle 274"/>
            <p:cNvSpPr>
              <a:spLocks noChangeArrowheads="1"/>
            </p:cNvSpPr>
            <p:nvPr/>
          </p:nvSpPr>
          <p:spPr bwMode="auto">
            <a:xfrm>
              <a:off x="0" y="181"/>
              <a:ext cx="182" cy="181"/>
            </a:xfrm>
            <a:prstGeom prst="rect">
              <a:avLst/>
            </a:prstGeom>
            <a:solidFill>
              <a:schemeClr val="tx1"/>
            </a:solidFill>
            <a:ln w="19050" cap="flat"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39"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0"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1"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2"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3"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4"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5"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6"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7"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8"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49"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0"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1"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2"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3"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4"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5"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6"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7"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8"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59"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0"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1"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2"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3"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4"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5"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6"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7"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8"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69"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0"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1"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2"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3"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4"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5"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6"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7"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8"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79"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0"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1"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2"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3"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4"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5"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6"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7" name="Rectangle 51"/>
          <p:cNvSpPr>
            <a:spLocks noChangeArrowheads="1"/>
          </p:cNvSpPr>
          <p:nvPr/>
        </p:nvSpPr>
        <p:spPr bwMode="auto">
          <a:xfrm>
            <a:off x="1258888"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8" name="Rectangle 52"/>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89" name="Rectangle 53"/>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0" name="Rectangle 54"/>
          <p:cNvSpPr>
            <a:spLocks noChangeArrowheads="1"/>
          </p:cNvSpPr>
          <p:nvPr/>
        </p:nvSpPr>
        <p:spPr bwMode="auto">
          <a:xfrm>
            <a:off x="15478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1" name="Rectangle 55"/>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2" name="Rectangle 56"/>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3" name="Rectangle 57"/>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4" name="Rectangle 58"/>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5" name="Rectangle 59"/>
          <p:cNvSpPr>
            <a:spLocks noChangeArrowheads="1"/>
          </p:cNvSpPr>
          <p:nvPr/>
        </p:nvSpPr>
        <p:spPr bwMode="auto">
          <a:xfrm>
            <a:off x="3562350"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6" name="Rectangle 60"/>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7" name="Rectangle 61"/>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8" name="Rectangle 62"/>
          <p:cNvSpPr>
            <a:spLocks noChangeArrowheads="1"/>
          </p:cNvSpPr>
          <p:nvPr/>
        </p:nvSpPr>
        <p:spPr bwMode="auto">
          <a:xfrm>
            <a:off x="38512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399" name="Rectangle 63"/>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0" name="Rectangle 64"/>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1" name="Rectangle 65"/>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2" name="Rectangle 66"/>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3" name="Rectangle 67"/>
          <p:cNvSpPr>
            <a:spLocks noChangeArrowheads="1"/>
          </p:cNvSpPr>
          <p:nvPr/>
        </p:nvSpPr>
        <p:spPr bwMode="auto">
          <a:xfrm>
            <a:off x="1260475"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4" name="Rectangle 68"/>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5" name="Rectangle 69"/>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6" name="Rectangle 70"/>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7" name="Rectangle 71"/>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8" name="Rectangle 72"/>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09" name="Rectangle 73"/>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0" name="Rectangle 74"/>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4411" name="Rectangle 75"/>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2" name="Rectangle 76"/>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3" name="Rectangle 77"/>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4" name="Rectangle 78"/>
          <p:cNvSpPr>
            <a:spLocks noChangeArrowheads="1"/>
          </p:cNvSpPr>
          <p:nvPr/>
        </p:nvSpPr>
        <p:spPr bwMode="auto">
          <a:xfrm>
            <a:off x="38528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5" name="Rectangle 79"/>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6" name="Rectangle 80"/>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7" name="Rectangle 81"/>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8" name="Rectangle 82"/>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19" name="Rectangle 83"/>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0" name="Rectangle 84"/>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1" name="Rectangle 85"/>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2" name="Rectangle 86"/>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3" name="Rectangle 87"/>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4" name="Rectangle 88"/>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5" name="Rectangle 89"/>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6" name="Rectangle 90"/>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7" name="Rectangle 91"/>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8" name="Rectangle 92"/>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29" name="Rectangle 93"/>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0" name="Rectangle 94"/>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1" name="Rectangle 95"/>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2" name="Rectangle 96"/>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3" name="Rectangle 97"/>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4" name="Rectangle 98"/>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5" name="Rectangle 99"/>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6" name="Rectangle 100"/>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7" name="Rectangle 101"/>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8" name="Rectangle 102"/>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39" name="Rectangle 103"/>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0" name="Rectangle 104"/>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1" name="Rectangle 105"/>
          <p:cNvSpPr>
            <a:spLocks noChangeArrowheads="1"/>
          </p:cNvSpPr>
          <p:nvPr/>
        </p:nvSpPr>
        <p:spPr bwMode="auto">
          <a:xfrm>
            <a:off x="21240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2" name="Rectangle 106"/>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3" name="Rectangle 107"/>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4" name="Rectangle 108"/>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5" name="Rectangle 109"/>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6" name="Rectangle 110"/>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7" name="Rectangle 111"/>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8" name="Rectangle 112"/>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49" name="Rectangle 113"/>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0" name="Rectangle 114"/>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1" name="Rectangle 115"/>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2" name="Rectangle 116"/>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3" name="Rectangle 117"/>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4" name="Rectangle 118"/>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5" name="Rectangle 119"/>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6" name="Rectangle 120"/>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7" name="Rectangle 121"/>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8" name="Rectangle 122"/>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59" name="Rectangle 123"/>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0" name="Rectangle 124"/>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1" name="Rectangle 125"/>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2" name="Rectangle 126"/>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3" name="Rectangle 127"/>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4" name="Rectangle 128"/>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5" name="Rectangle 129"/>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6" name="Rectangle 130"/>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7" name="Rectangle 131"/>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8" name="Rectangle 132"/>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69" name="Rectangle 133"/>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0" name="Rectangle 134"/>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1" name="Rectangle 135"/>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2" name="Rectangle 136"/>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3" name="Rectangle 137"/>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4" name="Rectangle 138"/>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5" name="Rectangle 139"/>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6" name="Rectangle 140"/>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7" name="Rectangle 141"/>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8" name="Rectangle 142"/>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79" name="Rectangle 143"/>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0" name="Rectangle 144"/>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1" name="Rectangle 145"/>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2" name="Rectangle 146"/>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3" name="Rectangle 147"/>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4" name="Rectangle 148"/>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5" name="Rectangle 149"/>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6" name="Rectangle 150"/>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7" name="Rectangle 151"/>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8" name="Rectangle 152"/>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89" name="Rectangle 153"/>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0" name="Rectangle 154"/>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1" name="Rectangle 155"/>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2" name="Rectangle 156"/>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3" name="Rectangle 157"/>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4" name="Rectangle 158"/>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5" name="Rectangle 159"/>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6" name="Rectangle 160"/>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7" name="Rectangle 161"/>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8" name="Rectangle 162"/>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499" name="Rectangle 163"/>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0" name="Rectangle 164"/>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1" name="Rectangle 165"/>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2" name="Rectangle 166"/>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3" name="Rectangle 167"/>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4" name="Rectangle 168"/>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5" name="Rectangle 169"/>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6" name="Rectangle 170"/>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7" name="Rectangle 171"/>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8" name="Rectangle 172"/>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09" name="Rectangle 173"/>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0" name="Rectangle 174"/>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1" name="Rectangle 175"/>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2" name="Rectangle 176"/>
          <p:cNvSpPr>
            <a:spLocks noChangeArrowheads="1"/>
          </p:cNvSpPr>
          <p:nvPr/>
        </p:nvSpPr>
        <p:spPr bwMode="auto">
          <a:xfrm>
            <a:off x="1258888"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3" name="Rectangle 177"/>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4" name="Rectangle 178"/>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5" name="Rectangle 179"/>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6" name="Rectangle 180"/>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7" name="Rectangle 181"/>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8" name="Rectangle 182"/>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19" name="Rectangle 183"/>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0" name="Rectangle 18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1" name="Rectangle 185"/>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2" name="Rectangle 186"/>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3" name="Rectangle 187"/>
          <p:cNvSpPr>
            <a:spLocks noChangeArrowheads="1"/>
          </p:cNvSpPr>
          <p:nvPr/>
        </p:nvSpPr>
        <p:spPr bwMode="auto">
          <a:xfrm>
            <a:off x="38512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4" name="Rectangle 188"/>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5" name="Rectangle 189"/>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6" name="Rectangle 190"/>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7" name="Rectangle 191"/>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8" name="Rectangle 192"/>
          <p:cNvSpPr>
            <a:spLocks noChangeArrowheads="1"/>
          </p:cNvSpPr>
          <p:nvPr/>
        </p:nvSpPr>
        <p:spPr bwMode="auto">
          <a:xfrm>
            <a:off x="1260475"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29" name="Rectangle 19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0" name="Rectangle 19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1" name="Rectangle 195"/>
          <p:cNvSpPr>
            <a:spLocks noChangeArrowheads="1"/>
          </p:cNvSpPr>
          <p:nvPr/>
        </p:nvSpPr>
        <p:spPr bwMode="auto">
          <a:xfrm>
            <a:off x="15494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2" name="Rectangle 196"/>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3" name="Rectangle 197"/>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4" name="Rectangle 198"/>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5" name="Rectangle 199"/>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6" name="Rectangle 200"/>
          <p:cNvSpPr>
            <a:spLocks noChangeArrowheads="1"/>
          </p:cNvSpPr>
          <p:nvPr/>
        </p:nvSpPr>
        <p:spPr bwMode="auto">
          <a:xfrm>
            <a:off x="3563938"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7" name="Rectangle 201"/>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8" name="Rectangle 202"/>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39" name="Rectangle 203"/>
          <p:cNvSpPr>
            <a:spLocks noChangeArrowheads="1"/>
          </p:cNvSpPr>
          <p:nvPr/>
        </p:nvSpPr>
        <p:spPr bwMode="auto">
          <a:xfrm>
            <a:off x="38528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0" name="Rectangle 204"/>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1" name="Rectangle 205"/>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2" name="Rectangle 206"/>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3" name="Rectangle 207"/>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4" name="Rectangle 208"/>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5" name="Rectangle 209"/>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6" name="Rectangle 210"/>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7" name="Rectangle 211"/>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8" name="Rectangle 212"/>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49" name="Rectangle 213"/>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0" name="Rectangle 214"/>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1" name="Rectangle 215"/>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2" name="Rectangle 216"/>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3" name="Rectangle 217"/>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4" name="Rectangle 218"/>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5" name="Rectangle 219"/>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6" name="Rectangle 220"/>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7" name="Rectangle 221"/>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8" name="Rectangle 222"/>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59" name="Rectangle 223"/>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0" name="Rectangle 224"/>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1" name="Rectangle 225"/>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2" name="Rectangle 226"/>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3" name="Rectangle 227"/>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4" name="Rectangle 228"/>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5" name="Rectangle 229"/>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6" name="Rectangle 230"/>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7" name="Rectangle 231"/>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8" name="Rectangle 232"/>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69" name="Rectangle 233"/>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0" name="Rectangle 234"/>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1" name="Rectangle 235"/>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2" name="Rectangle 236"/>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3" name="Rectangle 237"/>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4" name="Rectangle 238"/>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5" name="Rectangle 239"/>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6" name="Rectangle 240"/>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7" name="Rectangle 241"/>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8" name="Rectangle 242"/>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79" name="Rectangle 243"/>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0" name="Rectangle 244"/>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1" name="Rectangle 245"/>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2" name="Rectangle 246"/>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3" name="Rectangle 247"/>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4" name="Rectangle 248"/>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5" name="Rectangle 249"/>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6" name="Rectangle 250"/>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7" name="Rectangle 251"/>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8" name="Rectangle 252"/>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89" name="Rectangle 253"/>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0" name="Rectangle 254"/>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4591" name="Line 255"/>
          <p:cNvSpPr>
            <a:spLocks noChangeShapeType="1"/>
          </p:cNvSpPr>
          <p:nvPr/>
        </p:nvSpPr>
        <p:spPr bwMode="auto">
          <a:xfrm>
            <a:off x="0" y="2852738"/>
            <a:ext cx="5364163" cy="0"/>
          </a:xfrm>
          <a:prstGeom prst="line">
            <a:avLst/>
          </a:prstGeom>
          <a:noFill/>
          <a:ln w="57150" cmpd="sng">
            <a:solidFill>
              <a:schemeClr val="hlink"/>
            </a:solidFill>
            <a:round/>
            <a:headEnd/>
            <a:tailEnd/>
          </a:ln>
          <a:effectLst/>
        </p:spPr>
        <p:txBody>
          <a:bodyPr/>
          <a:lstStyle/>
          <a:p>
            <a:endParaRPr lang="zh-CN" altLang="en-US"/>
          </a:p>
        </p:txBody>
      </p:sp>
      <p:sp>
        <p:nvSpPr>
          <p:cNvPr id="14592" name="Line 256"/>
          <p:cNvSpPr>
            <a:spLocks noChangeShapeType="1"/>
          </p:cNvSpPr>
          <p:nvPr/>
        </p:nvSpPr>
        <p:spPr bwMode="auto">
          <a:xfrm>
            <a:off x="2700338" y="404813"/>
            <a:ext cx="0" cy="4968875"/>
          </a:xfrm>
          <a:prstGeom prst="line">
            <a:avLst/>
          </a:prstGeom>
          <a:noFill/>
          <a:ln w="57150" cmpd="sng">
            <a:solidFill>
              <a:schemeClr val="hlink"/>
            </a:solidFill>
            <a:round/>
            <a:headEnd/>
            <a:tailEnd/>
          </a:ln>
          <a:effectLst/>
        </p:spPr>
        <p:txBody>
          <a:bodyPr/>
          <a:lstStyle/>
          <a:p>
            <a:endParaRPr lang="zh-CN" altLang="en-US"/>
          </a:p>
        </p:txBody>
      </p:sp>
      <p:grpSp>
        <p:nvGrpSpPr>
          <p:cNvPr id="2" name="Group 257"/>
          <p:cNvGrpSpPr>
            <a:grpSpLocks/>
          </p:cNvGrpSpPr>
          <p:nvPr/>
        </p:nvGrpSpPr>
        <p:grpSpPr bwMode="auto">
          <a:xfrm>
            <a:off x="2411413" y="2565400"/>
            <a:ext cx="576262" cy="576263"/>
            <a:chOff x="0" y="0"/>
            <a:chExt cx="363" cy="363"/>
          </a:xfrm>
        </p:grpSpPr>
        <p:sp>
          <p:nvSpPr>
            <p:cNvPr id="14594" name="Rectangle 258"/>
            <p:cNvSpPr>
              <a:spLocks noChangeArrowheads="1"/>
            </p:cNvSpPr>
            <p:nvPr/>
          </p:nvSpPr>
          <p:spPr bwMode="auto">
            <a:xfrm>
              <a:off x="1"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5" name="Rectangle 259"/>
            <p:cNvSpPr>
              <a:spLocks noChangeArrowheads="1"/>
            </p:cNvSpPr>
            <p:nvPr/>
          </p:nvSpPr>
          <p:spPr bwMode="auto">
            <a:xfrm>
              <a:off x="0" y="18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6" name="Rectangle 260"/>
            <p:cNvSpPr>
              <a:spLocks noChangeArrowheads="1"/>
            </p:cNvSpPr>
            <p:nvPr/>
          </p:nvSpPr>
          <p:spPr bwMode="auto">
            <a:xfrm>
              <a:off x="181"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61"/>
          <p:cNvGrpSpPr>
            <a:grpSpLocks/>
          </p:cNvGrpSpPr>
          <p:nvPr/>
        </p:nvGrpSpPr>
        <p:grpSpPr bwMode="auto">
          <a:xfrm>
            <a:off x="6011863" y="2351088"/>
            <a:ext cx="577850" cy="574675"/>
            <a:chOff x="0" y="0"/>
            <a:chExt cx="364" cy="362"/>
          </a:xfrm>
        </p:grpSpPr>
        <p:sp>
          <p:nvSpPr>
            <p:cNvPr id="14598" name="Rectangle 26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599" name="Rectangle 26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0" name="Rectangle 26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65"/>
          <p:cNvGrpSpPr>
            <a:grpSpLocks/>
          </p:cNvGrpSpPr>
          <p:nvPr/>
        </p:nvGrpSpPr>
        <p:grpSpPr bwMode="auto">
          <a:xfrm rot="5400000">
            <a:off x="7307263" y="2351087"/>
            <a:ext cx="577850" cy="574675"/>
            <a:chOff x="0" y="0"/>
            <a:chExt cx="364" cy="362"/>
          </a:xfrm>
        </p:grpSpPr>
        <p:sp>
          <p:nvSpPr>
            <p:cNvPr id="14602" name="Rectangle 26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3" name="Rectangle 26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4" name="Rectangle 26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69"/>
          <p:cNvGrpSpPr>
            <a:grpSpLocks/>
          </p:cNvGrpSpPr>
          <p:nvPr/>
        </p:nvGrpSpPr>
        <p:grpSpPr bwMode="auto">
          <a:xfrm rot="10800000">
            <a:off x="6011863" y="3216275"/>
            <a:ext cx="577850" cy="574675"/>
            <a:chOff x="0" y="0"/>
            <a:chExt cx="364" cy="362"/>
          </a:xfrm>
        </p:grpSpPr>
        <p:sp>
          <p:nvSpPr>
            <p:cNvPr id="14606" name="Rectangle 27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7" name="Rectangle 27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08" name="Rectangle 27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73"/>
          <p:cNvGrpSpPr>
            <a:grpSpLocks/>
          </p:cNvGrpSpPr>
          <p:nvPr/>
        </p:nvGrpSpPr>
        <p:grpSpPr bwMode="auto">
          <a:xfrm rot="16200000">
            <a:off x="7307263" y="3219450"/>
            <a:ext cx="577850" cy="574675"/>
            <a:chOff x="0" y="0"/>
            <a:chExt cx="364" cy="362"/>
          </a:xfrm>
        </p:grpSpPr>
        <p:sp>
          <p:nvSpPr>
            <p:cNvPr id="14610" name="Rectangle 274"/>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1" name="Rectangle 275"/>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4612" name="Rectangle 276"/>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28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3" name="Rectangle 3"/>
          <p:cNvSpPr>
            <a:spLocks noChangeArrowheads="1"/>
          </p:cNvSpPr>
          <p:nvPr/>
        </p:nvSpPr>
        <p:spPr bwMode="auto">
          <a:xfrm>
            <a:off x="1258888"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4" name="Rectangle 4"/>
          <p:cNvSpPr>
            <a:spLocks noChangeArrowheads="1"/>
          </p:cNvSpPr>
          <p:nvPr/>
        </p:nvSpPr>
        <p:spPr bwMode="auto">
          <a:xfrm>
            <a:off x="6842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5" name="Rectangle 5"/>
          <p:cNvSpPr>
            <a:spLocks noChangeArrowheads="1"/>
          </p:cNvSpPr>
          <p:nvPr/>
        </p:nvSpPr>
        <p:spPr bwMode="auto">
          <a:xfrm>
            <a:off x="9715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6" name="Rectangle 6"/>
          <p:cNvSpPr>
            <a:spLocks noChangeArrowheads="1"/>
          </p:cNvSpPr>
          <p:nvPr/>
        </p:nvSpPr>
        <p:spPr bwMode="auto">
          <a:xfrm>
            <a:off x="15478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7" name="Rectangle 7"/>
          <p:cNvSpPr>
            <a:spLocks noChangeArrowheads="1"/>
          </p:cNvSpPr>
          <p:nvPr/>
        </p:nvSpPr>
        <p:spPr bwMode="auto">
          <a:xfrm>
            <a:off x="2411413"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8" name="Rectangle 8"/>
          <p:cNvSpPr>
            <a:spLocks noChangeArrowheads="1"/>
          </p:cNvSpPr>
          <p:nvPr/>
        </p:nvSpPr>
        <p:spPr bwMode="auto">
          <a:xfrm>
            <a:off x="18367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69" name="Rectangle 9"/>
          <p:cNvSpPr>
            <a:spLocks noChangeArrowheads="1"/>
          </p:cNvSpPr>
          <p:nvPr/>
        </p:nvSpPr>
        <p:spPr bwMode="auto">
          <a:xfrm>
            <a:off x="21240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0" name="Rectangle 10"/>
          <p:cNvSpPr>
            <a:spLocks noChangeArrowheads="1"/>
          </p:cNvSpPr>
          <p:nvPr/>
        </p:nvSpPr>
        <p:spPr bwMode="auto">
          <a:xfrm>
            <a:off x="269875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1" name="Rectangle 11"/>
          <p:cNvSpPr>
            <a:spLocks noChangeArrowheads="1"/>
          </p:cNvSpPr>
          <p:nvPr/>
        </p:nvSpPr>
        <p:spPr bwMode="auto">
          <a:xfrm>
            <a:off x="3562350"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2" name="Rectangle 12"/>
          <p:cNvSpPr>
            <a:spLocks noChangeArrowheads="1"/>
          </p:cNvSpPr>
          <p:nvPr/>
        </p:nvSpPr>
        <p:spPr bwMode="auto">
          <a:xfrm>
            <a:off x="29876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3" name="Rectangle 13"/>
          <p:cNvSpPr>
            <a:spLocks noChangeArrowheads="1"/>
          </p:cNvSpPr>
          <p:nvPr/>
        </p:nvSpPr>
        <p:spPr bwMode="auto">
          <a:xfrm>
            <a:off x="3275013"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4" name="Rectangle 14"/>
          <p:cNvSpPr>
            <a:spLocks noChangeArrowheads="1"/>
          </p:cNvSpPr>
          <p:nvPr/>
        </p:nvSpPr>
        <p:spPr bwMode="auto">
          <a:xfrm>
            <a:off x="3851275"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5" name="Rectangle 15"/>
          <p:cNvSpPr>
            <a:spLocks noChangeArrowheads="1"/>
          </p:cNvSpPr>
          <p:nvPr/>
        </p:nvSpPr>
        <p:spPr bwMode="auto">
          <a:xfrm>
            <a:off x="4714875" y="5492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6" name="Rectangle 16"/>
          <p:cNvSpPr>
            <a:spLocks noChangeArrowheads="1"/>
          </p:cNvSpPr>
          <p:nvPr/>
        </p:nvSpPr>
        <p:spPr bwMode="auto">
          <a:xfrm>
            <a:off x="4140200"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7" name="Rectangle 17"/>
          <p:cNvSpPr>
            <a:spLocks noChangeArrowheads="1"/>
          </p:cNvSpPr>
          <p:nvPr/>
        </p:nvSpPr>
        <p:spPr bwMode="auto">
          <a:xfrm>
            <a:off x="4427538" y="5492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8" name="Rectangle 18"/>
          <p:cNvSpPr>
            <a:spLocks noChangeArrowheads="1"/>
          </p:cNvSpPr>
          <p:nvPr/>
        </p:nvSpPr>
        <p:spPr bwMode="auto">
          <a:xfrm>
            <a:off x="39370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79" name="Rectangle 19"/>
          <p:cNvSpPr>
            <a:spLocks noChangeArrowheads="1"/>
          </p:cNvSpPr>
          <p:nvPr/>
        </p:nvSpPr>
        <p:spPr bwMode="auto">
          <a:xfrm>
            <a:off x="1257300"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0" name="Rectangle 20"/>
          <p:cNvSpPr>
            <a:spLocks noChangeArrowheads="1"/>
          </p:cNvSpPr>
          <p:nvPr/>
        </p:nvSpPr>
        <p:spPr bwMode="auto">
          <a:xfrm>
            <a:off x="6826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1" name="Rectangle 21"/>
          <p:cNvSpPr>
            <a:spLocks noChangeArrowheads="1"/>
          </p:cNvSpPr>
          <p:nvPr/>
        </p:nvSpPr>
        <p:spPr bwMode="auto">
          <a:xfrm>
            <a:off x="9699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2" name="Rectangle 22"/>
          <p:cNvSpPr>
            <a:spLocks noChangeArrowheads="1"/>
          </p:cNvSpPr>
          <p:nvPr/>
        </p:nvSpPr>
        <p:spPr bwMode="auto">
          <a:xfrm>
            <a:off x="15462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3" name="Rectangle 23"/>
          <p:cNvSpPr>
            <a:spLocks noChangeArrowheads="1"/>
          </p:cNvSpPr>
          <p:nvPr/>
        </p:nvSpPr>
        <p:spPr bwMode="auto">
          <a:xfrm>
            <a:off x="2409825"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4" name="Rectangle 24"/>
          <p:cNvSpPr>
            <a:spLocks noChangeArrowheads="1"/>
          </p:cNvSpPr>
          <p:nvPr/>
        </p:nvSpPr>
        <p:spPr bwMode="auto">
          <a:xfrm>
            <a:off x="18351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5" name="Rectangle 25"/>
          <p:cNvSpPr>
            <a:spLocks noChangeArrowheads="1"/>
          </p:cNvSpPr>
          <p:nvPr/>
        </p:nvSpPr>
        <p:spPr bwMode="auto">
          <a:xfrm>
            <a:off x="21224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6" name="Rectangle 26"/>
          <p:cNvSpPr>
            <a:spLocks noChangeArrowheads="1"/>
          </p:cNvSpPr>
          <p:nvPr/>
        </p:nvSpPr>
        <p:spPr bwMode="auto">
          <a:xfrm>
            <a:off x="269716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7" name="Rectangle 27"/>
          <p:cNvSpPr>
            <a:spLocks noChangeArrowheads="1"/>
          </p:cNvSpPr>
          <p:nvPr/>
        </p:nvSpPr>
        <p:spPr bwMode="auto">
          <a:xfrm>
            <a:off x="3560763"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8" name="Rectangle 28"/>
          <p:cNvSpPr>
            <a:spLocks noChangeArrowheads="1"/>
          </p:cNvSpPr>
          <p:nvPr/>
        </p:nvSpPr>
        <p:spPr bwMode="auto">
          <a:xfrm>
            <a:off x="29860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89" name="Rectangle 29"/>
          <p:cNvSpPr>
            <a:spLocks noChangeArrowheads="1"/>
          </p:cNvSpPr>
          <p:nvPr/>
        </p:nvSpPr>
        <p:spPr bwMode="auto">
          <a:xfrm>
            <a:off x="3273425"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0" name="Rectangle 30"/>
          <p:cNvSpPr>
            <a:spLocks noChangeArrowheads="1"/>
          </p:cNvSpPr>
          <p:nvPr/>
        </p:nvSpPr>
        <p:spPr bwMode="auto">
          <a:xfrm>
            <a:off x="3849688"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1" name="Rectangle 31"/>
          <p:cNvSpPr>
            <a:spLocks noChangeArrowheads="1"/>
          </p:cNvSpPr>
          <p:nvPr/>
        </p:nvSpPr>
        <p:spPr bwMode="auto">
          <a:xfrm>
            <a:off x="4713288" y="83661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2" name="Rectangle 32"/>
          <p:cNvSpPr>
            <a:spLocks noChangeArrowheads="1"/>
          </p:cNvSpPr>
          <p:nvPr/>
        </p:nvSpPr>
        <p:spPr bwMode="auto">
          <a:xfrm>
            <a:off x="4138613"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3" name="Rectangle 33"/>
          <p:cNvSpPr>
            <a:spLocks noChangeArrowheads="1"/>
          </p:cNvSpPr>
          <p:nvPr/>
        </p:nvSpPr>
        <p:spPr bwMode="auto">
          <a:xfrm>
            <a:off x="4425950" y="83661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4" name="Rectangle 34"/>
          <p:cNvSpPr>
            <a:spLocks noChangeArrowheads="1"/>
          </p:cNvSpPr>
          <p:nvPr/>
        </p:nvSpPr>
        <p:spPr bwMode="auto">
          <a:xfrm>
            <a:off x="39687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5" name="Rectangle 35"/>
          <p:cNvSpPr>
            <a:spLocks noChangeArrowheads="1"/>
          </p:cNvSpPr>
          <p:nvPr/>
        </p:nvSpPr>
        <p:spPr bwMode="auto">
          <a:xfrm>
            <a:off x="1260475"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6" name="Rectangle 36"/>
          <p:cNvSpPr>
            <a:spLocks noChangeArrowheads="1"/>
          </p:cNvSpPr>
          <p:nvPr/>
        </p:nvSpPr>
        <p:spPr bwMode="auto">
          <a:xfrm>
            <a:off x="6858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7" name="Rectangle 37"/>
          <p:cNvSpPr>
            <a:spLocks noChangeArrowheads="1"/>
          </p:cNvSpPr>
          <p:nvPr/>
        </p:nvSpPr>
        <p:spPr bwMode="auto">
          <a:xfrm>
            <a:off x="9731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8" name="Rectangle 38"/>
          <p:cNvSpPr>
            <a:spLocks noChangeArrowheads="1"/>
          </p:cNvSpPr>
          <p:nvPr/>
        </p:nvSpPr>
        <p:spPr bwMode="auto">
          <a:xfrm>
            <a:off x="15494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399" name="Rectangle 39"/>
          <p:cNvSpPr>
            <a:spLocks noChangeArrowheads="1"/>
          </p:cNvSpPr>
          <p:nvPr/>
        </p:nvSpPr>
        <p:spPr bwMode="auto">
          <a:xfrm>
            <a:off x="2413000"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0" name="Rectangle 40"/>
          <p:cNvSpPr>
            <a:spLocks noChangeArrowheads="1"/>
          </p:cNvSpPr>
          <p:nvPr/>
        </p:nvSpPr>
        <p:spPr bwMode="auto">
          <a:xfrm>
            <a:off x="18383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1" name="Rectangle 41"/>
          <p:cNvSpPr>
            <a:spLocks noChangeArrowheads="1"/>
          </p:cNvSpPr>
          <p:nvPr/>
        </p:nvSpPr>
        <p:spPr bwMode="auto">
          <a:xfrm>
            <a:off x="21256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2" name="Rectangle 42"/>
          <p:cNvSpPr>
            <a:spLocks noChangeArrowheads="1"/>
          </p:cNvSpPr>
          <p:nvPr/>
        </p:nvSpPr>
        <p:spPr bwMode="auto">
          <a:xfrm>
            <a:off x="270033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3" name="Rectangle 43"/>
          <p:cNvSpPr>
            <a:spLocks noChangeArrowheads="1"/>
          </p:cNvSpPr>
          <p:nvPr/>
        </p:nvSpPr>
        <p:spPr bwMode="auto">
          <a:xfrm>
            <a:off x="3563938"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4" name="Rectangle 44"/>
          <p:cNvSpPr>
            <a:spLocks noChangeArrowheads="1"/>
          </p:cNvSpPr>
          <p:nvPr/>
        </p:nvSpPr>
        <p:spPr bwMode="auto">
          <a:xfrm>
            <a:off x="29892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5" name="Rectangle 45"/>
          <p:cNvSpPr>
            <a:spLocks noChangeArrowheads="1"/>
          </p:cNvSpPr>
          <p:nvPr/>
        </p:nvSpPr>
        <p:spPr bwMode="auto">
          <a:xfrm>
            <a:off x="3276600"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6" name="Rectangle 46"/>
          <p:cNvSpPr>
            <a:spLocks noChangeArrowheads="1"/>
          </p:cNvSpPr>
          <p:nvPr/>
        </p:nvSpPr>
        <p:spPr bwMode="auto">
          <a:xfrm>
            <a:off x="3852863"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7" name="Rectangle 47"/>
          <p:cNvSpPr>
            <a:spLocks noChangeArrowheads="1"/>
          </p:cNvSpPr>
          <p:nvPr/>
        </p:nvSpPr>
        <p:spPr bwMode="auto">
          <a:xfrm>
            <a:off x="4716463" y="11255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8" name="Rectangle 48"/>
          <p:cNvSpPr>
            <a:spLocks noChangeArrowheads="1"/>
          </p:cNvSpPr>
          <p:nvPr/>
        </p:nvSpPr>
        <p:spPr bwMode="auto">
          <a:xfrm>
            <a:off x="4141788"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09" name="Rectangle 49"/>
          <p:cNvSpPr>
            <a:spLocks noChangeArrowheads="1"/>
          </p:cNvSpPr>
          <p:nvPr/>
        </p:nvSpPr>
        <p:spPr bwMode="auto">
          <a:xfrm>
            <a:off x="4429125" y="11255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0" name="Rectangle 50"/>
          <p:cNvSpPr>
            <a:spLocks noChangeArrowheads="1"/>
          </p:cNvSpPr>
          <p:nvPr/>
        </p:nvSpPr>
        <p:spPr bwMode="auto">
          <a:xfrm>
            <a:off x="39528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1" name="Rectangle 51"/>
          <p:cNvSpPr>
            <a:spLocks noChangeArrowheads="1"/>
          </p:cNvSpPr>
          <p:nvPr/>
        </p:nvSpPr>
        <p:spPr bwMode="auto">
          <a:xfrm>
            <a:off x="6842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2" name="Rectangle 52"/>
          <p:cNvSpPr>
            <a:spLocks noChangeArrowheads="1"/>
          </p:cNvSpPr>
          <p:nvPr/>
        </p:nvSpPr>
        <p:spPr bwMode="auto">
          <a:xfrm>
            <a:off x="9715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3" name="Rectangle 53"/>
          <p:cNvSpPr>
            <a:spLocks noChangeArrowheads="1"/>
          </p:cNvSpPr>
          <p:nvPr/>
        </p:nvSpPr>
        <p:spPr bwMode="auto">
          <a:xfrm>
            <a:off x="2411413"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4" name="Rectangle 54"/>
          <p:cNvSpPr>
            <a:spLocks noChangeArrowheads="1"/>
          </p:cNvSpPr>
          <p:nvPr/>
        </p:nvSpPr>
        <p:spPr bwMode="auto">
          <a:xfrm>
            <a:off x="18367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5" name="Rectangle 55"/>
          <p:cNvSpPr>
            <a:spLocks noChangeArrowheads="1"/>
          </p:cNvSpPr>
          <p:nvPr/>
        </p:nvSpPr>
        <p:spPr bwMode="auto">
          <a:xfrm>
            <a:off x="21240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6" name="Rectangle 56"/>
          <p:cNvSpPr>
            <a:spLocks noChangeArrowheads="1"/>
          </p:cNvSpPr>
          <p:nvPr/>
        </p:nvSpPr>
        <p:spPr bwMode="auto">
          <a:xfrm>
            <a:off x="269875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7" name="Rectangle 57"/>
          <p:cNvSpPr>
            <a:spLocks noChangeArrowheads="1"/>
          </p:cNvSpPr>
          <p:nvPr/>
        </p:nvSpPr>
        <p:spPr bwMode="auto">
          <a:xfrm>
            <a:off x="2987675"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8" name="Rectangle 58"/>
          <p:cNvSpPr>
            <a:spLocks noChangeArrowheads="1"/>
          </p:cNvSpPr>
          <p:nvPr/>
        </p:nvSpPr>
        <p:spPr bwMode="auto">
          <a:xfrm>
            <a:off x="3275013"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19" name="Rectangle 59"/>
          <p:cNvSpPr>
            <a:spLocks noChangeArrowheads="1"/>
          </p:cNvSpPr>
          <p:nvPr/>
        </p:nvSpPr>
        <p:spPr bwMode="auto">
          <a:xfrm>
            <a:off x="4714875" y="14128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0" name="Rectangle 60"/>
          <p:cNvSpPr>
            <a:spLocks noChangeArrowheads="1"/>
          </p:cNvSpPr>
          <p:nvPr/>
        </p:nvSpPr>
        <p:spPr bwMode="auto">
          <a:xfrm>
            <a:off x="4140200"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1" name="Rectangle 61"/>
          <p:cNvSpPr>
            <a:spLocks noChangeArrowheads="1"/>
          </p:cNvSpPr>
          <p:nvPr/>
        </p:nvSpPr>
        <p:spPr bwMode="auto">
          <a:xfrm>
            <a:off x="4427538" y="14128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2" name="Rectangle 62"/>
          <p:cNvSpPr>
            <a:spLocks noChangeArrowheads="1"/>
          </p:cNvSpPr>
          <p:nvPr/>
        </p:nvSpPr>
        <p:spPr bwMode="auto">
          <a:xfrm>
            <a:off x="39687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3" name="Rectangle 63"/>
          <p:cNvSpPr>
            <a:spLocks noChangeArrowheads="1"/>
          </p:cNvSpPr>
          <p:nvPr/>
        </p:nvSpPr>
        <p:spPr bwMode="auto">
          <a:xfrm>
            <a:off x="6858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4" name="Rectangle 64"/>
          <p:cNvSpPr>
            <a:spLocks noChangeArrowheads="1"/>
          </p:cNvSpPr>
          <p:nvPr/>
        </p:nvSpPr>
        <p:spPr bwMode="auto">
          <a:xfrm>
            <a:off x="97313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5" name="Rectangle 65"/>
          <p:cNvSpPr>
            <a:spLocks noChangeArrowheads="1"/>
          </p:cNvSpPr>
          <p:nvPr/>
        </p:nvSpPr>
        <p:spPr bwMode="auto">
          <a:xfrm>
            <a:off x="15494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6" name="Rectangle 66"/>
          <p:cNvSpPr>
            <a:spLocks noChangeArrowheads="1"/>
          </p:cNvSpPr>
          <p:nvPr/>
        </p:nvSpPr>
        <p:spPr bwMode="auto">
          <a:xfrm>
            <a:off x="2413000"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7" name="Rectangle 67"/>
          <p:cNvSpPr>
            <a:spLocks noChangeArrowheads="1"/>
          </p:cNvSpPr>
          <p:nvPr/>
        </p:nvSpPr>
        <p:spPr bwMode="auto">
          <a:xfrm>
            <a:off x="18383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8" name="Rectangle 68"/>
          <p:cNvSpPr>
            <a:spLocks noChangeArrowheads="1"/>
          </p:cNvSpPr>
          <p:nvPr/>
        </p:nvSpPr>
        <p:spPr bwMode="auto">
          <a:xfrm>
            <a:off x="21256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29" name="Rectangle 69"/>
          <p:cNvSpPr>
            <a:spLocks noChangeArrowheads="1"/>
          </p:cNvSpPr>
          <p:nvPr/>
        </p:nvSpPr>
        <p:spPr bwMode="auto">
          <a:xfrm>
            <a:off x="2700338" y="1701800"/>
            <a:ext cx="288925" cy="287338"/>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5430" name="Rectangle 70"/>
          <p:cNvSpPr>
            <a:spLocks noChangeArrowheads="1"/>
          </p:cNvSpPr>
          <p:nvPr/>
        </p:nvSpPr>
        <p:spPr bwMode="auto">
          <a:xfrm>
            <a:off x="3563938"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1" name="Rectangle 71"/>
          <p:cNvSpPr>
            <a:spLocks noChangeArrowheads="1"/>
          </p:cNvSpPr>
          <p:nvPr/>
        </p:nvSpPr>
        <p:spPr bwMode="auto">
          <a:xfrm>
            <a:off x="2989263"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2" name="Rectangle 72"/>
          <p:cNvSpPr>
            <a:spLocks noChangeArrowheads="1"/>
          </p:cNvSpPr>
          <p:nvPr/>
        </p:nvSpPr>
        <p:spPr bwMode="auto">
          <a:xfrm>
            <a:off x="3276600"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3" name="Rectangle 73"/>
          <p:cNvSpPr>
            <a:spLocks noChangeArrowheads="1"/>
          </p:cNvSpPr>
          <p:nvPr/>
        </p:nvSpPr>
        <p:spPr bwMode="auto">
          <a:xfrm>
            <a:off x="4716463" y="17018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4" name="Rectangle 74"/>
          <p:cNvSpPr>
            <a:spLocks noChangeArrowheads="1"/>
          </p:cNvSpPr>
          <p:nvPr/>
        </p:nvSpPr>
        <p:spPr bwMode="auto">
          <a:xfrm>
            <a:off x="4141788"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5" name="Rectangle 75"/>
          <p:cNvSpPr>
            <a:spLocks noChangeArrowheads="1"/>
          </p:cNvSpPr>
          <p:nvPr/>
        </p:nvSpPr>
        <p:spPr bwMode="auto">
          <a:xfrm>
            <a:off x="4429125" y="17018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6" name="Rectangle 76"/>
          <p:cNvSpPr>
            <a:spLocks noChangeArrowheads="1"/>
          </p:cNvSpPr>
          <p:nvPr/>
        </p:nvSpPr>
        <p:spPr bwMode="auto">
          <a:xfrm>
            <a:off x="39528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7" name="Rectangle 77"/>
          <p:cNvSpPr>
            <a:spLocks noChangeArrowheads="1"/>
          </p:cNvSpPr>
          <p:nvPr/>
        </p:nvSpPr>
        <p:spPr bwMode="auto">
          <a:xfrm>
            <a:off x="1258888"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8" name="Rectangle 78"/>
          <p:cNvSpPr>
            <a:spLocks noChangeArrowheads="1"/>
          </p:cNvSpPr>
          <p:nvPr/>
        </p:nvSpPr>
        <p:spPr bwMode="auto">
          <a:xfrm>
            <a:off x="6842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39" name="Rectangle 79"/>
          <p:cNvSpPr>
            <a:spLocks noChangeArrowheads="1"/>
          </p:cNvSpPr>
          <p:nvPr/>
        </p:nvSpPr>
        <p:spPr bwMode="auto">
          <a:xfrm>
            <a:off x="9715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0" name="Rectangle 80"/>
          <p:cNvSpPr>
            <a:spLocks noChangeArrowheads="1"/>
          </p:cNvSpPr>
          <p:nvPr/>
        </p:nvSpPr>
        <p:spPr bwMode="auto">
          <a:xfrm>
            <a:off x="15478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1" name="Rectangle 81"/>
          <p:cNvSpPr>
            <a:spLocks noChangeArrowheads="1"/>
          </p:cNvSpPr>
          <p:nvPr/>
        </p:nvSpPr>
        <p:spPr bwMode="auto">
          <a:xfrm>
            <a:off x="2411413"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2" name="Rectangle 82"/>
          <p:cNvSpPr>
            <a:spLocks noChangeArrowheads="1"/>
          </p:cNvSpPr>
          <p:nvPr/>
        </p:nvSpPr>
        <p:spPr bwMode="auto">
          <a:xfrm>
            <a:off x="18367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3" name="Rectangle 83"/>
          <p:cNvSpPr>
            <a:spLocks noChangeArrowheads="1"/>
          </p:cNvSpPr>
          <p:nvPr/>
        </p:nvSpPr>
        <p:spPr bwMode="auto">
          <a:xfrm>
            <a:off x="21240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4" name="Rectangle 84"/>
          <p:cNvSpPr>
            <a:spLocks noChangeArrowheads="1"/>
          </p:cNvSpPr>
          <p:nvPr/>
        </p:nvSpPr>
        <p:spPr bwMode="auto">
          <a:xfrm>
            <a:off x="269875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5" name="Rectangle 85"/>
          <p:cNvSpPr>
            <a:spLocks noChangeArrowheads="1"/>
          </p:cNvSpPr>
          <p:nvPr/>
        </p:nvSpPr>
        <p:spPr bwMode="auto">
          <a:xfrm>
            <a:off x="3562350"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6" name="Rectangle 86"/>
          <p:cNvSpPr>
            <a:spLocks noChangeArrowheads="1"/>
          </p:cNvSpPr>
          <p:nvPr/>
        </p:nvSpPr>
        <p:spPr bwMode="auto">
          <a:xfrm>
            <a:off x="29876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7" name="Rectangle 87"/>
          <p:cNvSpPr>
            <a:spLocks noChangeArrowheads="1"/>
          </p:cNvSpPr>
          <p:nvPr/>
        </p:nvSpPr>
        <p:spPr bwMode="auto">
          <a:xfrm>
            <a:off x="3275013"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8" name="Rectangle 88"/>
          <p:cNvSpPr>
            <a:spLocks noChangeArrowheads="1"/>
          </p:cNvSpPr>
          <p:nvPr/>
        </p:nvSpPr>
        <p:spPr bwMode="auto">
          <a:xfrm>
            <a:off x="3851275"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49" name="Rectangle 89"/>
          <p:cNvSpPr>
            <a:spLocks noChangeArrowheads="1"/>
          </p:cNvSpPr>
          <p:nvPr/>
        </p:nvSpPr>
        <p:spPr bwMode="auto">
          <a:xfrm>
            <a:off x="4714875" y="19891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0" name="Rectangle 90"/>
          <p:cNvSpPr>
            <a:spLocks noChangeArrowheads="1"/>
          </p:cNvSpPr>
          <p:nvPr/>
        </p:nvSpPr>
        <p:spPr bwMode="auto">
          <a:xfrm>
            <a:off x="4140200"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1" name="Rectangle 91"/>
          <p:cNvSpPr>
            <a:spLocks noChangeArrowheads="1"/>
          </p:cNvSpPr>
          <p:nvPr/>
        </p:nvSpPr>
        <p:spPr bwMode="auto">
          <a:xfrm>
            <a:off x="4427538" y="19891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2" name="Rectangle 92"/>
          <p:cNvSpPr>
            <a:spLocks noChangeArrowheads="1"/>
          </p:cNvSpPr>
          <p:nvPr/>
        </p:nvSpPr>
        <p:spPr bwMode="auto">
          <a:xfrm>
            <a:off x="39846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3" name="Rectangle 93"/>
          <p:cNvSpPr>
            <a:spLocks noChangeArrowheads="1"/>
          </p:cNvSpPr>
          <p:nvPr/>
        </p:nvSpPr>
        <p:spPr bwMode="auto">
          <a:xfrm>
            <a:off x="1262063"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4" name="Rectangle 94"/>
          <p:cNvSpPr>
            <a:spLocks noChangeArrowheads="1"/>
          </p:cNvSpPr>
          <p:nvPr/>
        </p:nvSpPr>
        <p:spPr bwMode="auto">
          <a:xfrm>
            <a:off x="6873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5" name="Rectangle 95"/>
          <p:cNvSpPr>
            <a:spLocks noChangeArrowheads="1"/>
          </p:cNvSpPr>
          <p:nvPr/>
        </p:nvSpPr>
        <p:spPr bwMode="auto">
          <a:xfrm>
            <a:off x="9747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6" name="Rectangle 96"/>
          <p:cNvSpPr>
            <a:spLocks noChangeArrowheads="1"/>
          </p:cNvSpPr>
          <p:nvPr/>
        </p:nvSpPr>
        <p:spPr bwMode="auto">
          <a:xfrm>
            <a:off x="15509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7" name="Rectangle 97"/>
          <p:cNvSpPr>
            <a:spLocks noChangeArrowheads="1"/>
          </p:cNvSpPr>
          <p:nvPr/>
        </p:nvSpPr>
        <p:spPr bwMode="auto">
          <a:xfrm>
            <a:off x="2414588"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8" name="Rectangle 98"/>
          <p:cNvSpPr>
            <a:spLocks noChangeArrowheads="1"/>
          </p:cNvSpPr>
          <p:nvPr/>
        </p:nvSpPr>
        <p:spPr bwMode="auto">
          <a:xfrm>
            <a:off x="18399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59" name="Rectangle 99"/>
          <p:cNvSpPr>
            <a:spLocks noChangeArrowheads="1"/>
          </p:cNvSpPr>
          <p:nvPr/>
        </p:nvSpPr>
        <p:spPr bwMode="auto">
          <a:xfrm>
            <a:off x="21272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0" name="Rectangle 100"/>
          <p:cNvSpPr>
            <a:spLocks noChangeArrowheads="1"/>
          </p:cNvSpPr>
          <p:nvPr/>
        </p:nvSpPr>
        <p:spPr bwMode="auto">
          <a:xfrm>
            <a:off x="270192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1" name="Rectangle 101"/>
          <p:cNvSpPr>
            <a:spLocks noChangeArrowheads="1"/>
          </p:cNvSpPr>
          <p:nvPr/>
        </p:nvSpPr>
        <p:spPr bwMode="auto">
          <a:xfrm>
            <a:off x="3565525"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2" name="Rectangle 102"/>
          <p:cNvSpPr>
            <a:spLocks noChangeArrowheads="1"/>
          </p:cNvSpPr>
          <p:nvPr/>
        </p:nvSpPr>
        <p:spPr bwMode="auto">
          <a:xfrm>
            <a:off x="29908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3" name="Rectangle 103"/>
          <p:cNvSpPr>
            <a:spLocks noChangeArrowheads="1"/>
          </p:cNvSpPr>
          <p:nvPr/>
        </p:nvSpPr>
        <p:spPr bwMode="auto">
          <a:xfrm>
            <a:off x="3278188"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4" name="Rectangle 104"/>
          <p:cNvSpPr>
            <a:spLocks noChangeArrowheads="1"/>
          </p:cNvSpPr>
          <p:nvPr/>
        </p:nvSpPr>
        <p:spPr bwMode="auto">
          <a:xfrm>
            <a:off x="3854450"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5" name="Rectangle 105"/>
          <p:cNvSpPr>
            <a:spLocks noChangeArrowheads="1"/>
          </p:cNvSpPr>
          <p:nvPr/>
        </p:nvSpPr>
        <p:spPr bwMode="auto">
          <a:xfrm>
            <a:off x="4718050" y="22780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6" name="Rectangle 106"/>
          <p:cNvSpPr>
            <a:spLocks noChangeArrowheads="1"/>
          </p:cNvSpPr>
          <p:nvPr/>
        </p:nvSpPr>
        <p:spPr bwMode="auto">
          <a:xfrm>
            <a:off x="4143375"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7" name="Rectangle 107"/>
          <p:cNvSpPr>
            <a:spLocks noChangeArrowheads="1"/>
          </p:cNvSpPr>
          <p:nvPr/>
        </p:nvSpPr>
        <p:spPr bwMode="auto">
          <a:xfrm>
            <a:off x="4430713" y="22780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8" name="Rectangle 108"/>
          <p:cNvSpPr>
            <a:spLocks noChangeArrowheads="1"/>
          </p:cNvSpPr>
          <p:nvPr/>
        </p:nvSpPr>
        <p:spPr bwMode="auto">
          <a:xfrm>
            <a:off x="39687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69" name="Rectangle 109"/>
          <p:cNvSpPr>
            <a:spLocks noChangeArrowheads="1"/>
          </p:cNvSpPr>
          <p:nvPr/>
        </p:nvSpPr>
        <p:spPr bwMode="auto">
          <a:xfrm>
            <a:off x="1260475"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0" name="Rectangle 110"/>
          <p:cNvSpPr>
            <a:spLocks noChangeArrowheads="1"/>
          </p:cNvSpPr>
          <p:nvPr/>
        </p:nvSpPr>
        <p:spPr bwMode="auto">
          <a:xfrm>
            <a:off x="6858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1" name="Rectangle 111"/>
          <p:cNvSpPr>
            <a:spLocks noChangeArrowheads="1"/>
          </p:cNvSpPr>
          <p:nvPr/>
        </p:nvSpPr>
        <p:spPr bwMode="auto">
          <a:xfrm>
            <a:off x="9731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2" name="Rectangle 112"/>
          <p:cNvSpPr>
            <a:spLocks noChangeArrowheads="1"/>
          </p:cNvSpPr>
          <p:nvPr/>
        </p:nvSpPr>
        <p:spPr bwMode="auto">
          <a:xfrm>
            <a:off x="15494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3" name="Rectangle 113"/>
          <p:cNvSpPr>
            <a:spLocks noChangeArrowheads="1"/>
          </p:cNvSpPr>
          <p:nvPr/>
        </p:nvSpPr>
        <p:spPr bwMode="auto">
          <a:xfrm>
            <a:off x="18383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4" name="Rectangle 114"/>
          <p:cNvSpPr>
            <a:spLocks noChangeArrowheads="1"/>
          </p:cNvSpPr>
          <p:nvPr/>
        </p:nvSpPr>
        <p:spPr bwMode="auto">
          <a:xfrm>
            <a:off x="21256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5" name="Rectangle 115"/>
          <p:cNvSpPr>
            <a:spLocks noChangeArrowheads="1"/>
          </p:cNvSpPr>
          <p:nvPr/>
        </p:nvSpPr>
        <p:spPr bwMode="auto">
          <a:xfrm>
            <a:off x="270033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6" name="Rectangle 116"/>
          <p:cNvSpPr>
            <a:spLocks noChangeArrowheads="1"/>
          </p:cNvSpPr>
          <p:nvPr/>
        </p:nvSpPr>
        <p:spPr bwMode="auto">
          <a:xfrm>
            <a:off x="3563938"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7" name="Rectangle 117"/>
          <p:cNvSpPr>
            <a:spLocks noChangeArrowheads="1"/>
          </p:cNvSpPr>
          <p:nvPr/>
        </p:nvSpPr>
        <p:spPr bwMode="auto">
          <a:xfrm>
            <a:off x="29892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8" name="Rectangle 118"/>
          <p:cNvSpPr>
            <a:spLocks noChangeArrowheads="1"/>
          </p:cNvSpPr>
          <p:nvPr/>
        </p:nvSpPr>
        <p:spPr bwMode="auto">
          <a:xfrm>
            <a:off x="3276600"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79" name="Rectangle 119"/>
          <p:cNvSpPr>
            <a:spLocks noChangeArrowheads="1"/>
          </p:cNvSpPr>
          <p:nvPr/>
        </p:nvSpPr>
        <p:spPr bwMode="auto">
          <a:xfrm>
            <a:off x="3852863"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0" name="Rectangle 120"/>
          <p:cNvSpPr>
            <a:spLocks noChangeArrowheads="1"/>
          </p:cNvSpPr>
          <p:nvPr/>
        </p:nvSpPr>
        <p:spPr bwMode="auto">
          <a:xfrm>
            <a:off x="4716463" y="25654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1" name="Rectangle 121"/>
          <p:cNvSpPr>
            <a:spLocks noChangeArrowheads="1"/>
          </p:cNvSpPr>
          <p:nvPr/>
        </p:nvSpPr>
        <p:spPr bwMode="auto">
          <a:xfrm>
            <a:off x="4141788"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2" name="Rectangle 122"/>
          <p:cNvSpPr>
            <a:spLocks noChangeArrowheads="1"/>
          </p:cNvSpPr>
          <p:nvPr/>
        </p:nvSpPr>
        <p:spPr bwMode="auto">
          <a:xfrm>
            <a:off x="4429125" y="25654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3" name="Rectangle 123"/>
          <p:cNvSpPr>
            <a:spLocks noChangeArrowheads="1"/>
          </p:cNvSpPr>
          <p:nvPr/>
        </p:nvSpPr>
        <p:spPr bwMode="auto">
          <a:xfrm>
            <a:off x="39528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4" name="Rectangle 124"/>
          <p:cNvSpPr>
            <a:spLocks noChangeArrowheads="1"/>
          </p:cNvSpPr>
          <p:nvPr/>
        </p:nvSpPr>
        <p:spPr bwMode="auto">
          <a:xfrm>
            <a:off x="1258888"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5" name="Rectangle 125"/>
          <p:cNvSpPr>
            <a:spLocks noChangeArrowheads="1"/>
          </p:cNvSpPr>
          <p:nvPr/>
        </p:nvSpPr>
        <p:spPr bwMode="auto">
          <a:xfrm>
            <a:off x="6842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6" name="Rectangle 126"/>
          <p:cNvSpPr>
            <a:spLocks noChangeArrowheads="1"/>
          </p:cNvSpPr>
          <p:nvPr/>
        </p:nvSpPr>
        <p:spPr bwMode="auto">
          <a:xfrm>
            <a:off x="97155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7" name="Rectangle 127"/>
          <p:cNvSpPr>
            <a:spLocks noChangeArrowheads="1"/>
          </p:cNvSpPr>
          <p:nvPr/>
        </p:nvSpPr>
        <p:spPr bwMode="auto">
          <a:xfrm>
            <a:off x="15478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8" name="Rectangle 128"/>
          <p:cNvSpPr>
            <a:spLocks noChangeArrowheads="1"/>
          </p:cNvSpPr>
          <p:nvPr/>
        </p:nvSpPr>
        <p:spPr bwMode="auto">
          <a:xfrm>
            <a:off x="18367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89" name="Rectangle 129"/>
          <p:cNvSpPr>
            <a:spLocks noChangeArrowheads="1"/>
          </p:cNvSpPr>
          <p:nvPr/>
        </p:nvSpPr>
        <p:spPr bwMode="auto">
          <a:xfrm>
            <a:off x="21240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0" name="Rectangle 130"/>
          <p:cNvSpPr>
            <a:spLocks noChangeArrowheads="1"/>
          </p:cNvSpPr>
          <p:nvPr/>
        </p:nvSpPr>
        <p:spPr bwMode="auto">
          <a:xfrm>
            <a:off x="3562350"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1" name="Rectangle 131"/>
          <p:cNvSpPr>
            <a:spLocks noChangeArrowheads="1"/>
          </p:cNvSpPr>
          <p:nvPr/>
        </p:nvSpPr>
        <p:spPr bwMode="auto">
          <a:xfrm>
            <a:off x="29876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2" name="Rectangle 132"/>
          <p:cNvSpPr>
            <a:spLocks noChangeArrowheads="1"/>
          </p:cNvSpPr>
          <p:nvPr/>
        </p:nvSpPr>
        <p:spPr bwMode="auto">
          <a:xfrm>
            <a:off x="3275013"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3" name="Rectangle 133"/>
          <p:cNvSpPr>
            <a:spLocks noChangeArrowheads="1"/>
          </p:cNvSpPr>
          <p:nvPr/>
        </p:nvSpPr>
        <p:spPr bwMode="auto">
          <a:xfrm>
            <a:off x="3851275"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4" name="Rectangle 134"/>
          <p:cNvSpPr>
            <a:spLocks noChangeArrowheads="1"/>
          </p:cNvSpPr>
          <p:nvPr/>
        </p:nvSpPr>
        <p:spPr bwMode="auto">
          <a:xfrm>
            <a:off x="4714875" y="28527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5" name="Rectangle 135"/>
          <p:cNvSpPr>
            <a:spLocks noChangeArrowheads="1"/>
          </p:cNvSpPr>
          <p:nvPr/>
        </p:nvSpPr>
        <p:spPr bwMode="auto">
          <a:xfrm>
            <a:off x="4140200"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6" name="Rectangle 136"/>
          <p:cNvSpPr>
            <a:spLocks noChangeArrowheads="1"/>
          </p:cNvSpPr>
          <p:nvPr/>
        </p:nvSpPr>
        <p:spPr bwMode="auto">
          <a:xfrm>
            <a:off x="4427538" y="28527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7" name="Rectangle 137"/>
          <p:cNvSpPr>
            <a:spLocks noChangeArrowheads="1"/>
          </p:cNvSpPr>
          <p:nvPr/>
        </p:nvSpPr>
        <p:spPr bwMode="auto">
          <a:xfrm>
            <a:off x="39370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8" name="Rectangle 138"/>
          <p:cNvSpPr>
            <a:spLocks noChangeArrowheads="1"/>
          </p:cNvSpPr>
          <p:nvPr/>
        </p:nvSpPr>
        <p:spPr bwMode="auto">
          <a:xfrm>
            <a:off x="1257300"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499" name="Rectangle 139"/>
          <p:cNvSpPr>
            <a:spLocks noChangeArrowheads="1"/>
          </p:cNvSpPr>
          <p:nvPr/>
        </p:nvSpPr>
        <p:spPr bwMode="auto">
          <a:xfrm>
            <a:off x="6826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0" name="Rectangle 140"/>
          <p:cNvSpPr>
            <a:spLocks noChangeArrowheads="1"/>
          </p:cNvSpPr>
          <p:nvPr/>
        </p:nvSpPr>
        <p:spPr bwMode="auto">
          <a:xfrm>
            <a:off x="9699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1" name="Rectangle 141"/>
          <p:cNvSpPr>
            <a:spLocks noChangeArrowheads="1"/>
          </p:cNvSpPr>
          <p:nvPr/>
        </p:nvSpPr>
        <p:spPr bwMode="auto">
          <a:xfrm>
            <a:off x="15462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2" name="Rectangle 142"/>
          <p:cNvSpPr>
            <a:spLocks noChangeArrowheads="1"/>
          </p:cNvSpPr>
          <p:nvPr/>
        </p:nvSpPr>
        <p:spPr bwMode="auto">
          <a:xfrm>
            <a:off x="2409825"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3" name="Rectangle 143"/>
          <p:cNvSpPr>
            <a:spLocks noChangeArrowheads="1"/>
          </p:cNvSpPr>
          <p:nvPr/>
        </p:nvSpPr>
        <p:spPr bwMode="auto">
          <a:xfrm>
            <a:off x="18351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4" name="Rectangle 144"/>
          <p:cNvSpPr>
            <a:spLocks noChangeArrowheads="1"/>
          </p:cNvSpPr>
          <p:nvPr/>
        </p:nvSpPr>
        <p:spPr bwMode="auto">
          <a:xfrm>
            <a:off x="21224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5" name="Rectangle 145"/>
          <p:cNvSpPr>
            <a:spLocks noChangeArrowheads="1"/>
          </p:cNvSpPr>
          <p:nvPr/>
        </p:nvSpPr>
        <p:spPr bwMode="auto">
          <a:xfrm>
            <a:off x="269716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6" name="Rectangle 146"/>
          <p:cNvSpPr>
            <a:spLocks noChangeArrowheads="1"/>
          </p:cNvSpPr>
          <p:nvPr/>
        </p:nvSpPr>
        <p:spPr bwMode="auto">
          <a:xfrm>
            <a:off x="3560763"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7" name="Rectangle 147"/>
          <p:cNvSpPr>
            <a:spLocks noChangeArrowheads="1"/>
          </p:cNvSpPr>
          <p:nvPr/>
        </p:nvSpPr>
        <p:spPr bwMode="auto">
          <a:xfrm>
            <a:off x="29860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8" name="Rectangle 148"/>
          <p:cNvSpPr>
            <a:spLocks noChangeArrowheads="1"/>
          </p:cNvSpPr>
          <p:nvPr/>
        </p:nvSpPr>
        <p:spPr bwMode="auto">
          <a:xfrm>
            <a:off x="3273425"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09" name="Rectangle 149"/>
          <p:cNvSpPr>
            <a:spLocks noChangeArrowheads="1"/>
          </p:cNvSpPr>
          <p:nvPr/>
        </p:nvSpPr>
        <p:spPr bwMode="auto">
          <a:xfrm>
            <a:off x="3849688"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0" name="Rectangle 150"/>
          <p:cNvSpPr>
            <a:spLocks noChangeArrowheads="1"/>
          </p:cNvSpPr>
          <p:nvPr/>
        </p:nvSpPr>
        <p:spPr bwMode="auto">
          <a:xfrm>
            <a:off x="4713288" y="314007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1" name="Rectangle 151"/>
          <p:cNvSpPr>
            <a:spLocks noChangeArrowheads="1"/>
          </p:cNvSpPr>
          <p:nvPr/>
        </p:nvSpPr>
        <p:spPr bwMode="auto">
          <a:xfrm>
            <a:off x="4138613"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2" name="Rectangle 152"/>
          <p:cNvSpPr>
            <a:spLocks noChangeArrowheads="1"/>
          </p:cNvSpPr>
          <p:nvPr/>
        </p:nvSpPr>
        <p:spPr bwMode="auto">
          <a:xfrm>
            <a:off x="4425950" y="314007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3" name="Rectangle 153"/>
          <p:cNvSpPr>
            <a:spLocks noChangeArrowheads="1"/>
          </p:cNvSpPr>
          <p:nvPr/>
        </p:nvSpPr>
        <p:spPr bwMode="auto">
          <a:xfrm>
            <a:off x="39687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4" name="Rectangle 154"/>
          <p:cNvSpPr>
            <a:spLocks noChangeArrowheads="1"/>
          </p:cNvSpPr>
          <p:nvPr/>
        </p:nvSpPr>
        <p:spPr bwMode="auto">
          <a:xfrm>
            <a:off x="1260475"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5" name="Rectangle 155"/>
          <p:cNvSpPr>
            <a:spLocks noChangeArrowheads="1"/>
          </p:cNvSpPr>
          <p:nvPr/>
        </p:nvSpPr>
        <p:spPr bwMode="auto">
          <a:xfrm>
            <a:off x="6858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6" name="Rectangle 156"/>
          <p:cNvSpPr>
            <a:spLocks noChangeArrowheads="1"/>
          </p:cNvSpPr>
          <p:nvPr/>
        </p:nvSpPr>
        <p:spPr bwMode="auto">
          <a:xfrm>
            <a:off x="9731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7" name="Rectangle 157"/>
          <p:cNvSpPr>
            <a:spLocks noChangeArrowheads="1"/>
          </p:cNvSpPr>
          <p:nvPr/>
        </p:nvSpPr>
        <p:spPr bwMode="auto">
          <a:xfrm>
            <a:off x="15494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8" name="Rectangle 158"/>
          <p:cNvSpPr>
            <a:spLocks noChangeArrowheads="1"/>
          </p:cNvSpPr>
          <p:nvPr/>
        </p:nvSpPr>
        <p:spPr bwMode="auto">
          <a:xfrm>
            <a:off x="2413000"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19" name="Rectangle 159"/>
          <p:cNvSpPr>
            <a:spLocks noChangeArrowheads="1"/>
          </p:cNvSpPr>
          <p:nvPr/>
        </p:nvSpPr>
        <p:spPr bwMode="auto">
          <a:xfrm>
            <a:off x="18383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0" name="Rectangle 160"/>
          <p:cNvSpPr>
            <a:spLocks noChangeArrowheads="1"/>
          </p:cNvSpPr>
          <p:nvPr/>
        </p:nvSpPr>
        <p:spPr bwMode="auto">
          <a:xfrm>
            <a:off x="21256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1" name="Rectangle 161"/>
          <p:cNvSpPr>
            <a:spLocks noChangeArrowheads="1"/>
          </p:cNvSpPr>
          <p:nvPr/>
        </p:nvSpPr>
        <p:spPr bwMode="auto">
          <a:xfrm>
            <a:off x="270033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2" name="Rectangle 162"/>
          <p:cNvSpPr>
            <a:spLocks noChangeArrowheads="1"/>
          </p:cNvSpPr>
          <p:nvPr/>
        </p:nvSpPr>
        <p:spPr bwMode="auto">
          <a:xfrm>
            <a:off x="3563938"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3" name="Rectangle 163"/>
          <p:cNvSpPr>
            <a:spLocks noChangeArrowheads="1"/>
          </p:cNvSpPr>
          <p:nvPr/>
        </p:nvSpPr>
        <p:spPr bwMode="auto">
          <a:xfrm>
            <a:off x="29892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4" name="Rectangle 164"/>
          <p:cNvSpPr>
            <a:spLocks noChangeArrowheads="1"/>
          </p:cNvSpPr>
          <p:nvPr/>
        </p:nvSpPr>
        <p:spPr bwMode="auto">
          <a:xfrm>
            <a:off x="3276600"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5" name="Rectangle 165"/>
          <p:cNvSpPr>
            <a:spLocks noChangeArrowheads="1"/>
          </p:cNvSpPr>
          <p:nvPr/>
        </p:nvSpPr>
        <p:spPr bwMode="auto">
          <a:xfrm>
            <a:off x="3852863"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6" name="Rectangle 166"/>
          <p:cNvSpPr>
            <a:spLocks noChangeArrowheads="1"/>
          </p:cNvSpPr>
          <p:nvPr/>
        </p:nvSpPr>
        <p:spPr bwMode="auto">
          <a:xfrm>
            <a:off x="4716463" y="34290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7" name="Rectangle 167"/>
          <p:cNvSpPr>
            <a:spLocks noChangeArrowheads="1"/>
          </p:cNvSpPr>
          <p:nvPr/>
        </p:nvSpPr>
        <p:spPr bwMode="auto">
          <a:xfrm>
            <a:off x="4141788"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8" name="Rectangle 168"/>
          <p:cNvSpPr>
            <a:spLocks noChangeArrowheads="1"/>
          </p:cNvSpPr>
          <p:nvPr/>
        </p:nvSpPr>
        <p:spPr bwMode="auto">
          <a:xfrm>
            <a:off x="4429125" y="34290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29" name="Rectangle 169"/>
          <p:cNvSpPr>
            <a:spLocks noChangeArrowheads="1"/>
          </p:cNvSpPr>
          <p:nvPr/>
        </p:nvSpPr>
        <p:spPr bwMode="auto">
          <a:xfrm>
            <a:off x="39528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0" name="Rectangle 170"/>
          <p:cNvSpPr>
            <a:spLocks noChangeArrowheads="1"/>
          </p:cNvSpPr>
          <p:nvPr/>
        </p:nvSpPr>
        <p:spPr bwMode="auto">
          <a:xfrm>
            <a:off x="6842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1" name="Rectangle 171"/>
          <p:cNvSpPr>
            <a:spLocks noChangeArrowheads="1"/>
          </p:cNvSpPr>
          <p:nvPr/>
        </p:nvSpPr>
        <p:spPr bwMode="auto">
          <a:xfrm>
            <a:off x="9715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2" name="Rectangle 172"/>
          <p:cNvSpPr>
            <a:spLocks noChangeArrowheads="1"/>
          </p:cNvSpPr>
          <p:nvPr/>
        </p:nvSpPr>
        <p:spPr bwMode="auto">
          <a:xfrm>
            <a:off x="15478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3" name="Rectangle 173"/>
          <p:cNvSpPr>
            <a:spLocks noChangeArrowheads="1"/>
          </p:cNvSpPr>
          <p:nvPr/>
        </p:nvSpPr>
        <p:spPr bwMode="auto">
          <a:xfrm>
            <a:off x="2411413"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4" name="Rectangle 174"/>
          <p:cNvSpPr>
            <a:spLocks noChangeArrowheads="1"/>
          </p:cNvSpPr>
          <p:nvPr/>
        </p:nvSpPr>
        <p:spPr bwMode="auto">
          <a:xfrm>
            <a:off x="18367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5" name="Rectangle 175"/>
          <p:cNvSpPr>
            <a:spLocks noChangeArrowheads="1"/>
          </p:cNvSpPr>
          <p:nvPr/>
        </p:nvSpPr>
        <p:spPr bwMode="auto">
          <a:xfrm>
            <a:off x="21240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6" name="Rectangle 176"/>
          <p:cNvSpPr>
            <a:spLocks noChangeArrowheads="1"/>
          </p:cNvSpPr>
          <p:nvPr/>
        </p:nvSpPr>
        <p:spPr bwMode="auto">
          <a:xfrm>
            <a:off x="269875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7" name="Rectangle 177"/>
          <p:cNvSpPr>
            <a:spLocks noChangeArrowheads="1"/>
          </p:cNvSpPr>
          <p:nvPr/>
        </p:nvSpPr>
        <p:spPr bwMode="auto">
          <a:xfrm>
            <a:off x="2987675"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8" name="Rectangle 178"/>
          <p:cNvSpPr>
            <a:spLocks noChangeArrowheads="1"/>
          </p:cNvSpPr>
          <p:nvPr/>
        </p:nvSpPr>
        <p:spPr bwMode="auto">
          <a:xfrm>
            <a:off x="3275013"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39" name="Rectangle 179"/>
          <p:cNvSpPr>
            <a:spLocks noChangeArrowheads="1"/>
          </p:cNvSpPr>
          <p:nvPr/>
        </p:nvSpPr>
        <p:spPr bwMode="auto">
          <a:xfrm>
            <a:off x="4714875"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0" name="Rectangle 180"/>
          <p:cNvSpPr>
            <a:spLocks noChangeArrowheads="1"/>
          </p:cNvSpPr>
          <p:nvPr/>
        </p:nvSpPr>
        <p:spPr bwMode="auto">
          <a:xfrm>
            <a:off x="4140200"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1" name="Rectangle 181"/>
          <p:cNvSpPr>
            <a:spLocks noChangeArrowheads="1"/>
          </p:cNvSpPr>
          <p:nvPr/>
        </p:nvSpPr>
        <p:spPr bwMode="auto">
          <a:xfrm>
            <a:off x="4427538" y="3716338"/>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2" name="Rectangle 182"/>
          <p:cNvSpPr>
            <a:spLocks noChangeArrowheads="1"/>
          </p:cNvSpPr>
          <p:nvPr/>
        </p:nvSpPr>
        <p:spPr bwMode="auto">
          <a:xfrm>
            <a:off x="39687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3" name="Rectangle 183"/>
          <p:cNvSpPr>
            <a:spLocks noChangeArrowheads="1"/>
          </p:cNvSpPr>
          <p:nvPr/>
        </p:nvSpPr>
        <p:spPr bwMode="auto">
          <a:xfrm>
            <a:off x="6858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4" name="Rectangle 184"/>
          <p:cNvSpPr>
            <a:spLocks noChangeArrowheads="1"/>
          </p:cNvSpPr>
          <p:nvPr/>
        </p:nvSpPr>
        <p:spPr bwMode="auto">
          <a:xfrm>
            <a:off x="9731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5" name="Rectangle 185"/>
          <p:cNvSpPr>
            <a:spLocks noChangeArrowheads="1"/>
          </p:cNvSpPr>
          <p:nvPr/>
        </p:nvSpPr>
        <p:spPr bwMode="auto">
          <a:xfrm>
            <a:off x="2413000"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6" name="Rectangle 186"/>
          <p:cNvSpPr>
            <a:spLocks noChangeArrowheads="1"/>
          </p:cNvSpPr>
          <p:nvPr/>
        </p:nvSpPr>
        <p:spPr bwMode="auto">
          <a:xfrm>
            <a:off x="18383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7" name="Rectangle 187"/>
          <p:cNvSpPr>
            <a:spLocks noChangeArrowheads="1"/>
          </p:cNvSpPr>
          <p:nvPr/>
        </p:nvSpPr>
        <p:spPr bwMode="auto">
          <a:xfrm>
            <a:off x="21256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8" name="Rectangle 188"/>
          <p:cNvSpPr>
            <a:spLocks noChangeArrowheads="1"/>
          </p:cNvSpPr>
          <p:nvPr/>
        </p:nvSpPr>
        <p:spPr bwMode="auto">
          <a:xfrm>
            <a:off x="270033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49" name="Rectangle 189"/>
          <p:cNvSpPr>
            <a:spLocks noChangeArrowheads="1"/>
          </p:cNvSpPr>
          <p:nvPr/>
        </p:nvSpPr>
        <p:spPr bwMode="auto">
          <a:xfrm>
            <a:off x="2989263"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0" name="Rectangle 190"/>
          <p:cNvSpPr>
            <a:spLocks noChangeArrowheads="1"/>
          </p:cNvSpPr>
          <p:nvPr/>
        </p:nvSpPr>
        <p:spPr bwMode="auto">
          <a:xfrm>
            <a:off x="3276600"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1" name="Rectangle 191"/>
          <p:cNvSpPr>
            <a:spLocks noChangeArrowheads="1"/>
          </p:cNvSpPr>
          <p:nvPr/>
        </p:nvSpPr>
        <p:spPr bwMode="auto">
          <a:xfrm>
            <a:off x="4716463" y="40052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2" name="Rectangle 192"/>
          <p:cNvSpPr>
            <a:spLocks noChangeArrowheads="1"/>
          </p:cNvSpPr>
          <p:nvPr/>
        </p:nvSpPr>
        <p:spPr bwMode="auto">
          <a:xfrm>
            <a:off x="4141788"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3" name="Rectangle 193"/>
          <p:cNvSpPr>
            <a:spLocks noChangeArrowheads="1"/>
          </p:cNvSpPr>
          <p:nvPr/>
        </p:nvSpPr>
        <p:spPr bwMode="auto">
          <a:xfrm>
            <a:off x="4429125" y="40052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4" name="Rectangle 194"/>
          <p:cNvSpPr>
            <a:spLocks noChangeArrowheads="1"/>
          </p:cNvSpPr>
          <p:nvPr/>
        </p:nvSpPr>
        <p:spPr bwMode="auto">
          <a:xfrm>
            <a:off x="39528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5" name="Rectangle 195"/>
          <p:cNvSpPr>
            <a:spLocks noChangeArrowheads="1"/>
          </p:cNvSpPr>
          <p:nvPr/>
        </p:nvSpPr>
        <p:spPr bwMode="auto">
          <a:xfrm>
            <a:off x="1258888"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6" name="Rectangle 196"/>
          <p:cNvSpPr>
            <a:spLocks noChangeArrowheads="1"/>
          </p:cNvSpPr>
          <p:nvPr/>
        </p:nvSpPr>
        <p:spPr bwMode="auto">
          <a:xfrm>
            <a:off x="6842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7" name="Rectangle 197"/>
          <p:cNvSpPr>
            <a:spLocks noChangeArrowheads="1"/>
          </p:cNvSpPr>
          <p:nvPr/>
        </p:nvSpPr>
        <p:spPr bwMode="auto">
          <a:xfrm>
            <a:off x="9715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8" name="Rectangle 198"/>
          <p:cNvSpPr>
            <a:spLocks noChangeArrowheads="1"/>
          </p:cNvSpPr>
          <p:nvPr/>
        </p:nvSpPr>
        <p:spPr bwMode="auto">
          <a:xfrm>
            <a:off x="15478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59" name="Rectangle 199"/>
          <p:cNvSpPr>
            <a:spLocks noChangeArrowheads="1"/>
          </p:cNvSpPr>
          <p:nvPr/>
        </p:nvSpPr>
        <p:spPr bwMode="auto">
          <a:xfrm>
            <a:off x="2411413"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0" name="Rectangle 200"/>
          <p:cNvSpPr>
            <a:spLocks noChangeArrowheads="1"/>
          </p:cNvSpPr>
          <p:nvPr/>
        </p:nvSpPr>
        <p:spPr bwMode="auto">
          <a:xfrm>
            <a:off x="18367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1" name="Rectangle 201"/>
          <p:cNvSpPr>
            <a:spLocks noChangeArrowheads="1"/>
          </p:cNvSpPr>
          <p:nvPr/>
        </p:nvSpPr>
        <p:spPr bwMode="auto">
          <a:xfrm>
            <a:off x="21240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2" name="Rectangle 202"/>
          <p:cNvSpPr>
            <a:spLocks noChangeArrowheads="1"/>
          </p:cNvSpPr>
          <p:nvPr/>
        </p:nvSpPr>
        <p:spPr bwMode="auto">
          <a:xfrm>
            <a:off x="269875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3" name="Rectangle 203"/>
          <p:cNvSpPr>
            <a:spLocks noChangeArrowheads="1"/>
          </p:cNvSpPr>
          <p:nvPr/>
        </p:nvSpPr>
        <p:spPr bwMode="auto">
          <a:xfrm>
            <a:off x="3562350"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4" name="Rectangle 204"/>
          <p:cNvSpPr>
            <a:spLocks noChangeArrowheads="1"/>
          </p:cNvSpPr>
          <p:nvPr/>
        </p:nvSpPr>
        <p:spPr bwMode="auto">
          <a:xfrm>
            <a:off x="29876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5" name="Rectangle 205"/>
          <p:cNvSpPr>
            <a:spLocks noChangeArrowheads="1"/>
          </p:cNvSpPr>
          <p:nvPr/>
        </p:nvSpPr>
        <p:spPr bwMode="auto">
          <a:xfrm>
            <a:off x="3275013"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6" name="Rectangle 206"/>
          <p:cNvSpPr>
            <a:spLocks noChangeArrowheads="1"/>
          </p:cNvSpPr>
          <p:nvPr/>
        </p:nvSpPr>
        <p:spPr bwMode="auto">
          <a:xfrm>
            <a:off x="3851275"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7" name="Rectangle 207"/>
          <p:cNvSpPr>
            <a:spLocks noChangeArrowheads="1"/>
          </p:cNvSpPr>
          <p:nvPr/>
        </p:nvSpPr>
        <p:spPr bwMode="auto">
          <a:xfrm>
            <a:off x="4714875" y="4292600"/>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8" name="Rectangle 208"/>
          <p:cNvSpPr>
            <a:spLocks noChangeArrowheads="1"/>
          </p:cNvSpPr>
          <p:nvPr/>
        </p:nvSpPr>
        <p:spPr bwMode="auto">
          <a:xfrm>
            <a:off x="4140200"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69" name="Rectangle 209"/>
          <p:cNvSpPr>
            <a:spLocks noChangeArrowheads="1"/>
          </p:cNvSpPr>
          <p:nvPr/>
        </p:nvSpPr>
        <p:spPr bwMode="auto">
          <a:xfrm>
            <a:off x="4427538" y="4292600"/>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0" name="Rectangle 210"/>
          <p:cNvSpPr>
            <a:spLocks noChangeArrowheads="1"/>
          </p:cNvSpPr>
          <p:nvPr/>
        </p:nvSpPr>
        <p:spPr bwMode="auto">
          <a:xfrm>
            <a:off x="39846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1" name="Rectangle 211"/>
          <p:cNvSpPr>
            <a:spLocks noChangeArrowheads="1"/>
          </p:cNvSpPr>
          <p:nvPr/>
        </p:nvSpPr>
        <p:spPr bwMode="auto">
          <a:xfrm>
            <a:off x="1262063"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2" name="Rectangle 212"/>
          <p:cNvSpPr>
            <a:spLocks noChangeArrowheads="1"/>
          </p:cNvSpPr>
          <p:nvPr/>
        </p:nvSpPr>
        <p:spPr bwMode="auto">
          <a:xfrm>
            <a:off x="6873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3" name="Rectangle 213"/>
          <p:cNvSpPr>
            <a:spLocks noChangeArrowheads="1"/>
          </p:cNvSpPr>
          <p:nvPr/>
        </p:nvSpPr>
        <p:spPr bwMode="auto">
          <a:xfrm>
            <a:off x="9747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4" name="Rectangle 214"/>
          <p:cNvSpPr>
            <a:spLocks noChangeArrowheads="1"/>
          </p:cNvSpPr>
          <p:nvPr/>
        </p:nvSpPr>
        <p:spPr bwMode="auto">
          <a:xfrm>
            <a:off x="15509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5" name="Rectangle 215"/>
          <p:cNvSpPr>
            <a:spLocks noChangeArrowheads="1"/>
          </p:cNvSpPr>
          <p:nvPr/>
        </p:nvSpPr>
        <p:spPr bwMode="auto">
          <a:xfrm>
            <a:off x="2414588"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6" name="Rectangle 216"/>
          <p:cNvSpPr>
            <a:spLocks noChangeArrowheads="1"/>
          </p:cNvSpPr>
          <p:nvPr/>
        </p:nvSpPr>
        <p:spPr bwMode="auto">
          <a:xfrm>
            <a:off x="18399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7" name="Rectangle 217"/>
          <p:cNvSpPr>
            <a:spLocks noChangeArrowheads="1"/>
          </p:cNvSpPr>
          <p:nvPr/>
        </p:nvSpPr>
        <p:spPr bwMode="auto">
          <a:xfrm>
            <a:off x="21272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8" name="Rectangle 218"/>
          <p:cNvSpPr>
            <a:spLocks noChangeArrowheads="1"/>
          </p:cNvSpPr>
          <p:nvPr/>
        </p:nvSpPr>
        <p:spPr bwMode="auto">
          <a:xfrm>
            <a:off x="270192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79" name="Rectangle 219"/>
          <p:cNvSpPr>
            <a:spLocks noChangeArrowheads="1"/>
          </p:cNvSpPr>
          <p:nvPr/>
        </p:nvSpPr>
        <p:spPr bwMode="auto">
          <a:xfrm>
            <a:off x="3565525"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0" name="Rectangle 220"/>
          <p:cNvSpPr>
            <a:spLocks noChangeArrowheads="1"/>
          </p:cNvSpPr>
          <p:nvPr/>
        </p:nvSpPr>
        <p:spPr bwMode="auto">
          <a:xfrm>
            <a:off x="29908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1" name="Rectangle 221"/>
          <p:cNvSpPr>
            <a:spLocks noChangeArrowheads="1"/>
          </p:cNvSpPr>
          <p:nvPr/>
        </p:nvSpPr>
        <p:spPr bwMode="auto">
          <a:xfrm>
            <a:off x="3278188"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2" name="Rectangle 222"/>
          <p:cNvSpPr>
            <a:spLocks noChangeArrowheads="1"/>
          </p:cNvSpPr>
          <p:nvPr/>
        </p:nvSpPr>
        <p:spPr bwMode="auto">
          <a:xfrm>
            <a:off x="3854450"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3" name="Rectangle 223"/>
          <p:cNvSpPr>
            <a:spLocks noChangeArrowheads="1"/>
          </p:cNvSpPr>
          <p:nvPr/>
        </p:nvSpPr>
        <p:spPr bwMode="auto">
          <a:xfrm>
            <a:off x="4718050" y="4581525"/>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4" name="Rectangle 224"/>
          <p:cNvSpPr>
            <a:spLocks noChangeArrowheads="1"/>
          </p:cNvSpPr>
          <p:nvPr/>
        </p:nvSpPr>
        <p:spPr bwMode="auto">
          <a:xfrm>
            <a:off x="4143375"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5" name="Rectangle 225"/>
          <p:cNvSpPr>
            <a:spLocks noChangeArrowheads="1"/>
          </p:cNvSpPr>
          <p:nvPr/>
        </p:nvSpPr>
        <p:spPr bwMode="auto">
          <a:xfrm>
            <a:off x="4430713" y="4581525"/>
            <a:ext cx="288925" cy="287338"/>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6" name="Rectangle 226"/>
          <p:cNvSpPr>
            <a:spLocks noChangeArrowheads="1"/>
          </p:cNvSpPr>
          <p:nvPr/>
        </p:nvSpPr>
        <p:spPr bwMode="auto">
          <a:xfrm>
            <a:off x="39687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7" name="Rectangle 227"/>
          <p:cNvSpPr>
            <a:spLocks noChangeArrowheads="1"/>
          </p:cNvSpPr>
          <p:nvPr/>
        </p:nvSpPr>
        <p:spPr bwMode="auto">
          <a:xfrm>
            <a:off x="1260475"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8" name="Rectangle 228"/>
          <p:cNvSpPr>
            <a:spLocks noChangeArrowheads="1"/>
          </p:cNvSpPr>
          <p:nvPr/>
        </p:nvSpPr>
        <p:spPr bwMode="auto">
          <a:xfrm>
            <a:off x="6858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89" name="Rectangle 229"/>
          <p:cNvSpPr>
            <a:spLocks noChangeArrowheads="1"/>
          </p:cNvSpPr>
          <p:nvPr/>
        </p:nvSpPr>
        <p:spPr bwMode="auto">
          <a:xfrm>
            <a:off x="9731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0" name="Rectangle 230"/>
          <p:cNvSpPr>
            <a:spLocks noChangeArrowheads="1"/>
          </p:cNvSpPr>
          <p:nvPr/>
        </p:nvSpPr>
        <p:spPr bwMode="auto">
          <a:xfrm>
            <a:off x="15494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1" name="Rectangle 231"/>
          <p:cNvSpPr>
            <a:spLocks noChangeArrowheads="1"/>
          </p:cNvSpPr>
          <p:nvPr/>
        </p:nvSpPr>
        <p:spPr bwMode="auto">
          <a:xfrm>
            <a:off x="2413000"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2" name="Rectangle 232"/>
          <p:cNvSpPr>
            <a:spLocks noChangeArrowheads="1"/>
          </p:cNvSpPr>
          <p:nvPr/>
        </p:nvSpPr>
        <p:spPr bwMode="auto">
          <a:xfrm>
            <a:off x="18383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3" name="Rectangle 233"/>
          <p:cNvSpPr>
            <a:spLocks noChangeArrowheads="1"/>
          </p:cNvSpPr>
          <p:nvPr/>
        </p:nvSpPr>
        <p:spPr bwMode="auto">
          <a:xfrm>
            <a:off x="21256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4" name="Rectangle 234"/>
          <p:cNvSpPr>
            <a:spLocks noChangeArrowheads="1"/>
          </p:cNvSpPr>
          <p:nvPr/>
        </p:nvSpPr>
        <p:spPr bwMode="auto">
          <a:xfrm>
            <a:off x="270033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5" name="Rectangle 235"/>
          <p:cNvSpPr>
            <a:spLocks noChangeArrowheads="1"/>
          </p:cNvSpPr>
          <p:nvPr/>
        </p:nvSpPr>
        <p:spPr bwMode="auto">
          <a:xfrm>
            <a:off x="3563938"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6" name="Rectangle 236"/>
          <p:cNvSpPr>
            <a:spLocks noChangeArrowheads="1"/>
          </p:cNvSpPr>
          <p:nvPr/>
        </p:nvSpPr>
        <p:spPr bwMode="auto">
          <a:xfrm>
            <a:off x="29892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7" name="Rectangle 237"/>
          <p:cNvSpPr>
            <a:spLocks noChangeArrowheads="1"/>
          </p:cNvSpPr>
          <p:nvPr/>
        </p:nvSpPr>
        <p:spPr bwMode="auto">
          <a:xfrm>
            <a:off x="3276600"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8" name="Rectangle 238"/>
          <p:cNvSpPr>
            <a:spLocks noChangeArrowheads="1"/>
          </p:cNvSpPr>
          <p:nvPr/>
        </p:nvSpPr>
        <p:spPr bwMode="auto">
          <a:xfrm>
            <a:off x="3852863"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599" name="Rectangle 239"/>
          <p:cNvSpPr>
            <a:spLocks noChangeArrowheads="1"/>
          </p:cNvSpPr>
          <p:nvPr/>
        </p:nvSpPr>
        <p:spPr bwMode="auto">
          <a:xfrm>
            <a:off x="4716463" y="4868863"/>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0" name="Rectangle 240"/>
          <p:cNvSpPr>
            <a:spLocks noChangeArrowheads="1"/>
          </p:cNvSpPr>
          <p:nvPr/>
        </p:nvSpPr>
        <p:spPr bwMode="auto">
          <a:xfrm>
            <a:off x="4141788"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1" name="Rectangle 241"/>
          <p:cNvSpPr>
            <a:spLocks noChangeArrowheads="1"/>
          </p:cNvSpPr>
          <p:nvPr/>
        </p:nvSpPr>
        <p:spPr bwMode="auto">
          <a:xfrm>
            <a:off x="4429125" y="4868863"/>
            <a:ext cx="288925" cy="287337"/>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02" name="Line 242"/>
          <p:cNvSpPr>
            <a:spLocks noChangeShapeType="1"/>
          </p:cNvSpPr>
          <p:nvPr/>
        </p:nvSpPr>
        <p:spPr bwMode="auto">
          <a:xfrm>
            <a:off x="179388" y="2852738"/>
            <a:ext cx="4968875" cy="0"/>
          </a:xfrm>
          <a:prstGeom prst="line">
            <a:avLst/>
          </a:prstGeom>
          <a:noFill/>
          <a:ln w="57150" cmpd="sng">
            <a:solidFill>
              <a:schemeClr val="hlink"/>
            </a:solidFill>
            <a:round/>
            <a:headEnd/>
            <a:tailEnd/>
          </a:ln>
          <a:effectLst/>
        </p:spPr>
        <p:txBody>
          <a:bodyPr/>
          <a:lstStyle/>
          <a:p>
            <a:endParaRPr lang="zh-CN" altLang="en-US"/>
          </a:p>
        </p:txBody>
      </p:sp>
      <p:sp>
        <p:nvSpPr>
          <p:cNvPr id="15603" name="Line 243"/>
          <p:cNvSpPr>
            <a:spLocks noChangeShapeType="1"/>
          </p:cNvSpPr>
          <p:nvPr/>
        </p:nvSpPr>
        <p:spPr bwMode="auto">
          <a:xfrm>
            <a:off x="2700338" y="404813"/>
            <a:ext cx="0" cy="4895850"/>
          </a:xfrm>
          <a:prstGeom prst="line">
            <a:avLst/>
          </a:prstGeom>
          <a:noFill/>
          <a:ln w="57150" cmpd="sng">
            <a:solidFill>
              <a:schemeClr val="hlink"/>
            </a:solidFill>
            <a:round/>
            <a:headEnd/>
            <a:tailEnd/>
          </a:ln>
          <a:effectLst/>
        </p:spPr>
        <p:txBody>
          <a:bodyPr/>
          <a:lstStyle/>
          <a:p>
            <a:endParaRPr lang="zh-CN" altLang="en-US"/>
          </a:p>
        </p:txBody>
      </p:sp>
      <p:sp>
        <p:nvSpPr>
          <p:cNvPr id="15604" name="Line 244"/>
          <p:cNvSpPr>
            <a:spLocks noChangeShapeType="1"/>
          </p:cNvSpPr>
          <p:nvPr/>
        </p:nvSpPr>
        <p:spPr bwMode="auto">
          <a:xfrm>
            <a:off x="179388" y="1700213"/>
            <a:ext cx="2520950" cy="0"/>
          </a:xfrm>
          <a:prstGeom prst="line">
            <a:avLst/>
          </a:prstGeom>
          <a:noFill/>
          <a:ln w="38100" cmpd="sng">
            <a:solidFill>
              <a:schemeClr val="hlink"/>
            </a:solidFill>
            <a:round/>
            <a:headEnd/>
            <a:tailEnd/>
          </a:ln>
          <a:effectLst/>
        </p:spPr>
        <p:txBody>
          <a:bodyPr/>
          <a:lstStyle/>
          <a:p>
            <a:endParaRPr lang="zh-CN" altLang="en-US"/>
          </a:p>
        </p:txBody>
      </p:sp>
      <p:sp>
        <p:nvSpPr>
          <p:cNvPr id="15605" name="Line 245"/>
          <p:cNvSpPr>
            <a:spLocks noChangeShapeType="1"/>
          </p:cNvSpPr>
          <p:nvPr/>
        </p:nvSpPr>
        <p:spPr bwMode="auto">
          <a:xfrm>
            <a:off x="1547813"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06" name="Rectangle 246"/>
          <p:cNvSpPr>
            <a:spLocks noChangeArrowheads="1"/>
          </p:cNvSpPr>
          <p:nvPr/>
        </p:nvSpPr>
        <p:spPr bwMode="auto">
          <a:xfrm>
            <a:off x="1258888"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7" name="Rectangle 247"/>
          <p:cNvSpPr>
            <a:spLocks noChangeArrowheads="1"/>
          </p:cNvSpPr>
          <p:nvPr/>
        </p:nvSpPr>
        <p:spPr bwMode="auto">
          <a:xfrm>
            <a:off x="1547813"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8" name="Rectangle 248"/>
          <p:cNvSpPr>
            <a:spLocks noChangeArrowheads="1"/>
          </p:cNvSpPr>
          <p:nvPr/>
        </p:nvSpPr>
        <p:spPr bwMode="auto">
          <a:xfrm>
            <a:off x="1260475" y="17018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09" name="Rectangle 249"/>
          <p:cNvSpPr>
            <a:spLocks noChangeArrowheads="1"/>
          </p:cNvSpPr>
          <p:nvPr/>
        </p:nvSpPr>
        <p:spPr bwMode="auto">
          <a:xfrm>
            <a:off x="2413000" y="2565400"/>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0" name="Rectangle 250"/>
          <p:cNvSpPr>
            <a:spLocks noChangeArrowheads="1"/>
          </p:cNvSpPr>
          <p:nvPr/>
        </p:nvSpPr>
        <p:spPr bwMode="auto">
          <a:xfrm>
            <a:off x="2411413" y="2852738"/>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1" name="Rectangle 251"/>
          <p:cNvSpPr>
            <a:spLocks noChangeArrowheads="1"/>
          </p:cNvSpPr>
          <p:nvPr/>
        </p:nvSpPr>
        <p:spPr bwMode="auto">
          <a:xfrm>
            <a:off x="2698750" y="28527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2" name="Line 252"/>
          <p:cNvSpPr>
            <a:spLocks noChangeShapeType="1"/>
          </p:cNvSpPr>
          <p:nvPr/>
        </p:nvSpPr>
        <p:spPr bwMode="auto">
          <a:xfrm>
            <a:off x="2700338" y="170021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3" name="Line 253"/>
          <p:cNvSpPr>
            <a:spLocks noChangeShapeType="1"/>
          </p:cNvSpPr>
          <p:nvPr/>
        </p:nvSpPr>
        <p:spPr bwMode="auto">
          <a:xfrm>
            <a:off x="3851275" y="404813"/>
            <a:ext cx="0" cy="2447925"/>
          </a:xfrm>
          <a:prstGeom prst="line">
            <a:avLst/>
          </a:prstGeom>
          <a:noFill/>
          <a:ln w="38100" cmpd="sng">
            <a:solidFill>
              <a:schemeClr val="hlink"/>
            </a:solidFill>
            <a:round/>
            <a:headEnd/>
            <a:tailEnd/>
          </a:ln>
          <a:effectLst/>
        </p:spPr>
        <p:txBody>
          <a:bodyPr/>
          <a:lstStyle/>
          <a:p>
            <a:endParaRPr lang="zh-CN" altLang="en-US"/>
          </a:p>
        </p:txBody>
      </p:sp>
      <p:sp>
        <p:nvSpPr>
          <p:cNvPr id="15614" name="Line 254"/>
          <p:cNvSpPr>
            <a:spLocks noChangeShapeType="1"/>
          </p:cNvSpPr>
          <p:nvPr/>
        </p:nvSpPr>
        <p:spPr bwMode="auto">
          <a:xfrm>
            <a:off x="250825" y="4005263"/>
            <a:ext cx="2449513" cy="0"/>
          </a:xfrm>
          <a:prstGeom prst="line">
            <a:avLst/>
          </a:prstGeom>
          <a:noFill/>
          <a:ln w="38100" cmpd="sng">
            <a:solidFill>
              <a:schemeClr val="hlink"/>
            </a:solidFill>
            <a:round/>
            <a:headEnd/>
            <a:tailEnd/>
          </a:ln>
          <a:effectLst/>
        </p:spPr>
        <p:txBody>
          <a:bodyPr/>
          <a:lstStyle/>
          <a:p>
            <a:endParaRPr lang="zh-CN" altLang="en-US"/>
          </a:p>
        </p:txBody>
      </p:sp>
      <p:sp>
        <p:nvSpPr>
          <p:cNvPr id="15615" name="Line 255"/>
          <p:cNvSpPr>
            <a:spLocks noChangeShapeType="1"/>
          </p:cNvSpPr>
          <p:nvPr/>
        </p:nvSpPr>
        <p:spPr bwMode="auto">
          <a:xfrm>
            <a:off x="1547813"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6" name="Line 256"/>
          <p:cNvSpPr>
            <a:spLocks noChangeShapeType="1"/>
          </p:cNvSpPr>
          <p:nvPr/>
        </p:nvSpPr>
        <p:spPr bwMode="auto">
          <a:xfrm>
            <a:off x="2700338" y="4005263"/>
            <a:ext cx="2447925" cy="0"/>
          </a:xfrm>
          <a:prstGeom prst="line">
            <a:avLst/>
          </a:prstGeom>
          <a:noFill/>
          <a:ln w="38100" cmpd="sng">
            <a:solidFill>
              <a:schemeClr val="hlink"/>
            </a:solidFill>
            <a:round/>
            <a:headEnd/>
            <a:tailEnd/>
          </a:ln>
          <a:effectLst/>
        </p:spPr>
        <p:txBody>
          <a:bodyPr/>
          <a:lstStyle/>
          <a:p>
            <a:endParaRPr lang="zh-CN" altLang="en-US"/>
          </a:p>
        </p:txBody>
      </p:sp>
      <p:sp>
        <p:nvSpPr>
          <p:cNvPr id="15617" name="Line 257"/>
          <p:cNvSpPr>
            <a:spLocks noChangeShapeType="1"/>
          </p:cNvSpPr>
          <p:nvPr/>
        </p:nvSpPr>
        <p:spPr bwMode="auto">
          <a:xfrm>
            <a:off x="3851275" y="2852738"/>
            <a:ext cx="0" cy="2447925"/>
          </a:xfrm>
          <a:prstGeom prst="line">
            <a:avLst/>
          </a:prstGeom>
          <a:noFill/>
          <a:ln w="38100" cmpd="sng">
            <a:solidFill>
              <a:schemeClr val="hlink"/>
            </a:solidFill>
            <a:round/>
            <a:headEnd/>
            <a:tailEnd/>
          </a:ln>
          <a:effectLst/>
        </p:spPr>
        <p:txBody>
          <a:bodyPr/>
          <a:lstStyle/>
          <a:p>
            <a:endParaRPr lang="zh-CN" altLang="en-US"/>
          </a:p>
        </p:txBody>
      </p:sp>
      <p:sp>
        <p:nvSpPr>
          <p:cNvPr id="15618" name="Rectangle 258"/>
          <p:cNvSpPr>
            <a:spLocks noChangeArrowheads="1"/>
          </p:cNvSpPr>
          <p:nvPr/>
        </p:nvSpPr>
        <p:spPr bwMode="auto">
          <a:xfrm>
            <a:off x="3562350" y="1412875"/>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19" name="Rectangle 259"/>
          <p:cNvSpPr>
            <a:spLocks noChangeArrowheads="1"/>
          </p:cNvSpPr>
          <p:nvPr/>
        </p:nvSpPr>
        <p:spPr bwMode="auto">
          <a:xfrm>
            <a:off x="3851275" y="1412875"/>
            <a:ext cx="288925" cy="287338"/>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0" name="Rectangle 260"/>
          <p:cNvSpPr>
            <a:spLocks noChangeArrowheads="1"/>
          </p:cNvSpPr>
          <p:nvPr/>
        </p:nvSpPr>
        <p:spPr bwMode="auto">
          <a:xfrm>
            <a:off x="3852863" y="1701800"/>
            <a:ext cx="288925" cy="287338"/>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1" name="Rectangle 261"/>
          <p:cNvSpPr>
            <a:spLocks noChangeArrowheads="1"/>
          </p:cNvSpPr>
          <p:nvPr/>
        </p:nvSpPr>
        <p:spPr bwMode="auto">
          <a:xfrm>
            <a:off x="1258888" y="3716338"/>
            <a:ext cx="288925" cy="288925"/>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5622" name="Rectangle 262"/>
          <p:cNvSpPr>
            <a:spLocks noChangeArrowheads="1"/>
          </p:cNvSpPr>
          <p:nvPr/>
        </p:nvSpPr>
        <p:spPr bwMode="auto">
          <a:xfrm>
            <a:off x="1260475"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3" name="Rectangle 263"/>
          <p:cNvSpPr>
            <a:spLocks noChangeArrowheads="1"/>
          </p:cNvSpPr>
          <p:nvPr/>
        </p:nvSpPr>
        <p:spPr bwMode="auto">
          <a:xfrm>
            <a:off x="1549400"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4" name="Rectangle 264"/>
          <p:cNvSpPr>
            <a:spLocks noChangeArrowheads="1"/>
          </p:cNvSpPr>
          <p:nvPr/>
        </p:nvSpPr>
        <p:spPr bwMode="auto">
          <a:xfrm>
            <a:off x="3562350" y="3716338"/>
            <a:ext cx="288925" cy="288925"/>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5625" name="Rectangle 265"/>
          <p:cNvSpPr>
            <a:spLocks noChangeArrowheads="1"/>
          </p:cNvSpPr>
          <p:nvPr/>
        </p:nvSpPr>
        <p:spPr bwMode="auto">
          <a:xfrm>
            <a:off x="3851275" y="3716338"/>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6" name="Rectangle 266"/>
          <p:cNvSpPr>
            <a:spLocks noChangeArrowheads="1"/>
          </p:cNvSpPr>
          <p:nvPr/>
        </p:nvSpPr>
        <p:spPr bwMode="auto">
          <a:xfrm>
            <a:off x="3563938" y="4005263"/>
            <a:ext cx="288925" cy="288925"/>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27" name="Rectangle 267"/>
          <p:cNvSpPr>
            <a:spLocks noChangeArrowheads="1"/>
          </p:cNvSpPr>
          <p:nvPr/>
        </p:nvSpPr>
        <p:spPr bwMode="auto">
          <a:xfrm>
            <a:off x="3852863" y="4005263"/>
            <a:ext cx="288925" cy="287337"/>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nvGrpSpPr>
          <p:cNvPr id="2" name="Group 268"/>
          <p:cNvGrpSpPr>
            <a:grpSpLocks/>
          </p:cNvGrpSpPr>
          <p:nvPr/>
        </p:nvGrpSpPr>
        <p:grpSpPr bwMode="auto">
          <a:xfrm>
            <a:off x="5938838" y="2925763"/>
            <a:ext cx="577850" cy="574675"/>
            <a:chOff x="0" y="0"/>
            <a:chExt cx="364" cy="362"/>
          </a:xfrm>
        </p:grpSpPr>
        <p:sp>
          <p:nvSpPr>
            <p:cNvPr id="15629" name="Rectangle 269"/>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0" name="Rectangle 270"/>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1" name="Rectangle 271"/>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2"/>
          <p:cNvGrpSpPr>
            <a:grpSpLocks/>
          </p:cNvGrpSpPr>
          <p:nvPr/>
        </p:nvGrpSpPr>
        <p:grpSpPr bwMode="auto">
          <a:xfrm rot="5400000">
            <a:off x="7234238" y="2925762"/>
            <a:ext cx="577850" cy="574675"/>
            <a:chOff x="0" y="0"/>
            <a:chExt cx="364" cy="362"/>
          </a:xfrm>
        </p:grpSpPr>
        <p:sp>
          <p:nvSpPr>
            <p:cNvPr id="15633" name="Rectangle 273"/>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4" name="Rectangle 274"/>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5" name="Rectangle 275"/>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76"/>
          <p:cNvGrpSpPr>
            <a:grpSpLocks/>
          </p:cNvGrpSpPr>
          <p:nvPr/>
        </p:nvGrpSpPr>
        <p:grpSpPr bwMode="auto">
          <a:xfrm rot="10800000">
            <a:off x="5938838" y="3790950"/>
            <a:ext cx="577850" cy="574675"/>
            <a:chOff x="0" y="0"/>
            <a:chExt cx="364" cy="362"/>
          </a:xfrm>
        </p:grpSpPr>
        <p:sp>
          <p:nvSpPr>
            <p:cNvPr id="15637" name="Rectangle 277"/>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8" name="Rectangle 278"/>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39" name="Rectangle 279"/>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0"/>
          <p:cNvGrpSpPr>
            <a:grpSpLocks/>
          </p:cNvGrpSpPr>
          <p:nvPr/>
        </p:nvGrpSpPr>
        <p:grpSpPr bwMode="auto">
          <a:xfrm rot="16200000">
            <a:off x="7234238" y="3794125"/>
            <a:ext cx="577850" cy="574675"/>
            <a:chOff x="0" y="0"/>
            <a:chExt cx="364" cy="362"/>
          </a:xfrm>
        </p:grpSpPr>
        <p:sp>
          <p:nvSpPr>
            <p:cNvPr id="15641" name="Rectangle 281"/>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2" name="Rectangle 282"/>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5643" name="Rectangle 283"/>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6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6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6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6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6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6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06" grpId="0" animBg="1"/>
      <p:bldP spid="15607" grpId="0" animBg="1"/>
      <p:bldP spid="15608" grpId="0" animBg="1"/>
      <p:bldP spid="15618" grpId="0" animBg="1"/>
      <p:bldP spid="15619" grpId="0" animBg="1"/>
      <p:bldP spid="15620" grpId="0" animBg="1" autoUpdateAnimBg="0"/>
      <p:bldP spid="15621" grpId="0" animBg="1" autoUpdateAnimBg="0"/>
      <p:bldP spid="15622" grpId="0" animBg="1"/>
      <p:bldP spid="15623" grpId="0" animBg="1"/>
      <p:bldP spid="15625" grpId="0" animBg="1"/>
      <p:bldP spid="15626" grpId="0" animBg="1"/>
      <p:bldP spid="156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6387" name="Rectangle 3"/>
            <p:cNvSpPr>
              <a:spLocks noChangeArrowheads="1"/>
            </p:cNvSpPr>
            <p:nvPr/>
          </p:nvSpPr>
          <p:spPr bwMode="auto">
            <a:xfrm>
              <a:off x="13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8" name="Rectangle 4"/>
            <p:cNvSpPr>
              <a:spLocks noChangeArrowheads="1"/>
            </p:cNvSpPr>
            <p:nvPr/>
          </p:nvSpPr>
          <p:spPr bwMode="auto">
            <a:xfrm>
              <a:off x="680"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89" name="Rectangle 5"/>
            <p:cNvSpPr>
              <a:spLocks noChangeArrowheads="1"/>
            </p:cNvSpPr>
            <p:nvPr/>
          </p:nvSpPr>
          <p:spPr bwMode="auto">
            <a:xfrm>
              <a:off x="318"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0" name="Rectangle 6"/>
            <p:cNvSpPr>
              <a:spLocks noChangeArrowheads="1"/>
            </p:cNvSpPr>
            <p:nvPr/>
          </p:nvSpPr>
          <p:spPr bwMode="auto">
            <a:xfrm>
              <a:off x="49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1" name="Rectangle 7"/>
            <p:cNvSpPr>
              <a:spLocks noChangeArrowheads="1"/>
            </p:cNvSpPr>
            <p:nvPr/>
          </p:nvSpPr>
          <p:spPr bwMode="auto">
            <a:xfrm>
              <a:off x="862"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2" name="Rectangle 8"/>
            <p:cNvSpPr>
              <a:spLocks noChangeArrowheads="1"/>
            </p:cNvSpPr>
            <p:nvPr/>
          </p:nvSpPr>
          <p:spPr bwMode="auto">
            <a:xfrm>
              <a:off x="1406"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3" name="Rectangle 9"/>
            <p:cNvSpPr>
              <a:spLocks noChangeArrowheads="1"/>
            </p:cNvSpPr>
            <p:nvPr/>
          </p:nvSpPr>
          <p:spPr bwMode="auto">
            <a:xfrm>
              <a:off x="1044"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4" name="Rectangle 10"/>
            <p:cNvSpPr>
              <a:spLocks noChangeArrowheads="1"/>
            </p:cNvSpPr>
            <p:nvPr/>
          </p:nvSpPr>
          <p:spPr bwMode="auto">
            <a:xfrm>
              <a:off x="122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5"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6"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7"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8"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399"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0"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1"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2"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3" name="Rectangle 19"/>
            <p:cNvSpPr>
              <a:spLocks noChangeArrowheads="1"/>
            </p:cNvSpPr>
            <p:nvPr/>
          </p:nvSpPr>
          <p:spPr bwMode="auto">
            <a:xfrm>
              <a:off x="135"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4" name="Rectangle 20"/>
            <p:cNvSpPr>
              <a:spLocks noChangeArrowheads="1"/>
            </p:cNvSpPr>
            <p:nvPr/>
          </p:nvSpPr>
          <p:spPr bwMode="auto">
            <a:xfrm>
              <a:off x="679"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5"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6"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07" name="Rectangle 23"/>
            <p:cNvSpPr>
              <a:spLocks noChangeArrowheads="1"/>
            </p:cNvSpPr>
            <p:nvPr/>
          </p:nvSpPr>
          <p:spPr bwMode="auto">
            <a:xfrm>
              <a:off x="861"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8" name="Rectangle 24"/>
            <p:cNvSpPr>
              <a:spLocks noChangeArrowheads="1"/>
            </p:cNvSpPr>
            <p:nvPr/>
          </p:nvSpPr>
          <p:spPr bwMode="auto">
            <a:xfrm>
              <a:off x="1405"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09"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0"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1"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2"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3"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4"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5"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6"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17"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8"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19" name="Rectangle 35"/>
            <p:cNvSpPr>
              <a:spLocks noChangeArrowheads="1"/>
            </p:cNvSpPr>
            <p:nvPr/>
          </p:nvSpPr>
          <p:spPr bwMode="auto">
            <a:xfrm>
              <a:off x="137"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0" name="Rectangle 36"/>
            <p:cNvSpPr>
              <a:spLocks noChangeArrowheads="1"/>
            </p:cNvSpPr>
            <p:nvPr/>
          </p:nvSpPr>
          <p:spPr bwMode="auto">
            <a:xfrm>
              <a:off x="681"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1"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2" name="Rectangle 38"/>
            <p:cNvSpPr>
              <a:spLocks noChangeArrowheads="1"/>
            </p:cNvSpPr>
            <p:nvPr/>
          </p:nvSpPr>
          <p:spPr bwMode="auto">
            <a:xfrm>
              <a:off x="500"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3" name="Rectangle 39"/>
            <p:cNvSpPr>
              <a:spLocks noChangeArrowheads="1"/>
            </p:cNvSpPr>
            <p:nvPr/>
          </p:nvSpPr>
          <p:spPr bwMode="auto">
            <a:xfrm>
              <a:off x="863"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4" name="Rectangle 40"/>
            <p:cNvSpPr>
              <a:spLocks noChangeArrowheads="1"/>
            </p:cNvSpPr>
            <p:nvPr/>
          </p:nvSpPr>
          <p:spPr bwMode="auto">
            <a:xfrm>
              <a:off x="1407"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5" name="Rectangle 41"/>
            <p:cNvSpPr>
              <a:spLocks noChangeArrowheads="1"/>
            </p:cNvSpPr>
            <p:nvPr/>
          </p:nvSpPr>
          <p:spPr bwMode="auto">
            <a:xfrm>
              <a:off x="1045"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6"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27"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8"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29"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0"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1"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2"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3"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4"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35" name="Rectangle 51"/>
            <p:cNvSpPr>
              <a:spLocks noChangeArrowheads="1"/>
            </p:cNvSpPr>
            <p:nvPr/>
          </p:nvSpPr>
          <p:spPr bwMode="auto">
            <a:xfrm>
              <a:off x="13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6" name="Rectangle 52"/>
            <p:cNvSpPr>
              <a:spLocks noChangeArrowheads="1"/>
            </p:cNvSpPr>
            <p:nvPr/>
          </p:nvSpPr>
          <p:spPr bwMode="auto">
            <a:xfrm>
              <a:off x="318"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7" name="Rectangle 53"/>
            <p:cNvSpPr>
              <a:spLocks noChangeArrowheads="1"/>
            </p:cNvSpPr>
            <p:nvPr/>
          </p:nvSpPr>
          <p:spPr bwMode="auto">
            <a:xfrm>
              <a:off x="49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8" name="Rectangle 54"/>
            <p:cNvSpPr>
              <a:spLocks noChangeArrowheads="1"/>
            </p:cNvSpPr>
            <p:nvPr/>
          </p:nvSpPr>
          <p:spPr bwMode="auto">
            <a:xfrm>
              <a:off x="1406"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39" name="Rectangle 55"/>
            <p:cNvSpPr>
              <a:spLocks noChangeArrowheads="1"/>
            </p:cNvSpPr>
            <p:nvPr/>
          </p:nvSpPr>
          <p:spPr bwMode="auto">
            <a:xfrm>
              <a:off x="1044"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0" name="Rectangle 56"/>
            <p:cNvSpPr>
              <a:spLocks noChangeArrowheads="1"/>
            </p:cNvSpPr>
            <p:nvPr/>
          </p:nvSpPr>
          <p:spPr bwMode="auto">
            <a:xfrm>
              <a:off x="122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1"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2"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3"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4"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5"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6"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7" name="Rectangle 63"/>
            <p:cNvSpPr>
              <a:spLocks noChangeArrowheads="1"/>
            </p:cNvSpPr>
            <p:nvPr/>
          </p:nvSpPr>
          <p:spPr bwMode="auto">
            <a:xfrm>
              <a:off x="13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8" name="Rectangle 64"/>
            <p:cNvSpPr>
              <a:spLocks noChangeArrowheads="1"/>
            </p:cNvSpPr>
            <p:nvPr/>
          </p:nvSpPr>
          <p:spPr bwMode="auto">
            <a:xfrm>
              <a:off x="319"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49" name="Rectangle 65"/>
            <p:cNvSpPr>
              <a:spLocks noChangeArrowheads="1"/>
            </p:cNvSpPr>
            <p:nvPr/>
          </p:nvSpPr>
          <p:spPr bwMode="auto">
            <a:xfrm>
              <a:off x="50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0" name="Rectangle 66"/>
            <p:cNvSpPr>
              <a:spLocks noChangeArrowheads="1"/>
            </p:cNvSpPr>
            <p:nvPr/>
          </p:nvSpPr>
          <p:spPr bwMode="auto">
            <a:xfrm>
              <a:off x="863"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1" name="Rectangle 67"/>
            <p:cNvSpPr>
              <a:spLocks noChangeArrowheads="1"/>
            </p:cNvSpPr>
            <p:nvPr/>
          </p:nvSpPr>
          <p:spPr bwMode="auto">
            <a:xfrm>
              <a:off x="1407"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2" name="Rectangle 68"/>
            <p:cNvSpPr>
              <a:spLocks noChangeArrowheads="1"/>
            </p:cNvSpPr>
            <p:nvPr/>
          </p:nvSpPr>
          <p:spPr bwMode="auto">
            <a:xfrm>
              <a:off x="1045"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3" name="Rectangle 69"/>
            <p:cNvSpPr>
              <a:spLocks noChangeArrowheads="1"/>
            </p:cNvSpPr>
            <p:nvPr/>
          </p:nvSpPr>
          <p:spPr bwMode="auto">
            <a:xfrm>
              <a:off x="122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4"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6455"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6"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7"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8"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59"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0"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1" name="Rectangle 77"/>
            <p:cNvSpPr>
              <a:spLocks noChangeArrowheads="1"/>
            </p:cNvSpPr>
            <p:nvPr/>
          </p:nvSpPr>
          <p:spPr bwMode="auto">
            <a:xfrm>
              <a:off x="136"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2" name="Rectangle 78"/>
            <p:cNvSpPr>
              <a:spLocks noChangeArrowheads="1"/>
            </p:cNvSpPr>
            <p:nvPr/>
          </p:nvSpPr>
          <p:spPr bwMode="auto">
            <a:xfrm>
              <a:off x="680"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3"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4" name="Rectangle 80"/>
            <p:cNvSpPr>
              <a:spLocks noChangeArrowheads="1"/>
            </p:cNvSpPr>
            <p:nvPr/>
          </p:nvSpPr>
          <p:spPr bwMode="auto">
            <a:xfrm>
              <a:off x="49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5" name="Rectangle 81"/>
            <p:cNvSpPr>
              <a:spLocks noChangeArrowheads="1"/>
            </p:cNvSpPr>
            <p:nvPr/>
          </p:nvSpPr>
          <p:spPr bwMode="auto">
            <a:xfrm>
              <a:off x="862"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6" name="Rectangle 82"/>
            <p:cNvSpPr>
              <a:spLocks noChangeArrowheads="1"/>
            </p:cNvSpPr>
            <p:nvPr/>
          </p:nvSpPr>
          <p:spPr bwMode="auto">
            <a:xfrm>
              <a:off x="1406"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67"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8"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69"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0"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1"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2"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3"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4"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5"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6"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77" name="Rectangle 93"/>
            <p:cNvSpPr>
              <a:spLocks noChangeArrowheads="1"/>
            </p:cNvSpPr>
            <p:nvPr/>
          </p:nvSpPr>
          <p:spPr bwMode="auto">
            <a:xfrm>
              <a:off x="138"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8" name="Rectangle 94"/>
            <p:cNvSpPr>
              <a:spLocks noChangeArrowheads="1"/>
            </p:cNvSpPr>
            <p:nvPr/>
          </p:nvSpPr>
          <p:spPr bwMode="auto">
            <a:xfrm>
              <a:off x="682"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79"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0"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1" name="Rectangle 97"/>
            <p:cNvSpPr>
              <a:spLocks noChangeArrowheads="1"/>
            </p:cNvSpPr>
            <p:nvPr/>
          </p:nvSpPr>
          <p:spPr bwMode="auto">
            <a:xfrm>
              <a:off x="864"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2" name="Rectangle 98"/>
            <p:cNvSpPr>
              <a:spLocks noChangeArrowheads="1"/>
            </p:cNvSpPr>
            <p:nvPr/>
          </p:nvSpPr>
          <p:spPr bwMode="auto">
            <a:xfrm>
              <a:off x="1408"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3"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4" name="Rectangle 100"/>
            <p:cNvSpPr>
              <a:spLocks noChangeArrowheads="1"/>
            </p:cNvSpPr>
            <p:nvPr/>
          </p:nvSpPr>
          <p:spPr bwMode="auto">
            <a:xfrm>
              <a:off x="1227"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5"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6"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87"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8"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89"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0"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1"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2"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493" name="Rectangle 109"/>
            <p:cNvSpPr>
              <a:spLocks noChangeArrowheads="1"/>
            </p:cNvSpPr>
            <p:nvPr/>
          </p:nvSpPr>
          <p:spPr bwMode="auto">
            <a:xfrm>
              <a:off x="13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4" name="Rectangle 110"/>
            <p:cNvSpPr>
              <a:spLocks noChangeArrowheads="1"/>
            </p:cNvSpPr>
            <p:nvPr/>
          </p:nvSpPr>
          <p:spPr bwMode="auto">
            <a:xfrm>
              <a:off x="681"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5" name="Rectangle 111"/>
            <p:cNvSpPr>
              <a:spLocks noChangeArrowheads="1"/>
            </p:cNvSpPr>
            <p:nvPr/>
          </p:nvSpPr>
          <p:spPr bwMode="auto">
            <a:xfrm>
              <a:off x="319"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6" name="Rectangle 112"/>
            <p:cNvSpPr>
              <a:spLocks noChangeArrowheads="1"/>
            </p:cNvSpPr>
            <p:nvPr/>
          </p:nvSpPr>
          <p:spPr bwMode="auto">
            <a:xfrm>
              <a:off x="50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7" name="Rectangle 113"/>
            <p:cNvSpPr>
              <a:spLocks noChangeArrowheads="1"/>
            </p:cNvSpPr>
            <p:nvPr/>
          </p:nvSpPr>
          <p:spPr bwMode="auto">
            <a:xfrm>
              <a:off x="863"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8" name="Rectangle 114"/>
            <p:cNvSpPr>
              <a:spLocks noChangeArrowheads="1"/>
            </p:cNvSpPr>
            <p:nvPr/>
          </p:nvSpPr>
          <p:spPr bwMode="auto">
            <a:xfrm>
              <a:off x="1045"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499" name="Rectangle 115"/>
            <p:cNvSpPr>
              <a:spLocks noChangeArrowheads="1"/>
            </p:cNvSpPr>
            <p:nvPr/>
          </p:nvSpPr>
          <p:spPr bwMode="auto">
            <a:xfrm>
              <a:off x="122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0"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1"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2"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3"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4"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5"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6"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7"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8"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09"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0"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1"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2"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3"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4"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5"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6"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7"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8"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19"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0"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1"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2"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3"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4"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5"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6"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7"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28"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29"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0"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1"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2"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3"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4"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5"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6"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7"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38"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39"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0"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1"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2"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3"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4"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5"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6"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7"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48"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49"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0"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1"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2"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3"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54"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5"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6"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7"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8"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59"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0"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1"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2"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3"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4"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5"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6"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7"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8"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69"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0"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1"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2"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3"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4"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5"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6"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7"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8"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79"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0"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1"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2"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3"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4"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5"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6"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87"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8"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89"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0"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1"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2"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3"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4"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5"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6"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597"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8"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599"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0"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1"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2"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3"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4"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5"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6"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07"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8"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09"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0"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11"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2"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3"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4"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5"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6"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7"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8"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19"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0"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1"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2"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3"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4"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5"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6"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27"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6628"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6629"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6630"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6631"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2"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3"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4"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5"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6"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37"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6638"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6639"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6640"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1"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6642"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6643"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4"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5"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6"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6647"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8"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49"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6650"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1"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2"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53"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6654"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6655"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6656"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6657"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6658"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6659"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6660"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299200" y="2709863"/>
            <a:ext cx="577850" cy="574675"/>
            <a:chOff x="0" y="0"/>
            <a:chExt cx="364" cy="362"/>
          </a:xfrm>
        </p:grpSpPr>
        <p:sp>
          <p:nvSpPr>
            <p:cNvPr id="16662"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3"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4"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594601" y="2709862"/>
            <a:ext cx="577850" cy="574675"/>
            <a:chOff x="0" y="0"/>
            <a:chExt cx="364" cy="362"/>
          </a:xfrm>
        </p:grpSpPr>
        <p:sp>
          <p:nvSpPr>
            <p:cNvPr id="16666"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7"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68"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299200" y="3575050"/>
            <a:ext cx="577850" cy="574675"/>
            <a:chOff x="0" y="0"/>
            <a:chExt cx="364" cy="362"/>
          </a:xfrm>
        </p:grpSpPr>
        <p:sp>
          <p:nvSpPr>
            <p:cNvPr id="16670"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1"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2"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594601" y="3578225"/>
            <a:ext cx="577850" cy="574675"/>
            <a:chOff x="0" y="0"/>
            <a:chExt cx="364" cy="362"/>
          </a:xfrm>
        </p:grpSpPr>
        <p:sp>
          <p:nvSpPr>
            <p:cNvPr id="16674"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5"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6676"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58071"/>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递归过程与递归工作栈</a:t>
            </a:r>
            <a:endParaRPr lang="en-US" altLang="zh-CN" sz="2800" dirty="0" smtClean="0">
              <a:solidFill>
                <a:schemeClr val="bg2">
                  <a:lumMod val="10000"/>
                </a:schemeClr>
              </a:solidFill>
              <a:cs typeface="Courier New" pitchFamily="49" charset="0"/>
            </a:endParaRPr>
          </a:p>
        </p:txBody>
      </p:sp>
      <p:sp>
        <p:nvSpPr>
          <p:cNvPr id="5" name="Content Placeholder 2"/>
          <p:cNvSpPr txBox="1">
            <a:spLocks/>
          </p:cNvSpPr>
          <p:nvPr/>
        </p:nvSpPr>
        <p:spPr>
          <a:xfrm>
            <a:off x="252164" y="836613"/>
            <a:ext cx="8496300" cy="5832747"/>
          </a:xfrm>
          <a:prstGeom prst="rect">
            <a:avLst/>
          </a:prstGeom>
        </p:spPr>
        <p:txBody>
          <a:bodyPr lIns="92075" tIns="46038" rIns="92075" bIns="46038"/>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40000" indent="-540000" eaLnBrk="1" hangingPunct="1">
              <a:lnSpc>
                <a:spcPct val="150000"/>
              </a:lnSpc>
            </a:pPr>
            <a:r>
              <a:rPr lang="zh-CN" altLang="en-US" kern="0" dirty="0"/>
              <a:t>递归过程执行时需多次调用自身。多个</a:t>
            </a:r>
            <a:r>
              <a:rPr lang="en-US" altLang="zh-CN" kern="0" dirty="0"/>
              <a:t>(</a:t>
            </a:r>
            <a:r>
              <a:rPr lang="zh-CN" altLang="en-US" kern="0" dirty="0"/>
              <a:t>相同</a:t>
            </a:r>
            <a:r>
              <a:rPr lang="en-US" altLang="zh-CN" kern="0" dirty="0"/>
              <a:t>)</a:t>
            </a:r>
            <a:r>
              <a:rPr lang="zh-CN" altLang="en-US" kern="0" dirty="0"/>
              <a:t>函数嵌套调用，信息传递和控制转移通过栈实</a:t>
            </a:r>
            <a:r>
              <a:rPr lang="zh-CN" altLang="en-US" kern="0" dirty="0" smtClean="0"/>
              <a:t>现</a:t>
            </a:r>
          </a:p>
          <a:p>
            <a:pPr marL="990600" lvl="1" indent="-533400" eaLnBrk="1" hangingPunct="1">
              <a:lnSpc>
                <a:spcPct val="150000"/>
              </a:lnSpc>
            </a:pPr>
            <a:r>
              <a:rPr lang="zh-CN" altLang="en-US" sz="2400" b="0" kern="0" dirty="0"/>
              <a:t>每一次递归调用时，需要为过程中所使用的参数、局部变量等另外分配存储空</a:t>
            </a:r>
            <a:r>
              <a:rPr lang="zh-CN" altLang="en-US" sz="2400" b="0" kern="0" dirty="0" smtClean="0"/>
              <a:t>间</a:t>
            </a:r>
            <a:endParaRPr lang="zh-CN" altLang="en-US" sz="2400" b="0" kern="0" dirty="0"/>
          </a:p>
          <a:p>
            <a:pPr marL="990600" lvl="1" indent="-533400" eaLnBrk="1" hangingPunct="1">
              <a:lnSpc>
                <a:spcPct val="150000"/>
              </a:lnSpc>
            </a:pPr>
            <a:r>
              <a:rPr lang="zh-CN" altLang="en-US" sz="2400" b="0" kern="0" dirty="0"/>
              <a:t>层层向下递归，退出时次序正好相</a:t>
            </a:r>
            <a:r>
              <a:rPr lang="zh-CN" altLang="en-US" sz="2400" b="0" kern="0" dirty="0" smtClean="0"/>
              <a:t>反</a:t>
            </a:r>
            <a:r>
              <a:rPr lang="zh-CN" altLang="en-US" sz="2400" b="0" kern="0" dirty="0"/>
              <a:t>	</a:t>
            </a:r>
          </a:p>
          <a:p>
            <a:pPr marL="990600" lvl="1" indent="-533400" eaLnBrk="1" hangingPunct="1">
              <a:lnSpc>
                <a:spcPct val="150000"/>
              </a:lnSpc>
            </a:pPr>
            <a:r>
              <a:rPr lang="zh-CN" altLang="en-US" sz="2400" b="0" kern="0" dirty="0"/>
              <a:t>每层递归调用需分配的空间形成递归工作记录，用栈按照后进先出规则管理这些信</a:t>
            </a:r>
            <a:r>
              <a:rPr lang="zh-CN" altLang="en-US" sz="2400" b="0" kern="0" dirty="0" smtClean="0"/>
              <a:t>息</a:t>
            </a:r>
            <a:endParaRPr lang="en-US" altLang="zh-CN" sz="2400" b="1" kern="0" dirty="0" smtClean="0">
              <a:solidFill>
                <a:srgbClr val="0033CC"/>
              </a:solidFill>
            </a:endParaRPr>
          </a:p>
        </p:txBody>
      </p:sp>
    </p:spTree>
    <p:extLst>
      <p:ext uri="{BB962C8B-B14F-4D97-AF65-F5344CB8AC3E}">
        <p14:creationId xmlns:p14="http://schemas.microsoft.com/office/powerpoint/2010/main" val="26023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7411" name="Rectangle 3"/>
            <p:cNvSpPr>
              <a:spLocks noChangeArrowheads="1"/>
            </p:cNvSpPr>
            <p:nvPr/>
          </p:nvSpPr>
          <p:spPr bwMode="auto">
            <a:xfrm>
              <a:off x="136"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2" name="Rectangle 4"/>
            <p:cNvSpPr>
              <a:spLocks noChangeArrowheads="1"/>
            </p:cNvSpPr>
            <p:nvPr/>
          </p:nvSpPr>
          <p:spPr bwMode="auto">
            <a:xfrm>
              <a:off x="680"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3" name="Rectangle 5"/>
            <p:cNvSpPr>
              <a:spLocks noChangeArrowheads="1"/>
            </p:cNvSpPr>
            <p:nvPr/>
          </p:nvSpPr>
          <p:spPr bwMode="auto">
            <a:xfrm>
              <a:off x="318"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4" name="Rectangle 6"/>
            <p:cNvSpPr>
              <a:spLocks noChangeArrowheads="1"/>
            </p:cNvSpPr>
            <p:nvPr/>
          </p:nvSpPr>
          <p:spPr bwMode="auto">
            <a:xfrm>
              <a:off x="499"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5" name="Rectangle 7"/>
            <p:cNvSpPr>
              <a:spLocks noChangeArrowheads="1"/>
            </p:cNvSpPr>
            <p:nvPr/>
          </p:nvSpPr>
          <p:spPr bwMode="auto">
            <a:xfrm>
              <a:off x="862"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6" name="Rectangle 8"/>
            <p:cNvSpPr>
              <a:spLocks noChangeArrowheads="1"/>
            </p:cNvSpPr>
            <p:nvPr/>
          </p:nvSpPr>
          <p:spPr bwMode="auto">
            <a:xfrm>
              <a:off x="1406" y="91"/>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7" name="Rectangle 9"/>
            <p:cNvSpPr>
              <a:spLocks noChangeArrowheads="1"/>
            </p:cNvSpPr>
            <p:nvPr/>
          </p:nvSpPr>
          <p:spPr bwMode="auto">
            <a:xfrm>
              <a:off x="1044" y="9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18" name="Rectangle 10"/>
            <p:cNvSpPr>
              <a:spLocks noChangeArrowheads="1"/>
            </p:cNvSpPr>
            <p:nvPr/>
          </p:nvSpPr>
          <p:spPr bwMode="auto">
            <a:xfrm>
              <a:off x="1225" y="9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19" name="Rectangle 11"/>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0" name="Rectangle 12"/>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1" name="Rectangle 13"/>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2" name="Rectangle 14"/>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3" name="Rectangle 15"/>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4" name="Rectangle 16"/>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5" name="Rectangle 17"/>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6" name="Rectangle 18"/>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27" name="Rectangle 19"/>
            <p:cNvSpPr>
              <a:spLocks noChangeArrowheads="1"/>
            </p:cNvSpPr>
            <p:nvPr/>
          </p:nvSpPr>
          <p:spPr bwMode="auto">
            <a:xfrm>
              <a:off x="135"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28" name="Rectangle 20"/>
            <p:cNvSpPr>
              <a:spLocks noChangeArrowheads="1"/>
            </p:cNvSpPr>
            <p:nvPr/>
          </p:nvSpPr>
          <p:spPr bwMode="auto">
            <a:xfrm>
              <a:off x="679"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29" name="Rectangle 21"/>
            <p:cNvSpPr>
              <a:spLocks noChangeArrowheads="1"/>
            </p:cNvSpPr>
            <p:nvPr/>
          </p:nvSpPr>
          <p:spPr bwMode="auto">
            <a:xfrm>
              <a:off x="317"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0" name="Rectangle 22"/>
            <p:cNvSpPr>
              <a:spLocks noChangeArrowheads="1"/>
            </p:cNvSpPr>
            <p:nvPr/>
          </p:nvSpPr>
          <p:spPr bwMode="auto">
            <a:xfrm>
              <a:off x="49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1" name="Rectangle 23"/>
            <p:cNvSpPr>
              <a:spLocks noChangeArrowheads="1"/>
            </p:cNvSpPr>
            <p:nvPr/>
          </p:nvSpPr>
          <p:spPr bwMode="auto">
            <a:xfrm>
              <a:off x="861" y="272"/>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32" name="Rectangle 24"/>
            <p:cNvSpPr>
              <a:spLocks noChangeArrowheads="1"/>
            </p:cNvSpPr>
            <p:nvPr/>
          </p:nvSpPr>
          <p:spPr bwMode="auto">
            <a:xfrm>
              <a:off x="1405" y="272"/>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33" name="Rectangle 25"/>
            <p:cNvSpPr>
              <a:spLocks noChangeArrowheads="1"/>
            </p:cNvSpPr>
            <p:nvPr/>
          </p:nvSpPr>
          <p:spPr bwMode="auto">
            <a:xfrm>
              <a:off x="1043"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4" name="Rectangle 26"/>
            <p:cNvSpPr>
              <a:spLocks noChangeArrowheads="1"/>
            </p:cNvSpPr>
            <p:nvPr/>
          </p:nvSpPr>
          <p:spPr bwMode="auto">
            <a:xfrm>
              <a:off x="122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5" name="Rectangle 27"/>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6" name="Rectangle 28"/>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37" name="Rectangle 29"/>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8" name="Rectangle 30"/>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39" name="Rectangle 31"/>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0" name="Rectangle 32"/>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41" name="Rectangle 33"/>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2" name="Rectangle 34"/>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3" name="Rectangle 35"/>
            <p:cNvSpPr>
              <a:spLocks noChangeArrowheads="1"/>
            </p:cNvSpPr>
            <p:nvPr/>
          </p:nvSpPr>
          <p:spPr bwMode="auto">
            <a:xfrm>
              <a:off x="137"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4" name="Rectangle 36"/>
            <p:cNvSpPr>
              <a:spLocks noChangeArrowheads="1"/>
            </p:cNvSpPr>
            <p:nvPr/>
          </p:nvSpPr>
          <p:spPr bwMode="auto">
            <a:xfrm>
              <a:off x="681"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5" name="Rectangle 37"/>
            <p:cNvSpPr>
              <a:spLocks noChangeArrowheads="1"/>
            </p:cNvSpPr>
            <p:nvPr/>
          </p:nvSpPr>
          <p:spPr bwMode="auto">
            <a:xfrm>
              <a:off x="319"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46" name="Rectangle 38"/>
            <p:cNvSpPr>
              <a:spLocks noChangeArrowheads="1"/>
            </p:cNvSpPr>
            <p:nvPr/>
          </p:nvSpPr>
          <p:spPr bwMode="auto">
            <a:xfrm>
              <a:off x="500" y="454"/>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7" name="Rectangle 39"/>
            <p:cNvSpPr>
              <a:spLocks noChangeArrowheads="1"/>
            </p:cNvSpPr>
            <p:nvPr/>
          </p:nvSpPr>
          <p:spPr bwMode="auto">
            <a:xfrm>
              <a:off x="863"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48" name="Rectangle 40"/>
            <p:cNvSpPr>
              <a:spLocks noChangeArrowheads="1"/>
            </p:cNvSpPr>
            <p:nvPr/>
          </p:nvSpPr>
          <p:spPr bwMode="auto">
            <a:xfrm>
              <a:off x="1407" y="454"/>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49" name="Rectangle 41"/>
            <p:cNvSpPr>
              <a:spLocks noChangeArrowheads="1"/>
            </p:cNvSpPr>
            <p:nvPr/>
          </p:nvSpPr>
          <p:spPr bwMode="auto">
            <a:xfrm>
              <a:off x="1045" y="454"/>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50" name="Rectangle 42"/>
            <p:cNvSpPr>
              <a:spLocks noChangeArrowheads="1"/>
            </p:cNvSpPr>
            <p:nvPr/>
          </p:nvSpPr>
          <p:spPr bwMode="auto">
            <a:xfrm>
              <a:off x="1226"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1" name="Rectangle 43"/>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2" name="Rectangle 44"/>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3" name="Rectangle 45"/>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4" name="Rectangle 46"/>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5" name="Rectangle 47"/>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6" name="Rectangle 48"/>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7" name="Rectangle 49"/>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58" name="Rectangle 50"/>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59" name="Rectangle 51"/>
            <p:cNvSpPr>
              <a:spLocks noChangeArrowheads="1"/>
            </p:cNvSpPr>
            <p:nvPr/>
          </p:nvSpPr>
          <p:spPr bwMode="auto">
            <a:xfrm>
              <a:off x="136"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0" name="Rectangle 52"/>
            <p:cNvSpPr>
              <a:spLocks noChangeArrowheads="1"/>
            </p:cNvSpPr>
            <p:nvPr/>
          </p:nvSpPr>
          <p:spPr bwMode="auto">
            <a:xfrm>
              <a:off x="318"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1" name="Rectangle 53"/>
            <p:cNvSpPr>
              <a:spLocks noChangeArrowheads="1"/>
            </p:cNvSpPr>
            <p:nvPr/>
          </p:nvSpPr>
          <p:spPr bwMode="auto">
            <a:xfrm>
              <a:off x="499"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2" name="Rectangle 54"/>
            <p:cNvSpPr>
              <a:spLocks noChangeArrowheads="1"/>
            </p:cNvSpPr>
            <p:nvPr/>
          </p:nvSpPr>
          <p:spPr bwMode="auto">
            <a:xfrm>
              <a:off x="1406" y="635"/>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3" name="Rectangle 55"/>
            <p:cNvSpPr>
              <a:spLocks noChangeArrowheads="1"/>
            </p:cNvSpPr>
            <p:nvPr/>
          </p:nvSpPr>
          <p:spPr bwMode="auto">
            <a:xfrm>
              <a:off x="1044" y="635"/>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64" name="Rectangle 56"/>
            <p:cNvSpPr>
              <a:spLocks noChangeArrowheads="1"/>
            </p:cNvSpPr>
            <p:nvPr/>
          </p:nvSpPr>
          <p:spPr bwMode="auto">
            <a:xfrm>
              <a:off x="1225" y="635"/>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65" name="Rectangle 57"/>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6" name="Rectangle 58"/>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7" name="Rectangle 59"/>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8" name="Rectangle 60"/>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69" name="Rectangle 61"/>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0" name="Rectangle 62"/>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71" name="Rectangle 63"/>
            <p:cNvSpPr>
              <a:spLocks noChangeArrowheads="1"/>
            </p:cNvSpPr>
            <p:nvPr/>
          </p:nvSpPr>
          <p:spPr bwMode="auto">
            <a:xfrm>
              <a:off x="137"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2" name="Rectangle 64"/>
            <p:cNvSpPr>
              <a:spLocks noChangeArrowheads="1"/>
            </p:cNvSpPr>
            <p:nvPr/>
          </p:nvSpPr>
          <p:spPr bwMode="auto">
            <a:xfrm>
              <a:off x="319"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3" name="Rectangle 65"/>
            <p:cNvSpPr>
              <a:spLocks noChangeArrowheads="1"/>
            </p:cNvSpPr>
            <p:nvPr/>
          </p:nvSpPr>
          <p:spPr bwMode="auto">
            <a:xfrm>
              <a:off x="500"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4" name="Rectangle 66"/>
            <p:cNvSpPr>
              <a:spLocks noChangeArrowheads="1"/>
            </p:cNvSpPr>
            <p:nvPr/>
          </p:nvSpPr>
          <p:spPr bwMode="auto">
            <a:xfrm>
              <a:off x="863"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5" name="Rectangle 67"/>
            <p:cNvSpPr>
              <a:spLocks noChangeArrowheads="1"/>
            </p:cNvSpPr>
            <p:nvPr/>
          </p:nvSpPr>
          <p:spPr bwMode="auto">
            <a:xfrm>
              <a:off x="1407" y="817"/>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6" name="Rectangle 68"/>
            <p:cNvSpPr>
              <a:spLocks noChangeArrowheads="1"/>
            </p:cNvSpPr>
            <p:nvPr/>
          </p:nvSpPr>
          <p:spPr bwMode="auto">
            <a:xfrm>
              <a:off x="1045" y="817"/>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77" name="Rectangle 69"/>
            <p:cNvSpPr>
              <a:spLocks noChangeArrowheads="1"/>
            </p:cNvSpPr>
            <p:nvPr/>
          </p:nvSpPr>
          <p:spPr bwMode="auto">
            <a:xfrm>
              <a:off x="1226" y="817"/>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78" name="Rectangle 70"/>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7479" name="Rectangle 71"/>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0" name="Rectangle 72"/>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1" name="Rectangle 73"/>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2" name="Rectangle 74"/>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3" name="Rectangle 75"/>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4" name="Rectangle 76"/>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85" name="Rectangle 77"/>
            <p:cNvSpPr>
              <a:spLocks noChangeArrowheads="1"/>
            </p:cNvSpPr>
            <p:nvPr/>
          </p:nvSpPr>
          <p:spPr bwMode="auto">
            <a:xfrm>
              <a:off x="136"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86" name="Rectangle 78"/>
            <p:cNvSpPr>
              <a:spLocks noChangeArrowheads="1"/>
            </p:cNvSpPr>
            <p:nvPr/>
          </p:nvSpPr>
          <p:spPr bwMode="auto">
            <a:xfrm>
              <a:off x="680" y="998"/>
              <a:ext cx="182" cy="182"/>
            </a:xfrm>
            <a:prstGeom prst="rect">
              <a:avLst/>
            </a:prstGeom>
            <a:solidFill>
              <a:schemeClr val="accent1"/>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487" name="Rectangle 79"/>
            <p:cNvSpPr>
              <a:spLocks noChangeArrowheads="1"/>
            </p:cNvSpPr>
            <p:nvPr/>
          </p:nvSpPr>
          <p:spPr bwMode="auto">
            <a:xfrm>
              <a:off x="318"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88" name="Rectangle 80"/>
            <p:cNvSpPr>
              <a:spLocks noChangeArrowheads="1"/>
            </p:cNvSpPr>
            <p:nvPr/>
          </p:nvSpPr>
          <p:spPr bwMode="auto">
            <a:xfrm>
              <a:off x="499" y="998"/>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89" name="Rectangle 81"/>
            <p:cNvSpPr>
              <a:spLocks noChangeArrowheads="1"/>
            </p:cNvSpPr>
            <p:nvPr/>
          </p:nvSpPr>
          <p:spPr bwMode="auto">
            <a:xfrm>
              <a:off x="862" y="998"/>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490" name="Rectangle 82"/>
            <p:cNvSpPr>
              <a:spLocks noChangeArrowheads="1"/>
            </p:cNvSpPr>
            <p:nvPr/>
          </p:nvSpPr>
          <p:spPr bwMode="auto">
            <a:xfrm>
              <a:off x="1406" y="998"/>
              <a:ext cx="182" cy="182"/>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491" name="Rectangle 83"/>
            <p:cNvSpPr>
              <a:spLocks noChangeArrowheads="1"/>
            </p:cNvSpPr>
            <p:nvPr/>
          </p:nvSpPr>
          <p:spPr bwMode="auto">
            <a:xfrm>
              <a:off x="1044"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2" name="Rectangle 84"/>
            <p:cNvSpPr>
              <a:spLocks noChangeArrowheads="1"/>
            </p:cNvSpPr>
            <p:nvPr/>
          </p:nvSpPr>
          <p:spPr bwMode="auto">
            <a:xfrm>
              <a:off x="1225"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3" name="Rectangle 85"/>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4" name="Rectangle 86"/>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5" name="Rectangle 87"/>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6" name="Rectangle 88"/>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497" name="Rectangle 89"/>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8" name="Rectangle 90"/>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499" name="Rectangle 91"/>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00" name="Rectangle 92"/>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1" name="Rectangle 93"/>
            <p:cNvSpPr>
              <a:spLocks noChangeArrowheads="1"/>
            </p:cNvSpPr>
            <p:nvPr/>
          </p:nvSpPr>
          <p:spPr bwMode="auto">
            <a:xfrm>
              <a:off x="138"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2" name="Rectangle 94"/>
            <p:cNvSpPr>
              <a:spLocks noChangeArrowheads="1"/>
            </p:cNvSpPr>
            <p:nvPr/>
          </p:nvSpPr>
          <p:spPr bwMode="auto">
            <a:xfrm>
              <a:off x="682"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3" name="Rectangle 95"/>
            <p:cNvSpPr>
              <a:spLocks noChangeArrowheads="1"/>
            </p:cNvSpPr>
            <p:nvPr/>
          </p:nvSpPr>
          <p:spPr bwMode="auto">
            <a:xfrm>
              <a:off x="320"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4" name="Rectangle 96"/>
            <p:cNvSpPr>
              <a:spLocks noChangeArrowheads="1"/>
            </p:cNvSpPr>
            <p:nvPr/>
          </p:nvSpPr>
          <p:spPr bwMode="auto">
            <a:xfrm>
              <a:off x="50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5" name="Rectangle 97"/>
            <p:cNvSpPr>
              <a:spLocks noChangeArrowheads="1"/>
            </p:cNvSpPr>
            <p:nvPr/>
          </p:nvSpPr>
          <p:spPr bwMode="auto">
            <a:xfrm>
              <a:off x="864" y="1180"/>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06" name="Rectangle 98"/>
            <p:cNvSpPr>
              <a:spLocks noChangeArrowheads="1"/>
            </p:cNvSpPr>
            <p:nvPr/>
          </p:nvSpPr>
          <p:spPr bwMode="auto">
            <a:xfrm>
              <a:off x="1408" y="1180"/>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7" name="Rectangle 99"/>
            <p:cNvSpPr>
              <a:spLocks noChangeArrowheads="1"/>
            </p:cNvSpPr>
            <p:nvPr/>
          </p:nvSpPr>
          <p:spPr bwMode="auto">
            <a:xfrm>
              <a:off x="1046"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08" name="Rectangle 100"/>
            <p:cNvSpPr>
              <a:spLocks noChangeArrowheads="1"/>
            </p:cNvSpPr>
            <p:nvPr/>
          </p:nvSpPr>
          <p:spPr bwMode="auto">
            <a:xfrm>
              <a:off x="1227" y="1180"/>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09" name="Rectangle 101"/>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0" name="Rectangle 102"/>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1" name="Rectangle 103"/>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2" name="Rectangle 104"/>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3" name="Rectangle 105"/>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4" name="Rectangle 106"/>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15" name="Rectangle 107"/>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6" name="Rectangle 108"/>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17" name="Rectangle 109"/>
            <p:cNvSpPr>
              <a:spLocks noChangeArrowheads="1"/>
            </p:cNvSpPr>
            <p:nvPr/>
          </p:nvSpPr>
          <p:spPr bwMode="auto">
            <a:xfrm>
              <a:off x="137"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18" name="Rectangle 110"/>
            <p:cNvSpPr>
              <a:spLocks noChangeArrowheads="1"/>
            </p:cNvSpPr>
            <p:nvPr/>
          </p:nvSpPr>
          <p:spPr bwMode="auto">
            <a:xfrm>
              <a:off x="681" y="1361"/>
              <a:ext cx="182" cy="182"/>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19" name="Rectangle 111"/>
            <p:cNvSpPr>
              <a:spLocks noChangeArrowheads="1"/>
            </p:cNvSpPr>
            <p:nvPr/>
          </p:nvSpPr>
          <p:spPr bwMode="auto">
            <a:xfrm>
              <a:off x="319"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0" name="Rectangle 112"/>
            <p:cNvSpPr>
              <a:spLocks noChangeArrowheads="1"/>
            </p:cNvSpPr>
            <p:nvPr/>
          </p:nvSpPr>
          <p:spPr bwMode="auto">
            <a:xfrm>
              <a:off x="500"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1" name="Rectangle 113"/>
            <p:cNvSpPr>
              <a:spLocks noChangeArrowheads="1"/>
            </p:cNvSpPr>
            <p:nvPr/>
          </p:nvSpPr>
          <p:spPr bwMode="auto">
            <a:xfrm>
              <a:off x="863"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2" name="Rectangle 114"/>
            <p:cNvSpPr>
              <a:spLocks noChangeArrowheads="1"/>
            </p:cNvSpPr>
            <p:nvPr/>
          </p:nvSpPr>
          <p:spPr bwMode="auto">
            <a:xfrm>
              <a:off x="1045" y="1361"/>
              <a:ext cx="182" cy="181"/>
            </a:xfrm>
            <a:prstGeom prst="rect">
              <a:avLst/>
            </a:prstGeom>
            <a:solidFill>
              <a:schemeClr val="accent1"/>
            </a:solidFill>
            <a:ln w="19050" cmpd="sng">
              <a:solidFill>
                <a:schemeClr val="bg2"/>
              </a:solidFill>
              <a:miter lim="800000"/>
              <a:headEnd/>
              <a:tailEnd/>
            </a:ln>
            <a:effectLst/>
          </p:spPr>
          <p:txBody>
            <a:bodyPr wrap="none" anchor="ctr"/>
            <a:lstStyle/>
            <a:p>
              <a:endParaRPr lang="zh-CN" altLang="en-US"/>
            </a:p>
          </p:txBody>
        </p:sp>
        <p:sp>
          <p:nvSpPr>
            <p:cNvPr id="17523" name="Rectangle 115"/>
            <p:cNvSpPr>
              <a:spLocks noChangeArrowheads="1"/>
            </p:cNvSpPr>
            <p:nvPr/>
          </p:nvSpPr>
          <p:spPr bwMode="auto">
            <a:xfrm>
              <a:off x="1226" y="1361"/>
              <a:ext cx="182" cy="181"/>
            </a:xfrm>
            <a:prstGeom prst="rect">
              <a:avLst/>
            </a:prstGeom>
            <a:solidFill>
              <a:srgbClr val="000099"/>
            </a:solidFill>
            <a:ln w="19050" cmpd="sng">
              <a:solidFill>
                <a:schemeClr val="bg2"/>
              </a:solidFill>
              <a:miter lim="800000"/>
              <a:headEnd/>
              <a:tailEnd/>
            </a:ln>
            <a:effectLst/>
          </p:spPr>
          <p:txBody>
            <a:bodyPr wrap="none" anchor="ctr"/>
            <a:lstStyle/>
            <a:p>
              <a:endParaRPr lang="zh-CN" altLang="en-US"/>
            </a:p>
          </p:txBody>
        </p:sp>
        <p:sp>
          <p:nvSpPr>
            <p:cNvPr id="17524" name="Rectangle 116"/>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5" name="Rectangle 117"/>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6" name="Rectangle 118"/>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7" name="Rectangle 119"/>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8" name="Rectangle 120"/>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29" name="Rectangle 121"/>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0" name="Rectangle 122"/>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1" name="Rectangle 123"/>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2" name="Rectangle 124"/>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3" name="Rectangle 125"/>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4" name="Rectangle 126"/>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5" name="Rectangle 127"/>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6" name="Rectangle 128"/>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7" name="Rectangle 129"/>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8" name="Rectangle 130"/>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39" name="Rectangle 131"/>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0" name="Rectangle 132"/>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1" name="Rectangle 133"/>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2" name="Rectangle 134"/>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3" name="Rectangle 135"/>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4" name="Rectangle 136"/>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5" name="Rectangle 137"/>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6" name="Rectangle 138"/>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7" name="Rectangle 139"/>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48" name="Rectangle 140"/>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49" name="Rectangle 141"/>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0" name="Rectangle 142"/>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1" name="Rectangle 143"/>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2" name="Rectangle 144"/>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3" name="Rectangle 145"/>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4" name="Rectangle 146"/>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5" name="Rectangle 147"/>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6" name="Rectangle 148"/>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7" name="Rectangle 149"/>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58" name="Rectangle 150"/>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59" name="Rectangle 151"/>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0" name="Rectangle 152"/>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1" name="Rectangle 153"/>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2" name="Rectangle 154"/>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3" name="Rectangle 155"/>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4" name="Rectangle 156"/>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5" name="Rectangle 157"/>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6" name="Rectangle 158"/>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7" name="Rectangle 159"/>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68" name="Rectangle 160"/>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69" name="Rectangle 161"/>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0" name="Rectangle 162"/>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1" name="Rectangle 163"/>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2" name="Rectangle 164"/>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3" name="Rectangle 165"/>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4" name="Rectangle 166"/>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5" name="Rectangle 167"/>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6" name="Rectangle 168"/>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7" name="Rectangle 169"/>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578" name="Rectangle 170"/>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79" name="Rectangle 171"/>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0" name="Rectangle 172"/>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1" name="Rectangle 173"/>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2" name="Rectangle 174"/>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3" name="Rectangle 175"/>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4" name="Rectangle 176"/>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5" name="Rectangle 177"/>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6" name="Rectangle 178"/>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7" name="Rectangle 179"/>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8" name="Rectangle 180"/>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89" name="Rectangle 181"/>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0" name="Rectangle 182"/>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1" name="Rectangle 183"/>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2" name="Rectangle 184"/>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3" name="Rectangle 185"/>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4" name="Rectangle 186"/>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5" name="Rectangle 187"/>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6" name="Rectangle 188"/>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7" name="Rectangle 189"/>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8" name="Rectangle 190"/>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599" name="Rectangle 191"/>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0" name="Rectangle 192"/>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1" name="Rectangle 193"/>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2" name="Rectangle 194"/>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3" name="Rectangle 195"/>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4" name="Rectangle 196"/>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5" name="Rectangle 197"/>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06" name="Rectangle 198"/>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7" name="Rectangle 199"/>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8" name="Rectangle 200"/>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09" name="Rectangle 201"/>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0" name="Rectangle 202"/>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1" name="Rectangle 203"/>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2" name="Rectangle 204"/>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3" name="Rectangle 205"/>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4" name="Rectangle 206"/>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5" name="Rectangle 207"/>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6" name="Rectangle 208"/>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7" name="Rectangle 209"/>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18" name="Rectangle 210"/>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19" name="Rectangle 211"/>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0" name="Rectangle 212"/>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1" name="Rectangle 213"/>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2" name="Rectangle 214"/>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3" name="Rectangle 215"/>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4" name="Rectangle 216"/>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5" name="Rectangle 217"/>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6" name="Rectangle 218"/>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27" name="Rectangle 219"/>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8" name="Rectangle 220"/>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29" name="Rectangle 221"/>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0" name="Rectangle 222"/>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1" name="Rectangle 223"/>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2" name="Rectangle 224"/>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3" name="Rectangle 225"/>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4" name="Rectangle 226"/>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35" name="Rectangle 227"/>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6" name="Rectangle 228"/>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7" name="Rectangle 229"/>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8" name="Rectangle 230"/>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39" name="Rectangle 231"/>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0" name="Rectangle 232"/>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1" name="Rectangle 233"/>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2" name="Rectangle 234"/>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3" name="Rectangle 235"/>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4" name="Rectangle 236"/>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5" name="Rectangle 237"/>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6" name="Rectangle 238"/>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7" name="Rectangle 239"/>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8" name="Rectangle 240"/>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49" name="Rectangle 241"/>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0" name="Rectangle 242"/>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51" name="Line 24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7652" name="Line 24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7653" name="Line 24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7654" name="Line 24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7655" name="Rectangle 247"/>
            <p:cNvSpPr>
              <a:spLocks noChangeArrowheads="1"/>
            </p:cNvSpPr>
            <p:nvPr/>
          </p:nvSpPr>
          <p:spPr bwMode="auto">
            <a:xfrm>
              <a:off x="680"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6" name="Rectangle 248"/>
            <p:cNvSpPr>
              <a:spLocks noChangeArrowheads="1"/>
            </p:cNvSpPr>
            <p:nvPr/>
          </p:nvSpPr>
          <p:spPr bwMode="auto">
            <a:xfrm>
              <a:off x="862"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7" name="Rectangle 249"/>
            <p:cNvSpPr>
              <a:spLocks noChangeArrowheads="1"/>
            </p:cNvSpPr>
            <p:nvPr/>
          </p:nvSpPr>
          <p:spPr bwMode="auto">
            <a:xfrm>
              <a:off x="681" y="817"/>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8" name="Rectangle 250"/>
            <p:cNvSpPr>
              <a:spLocks noChangeArrowheads="1"/>
            </p:cNvSpPr>
            <p:nvPr/>
          </p:nvSpPr>
          <p:spPr bwMode="auto">
            <a:xfrm>
              <a:off x="1407" y="1361"/>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59" name="Rectangle 251"/>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0" name="Rectangle 252"/>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1" name="Line 253"/>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7662" name="Line 254"/>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7663" name="Line 255"/>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7664" name="Line 256"/>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5" name="Line 257"/>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7666" name="Line 258"/>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7667" name="Rectangle 259"/>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8" name="Rectangle 260"/>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69" name="Rectangle 261"/>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0" name="Rectangle 262"/>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7671" name="Rectangle 263"/>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2" name="Rectangle 264"/>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3" name="Rectangle 265"/>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7674" name="Rectangle 266"/>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5" name="Rectangle 267"/>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6" name="Rectangle 268"/>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77" name="Line 269"/>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7678" name="Line 270"/>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7679" name="Line 271"/>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7680" name="Line 272"/>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7681" name="Line 273"/>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7682" name="Line 274"/>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7683" name="Line 275"/>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7684" name="Line 276"/>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grpSp>
      <p:grpSp>
        <p:nvGrpSpPr>
          <p:cNvPr id="3" name="Group 277"/>
          <p:cNvGrpSpPr>
            <a:grpSpLocks/>
          </p:cNvGrpSpPr>
          <p:nvPr/>
        </p:nvGrpSpPr>
        <p:grpSpPr bwMode="auto">
          <a:xfrm>
            <a:off x="6156325" y="2638425"/>
            <a:ext cx="577850" cy="574675"/>
            <a:chOff x="0" y="0"/>
            <a:chExt cx="364" cy="362"/>
          </a:xfrm>
        </p:grpSpPr>
        <p:sp>
          <p:nvSpPr>
            <p:cNvPr id="17686"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7"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88"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451726" y="2638425"/>
            <a:ext cx="577850" cy="574675"/>
            <a:chOff x="0" y="0"/>
            <a:chExt cx="364" cy="362"/>
          </a:xfrm>
        </p:grpSpPr>
        <p:sp>
          <p:nvSpPr>
            <p:cNvPr id="17690"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1"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2"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156325" y="3503613"/>
            <a:ext cx="577850" cy="574675"/>
            <a:chOff x="0" y="0"/>
            <a:chExt cx="364" cy="362"/>
          </a:xfrm>
        </p:grpSpPr>
        <p:sp>
          <p:nvSpPr>
            <p:cNvPr id="17694"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5"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6"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451726" y="3506787"/>
            <a:ext cx="577850" cy="574675"/>
            <a:chOff x="0" y="0"/>
            <a:chExt cx="364" cy="362"/>
          </a:xfrm>
        </p:grpSpPr>
        <p:sp>
          <p:nvSpPr>
            <p:cNvPr id="17698"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699"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7700"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388" y="404813"/>
            <a:ext cx="4968875" cy="4895850"/>
            <a:chOff x="0" y="0"/>
            <a:chExt cx="3130" cy="3084"/>
          </a:xfrm>
        </p:grpSpPr>
        <p:sp>
          <p:nvSpPr>
            <p:cNvPr id="18435" name="Line 3"/>
            <p:cNvSpPr>
              <a:spLocks noChangeShapeType="1"/>
            </p:cNvSpPr>
            <p:nvPr/>
          </p:nvSpPr>
          <p:spPr bwMode="auto">
            <a:xfrm>
              <a:off x="0" y="1542"/>
              <a:ext cx="3130" cy="0"/>
            </a:xfrm>
            <a:prstGeom prst="line">
              <a:avLst/>
            </a:prstGeom>
            <a:noFill/>
            <a:ln w="57150" cmpd="sng">
              <a:solidFill>
                <a:schemeClr val="hlink"/>
              </a:solidFill>
              <a:round/>
              <a:headEnd/>
              <a:tailEnd/>
            </a:ln>
            <a:effectLst/>
          </p:spPr>
          <p:txBody>
            <a:bodyPr/>
            <a:lstStyle/>
            <a:p>
              <a:endParaRPr lang="zh-CN" altLang="en-US"/>
            </a:p>
          </p:txBody>
        </p:sp>
        <p:sp>
          <p:nvSpPr>
            <p:cNvPr id="18436" name="Line 4"/>
            <p:cNvSpPr>
              <a:spLocks noChangeShapeType="1"/>
            </p:cNvSpPr>
            <p:nvPr/>
          </p:nvSpPr>
          <p:spPr bwMode="auto">
            <a:xfrm>
              <a:off x="1588" y="0"/>
              <a:ext cx="0" cy="3084"/>
            </a:xfrm>
            <a:prstGeom prst="line">
              <a:avLst/>
            </a:prstGeom>
            <a:noFill/>
            <a:ln w="57150" cmpd="sng">
              <a:solidFill>
                <a:schemeClr val="hlink"/>
              </a:solidFill>
              <a:round/>
              <a:headEnd/>
              <a:tailEnd/>
            </a:ln>
            <a:effectLst/>
          </p:spPr>
          <p:txBody>
            <a:bodyPr/>
            <a:lstStyle/>
            <a:p>
              <a:endParaRPr lang="zh-CN" altLang="en-US"/>
            </a:p>
          </p:txBody>
        </p:sp>
        <p:sp>
          <p:nvSpPr>
            <p:cNvPr id="18437" name="Line 5"/>
            <p:cNvSpPr>
              <a:spLocks noChangeShapeType="1"/>
            </p:cNvSpPr>
            <p:nvPr/>
          </p:nvSpPr>
          <p:spPr bwMode="auto">
            <a:xfrm>
              <a:off x="0" y="816"/>
              <a:ext cx="1588" cy="0"/>
            </a:xfrm>
            <a:prstGeom prst="line">
              <a:avLst/>
            </a:prstGeom>
            <a:noFill/>
            <a:ln w="38100" cmpd="sng">
              <a:solidFill>
                <a:schemeClr val="hlink"/>
              </a:solidFill>
              <a:round/>
              <a:headEnd/>
              <a:tailEnd/>
            </a:ln>
            <a:effectLst/>
          </p:spPr>
          <p:txBody>
            <a:bodyPr/>
            <a:lstStyle/>
            <a:p>
              <a:endParaRPr lang="zh-CN" altLang="en-US"/>
            </a:p>
          </p:txBody>
        </p:sp>
        <p:sp>
          <p:nvSpPr>
            <p:cNvPr id="18438" name="Line 6"/>
            <p:cNvSpPr>
              <a:spLocks noChangeShapeType="1"/>
            </p:cNvSpPr>
            <p:nvPr/>
          </p:nvSpPr>
          <p:spPr bwMode="auto">
            <a:xfrm>
              <a:off x="862" y="0"/>
              <a:ext cx="0" cy="1542"/>
            </a:xfrm>
            <a:prstGeom prst="line">
              <a:avLst/>
            </a:prstGeom>
            <a:noFill/>
            <a:ln w="38100" cmpd="sng">
              <a:solidFill>
                <a:schemeClr val="hlink"/>
              </a:solidFill>
              <a:round/>
              <a:headEnd/>
              <a:tailEnd/>
            </a:ln>
            <a:effectLst/>
          </p:spPr>
          <p:txBody>
            <a:bodyPr/>
            <a:lstStyle/>
            <a:p>
              <a:endParaRPr lang="zh-CN" altLang="en-US"/>
            </a:p>
          </p:txBody>
        </p:sp>
        <p:sp>
          <p:nvSpPr>
            <p:cNvPr id="18439" name="Line 7"/>
            <p:cNvSpPr>
              <a:spLocks noChangeShapeType="1"/>
            </p:cNvSpPr>
            <p:nvPr/>
          </p:nvSpPr>
          <p:spPr bwMode="auto">
            <a:xfrm>
              <a:off x="1588" y="816"/>
              <a:ext cx="1542" cy="0"/>
            </a:xfrm>
            <a:prstGeom prst="line">
              <a:avLst/>
            </a:prstGeom>
            <a:noFill/>
            <a:ln w="38100" cmpd="sng">
              <a:solidFill>
                <a:schemeClr val="hlink"/>
              </a:solidFill>
              <a:round/>
              <a:headEnd/>
              <a:tailEnd/>
            </a:ln>
            <a:effectLst/>
          </p:spPr>
          <p:txBody>
            <a:bodyPr/>
            <a:lstStyle/>
            <a:p>
              <a:endParaRPr lang="zh-CN" altLang="en-US"/>
            </a:p>
          </p:txBody>
        </p:sp>
        <p:sp>
          <p:nvSpPr>
            <p:cNvPr id="18440" name="Line 8"/>
            <p:cNvSpPr>
              <a:spLocks noChangeShapeType="1"/>
            </p:cNvSpPr>
            <p:nvPr/>
          </p:nvSpPr>
          <p:spPr bwMode="auto">
            <a:xfrm>
              <a:off x="2313" y="0"/>
              <a:ext cx="0" cy="1542"/>
            </a:xfrm>
            <a:prstGeom prst="line">
              <a:avLst/>
            </a:prstGeom>
            <a:noFill/>
            <a:ln w="38100" cmpd="sng">
              <a:solidFill>
                <a:schemeClr val="hlink"/>
              </a:solidFill>
              <a:round/>
              <a:headEnd/>
              <a:tailEnd/>
            </a:ln>
            <a:effectLst/>
          </p:spPr>
          <p:txBody>
            <a:bodyPr/>
            <a:lstStyle/>
            <a:p>
              <a:endParaRPr lang="zh-CN" altLang="en-US"/>
            </a:p>
          </p:txBody>
        </p:sp>
        <p:sp>
          <p:nvSpPr>
            <p:cNvPr id="18441" name="Line 9"/>
            <p:cNvSpPr>
              <a:spLocks noChangeShapeType="1"/>
            </p:cNvSpPr>
            <p:nvPr/>
          </p:nvSpPr>
          <p:spPr bwMode="auto">
            <a:xfrm>
              <a:off x="0" y="2268"/>
              <a:ext cx="1588" cy="0"/>
            </a:xfrm>
            <a:prstGeom prst="line">
              <a:avLst/>
            </a:prstGeom>
            <a:noFill/>
            <a:ln w="38100" cmpd="sng">
              <a:solidFill>
                <a:schemeClr val="hlink"/>
              </a:solidFill>
              <a:round/>
              <a:headEnd/>
              <a:tailEnd/>
            </a:ln>
            <a:effectLst/>
          </p:spPr>
          <p:txBody>
            <a:bodyPr/>
            <a:lstStyle/>
            <a:p>
              <a:endParaRPr lang="zh-CN" altLang="en-US"/>
            </a:p>
          </p:txBody>
        </p:sp>
        <p:sp>
          <p:nvSpPr>
            <p:cNvPr id="18442" name="Line 10"/>
            <p:cNvSpPr>
              <a:spLocks noChangeShapeType="1"/>
            </p:cNvSpPr>
            <p:nvPr/>
          </p:nvSpPr>
          <p:spPr bwMode="auto">
            <a:xfrm>
              <a:off x="862"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3" name="Line 11"/>
            <p:cNvSpPr>
              <a:spLocks noChangeShapeType="1"/>
            </p:cNvSpPr>
            <p:nvPr/>
          </p:nvSpPr>
          <p:spPr bwMode="auto">
            <a:xfrm>
              <a:off x="1588" y="2268"/>
              <a:ext cx="1542" cy="0"/>
            </a:xfrm>
            <a:prstGeom prst="line">
              <a:avLst/>
            </a:prstGeom>
            <a:noFill/>
            <a:ln w="38100" cmpd="sng">
              <a:solidFill>
                <a:schemeClr val="hlink"/>
              </a:solidFill>
              <a:round/>
              <a:headEnd/>
              <a:tailEnd/>
            </a:ln>
            <a:effectLst/>
          </p:spPr>
          <p:txBody>
            <a:bodyPr/>
            <a:lstStyle/>
            <a:p>
              <a:endParaRPr lang="zh-CN" altLang="en-US"/>
            </a:p>
          </p:txBody>
        </p:sp>
        <p:sp>
          <p:nvSpPr>
            <p:cNvPr id="18444" name="Line 12"/>
            <p:cNvSpPr>
              <a:spLocks noChangeShapeType="1"/>
            </p:cNvSpPr>
            <p:nvPr/>
          </p:nvSpPr>
          <p:spPr bwMode="auto">
            <a:xfrm>
              <a:off x="2313" y="1542"/>
              <a:ext cx="0" cy="1542"/>
            </a:xfrm>
            <a:prstGeom prst="line">
              <a:avLst/>
            </a:prstGeom>
            <a:noFill/>
            <a:ln w="38100" cmpd="sng">
              <a:solidFill>
                <a:schemeClr val="hlink"/>
              </a:solidFill>
              <a:round/>
              <a:headEnd/>
              <a:tailEnd/>
            </a:ln>
            <a:effectLst/>
          </p:spPr>
          <p:txBody>
            <a:bodyPr/>
            <a:lstStyle/>
            <a:p>
              <a:endParaRPr lang="zh-CN" altLang="en-US"/>
            </a:p>
          </p:txBody>
        </p:sp>
        <p:sp>
          <p:nvSpPr>
            <p:cNvPr id="18445" name="Line 13"/>
            <p:cNvSpPr>
              <a:spLocks noChangeShapeType="1"/>
            </p:cNvSpPr>
            <p:nvPr/>
          </p:nvSpPr>
          <p:spPr bwMode="auto">
            <a:xfrm>
              <a:off x="499" y="0"/>
              <a:ext cx="0" cy="3084"/>
            </a:xfrm>
            <a:prstGeom prst="line">
              <a:avLst/>
            </a:prstGeom>
            <a:noFill/>
            <a:ln w="28575" cmpd="sng">
              <a:solidFill>
                <a:schemeClr val="hlink"/>
              </a:solidFill>
              <a:round/>
              <a:headEnd/>
              <a:tailEnd/>
            </a:ln>
            <a:effectLst/>
          </p:spPr>
          <p:txBody>
            <a:bodyPr/>
            <a:lstStyle/>
            <a:p>
              <a:endParaRPr lang="zh-CN" altLang="en-US"/>
            </a:p>
          </p:txBody>
        </p:sp>
        <p:sp>
          <p:nvSpPr>
            <p:cNvPr id="18446" name="Line 14"/>
            <p:cNvSpPr>
              <a:spLocks noChangeShapeType="1"/>
            </p:cNvSpPr>
            <p:nvPr/>
          </p:nvSpPr>
          <p:spPr bwMode="auto">
            <a:xfrm>
              <a:off x="1225" y="0"/>
              <a:ext cx="0" cy="3084"/>
            </a:xfrm>
            <a:prstGeom prst="line">
              <a:avLst/>
            </a:prstGeom>
            <a:noFill/>
            <a:ln w="28575" cmpd="sng">
              <a:solidFill>
                <a:schemeClr val="hlink"/>
              </a:solidFill>
              <a:round/>
              <a:headEnd/>
              <a:tailEnd/>
            </a:ln>
            <a:effectLst/>
          </p:spPr>
          <p:txBody>
            <a:bodyPr/>
            <a:lstStyle/>
            <a:p>
              <a:endParaRPr lang="zh-CN" altLang="en-US"/>
            </a:p>
          </p:txBody>
        </p:sp>
        <p:sp>
          <p:nvSpPr>
            <p:cNvPr id="18447" name="Line 15"/>
            <p:cNvSpPr>
              <a:spLocks noChangeShapeType="1"/>
            </p:cNvSpPr>
            <p:nvPr/>
          </p:nvSpPr>
          <p:spPr bwMode="auto">
            <a:xfrm flipV="1">
              <a:off x="1951" y="0"/>
              <a:ext cx="0" cy="3084"/>
            </a:xfrm>
            <a:prstGeom prst="line">
              <a:avLst/>
            </a:prstGeom>
            <a:noFill/>
            <a:ln w="28575" cmpd="sng">
              <a:solidFill>
                <a:schemeClr val="hlink"/>
              </a:solidFill>
              <a:round/>
              <a:headEnd/>
              <a:tailEnd/>
            </a:ln>
            <a:effectLst/>
          </p:spPr>
          <p:txBody>
            <a:bodyPr/>
            <a:lstStyle/>
            <a:p>
              <a:endParaRPr lang="zh-CN" altLang="en-US"/>
            </a:p>
          </p:txBody>
        </p:sp>
        <p:sp>
          <p:nvSpPr>
            <p:cNvPr id="18448" name="Line 16"/>
            <p:cNvSpPr>
              <a:spLocks noChangeShapeType="1"/>
            </p:cNvSpPr>
            <p:nvPr/>
          </p:nvSpPr>
          <p:spPr bwMode="auto">
            <a:xfrm>
              <a:off x="2676" y="0"/>
              <a:ext cx="0" cy="3084"/>
            </a:xfrm>
            <a:prstGeom prst="line">
              <a:avLst/>
            </a:prstGeom>
            <a:noFill/>
            <a:ln w="28575" cmpd="sng">
              <a:solidFill>
                <a:schemeClr val="hlink"/>
              </a:solidFill>
              <a:round/>
              <a:headEnd/>
              <a:tailEnd/>
            </a:ln>
            <a:effectLst/>
          </p:spPr>
          <p:txBody>
            <a:bodyPr/>
            <a:lstStyle/>
            <a:p>
              <a:endParaRPr lang="zh-CN" altLang="en-US"/>
            </a:p>
          </p:txBody>
        </p:sp>
        <p:sp>
          <p:nvSpPr>
            <p:cNvPr id="18449" name="Line 17"/>
            <p:cNvSpPr>
              <a:spLocks noChangeShapeType="1"/>
            </p:cNvSpPr>
            <p:nvPr/>
          </p:nvSpPr>
          <p:spPr bwMode="auto">
            <a:xfrm>
              <a:off x="0" y="454"/>
              <a:ext cx="3130" cy="0"/>
            </a:xfrm>
            <a:prstGeom prst="line">
              <a:avLst/>
            </a:prstGeom>
            <a:noFill/>
            <a:ln w="28575" cmpd="sng">
              <a:solidFill>
                <a:schemeClr val="hlink"/>
              </a:solidFill>
              <a:round/>
              <a:headEnd/>
              <a:tailEnd/>
            </a:ln>
            <a:effectLst/>
          </p:spPr>
          <p:txBody>
            <a:bodyPr/>
            <a:lstStyle/>
            <a:p>
              <a:endParaRPr lang="zh-CN" altLang="en-US"/>
            </a:p>
          </p:txBody>
        </p:sp>
        <p:sp>
          <p:nvSpPr>
            <p:cNvPr id="18450" name="Line 18"/>
            <p:cNvSpPr>
              <a:spLocks noChangeShapeType="1"/>
            </p:cNvSpPr>
            <p:nvPr/>
          </p:nvSpPr>
          <p:spPr bwMode="auto">
            <a:xfrm flipH="1">
              <a:off x="0" y="1179"/>
              <a:ext cx="3130" cy="0"/>
            </a:xfrm>
            <a:prstGeom prst="line">
              <a:avLst/>
            </a:prstGeom>
            <a:noFill/>
            <a:ln w="28575" cmpd="sng">
              <a:solidFill>
                <a:schemeClr val="hlink"/>
              </a:solidFill>
              <a:round/>
              <a:headEnd/>
              <a:tailEnd/>
            </a:ln>
            <a:effectLst/>
          </p:spPr>
          <p:txBody>
            <a:bodyPr/>
            <a:lstStyle/>
            <a:p>
              <a:endParaRPr lang="zh-CN" altLang="en-US"/>
            </a:p>
          </p:txBody>
        </p:sp>
        <p:sp>
          <p:nvSpPr>
            <p:cNvPr id="18451" name="Line 19"/>
            <p:cNvSpPr>
              <a:spLocks noChangeShapeType="1"/>
            </p:cNvSpPr>
            <p:nvPr/>
          </p:nvSpPr>
          <p:spPr bwMode="auto">
            <a:xfrm>
              <a:off x="0" y="1905"/>
              <a:ext cx="3130" cy="0"/>
            </a:xfrm>
            <a:prstGeom prst="line">
              <a:avLst/>
            </a:prstGeom>
            <a:noFill/>
            <a:ln w="28575" cmpd="sng">
              <a:solidFill>
                <a:schemeClr val="hlink"/>
              </a:solidFill>
              <a:round/>
              <a:headEnd/>
              <a:tailEnd/>
            </a:ln>
            <a:effectLst/>
          </p:spPr>
          <p:txBody>
            <a:bodyPr/>
            <a:lstStyle/>
            <a:p>
              <a:endParaRPr lang="zh-CN" altLang="en-US"/>
            </a:p>
          </p:txBody>
        </p:sp>
        <p:sp>
          <p:nvSpPr>
            <p:cNvPr id="18452" name="Line 20"/>
            <p:cNvSpPr>
              <a:spLocks noChangeShapeType="1"/>
            </p:cNvSpPr>
            <p:nvPr/>
          </p:nvSpPr>
          <p:spPr bwMode="auto">
            <a:xfrm flipH="1">
              <a:off x="0" y="2631"/>
              <a:ext cx="3130" cy="0"/>
            </a:xfrm>
            <a:prstGeom prst="line">
              <a:avLst/>
            </a:prstGeom>
            <a:noFill/>
            <a:ln w="28575" cmpd="sng">
              <a:solidFill>
                <a:schemeClr val="hlink"/>
              </a:solidFill>
              <a:round/>
              <a:headEnd/>
              <a:tailEnd/>
            </a:ln>
            <a:effectLst/>
          </p:spPr>
          <p:txBody>
            <a:bodyPr/>
            <a:lstStyle/>
            <a:p>
              <a:endParaRPr lang="zh-CN" altLang="en-US"/>
            </a:p>
          </p:txBody>
        </p:sp>
        <p:sp>
          <p:nvSpPr>
            <p:cNvPr id="18453" name="Rectangle 21"/>
            <p:cNvSpPr>
              <a:spLocks noChangeArrowheads="1"/>
            </p:cNvSpPr>
            <p:nvPr/>
          </p:nvSpPr>
          <p:spPr bwMode="auto">
            <a:xfrm>
              <a:off x="136"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4" name="Rectangle 22"/>
            <p:cNvSpPr>
              <a:spLocks noChangeArrowheads="1"/>
            </p:cNvSpPr>
            <p:nvPr/>
          </p:nvSpPr>
          <p:spPr bwMode="auto">
            <a:xfrm>
              <a:off x="680"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5" name="Rectangle 23"/>
            <p:cNvSpPr>
              <a:spLocks noChangeArrowheads="1"/>
            </p:cNvSpPr>
            <p:nvPr/>
          </p:nvSpPr>
          <p:spPr bwMode="auto">
            <a:xfrm>
              <a:off x="318"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6" name="Rectangle 24"/>
            <p:cNvSpPr>
              <a:spLocks noChangeArrowheads="1"/>
            </p:cNvSpPr>
            <p:nvPr/>
          </p:nvSpPr>
          <p:spPr bwMode="auto">
            <a:xfrm>
              <a:off x="499"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7" name="Rectangle 25"/>
            <p:cNvSpPr>
              <a:spLocks noChangeArrowheads="1"/>
            </p:cNvSpPr>
            <p:nvPr/>
          </p:nvSpPr>
          <p:spPr bwMode="auto">
            <a:xfrm>
              <a:off x="862"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58" name="Rectangle 26"/>
            <p:cNvSpPr>
              <a:spLocks noChangeArrowheads="1"/>
            </p:cNvSpPr>
            <p:nvPr/>
          </p:nvSpPr>
          <p:spPr bwMode="auto">
            <a:xfrm>
              <a:off x="1406" y="91"/>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59" name="Rectangle 27"/>
            <p:cNvSpPr>
              <a:spLocks noChangeArrowheads="1"/>
            </p:cNvSpPr>
            <p:nvPr/>
          </p:nvSpPr>
          <p:spPr bwMode="auto">
            <a:xfrm>
              <a:off x="1044" y="9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60" name="Rectangle 28"/>
            <p:cNvSpPr>
              <a:spLocks noChangeArrowheads="1"/>
            </p:cNvSpPr>
            <p:nvPr/>
          </p:nvSpPr>
          <p:spPr bwMode="auto">
            <a:xfrm>
              <a:off x="1225" y="9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61" name="Rectangle 29"/>
            <p:cNvSpPr>
              <a:spLocks noChangeArrowheads="1"/>
            </p:cNvSpPr>
            <p:nvPr/>
          </p:nvSpPr>
          <p:spPr bwMode="auto">
            <a:xfrm>
              <a:off x="1587"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2" name="Rectangle 30"/>
            <p:cNvSpPr>
              <a:spLocks noChangeArrowheads="1"/>
            </p:cNvSpPr>
            <p:nvPr/>
          </p:nvSpPr>
          <p:spPr bwMode="auto">
            <a:xfrm>
              <a:off x="2131"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3" name="Rectangle 31"/>
            <p:cNvSpPr>
              <a:spLocks noChangeArrowheads="1"/>
            </p:cNvSpPr>
            <p:nvPr/>
          </p:nvSpPr>
          <p:spPr bwMode="auto">
            <a:xfrm>
              <a:off x="1769"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4" name="Rectangle 32"/>
            <p:cNvSpPr>
              <a:spLocks noChangeArrowheads="1"/>
            </p:cNvSpPr>
            <p:nvPr/>
          </p:nvSpPr>
          <p:spPr bwMode="auto">
            <a:xfrm>
              <a:off x="1950"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5" name="Rectangle 33"/>
            <p:cNvSpPr>
              <a:spLocks noChangeArrowheads="1"/>
            </p:cNvSpPr>
            <p:nvPr/>
          </p:nvSpPr>
          <p:spPr bwMode="auto">
            <a:xfrm>
              <a:off x="2313"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6" name="Rectangle 34"/>
            <p:cNvSpPr>
              <a:spLocks noChangeArrowheads="1"/>
            </p:cNvSpPr>
            <p:nvPr/>
          </p:nvSpPr>
          <p:spPr bwMode="auto">
            <a:xfrm>
              <a:off x="2857" y="9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7" name="Rectangle 35"/>
            <p:cNvSpPr>
              <a:spLocks noChangeArrowheads="1"/>
            </p:cNvSpPr>
            <p:nvPr/>
          </p:nvSpPr>
          <p:spPr bwMode="auto">
            <a:xfrm>
              <a:off x="2495"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8" name="Rectangle 36"/>
            <p:cNvSpPr>
              <a:spLocks noChangeArrowheads="1"/>
            </p:cNvSpPr>
            <p:nvPr/>
          </p:nvSpPr>
          <p:spPr bwMode="auto">
            <a:xfrm>
              <a:off x="2676" y="9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69" name="Rectangle 37"/>
            <p:cNvSpPr>
              <a:spLocks noChangeArrowheads="1"/>
            </p:cNvSpPr>
            <p:nvPr/>
          </p:nvSpPr>
          <p:spPr bwMode="auto">
            <a:xfrm>
              <a:off x="135"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0" name="Rectangle 38"/>
            <p:cNvSpPr>
              <a:spLocks noChangeArrowheads="1"/>
            </p:cNvSpPr>
            <p:nvPr/>
          </p:nvSpPr>
          <p:spPr bwMode="auto">
            <a:xfrm>
              <a:off x="679"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1" name="Rectangle 39"/>
            <p:cNvSpPr>
              <a:spLocks noChangeArrowheads="1"/>
            </p:cNvSpPr>
            <p:nvPr/>
          </p:nvSpPr>
          <p:spPr bwMode="auto">
            <a:xfrm>
              <a:off x="317"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2" name="Rectangle 40"/>
            <p:cNvSpPr>
              <a:spLocks noChangeArrowheads="1"/>
            </p:cNvSpPr>
            <p:nvPr/>
          </p:nvSpPr>
          <p:spPr bwMode="auto">
            <a:xfrm>
              <a:off x="498"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3" name="Rectangle 41"/>
            <p:cNvSpPr>
              <a:spLocks noChangeArrowheads="1"/>
            </p:cNvSpPr>
            <p:nvPr/>
          </p:nvSpPr>
          <p:spPr bwMode="auto">
            <a:xfrm>
              <a:off x="861" y="272"/>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74" name="Rectangle 42"/>
            <p:cNvSpPr>
              <a:spLocks noChangeArrowheads="1"/>
            </p:cNvSpPr>
            <p:nvPr/>
          </p:nvSpPr>
          <p:spPr bwMode="auto">
            <a:xfrm>
              <a:off x="1405" y="272"/>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75" name="Rectangle 43"/>
            <p:cNvSpPr>
              <a:spLocks noChangeArrowheads="1"/>
            </p:cNvSpPr>
            <p:nvPr/>
          </p:nvSpPr>
          <p:spPr bwMode="auto">
            <a:xfrm>
              <a:off x="1043"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6" name="Rectangle 44"/>
            <p:cNvSpPr>
              <a:spLocks noChangeArrowheads="1"/>
            </p:cNvSpPr>
            <p:nvPr/>
          </p:nvSpPr>
          <p:spPr bwMode="auto">
            <a:xfrm>
              <a:off x="1224" y="272"/>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77" name="Rectangle 45"/>
            <p:cNvSpPr>
              <a:spLocks noChangeArrowheads="1"/>
            </p:cNvSpPr>
            <p:nvPr/>
          </p:nvSpPr>
          <p:spPr bwMode="auto">
            <a:xfrm>
              <a:off x="1586"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8" name="Rectangle 46"/>
            <p:cNvSpPr>
              <a:spLocks noChangeArrowheads="1"/>
            </p:cNvSpPr>
            <p:nvPr/>
          </p:nvSpPr>
          <p:spPr bwMode="auto">
            <a:xfrm>
              <a:off x="2130"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79" name="Rectangle 47"/>
            <p:cNvSpPr>
              <a:spLocks noChangeArrowheads="1"/>
            </p:cNvSpPr>
            <p:nvPr/>
          </p:nvSpPr>
          <p:spPr bwMode="auto">
            <a:xfrm>
              <a:off x="1768"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0" name="Rectangle 48"/>
            <p:cNvSpPr>
              <a:spLocks noChangeArrowheads="1"/>
            </p:cNvSpPr>
            <p:nvPr/>
          </p:nvSpPr>
          <p:spPr bwMode="auto">
            <a:xfrm>
              <a:off x="1949"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1" name="Rectangle 49"/>
            <p:cNvSpPr>
              <a:spLocks noChangeArrowheads="1"/>
            </p:cNvSpPr>
            <p:nvPr/>
          </p:nvSpPr>
          <p:spPr bwMode="auto">
            <a:xfrm>
              <a:off x="2312" y="27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2" name="Rectangle 50"/>
            <p:cNvSpPr>
              <a:spLocks noChangeArrowheads="1"/>
            </p:cNvSpPr>
            <p:nvPr/>
          </p:nvSpPr>
          <p:spPr bwMode="auto">
            <a:xfrm>
              <a:off x="2856" y="27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83" name="Rectangle 51"/>
            <p:cNvSpPr>
              <a:spLocks noChangeArrowheads="1"/>
            </p:cNvSpPr>
            <p:nvPr/>
          </p:nvSpPr>
          <p:spPr bwMode="auto">
            <a:xfrm>
              <a:off x="2494"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4" name="Rectangle 52"/>
            <p:cNvSpPr>
              <a:spLocks noChangeArrowheads="1"/>
            </p:cNvSpPr>
            <p:nvPr/>
          </p:nvSpPr>
          <p:spPr bwMode="auto">
            <a:xfrm>
              <a:off x="2675" y="27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85" name="Rectangle 53"/>
            <p:cNvSpPr>
              <a:spLocks noChangeArrowheads="1"/>
            </p:cNvSpPr>
            <p:nvPr/>
          </p:nvSpPr>
          <p:spPr bwMode="auto">
            <a:xfrm>
              <a:off x="137"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86" name="Rectangle 54"/>
            <p:cNvSpPr>
              <a:spLocks noChangeArrowheads="1"/>
            </p:cNvSpPr>
            <p:nvPr/>
          </p:nvSpPr>
          <p:spPr bwMode="auto">
            <a:xfrm>
              <a:off x="681"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87" name="Rectangle 55"/>
            <p:cNvSpPr>
              <a:spLocks noChangeArrowheads="1"/>
            </p:cNvSpPr>
            <p:nvPr/>
          </p:nvSpPr>
          <p:spPr bwMode="auto">
            <a:xfrm>
              <a:off x="319"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88" name="Rectangle 56"/>
            <p:cNvSpPr>
              <a:spLocks noChangeArrowheads="1"/>
            </p:cNvSpPr>
            <p:nvPr/>
          </p:nvSpPr>
          <p:spPr bwMode="auto">
            <a:xfrm>
              <a:off x="500" y="454"/>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489" name="Rectangle 57"/>
            <p:cNvSpPr>
              <a:spLocks noChangeArrowheads="1"/>
            </p:cNvSpPr>
            <p:nvPr/>
          </p:nvSpPr>
          <p:spPr bwMode="auto">
            <a:xfrm>
              <a:off x="863"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0" name="Rectangle 58"/>
            <p:cNvSpPr>
              <a:spLocks noChangeArrowheads="1"/>
            </p:cNvSpPr>
            <p:nvPr/>
          </p:nvSpPr>
          <p:spPr bwMode="auto">
            <a:xfrm>
              <a:off x="1407" y="454"/>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491" name="Rectangle 59"/>
            <p:cNvSpPr>
              <a:spLocks noChangeArrowheads="1"/>
            </p:cNvSpPr>
            <p:nvPr/>
          </p:nvSpPr>
          <p:spPr bwMode="auto">
            <a:xfrm>
              <a:off x="1045" y="454"/>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492" name="Rectangle 60"/>
            <p:cNvSpPr>
              <a:spLocks noChangeArrowheads="1"/>
            </p:cNvSpPr>
            <p:nvPr/>
          </p:nvSpPr>
          <p:spPr bwMode="auto">
            <a:xfrm>
              <a:off x="1226" y="454"/>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493" name="Rectangle 61"/>
            <p:cNvSpPr>
              <a:spLocks noChangeArrowheads="1"/>
            </p:cNvSpPr>
            <p:nvPr/>
          </p:nvSpPr>
          <p:spPr bwMode="auto">
            <a:xfrm>
              <a:off x="1588"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4" name="Rectangle 62"/>
            <p:cNvSpPr>
              <a:spLocks noChangeArrowheads="1"/>
            </p:cNvSpPr>
            <p:nvPr/>
          </p:nvSpPr>
          <p:spPr bwMode="auto">
            <a:xfrm>
              <a:off x="2132"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5" name="Rectangle 63"/>
            <p:cNvSpPr>
              <a:spLocks noChangeArrowheads="1"/>
            </p:cNvSpPr>
            <p:nvPr/>
          </p:nvSpPr>
          <p:spPr bwMode="auto">
            <a:xfrm>
              <a:off x="1770"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496" name="Rectangle 64"/>
            <p:cNvSpPr>
              <a:spLocks noChangeArrowheads="1"/>
            </p:cNvSpPr>
            <p:nvPr/>
          </p:nvSpPr>
          <p:spPr bwMode="auto">
            <a:xfrm>
              <a:off x="1951"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7" name="Rectangle 65"/>
            <p:cNvSpPr>
              <a:spLocks noChangeArrowheads="1"/>
            </p:cNvSpPr>
            <p:nvPr/>
          </p:nvSpPr>
          <p:spPr bwMode="auto">
            <a:xfrm>
              <a:off x="2314"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8" name="Rectangle 66"/>
            <p:cNvSpPr>
              <a:spLocks noChangeArrowheads="1"/>
            </p:cNvSpPr>
            <p:nvPr/>
          </p:nvSpPr>
          <p:spPr bwMode="auto">
            <a:xfrm>
              <a:off x="2858" y="454"/>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499" name="Rectangle 67"/>
            <p:cNvSpPr>
              <a:spLocks noChangeArrowheads="1"/>
            </p:cNvSpPr>
            <p:nvPr/>
          </p:nvSpPr>
          <p:spPr bwMode="auto">
            <a:xfrm>
              <a:off x="2496" y="454"/>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0" name="Rectangle 68"/>
            <p:cNvSpPr>
              <a:spLocks noChangeArrowheads="1"/>
            </p:cNvSpPr>
            <p:nvPr/>
          </p:nvSpPr>
          <p:spPr bwMode="auto">
            <a:xfrm>
              <a:off x="2677" y="454"/>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01" name="Rectangle 69"/>
            <p:cNvSpPr>
              <a:spLocks noChangeArrowheads="1"/>
            </p:cNvSpPr>
            <p:nvPr/>
          </p:nvSpPr>
          <p:spPr bwMode="auto">
            <a:xfrm>
              <a:off x="136"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2" name="Rectangle 70"/>
            <p:cNvSpPr>
              <a:spLocks noChangeArrowheads="1"/>
            </p:cNvSpPr>
            <p:nvPr/>
          </p:nvSpPr>
          <p:spPr bwMode="auto">
            <a:xfrm>
              <a:off x="318"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3" name="Rectangle 71"/>
            <p:cNvSpPr>
              <a:spLocks noChangeArrowheads="1"/>
            </p:cNvSpPr>
            <p:nvPr/>
          </p:nvSpPr>
          <p:spPr bwMode="auto">
            <a:xfrm>
              <a:off x="499"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4" name="Rectangle 72"/>
            <p:cNvSpPr>
              <a:spLocks noChangeArrowheads="1"/>
            </p:cNvSpPr>
            <p:nvPr/>
          </p:nvSpPr>
          <p:spPr bwMode="auto">
            <a:xfrm>
              <a:off x="1406" y="635"/>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05" name="Rectangle 73"/>
            <p:cNvSpPr>
              <a:spLocks noChangeArrowheads="1"/>
            </p:cNvSpPr>
            <p:nvPr/>
          </p:nvSpPr>
          <p:spPr bwMode="auto">
            <a:xfrm>
              <a:off x="1044" y="635"/>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06" name="Rectangle 74"/>
            <p:cNvSpPr>
              <a:spLocks noChangeArrowheads="1"/>
            </p:cNvSpPr>
            <p:nvPr/>
          </p:nvSpPr>
          <p:spPr bwMode="auto">
            <a:xfrm>
              <a:off x="1225" y="635"/>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07" name="Rectangle 75"/>
            <p:cNvSpPr>
              <a:spLocks noChangeArrowheads="1"/>
            </p:cNvSpPr>
            <p:nvPr/>
          </p:nvSpPr>
          <p:spPr bwMode="auto">
            <a:xfrm>
              <a:off x="1587"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8" name="Rectangle 76"/>
            <p:cNvSpPr>
              <a:spLocks noChangeArrowheads="1"/>
            </p:cNvSpPr>
            <p:nvPr/>
          </p:nvSpPr>
          <p:spPr bwMode="auto">
            <a:xfrm>
              <a:off x="1769"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09" name="Rectangle 77"/>
            <p:cNvSpPr>
              <a:spLocks noChangeArrowheads="1"/>
            </p:cNvSpPr>
            <p:nvPr/>
          </p:nvSpPr>
          <p:spPr bwMode="auto">
            <a:xfrm>
              <a:off x="1950"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0" name="Rectangle 78"/>
            <p:cNvSpPr>
              <a:spLocks noChangeArrowheads="1"/>
            </p:cNvSpPr>
            <p:nvPr/>
          </p:nvSpPr>
          <p:spPr bwMode="auto">
            <a:xfrm>
              <a:off x="2857" y="63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1" name="Rectangle 79"/>
            <p:cNvSpPr>
              <a:spLocks noChangeArrowheads="1"/>
            </p:cNvSpPr>
            <p:nvPr/>
          </p:nvSpPr>
          <p:spPr bwMode="auto">
            <a:xfrm>
              <a:off x="2495"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2" name="Rectangle 80"/>
            <p:cNvSpPr>
              <a:spLocks noChangeArrowheads="1"/>
            </p:cNvSpPr>
            <p:nvPr/>
          </p:nvSpPr>
          <p:spPr bwMode="auto">
            <a:xfrm>
              <a:off x="2676" y="63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13" name="Rectangle 81"/>
            <p:cNvSpPr>
              <a:spLocks noChangeArrowheads="1"/>
            </p:cNvSpPr>
            <p:nvPr/>
          </p:nvSpPr>
          <p:spPr bwMode="auto">
            <a:xfrm>
              <a:off x="137"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4" name="Rectangle 82"/>
            <p:cNvSpPr>
              <a:spLocks noChangeArrowheads="1"/>
            </p:cNvSpPr>
            <p:nvPr/>
          </p:nvSpPr>
          <p:spPr bwMode="auto">
            <a:xfrm>
              <a:off x="319"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5" name="Rectangle 83"/>
            <p:cNvSpPr>
              <a:spLocks noChangeArrowheads="1"/>
            </p:cNvSpPr>
            <p:nvPr/>
          </p:nvSpPr>
          <p:spPr bwMode="auto">
            <a:xfrm>
              <a:off x="500"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6" name="Rectangle 84"/>
            <p:cNvSpPr>
              <a:spLocks noChangeArrowheads="1"/>
            </p:cNvSpPr>
            <p:nvPr/>
          </p:nvSpPr>
          <p:spPr bwMode="auto">
            <a:xfrm>
              <a:off x="863"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7" name="Rectangle 85"/>
            <p:cNvSpPr>
              <a:spLocks noChangeArrowheads="1"/>
            </p:cNvSpPr>
            <p:nvPr/>
          </p:nvSpPr>
          <p:spPr bwMode="auto">
            <a:xfrm>
              <a:off x="1407" y="817"/>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18" name="Rectangle 86"/>
            <p:cNvSpPr>
              <a:spLocks noChangeArrowheads="1"/>
            </p:cNvSpPr>
            <p:nvPr/>
          </p:nvSpPr>
          <p:spPr bwMode="auto">
            <a:xfrm>
              <a:off x="1045" y="817"/>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19" name="Rectangle 87"/>
            <p:cNvSpPr>
              <a:spLocks noChangeArrowheads="1"/>
            </p:cNvSpPr>
            <p:nvPr/>
          </p:nvSpPr>
          <p:spPr bwMode="auto">
            <a:xfrm>
              <a:off x="1226" y="817"/>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20" name="Rectangle 88"/>
            <p:cNvSpPr>
              <a:spLocks noChangeArrowheads="1"/>
            </p:cNvSpPr>
            <p:nvPr/>
          </p:nvSpPr>
          <p:spPr bwMode="auto">
            <a:xfrm>
              <a:off x="1588" y="817"/>
              <a:ext cx="182" cy="181"/>
            </a:xfrm>
            <a:prstGeom prst="rect">
              <a:avLst/>
            </a:prstGeom>
            <a:solidFill>
              <a:srgbClr val="660033"/>
            </a:solidFill>
            <a:ln w="19050" cmpd="sng">
              <a:solidFill>
                <a:schemeClr val="bg2"/>
              </a:solidFill>
              <a:miter lim="800000"/>
              <a:headEnd/>
              <a:tailEnd/>
            </a:ln>
            <a:effectLst/>
          </p:spPr>
          <p:txBody>
            <a:bodyPr wrap="none" anchor="ctr"/>
            <a:lstStyle/>
            <a:p>
              <a:endParaRPr lang="zh-CN" altLang="en-US"/>
            </a:p>
          </p:txBody>
        </p:sp>
        <p:sp>
          <p:nvSpPr>
            <p:cNvPr id="18521" name="Rectangle 89"/>
            <p:cNvSpPr>
              <a:spLocks noChangeArrowheads="1"/>
            </p:cNvSpPr>
            <p:nvPr/>
          </p:nvSpPr>
          <p:spPr bwMode="auto">
            <a:xfrm>
              <a:off x="2132"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2" name="Rectangle 90"/>
            <p:cNvSpPr>
              <a:spLocks noChangeArrowheads="1"/>
            </p:cNvSpPr>
            <p:nvPr/>
          </p:nvSpPr>
          <p:spPr bwMode="auto">
            <a:xfrm>
              <a:off x="1770"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3" name="Rectangle 91"/>
            <p:cNvSpPr>
              <a:spLocks noChangeArrowheads="1"/>
            </p:cNvSpPr>
            <p:nvPr/>
          </p:nvSpPr>
          <p:spPr bwMode="auto">
            <a:xfrm>
              <a:off x="1951"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4" name="Rectangle 92"/>
            <p:cNvSpPr>
              <a:spLocks noChangeArrowheads="1"/>
            </p:cNvSpPr>
            <p:nvPr/>
          </p:nvSpPr>
          <p:spPr bwMode="auto">
            <a:xfrm>
              <a:off x="2858" y="817"/>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5" name="Rectangle 93"/>
            <p:cNvSpPr>
              <a:spLocks noChangeArrowheads="1"/>
            </p:cNvSpPr>
            <p:nvPr/>
          </p:nvSpPr>
          <p:spPr bwMode="auto">
            <a:xfrm>
              <a:off x="2496"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6" name="Rectangle 94"/>
            <p:cNvSpPr>
              <a:spLocks noChangeArrowheads="1"/>
            </p:cNvSpPr>
            <p:nvPr/>
          </p:nvSpPr>
          <p:spPr bwMode="auto">
            <a:xfrm>
              <a:off x="2677" y="817"/>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27" name="Rectangle 95"/>
            <p:cNvSpPr>
              <a:spLocks noChangeArrowheads="1"/>
            </p:cNvSpPr>
            <p:nvPr/>
          </p:nvSpPr>
          <p:spPr bwMode="auto">
            <a:xfrm>
              <a:off x="136"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28" name="Rectangle 96"/>
            <p:cNvSpPr>
              <a:spLocks noChangeArrowheads="1"/>
            </p:cNvSpPr>
            <p:nvPr/>
          </p:nvSpPr>
          <p:spPr bwMode="auto">
            <a:xfrm>
              <a:off x="680" y="998"/>
              <a:ext cx="182" cy="182"/>
            </a:xfrm>
            <a:prstGeom prst="rect">
              <a:avLst/>
            </a:prstGeom>
            <a:solidFill>
              <a:schemeClr val="accent1"/>
            </a:solidFill>
            <a:ln w="9525">
              <a:noFill/>
              <a:miter lim="800000"/>
              <a:headEnd/>
              <a:tailEnd/>
            </a:ln>
            <a:effectLst/>
          </p:spPr>
          <p:txBody>
            <a:bodyPr wrap="none" anchor="ctr"/>
            <a:lstStyle/>
            <a:p>
              <a:pPr algn="ctr" eaLnBrk="0" hangingPunct="0"/>
              <a:endParaRPr lang="zh-CN" altLang="zh-CN"/>
            </a:p>
          </p:txBody>
        </p:sp>
        <p:sp>
          <p:nvSpPr>
            <p:cNvPr id="18529" name="Rectangle 97"/>
            <p:cNvSpPr>
              <a:spLocks noChangeArrowheads="1"/>
            </p:cNvSpPr>
            <p:nvPr/>
          </p:nvSpPr>
          <p:spPr bwMode="auto">
            <a:xfrm>
              <a:off x="318"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0" name="Rectangle 98"/>
            <p:cNvSpPr>
              <a:spLocks noChangeArrowheads="1"/>
            </p:cNvSpPr>
            <p:nvPr/>
          </p:nvSpPr>
          <p:spPr bwMode="auto">
            <a:xfrm>
              <a:off x="499" y="998"/>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1" name="Rectangle 99"/>
            <p:cNvSpPr>
              <a:spLocks noChangeArrowheads="1"/>
            </p:cNvSpPr>
            <p:nvPr/>
          </p:nvSpPr>
          <p:spPr bwMode="auto">
            <a:xfrm>
              <a:off x="862" y="998"/>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32" name="Rectangle 100"/>
            <p:cNvSpPr>
              <a:spLocks noChangeArrowheads="1"/>
            </p:cNvSpPr>
            <p:nvPr/>
          </p:nvSpPr>
          <p:spPr bwMode="auto">
            <a:xfrm>
              <a:off x="1406" y="998"/>
              <a:ext cx="182" cy="182"/>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33" name="Rectangle 101"/>
            <p:cNvSpPr>
              <a:spLocks noChangeArrowheads="1"/>
            </p:cNvSpPr>
            <p:nvPr/>
          </p:nvSpPr>
          <p:spPr bwMode="auto">
            <a:xfrm>
              <a:off x="1044"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4" name="Rectangle 102"/>
            <p:cNvSpPr>
              <a:spLocks noChangeArrowheads="1"/>
            </p:cNvSpPr>
            <p:nvPr/>
          </p:nvSpPr>
          <p:spPr bwMode="auto">
            <a:xfrm>
              <a:off x="1225" y="998"/>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35" name="Rectangle 103"/>
            <p:cNvSpPr>
              <a:spLocks noChangeArrowheads="1"/>
            </p:cNvSpPr>
            <p:nvPr/>
          </p:nvSpPr>
          <p:spPr bwMode="auto">
            <a:xfrm>
              <a:off x="1587"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6" name="Rectangle 104"/>
            <p:cNvSpPr>
              <a:spLocks noChangeArrowheads="1"/>
            </p:cNvSpPr>
            <p:nvPr/>
          </p:nvSpPr>
          <p:spPr bwMode="auto">
            <a:xfrm>
              <a:off x="2131"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7" name="Rectangle 105"/>
            <p:cNvSpPr>
              <a:spLocks noChangeArrowheads="1"/>
            </p:cNvSpPr>
            <p:nvPr/>
          </p:nvSpPr>
          <p:spPr bwMode="auto">
            <a:xfrm>
              <a:off x="1769"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38" name="Rectangle 106"/>
            <p:cNvSpPr>
              <a:spLocks noChangeArrowheads="1"/>
            </p:cNvSpPr>
            <p:nvPr/>
          </p:nvSpPr>
          <p:spPr bwMode="auto">
            <a:xfrm>
              <a:off x="1950"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39" name="Rectangle 107"/>
            <p:cNvSpPr>
              <a:spLocks noChangeArrowheads="1"/>
            </p:cNvSpPr>
            <p:nvPr/>
          </p:nvSpPr>
          <p:spPr bwMode="auto">
            <a:xfrm>
              <a:off x="2313"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0" name="Rectangle 108"/>
            <p:cNvSpPr>
              <a:spLocks noChangeArrowheads="1"/>
            </p:cNvSpPr>
            <p:nvPr/>
          </p:nvSpPr>
          <p:spPr bwMode="auto">
            <a:xfrm>
              <a:off x="2857" y="99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1" name="Rectangle 109"/>
            <p:cNvSpPr>
              <a:spLocks noChangeArrowheads="1"/>
            </p:cNvSpPr>
            <p:nvPr/>
          </p:nvSpPr>
          <p:spPr bwMode="auto">
            <a:xfrm>
              <a:off x="2495" y="99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42" name="Rectangle 110"/>
            <p:cNvSpPr>
              <a:spLocks noChangeArrowheads="1"/>
            </p:cNvSpPr>
            <p:nvPr/>
          </p:nvSpPr>
          <p:spPr bwMode="auto">
            <a:xfrm>
              <a:off x="2676" y="99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43" name="Rectangle 111"/>
            <p:cNvSpPr>
              <a:spLocks noChangeArrowheads="1"/>
            </p:cNvSpPr>
            <p:nvPr/>
          </p:nvSpPr>
          <p:spPr bwMode="auto">
            <a:xfrm>
              <a:off x="138"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4" name="Rectangle 112"/>
            <p:cNvSpPr>
              <a:spLocks noChangeArrowheads="1"/>
            </p:cNvSpPr>
            <p:nvPr/>
          </p:nvSpPr>
          <p:spPr bwMode="auto">
            <a:xfrm>
              <a:off x="682"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5" name="Rectangle 113"/>
            <p:cNvSpPr>
              <a:spLocks noChangeArrowheads="1"/>
            </p:cNvSpPr>
            <p:nvPr/>
          </p:nvSpPr>
          <p:spPr bwMode="auto">
            <a:xfrm>
              <a:off x="320"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6" name="Rectangle 114"/>
            <p:cNvSpPr>
              <a:spLocks noChangeArrowheads="1"/>
            </p:cNvSpPr>
            <p:nvPr/>
          </p:nvSpPr>
          <p:spPr bwMode="auto">
            <a:xfrm>
              <a:off x="501"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47" name="Rectangle 115"/>
            <p:cNvSpPr>
              <a:spLocks noChangeArrowheads="1"/>
            </p:cNvSpPr>
            <p:nvPr/>
          </p:nvSpPr>
          <p:spPr bwMode="auto">
            <a:xfrm>
              <a:off x="864" y="1180"/>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48" name="Rectangle 116"/>
            <p:cNvSpPr>
              <a:spLocks noChangeArrowheads="1"/>
            </p:cNvSpPr>
            <p:nvPr/>
          </p:nvSpPr>
          <p:spPr bwMode="auto">
            <a:xfrm>
              <a:off x="1408" y="1180"/>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49" name="Rectangle 117"/>
            <p:cNvSpPr>
              <a:spLocks noChangeArrowheads="1"/>
            </p:cNvSpPr>
            <p:nvPr/>
          </p:nvSpPr>
          <p:spPr bwMode="auto">
            <a:xfrm>
              <a:off x="1046" y="1180"/>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550" name="Rectangle 118"/>
            <p:cNvSpPr>
              <a:spLocks noChangeArrowheads="1"/>
            </p:cNvSpPr>
            <p:nvPr/>
          </p:nvSpPr>
          <p:spPr bwMode="auto">
            <a:xfrm>
              <a:off x="1227" y="1180"/>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51" name="Rectangle 119"/>
            <p:cNvSpPr>
              <a:spLocks noChangeArrowheads="1"/>
            </p:cNvSpPr>
            <p:nvPr/>
          </p:nvSpPr>
          <p:spPr bwMode="auto">
            <a:xfrm>
              <a:off x="1589"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2" name="Rectangle 120"/>
            <p:cNvSpPr>
              <a:spLocks noChangeArrowheads="1"/>
            </p:cNvSpPr>
            <p:nvPr/>
          </p:nvSpPr>
          <p:spPr bwMode="auto">
            <a:xfrm>
              <a:off x="2133"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3" name="Rectangle 121"/>
            <p:cNvSpPr>
              <a:spLocks noChangeArrowheads="1"/>
            </p:cNvSpPr>
            <p:nvPr/>
          </p:nvSpPr>
          <p:spPr bwMode="auto">
            <a:xfrm>
              <a:off x="1771"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4" name="Rectangle 122"/>
            <p:cNvSpPr>
              <a:spLocks noChangeArrowheads="1"/>
            </p:cNvSpPr>
            <p:nvPr/>
          </p:nvSpPr>
          <p:spPr bwMode="auto">
            <a:xfrm>
              <a:off x="1952"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5" name="Rectangle 123"/>
            <p:cNvSpPr>
              <a:spLocks noChangeArrowheads="1"/>
            </p:cNvSpPr>
            <p:nvPr/>
          </p:nvSpPr>
          <p:spPr bwMode="auto">
            <a:xfrm>
              <a:off x="2315" y="1180"/>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6" name="Rectangle 124"/>
            <p:cNvSpPr>
              <a:spLocks noChangeArrowheads="1"/>
            </p:cNvSpPr>
            <p:nvPr/>
          </p:nvSpPr>
          <p:spPr bwMode="auto">
            <a:xfrm>
              <a:off x="2859" y="1180"/>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57" name="Rectangle 125"/>
            <p:cNvSpPr>
              <a:spLocks noChangeArrowheads="1"/>
            </p:cNvSpPr>
            <p:nvPr/>
          </p:nvSpPr>
          <p:spPr bwMode="auto">
            <a:xfrm>
              <a:off x="2497"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8" name="Rectangle 126"/>
            <p:cNvSpPr>
              <a:spLocks noChangeArrowheads="1"/>
            </p:cNvSpPr>
            <p:nvPr/>
          </p:nvSpPr>
          <p:spPr bwMode="auto">
            <a:xfrm>
              <a:off x="2678" y="118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59" name="Rectangle 127"/>
            <p:cNvSpPr>
              <a:spLocks noChangeArrowheads="1"/>
            </p:cNvSpPr>
            <p:nvPr/>
          </p:nvSpPr>
          <p:spPr bwMode="auto">
            <a:xfrm>
              <a:off x="137"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0" name="Rectangle 128"/>
            <p:cNvSpPr>
              <a:spLocks noChangeArrowheads="1"/>
            </p:cNvSpPr>
            <p:nvPr/>
          </p:nvSpPr>
          <p:spPr bwMode="auto">
            <a:xfrm>
              <a:off x="681" y="1361"/>
              <a:ext cx="182" cy="182"/>
            </a:xfrm>
            <a:prstGeom prst="rect">
              <a:avLst/>
            </a:prstGeom>
            <a:solidFill>
              <a:srgbClr val="000099"/>
            </a:solidFill>
            <a:ln w="9525">
              <a:noFill/>
              <a:miter lim="800000"/>
              <a:headEnd/>
              <a:tailEnd/>
            </a:ln>
            <a:effectLst/>
          </p:spPr>
          <p:txBody>
            <a:bodyPr wrap="none" anchor="ctr"/>
            <a:lstStyle/>
            <a:p>
              <a:endParaRPr lang="zh-CN" altLang="en-US"/>
            </a:p>
          </p:txBody>
        </p:sp>
        <p:sp>
          <p:nvSpPr>
            <p:cNvPr id="18561" name="Rectangle 129"/>
            <p:cNvSpPr>
              <a:spLocks noChangeArrowheads="1"/>
            </p:cNvSpPr>
            <p:nvPr/>
          </p:nvSpPr>
          <p:spPr bwMode="auto">
            <a:xfrm>
              <a:off x="319"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2" name="Rectangle 130"/>
            <p:cNvSpPr>
              <a:spLocks noChangeArrowheads="1"/>
            </p:cNvSpPr>
            <p:nvPr/>
          </p:nvSpPr>
          <p:spPr bwMode="auto">
            <a:xfrm>
              <a:off x="500"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3" name="Rectangle 131"/>
            <p:cNvSpPr>
              <a:spLocks noChangeArrowheads="1"/>
            </p:cNvSpPr>
            <p:nvPr/>
          </p:nvSpPr>
          <p:spPr bwMode="auto">
            <a:xfrm>
              <a:off x="863"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4" name="Rectangle 132"/>
            <p:cNvSpPr>
              <a:spLocks noChangeArrowheads="1"/>
            </p:cNvSpPr>
            <p:nvPr/>
          </p:nvSpPr>
          <p:spPr bwMode="auto">
            <a:xfrm>
              <a:off x="1045" y="1361"/>
              <a:ext cx="182" cy="181"/>
            </a:xfrm>
            <a:prstGeom prst="rect">
              <a:avLst/>
            </a:prstGeom>
            <a:solidFill>
              <a:schemeClr val="accent1"/>
            </a:solidFill>
            <a:ln w="9525">
              <a:noFill/>
              <a:miter lim="800000"/>
              <a:headEnd/>
              <a:tailEnd/>
            </a:ln>
            <a:effectLst/>
          </p:spPr>
          <p:txBody>
            <a:bodyPr wrap="none" anchor="ctr"/>
            <a:lstStyle/>
            <a:p>
              <a:endParaRPr lang="zh-CN" altLang="en-US"/>
            </a:p>
          </p:txBody>
        </p:sp>
        <p:sp>
          <p:nvSpPr>
            <p:cNvPr id="18565" name="Rectangle 133"/>
            <p:cNvSpPr>
              <a:spLocks noChangeArrowheads="1"/>
            </p:cNvSpPr>
            <p:nvPr/>
          </p:nvSpPr>
          <p:spPr bwMode="auto">
            <a:xfrm>
              <a:off x="1226" y="1361"/>
              <a:ext cx="182" cy="181"/>
            </a:xfrm>
            <a:prstGeom prst="rect">
              <a:avLst/>
            </a:prstGeom>
            <a:solidFill>
              <a:srgbClr val="000099"/>
            </a:solidFill>
            <a:ln w="9525">
              <a:noFill/>
              <a:miter lim="800000"/>
              <a:headEnd/>
              <a:tailEnd/>
            </a:ln>
            <a:effectLst/>
          </p:spPr>
          <p:txBody>
            <a:bodyPr wrap="none" anchor="ctr"/>
            <a:lstStyle/>
            <a:p>
              <a:endParaRPr lang="zh-CN" altLang="en-US"/>
            </a:p>
          </p:txBody>
        </p:sp>
        <p:sp>
          <p:nvSpPr>
            <p:cNvPr id="18566" name="Rectangle 134"/>
            <p:cNvSpPr>
              <a:spLocks noChangeArrowheads="1"/>
            </p:cNvSpPr>
            <p:nvPr/>
          </p:nvSpPr>
          <p:spPr bwMode="auto">
            <a:xfrm>
              <a:off x="1588"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7" name="Rectangle 135"/>
            <p:cNvSpPr>
              <a:spLocks noChangeArrowheads="1"/>
            </p:cNvSpPr>
            <p:nvPr/>
          </p:nvSpPr>
          <p:spPr bwMode="auto">
            <a:xfrm>
              <a:off x="2132"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8" name="Rectangle 136"/>
            <p:cNvSpPr>
              <a:spLocks noChangeArrowheads="1"/>
            </p:cNvSpPr>
            <p:nvPr/>
          </p:nvSpPr>
          <p:spPr bwMode="auto">
            <a:xfrm>
              <a:off x="1770"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69" name="Rectangle 137"/>
            <p:cNvSpPr>
              <a:spLocks noChangeArrowheads="1"/>
            </p:cNvSpPr>
            <p:nvPr/>
          </p:nvSpPr>
          <p:spPr bwMode="auto">
            <a:xfrm>
              <a:off x="1951"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0" name="Rectangle 138"/>
            <p:cNvSpPr>
              <a:spLocks noChangeArrowheads="1"/>
            </p:cNvSpPr>
            <p:nvPr/>
          </p:nvSpPr>
          <p:spPr bwMode="auto">
            <a:xfrm>
              <a:off x="2314"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1" name="Rectangle 139"/>
            <p:cNvSpPr>
              <a:spLocks noChangeArrowheads="1"/>
            </p:cNvSpPr>
            <p:nvPr/>
          </p:nvSpPr>
          <p:spPr bwMode="auto">
            <a:xfrm>
              <a:off x="2858" y="136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2" name="Rectangle 140"/>
            <p:cNvSpPr>
              <a:spLocks noChangeArrowheads="1"/>
            </p:cNvSpPr>
            <p:nvPr/>
          </p:nvSpPr>
          <p:spPr bwMode="auto">
            <a:xfrm>
              <a:off x="2496"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3" name="Rectangle 141"/>
            <p:cNvSpPr>
              <a:spLocks noChangeArrowheads="1"/>
            </p:cNvSpPr>
            <p:nvPr/>
          </p:nvSpPr>
          <p:spPr bwMode="auto">
            <a:xfrm>
              <a:off x="2677" y="136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4" name="Rectangle 142"/>
            <p:cNvSpPr>
              <a:spLocks noChangeArrowheads="1"/>
            </p:cNvSpPr>
            <p:nvPr/>
          </p:nvSpPr>
          <p:spPr bwMode="auto">
            <a:xfrm>
              <a:off x="13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5" name="Rectangle 143"/>
            <p:cNvSpPr>
              <a:spLocks noChangeArrowheads="1"/>
            </p:cNvSpPr>
            <p:nvPr/>
          </p:nvSpPr>
          <p:spPr bwMode="auto">
            <a:xfrm>
              <a:off x="680"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6" name="Rectangle 144"/>
            <p:cNvSpPr>
              <a:spLocks noChangeArrowheads="1"/>
            </p:cNvSpPr>
            <p:nvPr/>
          </p:nvSpPr>
          <p:spPr bwMode="auto">
            <a:xfrm>
              <a:off x="318"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7" name="Rectangle 145"/>
            <p:cNvSpPr>
              <a:spLocks noChangeArrowheads="1"/>
            </p:cNvSpPr>
            <p:nvPr/>
          </p:nvSpPr>
          <p:spPr bwMode="auto">
            <a:xfrm>
              <a:off x="49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8" name="Rectangle 146"/>
            <p:cNvSpPr>
              <a:spLocks noChangeArrowheads="1"/>
            </p:cNvSpPr>
            <p:nvPr/>
          </p:nvSpPr>
          <p:spPr bwMode="auto">
            <a:xfrm>
              <a:off x="862"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79" name="Rectangle 147"/>
            <p:cNvSpPr>
              <a:spLocks noChangeArrowheads="1"/>
            </p:cNvSpPr>
            <p:nvPr/>
          </p:nvSpPr>
          <p:spPr bwMode="auto">
            <a:xfrm>
              <a:off x="1044"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0" name="Rectangle 148"/>
            <p:cNvSpPr>
              <a:spLocks noChangeArrowheads="1"/>
            </p:cNvSpPr>
            <p:nvPr/>
          </p:nvSpPr>
          <p:spPr bwMode="auto">
            <a:xfrm>
              <a:off x="122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1" name="Rectangle 149"/>
            <p:cNvSpPr>
              <a:spLocks noChangeArrowheads="1"/>
            </p:cNvSpPr>
            <p:nvPr/>
          </p:nvSpPr>
          <p:spPr bwMode="auto">
            <a:xfrm>
              <a:off x="2131"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2" name="Rectangle 150"/>
            <p:cNvSpPr>
              <a:spLocks noChangeArrowheads="1"/>
            </p:cNvSpPr>
            <p:nvPr/>
          </p:nvSpPr>
          <p:spPr bwMode="auto">
            <a:xfrm>
              <a:off x="1769"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3" name="Rectangle 151"/>
            <p:cNvSpPr>
              <a:spLocks noChangeArrowheads="1"/>
            </p:cNvSpPr>
            <p:nvPr/>
          </p:nvSpPr>
          <p:spPr bwMode="auto">
            <a:xfrm>
              <a:off x="1950"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4" name="Rectangle 152"/>
            <p:cNvSpPr>
              <a:spLocks noChangeArrowheads="1"/>
            </p:cNvSpPr>
            <p:nvPr/>
          </p:nvSpPr>
          <p:spPr bwMode="auto">
            <a:xfrm>
              <a:off x="2313"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5" name="Rectangle 153"/>
            <p:cNvSpPr>
              <a:spLocks noChangeArrowheads="1"/>
            </p:cNvSpPr>
            <p:nvPr/>
          </p:nvSpPr>
          <p:spPr bwMode="auto">
            <a:xfrm>
              <a:off x="2857" y="154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6" name="Rectangle 154"/>
            <p:cNvSpPr>
              <a:spLocks noChangeArrowheads="1"/>
            </p:cNvSpPr>
            <p:nvPr/>
          </p:nvSpPr>
          <p:spPr bwMode="auto">
            <a:xfrm>
              <a:off x="2495"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7" name="Rectangle 155"/>
            <p:cNvSpPr>
              <a:spLocks noChangeArrowheads="1"/>
            </p:cNvSpPr>
            <p:nvPr/>
          </p:nvSpPr>
          <p:spPr bwMode="auto">
            <a:xfrm>
              <a:off x="2676" y="154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8" name="Rectangle 156"/>
            <p:cNvSpPr>
              <a:spLocks noChangeArrowheads="1"/>
            </p:cNvSpPr>
            <p:nvPr/>
          </p:nvSpPr>
          <p:spPr bwMode="auto">
            <a:xfrm>
              <a:off x="135"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89" name="Rectangle 157"/>
            <p:cNvSpPr>
              <a:spLocks noChangeArrowheads="1"/>
            </p:cNvSpPr>
            <p:nvPr/>
          </p:nvSpPr>
          <p:spPr bwMode="auto">
            <a:xfrm>
              <a:off x="679"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0" name="Rectangle 158"/>
            <p:cNvSpPr>
              <a:spLocks noChangeArrowheads="1"/>
            </p:cNvSpPr>
            <p:nvPr/>
          </p:nvSpPr>
          <p:spPr bwMode="auto">
            <a:xfrm>
              <a:off x="317"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1" name="Rectangle 159"/>
            <p:cNvSpPr>
              <a:spLocks noChangeArrowheads="1"/>
            </p:cNvSpPr>
            <p:nvPr/>
          </p:nvSpPr>
          <p:spPr bwMode="auto">
            <a:xfrm>
              <a:off x="498"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2" name="Rectangle 160"/>
            <p:cNvSpPr>
              <a:spLocks noChangeArrowheads="1"/>
            </p:cNvSpPr>
            <p:nvPr/>
          </p:nvSpPr>
          <p:spPr bwMode="auto">
            <a:xfrm>
              <a:off x="861"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3" name="Rectangle 161"/>
            <p:cNvSpPr>
              <a:spLocks noChangeArrowheads="1"/>
            </p:cNvSpPr>
            <p:nvPr/>
          </p:nvSpPr>
          <p:spPr bwMode="auto">
            <a:xfrm>
              <a:off x="1405"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4" name="Rectangle 162"/>
            <p:cNvSpPr>
              <a:spLocks noChangeArrowheads="1"/>
            </p:cNvSpPr>
            <p:nvPr/>
          </p:nvSpPr>
          <p:spPr bwMode="auto">
            <a:xfrm>
              <a:off x="1043"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595" name="Rectangle 163"/>
            <p:cNvSpPr>
              <a:spLocks noChangeArrowheads="1"/>
            </p:cNvSpPr>
            <p:nvPr/>
          </p:nvSpPr>
          <p:spPr bwMode="auto">
            <a:xfrm>
              <a:off x="1224"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6" name="Rectangle 164"/>
            <p:cNvSpPr>
              <a:spLocks noChangeArrowheads="1"/>
            </p:cNvSpPr>
            <p:nvPr/>
          </p:nvSpPr>
          <p:spPr bwMode="auto">
            <a:xfrm>
              <a:off x="1586"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7" name="Rectangle 165"/>
            <p:cNvSpPr>
              <a:spLocks noChangeArrowheads="1"/>
            </p:cNvSpPr>
            <p:nvPr/>
          </p:nvSpPr>
          <p:spPr bwMode="auto">
            <a:xfrm>
              <a:off x="2130"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8" name="Rectangle 166"/>
            <p:cNvSpPr>
              <a:spLocks noChangeArrowheads="1"/>
            </p:cNvSpPr>
            <p:nvPr/>
          </p:nvSpPr>
          <p:spPr bwMode="auto">
            <a:xfrm>
              <a:off x="1768"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599" name="Rectangle 167"/>
            <p:cNvSpPr>
              <a:spLocks noChangeArrowheads="1"/>
            </p:cNvSpPr>
            <p:nvPr/>
          </p:nvSpPr>
          <p:spPr bwMode="auto">
            <a:xfrm>
              <a:off x="1949"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0" name="Rectangle 168"/>
            <p:cNvSpPr>
              <a:spLocks noChangeArrowheads="1"/>
            </p:cNvSpPr>
            <p:nvPr/>
          </p:nvSpPr>
          <p:spPr bwMode="auto">
            <a:xfrm>
              <a:off x="2312" y="1723"/>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1" name="Rectangle 169"/>
            <p:cNvSpPr>
              <a:spLocks noChangeArrowheads="1"/>
            </p:cNvSpPr>
            <p:nvPr/>
          </p:nvSpPr>
          <p:spPr bwMode="auto">
            <a:xfrm>
              <a:off x="2856" y="1723"/>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2" name="Rectangle 170"/>
            <p:cNvSpPr>
              <a:spLocks noChangeArrowheads="1"/>
            </p:cNvSpPr>
            <p:nvPr/>
          </p:nvSpPr>
          <p:spPr bwMode="auto">
            <a:xfrm>
              <a:off x="2494"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3" name="Rectangle 171"/>
            <p:cNvSpPr>
              <a:spLocks noChangeArrowheads="1"/>
            </p:cNvSpPr>
            <p:nvPr/>
          </p:nvSpPr>
          <p:spPr bwMode="auto">
            <a:xfrm>
              <a:off x="2675" y="1723"/>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4" name="Rectangle 172"/>
            <p:cNvSpPr>
              <a:spLocks noChangeArrowheads="1"/>
            </p:cNvSpPr>
            <p:nvPr/>
          </p:nvSpPr>
          <p:spPr bwMode="auto">
            <a:xfrm>
              <a:off x="137"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5" name="Rectangle 173"/>
            <p:cNvSpPr>
              <a:spLocks noChangeArrowheads="1"/>
            </p:cNvSpPr>
            <p:nvPr/>
          </p:nvSpPr>
          <p:spPr bwMode="auto">
            <a:xfrm>
              <a:off x="681"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6" name="Rectangle 174"/>
            <p:cNvSpPr>
              <a:spLocks noChangeArrowheads="1"/>
            </p:cNvSpPr>
            <p:nvPr/>
          </p:nvSpPr>
          <p:spPr bwMode="auto">
            <a:xfrm>
              <a:off x="319"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07" name="Rectangle 175"/>
            <p:cNvSpPr>
              <a:spLocks noChangeArrowheads="1"/>
            </p:cNvSpPr>
            <p:nvPr/>
          </p:nvSpPr>
          <p:spPr bwMode="auto">
            <a:xfrm>
              <a:off x="500"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8" name="Rectangle 176"/>
            <p:cNvSpPr>
              <a:spLocks noChangeArrowheads="1"/>
            </p:cNvSpPr>
            <p:nvPr/>
          </p:nvSpPr>
          <p:spPr bwMode="auto">
            <a:xfrm>
              <a:off x="863"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09" name="Rectangle 177"/>
            <p:cNvSpPr>
              <a:spLocks noChangeArrowheads="1"/>
            </p:cNvSpPr>
            <p:nvPr/>
          </p:nvSpPr>
          <p:spPr bwMode="auto">
            <a:xfrm>
              <a:off x="1407"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0" name="Rectangle 178"/>
            <p:cNvSpPr>
              <a:spLocks noChangeArrowheads="1"/>
            </p:cNvSpPr>
            <p:nvPr/>
          </p:nvSpPr>
          <p:spPr bwMode="auto">
            <a:xfrm>
              <a:off x="1045"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1" name="Rectangle 179"/>
            <p:cNvSpPr>
              <a:spLocks noChangeArrowheads="1"/>
            </p:cNvSpPr>
            <p:nvPr/>
          </p:nvSpPr>
          <p:spPr bwMode="auto">
            <a:xfrm>
              <a:off x="1226"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2" name="Rectangle 180"/>
            <p:cNvSpPr>
              <a:spLocks noChangeArrowheads="1"/>
            </p:cNvSpPr>
            <p:nvPr/>
          </p:nvSpPr>
          <p:spPr bwMode="auto">
            <a:xfrm>
              <a:off x="1588"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3" name="Rectangle 181"/>
            <p:cNvSpPr>
              <a:spLocks noChangeArrowheads="1"/>
            </p:cNvSpPr>
            <p:nvPr/>
          </p:nvSpPr>
          <p:spPr bwMode="auto">
            <a:xfrm>
              <a:off x="2132"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4" name="Rectangle 182"/>
            <p:cNvSpPr>
              <a:spLocks noChangeArrowheads="1"/>
            </p:cNvSpPr>
            <p:nvPr/>
          </p:nvSpPr>
          <p:spPr bwMode="auto">
            <a:xfrm>
              <a:off x="1770"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5" name="Rectangle 183"/>
            <p:cNvSpPr>
              <a:spLocks noChangeArrowheads="1"/>
            </p:cNvSpPr>
            <p:nvPr/>
          </p:nvSpPr>
          <p:spPr bwMode="auto">
            <a:xfrm>
              <a:off x="1951"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16" name="Rectangle 184"/>
            <p:cNvSpPr>
              <a:spLocks noChangeArrowheads="1"/>
            </p:cNvSpPr>
            <p:nvPr/>
          </p:nvSpPr>
          <p:spPr bwMode="auto">
            <a:xfrm>
              <a:off x="2314"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7" name="Rectangle 185"/>
            <p:cNvSpPr>
              <a:spLocks noChangeArrowheads="1"/>
            </p:cNvSpPr>
            <p:nvPr/>
          </p:nvSpPr>
          <p:spPr bwMode="auto">
            <a:xfrm>
              <a:off x="2858" y="1905"/>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8" name="Rectangle 186"/>
            <p:cNvSpPr>
              <a:spLocks noChangeArrowheads="1"/>
            </p:cNvSpPr>
            <p:nvPr/>
          </p:nvSpPr>
          <p:spPr bwMode="auto">
            <a:xfrm>
              <a:off x="2496" y="1905"/>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19" name="Rectangle 187"/>
            <p:cNvSpPr>
              <a:spLocks noChangeArrowheads="1"/>
            </p:cNvSpPr>
            <p:nvPr/>
          </p:nvSpPr>
          <p:spPr bwMode="auto">
            <a:xfrm>
              <a:off x="2677" y="190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20" name="Rectangle 188"/>
            <p:cNvSpPr>
              <a:spLocks noChangeArrowheads="1"/>
            </p:cNvSpPr>
            <p:nvPr/>
          </p:nvSpPr>
          <p:spPr bwMode="auto">
            <a:xfrm>
              <a:off x="13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1" name="Rectangle 189"/>
            <p:cNvSpPr>
              <a:spLocks noChangeArrowheads="1"/>
            </p:cNvSpPr>
            <p:nvPr/>
          </p:nvSpPr>
          <p:spPr bwMode="auto">
            <a:xfrm>
              <a:off x="318"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2" name="Rectangle 190"/>
            <p:cNvSpPr>
              <a:spLocks noChangeArrowheads="1"/>
            </p:cNvSpPr>
            <p:nvPr/>
          </p:nvSpPr>
          <p:spPr bwMode="auto">
            <a:xfrm>
              <a:off x="49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3" name="Rectangle 191"/>
            <p:cNvSpPr>
              <a:spLocks noChangeArrowheads="1"/>
            </p:cNvSpPr>
            <p:nvPr/>
          </p:nvSpPr>
          <p:spPr bwMode="auto">
            <a:xfrm>
              <a:off x="862"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4" name="Rectangle 192"/>
            <p:cNvSpPr>
              <a:spLocks noChangeArrowheads="1"/>
            </p:cNvSpPr>
            <p:nvPr/>
          </p:nvSpPr>
          <p:spPr bwMode="auto">
            <a:xfrm>
              <a:off x="1406"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5" name="Rectangle 193"/>
            <p:cNvSpPr>
              <a:spLocks noChangeArrowheads="1"/>
            </p:cNvSpPr>
            <p:nvPr/>
          </p:nvSpPr>
          <p:spPr bwMode="auto">
            <a:xfrm>
              <a:off x="1044"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6" name="Rectangle 194"/>
            <p:cNvSpPr>
              <a:spLocks noChangeArrowheads="1"/>
            </p:cNvSpPr>
            <p:nvPr/>
          </p:nvSpPr>
          <p:spPr bwMode="auto">
            <a:xfrm>
              <a:off x="122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7" name="Rectangle 195"/>
            <p:cNvSpPr>
              <a:spLocks noChangeArrowheads="1"/>
            </p:cNvSpPr>
            <p:nvPr/>
          </p:nvSpPr>
          <p:spPr bwMode="auto">
            <a:xfrm>
              <a:off x="1587"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8" name="Rectangle 196"/>
            <p:cNvSpPr>
              <a:spLocks noChangeArrowheads="1"/>
            </p:cNvSpPr>
            <p:nvPr/>
          </p:nvSpPr>
          <p:spPr bwMode="auto">
            <a:xfrm>
              <a:off x="1769"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29" name="Rectangle 197"/>
            <p:cNvSpPr>
              <a:spLocks noChangeArrowheads="1"/>
            </p:cNvSpPr>
            <p:nvPr/>
          </p:nvSpPr>
          <p:spPr bwMode="auto">
            <a:xfrm>
              <a:off x="1950"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0" name="Rectangle 198"/>
            <p:cNvSpPr>
              <a:spLocks noChangeArrowheads="1"/>
            </p:cNvSpPr>
            <p:nvPr/>
          </p:nvSpPr>
          <p:spPr bwMode="auto">
            <a:xfrm>
              <a:off x="2857"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1" name="Rectangle 199"/>
            <p:cNvSpPr>
              <a:spLocks noChangeArrowheads="1"/>
            </p:cNvSpPr>
            <p:nvPr/>
          </p:nvSpPr>
          <p:spPr bwMode="auto">
            <a:xfrm>
              <a:off x="2495"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2" name="Rectangle 200"/>
            <p:cNvSpPr>
              <a:spLocks noChangeArrowheads="1"/>
            </p:cNvSpPr>
            <p:nvPr/>
          </p:nvSpPr>
          <p:spPr bwMode="auto">
            <a:xfrm>
              <a:off x="2676" y="2086"/>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3" name="Rectangle 201"/>
            <p:cNvSpPr>
              <a:spLocks noChangeArrowheads="1"/>
            </p:cNvSpPr>
            <p:nvPr/>
          </p:nvSpPr>
          <p:spPr bwMode="auto">
            <a:xfrm>
              <a:off x="13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4" name="Rectangle 202"/>
            <p:cNvSpPr>
              <a:spLocks noChangeArrowheads="1"/>
            </p:cNvSpPr>
            <p:nvPr/>
          </p:nvSpPr>
          <p:spPr bwMode="auto">
            <a:xfrm>
              <a:off x="319"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5" name="Rectangle 203"/>
            <p:cNvSpPr>
              <a:spLocks noChangeArrowheads="1"/>
            </p:cNvSpPr>
            <p:nvPr/>
          </p:nvSpPr>
          <p:spPr bwMode="auto">
            <a:xfrm>
              <a:off x="50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6" name="Rectangle 204"/>
            <p:cNvSpPr>
              <a:spLocks noChangeArrowheads="1"/>
            </p:cNvSpPr>
            <p:nvPr/>
          </p:nvSpPr>
          <p:spPr bwMode="auto">
            <a:xfrm>
              <a:off x="1407"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7" name="Rectangle 205"/>
            <p:cNvSpPr>
              <a:spLocks noChangeArrowheads="1"/>
            </p:cNvSpPr>
            <p:nvPr/>
          </p:nvSpPr>
          <p:spPr bwMode="auto">
            <a:xfrm>
              <a:off x="1045"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8" name="Rectangle 206"/>
            <p:cNvSpPr>
              <a:spLocks noChangeArrowheads="1"/>
            </p:cNvSpPr>
            <p:nvPr/>
          </p:nvSpPr>
          <p:spPr bwMode="auto">
            <a:xfrm>
              <a:off x="122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39" name="Rectangle 207"/>
            <p:cNvSpPr>
              <a:spLocks noChangeArrowheads="1"/>
            </p:cNvSpPr>
            <p:nvPr/>
          </p:nvSpPr>
          <p:spPr bwMode="auto">
            <a:xfrm>
              <a:off x="1588"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0" name="Rectangle 208"/>
            <p:cNvSpPr>
              <a:spLocks noChangeArrowheads="1"/>
            </p:cNvSpPr>
            <p:nvPr/>
          </p:nvSpPr>
          <p:spPr bwMode="auto">
            <a:xfrm>
              <a:off x="1770"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1" name="Rectangle 209"/>
            <p:cNvSpPr>
              <a:spLocks noChangeArrowheads="1"/>
            </p:cNvSpPr>
            <p:nvPr/>
          </p:nvSpPr>
          <p:spPr bwMode="auto">
            <a:xfrm>
              <a:off x="1951"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2" name="Rectangle 210"/>
            <p:cNvSpPr>
              <a:spLocks noChangeArrowheads="1"/>
            </p:cNvSpPr>
            <p:nvPr/>
          </p:nvSpPr>
          <p:spPr bwMode="auto">
            <a:xfrm>
              <a:off x="2858" y="2268"/>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3" name="Rectangle 211"/>
            <p:cNvSpPr>
              <a:spLocks noChangeArrowheads="1"/>
            </p:cNvSpPr>
            <p:nvPr/>
          </p:nvSpPr>
          <p:spPr bwMode="auto">
            <a:xfrm>
              <a:off x="2496"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4" name="Rectangle 212"/>
            <p:cNvSpPr>
              <a:spLocks noChangeArrowheads="1"/>
            </p:cNvSpPr>
            <p:nvPr/>
          </p:nvSpPr>
          <p:spPr bwMode="auto">
            <a:xfrm>
              <a:off x="2677" y="2268"/>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5" name="Rectangle 213"/>
            <p:cNvSpPr>
              <a:spLocks noChangeArrowheads="1"/>
            </p:cNvSpPr>
            <p:nvPr/>
          </p:nvSpPr>
          <p:spPr bwMode="auto">
            <a:xfrm>
              <a:off x="136"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6" name="Rectangle 214"/>
            <p:cNvSpPr>
              <a:spLocks noChangeArrowheads="1"/>
            </p:cNvSpPr>
            <p:nvPr/>
          </p:nvSpPr>
          <p:spPr bwMode="auto">
            <a:xfrm>
              <a:off x="680"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7" name="Rectangle 215"/>
            <p:cNvSpPr>
              <a:spLocks noChangeArrowheads="1"/>
            </p:cNvSpPr>
            <p:nvPr/>
          </p:nvSpPr>
          <p:spPr bwMode="auto">
            <a:xfrm>
              <a:off x="318"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48" name="Rectangle 216"/>
            <p:cNvSpPr>
              <a:spLocks noChangeArrowheads="1"/>
            </p:cNvSpPr>
            <p:nvPr/>
          </p:nvSpPr>
          <p:spPr bwMode="auto">
            <a:xfrm>
              <a:off x="499"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49" name="Rectangle 217"/>
            <p:cNvSpPr>
              <a:spLocks noChangeArrowheads="1"/>
            </p:cNvSpPr>
            <p:nvPr/>
          </p:nvSpPr>
          <p:spPr bwMode="auto">
            <a:xfrm>
              <a:off x="862"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0" name="Rectangle 218"/>
            <p:cNvSpPr>
              <a:spLocks noChangeArrowheads="1"/>
            </p:cNvSpPr>
            <p:nvPr/>
          </p:nvSpPr>
          <p:spPr bwMode="auto">
            <a:xfrm>
              <a:off x="1406"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1" name="Rectangle 219"/>
            <p:cNvSpPr>
              <a:spLocks noChangeArrowheads="1"/>
            </p:cNvSpPr>
            <p:nvPr/>
          </p:nvSpPr>
          <p:spPr bwMode="auto">
            <a:xfrm>
              <a:off x="1044"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2" name="Rectangle 220"/>
            <p:cNvSpPr>
              <a:spLocks noChangeArrowheads="1"/>
            </p:cNvSpPr>
            <p:nvPr/>
          </p:nvSpPr>
          <p:spPr bwMode="auto">
            <a:xfrm>
              <a:off x="1225"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3" name="Rectangle 221"/>
            <p:cNvSpPr>
              <a:spLocks noChangeArrowheads="1"/>
            </p:cNvSpPr>
            <p:nvPr/>
          </p:nvSpPr>
          <p:spPr bwMode="auto">
            <a:xfrm>
              <a:off x="1587"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4" name="Rectangle 222"/>
            <p:cNvSpPr>
              <a:spLocks noChangeArrowheads="1"/>
            </p:cNvSpPr>
            <p:nvPr/>
          </p:nvSpPr>
          <p:spPr bwMode="auto">
            <a:xfrm>
              <a:off x="2131"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5" name="Rectangle 223"/>
            <p:cNvSpPr>
              <a:spLocks noChangeArrowheads="1"/>
            </p:cNvSpPr>
            <p:nvPr/>
          </p:nvSpPr>
          <p:spPr bwMode="auto">
            <a:xfrm>
              <a:off x="1769"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56" name="Rectangle 224"/>
            <p:cNvSpPr>
              <a:spLocks noChangeArrowheads="1"/>
            </p:cNvSpPr>
            <p:nvPr/>
          </p:nvSpPr>
          <p:spPr bwMode="auto">
            <a:xfrm>
              <a:off x="1950"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7" name="Rectangle 225"/>
            <p:cNvSpPr>
              <a:spLocks noChangeArrowheads="1"/>
            </p:cNvSpPr>
            <p:nvPr/>
          </p:nvSpPr>
          <p:spPr bwMode="auto">
            <a:xfrm>
              <a:off x="2313"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8" name="Rectangle 226"/>
            <p:cNvSpPr>
              <a:spLocks noChangeArrowheads="1"/>
            </p:cNvSpPr>
            <p:nvPr/>
          </p:nvSpPr>
          <p:spPr bwMode="auto">
            <a:xfrm>
              <a:off x="2857" y="2449"/>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59" name="Rectangle 227"/>
            <p:cNvSpPr>
              <a:spLocks noChangeArrowheads="1"/>
            </p:cNvSpPr>
            <p:nvPr/>
          </p:nvSpPr>
          <p:spPr bwMode="auto">
            <a:xfrm>
              <a:off x="2495" y="2449"/>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0" name="Rectangle 228"/>
            <p:cNvSpPr>
              <a:spLocks noChangeArrowheads="1"/>
            </p:cNvSpPr>
            <p:nvPr/>
          </p:nvSpPr>
          <p:spPr bwMode="auto">
            <a:xfrm>
              <a:off x="2676" y="2449"/>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1" name="Rectangle 229"/>
            <p:cNvSpPr>
              <a:spLocks noChangeArrowheads="1"/>
            </p:cNvSpPr>
            <p:nvPr/>
          </p:nvSpPr>
          <p:spPr bwMode="auto">
            <a:xfrm>
              <a:off x="138"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2" name="Rectangle 230"/>
            <p:cNvSpPr>
              <a:spLocks noChangeArrowheads="1"/>
            </p:cNvSpPr>
            <p:nvPr/>
          </p:nvSpPr>
          <p:spPr bwMode="auto">
            <a:xfrm>
              <a:off x="682"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3" name="Rectangle 231"/>
            <p:cNvSpPr>
              <a:spLocks noChangeArrowheads="1"/>
            </p:cNvSpPr>
            <p:nvPr/>
          </p:nvSpPr>
          <p:spPr bwMode="auto">
            <a:xfrm>
              <a:off x="320"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4" name="Rectangle 232"/>
            <p:cNvSpPr>
              <a:spLocks noChangeArrowheads="1"/>
            </p:cNvSpPr>
            <p:nvPr/>
          </p:nvSpPr>
          <p:spPr bwMode="auto">
            <a:xfrm>
              <a:off x="50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5" name="Rectangle 233"/>
            <p:cNvSpPr>
              <a:spLocks noChangeArrowheads="1"/>
            </p:cNvSpPr>
            <p:nvPr/>
          </p:nvSpPr>
          <p:spPr bwMode="auto">
            <a:xfrm>
              <a:off x="864"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6" name="Rectangle 234"/>
            <p:cNvSpPr>
              <a:spLocks noChangeArrowheads="1"/>
            </p:cNvSpPr>
            <p:nvPr/>
          </p:nvSpPr>
          <p:spPr bwMode="auto">
            <a:xfrm>
              <a:off x="1408"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67" name="Rectangle 235"/>
            <p:cNvSpPr>
              <a:spLocks noChangeArrowheads="1"/>
            </p:cNvSpPr>
            <p:nvPr/>
          </p:nvSpPr>
          <p:spPr bwMode="auto">
            <a:xfrm>
              <a:off x="1046"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8" name="Rectangle 236"/>
            <p:cNvSpPr>
              <a:spLocks noChangeArrowheads="1"/>
            </p:cNvSpPr>
            <p:nvPr/>
          </p:nvSpPr>
          <p:spPr bwMode="auto">
            <a:xfrm>
              <a:off x="122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69" name="Rectangle 237"/>
            <p:cNvSpPr>
              <a:spLocks noChangeArrowheads="1"/>
            </p:cNvSpPr>
            <p:nvPr/>
          </p:nvSpPr>
          <p:spPr bwMode="auto">
            <a:xfrm>
              <a:off x="1589"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0" name="Rectangle 238"/>
            <p:cNvSpPr>
              <a:spLocks noChangeArrowheads="1"/>
            </p:cNvSpPr>
            <p:nvPr/>
          </p:nvSpPr>
          <p:spPr bwMode="auto">
            <a:xfrm>
              <a:off x="2133"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1" name="Rectangle 239"/>
            <p:cNvSpPr>
              <a:spLocks noChangeArrowheads="1"/>
            </p:cNvSpPr>
            <p:nvPr/>
          </p:nvSpPr>
          <p:spPr bwMode="auto">
            <a:xfrm>
              <a:off x="1771"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2" name="Rectangle 240"/>
            <p:cNvSpPr>
              <a:spLocks noChangeArrowheads="1"/>
            </p:cNvSpPr>
            <p:nvPr/>
          </p:nvSpPr>
          <p:spPr bwMode="auto">
            <a:xfrm>
              <a:off x="1952"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3" name="Rectangle 241"/>
            <p:cNvSpPr>
              <a:spLocks noChangeArrowheads="1"/>
            </p:cNvSpPr>
            <p:nvPr/>
          </p:nvSpPr>
          <p:spPr bwMode="auto">
            <a:xfrm>
              <a:off x="2315" y="2631"/>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4" name="Rectangle 242"/>
            <p:cNvSpPr>
              <a:spLocks noChangeArrowheads="1"/>
            </p:cNvSpPr>
            <p:nvPr/>
          </p:nvSpPr>
          <p:spPr bwMode="auto">
            <a:xfrm>
              <a:off x="2859" y="2631"/>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5" name="Rectangle 243"/>
            <p:cNvSpPr>
              <a:spLocks noChangeArrowheads="1"/>
            </p:cNvSpPr>
            <p:nvPr/>
          </p:nvSpPr>
          <p:spPr bwMode="auto">
            <a:xfrm>
              <a:off x="2497"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6" name="Rectangle 244"/>
            <p:cNvSpPr>
              <a:spLocks noChangeArrowheads="1"/>
            </p:cNvSpPr>
            <p:nvPr/>
          </p:nvSpPr>
          <p:spPr bwMode="auto">
            <a:xfrm>
              <a:off x="2678" y="263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77" name="Rectangle 245"/>
            <p:cNvSpPr>
              <a:spLocks noChangeArrowheads="1"/>
            </p:cNvSpPr>
            <p:nvPr/>
          </p:nvSpPr>
          <p:spPr bwMode="auto">
            <a:xfrm>
              <a:off x="13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8" name="Rectangle 246"/>
            <p:cNvSpPr>
              <a:spLocks noChangeArrowheads="1"/>
            </p:cNvSpPr>
            <p:nvPr/>
          </p:nvSpPr>
          <p:spPr bwMode="auto">
            <a:xfrm>
              <a:off x="681"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79" name="Rectangle 247"/>
            <p:cNvSpPr>
              <a:spLocks noChangeArrowheads="1"/>
            </p:cNvSpPr>
            <p:nvPr/>
          </p:nvSpPr>
          <p:spPr bwMode="auto">
            <a:xfrm>
              <a:off x="319"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0" name="Rectangle 248"/>
            <p:cNvSpPr>
              <a:spLocks noChangeArrowheads="1"/>
            </p:cNvSpPr>
            <p:nvPr/>
          </p:nvSpPr>
          <p:spPr bwMode="auto">
            <a:xfrm>
              <a:off x="50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1" name="Rectangle 249"/>
            <p:cNvSpPr>
              <a:spLocks noChangeArrowheads="1"/>
            </p:cNvSpPr>
            <p:nvPr/>
          </p:nvSpPr>
          <p:spPr bwMode="auto">
            <a:xfrm>
              <a:off x="86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2" name="Rectangle 250"/>
            <p:cNvSpPr>
              <a:spLocks noChangeArrowheads="1"/>
            </p:cNvSpPr>
            <p:nvPr/>
          </p:nvSpPr>
          <p:spPr bwMode="auto">
            <a:xfrm>
              <a:off x="1406"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3" name="Rectangle 251"/>
            <p:cNvSpPr>
              <a:spLocks noChangeArrowheads="1"/>
            </p:cNvSpPr>
            <p:nvPr/>
          </p:nvSpPr>
          <p:spPr bwMode="auto">
            <a:xfrm>
              <a:off x="1045"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4" name="Rectangle 252"/>
            <p:cNvSpPr>
              <a:spLocks noChangeArrowheads="1"/>
            </p:cNvSpPr>
            <p:nvPr/>
          </p:nvSpPr>
          <p:spPr bwMode="auto">
            <a:xfrm>
              <a:off x="122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5" name="Rectangle 253"/>
            <p:cNvSpPr>
              <a:spLocks noChangeArrowheads="1"/>
            </p:cNvSpPr>
            <p:nvPr/>
          </p:nvSpPr>
          <p:spPr bwMode="auto">
            <a:xfrm>
              <a:off x="1588"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6" name="Rectangle 254"/>
            <p:cNvSpPr>
              <a:spLocks noChangeArrowheads="1"/>
            </p:cNvSpPr>
            <p:nvPr/>
          </p:nvSpPr>
          <p:spPr bwMode="auto">
            <a:xfrm>
              <a:off x="2132"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7" name="Rectangle 255"/>
            <p:cNvSpPr>
              <a:spLocks noChangeArrowheads="1"/>
            </p:cNvSpPr>
            <p:nvPr/>
          </p:nvSpPr>
          <p:spPr bwMode="auto">
            <a:xfrm>
              <a:off x="1770"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8" name="Rectangle 256"/>
            <p:cNvSpPr>
              <a:spLocks noChangeArrowheads="1"/>
            </p:cNvSpPr>
            <p:nvPr/>
          </p:nvSpPr>
          <p:spPr bwMode="auto">
            <a:xfrm>
              <a:off x="1951"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89" name="Rectangle 257"/>
            <p:cNvSpPr>
              <a:spLocks noChangeArrowheads="1"/>
            </p:cNvSpPr>
            <p:nvPr/>
          </p:nvSpPr>
          <p:spPr bwMode="auto">
            <a:xfrm>
              <a:off x="2313"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0" name="Rectangle 258"/>
            <p:cNvSpPr>
              <a:spLocks noChangeArrowheads="1"/>
            </p:cNvSpPr>
            <p:nvPr/>
          </p:nvSpPr>
          <p:spPr bwMode="auto">
            <a:xfrm>
              <a:off x="2858" y="2812"/>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1" name="Rectangle 259"/>
            <p:cNvSpPr>
              <a:spLocks noChangeArrowheads="1"/>
            </p:cNvSpPr>
            <p:nvPr/>
          </p:nvSpPr>
          <p:spPr bwMode="auto">
            <a:xfrm>
              <a:off x="2496"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2" name="Rectangle 260"/>
            <p:cNvSpPr>
              <a:spLocks noChangeArrowheads="1"/>
            </p:cNvSpPr>
            <p:nvPr/>
          </p:nvSpPr>
          <p:spPr bwMode="auto">
            <a:xfrm>
              <a:off x="2677" y="2812"/>
              <a:ext cx="182" cy="181"/>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693" name="Rectangle 261"/>
            <p:cNvSpPr>
              <a:spLocks noChangeArrowheads="1"/>
            </p:cNvSpPr>
            <p:nvPr/>
          </p:nvSpPr>
          <p:spPr bwMode="auto">
            <a:xfrm>
              <a:off x="680" y="635"/>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4" name="Rectangle 262"/>
            <p:cNvSpPr>
              <a:spLocks noChangeArrowheads="1"/>
            </p:cNvSpPr>
            <p:nvPr/>
          </p:nvSpPr>
          <p:spPr bwMode="auto">
            <a:xfrm>
              <a:off x="862" y="635"/>
              <a:ext cx="182" cy="181"/>
            </a:xfrm>
            <a:prstGeom prst="rect">
              <a:avLst/>
            </a:prstGeom>
            <a:solidFill>
              <a:schemeClr val="bg2"/>
            </a:solidFill>
            <a:ln w="9525">
              <a:noFill/>
              <a:miter lim="800000"/>
              <a:headEnd/>
              <a:tailEnd/>
            </a:ln>
            <a:effectLst/>
          </p:spPr>
          <p:txBody>
            <a:bodyPr wrap="none" anchor="ctr"/>
            <a:lstStyle/>
            <a:p>
              <a:endParaRPr lang="zh-CN" altLang="en-US"/>
            </a:p>
          </p:txBody>
        </p:sp>
        <p:sp>
          <p:nvSpPr>
            <p:cNvPr id="18695" name="Rectangle 263"/>
            <p:cNvSpPr>
              <a:spLocks noChangeArrowheads="1"/>
            </p:cNvSpPr>
            <p:nvPr/>
          </p:nvSpPr>
          <p:spPr bwMode="auto">
            <a:xfrm>
              <a:off x="681" y="817"/>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6" name="Rectangle 264"/>
            <p:cNvSpPr>
              <a:spLocks noChangeArrowheads="1"/>
            </p:cNvSpPr>
            <p:nvPr/>
          </p:nvSpPr>
          <p:spPr bwMode="auto">
            <a:xfrm>
              <a:off x="1407" y="1361"/>
              <a:ext cx="182" cy="182"/>
            </a:xfrm>
            <a:prstGeom prst="rect">
              <a:avLst/>
            </a:prstGeom>
            <a:solidFill>
              <a:schemeClr val="bg2"/>
            </a:solidFill>
            <a:ln w="9525">
              <a:noFill/>
              <a:miter lim="800000"/>
              <a:headEnd/>
              <a:tailEnd/>
            </a:ln>
            <a:effectLst/>
          </p:spPr>
          <p:txBody>
            <a:bodyPr wrap="none" anchor="ctr"/>
            <a:lstStyle/>
            <a:p>
              <a:endParaRPr lang="zh-CN" altLang="en-US"/>
            </a:p>
          </p:txBody>
        </p:sp>
        <p:sp>
          <p:nvSpPr>
            <p:cNvPr id="18697" name="Rectangle 265"/>
            <p:cNvSpPr>
              <a:spLocks noChangeArrowheads="1"/>
            </p:cNvSpPr>
            <p:nvPr/>
          </p:nvSpPr>
          <p:spPr bwMode="auto">
            <a:xfrm>
              <a:off x="1406" y="1542"/>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8" name="Rectangle 266"/>
            <p:cNvSpPr>
              <a:spLocks noChangeArrowheads="1"/>
            </p:cNvSpPr>
            <p:nvPr/>
          </p:nvSpPr>
          <p:spPr bwMode="auto">
            <a:xfrm>
              <a:off x="1587" y="1542"/>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699" name="Rectangle 267"/>
            <p:cNvSpPr>
              <a:spLocks noChangeArrowheads="1"/>
            </p:cNvSpPr>
            <p:nvPr/>
          </p:nvSpPr>
          <p:spPr bwMode="auto">
            <a:xfrm>
              <a:off x="2131" y="635"/>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0" name="Rectangle 268"/>
            <p:cNvSpPr>
              <a:spLocks noChangeArrowheads="1"/>
            </p:cNvSpPr>
            <p:nvPr/>
          </p:nvSpPr>
          <p:spPr bwMode="auto">
            <a:xfrm>
              <a:off x="2313" y="635"/>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1" name="Rectangle 269"/>
            <p:cNvSpPr>
              <a:spLocks noChangeArrowheads="1"/>
            </p:cNvSpPr>
            <p:nvPr/>
          </p:nvSpPr>
          <p:spPr bwMode="auto">
            <a:xfrm>
              <a:off x="2314" y="817"/>
              <a:ext cx="182" cy="181"/>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2" name="Rectangle 270"/>
            <p:cNvSpPr>
              <a:spLocks noChangeArrowheads="1"/>
            </p:cNvSpPr>
            <p:nvPr/>
          </p:nvSpPr>
          <p:spPr bwMode="auto">
            <a:xfrm>
              <a:off x="680" y="2086"/>
              <a:ext cx="182" cy="182"/>
            </a:xfrm>
            <a:prstGeom prst="rect">
              <a:avLst/>
            </a:prstGeom>
            <a:solidFill>
              <a:schemeClr val="bg2"/>
            </a:solidFill>
            <a:ln w="19050" cmpd="sng">
              <a:solidFill>
                <a:schemeClr val="bg2"/>
              </a:solidFill>
              <a:miter lim="800000"/>
              <a:headEnd/>
              <a:tailEnd/>
            </a:ln>
            <a:effectLst/>
          </p:spPr>
          <p:txBody>
            <a:bodyPr wrap="none" anchor="ctr"/>
            <a:lstStyle/>
            <a:p>
              <a:pPr algn="ctr" eaLnBrk="0" hangingPunct="0"/>
              <a:endParaRPr lang="zh-CN" altLang="zh-CN"/>
            </a:p>
          </p:txBody>
        </p:sp>
        <p:sp>
          <p:nvSpPr>
            <p:cNvPr id="18703" name="Rectangle 271"/>
            <p:cNvSpPr>
              <a:spLocks noChangeArrowheads="1"/>
            </p:cNvSpPr>
            <p:nvPr/>
          </p:nvSpPr>
          <p:spPr bwMode="auto">
            <a:xfrm>
              <a:off x="681"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4" name="Rectangle 272"/>
            <p:cNvSpPr>
              <a:spLocks noChangeArrowheads="1"/>
            </p:cNvSpPr>
            <p:nvPr/>
          </p:nvSpPr>
          <p:spPr bwMode="auto">
            <a:xfrm>
              <a:off x="863"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5" name="Rectangle 273"/>
            <p:cNvSpPr>
              <a:spLocks noChangeArrowheads="1"/>
            </p:cNvSpPr>
            <p:nvPr/>
          </p:nvSpPr>
          <p:spPr bwMode="auto">
            <a:xfrm>
              <a:off x="2131" y="2086"/>
              <a:ext cx="182" cy="182"/>
            </a:xfrm>
            <a:prstGeom prst="rect">
              <a:avLst/>
            </a:prstGeom>
            <a:noFill/>
            <a:ln w="19050" cmpd="sng">
              <a:solidFill>
                <a:schemeClr val="bg2"/>
              </a:solidFill>
              <a:miter lim="800000"/>
              <a:headEnd/>
              <a:tailEnd/>
            </a:ln>
            <a:effectLst/>
          </p:spPr>
          <p:txBody>
            <a:bodyPr wrap="none" anchor="ctr"/>
            <a:lstStyle/>
            <a:p>
              <a:endParaRPr lang="zh-CN" altLang="en-US"/>
            </a:p>
          </p:txBody>
        </p:sp>
        <p:sp>
          <p:nvSpPr>
            <p:cNvPr id="18706" name="Rectangle 274"/>
            <p:cNvSpPr>
              <a:spLocks noChangeArrowheads="1"/>
            </p:cNvSpPr>
            <p:nvPr/>
          </p:nvSpPr>
          <p:spPr bwMode="auto">
            <a:xfrm>
              <a:off x="2313" y="2086"/>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7" name="Rectangle 275"/>
            <p:cNvSpPr>
              <a:spLocks noChangeArrowheads="1"/>
            </p:cNvSpPr>
            <p:nvPr/>
          </p:nvSpPr>
          <p:spPr bwMode="auto">
            <a:xfrm>
              <a:off x="2132" y="2268"/>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08" name="Rectangle 276"/>
            <p:cNvSpPr>
              <a:spLocks noChangeArrowheads="1"/>
            </p:cNvSpPr>
            <p:nvPr/>
          </p:nvSpPr>
          <p:spPr bwMode="auto">
            <a:xfrm>
              <a:off x="2314" y="2268"/>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3" name="Group 277"/>
          <p:cNvGrpSpPr>
            <a:grpSpLocks/>
          </p:cNvGrpSpPr>
          <p:nvPr/>
        </p:nvGrpSpPr>
        <p:grpSpPr bwMode="auto">
          <a:xfrm>
            <a:off x="6515100" y="2709863"/>
            <a:ext cx="577850" cy="574675"/>
            <a:chOff x="0" y="0"/>
            <a:chExt cx="364" cy="362"/>
          </a:xfrm>
        </p:grpSpPr>
        <p:sp>
          <p:nvSpPr>
            <p:cNvPr id="18710" name="Rectangle 278"/>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1" name="Rectangle 279"/>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2" name="Rectangle 280"/>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4" name="Group 281"/>
          <p:cNvGrpSpPr>
            <a:grpSpLocks/>
          </p:cNvGrpSpPr>
          <p:nvPr/>
        </p:nvGrpSpPr>
        <p:grpSpPr bwMode="auto">
          <a:xfrm rot="5400000">
            <a:off x="7810501" y="2709862"/>
            <a:ext cx="577850" cy="574675"/>
            <a:chOff x="0" y="0"/>
            <a:chExt cx="364" cy="362"/>
          </a:xfrm>
        </p:grpSpPr>
        <p:sp>
          <p:nvSpPr>
            <p:cNvPr id="18714" name="Rectangle 282"/>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5" name="Rectangle 283"/>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6" name="Rectangle 284"/>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5" name="Group 285"/>
          <p:cNvGrpSpPr>
            <a:grpSpLocks/>
          </p:cNvGrpSpPr>
          <p:nvPr/>
        </p:nvGrpSpPr>
        <p:grpSpPr bwMode="auto">
          <a:xfrm rot="10800000">
            <a:off x="6515100" y="3575050"/>
            <a:ext cx="577850" cy="574675"/>
            <a:chOff x="0" y="0"/>
            <a:chExt cx="364" cy="362"/>
          </a:xfrm>
        </p:grpSpPr>
        <p:sp>
          <p:nvSpPr>
            <p:cNvPr id="18718" name="Rectangle 286"/>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19" name="Rectangle 287"/>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0" name="Rectangle 288"/>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grpSp>
        <p:nvGrpSpPr>
          <p:cNvPr id="6" name="Group 289"/>
          <p:cNvGrpSpPr>
            <a:grpSpLocks/>
          </p:cNvGrpSpPr>
          <p:nvPr/>
        </p:nvGrpSpPr>
        <p:grpSpPr bwMode="auto">
          <a:xfrm rot="16200000">
            <a:off x="7810501" y="3578225"/>
            <a:ext cx="577850" cy="574675"/>
            <a:chOff x="0" y="0"/>
            <a:chExt cx="364" cy="362"/>
          </a:xfrm>
        </p:grpSpPr>
        <p:sp>
          <p:nvSpPr>
            <p:cNvPr id="18722" name="Rectangle 290"/>
            <p:cNvSpPr>
              <a:spLocks noChangeArrowheads="1"/>
            </p:cNvSpPr>
            <p:nvPr/>
          </p:nvSpPr>
          <p:spPr bwMode="auto">
            <a:xfrm>
              <a:off x="182" y="0"/>
              <a:ext cx="182" cy="182"/>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3" name="Rectangle 291"/>
            <p:cNvSpPr>
              <a:spLocks noChangeArrowheads="1"/>
            </p:cNvSpPr>
            <p:nvPr/>
          </p:nvSpPr>
          <p:spPr bwMode="auto">
            <a:xfrm>
              <a:off x="1" y="0"/>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sp>
          <p:nvSpPr>
            <p:cNvPr id="18724" name="Rectangle 292"/>
            <p:cNvSpPr>
              <a:spLocks noChangeArrowheads="1"/>
            </p:cNvSpPr>
            <p:nvPr/>
          </p:nvSpPr>
          <p:spPr bwMode="auto">
            <a:xfrm>
              <a:off x="0" y="181"/>
              <a:ext cx="182" cy="181"/>
            </a:xfrm>
            <a:prstGeom prst="rect">
              <a:avLst/>
            </a:prstGeom>
            <a:solidFill>
              <a:schemeClr val="bg2"/>
            </a:solidFill>
            <a:ln w="19050" cmpd="sng">
              <a:solidFill>
                <a:schemeClr val="bg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39750" y="693738"/>
            <a:ext cx="8137525" cy="5943600"/>
          </a:xfrm>
          <a:prstGeom prst="rect">
            <a:avLst/>
          </a:prstGeom>
          <a:noFill/>
          <a:ln w="9525">
            <a:noFill/>
            <a:miter lim="800000"/>
            <a:headEnd/>
            <a:tailEnd/>
          </a:ln>
          <a:effectLst/>
        </p:spPr>
        <p:txBody>
          <a:bodyPr>
            <a:spAutoFit/>
          </a:bodyPr>
          <a:lstStyle/>
          <a:p>
            <a:r>
              <a:rPr lang="zh-CN" altLang="en-US" sz="2400" b="1">
                <a:latin typeface="宋体" pitchFamily="2" charset="-122"/>
              </a:rPr>
              <a:t>问题描述：在一个2^k×2^k 个方格组成的棋盘中，恰有一个方格与其它方格不同，称该方格为一特殊方格，且称该棋盘为一特殊棋盘。在棋盘覆盖问题中，要用4种不同形态的L型骨牌覆盖给定的特殊棋盘上除特殊方格以外的所有方格，且任何2个L型骨牌不得重叠覆盖。  </a:t>
            </a:r>
          </a:p>
          <a:p>
            <a:r>
              <a:rPr lang="zh-CN" altLang="en-US" sz="2400" b="1">
                <a:latin typeface="宋体" pitchFamily="2" charset="-122"/>
              </a:rPr>
              <a:t>算法思想：  </a:t>
            </a:r>
          </a:p>
          <a:p>
            <a:r>
              <a:rPr lang="zh-CN" altLang="en-US" sz="2400" b="1">
                <a:latin typeface="宋体" pitchFamily="2" charset="-122"/>
              </a:rPr>
              <a:t>用分治策略，可以设计出解棋盘覆盖问题的简洁算法。   </a:t>
            </a:r>
          </a:p>
          <a:p>
            <a:r>
              <a:rPr lang="zh-CN" altLang="en-US" sz="2400" b="1">
                <a:latin typeface="宋体" pitchFamily="2" charset="-122"/>
              </a:rPr>
              <a:t>(1)当k&gt;0时，将2的k次幂乘以2的k次幂棋盘分割为4个2的k-1次幂乘以2的k-1次幂子棋盘。   </a:t>
            </a:r>
          </a:p>
          <a:p>
            <a:r>
              <a:rPr lang="zh-CN" altLang="en-US" sz="2400" b="1">
                <a:latin typeface="宋体" pitchFamily="2" charset="-122"/>
              </a:rPr>
              <a:t>(2)特殊方格必位于4个较小棋盘之一中，其余3个子棋盘中无特殊方格。  </a:t>
            </a:r>
          </a:p>
          <a:p>
            <a:r>
              <a:rPr lang="zh-CN" altLang="en-US" sz="2400" b="1">
                <a:latin typeface="宋体" pitchFamily="2" charset="-122"/>
              </a:rPr>
              <a:t>(3)为了将这3个无特殊方格的子棋盘转化为特殊棋盘，可以用一个L型骨牌覆盖这3个较小棋盘的会合处，这3个子棋盘上被L型骨牌覆盖的方格就成为该棋盘上的特殊方格，从而将原问题转化为4个较小规模的棋盘覆盖问题。递归地使用这种分割，直至棋盘简化为1*1棋盘。</a:t>
            </a:r>
            <a:r>
              <a:rPr lang="zh-CN" altLang="en-US" sz="2000" b="1">
                <a:latin typeface="宋体" pitchFamily="2"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476375" y="1773238"/>
            <a:ext cx="5184775" cy="2530475"/>
          </a:xfrm>
          <a:prstGeom prst="rect">
            <a:avLst/>
          </a:prstGeom>
          <a:noFill/>
          <a:ln w="9525">
            <a:noFill/>
            <a:miter lim="800000"/>
            <a:headEnd/>
            <a:tailEnd/>
          </a:ln>
          <a:effectLst/>
        </p:spPr>
        <p:txBody>
          <a:bodyPr>
            <a:spAutoFit/>
          </a:bodyPr>
          <a:lstStyle/>
          <a:p>
            <a:r>
              <a:rPr lang="zh-CN" altLang="en-US" sz="3200" b="1">
                <a:latin typeface="宋体" pitchFamily="2" charset="-122"/>
              </a:rPr>
              <a:t>tr:棋盘左上角方格的行号 </a:t>
            </a:r>
          </a:p>
          <a:p>
            <a:r>
              <a:rPr lang="zh-CN" altLang="en-US" sz="3200" b="1">
                <a:latin typeface="宋体" pitchFamily="2" charset="-122"/>
              </a:rPr>
              <a:t>tc:棋盘左上角方格的列号 </a:t>
            </a:r>
          </a:p>
          <a:p>
            <a:r>
              <a:rPr lang="zh-CN" altLang="en-US" sz="3200" b="1">
                <a:latin typeface="宋体" pitchFamily="2" charset="-122"/>
              </a:rPr>
              <a:t>dr:特殊方格所在的行号 </a:t>
            </a:r>
          </a:p>
          <a:p>
            <a:r>
              <a:rPr lang="zh-CN" altLang="en-US" sz="3200" b="1">
                <a:latin typeface="宋体" pitchFamily="2" charset="-122"/>
              </a:rPr>
              <a:t>dc:特殊方格所在的列号 </a:t>
            </a:r>
          </a:p>
          <a:p>
            <a:r>
              <a:rPr lang="zh-CN" altLang="en-US" sz="3200" b="1">
                <a:latin typeface="宋体" pitchFamily="2" charset="-122"/>
              </a:rPr>
              <a:t>size:方形棋盘的边长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528" y="188640"/>
            <a:ext cx="8353425" cy="6463308"/>
          </a:xfrm>
          <a:prstGeom prst="rect">
            <a:avLst/>
          </a:prstGeom>
          <a:noFill/>
          <a:ln w="9525">
            <a:noFill/>
            <a:miter lim="800000"/>
            <a:headEnd/>
            <a:tailEnd/>
          </a:ln>
          <a:effectLst/>
        </p:spPr>
        <p:txBody>
          <a:bodyPr>
            <a:spAutoFit/>
          </a:bodyPr>
          <a:lstStyle/>
          <a:p>
            <a:r>
              <a:rPr lang="zh-CN" altLang="zh-CN" sz="1800" b="1" dirty="0">
                <a:latin typeface="宋体" pitchFamily="2" charset="-122"/>
              </a:rPr>
              <a:t>#include &lt;stdio.h</a:t>
            </a:r>
            <a:r>
              <a:rPr lang="zh-CN" altLang="zh-CN" sz="1800" b="1" dirty="0" smtClean="0">
                <a:latin typeface="宋体" pitchFamily="2" charset="-122"/>
              </a:rPr>
              <a:t>&gt;</a:t>
            </a:r>
            <a:endParaRPr lang="en-US" altLang="zh-CN" sz="1800" b="1" dirty="0" smtClean="0">
              <a:latin typeface="宋体" pitchFamily="2" charset="-122"/>
            </a:endParaRPr>
          </a:p>
          <a:p>
            <a:r>
              <a:rPr lang="en-US" altLang="zh-CN" sz="1800" dirty="0" smtClean="0">
                <a:latin typeface="宋体" pitchFamily="2" charset="-122"/>
              </a:rPr>
              <a:t>#include &lt;</a:t>
            </a:r>
            <a:r>
              <a:rPr lang="en-US" altLang="zh-CN" sz="1800" dirty="0" err="1" smtClean="0">
                <a:latin typeface="宋体" pitchFamily="2" charset="-122"/>
              </a:rPr>
              <a:t>stdlib.h</a:t>
            </a:r>
            <a:r>
              <a:rPr lang="en-US" altLang="zh-CN" sz="1800" dirty="0" smtClean="0">
                <a:latin typeface="宋体" pitchFamily="2" charset="-122"/>
              </a:rPr>
              <a:t>&gt;</a:t>
            </a:r>
            <a:endParaRPr lang="zh-CN" altLang="zh-CN" sz="1800" b="1" dirty="0">
              <a:latin typeface="宋体" pitchFamily="2" charset="-122"/>
            </a:endParaRPr>
          </a:p>
          <a:p>
            <a:r>
              <a:rPr lang="zh-CN" altLang="zh-CN" sz="1800" b="1" dirty="0">
                <a:latin typeface="宋体" pitchFamily="2" charset="-122"/>
              </a:rPr>
              <a:t>#define N 16</a:t>
            </a:r>
          </a:p>
          <a:p>
            <a:r>
              <a:rPr lang="zh-CN" altLang="zh-CN" sz="1800" b="1" dirty="0">
                <a:latin typeface="宋体" pitchFamily="2" charset="-122"/>
              </a:rPr>
              <a:t>int a[100][100];</a:t>
            </a:r>
          </a:p>
          <a:p>
            <a:r>
              <a:rPr lang="zh-CN" altLang="zh-CN" sz="1800" b="1" dirty="0">
                <a:latin typeface="宋体" pitchFamily="2" charset="-122"/>
              </a:rPr>
              <a:t>int t=1;</a:t>
            </a:r>
          </a:p>
          <a:p>
            <a:r>
              <a:rPr lang="zh-CN" altLang="zh-CN" sz="1800" b="1" dirty="0">
                <a:latin typeface="宋体" pitchFamily="2" charset="-122"/>
              </a:rPr>
              <a:t>void Tromino(int (*a)[N],int dr,int dc,int tr,int tc,int size)</a:t>
            </a:r>
          </a:p>
          <a:p>
            <a:r>
              <a:rPr lang="zh-CN" altLang="zh-CN" sz="1800" b="1" dirty="0">
                <a:latin typeface="宋体" pitchFamily="2" charset="-122"/>
              </a:rPr>
              <a:t>{</a:t>
            </a:r>
          </a:p>
          <a:p>
            <a:r>
              <a:rPr lang="zh-CN" altLang="zh-CN" sz="1800" b="1" dirty="0">
                <a:latin typeface="宋体" pitchFamily="2" charset="-122"/>
              </a:rPr>
              <a:t>  int s;</a:t>
            </a:r>
          </a:p>
          <a:p>
            <a:r>
              <a:rPr lang="zh-CN" altLang="zh-CN" sz="1800" b="1" dirty="0">
                <a:latin typeface="宋体" pitchFamily="2" charset="-122"/>
              </a:rPr>
              <a:t>  if(size==1) return;</a:t>
            </a:r>
          </a:p>
          <a:p>
            <a:r>
              <a:rPr lang="zh-CN" altLang="zh-CN" sz="1800" b="1" dirty="0">
                <a:latin typeface="宋体" pitchFamily="2" charset="-122"/>
              </a:rPr>
              <a:t>  if(size&gt;1)</a:t>
            </a:r>
          </a:p>
          <a:p>
            <a:r>
              <a:rPr lang="zh-CN" altLang="zh-CN" sz="1800" b="1" dirty="0">
                <a:latin typeface="宋体" pitchFamily="2" charset="-122"/>
              </a:rPr>
              <a:t>  {</a:t>
            </a:r>
          </a:p>
          <a:p>
            <a:r>
              <a:rPr lang="zh-CN" altLang="zh-CN" sz="1800" b="1" dirty="0">
                <a:latin typeface="宋体" pitchFamily="2" charset="-122"/>
              </a:rPr>
              <a:t>     s=size/2;</a:t>
            </a:r>
          </a:p>
          <a:p>
            <a:r>
              <a:rPr lang="zh-CN" altLang="zh-CN" sz="1800" b="1" dirty="0">
                <a:latin typeface="宋体" pitchFamily="2" charset="-122"/>
              </a:rPr>
              <a:t>     if(dr&lt;=(tr+s-1)&amp;&amp;dc&lt;=(tc+s-1))       /*</a:t>
            </a:r>
            <a:r>
              <a:rPr lang="zh-CN" sz="1800" b="1" dirty="0">
                <a:latin typeface="宋体" pitchFamily="2" charset="-122"/>
              </a:rPr>
              <a:t>特殊方块在左上部分*</a:t>
            </a:r>
            <a:r>
              <a:rPr lang="zh-CN" altLang="zh-CN" sz="1800" b="1" dirty="0">
                <a:latin typeface="宋体" pitchFamily="2" charset="-122"/>
              </a:rPr>
              <a:t>/</a:t>
            </a:r>
          </a:p>
          <a:p>
            <a:r>
              <a:rPr lang="zh-CN" altLang="zh-CN" sz="1800" b="1" dirty="0">
                <a:latin typeface="宋体" pitchFamily="2" charset="-122"/>
              </a:rPr>
              <a:t>     {</a:t>
            </a:r>
          </a:p>
          <a:p>
            <a:r>
              <a:rPr lang="zh-CN" altLang="zh-CN" sz="1800" b="1" dirty="0">
                <a:latin typeface="宋体" pitchFamily="2" charset="-122"/>
              </a:rPr>
              <a:t>	 a[tr+s-1][tc+s]=t;</a:t>
            </a:r>
          </a:p>
          <a:p>
            <a:r>
              <a:rPr lang="zh-CN" altLang="zh-CN" sz="1800" b="1" dirty="0">
                <a:latin typeface="宋体" pitchFamily="2" charset="-122"/>
              </a:rPr>
              <a:t>	 a[tr+s][tc+s]=t;</a:t>
            </a:r>
          </a:p>
          <a:p>
            <a:r>
              <a:rPr lang="zh-CN" altLang="zh-CN" sz="1800" b="1" dirty="0">
                <a:latin typeface="宋体" pitchFamily="2" charset="-122"/>
              </a:rPr>
              <a:t>	 a[tr+s][tc+s-1]=t;</a:t>
            </a:r>
          </a:p>
          <a:p>
            <a:r>
              <a:rPr lang="zh-CN" altLang="zh-CN" sz="1800" b="1" dirty="0">
                <a:latin typeface="宋体" pitchFamily="2" charset="-122"/>
              </a:rPr>
              <a:t>	 t++;</a:t>
            </a:r>
          </a:p>
          <a:p>
            <a:r>
              <a:rPr lang="zh-CN" altLang="zh-CN" sz="1800" b="1" dirty="0">
                <a:latin typeface="宋体" pitchFamily="2" charset="-122"/>
              </a:rPr>
              <a:t>	 Tromino(a,dr,dc,tr,tc,s)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左上角子棋盘递归处理</a:t>
            </a:r>
            <a:endParaRPr lang="zh-CN" altLang="zh-CN" sz="1800" b="1" dirty="0">
              <a:latin typeface="宋体" pitchFamily="2" charset="-122"/>
            </a:endParaRPr>
          </a:p>
          <a:p>
            <a:r>
              <a:rPr lang="zh-CN" altLang="zh-CN" sz="1800" b="1" dirty="0">
                <a:latin typeface="宋体" pitchFamily="2" charset="-122"/>
              </a:rPr>
              <a:t>	 Tromino(a,tr+s-1,tc+s,tr,tc+s,s)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右上角子棋盘递归处理</a:t>
            </a:r>
            <a:endParaRPr lang="zh-CN" altLang="zh-CN" sz="1800" b="1" dirty="0">
              <a:latin typeface="宋体" pitchFamily="2" charset="-122"/>
            </a:endParaRPr>
          </a:p>
          <a:p>
            <a:r>
              <a:rPr lang="zh-CN" altLang="zh-CN" sz="1800" b="1" dirty="0">
                <a:latin typeface="宋体" pitchFamily="2" charset="-122"/>
              </a:rPr>
              <a:t>	 Tromino(a,tr+s,tc+s,tr+s,tc+s,s)</a:t>
            </a:r>
            <a:r>
              <a:rPr lang="zh-CN" altLang="zh-CN" sz="1800" b="1" dirty="0" smtClean="0">
                <a:latin typeface="宋体" pitchFamily="2" charset="-122"/>
              </a:rPr>
              <a:t>;</a:t>
            </a:r>
            <a:r>
              <a:rPr lang="en-US" altLang="zh-CN" sz="1800" dirty="0" smtClean="0">
                <a:latin typeface="宋体" pitchFamily="2" charset="-122"/>
              </a:rPr>
              <a:t>//</a:t>
            </a:r>
            <a:r>
              <a:rPr lang="zh-CN" altLang="en-US" sz="1800" dirty="0" smtClean="0">
                <a:latin typeface="宋体" pitchFamily="2" charset="-122"/>
              </a:rPr>
              <a:t>右下角子棋盘递归处理</a:t>
            </a:r>
            <a:endParaRPr lang="zh-CN" altLang="zh-CN" sz="1800" b="1" dirty="0">
              <a:latin typeface="宋体" pitchFamily="2" charset="-122"/>
            </a:endParaRPr>
          </a:p>
          <a:p>
            <a:r>
              <a:rPr lang="zh-CN" altLang="zh-CN" sz="1800" b="1" dirty="0">
                <a:latin typeface="宋体" pitchFamily="2" charset="-122"/>
              </a:rPr>
              <a:t>	 Tromino(a,tr+s,tc+s-1,tr+s,tc,s)</a:t>
            </a:r>
            <a:r>
              <a:rPr lang="zh-CN" altLang="zh-CN" sz="1800" b="1" dirty="0" smtClean="0">
                <a:latin typeface="宋体" pitchFamily="2" charset="-122"/>
              </a:rPr>
              <a:t>;</a:t>
            </a:r>
            <a:r>
              <a:rPr lang="en-US" altLang="zh-CN" sz="1800" b="1" dirty="0" smtClean="0">
                <a:latin typeface="宋体" pitchFamily="2" charset="-122"/>
              </a:rPr>
              <a:t>//</a:t>
            </a:r>
            <a:r>
              <a:rPr lang="zh-CN" altLang="en-US" sz="1800" b="1" dirty="0" smtClean="0">
                <a:latin typeface="宋体" pitchFamily="2" charset="-122"/>
              </a:rPr>
              <a:t>左下角子棋盘递归处理</a:t>
            </a:r>
            <a:endParaRPr lang="zh-CN" altLang="zh-CN" sz="1800" b="1" dirty="0">
              <a:latin typeface="宋体" pitchFamily="2" charset="-122"/>
            </a:endParaRPr>
          </a:p>
          <a:p>
            <a:r>
              <a:rPr lang="zh-CN" altLang="zh-CN" sz="1800" b="1" dirty="0">
                <a:latin typeface="宋体" pitchFamily="2" charset="-122"/>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46038"/>
            <a:ext cx="8604449" cy="6863417"/>
          </a:xfrm>
          <a:prstGeom prst="rect">
            <a:avLst/>
          </a:prstGeom>
          <a:noFill/>
          <a:ln w="9525">
            <a:noFill/>
            <a:miter lim="800000"/>
            <a:headEnd/>
            <a:tailEnd/>
          </a:ln>
          <a:effectLst/>
        </p:spPr>
        <p:txBody>
          <a:bodyPr wrap="square">
            <a:spAutoFit/>
          </a:bodyPr>
          <a:lstStyle/>
          <a:p>
            <a:r>
              <a:rPr lang="zh-CN" altLang="zh-CN" dirty="0"/>
              <a:t> </a:t>
            </a:r>
            <a:r>
              <a:rPr lang="zh-CN" altLang="zh-CN" sz="2000" b="1" dirty="0">
                <a:latin typeface="宋体" pitchFamily="2" charset="-122"/>
              </a:rPr>
              <a:t>if(dr&lt;=(tr+s-1)&amp;&amp;dc&gt;(tc+s-1))	/*</a:t>
            </a:r>
            <a:r>
              <a:rPr lang="zh-CN" sz="2000" b="1" dirty="0">
                <a:latin typeface="宋体" pitchFamily="2" charset="-122"/>
              </a:rPr>
              <a:t>特殊方块在右上部分*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a[tr+s][tc+s-1]=t;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右上角子棋盘递归处理</a:t>
            </a:r>
            <a:endParaRPr lang="zh-CN" altLang="zh-CN" sz="2000" b="1" dirty="0">
              <a:latin typeface="宋体" pitchFamily="2" charset="-122"/>
            </a:endParaRPr>
          </a:p>
          <a:p>
            <a:r>
              <a:rPr lang="zh-CN" altLang="zh-CN" sz="2000" b="1" dirty="0">
                <a:latin typeface="宋体" pitchFamily="2" charset="-122"/>
              </a:rPr>
              <a:t>	 Tromino(a,tr+s-1,tc+s-1,tr,tc,s)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左上角子棋盘递归处理</a:t>
            </a:r>
            <a:endParaRPr lang="zh-CN" altLang="zh-CN" sz="2000" b="1" dirty="0">
              <a:latin typeface="宋体" pitchFamily="2" charset="-122"/>
            </a:endParaRPr>
          </a:p>
          <a:p>
            <a:r>
              <a:rPr lang="zh-CN" altLang="zh-CN" sz="2000" b="1" dirty="0">
                <a:latin typeface="宋体" pitchFamily="2" charset="-122"/>
              </a:rPr>
              <a:t>	 Tromino(a,tr+s,tc+s-1,tr+s,tc,s)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左下角子棋盘递归处理</a:t>
            </a:r>
            <a:endParaRPr lang="zh-CN" altLang="zh-CN" sz="2000" b="1" dirty="0">
              <a:latin typeface="宋体" pitchFamily="2" charset="-122"/>
            </a:endParaRPr>
          </a:p>
          <a:p>
            <a:r>
              <a:rPr lang="zh-CN" altLang="zh-CN" sz="2000" b="1" dirty="0">
                <a:latin typeface="宋体" pitchFamily="2" charset="-122"/>
              </a:rPr>
              <a:t>	 Tromino(a,tr+s,tc+s,tr+s,tc+s,s)</a:t>
            </a:r>
            <a:r>
              <a:rPr lang="zh-CN" altLang="zh-CN" sz="2000" b="1" dirty="0" smtClean="0">
                <a:latin typeface="宋体" pitchFamily="2" charset="-122"/>
              </a:rPr>
              <a:t>;</a:t>
            </a:r>
            <a:r>
              <a:rPr lang="en-US" altLang="zh-CN" dirty="0" smtClean="0">
                <a:latin typeface="宋体" pitchFamily="2" charset="-122"/>
              </a:rPr>
              <a:t> //</a:t>
            </a:r>
            <a:r>
              <a:rPr lang="zh-CN" altLang="en-US" dirty="0" smtClean="0">
                <a:latin typeface="宋体" pitchFamily="2" charset="-122"/>
              </a:rPr>
              <a:t>右下角子棋盘递归处理</a:t>
            </a:r>
            <a:endParaRPr lang="zh-CN" altLang="zh-CN" sz="2000" b="1" dirty="0">
              <a:latin typeface="宋体" pitchFamily="2" charset="-122"/>
            </a:endParaRPr>
          </a:p>
          <a:p>
            <a:r>
              <a:rPr lang="zh-CN" altLang="zh-CN" sz="2000" b="1" dirty="0">
                <a:latin typeface="宋体" pitchFamily="2" charset="-122"/>
              </a:rPr>
              <a:t>      }</a:t>
            </a:r>
          </a:p>
          <a:p>
            <a:r>
              <a:rPr lang="zh-CN" altLang="zh-CN" sz="2000" b="1" dirty="0">
                <a:latin typeface="宋体" pitchFamily="2" charset="-122"/>
              </a:rPr>
              <a:t>     if(dr&gt;(tr+s-1)&amp;&amp;dc&lt;=(tc+s-1))	/*</a:t>
            </a:r>
            <a:r>
              <a:rPr lang="zh-CN" sz="2000" b="1" dirty="0">
                <a:latin typeface="宋体" pitchFamily="2" charset="-122"/>
              </a:rPr>
              <a:t>特殊方块在左下部分*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a[tr+s][tc+s]=t;</a:t>
            </a:r>
          </a:p>
          <a:p>
            <a:r>
              <a:rPr lang="zh-CN" altLang="zh-CN" sz="2000" b="1" dirty="0">
                <a:latin typeface="宋体" pitchFamily="2" charset="-122"/>
              </a:rPr>
              <a:t>	 t++;</a:t>
            </a:r>
          </a:p>
          <a:p>
            <a:r>
              <a:rPr lang="zh-CN" altLang="zh-CN" sz="2000" b="1" dirty="0">
                <a:latin typeface="宋体" pitchFamily="2" charset="-122"/>
              </a:rPr>
              <a:t>	 Tromino(a,dr,dc,tr+s,tc,s);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Tromino(a,tr+s,tc+s,tr+s,tc+s,s);</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4925" y="944563"/>
            <a:ext cx="8858250" cy="4357687"/>
          </a:xfrm>
          <a:prstGeom prst="rect">
            <a:avLst/>
          </a:prstGeom>
          <a:noFill/>
          <a:ln w="9525">
            <a:noFill/>
            <a:miter lim="800000"/>
            <a:headEnd/>
            <a:tailEnd/>
          </a:ln>
          <a:effectLst/>
        </p:spPr>
        <p:txBody>
          <a:bodyPr>
            <a:spAutoFit/>
          </a:bodyPr>
          <a:lstStyle/>
          <a:p>
            <a:r>
              <a:rPr lang="zh-CN" altLang="zh-CN" dirty="0"/>
              <a:t> </a:t>
            </a:r>
            <a:r>
              <a:rPr lang="zh-CN" altLang="zh-CN" sz="2000" b="1" dirty="0">
                <a:latin typeface="宋体" pitchFamily="2" charset="-122"/>
              </a:rPr>
              <a:t>if(dr&gt;(tr+s-1)&amp;&amp;dc&gt;(tc+s-1))	/*</a:t>
            </a:r>
            <a:r>
              <a:rPr lang="zh-CN" sz="2000" b="1" dirty="0">
                <a:latin typeface="宋体" pitchFamily="2" charset="-122"/>
              </a:rPr>
              <a:t>特殊方块在右下部分*</a:t>
            </a:r>
            <a:r>
              <a:rPr lang="zh-CN" altLang="zh-CN" sz="2000" b="1" dirty="0">
                <a:latin typeface="宋体" pitchFamily="2" charset="-122"/>
              </a:rPr>
              <a:t>/</a:t>
            </a:r>
          </a:p>
          <a:p>
            <a:r>
              <a:rPr lang="zh-CN" altLang="zh-CN" sz="2000" b="1" dirty="0">
                <a:latin typeface="宋体" pitchFamily="2" charset="-122"/>
              </a:rPr>
              <a:t>     {</a:t>
            </a:r>
          </a:p>
          <a:p>
            <a:r>
              <a:rPr lang="zh-CN" altLang="zh-CN" sz="2000" b="1" dirty="0">
                <a:latin typeface="宋体" pitchFamily="2" charset="-122"/>
              </a:rPr>
              <a:t>	 a[tr+s][tc+s-1]=t;</a:t>
            </a:r>
          </a:p>
          <a:p>
            <a:r>
              <a:rPr lang="zh-CN" altLang="zh-CN" sz="2000" b="1" dirty="0">
                <a:latin typeface="宋体" pitchFamily="2" charset="-122"/>
              </a:rPr>
              <a:t>	 a[tr+s-1][tc+s-1]=t;</a:t>
            </a:r>
          </a:p>
          <a:p>
            <a:r>
              <a:rPr lang="zh-CN" altLang="zh-CN" sz="2000" b="1" dirty="0">
                <a:latin typeface="宋体" pitchFamily="2" charset="-122"/>
              </a:rPr>
              <a:t>	 a[tr+s-1][tc+s]=t;</a:t>
            </a:r>
          </a:p>
          <a:p>
            <a:r>
              <a:rPr lang="zh-CN" altLang="zh-CN" sz="2000" b="1" dirty="0">
                <a:latin typeface="宋体" pitchFamily="2" charset="-122"/>
              </a:rPr>
              <a:t>	 t++;</a:t>
            </a:r>
          </a:p>
          <a:p>
            <a:r>
              <a:rPr lang="zh-CN" altLang="zh-CN" sz="2000" b="1" dirty="0">
                <a:latin typeface="宋体" pitchFamily="2" charset="-122"/>
              </a:rPr>
              <a:t>	 Tromino(a,dr,dc,tr+s,tc+s,s);</a:t>
            </a:r>
          </a:p>
          <a:p>
            <a:r>
              <a:rPr lang="zh-CN" altLang="zh-CN" sz="2000" b="1" dirty="0">
                <a:latin typeface="宋体" pitchFamily="2" charset="-122"/>
              </a:rPr>
              <a:t>	 Tromino(a,tr+s,tc+s-1,tr+s,tc,s);</a:t>
            </a:r>
          </a:p>
          <a:p>
            <a:r>
              <a:rPr lang="zh-CN" altLang="zh-CN" sz="2000" b="1" dirty="0">
                <a:latin typeface="宋体" pitchFamily="2" charset="-122"/>
              </a:rPr>
              <a:t>	 Tromino(a,tr+s-1,tc+s-1,tr,tc,s);</a:t>
            </a:r>
          </a:p>
          <a:p>
            <a:r>
              <a:rPr lang="zh-CN" altLang="zh-CN" sz="2000" b="1" dirty="0">
                <a:latin typeface="宋体" pitchFamily="2" charset="-122"/>
              </a:rPr>
              <a:t>	 Tromino(a,tr+s-1,tc+s,tr,tc+s,s);</a:t>
            </a:r>
          </a:p>
          <a:p>
            <a:r>
              <a:rPr lang="zh-CN" altLang="zh-CN" sz="2000" b="1" dirty="0">
                <a:latin typeface="宋体" pitchFamily="2" charset="-122"/>
              </a:rPr>
              <a:t>     }</a:t>
            </a:r>
          </a:p>
          <a:p>
            <a:r>
              <a:rPr lang="zh-CN" altLang="zh-CN" sz="2000" b="1" dirty="0">
                <a:latin typeface="宋体" pitchFamily="2" charset="-122"/>
              </a:rPr>
              <a:t>  }</a:t>
            </a:r>
          </a:p>
          <a:p>
            <a:r>
              <a:rPr lang="zh-CN" altLang="zh-CN" sz="2000" b="1" dirty="0">
                <a:latin typeface="宋体" pitchFamily="2" charset="-122"/>
              </a:rPr>
              <a:t>}</a:t>
            </a:r>
          </a:p>
          <a:p>
            <a:r>
              <a:rPr lang="zh-CN" altLang="zh-CN" sz="2000" b="1" dirty="0">
                <a:latin typeface="宋体" pitchFamily="2" charset="-122"/>
              </a:rPr>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260474" y="909638"/>
            <a:ext cx="7487989" cy="5632311"/>
          </a:xfrm>
          <a:prstGeom prst="rect">
            <a:avLst/>
          </a:prstGeom>
          <a:noFill/>
          <a:ln w="9525">
            <a:noFill/>
            <a:miter lim="800000"/>
            <a:headEnd/>
            <a:tailEnd/>
          </a:ln>
          <a:effectLst/>
        </p:spPr>
        <p:txBody>
          <a:bodyPr wrap="square">
            <a:spAutoFit/>
          </a:bodyPr>
          <a:lstStyle/>
          <a:p>
            <a:r>
              <a:rPr lang="en-US" altLang="zh-CN" dirty="0" err="1" smtClean="0">
                <a:latin typeface="宋体" pitchFamily="2" charset="-122"/>
              </a:rPr>
              <a:t>int</a:t>
            </a:r>
            <a:r>
              <a:rPr lang="en-US" altLang="zh-CN" dirty="0" smtClean="0">
                <a:latin typeface="宋体" pitchFamily="2" charset="-122"/>
              </a:rPr>
              <a:t> </a:t>
            </a:r>
            <a:r>
              <a:rPr lang="zh-CN" altLang="zh-CN" sz="2000" b="1" dirty="0" smtClean="0">
                <a:latin typeface="宋体" pitchFamily="2" charset="-122"/>
              </a:rPr>
              <a:t>main</a:t>
            </a:r>
            <a:r>
              <a:rPr lang="zh-CN" altLang="zh-CN" sz="2000" b="1" dirty="0">
                <a:latin typeface="宋体" pitchFamily="2" charset="-122"/>
              </a:rPr>
              <a:t>()</a:t>
            </a:r>
          </a:p>
          <a:p>
            <a:r>
              <a:rPr lang="zh-CN" altLang="zh-CN" sz="2000" b="1" dirty="0">
                <a:latin typeface="宋体" pitchFamily="2" charset="-122"/>
              </a:rPr>
              <a:t>{</a:t>
            </a:r>
          </a:p>
          <a:p>
            <a:r>
              <a:rPr lang="zh-CN" altLang="zh-CN" sz="2000" b="1" dirty="0">
                <a:latin typeface="宋体" pitchFamily="2" charset="-122"/>
              </a:rPr>
              <a:t>  int i,j,dr,dc, a[N][N];</a:t>
            </a:r>
          </a:p>
          <a:p>
            <a:r>
              <a:rPr lang="zh-CN" altLang="zh-CN" sz="2000" b="1" dirty="0">
                <a:latin typeface="宋体" pitchFamily="2" charset="-122"/>
              </a:rPr>
              <a:t>  printf("please </a:t>
            </a:r>
            <a:r>
              <a:rPr lang="zh-CN" altLang="zh-CN" sz="2000" b="1" dirty="0" smtClean="0">
                <a:latin typeface="宋体" pitchFamily="2" charset="-122"/>
              </a:rPr>
              <a:t>input</a:t>
            </a:r>
            <a:r>
              <a:rPr lang="en-US" altLang="zh-CN" sz="2000" b="1" dirty="0" smtClean="0">
                <a:latin typeface="宋体" pitchFamily="2" charset="-122"/>
              </a:rPr>
              <a:t> </a:t>
            </a:r>
            <a:r>
              <a:rPr lang="zh-CN" altLang="zh-CN" sz="2000" b="1" dirty="0" smtClean="0">
                <a:latin typeface="宋体" pitchFamily="2" charset="-122"/>
              </a:rPr>
              <a:t>dr</a:t>
            </a:r>
            <a:r>
              <a:rPr lang="zh-CN" altLang="zh-CN" sz="2000" b="1" dirty="0">
                <a:latin typeface="宋体" pitchFamily="2" charset="-122"/>
              </a:rPr>
              <a:t>(0&lt;dr&lt;%d):",N);</a:t>
            </a:r>
          </a:p>
          <a:p>
            <a:r>
              <a:rPr lang="zh-CN" altLang="zh-CN" sz="2000" b="1" dirty="0">
                <a:latin typeface="宋体" pitchFamily="2" charset="-122"/>
              </a:rPr>
              <a:t>  scanf("%d",&amp;dr);</a:t>
            </a:r>
          </a:p>
          <a:p>
            <a:r>
              <a:rPr lang="zh-CN" altLang="zh-CN" sz="2000" b="1" dirty="0">
                <a:latin typeface="宋体" pitchFamily="2" charset="-122"/>
              </a:rPr>
              <a:t>  printf("please input dc(0&lt;dc&lt;%d):",N);</a:t>
            </a:r>
          </a:p>
          <a:p>
            <a:r>
              <a:rPr lang="zh-CN" altLang="zh-CN" sz="2000" b="1" dirty="0">
                <a:latin typeface="宋体" pitchFamily="2" charset="-122"/>
              </a:rPr>
              <a:t>  scanf("%d",&amp;dc);</a:t>
            </a:r>
          </a:p>
          <a:p>
            <a:r>
              <a:rPr lang="zh-CN" altLang="zh-CN" sz="2000" b="1" dirty="0">
                <a:latin typeface="宋体" pitchFamily="2" charset="-122"/>
              </a:rPr>
              <a:t>  a[dr][dc]=0;</a:t>
            </a:r>
          </a:p>
          <a:p>
            <a:r>
              <a:rPr lang="zh-CN" altLang="zh-CN" sz="2000" b="1" dirty="0">
                <a:latin typeface="宋体" pitchFamily="2" charset="-122"/>
              </a:rPr>
              <a:t>  Tromino(a,dr,dc,0,0,N);</a:t>
            </a:r>
          </a:p>
          <a:p>
            <a:r>
              <a:rPr lang="zh-CN" altLang="zh-CN" sz="2000" b="1" dirty="0">
                <a:latin typeface="宋体" pitchFamily="2" charset="-122"/>
              </a:rPr>
              <a:t>  for(i=0;i&lt;N;i++)</a:t>
            </a:r>
          </a:p>
          <a:p>
            <a:r>
              <a:rPr lang="zh-CN" altLang="zh-CN" sz="2000" b="1" dirty="0">
                <a:latin typeface="宋体" pitchFamily="2" charset="-122"/>
              </a:rPr>
              <a:t>  {</a:t>
            </a:r>
          </a:p>
          <a:p>
            <a:r>
              <a:rPr lang="zh-CN" altLang="zh-CN" sz="2000" b="1" dirty="0">
                <a:latin typeface="宋体" pitchFamily="2" charset="-122"/>
              </a:rPr>
              <a:t>      for(j=0;j&lt;N;j++)</a:t>
            </a:r>
          </a:p>
          <a:p>
            <a:r>
              <a:rPr lang="zh-CN" altLang="zh-CN" sz="2000" b="1" dirty="0">
                <a:latin typeface="宋体" pitchFamily="2" charset="-122"/>
              </a:rPr>
              <a:t>	 printf("%-4d",a[i][j]);</a:t>
            </a:r>
          </a:p>
          <a:p>
            <a:r>
              <a:rPr lang="zh-CN" altLang="zh-CN" sz="2000" b="1" dirty="0">
                <a:latin typeface="宋体" pitchFamily="2" charset="-122"/>
              </a:rPr>
              <a:t>      printf("\n");</a:t>
            </a:r>
          </a:p>
          <a:p>
            <a:r>
              <a:rPr lang="zh-CN" altLang="zh-CN" sz="2000" b="1" dirty="0">
                <a:latin typeface="宋体" pitchFamily="2" charset="-122"/>
              </a:rPr>
              <a:t>  }</a:t>
            </a:r>
          </a:p>
          <a:p>
            <a:r>
              <a:rPr lang="zh-CN" altLang="zh-CN" sz="2000" b="1" dirty="0">
                <a:latin typeface="宋体" pitchFamily="2" charset="-122"/>
              </a:rPr>
              <a:t>  system("pause")</a:t>
            </a:r>
            <a:r>
              <a:rPr lang="zh-CN" altLang="zh-CN" sz="2000" b="1" dirty="0" smtClean="0">
                <a:latin typeface="宋体" pitchFamily="2" charset="-122"/>
              </a:rPr>
              <a:t>;</a:t>
            </a:r>
            <a:endParaRPr lang="en-US" altLang="zh-CN" sz="2000" b="1" dirty="0" smtClean="0">
              <a:latin typeface="宋体" pitchFamily="2" charset="-122"/>
            </a:endParaRPr>
          </a:p>
          <a:p>
            <a:r>
              <a:rPr lang="en-US" altLang="zh-CN" dirty="0" smtClean="0">
                <a:latin typeface="宋体" pitchFamily="2" charset="-122"/>
              </a:rPr>
              <a:t>  return 0;</a:t>
            </a:r>
            <a:endParaRPr lang="zh-CN" altLang="zh-CN" sz="2000" b="1" dirty="0">
              <a:latin typeface="宋体" pitchFamily="2" charset="-122"/>
            </a:endParaRPr>
          </a:p>
          <a:p>
            <a:r>
              <a:rPr lang="zh-CN" altLang="zh-CN" sz="2000" b="1" dirty="0">
                <a:latin typeface="宋体" pitchFamily="2" charset="-122"/>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捕获"/>
          <p:cNvPicPr>
            <a:picLocks noChangeAspect="1" noChangeArrowheads="1"/>
          </p:cNvPicPr>
          <p:nvPr/>
        </p:nvPicPr>
        <p:blipFill>
          <a:blip r:embed="rId2" cstate="print"/>
          <a:srcRect/>
          <a:stretch>
            <a:fillRect/>
          </a:stretch>
        </p:blipFill>
        <p:spPr bwMode="auto">
          <a:xfrm>
            <a:off x="251520" y="332656"/>
            <a:ext cx="8776627" cy="5183658"/>
          </a:xfrm>
          <a:prstGeom prst="rect">
            <a:avLst/>
          </a:prstGeom>
          <a:noFill/>
          <a:ln w="9525">
            <a:noFill/>
            <a:miter lim="800000"/>
            <a:headEnd/>
            <a:tailEnd/>
          </a:ln>
        </p:spPr>
      </p:pic>
      <p:sp>
        <p:nvSpPr>
          <p:cNvPr id="3" name="椭圆 2"/>
          <p:cNvSpPr/>
          <p:nvPr/>
        </p:nvSpPr>
        <p:spPr bwMode="auto">
          <a:xfrm>
            <a:off x="3707904" y="1772816"/>
            <a:ext cx="216024" cy="21602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nvGrpSpPr>
          <p:cNvPr id="10" name="组合 9"/>
          <p:cNvGrpSpPr/>
          <p:nvPr/>
        </p:nvGrpSpPr>
        <p:grpSpPr>
          <a:xfrm rot="16200000">
            <a:off x="3815916" y="1664804"/>
            <a:ext cx="432048" cy="648072"/>
            <a:chOff x="6660232" y="5877272"/>
            <a:chExt cx="432048" cy="432048"/>
          </a:xfrm>
        </p:grpSpPr>
        <p:sp>
          <p:nvSpPr>
            <p:cNvPr id="11" name="矩形 10"/>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2" name="矩形 11"/>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3" name="矩形 12"/>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4" name="组合 13"/>
          <p:cNvGrpSpPr/>
          <p:nvPr/>
        </p:nvGrpSpPr>
        <p:grpSpPr>
          <a:xfrm rot="10800000">
            <a:off x="5004048" y="1556792"/>
            <a:ext cx="720080" cy="432048"/>
            <a:chOff x="6660232" y="5877272"/>
            <a:chExt cx="432048" cy="432048"/>
          </a:xfrm>
        </p:grpSpPr>
        <p:sp>
          <p:nvSpPr>
            <p:cNvPr id="15" name="矩形 14"/>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6" name="矩形 15"/>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17" name="矩形 16"/>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18" name="组合 17"/>
          <p:cNvGrpSpPr/>
          <p:nvPr/>
        </p:nvGrpSpPr>
        <p:grpSpPr>
          <a:xfrm rot="16200000">
            <a:off x="4247964" y="1808820"/>
            <a:ext cx="432048" cy="648072"/>
            <a:chOff x="6660232" y="5877272"/>
            <a:chExt cx="432048" cy="432048"/>
          </a:xfrm>
        </p:grpSpPr>
        <p:sp>
          <p:nvSpPr>
            <p:cNvPr id="19" name="矩形 18"/>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0" name="矩形 19"/>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21" name="矩形 20"/>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grpSp>
        <p:nvGrpSpPr>
          <p:cNvPr id="9" name="组合 8"/>
          <p:cNvGrpSpPr/>
          <p:nvPr/>
        </p:nvGrpSpPr>
        <p:grpSpPr>
          <a:xfrm>
            <a:off x="3275856" y="2348880"/>
            <a:ext cx="720080" cy="432048"/>
            <a:chOff x="6660232" y="5877272"/>
            <a:chExt cx="432048" cy="432048"/>
          </a:xfrm>
        </p:grpSpPr>
        <p:sp>
          <p:nvSpPr>
            <p:cNvPr id="6" name="矩形 5"/>
            <p:cNvSpPr/>
            <p:nvPr/>
          </p:nvSpPr>
          <p:spPr bwMode="auto">
            <a:xfrm>
              <a:off x="6660232" y="5877272"/>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7" name="矩形 6"/>
            <p:cNvSpPr/>
            <p:nvPr/>
          </p:nvSpPr>
          <p:spPr bwMode="auto">
            <a:xfrm>
              <a:off x="6660232"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
          <p:nvSpPr>
            <p:cNvPr id="8" name="矩形 7"/>
            <p:cNvSpPr/>
            <p:nvPr/>
          </p:nvSpPr>
          <p:spPr bwMode="auto">
            <a:xfrm>
              <a:off x="6876256" y="6093296"/>
              <a:ext cx="216024" cy="216024"/>
            </a:xfrm>
            <a:prstGeom prst="rect">
              <a:avLst/>
            </a:prstGeom>
            <a:noFill/>
            <a:ln w="19050" cap="flat" cmpd="sng" algn="ctr">
              <a:solidFill>
                <a:srgbClr val="FFC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39750" y="1341438"/>
            <a:ext cx="7200900" cy="944562"/>
          </a:xfrm>
          <a:prstGeom prst="rect">
            <a:avLst/>
          </a:prstGeom>
          <a:noFill/>
          <a:ln w="9525" cmpd="sng">
            <a:noFill/>
            <a:miter lim="800000"/>
            <a:headEnd/>
            <a:tailEnd/>
          </a:ln>
          <a:effectLst/>
        </p:spPr>
        <p:txBody>
          <a:bodyPr>
            <a:spAutoFit/>
          </a:bodyPr>
          <a:lstStyle/>
          <a:p>
            <a:r>
              <a:rPr lang="zh-CN" altLang="en-US" sz="2800" b="1">
                <a:latin typeface="宋体" pitchFamily="2" charset="-122"/>
              </a:rPr>
              <a:t>设</a:t>
            </a:r>
            <a:r>
              <a:rPr lang="en-US" sz="2800" b="1" i="1">
                <a:latin typeface="宋体" pitchFamily="2" charset="-122"/>
              </a:rPr>
              <a:t>T</a:t>
            </a:r>
            <a:r>
              <a:rPr lang="en-US" sz="2800" b="1">
                <a:latin typeface="宋体" pitchFamily="2" charset="-122"/>
              </a:rPr>
              <a:t>(</a:t>
            </a:r>
            <a:r>
              <a:rPr lang="en-US" sz="2800" b="1" i="1">
                <a:latin typeface="宋体" pitchFamily="2" charset="-122"/>
              </a:rPr>
              <a:t>k</a:t>
            </a:r>
            <a:r>
              <a:rPr lang="en-US" sz="2800" b="1">
                <a:latin typeface="宋体" pitchFamily="2" charset="-122"/>
              </a:rPr>
              <a:t>)</a:t>
            </a:r>
            <a:r>
              <a:rPr lang="zh-CN" altLang="en-US" sz="2800" b="1">
                <a:latin typeface="宋体" pitchFamily="2" charset="-122"/>
              </a:rPr>
              <a:t>是覆盖一个</a:t>
            </a:r>
            <a:r>
              <a:rPr lang="en-US" sz="2800" b="1">
                <a:latin typeface="宋体" pitchFamily="2" charset="-122"/>
              </a:rPr>
              <a:t>2</a:t>
            </a:r>
            <a:r>
              <a:rPr lang="en-US" sz="2800" b="1" i="1">
                <a:latin typeface="宋体" pitchFamily="2" charset="-122"/>
              </a:rPr>
              <a:t>k</a:t>
            </a:r>
            <a:r>
              <a:rPr lang="en-US" sz="2800" b="1">
                <a:latin typeface="宋体" pitchFamily="2" charset="-122"/>
              </a:rPr>
              <a:t>×2</a:t>
            </a:r>
            <a:r>
              <a:rPr lang="en-US" sz="2800" b="1" i="1">
                <a:latin typeface="宋体" pitchFamily="2" charset="-122"/>
              </a:rPr>
              <a:t>k</a:t>
            </a:r>
            <a:r>
              <a:rPr lang="zh-CN" altLang="en-US" sz="2800" b="1">
                <a:latin typeface="宋体" pitchFamily="2" charset="-122"/>
              </a:rPr>
              <a:t>棋盘所需时间，从算法的划分策略可知，</a:t>
            </a:r>
            <a:r>
              <a:rPr lang="en-US" sz="2800" b="1" i="1">
                <a:latin typeface="宋体" pitchFamily="2" charset="-122"/>
              </a:rPr>
              <a:t>T</a:t>
            </a:r>
            <a:r>
              <a:rPr lang="en-US" sz="2800" b="1">
                <a:latin typeface="宋体" pitchFamily="2" charset="-122"/>
              </a:rPr>
              <a:t>(</a:t>
            </a:r>
            <a:r>
              <a:rPr lang="en-US" sz="2800" b="1" i="1">
                <a:latin typeface="宋体" pitchFamily="2" charset="-122"/>
              </a:rPr>
              <a:t>k</a:t>
            </a:r>
            <a:r>
              <a:rPr lang="en-US" sz="2800" b="1">
                <a:latin typeface="宋体" pitchFamily="2" charset="-122"/>
              </a:rPr>
              <a:t>)</a:t>
            </a:r>
            <a:r>
              <a:rPr lang="zh-CN" altLang="en-US" sz="2800" b="1">
                <a:latin typeface="宋体" pitchFamily="2" charset="-122"/>
              </a:rPr>
              <a:t>满足如下递推式： </a:t>
            </a:r>
          </a:p>
        </p:txBody>
      </p:sp>
      <p:graphicFrame>
        <p:nvGraphicFramePr>
          <p:cNvPr id="26627" name="Object 3"/>
          <p:cNvGraphicFramePr>
            <a:graphicFrameLocks noChangeAspect="1"/>
          </p:cNvGraphicFramePr>
          <p:nvPr/>
        </p:nvGraphicFramePr>
        <p:xfrm>
          <a:off x="1403350" y="2420938"/>
          <a:ext cx="4610100" cy="1009650"/>
        </p:xfrm>
        <a:graphic>
          <a:graphicData uri="http://schemas.openxmlformats.org/presentationml/2006/ole">
            <mc:AlternateContent xmlns:mc="http://schemas.openxmlformats.org/markup-compatibility/2006">
              <mc:Choice xmlns:v="urn:schemas-microsoft-com:vml" Requires="v">
                <p:oleObj spid="_x0000_s317561" r:id="rId3" imgW="1918017" imgH="457517" progId="">
                  <p:embed/>
                </p:oleObj>
              </mc:Choice>
              <mc:Fallback>
                <p:oleObj r:id="rId3" imgW="1918017" imgH="457517"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461010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p:cNvSpPr>
          <p:nvPr/>
        </p:nvSpPr>
        <p:spPr bwMode="auto">
          <a:xfrm>
            <a:off x="250825" y="3832250"/>
            <a:ext cx="649288" cy="676275"/>
          </a:xfrm>
          <a:prstGeom prst="rect">
            <a:avLst/>
          </a:prstGeom>
          <a:noFill/>
          <a:ln w="9525">
            <a:noFill/>
            <a:miter lim="800000"/>
            <a:headEnd/>
            <a:tailEnd/>
          </a:ln>
        </p:spPr>
        <p:txBody>
          <a:bodyPr/>
          <a:lstStyle/>
          <a:p>
            <a:pPr marL="342900" indent="-342900" algn="l">
              <a:spcBef>
                <a:spcPct val="20000"/>
              </a:spcBef>
              <a:buFont typeface="Arial" pitchFamily="34" charset="0"/>
              <a:buNone/>
            </a:pPr>
            <a:r>
              <a:rPr lang="zh-CN" altLang="en-US" sz="2800">
                <a:solidFill>
                  <a:srgbClr val="0000FF"/>
                </a:solidFill>
                <a:latin typeface="Calibri" pitchFamily="34" charset="0"/>
              </a:rPr>
              <a:t>解：</a:t>
            </a:r>
          </a:p>
          <a:p>
            <a:pPr marL="342900" indent="-342900" algn="l">
              <a:spcBef>
                <a:spcPct val="20000"/>
              </a:spcBef>
              <a:buFont typeface="Arial" pitchFamily="34" charset="0"/>
              <a:buChar char="•"/>
            </a:pPr>
            <a:endParaRPr lang="zh-CN" altLang="en-US" sz="2800">
              <a:solidFill>
                <a:srgbClr val="0000FF"/>
              </a:solidFill>
              <a:latin typeface="Calibri" pitchFamily="34" charset="0"/>
            </a:endParaRPr>
          </a:p>
        </p:txBody>
      </p:sp>
      <p:graphicFrame>
        <p:nvGraphicFramePr>
          <p:cNvPr id="12" name="Object 9"/>
          <p:cNvGraphicFramePr>
            <a:graphicFrameLocks noChangeAspect="1"/>
          </p:cNvGraphicFramePr>
          <p:nvPr/>
        </p:nvGraphicFramePr>
        <p:xfrm>
          <a:off x="1258888" y="3932262"/>
          <a:ext cx="4105275" cy="504825"/>
        </p:xfrm>
        <a:graphic>
          <a:graphicData uri="http://schemas.openxmlformats.org/presentationml/2006/ole">
            <mc:AlternateContent xmlns:mc="http://schemas.openxmlformats.org/markup-compatibility/2006">
              <mc:Choice xmlns:v="urn:schemas-microsoft-com:vml" Requires="v">
                <p:oleObj spid="_x0000_s317562" name="公式" r:id="rId5" imgW="1701720" imgH="203040" progId="">
                  <p:embed/>
                </p:oleObj>
              </mc:Choice>
              <mc:Fallback>
                <p:oleObj name="公式" r:id="rId5" imgW="1701720" imgH="20304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932262"/>
                        <a:ext cx="41052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331913" y="4508525"/>
          <a:ext cx="5832475" cy="1008062"/>
        </p:xfrm>
        <a:graphic>
          <a:graphicData uri="http://schemas.openxmlformats.org/presentationml/2006/ole">
            <mc:AlternateContent xmlns:mc="http://schemas.openxmlformats.org/markup-compatibility/2006">
              <mc:Choice xmlns:v="urn:schemas-microsoft-com:vml" Requires="v">
                <p:oleObj spid="_x0000_s317563" name="公式" r:id="rId7" imgW="2895480" imgH="431640" progId="">
                  <p:embed/>
                </p:oleObj>
              </mc:Choice>
              <mc:Fallback>
                <p:oleObj name="公式" r:id="rId7" imgW="2895480" imgH="43164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508525"/>
                        <a:ext cx="583247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nvGraphicFramePr>
        <p:xfrm>
          <a:off x="1476375" y="5661050"/>
          <a:ext cx="2374900" cy="576262"/>
        </p:xfrm>
        <a:graphic>
          <a:graphicData uri="http://schemas.openxmlformats.org/presentationml/2006/ole">
            <mc:AlternateContent xmlns:mc="http://schemas.openxmlformats.org/markup-compatibility/2006">
              <mc:Choice xmlns:v="urn:schemas-microsoft-com:vml" Requires="v">
                <p:oleObj spid="_x0000_s317564" name="公式" r:id="rId9" imgW="850680" imgH="228600" progId="">
                  <p:embed/>
                </p:oleObj>
              </mc:Choice>
              <mc:Fallback>
                <p:oleObj name="公式" r:id="rId9" imgW="850680" imgH="228600" progId="">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661050"/>
                        <a:ext cx="237490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5448300" y="2857500"/>
          <a:ext cx="914400" cy="190500"/>
        </p:xfrm>
        <a:graphic>
          <a:graphicData uri="http://schemas.openxmlformats.org/presentationml/2006/ole">
            <mc:AlternateContent xmlns:mc="http://schemas.openxmlformats.org/markup-compatibility/2006">
              <mc:Choice xmlns:v="urn:schemas-microsoft-com:vml" Requires="v">
                <p:oleObj spid="_x0000_s317565" name="Equation" r:id="rId11" imgW="914400" imgH="190080" progId="Equation.DSMT4">
                  <p:embed/>
                </p:oleObj>
              </mc:Choice>
              <mc:Fallback>
                <p:oleObj name="Equation" r:id="rId11" imgW="914400" imgH="190080" progId="Equation.DSMT4">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8300" y="2857500"/>
                        <a:ext cx="9144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par>
                                <p:cTn id="13" presetID="49" presetClass="entr" presetSubtype="0" decel="10000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a:xfrm>
            <a:off x="0" y="44624"/>
            <a:ext cx="9144000" cy="563562"/>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eaLnBrk="1" hangingPunct="1"/>
            <a:r>
              <a:rPr lang="zh-CN" altLang="en-US" dirty="0">
                <a:solidFill>
                  <a:schemeClr val="bg2">
                    <a:lumMod val="10000"/>
                  </a:schemeClr>
                </a:solidFill>
                <a:cs typeface="Courier New" pitchFamily="49" charset="0"/>
              </a:rPr>
              <a:t>阶乘的递归调用过程</a:t>
            </a:r>
            <a:endParaRPr lang="en-US" altLang="zh-CN" sz="2800" dirty="0" smtClean="0">
              <a:solidFill>
                <a:schemeClr val="bg2">
                  <a:lumMod val="10000"/>
                </a:schemeClr>
              </a:solidFill>
              <a:cs typeface="Courier New" pitchFamily="49"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182" y="1124744"/>
            <a:ext cx="7767637"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43845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b="1" dirty="0" smtClean="0">
                <a:latin typeface="微软雅黑" pitchFamily="34" charset="-122"/>
                <a:ea typeface="微软雅黑" pitchFamily="34" charset="-122"/>
              </a:rPr>
              <a:t>算法基本思想</a:t>
            </a:r>
          </a:p>
          <a:p>
            <a:pPr marL="971550" lvl="1" indent="-457200">
              <a:lnSpc>
                <a:spcPct val="150000"/>
              </a:lnSpc>
              <a:spcBef>
                <a:spcPct val="25000"/>
              </a:spcBef>
              <a:buSzPct val="70000"/>
              <a:buFont typeface="Wingdings" pitchFamily="2" charset="2"/>
              <a:buChar char="l"/>
            </a:pPr>
            <a:r>
              <a:rPr kumimoji="1" lang="zh-CN" altLang="en-US" sz="2400" b="1" dirty="0" smtClean="0">
                <a:ea typeface="微软雅黑" pitchFamily="34" charset="-122"/>
              </a:rPr>
              <a:t>在数组中确定一个记录（的关键字）作为</a:t>
            </a:r>
            <a:r>
              <a:rPr kumimoji="1" lang="zh-CN" altLang="en-US" sz="2400" b="1" dirty="0" smtClean="0">
                <a:latin typeface="Verdana" pitchFamily="34" charset="0"/>
                <a:ea typeface="微软雅黑" pitchFamily="34" charset="-122"/>
              </a:rPr>
              <a:t>“</a:t>
            </a:r>
            <a:r>
              <a:rPr kumimoji="1" lang="zh-CN" altLang="en-US" sz="2400" b="1" dirty="0" smtClean="0">
                <a:solidFill>
                  <a:srgbClr val="FF0000"/>
                </a:solidFill>
                <a:ea typeface="微软雅黑" pitchFamily="34" charset="-122"/>
              </a:rPr>
              <a:t>划分元</a:t>
            </a:r>
            <a:r>
              <a:rPr kumimoji="1" lang="zh-CN" altLang="en-US" sz="2400" b="1" dirty="0" smtClean="0">
                <a:latin typeface="Verdana" pitchFamily="34" charset="0"/>
                <a:ea typeface="微软雅黑" pitchFamily="34" charset="-122"/>
              </a:rPr>
              <a:t>”</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关键字小于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移动至该记录之前</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将数组中</a:t>
            </a:r>
            <a:r>
              <a:rPr kumimoji="1" lang="zh-CN" altLang="en-US" sz="2400" b="1" dirty="0" smtClean="0">
                <a:solidFill>
                  <a:srgbClr val="0000FF"/>
                </a:solidFill>
                <a:latin typeface="微软雅黑" pitchFamily="34" charset="-122"/>
                <a:ea typeface="微软雅黑" pitchFamily="34" charset="-122"/>
              </a:rPr>
              <a:t>关键字大于</a:t>
            </a:r>
            <a:r>
              <a:rPr kumimoji="1" lang="zh-CN" altLang="en-US" sz="2400" b="1" dirty="0" smtClean="0">
                <a:solidFill>
                  <a:srgbClr val="FF0000"/>
                </a:solidFill>
                <a:latin typeface="微软雅黑" pitchFamily="34" charset="-122"/>
                <a:ea typeface="微软雅黑" pitchFamily="34" charset="-122"/>
              </a:rPr>
              <a:t>划分元</a:t>
            </a:r>
            <a:r>
              <a:rPr kumimoji="1" lang="zh-CN" altLang="en-US" sz="2400" b="1" dirty="0" smtClean="0">
                <a:latin typeface="微软雅黑" pitchFamily="34" charset="-122"/>
                <a:ea typeface="微软雅黑" pitchFamily="34" charset="-122"/>
              </a:rPr>
              <a:t>的记录均</a:t>
            </a:r>
            <a:r>
              <a:rPr kumimoji="1" lang="zh-CN" altLang="en-US" sz="2400" b="1" dirty="0" smtClean="0">
                <a:solidFill>
                  <a:srgbClr val="0000FF"/>
                </a:solidFill>
                <a:latin typeface="微软雅黑" pitchFamily="34" charset="-122"/>
                <a:ea typeface="微软雅黑" pitchFamily="34" charset="-122"/>
              </a:rPr>
              <a:t>移动至该记录之后</a:t>
            </a:r>
          </a:p>
          <a:p>
            <a:pPr marL="971550" lvl="1" indent="-457200">
              <a:lnSpc>
                <a:spcPct val="150000"/>
              </a:lnSpc>
              <a:spcBef>
                <a:spcPct val="25000"/>
              </a:spcBef>
              <a:buSzPct val="70000"/>
              <a:buFont typeface="Wingdings" pitchFamily="2" charset="2"/>
              <a:buChar char="l"/>
            </a:pPr>
            <a:r>
              <a:rPr kumimoji="1" lang="zh-CN" altLang="en-US" sz="2400" b="1" dirty="0" smtClean="0">
                <a:latin typeface="微软雅黑" pitchFamily="34" charset="-122"/>
                <a:ea typeface="微软雅黑" pitchFamily="34" charset="-122"/>
              </a:rPr>
              <a:t>由此：一趟排序之后，序列</a:t>
            </a:r>
            <a:r>
              <a:rPr kumimoji="1" lang="en-US" altLang="zh-CN" sz="2400" b="1" dirty="0" smtClean="0">
                <a:latin typeface="微软雅黑" pitchFamily="34" charset="-122"/>
                <a:ea typeface="微软雅黑" pitchFamily="34" charset="-122"/>
              </a:rPr>
              <a:t>R[s...t]</a:t>
            </a:r>
            <a:r>
              <a:rPr kumimoji="1" lang="zh-CN" altLang="en-US" sz="2400" b="1" dirty="0" smtClean="0">
                <a:latin typeface="微软雅黑" pitchFamily="34" charset="-122"/>
                <a:ea typeface="微软雅黑" pitchFamily="34" charset="-122"/>
              </a:rPr>
              <a:t>将分割成两部分</a:t>
            </a:r>
          </a:p>
          <a:p>
            <a:pPr marL="1295400" lvl="2" indent="-381000">
              <a:lnSpc>
                <a:spcPct val="150000"/>
              </a:lnSpc>
              <a:spcBef>
                <a:spcPct val="25000"/>
              </a:spcBef>
              <a:buSzPct val="80000"/>
              <a:buFont typeface="Wingdings 2" pitchFamily="18" charset="2"/>
              <a:buChar char="Ë"/>
            </a:pP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 </a:t>
            </a:r>
            <a:r>
              <a:rPr kumimoji="1" lang="en-US" altLang="zh-CN" b="1" dirty="0" smtClean="0">
                <a:latin typeface="Verdana" pitchFamily="34" charset="0"/>
                <a:ea typeface="微软雅黑" pitchFamily="34" charset="-122"/>
              </a:rPr>
              <a:t>]</a:t>
            </a:r>
            <a:r>
              <a:rPr kumimoji="1" lang="en-US" altLang="zh-CN" b="1" dirty="0" smtClean="0">
                <a:ea typeface="微软雅黑" pitchFamily="34" charset="-122"/>
              </a:rPr>
              <a:t> </a:t>
            </a:r>
            <a:r>
              <a:rPr kumimoji="1" lang="zh-CN" altLang="en-US" b="1" dirty="0" smtClean="0">
                <a:ea typeface="微软雅黑" pitchFamily="34" charset="-122"/>
              </a:rPr>
              <a:t>和 </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i+1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t </a:t>
            </a:r>
            <a:r>
              <a:rPr kumimoji="1" lang="en-US" altLang="zh-CN" b="1" dirty="0" smtClean="0">
                <a:latin typeface="Verdana" pitchFamily="34" charset="0"/>
                <a:ea typeface="微软雅黑" pitchFamily="34" charset="-122"/>
              </a:rPr>
              <a:t>]</a:t>
            </a:r>
            <a:endParaRPr kumimoji="1" lang="zh-CN" altLang="en-US" b="1" dirty="0" smtClean="0">
              <a:latin typeface="Verdana" pitchFamily="34" charset="0"/>
              <a:ea typeface="微软雅黑" pitchFamily="34" charset="-122"/>
            </a:endParaRPr>
          </a:p>
          <a:p>
            <a:pPr marL="1295400" lvl="2" indent="-381000">
              <a:lnSpc>
                <a:spcPct val="150000"/>
              </a:lnSpc>
              <a:spcBef>
                <a:spcPct val="25000"/>
              </a:spcBef>
              <a:buSzPct val="80000"/>
              <a:buFont typeface="Wingdings 2" pitchFamily="18" charset="2"/>
              <a:buChar char="Ë"/>
            </a:pPr>
            <a:r>
              <a:rPr kumimoji="1" lang="zh-CN" altLang="en-US" b="1" dirty="0" smtClean="0">
                <a:ea typeface="微软雅黑" pitchFamily="34" charset="-122"/>
              </a:rPr>
              <a:t>且满足：</a:t>
            </a:r>
            <a:r>
              <a:rPr kumimoji="1" lang="en-US" altLang="zh-CN" b="1" dirty="0" smtClean="0">
                <a:latin typeface="Verdana" pitchFamily="34" charset="0"/>
                <a:ea typeface="微软雅黑" pitchFamily="34" charset="-122"/>
              </a:rPr>
              <a:t>R[ </a:t>
            </a:r>
            <a:r>
              <a:rPr kumimoji="1" lang="en-US" altLang="zh-CN" b="1" dirty="0" smtClean="0">
                <a:solidFill>
                  <a:srgbClr val="CC0000"/>
                </a:solidFill>
                <a:latin typeface="Verdana" pitchFamily="34" charset="0"/>
                <a:ea typeface="微软雅黑" pitchFamily="34" charset="-122"/>
              </a:rPr>
              <a:t>s</a:t>
            </a:r>
            <a:r>
              <a:rPr kumimoji="1" lang="en-US" altLang="zh-CN" b="1" dirty="0" smtClean="0">
                <a:latin typeface="Verdana" pitchFamily="34" charset="0"/>
                <a:ea typeface="微软雅黑" pitchFamily="34" charset="-122"/>
              </a:rPr>
              <a:t> </a:t>
            </a:r>
            <a:r>
              <a:rPr kumimoji="1" lang="en-US" altLang="zh-CN" b="1" dirty="0" smtClean="0">
                <a:solidFill>
                  <a:srgbClr val="0000FF"/>
                </a:solidFill>
                <a:latin typeface="Verdana" pitchFamily="34" charset="0"/>
                <a:ea typeface="微软雅黑" pitchFamily="34" charset="-122"/>
              </a:rPr>
              <a:t>...</a:t>
            </a:r>
            <a:r>
              <a:rPr kumimoji="1" lang="en-US" altLang="zh-CN" b="1" dirty="0" smtClean="0">
                <a:latin typeface="Verdana" pitchFamily="34" charset="0"/>
                <a:ea typeface="微软雅黑" pitchFamily="34" charset="-122"/>
              </a:rPr>
              <a:t> </a:t>
            </a:r>
            <a:r>
              <a:rPr kumimoji="1" lang="en-US" altLang="zh-CN" b="1" dirty="0" smtClean="0">
                <a:solidFill>
                  <a:srgbClr val="CC0000"/>
                </a:solidFill>
                <a:latin typeface="Verdana" pitchFamily="34" charset="0"/>
                <a:ea typeface="微软雅黑" pitchFamily="34" charset="-122"/>
              </a:rPr>
              <a:t>i-1</a:t>
            </a:r>
            <a:r>
              <a:rPr kumimoji="1" lang="en-US" altLang="zh-CN" b="1" dirty="0" smtClean="0">
                <a:latin typeface="Verdana" pitchFamily="34" charset="0"/>
                <a:ea typeface="微软雅黑" pitchFamily="34" charset="-122"/>
              </a:rPr>
              <a:t> ]≤ 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R[ </a:t>
            </a:r>
            <a:r>
              <a:rPr kumimoji="1" lang="en-US" altLang="zh-CN" b="1" dirty="0" smtClean="0">
                <a:solidFill>
                  <a:srgbClr val="CC0000"/>
                </a:solidFill>
                <a:latin typeface="Verdana" pitchFamily="34" charset="0"/>
                <a:ea typeface="微软雅黑" pitchFamily="34" charset="-122"/>
              </a:rPr>
              <a:t>i+1</a:t>
            </a:r>
            <a:r>
              <a:rPr kumimoji="1" lang="en-US" altLang="zh-CN" b="1" dirty="0" smtClean="0">
                <a:solidFill>
                  <a:srgbClr val="0000FF"/>
                </a:solidFill>
                <a:latin typeface="Verdana" pitchFamily="34" charset="0"/>
                <a:ea typeface="微软雅黑" pitchFamily="34" charset="-122"/>
              </a:rPr>
              <a:t>...</a:t>
            </a:r>
            <a:r>
              <a:rPr kumimoji="1" lang="en-US" altLang="zh-CN" b="1" dirty="0" smtClean="0">
                <a:solidFill>
                  <a:srgbClr val="CC0000"/>
                </a:solidFill>
                <a:latin typeface="Verdana" pitchFamily="34" charset="0"/>
                <a:ea typeface="微软雅黑" pitchFamily="34" charset="-122"/>
              </a:rPr>
              <a:t>t</a:t>
            </a:r>
            <a:r>
              <a:rPr kumimoji="1" lang="en-US" altLang="zh-CN" b="1" dirty="0" smtClean="0">
                <a:latin typeface="Verdana" pitchFamily="34" charset="0"/>
                <a:ea typeface="微软雅黑" pitchFamily="34" charset="-122"/>
              </a:rPr>
              <a:t> ]</a:t>
            </a:r>
          </a:p>
          <a:p>
            <a:pPr marL="1295400" lvl="2" indent="-381000">
              <a:lnSpc>
                <a:spcPct val="150000"/>
              </a:lnSpc>
              <a:spcBef>
                <a:spcPct val="25000"/>
              </a:spcBef>
              <a:buSzPct val="80000"/>
              <a:buFont typeface="Wingdings 2" pitchFamily="18" charset="2"/>
              <a:buChar char="Ë"/>
            </a:pPr>
            <a:r>
              <a:rPr kumimoji="1" lang="zh-CN" altLang="en-US" b="1" dirty="0" smtClean="0">
                <a:latin typeface="Verdana" pitchFamily="34" charset="0"/>
                <a:ea typeface="微软雅黑" pitchFamily="34" charset="-122"/>
              </a:rPr>
              <a:t>其中：</a:t>
            </a:r>
            <a:r>
              <a:rPr kumimoji="1" lang="en-US" altLang="zh-CN" b="1" dirty="0" smtClean="0">
                <a:latin typeface="Verdana" pitchFamily="34" charset="0"/>
                <a:ea typeface="微软雅黑" pitchFamily="34" charset="-122"/>
              </a:rPr>
              <a:t>R[ </a:t>
            </a:r>
            <a:r>
              <a:rPr kumimoji="1" lang="en-US" altLang="zh-CN" b="1" dirty="0" err="1" smtClean="0">
                <a:solidFill>
                  <a:srgbClr val="CC0000"/>
                </a:solidFill>
                <a:latin typeface="Verdana" pitchFamily="34" charset="0"/>
                <a:ea typeface="微软雅黑" pitchFamily="34" charset="-122"/>
              </a:rPr>
              <a:t>i</a:t>
            </a:r>
            <a:r>
              <a:rPr kumimoji="1" lang="en-US" altLang="zh-CN" b="1" dirty="0" smtClean="0">
                <a:latin typeface="Verdana" pitchFamily="34" charset="0"/>
                <a:ea typeface="微软雅黑" pitchFamily="34" charset="-122"/>
              </a:rPr>
              <a:t> ] </a:t>
            </a:r>
            <a:r>
              <a:rPr kumimoji="1" lang="zh-CN" altLang="en-US" b="1" dirty="0" smtClean="0">
                <a:latin typeface="Verdana" pitchFamily="34" charset="0"/>
                <a:ea typeface="微软雅黑" pitchFamily="34" charset="-122"/>
              </a:rPr>
              <a:t>为选定的“</a:t>
            </a:r>
            <a:r>
              <a:rPr kumimoji="1" lang="zh-CN" altLang="en-US" b="1" dirty="0" smtClean="0">
                <a:solidFill>
                  <a:srgbClr val="FF0000"/>
                </a:solidFill>
                <a:latin typeface="Verdana" pitchFamily="34" charset="0"/>
                <a:ea typeface="微软雅黑" pitchFamily="34" charset="-122"/>
              </a:rPr>
              <a:t>划分元</a:t>
            </a:r>
            <a:r>
              <a:rPr kumimoji="1" lang="zh-CN" altLang="en-US" b="1" dirty="0" smtClean="0">
                <a:latin typeface="Verdana" pitchFamily="34" charset="0"/>
                <a:ea typeface="微软雅黑" pitchFamily="34" charset="-122"/>
              </a:rPr>
              <a:t>”</a:t>
            </a:r>
            <a:endParaRPr kumimoji="1" lang="en-US" altLang="zh-CN" b="1" dirty="0" smtClean="0">
              <a:latin typeface="Verdana" pitchFamily="34" charset="0"/>
              <a:ea typeface="微软雅黑" pitchFamily="34" charset="-122"/>
            </a:endParaRPr>
          </a:p>
          <a:p>
            <a:pPr marL="971550" lvl="1" indent="-457200">
              <a:lnSpc>
                <a:spcPct val="150000"/>
              </a:lnSpc>
              <a:spcBef>
                <a:spcPct val="25000"/>
              </a:spcBef>
              <a:buSzPct val="70000"/>
              <a:buFont typeface="Wingdings" pitchFamily="2" charset="2"/>
              <a:buChar char="l"/>
            </a:pPr>
            <a:r>
              <a:rPr kumimoji="1" lang="zh-CN" altLang="en-US" sz="2400" b="1" dirty="0" smtClean="0"/>
              <a:t>对</a:t>
            </a:r>
            <a:r>
              <a:rPr kumimoji="1" lang="zh-CN" altLang="en-US" sz="2400" b="1" dirty="0"/>
              <a:t>各部分重复上述过程，直到每一部分仅剩一个记录为止</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5</a:t>
            </a:r>
            <a:r>
              <a:rPr lang="zh-CN" altLang="en-US" dirty="0" smtClean="0">
                <a:solidFill>
                  <a:srgbClr val="000000"/>
                </a:solidFill>
                <a:cs typeface="+mn-cs"/>
              </a:rPr>
              <a:t>：</a:t>
            </a: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79383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2" name="Rectangle 2"/>
          <p:cNvSpPr>
            <a:spLocks noGrp="1" noChangeArrowheads="1"/>
          </p:cNvSpPr>
          <p:nvPr>
            <p:ph type="body" idx="4294967295"/>
          </p:nvPr>
        </p:nvSpPr>
        <p:spPr>
          <a:xfrm>
            <a:off x="0" y="765175"/>
            <a:ext cx="9144000" cy="6092825"/>
          </a:xfrm>
          <a:prstGeom prst="rect">
            <a:avLst/>
          </a:prstGeom>
        </p:spPr>
        <p:txBody>
          <a:bodyPr/>
          <a:lstStyle/>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首先对无序的记录序列进行一次划分</a:t>
            </a:r>
          </a:p>
          <a:p>
            <a:pPr marL="400050">
              <a:lnSpc>
                <a:spcPct val="150000"/>
              </a:lnSpc>
              <a:spcBef>
                <a:spcPct val="25000"/>
              </a:spcBef>
              <a:buSzPct val="100000"/>
            </a:pPr>
            <a:r>
              <a:rPr kumimoji="1" lang="zh-CN" altLang="en-US" sz="2400" b="1" dirty="0" smtClean="0">
                <a:latin typeface="微软雅黑" pitchFamily="34" charset="-122"/>
                <a:ea typeface="微软雅黑" pitchFamily="34" charset="-122"/>
              </a:rPr>
              <a:t> 之后分别对分割所得两个子序列</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递归</a:t>
            </a:r>
            <a:r>
              <a:rPr kumimoji="1" lang="zh-CN" altLang="en-US" sz="2400" b="1" dirty="0" smtClean="0">
                <a:latin typeface="Verdana" pitchFamily="34" charset="0"/>
                <a:ea typeface="微软雅黑" pitchFamily="34" charset="-122"/>
              </a:rPr>
              <a:t>”</a:t>
            </a:r>
            <a:r>
              <a:rPr kumimoji="1" lang="zh-CN" altLang="en-US" sz="2400" b="1" dirty="0" smtClean="0">
                <a:latin typeface="微软雅黑" pitchFamily="34" charset="-122"/>
                <a:ea typeface="微软雅黑" pitchFamily="34" charset="-122"/>
              </a:rPr>
              <a:t>进行快速排序</a:t>
            </a:r>
          </a:p>
        </p:txBody>
      </p:sp>
      <p:graphicFrame>
        <p:nvGraphicFramePr>
          <p:cNvPr id="798723" name="Object 3"/>
          <p:cNvGraphicFramePr>
            <a:graphicFrameLocks noChangeAspect="1"/>
          </p:cNvGraphicFramePr>
          <p:nvPr/>
        </p:nvGraphicFramePr>
        <p:xfrm>
          <a:off x="755650" y="2139950"/>
          <a:ext cx="7561263" cy="1295400"/>
        </p:xfrm>
        <a:graphic>
          <a:graphicData uri="http://schemas.openxmlformats.org/presentationml/2006/ole">
            <mc:AlternateContent xmlns:mc="http://schemas.openxmlformats.org/markup-compatibility/2006">
              <mc:Choice xmlns:v="urn:schemas-microsoft-com:vml" Requires="v">
                <p:oleObj spid="_x0000_s153790" name="Visio" r:id="rId4" imgW="9395393" imgH="1609117" progId="Visio.Drawing.11">
                  <p:embed/>
                </p:oleObj>
              </mc:Choice>
              <mc:Fallback>
                <p:oleObj name="Visio" r:id="rId4" imgW="9395393" imgH="1609117" progId="Visio.Drawing.11">
                  <p:embed/>
                  <p:pic>
                    <p:nvPicPr>
                      <p:cNvPr id="0" name="Picture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139950"/>
                        <a:ext cx="756126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24" name="Object 4"/>
          <p:cNvGraphicFramePr>
            <a:graphicFrameLocks noChangeAspect="1"/>
          </p:cNvGraphicFramePr>
          <p:nvPr/>
        </p:nvGraphicFramePr>
        <p:xfrm>
          <a:off x="755650" y="4244975"/>
          <a:ext cx="7561263" cy="1344613"/>
        </p:xfrm>
        <a:graphic>
          <a:graphicData uri="http://schemas.openxmlformats.org/presentationml/2006/ole">
            <mc:AlternateContent xmlns:mc="http://schemas.openxmlformats.org/markup-compatibility/2006">
              <mc:Choice xmlns:v="urn:schemas-microsoft-com:vml" Requires="v">
                <p:oleObj spid="_x0000_s153791" name="Visio" r:id="rId6" imgW="9395393" imgH="1670455" progId="Visio.Drawing.11">
                  <p:embed/>
                </p:oleObj>
              </mc:Choice>
              <mc:Fallback>
                <p:oleObj name="Visio" r:id="rId6" imgW="9395393" imgH="1670455" progId="Visio.Drawing.11">
                  <p:embed/>
                  <p:pic>
                    <p:nvPicPr>
                      <p:cNvPr id="0" name="Picture 1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244975"/>
                        <a:ext cx="7561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26" name="Line 6"/>
          <p:cNvSpPr>
            <a:spLocks noChangeShapeType="1"/>
          </p:cNvSpPr>
          <p:nvPr/>
        </p:nvSpPr>
        <p:spPr bwMode="auto">
          <a:xfrm>
            <a:off x="1116013" y="3500438"/>
            <a:ext cx="0" cy="647700"/>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27" name="Rectangle 7"/>
          <p:cNvSpPr>
            <a:spLocks noChangeArrowheads="1"/>
          </p:cNvSpPr>
          <p:nvPr/>
        </p:nvSpPr>
        <p:spPr bwMode="auto">
          <a:xfrm>
            <a:off x="1547813" y="361950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buFontTx/>
              <a:buNone/>
            </a:pPr>
            <a:r>
              <a:rPr lang="zh-CN" altLang="en-US" sz="2400">
                <a:solidFill>
                  <a:srgbClr val="000066"/>
                </a:solidFill>
                <a:ea typeface="微软雅黑" pitchFamily="34" charset="-122"/>
              </a:rPr>
              <a:t>根据选定的划分元（</a:t>
            </a:r>
            <a:r>
              <a:rPr lang="en-US" altLang="zh-CN" sz="2400">
                <a:solidFill>
                  <a:srgbClr val="FF0000"/>
                </a:solidFill>
                <a:latin typeface="Verdana" pitchFamily="34" charset="0"/>
                <a:ea typeface="微软雅黑" pitchFamily="34" charset="-122"/>
              </a:rPr>
              <a:t>36</a:t>
            </a:r>
            <a:r>
              <a:rPr lang="zh-CN" altLang="en-US" sz="2400">
                <a:solidFill>
                  <a:srgbClr val="000066"/>
                </a:solidFill>
                <a:ea typeface="微软雅黑" pitchFamily="34" charset="-122"/>
              </a:rPr>
              <a:t>）进行一次划分</a:t>
            </a:r>
          </a:p>
        </p:txBody>
      </p:sp>
      <p:grpSp>
        <p:nvGrpSpPr>
          <p:cNvPr id="798733" name="Group 13"/>
          <p:cNvGrpSpPr>
            <a:grpSpLocks/>
          </p:cNvGrpSpPr>
          <p:nvPr/>
        </p:nvGrpSpPr>
        <p:grpSpPr bwMode="auto">
          <a:xfrm>
            <a:off x="827088" y="5518150"/>
            <a:ext cx="3673475" cy="889000"/>
            <a:chOff x="521" y="3476"/>
            <a:chExt cx="2314" cy="560"/>
          </a:xfrm>
        </p:grpSpPr>
        <p:sp>
          <p:nvSpPr>
            <p:cNvPr id="26637" name="AutoShape 10"/>
            <p:cNvSpPr>
              <a:spLocks/>
            </p:cNvSpPr>
            <p:nvPr/>
          </p:nvSpPr>
          <p:spPr bwMode="auto">
            <a:xfrm rot="-5400000">
              <a:off x="1565" y="2432"/>
              <a:ext cx="226" cy="2314"/>
            </a:xfrm>
            <a:prstGeom prst="leftBrace">
              <a:avLst>
                <a:gd name="adj1" fmla="val 85324"/>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8" name="Rectangle 12"/>
            <p:cNvSpPr>
              <a:spLocks noChangeArrowheads="1"/>
            </p:cNvSpPr>
            <p:nvPr/>
          </p:nvSpPr>
          <p:spPr bwMode="auto">
            <a:xfrm>
              <a:off x="635" y="3748"/>
              <a:ext cx="2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1</a:t>
              </a:r>
              <a:r>
                <a:rPr lang="zh-CN" altLang="en-US" sz="2200">
                  <a:solidFill>
                    <a:srgbClr val="000066"/>
                  </a:solidFill>
                  <a:ea typeface="微软雅黑" pitchFamily="34" charset="-122"/>
                </a:rPr>
                <a:t>进行快速排序</a:t>
              </a:r>
            </a:p>
          </p:txBody>
        </p:sp>
      </p:grpSp>
      <p:grpSp>
        <p:nvGrpSpPr>
          <p:cNvPr id="798735" name="Group 15"/>
          <p:cNvGrpSpPr>
            <a:grpSpLocks/>
          </p:cNvGrpSpPr>
          <p:nvPr/>
        </p:nvGrpSpPr>
        <p:grpSpPr bwMode="auto">
          <a:xfrm>
            <a:off x="5040313" y="5516563"/>
            <a:ext cx="3492500" cy="865187"/>
            <a:chOff x="3175" y="3475"/>
            <a:chExt cx="2200" cy="545"/>
          </a:xfrm>
        </p:grpSpPr>
        <p:sp>
          <p:nvSpPr>
            <p:cNvPr id="26635" name="AutoShape 11"/>
            <p:cNvSpPr>
              <a:spLocks/>
            </p:cNvSpPr>
            <p:nvPr/>
          </p:nvSpPr>
          <p:spPr bwMode="auto">
            <a:xfrm rot="-5400000">
              <a:off x="4163" y="2635"/>
              <a:ext cx="226" cy="1905"/>
            </a:xfrm>
            <a:prstGeom prst="leftBrace">
              <a:avLst>
                <a:gd name="adj1" fmla="val 7024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26636" name="Rectangle 14"/>
            <p:cNvSpPr>
              <a:spLocks noChangeArrowheads="1"/>
            </p:cNvSpPr>
            <p:nvPr/>
          </p:nvSpPr>
          <p:spPr bwMode="auto">
            <a:xfrm>
              <a:off x="3175" y="3732"/>
              <a:ext cx="2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200">
                  <a:solidFill>
                    <a:srgbClr val="000066"/>
                  </a:solidFill>
                  <a:ea typeface="微软雅黑" pitchFamily="34" charset="-122"/>
                </a:rPr>
                <a:t>对子序列</a:t>
              </a:r>
              <a:r>
                <a:rPr lang="en-US" altLang="zh-CN" sz="2200">
                  <a:solidFill>
                    <a:srgbClr val="000066"/>
                  </a:solidFill>
                  <a:ea typeface="微软雅黑" pitchFamily="34" charset="-122"/>
                </a:rPr>
                <a:t>2</a:t>
              </a:r>
              <a:r>
                <a:rPr lang="zh-CN" altLang="en-US" sz="2200">
                  <a:solidFill>
                    <a:srgbClr val="000066"/>
                  </a:solidFill>
                  <a:ea typeface="微软雅黑" pitchFamily="34" charset="-122"/>
                </a:rPr>
                <a:t>进行快速排序</a:t>
              </a:r>
            </a:p>
          </p:txBody>
        </p:sp>
      </p:grpSp>
      <p:sp>
        <p:nvSpPr>
          <p:cNvPr id="798736" name="Oval 16"/>
          <p:cNvSpPr>
            <a:spLocks noChangeArrowheads="1"/>
          </p:cNvSpPr>
          <p:nvPr/>
        </p:nvSpPr>
        <p:spPr bwMode="auto">
          <a:xfrm>
            <a:off x="684213" y="2492375"/>
            <a:ext cx="935037" cy="936625"/>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798737" name="Rectangle 17"/>
          <p:cNvSpPr>
            <a:spLocks noChangeArrowheads="1"/>
          </p:cNvSpPr>
          <p:nvPr/>
        </p:nvSpPr>
        <p:spPr bwMode="auto">
          <a:xfrm>
            <a:off x="468313" y="2035175"/>
            <a:ext cx="134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zh-CN" altLang="en-US" sz="2400">
                <a:solidFill>
                  <a:srgbClr val="FF0000"/>
                </a:solidFill>
                <a:ea typeface="微软雅黑" pitchFamily="34" charset="-122"/>
              </a:rPr>
              <a:t>划分元</a:t>
            </a:r>
          </a:p>
        </p:txBody>
      </p:sp>
      <p:sp>
        <p:nvSpPr>
          <p:cNvPr id="15"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a:t>
            </a:r>
            <a:r>
              <a:rPr lang="en-US" altLang="zh-CN" dirty="0">
                <a:solidFill>
                  <a:srgbClr val="000000"/>
                </a:solidFill>
                <a:cs typeface="+mn-cs"/>
              </a:rPr>
              <a:t>Quick Sort</a:t>
            </a:r>
            <a:r>
              <a:rPr lang="zh-CN" altLang="en-US" dirty="0">
                <a:solidFill>
                  <a:srgbClr val="000000"/>
                </a:solidFill>
                <a:cs typeface="+mn-cs"/>
              </a:rPr>
              <a:t>）</a:t>
            </a:r>
          </a:p>
        </p:txBody>
      </p:sp>
    </p:spTree>
    <p:extLst>
      <p:ext uri="{BB962C8B-B14F-4D97-AF65-F5344CB8AC3E}">
        <p14:creationId xmlns:p14="http://schemas.microsoft.com/office/powerpoint/2010/main" val="189147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22">
                                            <p:txEl>
                                              <p:pRg st="0" end="0"/>
                                            </p:txEl>
                                          </p:spTgt>
                                        </p:tgtEl>
                                        <p:attrNameLst>
                                          <p:attrName>style.visibility</p:attrName>
                                        </p:attrNameLst>
                                      </p:cBhvr>
                                      <p:to>
                                        <p:strVal val="visible"/>
                                      </p:to>
                                    </p:set>
                                    <p:animEffect transition="in" filter="wipe(left)">
                                      <p:cBhvr>
                                        <p:cTn id="7" dur="500"/>
                                        <p:tgtEl>
                                          <p:spTgt spid="798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22">
                                            <p:txEl>
                                              <p:pRg st="1" end="1"/>
                                            </p:txEl>
                                          </p:spTgt>
                                        </p:tgtEl>
                                        <p:attrNameLst>
                                          <p:attrName>style.visibility</p:attrName>
                                        </p:attrNameLst>
                                      </p:cBhvr>
                                      <p:to>
                                        <p:strVal val="visible"/>
                                      </p:to>
                                    </p:set>
                                    <p:animEffect transition="in" filter="wipe(left)">
                                      <p:cBhvr>
                                        <p:cTn id="12" dur="500"/>
                                        <p:tgtEl>
                                          <p:spTgt spid="7987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98723"/>
                                        </p:tgtEl>
                                        <p:attrNameLst>
                                          <p:attrName>style.visibility</p:attrName>
                                        </p:attrNameLst>
                                      </p:cBhvr>
                                      <p:to>
                                        <p:strVal val="visible"/>
                                      </p:to>
                                    </p:set>
                                    <p:animEffect transition="in" filter="wipe(left)">
                                      <p:cBhvr>
                                        <p:cTn id="17" dur="500"/>
                                        <p:tgtEl>
                                          <p:spTgt spid="798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798736"/>
                                        </p:tgtEl>
                                        <p:attrNameLst>
                                          <p:attrName>style.visibility</p:attrName>
                                        </p:attrNameLst>
                                      </p:cBhvr>
                                      <p:to>
                                        <p:strVal val="visible"/>
                                      </p:to>
                                    </p:set>
                                    <p:animEffect transition="in" filter="wheel(1)">
                                      <p:cBhvr>
                                        <p:cTn id="22" dur="500"/>
                                        <p:tgtEl>
                                          <p:spTgt spid="798736"/>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98737"/>
                                        </p:tgtEl>
                                        <p:attrNameLst>
                                          <p:attrName>style.visibility</p:attrName>
                                        </p:attrNameLst>
                                      </p:cBhvr>
                                      <p:to>
                                        <p:strVal val="visible"/>
                                      </p:to>
                                    </p:set>
                                    <p:animEffect transition="in" filter="wipe(left)">
                                      <p:cBhvr>
                                        <p:cTn id="26" dur="500"/>
                                        <p:tgtEl>
                                          <p:spTgt spid="7987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98726"/>
                                        </p:tgtEl>
                                        <p:attrNameLst>
                                          <p:attrName>style.visibility</p:attrName>
                                        </p:attrNameLst>
                                      </p:cBhvr>
                                      <p:to>
                                        <p:strVal val="visible"/>
                                      </p:to>
                                    </p:set>
                                    <p:animEffect transition="in" filter="wipe(up)">
                                      <p:cBhvr>
                                        <p:cTn id="31" dur="500"/>
                                        <p:tgtEl>
                                          <p:spTgt spid="798726"/>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798727"/>
                                        </p:tgtEl>
                                        <p:attrNameLst>
                                          <p:attrName>style.visibility</p:attrName>
                                        </p:attrNameLst>
                                      </p:cBhvr>
                                      <p:to>
                                        <p:strVal val="visible"/>
                                      </p:to>
                                    </p:set>
                                    <p:animEffect transition="in" filter="wipe(left)">
                                      <p:cBhvr>
                                        <p:cTn id="35" dur="500"/>
                                        <p:tgtEl>
                                          <p:spTgt spid="7987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798724"/>
                                        </p:tgtEl>
                                        <p:attrNameLst>
                                          <p:attrName>style.visibility</p:attrName>
                                        </p:attrNameLst>
                                      </p:cBhvr>
                                      <p:to>
                                        <p:strVal val="visible"/>
                                      </p:to>
                                    </p:set>
                                    <p:animEffect transition="in" filter="wipe(up)">
                                      <p:cBhvr>
                                        <p:cTn id="40" dur="500"/>
                                        <p:tgtEl>
                                          <p:spTgt spid="7987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4" fill="hold" nodeType="clickEffect">
                                  <p:stCondLst>
                                    <p:cond delay="0"/>
                                  </p:stCondLst>
                                  <p:childTnLst>
                                    <p:set>
                                      <p:cBhvr>
                                        <p:cTn id="44" dur="1" fill="hold">
                                          <p:stCondLst>
                                            <p:cond delay="0"/>
                                          </p:stCondLst>
                                        </p:cTn>
                                        <p:tgtEl>
                                          <p:spTgt spid="798733"/>
                                        </p:tgtEl>
                                        <p:attrNameLst>
                                          <p:attrName>style.visibility</p:attrName>
                                        </p:attrNameLst>
                                      </p:cBhvr>
                                      <p:to>
                                        <p:strVal val="visible"/>
                                      </p:to>
                                    </p:set>
                                    <p:animEffect transition="in" filter="wipe(down)">
                                      <p:cBhvr>
                                        <p:cTn id="45" dur="500"/>
                                        <p:tgtEl>
                                          <p:spTgt spid="79873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798735"/>
                                        </p:tgtEl>
                                        <p:attrNameLst>
                                          <p:attrName>style.visibility</p:attrName>
                                        </p:attrNameLst>
                                      </p:cBhvr>
                                      <p:to>
                                        <p:strVal val="visible"/>
                                      </p:to>
                                    </p:set>
                                    <p:animEffect transition="in" filter="wipe(down)">
                                      <p:cBhvr>
                                        <p:cTn id="50" dur="500"/>
                                        <p:tgtEl>
                                          <p:spTgt spid="798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2" grpId="0" build="p" bldLvl="5" autoUpdateAnimBg="0"/>
      <p:bldP spid="798726" grpId="0" animBg="1"/>
      <p:bldP spid="798727" grpId="0"/>
      <p:bldP spid="798736" grpId="0" animBg="1"/>
      <p:bldP spid="79873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74" name="Rectangle 22"/>
          <p:cNvSpPr>
            <a:spLocks noChangeArrowheads="1"/>
          </p:cNvSpPr>
          <p:nvPr/>
        </p:nvSpPr>
        <p:spPr bwMode="auto">
          <a:xfrm>
            <a:off x="-4515" y="1916832"/>
            <a:ext cx="9144000"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defRPr sz="3200">
                <a:solidFill>
                  <a:schemeClr val="tx1"/>
                </a:solidFill>
                <a:latin typeface="Arial" charset="0"/>
                <a:ea typeface="宋体" charset="-122"/>
              </a:defRPr>
            </a:lvl1pPr>
            <a:lvl2pPr marL="800100" indent="-342900" eaLnBrk="0" hangingPunct="0">
              <a:spcBef>
                <a:spcPct val="20000"/>
              </a:spcBef>
              <a:buChar char="–"/>
              <a:defRPr sz="2800">
                <a:solidFill>
                  <a:schemeClr val="tx1"/>
                </a:solidFill>
                <a:latin typeface="Arial" charset="0"/>
                <a:ea typeface="宋体" charset="-122"/>
              </a:defRPr>
            </a:lvl2pPr>
            <a:lvl3pPr marL="1257300" indent="-342900" eaLnBrk="0" hangingPunct="0">
              <a:spcBef>
                <a:spcPct val="20000"/>
              </a:spcBef>
              <a:defRPr sz="2400">
                <a:solidFill>
                  <a:schemeClr val="tx1"/>
                </a:solidFill>
                <a:latin typeface="Arial" charset="0"/>
                <a:ea typeface="宋体" charset="-122"/>
              </a:defRPr>
            </a:lvl3pPr>
            <a:lvl4pPr marL="1714500" indent="-342900" eaLnBrk="0" hangingPunct="0">
              <a:spcBef>
                <a:spcPct val="20000"/>
              </a:spcBef>
              <a:buChar char="–"/>
              <a:defRPr sz="2000">
                <a:solidFill>
                  <a:schemeClr val="tx1"/>
                </a:solidFill>
                <a:latin typeface="Arial" charset="0"/>
                <a:ea typeface="宋体" charset="-122"/>
              </a:defRPr>
            </a:lvl4pPr>
            <a:lvl5pPr marL="2171700" indent="-342900" eaLnBrk="0" hangingPunct="0">
              <a:spcBef>
                <a:spcPct val="20000"/>
              </a:spcBef>
              <a:buChar char="»"/>
              <a:defRPr sz="2000">
                <a:solidFill>
                  <a:schemeClr val="tx1"/>
                </a:solidFill>
                <a:latin typeface="Arial" charset="0"/>
                <a:ea typeface="宋体" charset="-122"/>
              </a:defRPr>
            </a:lvl5pPr>
            <a:lvl6pPr marL="2628900" indent="-342900" eaLnBrk="0" fontAlgn="base" hangingPunct="0">
              <a:spcBef>
                <a:spcPct val="20000"/>
              </a:spcBef>
              <a:spcAft>
                <a:spcPct val="0"/>
              </a:spcAft>
              <a:buChar char="»"/>
              <a:defRPr sz="2000">
                <a:solidFill>
                  <a:schemeClr val="tx1"/>
                </a:solidFill>
                <a:latin typeface="Arial" charset="0"/>
                <a:ea typeface="宋体" charset="-122"/>
              </a:defRPr>
            </a:lvl6pPr>
            <a:lvl7pPr marL="3086100" indent="-342900" eaLnBrk="0" fontAlgn="base" hangingPunct="0">
              <a:spcBef>
                <a:spcPct val="20000"/>
              </a:spcBef>
              <a:spcAft>
                <a:spcPct val="0"/>
              </a:spcAft>
              <a:buChar char="»"/>
              <a:defRPr sz="2000">
                <a:solidFill>
                  <a:schemeClr val="tx1"/>
                </a:solidFill>
                <a:latin typeface="Arial" charset="0"/>
                <a:ea typeface="宋体" charset="-122"/>
              </a:defRPr>
            </a:lvl7pPr>
            <a:lvl8pPr marL="3543300" indent="-342900" eaLnBrk="0" fontAlgn="base" hangingPunct="0">
              <a:spcBef>
                <a:spcPct val="20000"/>
              </a:spcBef>
              <a:spcAft>
                <a:spcPct val="0"/>
              </a:spcAft>
              <a:buChar char="»"/>
              <a:defRPr sz="2000">
                <a:solidFill>
                  <a:schemeClr val="tx1"/>
                </a:solidFill>
                <a:latin typeface="Arial" charset="0"/>
                <a:ea typeface="宋体" charset="-122"/>
              </a:defRPr>
            </a:lvl8pPr>
            <a:lvl9pPr marL="4000500" indent="-342900" eaLnBrk="0" fontAlgn="base" hangingPunct="0">
              <a:spcBef>
                <a:spcPct val="20000"/>
              </a:spcBef>
              <a:spcAft>
                <a:spcPct val="0"/>
              </a:spcAft>
              <a:buChar char="»"/>
              <a:defRPr sz="2000">
                <a:solidFill>
                  <a:schemeClr val="tx1"/>
                </a:solidFill>
                <a:latin typeface="Arial" charset="0"/>
                <a:ea typeface="宋体" charset="-122"/>
              </a:defRPr>
            </a:lvl9pPr>
          </a:lstStyle>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首</a:t>
            </a:r>
            <a:r>
              <a:rPr lang="zh-CN" altLang="en-US" sz="2400" dirty="0">
                <a:solidFill>
                  <a:srgbClr val="000000"/>
                </a:solidFill>
                <a:ea typeface="微软雅黑" pitchFamily="34" charset="-122"/>
              </a:rPr>
              <a:t>先：设 </a:t>
            </a:r>
            <a:r>
              <a:rPr lang="en-US" altLang="zh-CN" sz="2400" dirty="0">
                <a:solidFill>
                  <a:srgbClr val="000000"/>
                </a:solidFill>
                <a:latin typeface="+mn-lt"/>
                <a:ea typeface="微软雅黑" pitchFamily="34" charset="-122"/>
              </a:rPr>
              <a:t>R[s]=36 </a:t>
            </a:r>
            <a:r>
              <a:rPr lang="zh-CN" altLang="en-US" sz="2400" dirty="0">
                <a:solidFill>
                  <a:srgbClr val="000000"/>
                </a:solidFill>
                <a:ea typeface="微软雅黑" pitchFamily="34" charset="-122"/>
              </a:rPr>
              <a:t>为划分元，将其暂存到</a:t>
            </a:r>
            <a:r>
              <a:rPr lang="en-US" altLang="zh-CN" sz="2400" dirty="0">
                <a:solidFill>
                  <a:srgbClr val="000000"/>
                </a:solidFill>
                <a:latin typeface="+mn-lt"/>
                <a:ea typeface="微软雅黑" pitchFamily="34" charset="-122"/>
              </a:rPr>
              <a:t>R[0]</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R[high</a:t>
            </a:r>
            <a:r>
              <a:rPr lang="en-US" altLang="zh-CN" sz="2400" dirty="0" smtClean="0">
                <a:solidFill>
                  <a:srgbClr val="000000"/>
                </a:solidFill>
                <a:latin typeface="+mn-lt"/>
                <a:ea typeface="微软雅黑" pitchFamily="34" charset="-122"/>
              </a:rPr>
              <a:t>] </a:t>
            </a:r>
            <a:r>
              <a:rPr lang="zh-CN" altLang="en-US" sz="2400" dirty="0" smtClean="0">
                <a:solidFill>
                  <a:srgbClr val="000000"/>
                </a:solidFill>
                <a:ea typeface="微软雅黑" pitchFamily="34" charset="-122"/>
              </a:rPr>
              <a:t>和</a:t>
            </a:r>
            <a:r>
              <a:rPr lang="zh-CN" altLang="en-US" sz="2400" dirty="0">
                <a:solidFill>
                  <a:srgbClr val="000000"/>
                </a:solidFill>
                <a:ea typeface="微软雅黑" pitchFamily="34" charset="-122"/>
              </a:rPr>
              <a:t>划分元的大小，要求：</a:t>
            </a:r>
            <a:r>
              <a:rPr lang="en-US" altLang="zh-CN" sz="2400" dirty="0">
                <a:solidFill>
                  <a:srgbClr val="000000"/>
                </a:solidFill>
                <a:latin typeface="+mn-lt"/>
                <a:ea typeface="微软雅黑" pitchFamily="34" charset="-122"/>
              </a:rPr>
              <a:t>R[high]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比</a:t>
            </a:r>
            <a:r>
              <a:rPr lang="zh-CN" altLang="en-US" sz="2400" dirty="0">
                <a:solidFill>
                  <a:srgbClr val="000000"/>
                </a:solidFill>
                <a:ea typeface="微软雅黑" pitchFamily="34" charset="-122"/>
              </a:rPr>
              <a:t>较 </a:t>
            </a:r>
            <a:r>
              <a:rPr lang="en-US" altLang="zh-CN" sz="2400" dirty="0">
                <a:solidFill>
                  <a:srgbClr val="000000"/>
                </a:solidFill>
                <a:latin typeface="+mn-lt"/>
                <a:ea typeface="微软雅黑" pitchFamily="34" charset="-122"/>
              </a:rPr>
              <a:t>R[low] </a:t>
            </a:r>
            <a:r>
              <a:rPr lang="zh-CN" altLang="en-US" sz="2400" dirty="0">
                <a:solidFill>
                  <a:srgbClr val="000000"/>
                </a:solidFill>
                <a:ea typeface="微软雅黑" pitchFamily="34" charset="-122"/>
              </a:rPr>
              <a:t>和划分元的大小，要求：</a:t>
            </a:r>
            <a:r>
              <a:rPr lang="en-US" altLang="zh-CN" sz="2400" dirty="0">
                <a:solidFill>
                  <a:srgbClr val="000000"/>
                </a:solidFill>
                <a:latin typeface="+mn-lt"/>
                <a:ea typeface="微软雅黑" pitchFamily="34" charset="-122"/>
              </a:rPr>
              <a:t>R[low] ≤ </a:t>
            </a:r>
            <a:r>
              <a:rPr lang="zh-CN" altLang="en-US" sz="2400" dirty="0">
                <a:solidFill>
                  <a:srgbClr val="000000"/>
                </a:solidFill>
                <a:ea typeface="微软雅黑" pitchFamily="34" charset="-122"/>
              </a:rPr>
              <a:t>划分元</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若</a:t>
            </a:r>
            <a:r>
              <a:rPr lang="zh-CN" altLang="en-US" sz="2400" dirty="0">
                <a:solidFill>
                  <a:srgbClr val="000000"/>
                </a:solidFill>
                <a:ea typeface="微软雅黑" pitchFamily="34" charset="-122"/>
              </a:rPr>
              <a:t>条件不满足，则交换元素，并在</a:t>
            </a:r>
            <a:r>
              <a:rPr lang="en-US" altLang="zh-CN" sz="2400" dirty="0">
                <a:solidFill>
                  <a:srgbClr val="000000"/>
                </a:solidFill>
                <a:latin typeface="Verdana" pitchFamily="34" charset="0"/>
                <a:ea typeface="微软雅黑" pitchFamily="34" charset="-122"/>
              </a:rPr>
              <a:t>low-high</a:t>
            </a:r>
            <a:r>
              <a:rPr lang="zh-CN" altLang="en-US" sz="2400" dirty="0">
                <a:solidFill>
                  <a:srgbClr val="000000"/>
                </a:solidFill>
                <a:ea typeface="微软雅黑" pitchFamily="34" charset="-122"/>
              </a:rPr>
              <a:t>之间进行切换</a:t>
            </a:r>
          </a:p>
          <a:p>
            <a:pPr marL="342900" lvl="1" eaLnBrk="1" hangingPunct="1">
              <a:lnSpc>
                <a:spcPct val="130000"/>
              </a:lnSpc>
              <a:buFont typeface="Wingdings 2" pitchFamily="18" charset="2"/>
              <a:buChar char="d"/>
            </a:pPr>
            <a:r>
              <a:rPr lang="zh-CN" altLang="en-US" sz="2400" dirty="0" smtClean="0">
                <a:solidFill>
                  <a:srgbClr val="000000"/>
                </a:solidFill>
                <a:ea typeface="微软雅黑" pitchFamily="34" charset="-122"/>
              </a:rPr>
              <a:t> 一</a:t>
            </a:r>
            <a:r>
              <a:rPr lang="zh-CN" altLang="en-US" sz="2400" dirty="0">
                <a:solidFill>
                  <a:srgbClr val="000000"/>
                </a:solidFill>
                <a:ea typeface="微软雅黑" pitchFamily="34" charset="-122"/>
              </a:rPr>
              <a:t>轮划分后得到</a:t>
            </a:r>
            <a:r>
              <a:rPr lang="zh-CN" altLang="en-US" sz="2400" dirty="0">
                <a:solidFill>
                  <a:srgbClr val="000000"/>
                </a:solidFill>
                <a:latin typeface="+mn-lt"/>
                <a:ea typeface="微软雅黑" pitchFamily="34" charset="-122"/>
              </a:rPr>
              <a:t>：</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32,9,12,25,7</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36</a:t>
            </a:r>
            <a:r>
              <a:rPr lang="zh-CN" altLang="en-US" sz="2400" dirty="0">
                <a:solidFill>
                  <a:srgbClr val="000000"/>
                </a:solidFill>
                <a:latin typeface="+mn-lt"/>
                <a:ea typeface="微软雅黑" pitchFamily="34" charset="-122"/>
                <a:sym typeface="Wingdings" pitchFamily="2" charset="2"/>
              </a:rPr>
              <a:t>（</a:t>
            </a:r>
            <a:r>
              <a:rPr lang="en-US" altLang="zh-CN" sz="2400" dirty="0">
                <a:solidFill>
                  <a:srgbClr val="000000"/>
                </a:solidFill>
                <a:latin typeface="+mn-lt"/>
                <a:ea typeface="微软雅黑" pitchFamily="34" charset="-122"/>
                <a:sym typeface="Wingdings" pitchFamily="2" charset="2"/>
              </a:rPr>
              <a:t>97,45,68,39</a:t>
            </a:r>
            <a:r>
              <a:rPr lang="zh-CN" altLang="en-US" sz="2400" dirty="0">
                <a:solidFill>
                  <a:srgbClr val="000000"/>
                </a:solidFill>
                <a:latin typeface="+mn-lt"/>
                <a:ea typeface="微软雅黑" pitchFamily="34" charset="-122"/>
                <a:sym typeface="Wingdings" pitchFamily="2" charset="2"/>
              </a:rPr>
              <a:t>）</a:t>
            </a:r>
          </a:p>
        </p:txBody>
      </p:sp>
      <p:sp>
        <p:nvSpPr>
          <p:cNvPr id="31"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快速排序算法流程</a:t>
            </a:r>
          </a:p>
        </p:txBody>
      </p:sp>
    </p:spTree>
    <p:extLst>
      <p:ext uri="{BB962C8B-B14F-4D97-AF65-F5344CB8AC3E}">
        <p14:creationId xmlns:p14="http://schemas.microsoft.com/office/powerpoint/2010/main" val="2766346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91574">
                                            <p:txEl>
                                              <p:pRg st="0" end="0"/>
                                            </p:txEl>
                                          </p:spTgt>
                                        </p:tgtEl>
                                        <p:attrNameLst>
                                          <p:attrName>style.visibility</p:attrName>
                                        </p:attrNameLst>
                                      </p:cBhvr>
                                      <p:to>
                                        <p:strVal val="visible"/>
                                      </p:to>
                                    </p:set>
                                    <p:animEffect transition="in" filter="wipe(left)">
                                      <p:cBhvr>
                                        <p:cTn id="7" dur="500"/>
                                        <p:tgtEl>
                                          <p:spTgt spid="7915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91574">
                                            <p:txEl>
                                              <p:pRg st="1" end="1"/>
                                            </p:txEl>
                                          </p:spTgt>
                                        </p:tgtEl>
                                        <p:attrNameLst>
                                          <p:attrName>style.visibility</p:attrName>
                                        </p:attrNameLst>
                                      </p:cBhvr>
                                      <p:to>
                                        <p:strVal val="visible"/>
                                      </p:to>
                                    </p:set>
                                    <p:animEffect transition="in" filter="wipe(left)">
                                      <p:cBhvr>
                                        <p:cTn id="12" dur="500"/>
                                        <p:tgtEl>
                                          <p:spTgt spid="791574">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91574">
                                            <p:txEl>
                                              <p:pRg st="2" end="2"/>
                                            </p:txEl>
                                          </p:spTgt>
                                        </p:tgtEl>
                                        <p:attrNameLst>
                                          <p:attrName>style.visibility</p:attrName>
                                        </p:attrNameLst>
                                      </p:cBhvr>
                                      <p:to>
                                        <p:strVal val="visible"/>
                                      </p:to>
                                    </p:set>
                                    <p:animEffect transition="in" filter="wipe(left)">
                                      <p:cBhvr>
                                        <p:cTn id="16" dur="500"/>
                                        <p:tgtEl>
                                          <p:spTgt spid="791574">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91574">
                                            <p:txEl>
                                              <p:pRg st="3" end="3"/>
                                            </p:txEl>
                                          </p:spTgt>
                                        </p:tgtEl>
                                        <p:attrNameLst>
                                          <p:attrName>style.visibility</p:attrName>
                                        </p:attrNameLst>
                                      </p:cBhvr>
                                      <p:to>
                                        <p:strVal val="visible"/>
                                      </p:to>
                                    </p:set>
                                    <p:animEffect transition="in" filter="wipe(left)">
                                      <p:cBhvr>
                                        <p:cTn id="20" dur="500"/>
                                        <p:tgtEl>
                                          <p:spTgt spid="79157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91574">
                                            <p:txEl>
                                              <p:pRg st="4" end="4"/>
                                            </p:txEl>
                                          </p:spTgt>
                                        </p:tgtEl>
                                        <p:attrNameLst>
                                          <p:attrName>style.visibility</p:attrName>
                                        </p:attrNameLst>
                                      </p:cBhvr>
                                      <p:to>
                                        <p:strVal val="visible"/>
                                      </p:to>
                                    </p:set>
                                    <p:animEffect transition="in" filter="wipe(left)">
                                      <p:cBhvr>
                                        <p:cTn id="25" dur="500"/>
                                        <p:tgtEl>
                                          <p:spTgt spid="7915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sz="quarter" idx="1"/>
          </p:nvPr>
        </p:nvSpPr>
        <p:spPr>
          <a:xfrm>
            <a:off x="539552" y="1052736"/>
            <a:ext cx="7467600" cy="4873625"/>
          </a:xfrm>
        </p:spPr>
        <p:txBody>
          <a:bodyPr/>
          <a:lstStyle/>
          <a:p>
            <a:pPr>
              <a:buFont typeface="Wingdings" pitchFamily="2" charset="2"/>
              <a:buNone/>
              <a:defRPr/>
            </a:pPr>
            <a:r>
              <a:rPr kumimoji="1" lang="zh-CN" altLang="en-US" sz="2800" b="1" dirty="0" smtClean="0">
                <a:solidFill>
                  <a:schemeClr val="hlink"/>
                </a:solidFill>
                <a:effectLst>
                  <a:outerShdw blurRad="38100" dist="38100" dir="2700000" algn="tl">
                    <a:srgbClr val="C0C0C0"/>
                  </a:outerShdw>
                </a:effectLst>
              </a:rPr>
              <a:t>递归的快速排序算法</a:t>
            </a:r>
          </a:p>
          <a:p>
            <a:pPr>
              <a:buNone/>
              <a:defRPr/>
            </a:pPr>
            <a:r>
              <a:rPr kumimoji="1" lang="zh-CN" altLang="en-US" sz="1800" b="1" dirty="0" smtClean="0">
                <a:solidFill>
                  <a:srgbClr val="FFFFCC"/>
                </a:solidFill>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template&lt;class Type&gt;</a:t>
            </a:r>
          </a:p>
          <a:p>
            <a:pPr>
              <a:buNone/>
              <a:defRPr/>
            </a:pPr>
            <a:r>
              <a:rPr kumimoji="1" lang="en-US" altLang="zh-CN" sz="1800" dirty="0" smtClean="0">
                <a:effectLst>
                  <a:outerShdw blurRad="38100" dist="38100" dir="2700000" algn="tl">
                    <a:srgbClr val="C0C0C0"/>
                  </a:outerShdw>
                </a:effectLst>
              </a:rPr>
              <a:t>void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(Type a[],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p,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r)</a:t>
            </a:r>
          </a:p>
          <a:p>
            <a:pPr>
              <a:buNone/>
              <a:defRPr/>
            </a:pP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if (p&lt;r) {</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int</a:t>
            </a:r>
            <a:r>
              <a:rPr kumimoji="1" lang="en-US" altLang="zh-CN" sz="1800" dirty="0" smtClean="0">
                <a:effectLst>
                  <a:outerShdw blurRad="38100" dist="38100" dir="2700000" algn="tl">
                    <a:srgbClr val="C0C0C0"/>
                  </a:outerShdw>
                </a:effectLst>
              </a:rPr>
              <a:t> q=</a:t>
            </a:r>
            <a:r>
              <a:rPr kumimoji="1" lang="en-US" altLang="zh-CN" sz="1800" dirty="0" smtClean="0">
                <a:solidFill>
                  <a:srgbClr val="0070C0"/>
                </a:solidFill>
                <a:effectLst>
                  <a:outerShdw blurRad="38100" dist="38100" dir="2700000" algn="tl">
                    <a:srgbClr val="C0C0C0"/>
                  </a:outerShdw>
                </a:effectLst>
              </a:rPr>
              <a:t>Partition</a:t>
            </a:r>
            <a:r>
              <a:rPr kumimoji="1" lang="en-US" altLang="zh-CN" sz="1800" dirty="0" smtClean="0">
                <a:effectLst>
                  <a:outerShdw blurRad="38100" dist="38100" dir="2700000" algn="tl">
                    <a:srgbClr val="C0C0C0"/>
                  </a:outerShdw>
                </a:effectLst>
              </a:rPr>
              <a:t>(</a:t>
            </a:r>
            <a:r>
              <a:rPr kumimoji="1" lang="en-US" altLang="zh-CN" sz="1800" dirty="0" err="1" smtClean="0">
                <a:effectLst>
                  <a:outerShdw blurRad="38100" dist="38100" dir="2700000" algn="tl">
                    <a:srgbClr val="C0C0C0"/>
                  </a:outerShdw>
                </a:effectLst>
              </a:rPr>
              <a:t>a,p,r</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(a,p,q-1); //</a:t>
            </a:r>
            <a:r>
              <a:rPr kumimoji="1" lang="zh-CN" altLang="en-US" sz="1800" dirty="0" smtClean="0">
                <a:effectLst>
                  <a:outerShdw blurRad="38100" dist="38100" dir="2700000" algn="tl">
                    <a:srgbClr val="C0C0C0"/>
                  </a:outerShdw>
                </a:effectLst>
              </a:rPr>
              <a:t>对左半段排序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err="1" smtClean="0">
                <a:effectLst>
                  <a:outerShdw blurRad="38100" dist="38100" dir="2700000" algn="tl">
                    <a:srgbClr val="C0C0C0"/>
                  </a:outerShdw>
                </a:effectLst>
              </a:rPr>
              <a:t>QuickSort</a:t>
            </a:r>
            <a:r>
              <a:rPr kumimoji="1" lang="en-US" altLang="zh-CN" sz="1800" dirty="0" smtClean="0">
                <a:effectLst>
                  <a:outerShdw blurRad="38100" dist="38100" dir="2700000" algn="tl">
                    <a:srgbClr val="C0C0C0"/>
                  </a:outerShdw>
                </a:effectLst>
              </a:rPr>
              <a:t> (a,q+1,r); //</a:t>
            </a:r>
            <a:r>
              <a:rPr kumimoji="1" lang="zh-CN" altLang="en-US" sz="1800" dirty="0" smtClean="0">
                <a:effectLst>
                  <a:outerShdw blurRad="38100" dist="38100" dir="2700000" algn="tl">
                    <a:srgbClr val="C0C0C0"/>
                  </a:outerShdw>
                </a:effectLst>
              </a:rPr>
              <a:t>对右半段排序</a:t>
            </a:r>
          </a:p>
          <a:p>
            <a:pPr>
              <a:buNone/>
              <a:defRPr/>
            </a:pPr>
            <a:r>
              <a:rPr kumimoji="1" lang="zh-CN" altLang="en-US" sz="1800" dirty="0" smtClean="0">
                <a:effectLst>
                  <a:outerShdw blurRad="38100" dist="38100" dir="2700000" algn="tl">
                    <a:srgbClr val="C0C0C0"/>
                  </a:outerShdw>
                </a:effectLst>
              </a:rPr>
              <a:t>        </a:t>
            </a:r>
            <a:r>
              <a:rPr kumimoji="1" lang="en-US" altLang="zh-CN" sz="1800" dirty="0" smtClean="0">
                <a:effectLst>
                  <a:outerShdw blurRad="38100" dist="38100" dir="2700000" algn="tl">
                    <a:srgbClr val="C0C0C0"/>
                  </a:outerShdw>
                </a:effectLst>
              </a:rPr>
              <a:t>}</a:t>
            </a:r>
          </a:p>
          <a:p>
            <a:pPr>
              <a:buNone/>
              <a:defRPr/>
            </a:pPr>
            <a:r>
              <a:rPr kumimoji="1" lang="en-US" altLang="zh-CN" sz="1800" dirty="0" smtClean="0">
                <a:effectLst>
                  <a:outerShdw blurRad="38100" dist="38100" dir="2700000" algn="tl">
                    <a:srgbClr val="C0C0C0"/>
                  </a:outerShdw>
                </a:effectLst>
              </a:rPr>
              <a:t>}</a:t>
            </a:r>
          </a:p>
          <a:p>
            <a:pPr eaLnBrk="1" hangingPunct="1">
              <a:buFont typeface="Wingdings" pitchFamily="2" charset="2"/>
              <a:buNone/>
              <a:defRPr/>
            </a:pPr>
            <a:endParaRPr lang="zh-CN" altLang="en-US" dirty="0" smtClean="0"/>
          </a:p>
        </p:txBody>
      </p:sp>
      <p:sp>
        <p:nvSpPr>
          <p:cNvPr id="82947" name="标题 1"/>
          <p:cNvSpPr>
            <a:spLocks/>
          </p:cNvSpPr>
          <p:nvPr/>
        </p:nvSpPr>
        <p:spPr bwMode="auto">
          <a:xfrm>
            <a:off x="683568" y="188640"/>
            <a:ext cx="7467600" cy="652934"/>
          </a:xfrm>
          <a:prstGeom prst="rect">
            <a:avLst/>
          </a:prstGeom>
          <a:noFill/>
          <a:ln w="9525">
            <a:noFill/>
            <a:miter lim="800000"/>
            <a:headEnd/>
            <a:tailEnd/>
          </a:ln>
        </p:spPr>
        <p:txBody>
          <a:bodyPr anchor="b"/>
          <a:lstStyle/>
          <a:p>
            <a:pPr algn="ctr"/>
            <a:r>
              <a:rPr kumimoji="1" lang="zh-CN" altLang="en-US" sz="3600" dirty="0" smtClean="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
        <p:nvSpPr>
          <p:cNvPr id="4" name="Text Box 5"/>
          <p:cNvSpPr txBox="1">
            <a:spLocks noChangeArrowheads="1"/>
          </p:cNvSpPr>
          <p:nvPr/>
        </p:nvSpPr>
        <p:spPr bwMode="auto">
          <a:xfrm>
            <a:off x="3131840" y="5085184"/>
            <a:ext cx="5904656" cy="1631216"/>
          </a:xfrm>
          <a:prstGeom prst="rect">
            <a:avLst/>
          </a:prstGeom>
          <a:solidFill>
            <a:srgbClr val="FFCC00"/>
          </a:solidFill>
          <a:ln w="9525">
            <a:noFill/>
            <a:miter lim="800000"/>
            <a:headEnd/>
            <a:tailEnd/>
          </a:ln>
          <a:effectLst/>
        </p:spPr>
        <p:txBody>
          <a:bodyPr wrap="square">
            <a:spAutoFit/>
          </a:bodyPr>
          <a:lstStyle/>
          <a:p>
            <a:r>
              <a:rPr kumimoji="1" lang="zh-CN" altLang="en-US" dirty="0">
                <a:latin typeface="楷体_GB2312" pitchFamily="49" charset="-122"/>
                <a:ea typeface="楷体_GB2312" pitchFamily="49" charset="-122"/>
              </a:rPr>
              <a:t>在快速排序中，记录的比较和交换是从两端向中间</a:t>
            </a:r>
          </a:p>
          <a:p>
            <a:r>
              <a:rPr kumimoji="1" lang="zh-CN" altLang="en-US" dirty="0">
                <a:latin typeface="楷体_GB2312" pitchFamily="49" charset="-122"/>
                <a:ea typeface="楷体_GB2312" pitchFamily="49" charset="-122"/>
              </a:rPr>
              <a:t>进行的，关键字较大的记录一次就能交换到后面单</a:t>
            </a:r>
          </a:p>
          <a:p>
            <a:r>
              <a:rPr kumimoji="1" lang="zh-CN" altLang="en-US" dirty="0">
                <a:latin typeface="楷体_GB2312" pitchFamily="49" charset="-122"/>
                <a:ea typeface="楷体_GB2312" pitchFamily="49" charset="-122"/>
              </a:rPr>
              <a:t>元，关键字较小的记录一次就能交换到前面单元，</a:t>
            </a:r>
          </a:p>
          <a:p>
            <a:r>
              <a:rPr kumimoji="1" lang="zh-CN" altLang="en-US" dirty="0">
                <a:latin typeface="楷体_GB2312" pitchFamily="49" charset="-122"/>
                <a:ea typeface="楷体_GB2312" pitchFamily="49" charset="-122"/>
              </a:rPr>
              <a:t>记录每次移动的距离较大，因而总的比较和移动次</a:t>
            </a:r>
          </a:p>
          <a:p>
            <a:r>
              <a:rPr kumimoji="1" lang="zh-CN" altLang="en-US" dirty="0">
                <a:latin typeface="楷体_GB2312" pitchFamily="49" charset="-122"/>
                <a:ea typeface="楷体_GB2312" pitchFamily="49" charset="-122"/>
              </a:rPr>
              <a:t>数较少。</a:t>
            </a:r>
            <a:endParaRPr kumimoji="1" lang="ja-JP" altLang="en-US" dirty="0">
              <a:latin typeface="楷体_GB2312" pitchFamily="49" charset="-122"/>
              <a:ea typeface="楷体_GB2312" pitchFamily="49" charset="-122"/>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539552" y="0"/>
            <a:ext cx="7772400" cy="648072"/>
          </a:xfrm>
          <a:prstGeom prst="rect">
            <a:avLst/>
          </a:prstGeom>
          <a:noFill/>
          <a:ln w="9525">
            <a:noFill/>
            <a:miter lim="800000"/>
            <a:headEnd/>
            <a:tailEnd/>
          </a:ln>
          <a:effectLst/>
        </p:spPr>
        <p:txBody>
          <a:bodyPr anchor="ctr"/>
          <a:lstStyle/>
          <a:p>
            <a:pPr algn="ctr"/>
            <a:r>
              <a:rPr lang="en-US" altLang="en-US" sz="3600" dirty="0" err="1">
                <a:effectLst>
                  <a:outerShdw blurRad="38100" dist="38100" dir="2700000" algn="tl">
                    <a:srgbClr val="C0C0C0"/>
                  </a:outerShdw>
                </a:effectLst>
                <a:latin typeface="微软雅黑" pitchFamily="34" charset="-122"/>
                <a:ea typeface="微软雅黑" pitchFamily="34" charset="-122"/>
              </a:rPr>
              <a:t>快速排序</a:t>
            </a:r>
            <a:endParaRPr lang="zh-CN" altLang="en-US" sz="3600" dirty="0">
              <a:effectLst>
                <a:outerShdw blurRad="38100" dist="38100" dir="2700000" algn="tl">
                  <a:srgbClr val="C0C0C0"/>
                </a:outerShdw>
              </a:effectLst>
              <a:latin typeface="微软雅黑" pitchFamily="34" charset="-122"/>
              <a:ea typeface="微软雅黑" pitchFamily="34" charset="-122"/>
            </a:endParaRPr>
          </a:p>
        </p:txBody>
      </p:sp>
      <p:sp>
        <p:nvSpPr>
          <p:cNvPr id="49157" name="Rectangle 5"/>
          <p:cNvSpPr>
            <a:spLocks noChangeArrowheads="1"/>
          </p:cNvSpPr>
          <p:nvPr/>
        </p:nvSpPr>
        <p:spPr bwMode="auto">
          <a:xfrm>
            <a:off x="179512" y="1214281"/>
            <a:ext cx="4284663" cy="5410712"/>
          </a:xfrm>
          <a:prstGeom prst="rect">
            <a:avLst/>
          </a:prstGeom>
          <a:noFill/>
          <a:ln w="25400" algn="ctr">
            <a:noFill/>
            <a:miter lim="800000"/>
            <a:headEnd/>
            <a:tailEnd/>
          </a:ln>
          <a:effectLst/>
        </p:spPr>
        <p:txBody>
          <a:bodyPr anchor="ctr">
            <a:spAutoFit/>
          </a:bodyPr>
          <a:lstStyle/>
          <a:p>
            <a:pPr>
              <a:lnSpc>
                <a:spcPct val="120000"/>
              </a:lnSpc>
            </a:pPr>
            <a:r>
              <a:rPr kumimoji="1" lang="en-US" altLang="zh-CN" sz="1800" dirty="0"/>
              <a:t>template&lt;class Type&gt;</a:t>
            </a:r>
          </a:p>
          <a:p>
            <a:pPr>
              <a:lnSpc>
                <a:spcPct val="120000"/>
              </a:lnSpc>
            </a:pPr>
            <a:r>
              <a:rPr kumimoji="1" lang="en-US" altLang="zh-CN" sz="1800" dirty="0" err="1"/>
              <a:t>int</a:t>
            </a:r>
            <a:r>
              <a:rPr kumimoji="1" lang="en-US" altLang="zh-CN" sz="1800" dirty="0"/>
              <a:t> </a:t>
            </a:r>
            <a:r>
              <a:rPr kumimoji="1" lang="en-US" altLang="zh-CN" sz="1800" b="1" dirty="0">
                <a:solidFill>
                  <a:srgbClr val="0070C0"/>
                </a:solidFill>
              </a:rPr>
              <a:t>Partition</a:t>
            </a:r>
            <a:r>
              <a:rPr kumimoji="1" lang="en-US" altLang="zh-CN" sz="1800" dirty="0"/>
              <a:t> (Type a[], </a:t>
            </a:r>
            <a:r>
              <a:rPr kumimoji="1" lang="en-US" altLang="zh-CN" sz="1800" dirty="0" err="1"/>
              <a:t>int</a:t>
            </a:r>
            <a:r>
              <a:rPr kumimoji="1" lang="en-US" altLang="zh-CN" sz="1800" dirty="0"/>
              <a:t> p, </a:t>
            </a:r>
            <a:r>
              <a:rPr kumimoji="1" lang="en-US" altLang="zh-CN" sz="1800" dirty="0" err="1"/>
              <a:t>int</a:t>
            </a:r>
            <a:r>
              <a:rPr kumimoji="1" lang="en-US" altLang="zh-CN" sz="1800" dirty="0"/>
              <a:t> r)</a:t>
            </a:r>
          </a:p>
          <a:p>
            <a:pPr>
              <a:lnSpc>
                <a:spcPct val="120000"/>
              </a:lnSpc>
            </a:pPr>
            <a:r>
              <a:rPr kumimoji="1" lang="en-US" altLang="zh-CN" sz="1800" dirty="0"/>
              <a:t>{</a:t>
            </a:r>
          </a:p>
          <a:p>
            <a:pPr>
              <a:lnSpc>
                <a:spcPct val="12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 = p, j = r + 1; </a:t>
            </a:r>
          </a:p>
          <a:p>
            <a:pPr>
              <a:lnSpc>
                <a:spcPct val="120000"/>
              </a:lnSpc>
            </a:pPr>
            <a:r>
              <a:rPr kumimoji="1" lang="en-US" altLang="zh-CN" sz="1800" dirty="0"/>
              <a:t>        Type x=a[p];</a:t>
            </a:r>
          </a:p>
          <a:p>
            <a:pPr>
              <a:lnSpc>
                <a:spcPct val="120000"/>
              </a:lnSpc>
            </a:pPr>
            <a:r>
              <a:rPr kumimoji="1" lang="en-US" altLang="zh-CN" sz="1800" dirty="0"/>
              <a:t>        // </a:t>
            </a:r>
            <a:r>
              <a:rPr kumimoji="1" lang="zh-CN" altLang="en-US" sz="1800" dirty="0"/>
              <a:t>将</a:t>
            </a:r>
            <a:r>
              <a:rPr kumimoji="1" lang="en-US" altLang="zh-CN" sz="1800" dirty="0"/>
              <a:t>&lt; x</a:t>
            </a:r>
            <a:r>
              <a:rPr kumimoji="1" lang="zh-CN" altLang="en-US" sz="1800" dirty="0"/>
              <a:t>的元素交换到左边区域</a:t>
            </a:r>
          </a:p>
          <a:p>
            <a:pPr>
              <a:lnSpc>
                <a:spcPct val="120000"/>
              </a:lnSpc>
            </a:pPr>
            <a:r>
              <a:rPr kumimoji="1" lang="zh-CN" altLang="en-US" sz="1800" dirty="0"/>
              <a:t>        </a:t>
            </a:r>
            <a:r>
              <a:rPr kumimoji="1" lang="en-US" altLang="zh-CN" sz="1800" dirty="0"/>
              <a:t>// </a:t>
            </a:r>
            <a:r>
              <a:rPr kumimoji="1" lang="zh-CN" altLang="en-US" sz="1800" dirty="0"/>
              <a:t>将</a:t>
            </a:r>
            <a:r>
              <a:rPr kumimoji="1" lang="en-US" altLang="zh-CN" sz="1800" dirty="0"/>
              <a:t>&gt; x</a:t>
            </a:r>
            <a:r>
              <a:rPr kumimoji="1" lang="zh-CN" altLang="en-US" sz="1800" dirty="0"/>
              <a:t>的元素交换到右边区域</a:t>
            </a:r>
          </a:p>
          <a:p>
            <a:pPr>
              <a:lnSpc>
                <a:spcPct val="120000"/>
              </a:lnSpc>
            </a:pPr>
            <a:r>
              <a:rPr kumimoji="1" lang="zh-CN" altLang="en-US" sz="1800" dirty="0"/>
              <a:t>        </a:t>
            </a:r>
            <a:r>
              <a:rPr kumimoji="1" lang="en-US" altLang="zh-CN" sz="1800" dirty="0"/>
              <a:t>while (true) {</a:t>
            </a:r>
          </a:p>
          <a:p>
            <a:pPr>
              <a:lnSpc>
                <a:spcPct val="120000"/>
              </a:lnSpc>
            </a:pPr>
            <a:r>
              <a:rPr kumimoji="1" lang="en-US" altLang="zh-CN" sz="1800" dirty="0"/>
              <a:t>           </a:t>
            </a:r>
            <a:r>
              <a:rPr kumimoji="1" lang="en-US" altLang="zh-CN" sz="1800" dirty="0" smtClean="0"/>
              <a:t>while (a[- -j] &gt;=x) ;</a:t>
            </a:r>
          </a:p>
          <a:p>
            <a:pPr>
              <a:lnSpc>
                <a:spcPct val="120000"/>
              </a:lnSpc>
            </a:pPr>
            <a:r>
              <a:rPr kumimoji="1" lang="en-US" altLang="zh-CN" sz="1800" dirty="0" smtClean="0"/>
              <a:t>           Swap(a[</a:t>
            </a:r>
            <a:r>
              <a:rPr kumimoji="1" lang="en-US" altLang="zh-CN" sz="1800" dirty="0" err="1" smtClean="0"/>
              <a:t>i</a:t>
            </a:r>
            <a:r>
              <a:rPr kumimoji="1" lang="en-US" altLang="zh-CN" sz="1800" dirty="0" smtClean="0"/>
              <a:t>], a[j]); //</a:t>
            </a:r>
            <a:r>
              <a:rPr kumimoji="1" lang="zh-CN" altLang="en-US" sz="1800" dirty="0" smtClean="0"/>
              <a:t>交换</a:t>
            </a:r>
            <a:endParaRPr kumimoji="1" lang="en-US" altLang="zh-CN" sz="1800" dirty="0" smtClean="0"/>
          </a:p>
          <a:p>
            <a:pPr>
              <a:lnSpc>
                <a:spcPct val="120000"/>
              </a:lnSpc>
            </a:pPr>
            <a:r>
              <a:rPr kumimoji="1" lang="en-US" altLang="zh-CN" sz="1800" dirty="0" smtClean="0"/>
              <a:t>           while (a[++</a:t>
            </a:r>
            <a:r>
              <a:rPr kumimoji="1" lang="en-US" altLang="zh-CN" sz="1800" dirty="0" err="1" smtClean="0"/>
              <a:t>i</a:t>
            </a:r>
            <a:r>
              <a:rPr kumimoji="1" lang="en-US" altLang="zh-CN" sz="1800" dirty="0" smtClean="0"/>
              <a:t>] &lt;=x &amp;&amp; </a:t>
            </a:r>
            <a:r>
              <a:rPr kumimoji="1" lang="en-US" altLang="zh-CN" sz="1800" dirty="0" err="1" smtClean="0"/>
              <a:t>i</a:t>
            </a:r>
            <a:r>
              <a:rPr kumimoji="1" lang="en-US" altLang="zh-CN" sz="1800" dirty="0" smtClean="0"/>
              <a:t>&lt;r</a:t>
            </a:r>
            <a:r>
              <a:rPr kumimoji="1" lang="zh-CN" altLang="en-US" sz="1800" dirty="0" smtClean="0"/>
              <a:t> </a:t>
            </a:r>
            <a:r>
              <a:rPr kumimoji="1" lang="en-US" altLang="zh-CN" sz="1800" dirty="0" smtClean="0"/>
              <a:t>);</a:t>
            </a:r>
            <a:endParaRPr kumimoji="1" lang="en-US" altLang="zh-CN" sz="1800" dirty="0"/>
          </a:p>
          <a:p>
            <a:pPr>
              <a:lnSpc>
                <a:spcPct val="120000"/>
              </a:lnSpc>
            </a:pPr>
            <a:r>
              <a:rPr kumimoji="1" lang="en-US" altLang="zh-CN" sz="1800" dirty="0"/>
              <a:t>           if (</a:t>
            </a:r>
            <a:r>
              <a:rPr kumimoji="1" lang="en-US" altLang="zh-CN" sz="1800" dirty="0" err="1"/>
              <a:t>i</a:t>
            </a:r>
            <a:r>
              <a:rPr kumimoji="1" lang="en-US" altLang="zh-CN" sz="1800" dirty="0"/>
              <a:t> &gt;= j) break; </a:t>
            </a:r>
          </a:p>
          <a:p>
            <a:pPr>
              <a:lnSpc>
                <a:spcPct val="120000"/>
              </a:lnSpc>
            </a:pPr>
            <a:r>
              <a:rPr kumimoji="1" lang="en-US" altLang="zh-CN" sz="1800" dirty="0"/>
              <a:t>           Swap(a[</a:t>
            </a:r>
            <a:r>
              <a:rPr kumimoji="1" lang="en-US" altLang="zh-CN" sz="1800" dirty="0" err="1"/>
              <a:t>i</a:t>
            </a:r>
            <a:r>
              <a:rPr kumimoji="1" lang="en-US" altLang="zh-CN" sz="1800" dirty="0"/>
              <a:t>], a[j</a:t>
            </a:r>
            <a:r>
              <a:rPr kumimoji="1" lang="en-US" altLang="zh-CN" sz="1800" dirty="0" smtClean="0"/>
              <a:t>]); //</a:t>
            </a:r>
            <a:r>
              <a:rPr kumimoji="1" lang="zh-CN" altLang="en-US" sz="1800" dirty="0" smtClean="0"/>
              <a:t>交换</a:t>
            </a:r>
            <a:endParaRPr kumimoji="1" lang="en-US" altLang="zh-CN" sz="1800" dirty="0"/>
          </a:p>
          <a:p>
            <a:pPr>
              <a:lnSpc>
                <a:spcPct val="120000"/>
              </a:lnSpc>
            </a:pPr>
            <a:r>
              <a:rPr kumimoji="1" lang="en-US" altLang="zh-CN" sz="1800" dirty="0"/>
              <a:t>           }</a:t>
            </a:r>
          </a:p>
          <a:p>
            <a:pPr>
              <a:lnSpc>
                <a:spcPct val="120000"/>
              </a:lnSpc>
            </a:pPr>
            <a:r>
              <a:rPr kumimoji="1" lang="en-US" altLang="zh-CN" sz="1800" dirty="0" smtClean="0"/>
              <a:t>          return </a:t>
            </a:r>
            <a:r>
              <a:rPr kumimoji="1" lang="en-US" altLang="zh-CN" sz="1800" dirty="0"/>
              <a:t>j;</a:t>
            </a:r>
          </a:p>
          <a:p>
            <a:pPr>
              <a:lnSpc>
                <a:spcPct val="120000"/>
              </a:lnSpc>
            </a:pPr>
            <a:r>
              <a:rPr kumimoji="1" lang="en-US" altLang="zh-CN" sz="1800" dirty="0"/>
              <a:t>}</a:t>
            </a:r>
          </a:p>
        </p:txBody>
      </p:sp>
      <p:sp>
        <p:nvSpPr>
          <p:cNvPr id="49216" name="Text Box 64"/>
          <p:cNvSpPr txBox="1">
            <a:spLocks noChangeArrowheads="1"/>
          </p:cNvSpPr>
          <p:nvPr/>
        </p:nvSpPr>
        <p:spPr bwMode="auto">
          <a:xfrm>
            <a:off x="8045450" y="1484313"/>
            <a:ext cx="1098550" cy="366712"/>
          </a:xfrm>
          <a:prstGeom prst="rect">
            <a:avLst/>
          </a:prstGeom>
          <a:noFill/>
          <a:ln w="9525">
            <a:noFill/>
            <a:miter lim="800000"/>
            <a:headEnd/>
            <a:tailEnd/>
          </a:ln>
          <a:effectLst/>
        </p:spPr>
        <p:txBody>
          <a:bodyPr wrap="none">
            <a:spAutoFit/>
          </a:bodyPr>
          <a:lstStyle/>
          <a:p>
            <a:r>
              <a:rPr kumimoji="1" lang="zh-CN" altLang="en-US">
                <a:latin typeface="Verdana" pitchFamily="34" charset="0"/>
                <a:ea typeface="黑体" pitchFamily="49" charset="-122"/>
              </a:rPr>
              <a:t>初始序列</a:t>
            </a:r>
          </a:p>
        </p:txBody>
      </p:sp>
      <p:grpSp>
        <p:nvGrpSpPr>
          <p:cNvPr id="2" name="Group 66"/>
          <p:cNvGrpSpPr>
            <a:grpSpLocks/>
          </p:cNvGrpSpPr>
          <p:nvPr/>
        </p:nvGrpSpPr>
        <p:grpSpPr bwMode="auto">
          <a:xfrm>
            <a:off x="4591050" y="2008188"/>
            <a:ext cx="3257550" cy="519112"/>
            <a:chOff x="1176" y="1537"/>
            <a:chExt cx="2052" cy="327"/>
          </a:xfrm>
        </p:grpSpPr>
        <p:sp>
          <p:nvSpPr>
            <p:cNvPr id="49219" name="Text Box 67"/>
            <p:cNvSpPr txBox="1">
              <a:spLocks noChangeArrowheads="1"/>
            </p:cNvSpPr>
            <p:nvPr/>
          </p:nvSpPr>
          <p:spPr bwMode="auto">
            <a:xfrm>
              <a:off x="1176" y="1537"/>
              <a:ext cx="2052" cy="327"/>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a:t>
              </a:r>
              <a:r>
                <a:rPr kumimoji="1" lang="ja-JP" altLang="en-US" sz="2800" dirty="0">
                  <a:solidFill>
                    <a:srgbClr val="00CCFF"/>
                  </a:solidFill>
                  <a:latin typeface="Verdana" pitchFamily="34" charset="0"/>
                  <a:ea typeface="黑体" pitchFamily="49" charset="-122"/>
                </a:rPr>
                <a:t>6</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5, 8}</a:t>
              </a:r>
            </a:p>
          </p:txBody>
        </p:sp>
        <p:sp>
          <p:nvSpPr>
            <p:cNvPr id="49220" name="Line 68"/>
            <p:cNvSpPr>
              <a:spLocks noChangeShapeType="1"/>
            </p:cNvSpPr>
            <p:nvPr/>
          </p:nvSpPr>
          <p:spPr bwMode="auto">
            <a:xfrm>
              <a:off x="2674" y="1565"/>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22" name="Text Box 70"/>
          <p:cNvSpPr txBox="1">
            <a:spLocks noChangeArrowheads="1"/>
          </p:cNvSpPr>
          <p:nvPr/>
        </p:nvSpPr>
        <p:spPr bwMode="auto">
          <a:xfrm>
            <a:off x="8131175" y="2025650"/>
            <a:ext cx="726481" cy="461665"/>
          </a:xfrm>
          <a:prstGeom prst="rect">
            <a:avLst/>
          </a:prstGeom>
          <a:noFill/>
          <a:ln w="9525">
            <a:noFill/>
            <a:miter lim="800000"/>
            <a:headEnd/>
            <a:tailEnd/>
          </a:ln>
          <a:effectLst/>
        </p:spPr>
        <p:txBody>
          <a:bodyPr wrap="none">
            <a:spAutoFit/>
          </a:bodyPr>
          <a:lstStyle/>
          <a:p>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25" name="Line 73"/>
          <p:cNvSpPr>
            <a:spLocks noChangeShapeType="1"/>
          </p:cNvSpPr>
          <p:nvPr/>
        </p:nvSpPr>
        <p:spPr bwMode="auto">
          <a:xfrm flipV="1">
            <a:off x="8100392" y="2420888"/>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26" name="Line 74"/>
          <p:cNvSpPr>
            <a:spLocks noChangeShapeType="1"/>
          </p:cNvSpPr>
          <p:nvPr/>
        </p:nvSpPr>
        <p:spPr bwMode="auto">
          <a:xfrm flipV="1">
            <a:off x="5076056" y="243840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88" name="Object 0"/>
          <p:cNvGraphicFramePr>
            <a:graphicFrameLocks noChangeAspect="1"/>
          </p:cNvGraphicFramePr>
          <p:nvPr/>
        </p:nvGraphicFramePr>
        <p:xfrm>
          <a:off x="8028384" y="2492896"/>
          <a:ext cx="215900" cy="323850"/>
        </p:xfrm>
        <a:graphic>
          <a:graphicData uri="http://schemas.openxmlformats.org/presentationml/2006/ole">
            <mc:AlternateContent xmlns:mc="http://schemas.openxmlformats.org/markup-compatibility/2006">
              <mc:Choice xmlns:v="urn:schemas-microsoft-com:vml" Requires="v">
                <p:oleObj spid="_x0000_s394426" name="Equation" r:id="rId4" imgW="126720" imgH="190440" progId="">
                  <p:embed/>
                </p:oleObj>
              </mc:Choice>
              <mc:Fallback>
                <p:oleObj name="Equation" r:id="rId4" imgW="126720" imgH="1904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384" y="2492896"/>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89" name="Object 1"/>
          <p:cNvGraphicFramePr>
            <a:graphicFrameLocks noChangeAspect="1"/>
          </p:cNvGraphicFramePr>
          <p:nvPr/>
        </p:nvGraphicFramePr>
        <p:xfrm>
          <a:off x="5145013" y="2470150"/>
          <a:ext cx="219075" cy="406400"/>
        </p:xfrm>
        <a:graphic>
          <a:graphicData uri="http://schemas.openxmlformats.org/presentationml/2006/ole">
            <mc:AlternateContent xmlns:mc="http://schemas.openxmlformats.org/markup-compatibility/2006">
              <mc:Choice xmlns:v="urn:schemas-microsoft-com:vml" Requires="v">
                <p:oleObj spid="_x0000_s394427" name="Equation" r:id="rId6" imgW="88560" imgH="164880" progId="">
                  <p:embed/>
                </p:oleObj>
              </mc:Choice>
              <mc:Fallback>
                <p:oleObj name="Equation" r:id="rId6" imgW="88560" imgH="16488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5013" y="24701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32" name="Text Box 80"/>
          <p:cNvSpPr txBox="1">
            <a:spLocks noChangeArrowheads="1"/>
          </p:cNvSpPr>
          <p:nvPr/>
        </p:nvSpPr>
        <p:spPr bwMode="auto">
          <a:xfrm>
            <a:off x="8112125" y="288290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35" name="Line 83"/>
          <p:cNvSpPr>
            <a:spLocks noChangeShapeType="1"/>
          </p:cNvSpPr>
          <p:nvPr/>
        </p:nvSpPr>
        <p:spPr bwMode="auto">
          <a:xfrm flipV="1">
            <a:off x="6892925" y="329565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36" name="Line 84"/>
          <p:cNvSpPr>
            <a:spLocks noChangeShapeType="1"/>
          </p:cNvSpPr>
          <p:nvPr/>
        </p:nvSpPr>
        <p:spPr bwMode="auto">
          <a:xfrm flipV="1">
            <a:off x="5445125" y="328612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0" name="Object 2"/>
          <p:cNvGraphicFramePr>
            <a:graphicFrameLocks noChangeAspect="1"/>
          </p:cNvGraphicFramePr>
          <p:nvPr/>
        </p:nvGraphicFramePr>
        <p:xfrm>
          <a:off x="6985000" y="3368675"/>
          <a:ext cx="215900" cy="323850"/>
        </p:xfrm>
        <a:graphic>
          <a:graphicData uri="http://schemas.openxmlformats.org/presentationml/2006/ole">
            <mc:AlternateContent xmlns:mc="http://schemas.openxmlformats.org/markup-compatibility/2006">
              <mc:Choice xmlns:v="urn:schemas-microsoft-com:vml" Requires="v">
                <p:oleObj spid="_x0000_s394428" name="Equation" r:id="rId8" imgW="126720" imgH="190440" progId="">
                  <p:embed/>
                </p:oleObj>
              </mc:Choice>
              <mc:Fallback>
                <p:oleObj name="Equation" r:id="rId8" imgW="126720" imgH="19044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336867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1" name="Object 3"/>
          <p:cNvGraphicFramePr>
            <a:graphicFrameLocks noChangeAspect="1"/>
          </p:cNvGraphicFramePr>
          <p:nvPr/>
        </p:nvGraphicFramePr>
        <p:xfrm>
          <a:off x="5484813" y="3308350"/>
          <a:ext cx="219075" cy="406400"/>
        </p:xfrm>
        <a:graphic>
          <a:graphicData uri="http://schemas.openxmlformats.org/presentationml/2006/ole">
            <mc:AlternateContent xmlns:mc="http://schemas.openxmlformats.org/markup-compatibility/2006">
              <mc:Choice xmlns:v="urn:schemas-microsoft-com:vml" Requires="v">
                <p:oleObj spid="_x0000_s394429" name="Equation" r:id="rId9" imgW="88560" imgH="164880" progId="">
                  <p:embed/>
                </p:oleObj>
              </mc:Choice>
              <mc:Fallback>
                <p:oleObj name="Equation" r:id="rId9" imgW="88560" imgH="16488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4813" y="330835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组合 43"/>
          <p:cNvGrpSpPr/>
          <p:nvPr/>
        </p:nvGrpSpPr>
        <p:grpSpPr>
          <a:xfrm>
            <a:off x="4581525" y="3675063"/>
            <a:ext cx="3257550" cy="519112"/>
            <a:chOff x="4581525" y="3675063"/>
            <a:chExt cx="3257550" cy="519112"/>
          </a:xfrm>
        </p:grpSpPr>
        <p:sp>
          <p:nvSpPr>
            <p:cNvPr id="49240" name="Text Box 88"/>
            <p:cNvSpPr txBox="1">
              <a:spLocks noChangeArrowheads="1"/>
            </p:cNvSpPr>
            <p:nvPr/>
          </p:nvSpPr>
          <p:spPr bwMode="auto">
            <a:xfrm>
              <a:off x="4581525" y="36750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5, 2, 7, 8}</a:t>
              </a:r>
            </a:p>
          </p:txBody>
        </p:sp>
        <p:sp>
          <p:nvSpPr>
            <p:cNvPr id="49241" name="Line 89"/>
            <p:cNvSpPr>
              <a:spLocks noChangeShapeType="1"/>
            </p:cNvSpPr>
            <p:nvPr/>
          </p:nvSpPr>
          <p:spPr bwMode="auto">
            <a:xfrm>
              <a:off x="4930775" y="37195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42" name="Text Box 90"/>
          <p:cNvSpPr txBox="1">
            <a:spLocks noChangeArrowheads="1"/>
          </p:cNvSpPr>
          <p:nvPr/>
        </p:nvSpPr>
        <p:spPr bwMode="auto">
          <a:xfrm>
            <a:off x="8121650" y="3692525"/>
            <a:ext cx="726481"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smtClean="0">
                <a:latin typeface="Verdana" pitchFamily="34" charset="0"/>
                <a:ea typeface="黑体" pitchFamily="49" charset="-122"/>
              </a:rPr>
              <a:t>j;</a:t>
            </a:r>
            <a:endParaRPr kumimoji="1" lang="en-US" altLang="zh-CN" sz="2400" b="1" dirty="0">
              <a:latin typeface="Verdana" pitchFamily="34" charset="0"/>
              <a:ea typeface="黑体" pitchFamily="49" charset="-122"/>
            </a:endParaRPr>
          </a:p>
        </p:txBody>
      </p:sp>
      <p:sp>
        <p:nvSpPr>
          <p:cNvPr id="49245" name="Line 93"/>
          <p:cNvSpPr>
            <a:spLocks noChangeShapeType="1"/>
          </p:cNvSpPr>
          <p:nvPr/>
        </p:nvSpPr>
        <p:spPr bwMode="auto">
          <a:xfrm flipV="1">
            <a:off x="6416675" y="41052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46" name="Line 94"/>
          <p:cNvSpPr>
            <a:spLocks noChangeShapeType="1"/>
          </p:cNvSpPr>
          <p:nvPr/>
        </p:nvSpPr>
        <p:spPr bwMode="auto">
          <a:xfrm flipV="1">
            <a:off x="5508104" y="4149080"/>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2" name="Object 4"/>
          <p:cNvGraphicFramePr>
            <a:graphicFrameLocks noChangeAspect="1"/>
          </p:cNvGraphicFramePr>
          <p:nvPr/>
        </p:nvGraphicFramePr>
        <p:xfrm>
          <a:off x="6489700" y="4149725"/>
          <a:ext cx="215900" cy="323850"/>
        </p:xfrm>
        <a:graphic>
          <a:graphicData uri="http://schemas.openxmlformats.org/presentationml/2006/ole">
            <mc:AlternateContent xmlns:mc="http://schemas.openxmlformats.org/markup-compatibility/2006">
              <mc:Choice xmlns:v="urn:schemas-microsoft-com:vml" Requires="v">
                <p:oleObj spid="_x0000_s394430" name="Equation" r:id="rId10" imgW="126720" imgH="190440" progId="">
                  <p:embed/>
                </p:oleObj>
              </mc:Choice>
              <mc:Fallback>
                <p:oleObj name="Equation" r:id="rId10" imgW="126720" imgH="19044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9700" y="41497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3" name="Object 5"/>
          <p:cNvGraphicFramePr>
            <a:graphicFrameLocks noChangeAspect="1"/>
          </p:cNvGraphicFramePr>
          <p:nvPr/>
        </p:nvGraphicFramePr>
        <p:xfrm>
          <a:off x="5532438" y="4127500"/>
          <a:ext cx="219075" cy="406400"/>
        </p:xfrm>
        <a:graphic>
          <a:graphicData uri="http://schemas.openxmlformats.org/presentationml/2006/ole">
            <mc:AlternateContent xmlns:mc="http://schemas.openxmlformats.org/markup-compatibility/2006">
              <mc:Choice xmlns:v="urn:schemas-microsoft-com:vml" Requires="v">
                <p:oleObj spid="_x0000_s394431" name="Equation" r:id="rId11" imgW="88560" imgH="164880" progId="">
                  <p:embed/>
                </p:oleObj>
              </mc:Choice>
              <mc:Fallback>
                <p:oleObj name="Equation" r:id="rId11" imgW="88560" imgH="16488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2438" y="4127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组合 44"/>
          <p:cNvGrpSpPr/>
          <p:nvPr/>
        </p:nvGrpSpPr>
        <p:grpSpPr>
          <a:xfrm>
            <a:off x="4552950" y="4475163"/>
            <a:ext cx="3257550" cy="519112"/>
            <a:chOff x="4552950" y="4475163"/>
            <a:chExt cx="3257550" cy="519112"/>
          </a:xfrm>
        </p:grpSpPr>
        <p:sp>
          <p:nvSpPr>
            <p:cNvPr id="49250" name="Text Box 98"/>
            <p:cNvSpPr txBox="1">
              <a:spLocks noChangeArrowheads="1"/>
            </p:cNvSpPr>
            <p:nvPr/>
          </p:nvSpPr>
          <p:spPr bwMode="auto">
            <a:xfrm>
              <a:off x="4552950" y="4475163"/>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2, 5,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7, 8}</a:t>
              </a:r>
            </a:p>
          </p:txBody>
        </p:sp>
        <p:sp>
          <p:nvSpPr>
            <p:cNvPr id="49251" name="Line 99"/>
            <p:cNvSpPr>
              <a:spLocks noChangeShapeType="1"/>
            </p:cNvSpPr>
            <p:nvPr/>
          </p:nvSpPr>
          <p:spPr bwMode="auto">
            <a:xfrm>
              <a:off x="4902200" y="4519613"/>
              <a:ext cx="19526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52" name="Text Box 100"/>
          <p:cNvSpPr txBox="1">
            <a:spLocks noChangeArrowheads="1"/>
          </p:cNvSpPr>
          <p:nvPr/>
        </p:nvSpPr>
        <p:spPr bwMode="auto">
          <a:xfrm>
            <a:off x="8100392" y="4509120"/>
            <a:ext cx="949299" cy="461665"/>
          </a:xfrm>
          <a:prstGeom prst="rect">
            <a:avLst/>
          </a:prstGeom>
          <a:noFill/>
          <a:ln w="9525">
            <a:noFill/>
            <a:miter lim="800000"/>
            <a:headEnd/>
            <a:tailEnd/>
          </a:ln>
          <a:effectLst/>
        </p:spPr>
        <p:txBody>
          <a:bodyPr wrap="none">
            <a:spAutoFit/>
          </a:bodyPr>
          <a:lstStyle/>
          <a:p>
            <a:r>
              <a:rPr kumimoji="1" lang="en-US" altLang="zh-CN" sz="2400" dirty="0" smtClean="0">
                <a:latin typeface="Verdana" pitchFamily="34" charset="0"/>
                <a:ea typeface="黑体" pitchFamily="49" charset="-122"/>
              </a:rPr>
              <a:t>++</a:t>
            </a:r>
            <a:r>
              <a:rPr kumimoji="1" lang="en-US" altLang="zh-CN" sz="2400" b="1" dirty="0" err="1" smtClean="0">
                <a:latin typeface="Verdana" pitchFamily="34" charset="0"/>
                <a:ea typeface="黑体" pitchFamily="49" charset="-122"/>
              </a:rPr>
              <a:t>i</a:t>
            </a:r>
            <a:r>
              <a:rPr kumimoji="1" lang="en-US" altLang="zh-CN" sz="2400" b="1" dirty="0" smtClean="0">
                <a:latin typeface="Verdana" pitchFamily="34" charset="0"/>
                <a:ea typeface="黑体" pitchFamily="49" charset="-122"/>
              </a:rPr>
              <a:t>;</a:t>
            </a:r>
            <a:endParaRPr kumimoji="1" lang="en-US" altLang="zh-CN" sz="2400" b="1" dirty="0">
              <a:latin typeface="Verdana" pitchFamily="34" charset="0"/>
              <a:ea typeface="黑体" pitchFamily="49" charset="-122"/>
            </a:endParaRPr>
          </a:p>
        </p:txBody>
      </p:sp>
      <p:sp>
        <p:nvSpPr>
          <p:cNvPr id="49255" name="Line 103"/>
          <p:cNvSpPr>
            <a:spLocks noChangeShapeType="1"/>
          </p:cNvSpPr>
          <p:nvPr/>
        </p:nvSpPr>
        <p:spPr bwMode="auto">
          <a:xfrm flipV="1">
            <a:off x="6388100"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sp>
        <p:nvSpPr>
          <p:cNvPr id="49256" name="Line 104"/>
          <p:cNvSpPr>
            <a:spLocks noChangeShapeType="1"/>
          </p:cNvSpPr>
          <p:nvPr/>
        </p:nvSpPr>
        <p:spPr bwMode="auto">
          <a:xfrm flipV="1">
            <a:off x="5902325" y="4905375"/>
            <a:ext cx="0" cy="269875"/>
          </a:xfrm>
          <a:prstGeom prst="line">
            <a:avLst/>
          </a:prstGeom>
          <a:noFill/>
          <a:ln w="28575">
            <a:solidFill>
              <a:srgbClr val="FF0000"/>
            </a:solidFill>
            <a:round/>
            <a:headEnd/>
            <a:tailEnd type="triangle" w="med" len="med"/>
          </a:ln>
          <a:effectLst/>
        </p:spPr>
        <p:txBody>
          <a:bodyPr wrap="none" anchor="ctr"/>
          <a:lstStyle/>
          <a:p>
            <a:endParaRPr lang="zh-CN" altLang="en-US"/>
          </a:p>
        </p:txBody>
      </p:sp>
      <p:graphicFrame>
        <p:nvGraphicFramePr>
          <p:cNvPr id="89094" name="Object 6"/>
          <p:cNvGraphicFramePr>
            <a:graphicFrameLocks noChangeAspect="1"/>
          </p:cNvGraphicFramePr>
          <p:nvPr/>
        </p:nvGraphicFramePr>
        <p:xfrm>
          <a:off x="6461125" y="4949825"/>
          <a:ext cx="215900" cy="323850"/>
        </p:xfrm>
        <a:graphic>
          <a:graphicData uri="http://schemas.openxmlformats.org/presentationml/2006/ole">
            <mc:AlternateContent xmlns:mc="http://schemas.openxmlformats.org/markup-compatibility/2006">
              <mc:Choice xmlns:v="urn:schemas-microsoft-com:vml" Requires="v">
                <p:oleObj spid="_x0000_s394432" name="Equation" r:id="rId12" imgW="126720" imgH="190440" progId="">
                  <p:embed/>
                </p:oleObj>
              </mc:Choice>
              <mc:Fallback>
                <p:oleObj name="Equation" r:id="rId12" imgW="126720" imgH="19044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4949825"/>
                        <a:ext cx="215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7"/>
          <p:cNvGraphicFramePr>
            <a:graphicFrameLocks noChangeAspect="1"/>
          </p:cNvGraphicFramePr>
          <p:nvPr/>
        </p:nvGraphicFramePr>
        <p:xfrm>
          <a:off x="5989638" y="4889500"/>
          <a:ext cx="219075" cy="406400"/>
        </p:xfrm>
        <a:graphic>
          <a:graphicData uri="http://schemas.openxmlformats.org/presentationml/2006/ole">
            <mc:AlternateContent xmlns:mc="http://schemas.openxmlformats.org/markup-compatibility/2006">
              <mc:Choice xmlns:v="urn:schemas-microsoft-com:vml" Requires="v">
                <p:oleObj spid="_x0000_s394433" name="Equation" r:id="rId13" imgW="88560" imgH="164880" progId="">
                  <p:embed/>
                </p:oleObj>
              </mc:Choice>
              <mc:Fallback>
                <p:oleObj name="Equation" r:id="rId13" imgW="88560" imgH="164880" progId="">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638" y="4889500"/>
                        <a:ext cx="2190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261" name="Line 109"/>
          <p:cNvSpPr>
            <a:spLocks noChangeShapeType="1"/>
          </p:cNvSpPr>
          <p:nvPr/>
        </p:nvSpPr>
        <p:spPr bwMode="auto">
          <a:xfrm>
            <a:off x="4892675" y="5319713"/>
            <a:ext cx="195263" cy="0"/>
          </a:xfrm>
          <a:prstGeom prst="line">
            <a:avLst/>
          </a:prstGeom>
          <a:noFill/>
          <a:ln w="28575">
            <a:solidFill>
              <a:schemeClr val="tx1"/>
            </a:solidFill>
            <a:round/>
            <a:headEnd/>
            <a:tailEnd/>
          </a:ln>
          <a:effectLst/>
        </p:spPr>
        <p:txBody>
          <a:bodyPr wrap="none" anchor="ctr"/>
          <a:lstStyle/>
          <a:p>
            <a:endParaRPr lang="zh-CN" altLang="en-US"/>
          </a:p>
        </p:txBody>
      </p:sp>
      <p:sp>
        <p:nvSpPr>
          <p:cNvPr id="49262" name="Text Box 110"/>
          <p:cNvSpPr txBox="1">
            <a:spLocks noChangeArrowheads="1"/>
          </p:cNvSpPr>
          <p:nvPr/>
        </p:nvSpPr>
        <p:spPr bwMode="auto">
          <a:xfrm>
            <a:off x="7988300" y="5272088"/>
            <a:ext cx="793750" cy="457200"/>
          </a:xfrm>
          <a:prstGeom prst="rect">
            <a:avLst/>
          </a:prstGeom>
          <a:noFill/>
          <a:ln w="9525">
            <a:noFill/>
            <a:miter lim="800000"/>
            <a:headEnd/>
            <a:tailEnd/>
          </a:ln>
          <a:effectLst/>
        </p:spPr>
        <p:txBody>
          <a:bodyPr wrap="none">
            <a:spAutoFit/>
          </a:bodyPr>
          <a:lstStyle/>
          <a:p>
            <a:r>
              <a:rPr kumimoji="1" lang="zh-CN" altLang="en-US" sz="2400">
                <a:latin typeface="Verdana" pitchFamily="34" charset="0"/>
                <a:ea typeface="黑体" pitchFamily="49" charset="-122"/>
              </a:rPr>
              <a:t>完成</a:t>
            </a:r>
          </a:p>
        </p:txBody>
      </p:sp>
      <p:grpSp>
        <p:nvGrpSpPr>
          <p:cNvPr id="3" name="Group 61"/>
          <p:cNvGrpSpPr>
            <a:grpSpLocks/>
          </p:cNvGrpSpPr>
          <p:nvPr/>
        </p:nvGrpSpPr>
        <p:grpSpPr bwMode="auto">
          <a:xfrm>
            <a:off x="4572000" y="1412875"/>
            <a:ext cx="3257550" cy="519113"/>
            <a:chOff x="1936" y="1009"/>
            <a:chExt cx="2052" cy="327"/>
          </a:xfrm>
        </p:grpSpPr>
        <p:sp>
          <p:nvSpPr>
            <p:cNvPr id="49214" name="Text Box 62"/>
            <p:cNvSpPr txBox="1">
              <a:spLocks noChangeArrowheads="1"/>
            </p:cNvSpPr>
            <p:nvPr/>
          </p:nvSpPr>
          <p:spPr bwMode="auto">
            <a:xfrm>
              <a:off x="1936" y="1009"/>
              <a:ext cx="2052" cy="327"/>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a:t>
              </a:r>
              <a:r>
                <a:rPr kumimoji="1" lang="ja-JP" altLang="en-US" sz="2800">
                  <a:solidFill>
                    <a:srgbClr val="00CCFF"/>
                  </a:solidFill>
                  <a:latin typeface="Verdana" pitchFamily="34" charset="0"/>
                  <a:ea typeface="黑体" pitchFamily="49" charset="-122"/>
                </a:rPr>
                <a:t>6</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7, 5, 2, 5, 8}</a:t>
              </a:r>
            </a:p>
          </p:txBody>
        </p:sp>
        <p:sp>
          <p:nvSpPr>
            <p:cNvPr id="49215" name="Line 63"/>
            <p:cNvSpPr>
              <a:spLocks noChangeShapeType="1"/>
            </p:cNvSpPr>
            <p:nvPr/>
          </p:nvSpPr>
          <p:spPr bwMode="auto">
            <a:xfrm>
              <a:off x="3446" y="1037"/>
              <a:ext cx="123" cy="0"/>
            </a:xfrm>
            <a:prstGeom prst="line">
              <a:avLst/>
            </a:prstGeom>
            <a:noFill/>
            <a:ln w="28575">
              <a:solidFill>
                <a:schemeClr val="tx1"/>
              </a:solidFill>
              <a:round/>
              <a:headEnd/>
              <a:tailEnd/>
            </a:ln>
            <a:effectLst/>
          </p:spPr>
          <p:txBody>
            <a:bodyPr wrap="none" anchor="ctr"/>
            <a:lstStyle/>
            <a:p>
              <a:endParaRPr lang="zh-CN" altLang="en-US"/>
            </a:p>
          </p:txBody>
        </p:sp>
      </p:grpSp>
      <p:sp>
        <p:nvSpPr>
          <p:cNvPr id="49260" name="Text Box 108"/>
          <p:cNvSpPr txBox="1">
            <a:spLocks noChangeArrowheads="1"/>
          </p:cNvSpPr>
          <p:nvPr/>
        </p:nvSpPr>
        <p:spPr bwMode="auto">
          <a:xfrm>
            <a:off x="4543425" y="5275263"/>
            <a:ext cx="3451225" cy="519112"/>
          </a:xfrm>
          <a:prstGeom prst="rect">
            <a:avLst/>
          </a:prstGeom>
          <a:noFill/>
          <a:ln w="9525">
            <a:noFill/>
            <a:miter lim="800000"/>
            <a:headEnd/>
            <a:tailEnd/>
          </a:ln>
          <a:effectLst/>
        </p:spPr>
        <p:txBody>
          <a:bodyPr wrap="none">
            <a:spAutoFit/>
          </a:bodyPr>
          <a:lstStyle/>
          <a:p>
            <a:r>
              <a:rPr kumimoji="1" lang="ja-JP" altLang="en-US" sz="2800">
                <a:latin typeface="Verdana" pitchFamily="34" charset="0"/>
                <a:ea typeface="黑体" pitchFamily="49" charset="-122"/>
              </a:rPr>
              <a:t>{5</a:t>
            </a:r>
            <a:r>
              <a:rPr kumimoji="1" lang="en-US" altLang="zh-CN" sz="2800">
                <a:latin typeface="Verdana" pitchFamily="34" charset="0"/>
                <a:ea typeface="黑体" pitchFamily="49" charset="-122"/>
              </a:rPr>
              <a:t>, </a:t>
            </a:r>
            <a:r>
              <a:rPr kumimoji="1" lang="ja-JP" altLang="en-US" sz="2800">
                <a:latin typeface="Verdana" pitchFamily="34" charset="0"/>
                <a:ea typeface="黑体" pitchFamily="49" charset="-122"/>
              </a:rPr>
              <a:t>2, 5} </a:t>
            </a:r>
            <a:r>
              <a:rPr kumimoji="1" lang="ja-JP" altLang="en-US" sz="2800">
                <a:solidFill>
                  <a:schemeClr val="accent1"/>
                </a:solidFill>
                <a:latin typeface="Verdana" pitchFamily="34" charset="0"/>
                <a:ea typeface="黑体" pitchFamily="49" charset="-122"/>
              </a:rPr>
              <a:t>6</a:t>
            </a:r>
            <a:r>
              <a:rPr kumimoji="1" lang="ja-JP" altLang="en-US" sz="2800">
                <a:latin typeface="Verdana" pitchFamily="34" charset="0"/>
                <a:ea typeface="黑体" pitchFamily="49" charset="-122"/>
              </a:rPr>
              <a:t> {7, 8}</a:t>
            </a:r>
          </a:p>
        </p:txBody>
      </p:sp>
      <p:sp>
        <p:nvSpPr>
          <p:cNvPr id="40" name="矩形 39"/>
          <p:cNvSpPr/>
          <p:nvPr/>
        </p:nvSpPr>
        <p:spPr>
          <a:xfrm>
            <a:off x="179512" y="620688"/>
            <a:ext cx="4320480" cy="461665"/>
          </a:xfrm>
          <a:prstGeom prst="rect">
            <a:avLst/>
          </a:prstGeom>
        </p:spPr>
        <p:txBody>
          <a:bodyPr wrap="square">
            <a:spAutoFit/>
          </a:bodyPr>
          <a:lstStyle/>
          <a:p>
            <a:r>
              <a:rPr kumimoji="1" lang="zh-CN" altLang="en-US" sz="2400" dirty="0" smtClean="0">
                <a:effectLst>
                  <a:outerShdw blurRad="38100" dist="38100" dir="2700000" algn="tl">
                    <a:srgbClr val="C0C0C0"/>
                  </a:outerShdw>
                </a:effectLst>
                <a:latin typeface="微软雅黑" pitchFamily="34" charset="-122"/>
                <a:ea typeface="微软雅黑" pitchFamily="34" charset="-122"/>
              </a:rPr>
              <a:t>一趟快速排序算法的实现：</a:t>
            </a:r>
            <a:endParaRPr lang="zh-CN" altLang="en-US" sz="2400" dirty="0">
              <a:latin typeface="微软雅黑" pitchFamily="34" charset="-122"/>
              <a:ea typeface="微软雅黑" pitchFamily="34" charset="-122"/>
            </a:endParaRPr>
          </a:p>
        </p:txBody>
      </p:sp>
      <p:sp>
        <p:nvSpPr>
          <p:cNvPr id="41" name="Text Box 78"/>
          <p:cNvSpPr txBox="1">
            <a:spLocks noChangeArrowheads="1"/>
          </p:cNvSpPr>
          <p:nvPr/>
        </p:nvSpPr>
        <p:spPr bwMode="auto">
          <a:xfrm>
            <a:off x="4582790" y="2880494"/>
            <a:ext cx="3257550" cy="519112"/>
          </a:xfrm>
          <a:prstGeom prst="rect">
            <a:avLst/>
          </a:prstGeom>
          <a:noFill/>
          <a:ln w="9525">
            <a:noFill/>
            <a:miter lim="800000"/>
            <a:headEnd/>
            <a:tailEnd/>
          </a:ln>
          <a:effectLst/>
        </p:spPr>
        <p:txBody>
          <a:bodyPr wrap="none">
            <a:spAutoFit/>
          </a:bodyPr>
          <a:lstStyle/>
          <a:p>
            <a:r>
              <a:rPr kumimoji="1" lang="ja-JP" altLang="en-US" sz="2800" dirty="0">
                <a:latin typeface="Verdana" pitchFamily="34" charset="0"/>
                <a:ea typeface="黑体" pitchFamily="49" charset="-122"/>
              </a:rPr>
              <a:t>{5</a:t>
            </a:r>
            <a:r>
              <a:rPr kumimoji="1" lang="en-US" altLang="zh-CN" sz="2800" dirty="0">
                <a:latin typeface="Verdana" pitchFamily="34" charset="0"/>
                <a:ea typeface="黑体" pitchFamily="49" charset="-122"/>
              </a:rPr>
              <a:t>, </a:t>
            </a:r>
            <a:r>
              <a:rPr kumimoji="1" lang="ja-JP" altLang="en-US" sz="2800" dirty="0">
                <a:latin typeface="Verdana" pitchFamily="34" charset="0"/>
                <a:ea typeface="黑体" pitchFamily="49" charset="-122"/>
              </a:rPr>
              <a:t>7, 5, 2, </a:t>
            </a:r>
            <a:r>
              <a:rPr kumimoji="1" lang="ja-JP" altLang="en-US" sz="2800" dirty="0">
                <a:solidFill>
                  <a:schemeClr val="accent1"/>
                </a:solidFill>
                <a:latin typeface="Verdana" pitchFamily="34" charset="0"/>
                <a:ea typeface="黑体" pitchFamily="49" charset="-122"/>
              </a:rPr>
              <a:t>6</a:t>
            </a:r>
            <a:r>
              <a:rPr kumimoji="1" lang="ja-JP" altLang="en-US" sz="2800" dirty="0">
                <a:latin typeface="Verdana" pitchFamily="34" charset="0"/>
                <a:ea typeface="黑体" pitchFamily="49" charset="-122"/>
              </a:rPr>
              <a:t>, 8}</a:t>
            </a:r>
          </a:p>
        </p:txBody>
      </p:sp>
      <p:sp>
        <p:nvSpPr>
          <p:cNvPr id="42" name="Line 79"/>
          <p:cNvSpPr>
            <a:spLocks noChangeShapeType="1"/>
          </p:cNvSpPr>
          <p:nvPr/>
        </p:nvSpPr>
        <p:spPr bwMode="auto">
          <a:xfrm>
            <a:off x="4932040" y="2924944"/>
            <a:ext cx="195263" cy="0"/>
          </a:xfrm>
          <a:prstGeom prst="line">
            <a:avLst/>
          </a:prstGeom>
          <a:noFill/>
          <a:ln w="2857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2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0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2.5E-6 -2.72559E-6 L -0.11025 -0.00925 " pathEditMode="relative" rAng="0" ptsTypes="AA">
                                      <p:cBhvr>
                                        <p:cTn id="18" dur="2000" fill="hold"/>
                                        <p:tgtEl>
                                          <p:spTgt spid="49225"/>
                                        </p:tgtEl>
                                        <p:attrNameLst>
                                          <p:attrName>ppt_x</p:attrName>
                                          <p:attrName>ppt_y</p:attrName>
                                        </p:attrNameLst>
                                      </p:cBhvr>
                                      <p:rCtr x="-55" y="-5"/>
                                    </p:animMotion>
                                  </p:childTnLst>
                                </p:cTn>
                              </p:par>
                              <p:par>
                                <p:cTn id="19" presetID="35" presetClass="path" presetSubtype="0" accel="50000" decel="50000" fill="hold" nodeType="withEffect">
                                  <p:stCondLst>
                                    <p:cond delay="0"/>
                                  </p:stCondLst>
                                  <p:childTnLst>
                                    <p:animMotion origin="layout" path="M -1.38889E-6 -2.81814E-6 L -0.11024 -2.81814E-6 " pathEditMode="relative" rAng="0" ptsTypes="AA">
                                      <p:cBhvr>
                                        <p:cTn id="20" dur="2000" fill="hold"/>
                                        <p:tgtEl>
                                          <p:spTgt spid="89088"/>
                                        </p:tgtEl>
                                        <p:attrNameLst>
                                          <p:attrName>ppt_x</p:attrName>
                                          <p:attrName>ppt_y</p:attrName>
                                        </p:attrNameLst>
                                      </p:cBhvr>
                                      <p:rCtr x="-5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90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2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2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2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0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2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0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2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92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0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2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90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2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2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09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926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2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p:bldP spid="49225" grpId="0" animBg="1"/>
      <p:bldP spid="49226" grpId="0" animBg="1"/>
      <p:bldP spid="49232" grpId="0"/>
      <p:bldP spid="49235" grpId="0" animBg="1"/>
      <p:bldP spid="49236" grpId="0" animBg="1"/>
      <p:bldP spid="49242" grpId="0"/>
      <p:bldP spid="49245" grpId="0" animBg="1"/>
      <p:bldP spid="49246" grpId="0" animBg="1"/>
      <p:bldP spid="49252" grpId="0"/>
      <p:bldP spid="49255" grpId="0" animBg="1"/>
      <p:bldP spid="49256" grpId="0" animBg="1"/>
      <p:bldP spid="49261" grpId="0" animBg="1"/>
      <p:bldP spid="49262" grpId="0"/>
      <p:bldP spid="49260" grpId="0"/>
      <p:bldP spid="41" grpId="0"/>
      <p:bldP spid="4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764704"/>
            <a:ext cx="7992888" cy="4873625"/>
          </a:xfrm>
        </p:spPr>
        <p:txBody>
          <a:bodyPr/>
          <a:lstStyle/>
          <a:p>
            <a:pPr>
              <a:buNone/>
              <a:defRPr/>
            </a:pPr>
            <a:r>
              <a:rPr kumimoji="1" lang="zh-CN" altLang="en-US" dirty="0" smtClean="0">
                <a:effectLst>
                  <a:outerShdw blurRad="38100" dist="38100" dir="2700000" algn="tl">
                    <a:srgbClr val="C0C0C0"/>
                  </a:outerShdw>
                </a:effectLst>
              </a:rPr>
              <a:t>一趟快速排序算法的实现（改进）</a:t>
            </a:r>
            <a:endParaRPr kumimoji="1" lang="en-US" altLang="zh-CN" dirty="0" smtClean="0">
              <a:effectLst>
                <a:outerShdw blurRad="38100" dist="38100" dir="2700000" algn="tl">
                  <a:srgbClr val="C0C0C0"/>
                </a:outerShdw>
              </a:effectLst>
            </a:endParaRPr>
          </a:p>
          <a:p>
            <a:pPr>
              <a:buNone/>
              <a:defRPr/>
            </a:pPr>
            <a:r>
              <a:rPr kumimoji="1" lang="en-US" altLang="zh-CN" sz="1800" b="1" dirty="0" smtClean="0">
                <a:effectLst>
                  <a:outerShdw blurRad="38100" dist="38100" dir="2700000" algn="tl">
                    <a:srgbClr val="C0C0C0"/>
                  </a:outerShdw>
                </a:effectLst>
              </a:rPr>
              <a:t>PROC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(VAR r:listtype; </a:t>
            </a:r>
            <a:r>
              <a:rPr kumimoji="1" lang="en-US" altLang="zh-CN" sz="1800" b="1" dirty="0" err="1" smtClean="0">
                <a:effectLst>
                  <a:outerShdw blurRad="38100" dist="38100" dir="2700000" algn="tl">
                    <a:srgbClr val="C0C0C0"/>
                  </a:outerShdw>
                </a:effectLst>
              </a:rPr>
              <a:t>s,t:integer</a:t>
            </a:r>
            <a:r>
              <a:rPr kumimoji="1" lang="en-US" altLang="zh-CN" sz="1800" b="1" dirty="0" smtClean="0">
                <a:effectLst>
                  <a:outerShdw blurRad="38100" dist="38100" dir="2700000" algn="tl">
                    <a:srgbClr val="C0C0C0"/>
                  </a:outerShdw>
                </a:effectLst>
              </a:rPr>
              <a:t>;  </a:t>
            </a:r>
            <a:r>
              <a:rPr kumimoji="1" lang="en-US" altLang="zh-CN" sz="1800" b="1" dirty="0" smtClean="0">
                <a:solidFill>
                  <a:srgbClr val="FF0066"/>
                </a:solidFill>
                <a:effectLst>
                  <a:outerShdw blurRad="38100" dist="38100" dir="2700000" algn="tl">
                    <a:srgbClr val="C0C0C0"/>
                  </a:outerShdw>
                </a:effectLst>
              </a:rPr>
              <a:t>VAR i</a:t>
            </a:r>
            <a:r>
              <a:rPr kumimoji="1" lang="en-US" altLang="zh-CN" sz="1800" b="1" dirty="0" smtClean="0">
                <a:effectLst>
                  <a:outerShdw blurRad="38100" dist="38100" dir="2700000" algn="tl">
                    <a:srgbClr val="C0C0C0"/>
                  </a:outerShdw>
                </a:effectLst>
              </a:rPr>
              <a:t>:integer);</a:t>
            </a:r>
          </a:p>
          <a:p>
            <a:pPr>
              <a:buFont typeface="Wingdings" pitchFamily="2" charset="2"/>
              <a:buNone/>
              <a:defRPr/>
            </a:pP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对</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进行一趟快速排序</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将</a:t>
            </a:r>
            <a:r>
              <a:rPr kumimoji="1" lang="en-US" altLang="zh-CN" sz="1800" b="1" dirty="0" smtClean="0">
                <a:effectLst>
                  <a:outerShdw blurRad="38100" dist="38100" dir="2700000" algn="tl">
                    <a:srgbClr val="C0C0C0"/>
                  </a:outerShdw>
                </a:effectLst>
              </a:rPr>
              <a:t>r[s..t]</a:t>
            </a:r>
            <a:r>
              <a:rPr kumimoji="1" lang="zh-CN" altLang="en-US" sz="1800" b="1" dirty="0" smtClean="0">
                <a:effectLst>
                  <a:outerShdw blurRad="38100" dist="38100" dir="2700000" algn="tl">
                    <a:srgbClr val="C0C0C0"/>
                  </a:outerShdw>
                </a:effectLst>
              </a:rPr>
              <a:t>分为两部分</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r[s..i-1]</a:t>
            </a:r>
            <a:r>
              <a:rPr kumimoji="1" lang="zh-CN" altLang="en-US" sz="1800" b="1" dirty="0" smtClean="0">
                <a:effectLst>
                  <a:outerShdw blurRad="38100" dist="38100" dir="2700000" algn="tl">
                    <a:srgbClr val="C0C0C0"/>
                  </a:outerShdw>
                </a:effectLst>
              </a:rPr>
              <a:t>的关键字不大于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r[i+1..t]</a:t>
            </a:r>
            <a:r>
              <a:rPr kumimoji="1" lang="zh-CN" altLang="en-US" sz="1800" b="1" dirty="0" smtClean="0">
                <a:effectLst>
                  <a:outerShdw blurRad="38100" dist="38100" dir="2700000" algn="tl">
                    <a:srgbClr val="C0C0C0"/>
                  </a:outerShdw>
                </a:effectLst>
              </a:rPr>
              <a:t>的关键字不小于</a:t>
            </a:r>
            <a:r>
              <a:rPr kumimoji="1" lang="en-US" altLang="zh-CN" sz="1800" b="1" dirty="0" smtClean="0">
                <a:effectLst>
                  <a:outerShdw blurRad="38100" dist="38100" dir="2700000" algn="tl">
                    <a:srgbClr val="C0C0C0"/>
                  </a:outerShdw>
                </a:effectLst>
              </a:rPr>
              <a:t>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].key  }</a:t>
            </a:r>
          </a:p>
          <a:p>
            <a:pPr>
              <a:buFont typeface="Wingdings" pitchFamily="2" charset="2"/>
              <a:buNone/>
              <a:defRPr/>
            </a:pPr>
            <a:r>
              <a:rPr kumimoji="1" lang="en-US" altLang="zh-CN" sz="1800" b="1" dirty="0" smtClean="0">
                <a:effectLst>
                  <a:outerShdw blurRad="38100" dist="38100" dir="2700000" algn="tl">
                    <a:srgbClr val="C0C0C0"/>
                  </a:outerShdw>
                </a:effectLst>
              </a:rPr>
              <a:t>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:=s; j:=t; </a:t>
            </a:r>
            <a:r>
              <a:rPr kumimoji="1" lang="en-US" altLang="zh-CN" sz="1800" b="1" dirty="0" err="1" smtClean="0">
                <a:solidFill>
                  <a:srgbClr val="FF0000"/>
                </a:solidFill>
                <a:effectLst>
                  <a:outerShdw blurRad="38100" dist="38100" dir="2700000" algn="tl">
                    <a:srgbClr val="C0C0C0"/>
                  </a:outerShdw>
                </a:effectLst>
              </a:rPr>
              <a:t>rp</a:t>
            </a:r>
            <a:r>
              <a:rPr kumimoji="1" lang="en-US" altLang="zh-CN" sz="1800" b="1" dirty="0" smtClean="0">
                <a:solidFill>
                  <a:srgbClr val="FF0000"/>
                </a:solidFill>
                <a:effectLst>
                  <a:outerShdw blurRad="38100" dist="38100" dir="2700000" algn="tl">
                    <a:srgbClr val="C0C0C0"/>
                  </a:outerShdw>
                </a:effectLst>
              </a:rPr>
              <a:t>:=r[s]; </a:t>
            </a:r>
            <a:r>
              <a:rPr kumimoji="1" lang="en-US" altLang="zh-CN" sz="1800" b="1" dirty="0" smtClean="0">
                <a:effectLst>
                  <a:outerShdw blurRad="38100" dist="38100" dir="2700000" algn="tl">
                    <a:srgbClr val="C0C0C0"/>
                  </a:outerShdw>
                </a:effectLst>
              </a:rPr>
              <a:t>x:=r[s].key;</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DO</a:t>
            </a:r>
          </a:p>
          <a:p>
            <a:pPr>
              <a:buFont typeface="Wingdings" pitchFamily="2" charset="2"/>
              <a:buNone/>
              <a:defRPr/>
            </a:pPr>
            <a:r>
              <a:rPr kumimoji="1" lang="en-US" altLang="zh-CN" sz="1800" b="1" dirty="0" smtClean="0">
                <a:effectLst>
                  <a:outerShdw blurRad="38100" dist="38100" dir="2700000" algn="tl">
                    <a:srgbClr val="C0C0C0"/>
                  </a:outerShdw>
                </a:effectLst>
              </a:rPr>
              <a:t>     [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(r[j].</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j:=j-1;</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]:=r[j];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WHILE  (</a:t>
            </a:r>
            <a:r>
              <a:rPr kumimoji="1" lang="en-US" altLang="zh-CN" sz="1800" b="1" dirty="0" err="1" smtClean="0">
                <a:effectLst>
                  <a:outerShdw blurRad="38100" dist="38100" dir="2700000" algn="tl">
                    <a:srgbClr val="C0C0C0"/>
                  </a:outerShdw>
                </a:effectLst>
              </a:rPr>
              <a:t>i</a:t>
            </a:r>
            <a:r>
              <a:rPr kumimoji="1" lang="zh-CN" altLang="en-US" sz="1800" b="1" dirty="0" smtClean="0">
                <a:effectLst>
                  <a:outerShdw blurRad="38100" dist="38100" dir="2700000" algn="tl">
                    <a:srgbClr val="C0C0C0"/>
                  </a:outerShdw>
                </a:effectLst>
              </a:rPr>
              <a:t>＜</a:t>
            </a:r>
            <a:r>
              <a:rPr kumimoji="1" lang="en-US" altLang="zh-CN" sz="1800" b="1" dirty="0" smtClean="0">
                <a:effectLst>
                  <a:outerShdw blurRad="38100" dist="38100" dir="2700000" algn="tl">
                    <a:srgbClr val="C0C0C0"/>
                  </a:outerShdw>
                </a:effectLst>
              </a:rPr>
              <a:t>j) AND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key≤x</a:t>
            </a:r>
            <a:r>
              <a:rPr kumimoji="1" lang="en-US" altLang="zh-CN" sz="1800" b="1" dirty="0" smtClean="0">
                <a:effectLst>
                  <a:outerShdw blurRad="38100" dist="38100" dir="2700000" algn="tl">
                    <a:srgbClr val="C0C0C0"/>
                  </a:outerShdw>
                </a:effectLst>
              </a:rPr>
              <a:t>) DO </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:=i+1; </a:t>
            </a:r>
          </a:p>
          <a:p>
            <a:pPr>
              <a:buFont typeface="Wingdings" pitchFamily="2" charset="2"/>
              <a:buNone/>
              <a:defRPr/>
            </a:pPr>
            <a:r>
              <a:rPr kumimoji="1" lang="en-US" altLang="zh-CN" sz="1800" b="1" dirty="0" smtClean="0">
                <a:effectLst>
                  <a:outerShdw blurRad="38100" dist="38100" dir="2700000" algn="tl">
                    <a:srgbClr val="C0C0C0"/>
                  </a:outerShdw>
                </a:effectLst>
              </a:rPr>
              <a:t>         r[j]:=r[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    { </a:t>
            </a:r>
            <a:r>
              <a:rPr kumimoji="1" lang="zh-CN" altLang="en-US" sz="1800" b="1" dirty="0" smtClean="0">
                <a:effectLst>
                  <a:outerShdw blurRad="38100" dist="38100" dir="2700000" algn="tl">
                    <a:srgbClr val="C0C0C0"/>
                  </a:outerShdw>
                </a:effectLst>
              </a:rPr>
              <a:t>赋值 </a:t>
            </a:r>
            <a:r>
              <a:rPr kumimoji="1" lang="en-US" altLang="zh-CN" sz="1800" b="1" dirty="0" smtClean="0">
                <a:effectLst>
                  <a:outerShdw blurRad="38100" dist="38100" dir="2700000" algn="tl">
                    <a:srgbClr val="C0C0C0"/>
                  </a:outerShdw>
                </a:effectLst>
              </a:rPr>
              <a:t>}</a:t>
            </a:r>
          </a:p>
          <a:p>
            <a:pPr>
              <a:buFont typeface="Wingdings" pitchFamily="2" charset="2"/>
              <a:buNone/>
              <a:defRPr/>
            </a:pPr>
            <a:r>
              <a:rPr kumimoji="1" lang="en-US" altLang="zh-CN" sz="1800" b="1" dirty="0" smtClean="0">
                <a:effectLst>
                  <a:outerShdw blurRad="38100" dist="38100" dir="2700000" algn="tl">
                    <a:srgbClr val="C0C0C0"/>
                  </a:outerShdw>
                </a:effectLst>
              </a:rPr>
              <a:t>     ];</a:t>
            </a:r>
          </a:p>
          <a:p>
            <a:pPr>
              <a:buFont typeface="Wingdings" pitchFamily="2" charset="2"/>
              <a:buNone/>
              <a:defRPr/>
            </a:pPr>
            <a:r>
              <a:rPr kumimoji="1" lang="en-US" altLang="zh-CN" sz="1800" b="1" dirty="0" smtClean="0">
                <a:effectLst>
                  <a:outerShdw blurRad="38100" dist="38100" dir="2700000" algn="tl">
                    <a:srgbClr val="C0C0C0"/>
                  </a:outerShdw>
                </a:effectLst>
              </a:rPr>
              <a:t>      r[</a:t>
            </a:r>
            <a:r>
              <a:rPr kumimoji="1" lang="en-US" altLang="zh-CN" sz="1800" b="1" dirty="0" err="1" smtClean="0">
                <a:effectLst>
                  <a:outerShdw blurRad="38100" dist="38100" dir="2700000" algn="tl">
                    <a:srgbClr val="C0C0C0"/>
                  </a:outerShdw>
                </a:effectLst>
              </a:rPr>
              <a:t>i</a:t>
            </a:r>
            <a:r>
              <a:rPr kumimoji="1" lang="en-US" altLang="zh-CN" sz="1800" b="1" dirty="0" smtClean="0">
                <a:effectLst>
                  <a:outerShdw blurRad="38100" dist="38100" dir="2700000" algn="tl">
                    <a:srgbClr val="C0C0C0"/>
                  </a:outerShdw>
                </a:effectLst>
              </a:rPr>
              <a:t>]:=</a:t>
            </a:r>
            <a:r>
              <a:rPr kumimoji="1" lang="en-US" altLang="zh-CN" sz="1800" b="1" dirty="0" err="1" smtClean="0">
                <a:effectLst>
                  <a:outerShdw blurRad="38100" dist="38100" dir="2700000" algn="tl">
                    <a:srgbClr val="C0C0C0"/>
                  </a:outerShdw>
                </a:effectLst>
              </a:rPr>
              <a:t>rp</a:t>
            </a:r>
            <a:endParaRPr kumimoji="1" lang="en-US" altLang="zh-CN" sz="1800" b="1" dirty="0" smtClean="0">
              <a:effectLst>
                <a:outerShdw blurRad="38100" dist="38100" dir="2700000" algn="tl">
                  <a:srgbClr val="C0C0C0"/>
                </a:outerShdw>
              </a:effectLst>
            </a:endParaRPr>
          </a:p>
          <a:p>
            <a:pPr>
              <a:buFont typeface="Wingdings" pitchFamily="2" charset="2"/>
              <a:buNone/>
              <a:defRPr/>
            </a:pPr>
            <a:r>
              <a:rPr kumimoji="1" lang="en-US" altLang="zh-CN" sz="1800" b="1" dirty="0" smtClean="0">
                <a:effectLst>
                  <a:outerShdw blurRad="38100" dist="38100" dir="2700000" algn="tl">
                    <a:srgbClr val="C0C0C0"/>
                  </a:outerShdw>
                </a:effectLst>
              </a:rPr>
              <a:t> ENDP;  {</a:t>
            </a:r>
            <a:r>
              <a:rPr kumimoji="1" lang="en-US" altLang="zh-CN" sz="1800" b="1" dirty="0" err="1" smtClean="0">
                <a:effectLst>
                  <a:outerShdw blurRad="38100" dist="38100" dir="2700000" algn="tl">
                    <a:srgbClr val="C0C0C0"/>
                  </a:outerShdw>
                </a:effectLst>
              </a:rPr>
              <a:t>qkpass</a:t>
            </a:r>
            <a:r>
              <a:rPr kumimoji="1" lang="en-US" altLang="zh-CN" sz="1800" b="1" dirty="0" smtClean="0">
                <a:effectLst>
                  <a:outerShdw blurRad="38100" dist="38100" dir="2700000" algn="tl">
                    <a:srgbClr val="C0C0C0"/>
                  </a:outerShdw>
                </a:effectLst>
              </a:rPr>
              <a:t>}</a:t>
            </a:r>
            <a:r>
              <a:rPr kumimoji="1" lang="en-US" altLang="zh-CN" sz="1800" b="1" dirty="0" smtClean="0">
                <a:solidFill>
                  <a:srgbClr val="FFFFCC"/>
                </a:solidFill>
                <a:effectLst>
                  <a:outerShdw blurRad="38100" dist="38100" dir="2700000" algn="tl">
                    <a:srgbClr val="C0C0C0"/>
                  </a:outerShdw>
                </a:effectLst>
              </a:rPr>
              <a:t> </a:t>
            </a:r>
            <a:endParaRPr lang="zh-CN" altLang="en-US" sz="1800" dirty="0"/>
          </a:p>
        </p:txBody>
      </p:sp>
      <p:sp>
        <p:nvSpPr>
          <p:cNvPr id="81923" name="标题 1"/>
          <p:cNvSpPr>
            <a:spLocks/>
          </p:cNvSpPr>
          <p:nvPr/>
        </p:nvSpPr>
        <p:spPr bwMode="auto">
          <a:xfrm>
            <a:off x="683568" y="0"/>
            <a:ext cx="7467600" cy="666328"/>
          </a:xfrm>
          <a:prstGeom prst="rect">
            <a:avLst/>
          </a:prstGeom>
          <a:noFill/>
          <a:ln w="9525">
            <a:noFill/>
            <a:miter lim="800000"/>
            <a:headEnd/>
            <a:tailEnd/>
          </a:ln>
        </p:spPr>
        <p:txBody>
          <a:bodyPr anchor="b"/>
          <a:lstStyle/>
          <a:p>
            <a:pPr algn="ctr"/>
            <a:r>
              <a:rPr kumimoji="1" lang="zh-CN" altLang="en-US" sz="3600" dirty="0" smtClean="0">
                <a:solidFill>
                  <a:srgbClr val="16161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快速排序</a:t>
            </a:r>
          </a:p>
        </p:txBody>
      </p:sp>
    </p:spTree>
  </p:cSld>
  <p:clrMapOvr>
    <a:masterClrMapping/>
  </p:clrMapOvr>
  <p:transition>
    <p:sndAc>
      <p:end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effectLst>
                  <a:outerShdw blurRad="38100" dist="38100" dir="2700000" algn="tl">
                    <a:srgbClr val="C0C0C0"/>
                  </a:outerShdw>
                </a:effectLst>
              </a:rPr>
              <a:t>一趟快速排序算法的实现（改进）</a:t>
            </a:r>
            <a:r>
              <a:rPr kumimoji="1" lang="en-US" altLang="zh-CN" dirty="0">
                <a:effectLst>
                  <a:outerShdw blurRad="38100" dist="38100" dir="2700000" algn="tl">
                    <a:srgbClr val="C0C0C0"/>
                  </a:outerShdw>
                </a:effectLst>
              </a:rPr>
              <a:t/>
            </a:r>
            <a:br>
              <a:rPr kumimoji="1" lang="en-US" altLang="zh-CN" dirty="0">
                <a:effectLst>
                  <a:outerShdw blurRad="38100" dist="38100" dir="2700000" algn="tl">
                    <a:srgbClr val="C0C0C0"/>
                  </a:outerShdw>
                </a:effectLst>
              </a:rPr>
            </a:br>
            <a:endParaRPr lang="zh-CN" altLang="en-US" dirty="0"/>
          </a:p>
        </p:txBody>
      </p:sp>
      <p:graphicFrame>
        <p:nvGraphicFramePr>
          <p:cNvPr id="4" name="Object 24"/>
          <p:cNvGraphicFramePr>
            <a:graphicFrameLocks noChangeAspect="1"/>
          </p:cNvGraphicFramePr>
          <p:nvPr>
            <p:extLst>
              <p:ext uri="{D42A27DB-BD31-4B8C-83A1-F6EECF244321}">
                <p14:modId xmlns:p14="http://schemas.microsoft.com/office/powerpoint/2010/main" val="372824000"/>
              </p:ext>
            </p:extLst>
          </p:nvPr>
        </p:nvGraphicFramePr>
        <p:xfrm>
          <a:off x="250825" y="3140472"/>
          <a:ext cx="8642350" cy="960437"/>
        </p:xfrm>
        <a:graphic>
          <a:graphicData uri="http://schemas.openxmlformats.org/presentationml/2006/ole">
            <mc:AlternateContent xmlns:mc="http://schemas.openxmlformats.org/markup-compatibility/2006">
              <mc:Choice xmlns:v="urn:schemas-microsoft-com:vml" Requires="v">
                <p:oleObj spid="_x0000_s396306" name="Visio" r:id="rId4" imgW="10328135" imgH="1148134" progId="Visio.Drawing.11">
                  <p:embed/>
                </p:oleObj>
              </mc:Choice>
              <mc:Fallback>
                <p:oleObj name="Visio" r:id="rId4" imgW="10328135" imgH="1148134" progId="Visio.Drawing.11">
                  <p:embed/>
                  <p:pic>
                    <p:nvPicPr>
                      <p:cNvPr id="791576"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140472"/>
                        <a:ext cx="864235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6"/>
          <p:cNvSpPr>
            <a:spLocks noChangeArrowheads="1"/>
          </p:cNvSpPr>
          <p:nvPr/>
        </p:nvSpPr>
        <p:spPr bwMode="auto">
          <a:xfrm>
            <a:off x="395288" y="3284934"/>
            <a:ext cx="576262"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6" name="Rectangle 28"/>
          <p:cNvSpPr>
            <a:spLocks noChangeArrowheads="1"/>
          </p:cNvSpPr>
          <p:nvPr/>
        </p:nvSpPr>
        <p:spPr bwMode="auto">
          <a:xfrm>
            <a:off x="1187450"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7" name="Rectangle 29"/>
          <p:cNvSpPr>
            <a:spLocks noChangeArrowheads="1"/>
          </p:cNvSpPr>
          <p:nvPr/>
        </p:nvSpPr>
        <p:spPr bwMode="auto">
          <a:xfrm>
            <a:off x="323850" y="2637234"/>
            <a:ext cx="7921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sz="2400">
                <a:solidFill>
                  <a:srgbClr val="CC0000"/>
                </a:solidFill>
                <a:latin typeface="Verdana" pitchFamily="34" charset="0"/>
                <a:ea typeface="微软雅黑" pitchFamily="34" charset="-122"/>
                <a:sym typeface="Wingdings" pitchFamily="2" charset="2"/>
              </a:rPr>
              <a:t>R[0]</a:t>
            </a:r>
            <a:endParaRPr lang="zh-CN" altLang="en-US" sz="2400">
              <a:solidFill>
                <a:srgbClr val="CC0000"/>
              </a:solidFill>
              <a:latin typeface="Verdana" pitchFamily="34" charset="0"/>
              <a:ea typeface="微软雅黑" pitchFamily="34" charset="-122"/>
              <a:sym typeface="Wingdings" pitchFamily="2" charset="2"/>
            </a:endParaRPr>
          </a:p>
        </p:txBody>
      </p:sp>
      <p:grpSp>
        <p:nvGrpSpPr>
          <p:cNvPr id="8" name="Group 40"/>
          <p:cNvGrpSpPr>
            <a:grpSpLocks/>
          </p:cNvGrpSpPr>
          <p:nvPr/>
        </p:nvGrpSpPr>
        <p:grpSpPr bwMode="auto">
          <a:xfrm>
            <a:off x="8137525" y="2276872"/>
            <a:ext cx="576263" cy="865187"/>
            <a:chOff x="5148" y="1842"/>
            <a:chExt cx="363" cy="545"/>
          </a:xfrm>
        </p:grpSpPr>
        <p:sp>
          <p:nvSpPr>
            <p:cNvPr id="9" name="Text Box 34"/>
            <p:cNvSpPr txBox="1">
              <a:spLocks noChangeArrowheads="1"/>
            </p:cNvSpPr>
            <p:nvPr/>
          </p:nvSpPr>
          <p:spPr bwMode="auto">
            <a:xfrm>
              <a:off x="51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dirty="0" smtClean="0">
                  <a:solidFill>
                    <a:srgbClr val="CC0000"/>
                  </a:solidFill>
                  <a:latin typeface="Verdana" pitchFamily="34" charset="0"/>
                </a:rPr>
                <a:t>e</a:t>
              </a:r>
              <a:endParaRPr lang="en-US" altLang="zh-CN" sz="2800" dirty="0">
                <a:solidFill>
                  <a:srgbClr val="CC0000"/>
                </a:solidFill>
                <a:latin typeface="Verdana" pitchFamily="34" charset="0"/>
              </a:endParaRPr>
            </a:p>
          </p:txBody>
        </p:sp>
        <p:sp>
          <p:nvSpPr>
            <p:cNvPr id="10" name="Line 35"/>
            <p:cNvSpPr>
              <a:spLocks noChangeShapeType="1"/>
            </p:cNvSpPr>
            <p:nvPr/>
          </p:nvSpPr>
          <p:spPr bwMode="auto">
            <a:xfrm>
              <a:off x="53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41"/>
          <p:cNvGrpSpPr>
            <a:grpSpLocks/>
          </p:cNvGrpSpPr>
          <p:nvPr/>
        </p:nvGrpSpPr>
        <p:grpSpPr bwMode="auto">
          <a:xfrm>
            <a:off x="1152525" y="2276872"/>
            <a:ext cx="576263" cy="865187"/>
            <a:chOff x="748" y="1842"/>
            <a:chExt cx="363" cy="545"/>
          </a:xfrm>
        </p:grpSpPr>
        <p:sp>
          <p:nvSpPr>
            <p:cNvPr id="12" name="Text Box 38"/>
            <p:cNvSpPr txBox="1">
              <a:spLocks noChangeArrowheads="1"/>
            </p:cNvSpPr>
            <p:nvPr/>
          </p:nvSpPr>
          <p:spPr bwMode="auto">
            <a:xfrm>
              <a:off x="748" y="184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CC0000"/>
                  </a:solidFill>
                  <a:latin typeface="Verdana" pitchFamily="34" charset="0"/>
                </a:rPr>
                <a:t>s</a:t>
              </a:r>
            </a:p>
          </p:txBody>
        </p:sp>
        <p:sp>
          <p:nvSpPr>
            <p:cNvPr id="13" name="Line 39"/>
            <p:cNvSpPr>
              <a:spLocks noChangeShapeType="1"/>
            </p:cNvSpPr>
            <p:nvPr/>
          </p:nvSpPr>
          <p:spPr bwMode="auto">
            <a:xfrm>
              <a:off x="930" y="2137"/>
              <a:ext cx="0" cy="250"/>
            </a:xfrm>
            <a:prstGeom prst="line">
              <a:avLst/>
            </a:prstGeom>
            <a:noFill/>
            <a:ln w="5715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47"/>
          <p:cNvGrpSpPr>
            <a:grpSpLocks/>
          </p:cNvGrpSpPr>
          <p:nvPr/>
        </p:nvGrpSpPr>
        <p:grpSpPr bwMode="auto">
          <a:xfrm>
            <a:off x="900113" y="4124722"/>
            <a:ext cx="1079500" cy="960437"/>
            <a:chOff x="567" y="2961"/>
            <a:chExt cx="680" cy="605"/>
          </a:xfrm>
        </p:grpSpPr>
        <p:sp>
          <p:nvSpPr>
            <p:cNvPr id="15" name="Text Box 31"/>
            <p:cNvSpPr txBox="1">
              <a:spLocks noChangeArrowheads="1"/>
            </p:cNvSpPr>
            <p:nvPr/>
          </p:nvSpPr>
          <p:spPr bwMode="auto">
            <a:xfrm>
              <a:off x="5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low</a:t>
              </a:r>
            </a:p>
          </p:txBody>
        </p:sp>
        <p:sp>
          <p:nvSpPr>
            <p:cNvPr id="16" name="Line 32"/>
            <p:cNvSpPr>
              <a:spLocks noChangeShapeType="1"/>
            </p:cNvSpPr>
            <p:nvPr/>
          </p:nvSpPr>
          <p:spPr bwMode="auto">
            <a:xfrm flipV="1">
              <a:off x="9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46"/>
          <p:cNvGrpSpPr>
            <a:grpSpLocks/>
          </p:cNvGrpSpPr>
          <p:nvPr/>
        </p:nvGrpSpPr>
        <p:grpSpPr bwMode="auto">
          <a:xfrm>
            <a:off x="7885113" y="4124722"/>
            <a:ext cx="1079500" cy="960437"/>
            <a:chOff x="4967" y="2961"/>
            <a:chExt cx="680" cy="605"/>
          </a:xfrm>
        </p:grpSpPr>
        <p:sp>
          <p:nvSpPr>
            <p:cNvPr id="18" name="Text Box 43"/>
            <p:cNvSpPr txBox="1">
              <a:spLocks noChangeArrowheads="1"/>
            </p:cNvSpPr>
            <p:nvPr/>
          </p:nvSpPr>
          <p:spPr bwMode="auto">
            <a:xfrm>
              <a:off x="4967" y="323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50000"/>
                </a:spcBef>
                <a:buFontTx/>
                <a:buNone/>
              </a:pPr>
              <a:r>
                <a:rPr lang="en-US" altLang="zh-CN" sz="2800">
                  <a:solidFill>
                    <a:srgbClr val="0000CC"/>
                  </a:solidFill>
                  <a:latin typeface="Verdana" pitchFamily="34" charset="0"/>
                </a:rPr>
                <a:t>high</a:t>
              </a:r>
            </a:p>
          </p:txBody>
        </p:sp>
        <p:sp>
          <p:nvSpPr>
            <p:cNvPr id="19" name="Line 44"/>
            <p:cNvSpPr>
              <a:spLocks noChangeShapeType="1"/>
            </p:cNvSpPr>
            <p:nvPr/>
          </p:nvSpPr>
          <p:spPr bwMode="auto">
            <a:xfrm flipV="1">
              <a:off x="5307" y="2961"/>
              <a:ext cx="0" cy="333"/>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Rectangle 48"/>
          <p:cNvSpPr>
            <a:spLocks noChangeArrowheads="1"/>
          </p:cNvSpPr>
          <p:nvPr/>
        </p:nvSpPr>
        <p:spPr bwMode="auto">
          <a:xfrm>
            <a:off x="1187450"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0000CC"/>
                </a:solidFill>
                <a:ea typeface="微软雅黑" pitchFamily="34" charset="-122"/>
                <a:sym typeface="Wingdings" pitchFamily="2" charset="2"/>
              </a:rPr>
              <a:t>32</a:t>
            </a:r>
            <a:endParaRPr lang="zh-CN" altLang="en-US">
              <a:solidFill>
                <a:srgbClr val="0000CC"/>
              </a:solidFill>
              <a:ea typeface="微软雅黑" pitchFamily="34" charset="-122"/>
              <a:sym typeface="Wingdings" pitchFamily="2" charset="2"/>
            </a:endParaRPr>
          </a:p>
        </p:txBody>
      </p:sp>
      <p:sp>
        <p:nvSpPr>
          <p:cNvPr id="21" name="Rectangle 49"/>
          <p:cNvSpPr>
            <a:spLocks noChangeArrowheads="1"/>
          </p:cNvSpPr>
          <p:nvPr/>
        </p:nvSpPr>
        <p:spPr bwMode="auto">
          <a:xfrm>
            <a:off x="8172450"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22" name="Rectangle 50"/>
          <p:cNvSpPr>
            <a:spLocks noChangeArrowheads="1"/>
          </p:cNvSpPr>
          <p:nvPr/>
        </p:nvSpPr>
        <p:spPr bwMode="auto">
          <a:xfrm>
            <a:off x="4284663" y="3284934"/>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23" name="Rectangle 51"/>
          <p:cNvSpPr>
            <a:spLocks noChangeArrowheads="1"/>
          </p:cNvSpPr>
          <p:nvPr/>
        </p:nvSpPr>
        <p:spPr bwMode="auto">
          <a:xfrm>
            <a:off x="8172450"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39</a:t>
            </a:r>
            <a:endParaRPr lang="zh-CN" altLang="en-US">
              <a:ea typeface="微软雅黑" pitchFamily="34" charset="-122"/>
              <a:sym typeface="Wingdings" pitchFamily="2" charset="2"/>
            </a:endParaRPr>
          </a:p>
        </p:txBody>
      </p:sp>
      <p:sp>
        <p:nvSpPr>
          <p:cNvPr id="24" name="Rectangle 52"/>
          <p:cNvSpPr>
            <a:spLocks noChangeArrowheads="1"/>
          </p:cNvSpPr>
          <p:nvPr/>
        </p:nvSpPr>
        <p:spPr bwMode="auto">
          <a:xfrm>
            <a:off x="6588125"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25" name="Rectangle 53"/>
          <p:cNvSpPr>
            <a:spLocks noChangeArrowheads="1"/>
          </p:cNvSpPr>
          <p:nvPr/>
        </p:nvSpPr>
        <p:spPr bwMode="auto">
          <a:xfrm>
            <a:off x="4284663" y="3284934"/>
            <a:ext cx="576262"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latin typeface="Verdana" pitchFamily="34" charset="0"/>
                <a:ea typeface="微软雅黑" pitchFamily="34" charset="-122"/>
                <a:sym typeface="Wingdings" pitchFamily="2" charset="2"/>
              </a:rPr>
              <a:t>7</a:t>
            </a:r>
            <a:endParaRPr lang="zh-CN" altLang="en-US">
              <a:latin typeface="Verdana" pitchFamily="34" charset="0"/>
              <a:ea typeface="微软雅黑" pitchFamily="34" charset="-122"/>
              <a:sym typeface="Wingdings" pitchFamily="2" charset="2"/>
            </a:endParaRPr>
          </a:p>
        </p:txBody>
      </p:sp>
      <p:sp>
        <p:nvSpPr>
          <p:cNvPr id="26" name="Rectangle 54"/>
          <p:cNvSpPr>
            <a:spLocks noChangeArrowheads="1"/>
          </p:cNvSpPr>
          <p:nvPr/>
        </p:nvSpPr>
        <p:spPr bwMode="auto">
          <a:xfrm>
            <a:off x="5076825"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endParaRPr lang="zh-CN" altLang="en-US">
              <a:solidFill>
                <a:srgbClr val="FF0000"/>
              </a:solidFill>
              <a:ea typeface="微软雅黑" pitchFamily="34" charset="-122"/>
              <a:sym typeface="Wingdings" pitchFamily="2" charset="2"/>
            </a:endParaRPr>
          </a:p>
        </p:txBody>
      </p:sp>
      <p:sp>
        <p:nvSpPr>
          <p:cNvPr id="27" name="Rectangle 55"/>
          <p:cNvSpPr>
            <a:spLocks noChangeArrowheads="1"/>
          </p:cNvSpPr>
          <p:nvPr/>
        </p:nvSpPr>
        <p:spPr bwMode="auto">
          <a:xfrm>
            <a:off x="6588125" y="3284934"/>
            <a:ext cx="576263" cy="647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ea typeface="微软雅黑" pitchFamily="34" charset="-122"/>
                <a:sym typeface="Wingdings" pitchFamily="2" charset="2"/>
              </a:rPr>
              <a:t>45</a:t>
            </a:r>
            <a:endParaRPr lang="zh-CN" altLang="en-US">
              <a:ea typeface="微软雅黑" pitchFamily="34" charset="-122"/>
              <a:sym typeface="Wingdings" pitchFamily="2" charset="2"/>
            </a:endParaRPr>
          </a:p>
        </p:txBody>
      </p:sp>
      <p:sp>
        <p:nvSpPr>
          <p:cNvPr id="28" name="Rectangle 56"/>
          <p:cNvSpPr>
            <a:spLocks noChangeArrowheads="1"/>
          </p:cNvSpPr>
          <p:nvPr/>
        </p:nvSpPr>
        <p:spPr bwMode="auto">
          <a:xfrm>
            <a:off x="5076825" y="3284934"/>
            <a:ext cx="576263" cy="647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FontTx/>
              <a:buNone/>
            </a:pPr>
            <a:r>
              <a:rPr lang="en-US" altLang="zh-CN">
                <a:solidFill>
                  <a:srgbClr val="FF0000"/>
                </a:solidFill>
                <a:ea typeface="微软雅黑" pitchFamily="34" charset="-122"/>
                <a:sym typeface="Wingdings" pitchFamily="2" charset="2"/>
              </a:rPr>
              <a:t>36</a:t>
            </a:r>
            <a:endParaRPr lang="zh-CN" altLang="en-US">
              <a:solidFill>
                <a:srgbClr val="FF0000"/>
              </a:solidFill>
              <a:ea typeface="微软雅黑" pitchFamily="34" charset="-122"/>
              <a:sym typeface="Wingdings" pitchFamily="2" charset="2"/>
            </a:endParaRPr>
          </a:p>
        </p:txBody>
      </p:sp>
      <p:sp>
        <p:nvSpPr>
          <p:cNvPr id="29" name="Oval 57"/>
          <p:cNvSpPr>
            <a:spLocks noChangeArrowheads="1"/>
          </p:cNvSpPr>
          <p:nvPr/>
        </p:nvSpPr>
        <p:spPr bwMode="auto">
          <a:xfrm>
            <a:off x="8102600" y="3213497"/>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sp>
        <p:nvSpPr>
          <p:cNvPr id="30" name="Oval 58"/>
          <p:cNvSpPr>
            <a:spLocks noChangeArrowheads="1"/>
          </p:cNvSpPr>
          <p:nvPr/>
        </p:nvSpPr>
        <p:spPr bwMode="auto">
          <a:xfrm>
            <a:off x="323850" y="3213497"/>
            <a:ext cx="719138" cy="79216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eaLnBrk="1" hangingPunct="1">
              <a:spcBef>
                <a:spcPct val="0"/>
              </a:spcBef>
            </a:pPr>
            <a:endParaRPr lang="zh-CN" altLang="en-US">
              <a:solidFill>
                <a:srgbClr val="003300"/>
              </a:solidFill>
              <a:latin typeface="微软雅黑" pitchFamily="34" charset="-122"/>
              <a:ea typeface="微软雅黑" pitchFamily="34" charset="-122"/>
            </a:endParaRPr>
          </a:p>
        </p:txBody>
      </p:sp>
      <p:pic>
        <p:nvPicPr>
          <p:cNvPr id="31" name="Picture 98" descr="F:\★文档资料★\PPT素材\图片素材\箭头\ac4bd11373f08202058c2bd04afbfbedaa641bc6.png">
            <a:hlinkClick r:id="rId6" action="ppaction://hlinkfil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7838" y="5161359"/>
            <a:ext cx="612000" cy="6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3000" fill="hold" nodeType="clickEffect">
                                  <p:stCondLst>
                                    <p:cond delay="0"/>
                                  </p:stCondLst>
                                  <p:childTnLst>
                                    <p:anim calcmode="discrete" valueType="str">
                                      <p:cBhvr>
                                        <p:cTn id="42" dur="500" fill="hold"/>
                                        <p:tgtEl>
                                          <p:spTgt spid="17"/>
                                        </p:tgtEl>
                                        <p:attrNameLst>
                                          <p:attrName>style.visibility</p:attrName>
                                        </p:attrNameLst>
                                      </p:cBhvr>
                                      <p:tavLst>
                                        <p:tav tm="0">
                                          <p:val>
                                            <p:strVal val="hidden"/>
                                          </p:val>
                                        </p:tav>
                                        <p:tav tm="50000">
                                          <p:val>
                                            <p:strVal val="visible"/>
                                          </p:val>
                                        </p:tav>
                                      </p:tavLst>
                                    </p:anim>
                                  </p:childTnLst>
                                </p:cTn>
                              </p:par>
                            </p:childTnLst>
                          </p:cTn>
                        </p:par>
                        <p:par>
                          <p:cTn id="43" fill="hold">
                            <p:stCondLst>
                              <p:cond delay="1500"/>
                            </p:stCondLst>
                            <p:childTnLst>
                              <p:par>
                                <p:cTn id="44" presetID="21" presetClass="entr" presetSubtype="1"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heel(1)">
                                      <p:cBhvr>
                                        <p:cTn id="46" dur="500"/>
                                        <p:tgtEl>
                                          <p:spTgt spid="29"/>
                                        </p:tgtEl>
                                      </p:cBhvr>
                                    </p:animEffect>
                                  </p:childTnLst>
                                </p:cTn>
                              </p:par>
                            </p:childTnLst>
                          </p:cTn>
                        </p:par>
                        <p:par>
                          <p:cTn id="47" fill="hold">
                            <p:stCondLst>
                              <p:cond delay="2000"/>
                            </p:stCondLst>
                            <p:childTnLst>
                              <p:par>
                                <p:cTn id="48" presetID="21" presetClass="entr" presetSubtype="1"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heel(1)">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0"/>
                                        </p:tgtEl>
                                        <p:attrNameLst>
                                          <p:attrName>style.visibility</p:attrName>
                                        </p:attrNameLst>
                                      </p:cBhvr>
                                      <p:to>
                                        <p:strVal val="hidden"/>
                                      </p:to>
                                    </p:set>
                                  </p:childTnLst>
                                </p:cTn>
                              </p:par>
                            </p:childTnLst>
                          </p:cTn>
                        </p:par>
                        <p:par>
                          <p:cTn id="57" fill="hold">
                            <p:stCondLst>
                              <p:cond delay="0"/>
                            </p:stCondLst>
                            <p:childTnLst>
                              <p:par>
                                <p:cTn id="58" presetID="9"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dissolv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ssolve">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63" presetClass="path" presetSubtype="0" accel="50000" decel="50000" fill="hold" nodeType="clickEffect">
                                  <p:stCondLst>
                                    <p:cond delay="0"/>
                                  </p:stCondLst>
                                  <p:childTnLst>
                                    <p:animMotion origin="layout" path="M 4.72222E-6 -4.07407E-6 L 0.08263 -4.07407E-6 " pathEditMode="relative" rAng="0" ptsTypes="AA">
                                      <p:cBhvr>
                                        <p:cTn id="69" dur="500" fill="hold"/>
                                        <p:tgtEl>
                                          <p:spTgt spid="14"/>
                                        </p:tgtEl>
                                        <p:attrNameLst>
                                          <p:attrName>ppt_x</p:attrName>
                                          <p:attrName>ppt_y</p:attrName>
                                        </p:attrNameLst>
                                      </p:cBhvr>
                                      <p:rCtr x="4132" y="0"/>
                                    </p:animMotion>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nodeType="clickEffect">
                                  <p:stCondLst>
                                    <p:cond delay="0"/>
                                  </p:stCondLst>
                                  <p:childTnLst>
                                    <p:animMotion origin="layout" path="M 0.08263 -4.07407E-6 L 0.16927 -4.07407E-6 " pathEditMode="relative" rAng="0" ptsTypes="AA">
                                      <p:cBhvr>
                                        <p:cTn id="73" dur="500" fill="hold"/>
                                        <p:tgtEl>
                                          <p:spTgt spid="14"/>
                                        </p:tgtEl>
                                        <p:attrNameLst>
                                          <p:attrName>ppt_x</p:attrName>
                                          <p:attrName>ppt_y</p:attrName>
                                        </p:attrNameLst>
                                      </p:cBhvr>
                                      <p:rCtr x="4323" y="0"/>
                                    </p:animMotion>
                                  </p:childTnLst>
                                </p:cTn>
                              </p:par>
                            </p:childTnLst>
                          </p:cTn>
                        </p:par>
                      </p:childTnLst>
                    </p:cTn>
                  </p:par>
                  <p:par>
                    <p:cTn id="74" fill="hold">
                      <p:stCondLst>
                        <p:cond delay="indefinite"/>
                      </p:stCondLst>
                      <p:childTnLst>
                        <p:par>
                          <p:cTn id="75" fill="hold">
                            <p:stCondLst>
                              <p:cond delay="0"/>
                            </p:stCondLst>
                            <p:childTnLst>
                              <p:par>
                                <p:cTn id="76" presetID="63" presetClass="path" presetSubtype="0" accel="50000" decel="50000" fill="hold" nodeType="clickEffect">
                                  <p:stCondLst>
                                    <p:cond delay="0"/>
                                  </p:stCondLst>
                                  <p:childTnLst>
                                    <p:animMotion origin="layout" path="M 0.16927 -4.07407E-6 L 0.25191 -4.07407E-6 " pathEditMode="relative" rAng="0" ptsTypes="AA">
                                      <p:cBhvr>
                                        <p:cTn id="77" dur="500" fill="hold"/>
                                        <p:tgtEl>
                                          <p:spTgt spid="14"/>
                                        </p:tgtEl>
                                        <p:attrNameLst>
                                          <p:attrName>ppt_x</p:attrName>
                                          <p:attrName>ppt_y</p:attrName>
                                        </p:attrNameLst>
                                      </p:cBhvr>
                                      <p:rCtr x="4132" y="0"/>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nodeType="clickEffect">
                                  <p:stCondLst>
                                    <p:cond delay="0"/>
                                  </p:stCondLst>
                                  <p:childTnLst>
                                    <p:animMotion origin="layout" path="M 0.25208 -4.07407E-6 L 0.33472 -4.07407E-6 " pathEditMode="relative" rAng="0" ptsTypes="AA">
                                      <p:cBhvr>
                                        <p:cTn id="81" dur="500" fill="hold"/>
                                        <p:tgtEl>
                                          <p:spTgt spid="14"/>
                                        </p:tgtEl>
                                        <p:attrNameLst>
                                          <p:attrName>ppt_x</p:attrName>
                                          <p:attrName>ppt_y</p:attrName>
                                        </p:attrNameLst>
                                      </p:cBhvr>
                                      <p:rCtr x="4132" y="0"/>
                                    </p:animMotion>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dissolv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dissolve">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5" presetClass="path" presetSubtype="0" accel="50000" decel="50000" fill="hold" nodeType="clickEffect">
                                  <p:stCondLst>
                                    <p:cond delay="0"/>
                                  </p:stCondLst>
                                  <p:childTnLst>
                                    <p:animMotion origin="layout" path="M 0.00382 -4.07407E-6 L -0.07899 -4.07407E-6 " pathEditMode="relative" rAng="0" ptsTypes="AA">
                                      <p:cBhvr>
                                        <p:cTn id="95" dur="500" fill="hold"/>
                                        <p:tgtEl>
                                          <p:spTgt spid="17"/>
                                        </p:tgtEl>
                                        <p:attrNameLst>
                                          <p:attrName>ppt_x</p:attrName>
                                          <p:attrName>ppt_y</p:attrName>
                                        </p:attrNameLst>
                                      </p:cBhvr>
                                      <p:rCtr x="-4149" y="0"/>
                                    </p:animMotion>
                                  </p:childTnLst>
                                </p:cTn>
                              </p:par>
                            </p:childTnLst>
                          </p:cTn>
                        </p:par>
                      </p:childTnLst>
                    </p:cTn>
                  </p:par>
                  <p:par>
                    <p:cTn id="96" fill="hold">
                      <p:stCondLst>
                        <p:cond delay="indefinite"/>
                      </p:stCondLst>
                      <p:childTnLst>
                        <p:par>
                          <p:cTn id="97" fill="hold">
                            <p:stCondLst>
                              <p:cond delay="0"/>
                            </p:stCondLst>
                            <p:childTnLst>
                              <p:par>
                                <p:cTn id="98" presetID="35" presetClass="path" presetSubtype="0" accel="50000" decel="50000" fill="hold" nodeType="clickEffect">
                                  <p:stCondLst>
                                    <p:cond delay="0"/>
                                  </p:stCondLst>
                                  <p:childTnLst>
                                    <p:animMotion origin="layout" path="M -0.079 -4.07407E-6 L -0.16163 -4.07407E-6 " pathEditMode="relative" rAng="0" ptsTypes="AA">
                                      <p:cBhvr>
                                        <p:cTn id="99" dur="500" fill="hold"/>
                                        <p:tgtEl>
                                          <p:spTgt spid="17"/>
                                        </p:tgtEl>
                                        <p:attrNameLst>
                                          <p:attrName>ppt_x</p:attrName>
                                          <p:attrName>ppt_y</p:attrName>
                                        </p:attrNameLst>
                                      </p:cBhvr>
                                      <p:rCtr x="-4132" y="0"/>
                                    </p:animMotion>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dissolve">
                                      <p:cBhvr>
                                        <p:cTn id="104" dur="500"/>
                                        <p:tgtEl>
                                          <p:spTgt spid="2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dissolve">
                                      <p:cBhvr>
                                        <p:cTn id="109" dur="500"/>
                                        <p:tgtEl>
                                          <p:spTgt spid="25"/>
                                        </p:tgtEl>
                                      </p:cBhvr>
                                    </p:animEffect>
                                  </p:childTnLst>
                                </p:cTn>
                              </p:par>
                            </p:childTnLst>
                          </p:cTn>
                        </p:par>
                      </p:childTnLst>
                    </p:cTn>
                  </p:par>
                  <p:par>
                    <p:cTn id="110" fill="hold">
                      <p:stCondLst>
                        <p:cond delay="indefinite"/>
                      </p:stCondLst>
                      <p:childTnLst>
                        <p:par>
                          <p:cTn id="111" fill="hold">
                            <p:stCondLst>
                              <p:cond delay="0"/>
                            </p:stCondLst>
                            <p:childTnLst>
                              <p:par>
                                <p:cTn id="112" presetID="63" presetClass="path" presetSubtype="0" accel="50000" decel="50000" fill="hold" nodeType="clickEffect">
                                  <p:stCondLst>
                                    <p:cond delay="0"/>
                                  </p:stCondLst>
                                  <p:childTnLst>
                                    <p:animMotion origin="layout" path="M 0.33472 -4.07407E-6 L 0.42916 -4.07407E-6 " pathEditMode="relative" rAng="0" ptsTypes="AA">
                                      <p:cBhvr>
                                        <p:cTn id="113" dur="500" fill="hold"/>
                                        <p:tgtEl>
                                          <p:spTgt spid="14"/>
                                        </p:tgtEl>
                                        <p:attrNameLst>
                                          <p:attrName>ppt_x</p:attrName>
                                          <p:attrName>ppt_y</p:attrName>
                                        </p:attrNameLst>
                                      </p:cBhvr>
                                      <p:rCtr x="4722" y="0"/>
                                    </p:animMotion>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dissolve">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dissolve">
                                      <p:cBhvr>
                                        <p:cTn id="123" dur="500"/>
                                        <p:tgtEl>
                                          <p:spTgt spid="27"/>
                                        </p:tgtEl>
                                      </p:cBhvr>
                                    </p:animEffect>
                                  </p:childTnLst>
                                </p:cTn>
                              </p:par>
                            </p:childTnLst>
                          </p:cTn>
                        </p:par>
                      </p:childTnLst>
                    </p:cTn>
                  </p:par>
                  <p:par>
                    <p:cTn id="124" fill="hold">
                      <p:stCondLst>
                        <p:cond delay="indefinite"/>
                      </p:stCondLst>
                      <p:childTnLst>
                        <p:par>
                          <p:cTn id="125" fill="hold">
                            <p:stCondLst>
                              <p:cond delay="0"/>
                            </p:stCondLst>
                            <p:childTnLst>
                              <p:par>
                                <p:cTn id="126" presetID="35" presetClass="path" presetSubtype="0" accel="50000" decel="50000" fill="hold" nodeType="clickEffect">
                                  <p:stCondLst>
                                    <p:cond delay="0"/>
                                  </p:stCondLst>
                                  <p:childTnLst>
                                    <p:animMotion origin="layout" path="M -0.16163 -4.07407E-6 L -0.24827 -4.07407E-6 " pathEditMode="relative" rAng="0" ptsTypes="AA">
                                      <p:cBhvr>
                                        <p:cTn id="127" dur="500" fill="hold"/>
                                        <p:tgtEl>
                                          <p:spTgt spid="17"/>
                                        </p:tgtEl>
                                        <p:attrNameLst>
                                          <p:attrName>ppt_x</p:attrName>
                                          <p:attrName>ppt_y</p:attrName>
                                        </p:attrNameLst>
                                      </p:cBhvr>
                                      <p:rCtr x="-4340" y="0"/>
                                    </p:animMotion>
                                  </p:childTnLst>
                                </p:cTn>
                              </p:par>
                            </p:childTnLst>
                          </p:cTn>
                        </p:par>
                      </p:childTnLst>
                    </p:cTn>
                  </p:par>
                  <p:par>
                    <p:cTn id="128" fill="hold">
                      <p:stCondLst>
                        <p:cond delay="indefinite"/>
                      </p:stCondLst>
                      <p:childTnLst>
                        <p:par>
                          <p:cTn id="129" fill="hold">
                            <p:stCondLst>
                              <p:cond delay="0"/>
                            </p:stCondLst>
                            <p:childTnLst>
                              <p:par>
                                <p:cTn id="130" presetID="35" presetClass="path" presetSubtype="0" accel="50000" decel="50000" fill="hold" nodeType="clickEffect">
                                  <p:stCondLst>
                                    <p:cond delay="0"/>
                                  </p:stCondLst>
                                  <p:childTnLst>
                                    <p:animMotion origin="layout" path="M -0.24809 -4.07407E-6 L -0.3309 -4.07407E-6 " pathEditMode="relative" rAng="0" ptsTypes="AA">
                                      <p:cBhvr>
                                        <p:cTn id="131" dur="500" fill="hold"/>
                                        <p:tgtEl>
                                          <p:spTgt spid="17"/>
                                        </p:tgtEl>
                                        <p:attrNameLst>
                                          <p:attrName>ppt_x</p:attrName>
                                          <p:attrName>ppt_y</p:attrName>
                                        </p:attrNameLst>
                                      </p:cBhvr>
                                      <p:rCtr x="-4149" y="0"/>
                                    </p:animMotion>
                                  </p:childTnLst>
                                </p:cTn>
                              </p:par>
                            </p:childTnLst>
                          </p:cTn>
                        </p:par>
                        <p:par>
                          <p:cTn id="132" fill="hold">
                            <p:stCondLst>
                              <p:cond delay="500"/>
                            </p:stCondLst>
                            <p:childTnLst>
                              <p:par>
                                <p:cTn id="133" presetID="42" presetClass="path" presetSubtype="0" accel="50000" decel="50000" fill="hold" nodeType="afterEffect">
                                  <p:stCondLst>
                                    <p:cond delay="0"/>
                                  </p:stCondLst>
                                  <p:childTnLst>
                                    <p:animMotion origin="layout" path="M -0.33472 -4.07407E-6 L -0.33472 0.13311 " pathEditMode="relative" rAng="0" ptsTypes="AA">
                                      <p:cBhvr>
                                        <p:cTn id="134" dur="500" fill="hold"/>
                                        <p:tgtEl>
                                          <p:spTgt spid="17"/>
                                        </p:tgtEl>
                                        <p:attrNameLst>
                                          <p:attrName>ppt_x</p:attrName>
                                          <p:attrName>ppt_y</p:attrName>
                                        </p:attrNameLst>
                                      </p:cBhvr>
                                      <p:rCtr x="0" y="6644"/>
                                    </p:animMotion>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5"/>
                                        </p:tgtEl>
                                      </p:cBhvr>
                                    </p:animEffect>
                                    <p:set>
                                      <p:cBhvr>
                                        <p:cTn id="139" dur="1" fill="hold">
                                          <p:stCondLst>
                                            <p:cond delay="499"/>
                                          </p:stCondLst>
                                        </p:cTn>
                                        <p:tgtEl>
                                          <p:spTgt spid="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dissolve">
                                      <p:cBhvr>
                                        <p:cTn id="144" dur="500"/>
                                        <p:tgtEl>
                                          <p:spTgt spid="28"/>
                                        </p:tgtEl>
                                      </p:cBhvr>
                                    </p:animEffect>
                                  </p:childTnLst>
                                </p:cTn>
                              </p:par>
                            </p:childTnLst>
                          </p:cTn>
                        </p:par>
                        <p:par>
                          <p:cTn id="145" fill="hold">
                            <p:stCondLst>
                              <p:cond delay="500"/>
                            </p:stCondLst>
                            <p:childTnLst>
                              <p:par>
                                <p:cTn id="146" presetID="22" presetClass="entr" presetSubtype="8" fill="hold"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7" grpId="0"/>
      <p:bldP spid="20" grpId="0" animBg="1"/>
      <p:bldP spid="21" grpId="0" animBg="1"/>
      <p:bldP spid="22" grpId="0" animBg="1"/>
      <p:bldP spid="23" grpId="0" animBg="1"/>
      <p:bldP spid="24" grpId="0" animBg="1"/>
      <p:bldP spid="25" grpId="0" animBg="1"/>
      <p:bldP spid="26" grpId="0" animBg="1"/>
      <p:bldP spid="27" grpId="0" animBg="1"/>
      <p:bldP spid="28" grpId="0"/>
      <p:bldP spid="29" grpId="0" animBg="1"/>
      <p:bldP spid="29" grpId="1" animBg="1"/>
      <p:bldP spid="30" grpId="0" animBg="1"/>
      <p:bldP spid="30" grpId="1"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07504" y="765175"/>
            <a:ext cx="9145016" cy="5976193"/>
          </a:xfrm>
          <a:prstGeom prst="rect">
            <a:avLst/>
          </a:prstGeom>
        </p:spPr>
        <p:txBody>
          <a:bodyPr/>
          <a:lstStyle/>
          <a:p>
            <a:pPr marL="590550" indent="-533400">
              <a:lnSpc>
                <a:spcPct val="150000"/>
              </a:lnSpc>
              <a:spcBef>
                <a:spcPct val="25000"/>
              </a:spcBef>
            </a:pPr>
            <a:r>
              <a:rPr lang="zh-CN" altLang="en-US" sz="2400" dirty="0"/>
              <a:t>时间复杂</a:t>
            </a:r>
            <a:r>
              <a:rPr lang="zh-CN" altLang="en-US" sz="2400" dirty="0" smtClean="0"/>
              <a:t>度</a:t>
            </a:r>
            <a:endParaRPr kumimoji="1" lang="zh-CN" altLang="en-US" sz="2400" b="1" dirty="0" smtClean="0">
              <a:latin typeface="微软雅黑" pitchFamily="34" charset="-122"/>
              <a:ea typeface="微软雅黑" pitchFamily="34" charset="-122"/>
            </a:endParaRPr>
          </a:p>
          <a:p>
            <a:pPr marL="900000" lvl="1">
              <a:lnSpc>
                <a:spcPct val="150000"/>
              </a:lnSpc>
              <a:spcBef>
                <a:spcPct val="25000"/>
              </a:spcBef>
              <a:buSzPct val="70000"/>
              <a:buFont typeface="Wingdings" panose="05000000000000000000" pitchFamily="2" charset="2"/>
              <a:buChar char="l"/>
            </a:pPr>
            <a:r>
              <a:rPr lang="zh-CN" altLang="en-US" sz="2400" b="1" dirty="0"/>
              <a:t>最好情</a:t>
            </a:r>
            <a:r>
              <a:rPr lang="zh-CN" altLang="en-US"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a:t> </a:t>
            </a:r>
            <a:r>
              <a:rPr lang="en-US" altLang="zh-CN" b="1" dirty="0" smtClean="0"/>
              <a:t>T(n</a:t>
            </a:r>
            <a:r>
              <a:rPr lang="en-US" altLang="zh-CN" b="1" dirty="0"/>
              <a:t>)=O(n </a:t>
            </a:r>
            <a:r>
              <a:rPr lang="en-US" altLang="zh-CN" b="1" dirty="0" smtClean="0"/>
              <a:t>log</a:t>
            </a:r>
            <a:r>
              <a:rPr lang="en-US" altLang="zh-CN" b="1" baseline="-25000" dirty="0" smtClean="0"/>
              <a:t>2</a:t>
            </a:r>
            <a:r>
              <a:rPr lang="en-US" altLang="zh-CN" b="1" dirty="0" smtClean="0"/>
              <a:t>n) </a:t>
            </a:r>
            <a:r>
              <a:rPr lang="zh-CN" altLang="en-US" b="1" dirty="0"/>
              <a:t>（每次总是选到中间值作划分元）</a:t>
            </a:r>
            <a:endParaRPr lang="en-US" altLang="zh-CN" b="1" dirty="0"/>
          </a:p>
          <a:p>
            <a:pPr marL="900000" lvl="1">
              <a:lnSpc>
                <a:spcPct val="150000"/>
              </a:lnSpc>
              <a:spcBef>
                <a:spcPct val="25000"/>
              </a:spcBef>
              <a:buSzPct val="70000"/>
              <a:buFont typeface="Wingdings" panose="05000000000000000000" pitchFamily="2" charset="2"/>
              <a:buChar char="l"/>
            </a:pPr>
            <a:r>
              <a:rPr lang="zh-CN" altLang="zh-CN" sz="2400" b="1" dirty="0"/>
              <a:t>最坏情</a:t>
            </a:r>
            <a:r>
              <a:rPr lang="zh-CN" altLang="zh-CN" sz="2400" b="1" dirty="0" smtClean="0"/>
              <a:t>况</a:t>
            </a:r>
            <a:endParaRPr lang="en-US" altLang="zh-CN" sz="2400" b="1" dirty="0"/>
          </a:p>
          <a:p>
            <a:pPr marL="1188000" lvl="2">
              <a:lnSpc>
                <a:spcPct val="150000"/>
              </a:lnSpc>
              <a:spcBef>
                <a:spcPct val="25000"/>
              </a:spcBef>
              <a:buSzPct val="100000"/>
              <a:buFont typeface="微软雅黑" panose="020B0503020204020204" pitchFamily="34" charset="-122"/>
              <a:buChar char="━"/>
            </a:pPr>
            <a:r>
              <a:rPr lang="en-US" altLang="zh-CN" b="1" dirty="0" smtClean="0"/>
              <a:t> T(n</a:t>
            </a:r>
            <a:r>
              <a:rPr lang="en-US" altLang="zh-CN" b="1" dirty="0"/>
              <a:t>)=O(n²</a:t>
            </a:r>
            <a:r>
              <a:rPr lang="en-US" altLang="zh-CN" b="1" dirty="0" smtClean="0"/>
              <a:t>) </a:t>
            </a:r>
            <a:r>
              <a:rPr lang="zh-CN" altLang="zh-CN" b="1" dirty="0"/>
              <a:t>（每次总是选到最小或最大元素作</a:t>
            </a:r>
            <a:r>
              <a:rPr lang="zh-CN" altLang="en-US" b="1" dirty="0"/>
              <a:t>划分元</a:t>
            </a:r>
            <a:r>
              <a:rPr lang="zh-CN" altLang="zh-CN" b="1" dirty="0" smtClean="0"/>
              <a:t>）</a:t>
            </a:r>
            <a:endParaRPr lang="en-US" altLang="zh-CN" b="1" dirty="0" smtClean="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81179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6674">
                                            <p:txEl>
                                              <p:pRg st="2" end="2"/>
                                            </p:txEl>
                                          </p:spTgt>
                                        </p:tgtEl>
                                        <p:attrNameLst>
                                          <p:attrName>style.visibility</p:attrName>
                                        </p:attrNameLst>
                                      </p:cBhvr>
                                      <p:to>
                                        <p:strVal val="visible"/>
                                      </p:to>
                                    </p:set>
                                    <p:animEffect transition="in" filter="wipe(left)">
                                      <p:cBhvr>
                                        <p:cTn id="16" dur="500"/>
                                        <p:tgtEl>
                                          <p:spTgt spid="79667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6674">
                                            <p:txEl>
                                              <p:pRg st="3" end="3"/>
                                            </p:txEl>
                                          </p:spTgt>
                                        </p:tgtEl>
                                        <p:attrNameLst>
                                          <p:attrName>style.visibility</p:attrName>
                                        </p:attrNameLst>
                                      </p:cBhvr>
                                      <p:to>
                                        <p:strVal val="visible"/>
                                      </p:to>
                                    </p:set>
                                    <p:animEffect transition="in" filter="wipe(left)">
                                      <p:cBhvr>
                                        <p:cTn id="21" dur="500"/>
                                        <p:tgtEl>
                                          <p:spTgt spid="79667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6674">
                                            <p:txEl>
                                              <p:pRg st="4" end="4"/>
                                            </p:txEl>
                                          </p:spTgt>
                                        </p:tgtEl>
                                        <p:attrNameLst>
                                          <p:attrName>style.visibility</p:attrName>
                                        </p:attrNameLst>
                                      </p:cBhvr>
                                      <p:to>
                                        <p:strVal val="visible"/>
                                      </p:to>
                                    </p:set>
                                    <p:animEffect transition="in" filter="wipe(left)">
                                      <p:cBhvr>
                                        <p:cTn id="26" dur="500"/>
                                        <p:tgtEl>
                                          <p:spTgt spid="7966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640960" cy="5976193"/>
          </a:xfrm>
          <a:prstGeom prst="rect">
            <a:avLst/>
          </a:prstGeom>
        </p:spPr>
        <p:txBody>
          <a:bodyPr/>
          <a:lstStyle/>
          <a:p>
            <a:pPr marL="590550" indent="-533400">
              <a:lnSpc>
                <a:spcPct val="150000"/>
              </a:lnSpc>
            </a:pPr>
            <a:r>
              <a:rPr lang="zh-CN" altLang="en-US" sz="2400" dirty="0"/>
              <a:t>算法性能与序列中关键字的排列顺序和划分元的选取有</a:t>
            </a:r>
            <a:r>
              <a:rPr lang="zh-CN" altLang="en-US" sz="2400" dirty="0" smtClean="0"/>
              <a:t>关</a:t>
            </a:r>
            <a:endParaRPr kumimoji="1" lang="zh-CN" altLang="en-US" sz="2400" b="1" dirty="0" smtClean="0">
              <a:latin typeface="微软雅黑" pitchFamily="34" charset="-122"/>
              <a:ea typeface="微软雅黑" pitchFamily="34" charset="-122"/>
            </a:endParaRPr>
          </a:p>
          <a:p>
            <a:pPr marL="900000" lvl="1">
              <a:lnSpc>
                <a:spcPct val="150000"/>
              </a:lnSpc>
              <a:buSzPct val="70000"/>
              <a:buFont typeface="Wingdings" panose="05000000000000000000" pitchFamily="2" charset="2"/>
              <a:buChar char="l"/>
            </a:pPr>
            <a:r>
              <a:rPr lang="zh-CN" altLang="en-US" sz="2400" b="1" dirty="0"/>
              <a:t>当初始序列按关键字有</a:t>
            </a:r>
            <a:r>
              <a:rPr lang="zh-CN" altLang="en-US" sz="2400" b="1" dirty="0" smtClean="0"/>
              <a:t>序（正</a:t>
            </a:r>
            <a:r>
              <a:rPr lang="zh-CN" altLang="en-US" sz="2400" b="1" dirty="0"/>
              <a:t>序或逆</a:t>
            </a:r>
            <a:r>
              <a:rPr lang="zh-CN" altLang="en-US" sz="2400" b="1" dirty="0" smtClean="0"/>
              <a:t>序）时</a:t>
            </a:r>
            <a:r>
              <a:rPr lang="zh-CN" altLang="en-US" sz="2400" b="1" dirty="0"/>
              <a:t>，快速排序蜕化为冒泡排序，此时算法性能最</a:t>
            </a:r>
            <a:r>
              <a:rPr lang="zh-CN" altLang="en-US" sz="2400" b="1" dirty="0" smtClean="0"/>
              <a:t>差</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 时</a:t>
            </a:r>
            <a:r>
              <a:rPr lang="zh-CN" altLang="en-US" b="1" dirty="0"/>
              <a:t>间复杂度为</a:t>
            </a:r>
            <a:r>
              <a:rPr lang="en-US" altLang="zh-CN" b="1" dirty="0" smtClean="0"/>
              <a:t>O(n</a:t>
            </a:r>
            <a:r>
              <a:rPr lang="en-US" altLang="zh-CN" b="1" dirty="0"/>
              <a:t>²</a:t>
            </a:r>
            <a:r>
              <a:rPr lang="en-US" altLang="zh-CN" b="1" dirty="0" smtClean="0"/>
              <a:t>)</a:t>
            </a:r>
            <a:endParaRPr lang="en-US" altLang="zh-CN" b="1" dirty="0"/>
          </a:p>
          <a:p>
            <a:pPr marL="900000" lvl="1">
              <a:lnSpc>
                <a:spcPct val="150000"/>
              </a:lnSpc>
              <a:buSzPct val="70000"/>
              <a:buFont typeface="Wingdings" panose="05000000000000000000" pitchFamily="2" charset="2"/>
              <a:buChar char="l"/>
            </a:pPr>
            <a:r>
              <a:rPr lang="zh-CN" altLang="en-US" sz="2400" b="1" dirty="0"/>
              <a:t>可以用“三者取中”法来选取划分</a:t>
            </a:r>
            <a:r>
              <a:rPr lang="zh-CN" altLang="en-US" sz="2400" b="1" dirty="0" smtClean="0"/>
              <a:t>元</a:t>
            </a:r>
            <a:endParaRPr lang="en-US" altLang="zh-CN" sz="2400" b="1" dirty="0" smtClean="0"/>
          </a:p>
          <a:p>
            <a:pPr marL="1188000" lvl="2">
              <a:lnSpc>
                <a:spcPct val="150000"/>
              </a:lnSpc>
              <a:buSzPct val="100000"/>
              <a:buFont typeface="微软雅黑" panose="020B0503020204020204" pitchFamily="34" charset="-122"/>
              <a:buChar char="━"/>
            </a:pPr>
            <a:r>
              <a:rPr lang="zh-CN" altLang="en-US" b="1" dirty="0" smtClean="0"/>
              <a:t>设：数组首</a:t>
            </a:r>
            <a:r>
              <a:rPr lang="zh-CN" altLang="en-US" b="1" dirty="0"/>
              <a:t>记</a:t>
            </a:r>
            <a:r>
              <a:rPr lang="zh-CN" altLang="en-US" b="1" dirty="0" smtClean="0"/>
              <a:t>录为</a:t>
            </a:r>
            <a:r>
              <a:rPr lang="en-US" altLang="zh-CN" b="1" dirty="0" smtClean="0"/>
              <a:t>r[s</a:t>
            </a:r>
            <a:r>
              <a:rPr lang="en-US" altLang="zh-CN" b="1" dirty="0"/>
              <a:t>]</a:t>
            </a:r>
            <a:r>
              <a:rPr lang="zh-CN" altLang="en-US" b="1" dirty="0"/>
              <a:t>、尾记</a:t>
            </a:r>
            <a:r>
              <a:rPr lang="zh-CN" altLang="en-US" b="1" dirty="0" smtClean="0"/>
              <a:t>录为</a:t>
            </a:r>
            <a:r>
              <a:rPr lang="en-US" altLang="zh-CN" b="1" dirty="0" smtClean="0"/>
              <a:t>r[t]</a:t>
            </a:r>
          </a:p>
          <a:p>
            <a:pPr marL="1188000" lvl="2">
              <a:lnSpc>
                <a:spcPct val="150000"/>
              </a:lnSpc>
              <a:buSzPct val="100000"/>
              <a:buFont typeface="微软雅黑" panose="020B0503020204020204" pitchFamily="34" charset="-122"/>
              <a:buChar char="━"/>
            </a:pPr>
            <a:r>
              <a:rPr lang="zh-CN" altLang="en-US" b="1" dirty="0" smtClean="0"/>
              <a:t>取：</a:t>
            </a:r>
            <a:r>
              <a:rPr lang="en-US" altLang="zh-CN" b="1" dirty="0"/>
              <a:t>r[s]</a:t>
            </a:r>
            <a:r>
              <a:rPr lang="zh-CN" altLang="en-US" b="1" dirty="0" smtClean="0"/>
              <a:t>、</a:t>
            </a:r>
            <a:r>
              <a:rPr lang="en-US" altLang="zh-CN" b="1" dirty="0" smtClean="0"/>
              <a:t>r[t]</a:t>
            </a:r>
            <a:r>
              <a:rPr lang="zh-CN" altLang="en-US" b="1" dirty="0" smtClean="0"/>
              <a:t>和</a:t>
            </a:r>
            <a:r>
              <a:rPr lang="en-US" altLang="zh-CN" b="1" dirty="0" smtClean="0"/>
              <a:t>r[(</a:t>
            </a:r>
            <a:r>
              <a:rPr lang="en-US" altLang="zh-CN" b="1" dirty="0" err="1" smtClean="0"/>
              <a:t>s+t</a:t>
            </a:r>
            <a:r>
              <a:rPr lang="en-US" altLang="zh-CN" b="1" dirty="0" smtClean="0"/>
              <a:t>)/2]</a:t>
            </a:r>
            <a:r>
              <a:rPr lang="zh-CN" altLang="en-US" b="1" dirty="0" smtClean="0"/>
              <a:t>三者的中间值为划分元</a:t>
            </a:r>
            <a:endParaRPr lang="en-US" altLang="zh-CN" b="1" dirty="0" smtClean="0"/>
          </a:p>
          <a:p>
            <a:pPr marL="900000" lvl="1">
              <a:lnSpc>
                <a:spcPct val="150000"/>
              </a:lnSpc>
              <a:buSzPct val="70000"/>
              <a:buFont typeface="Wingdings" panose="05000000000000000000" pitchFamily="2" charset="2"/>
              <a:buChar char="l"/>
            </a:pPr>
            <a:r>
              <a:rPr lang="zh-CN" altLang="en-US" sz="2400" b="1" dirty="0" smtClean="0"/>
              <a:t>也可采用随</a:t>
            </a:r>
            <a:r>
              <a:rPr lang="zh-CN" altLang="en-US" sz="2400" b="1" dirty="0"/>
              <a:t>机选</a:t>
            </a:r>
            <a:r>
              <a:rPr lang="zh-CN" altLang="en-US" sz="2400" b="1" dirty="0" smtClean="0"/>
              <a:t>取划分元的方式</a:t>
            </a:r>
            <a:endParaRPr lang="zh-CN" altLang="en-US" sz="2400"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快速排序算法特点</a:t>
            </a:r>
          </a:p>
        </p:txBody>
      </p:sp>
    </p:spTree>
    <p:extLst>
      <p:ext uri="{BB962C8B-B14F-4D97-AF65-F5344CB8AC3E}">
        <p14:creationId xmlns:p14="http://schemas.microsoft.com/office/powerpoint/2010/main" val="3637289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fade">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836712"/>
            <a:ext cx="8406680" cy="2346283"/>
          </a:xfrm>
          <a:prstGeom prst="rect">
            <a:avLst/>
          </a:prstGeom>
        </p:spPr>
        <p:txBody>
          <a:bodyPr wrap="square">
            <a:spAutoFit/>
          </a:bodyPr>
          <a:lstStyle/>
          <a:p>
            <a:pPr>
              <a:lnSpc>
                <a:spcPct val="150000"/>
              </a:lnSpc>
              <a:buFont typeface="Arial" pitchFamily="34" charset="0"/>
              <a:buChar char="•"/>
            </a:pPr>
            <a:r>
              <a:rPr lang="zh-CN" altLang="en-US" dirty="0" smtClean="0">
                <a:latin typeface="微软雅黑" pitchFamily="34" charset="-122"/>
                <a:ea typeface="微软雅黑" pitchFamily="34" charset="-122"/>
              </a:rPr>
              <a:t>快速排序算法的性能取决于划分的对称性。通过修改算法</a:t>
            </a:r>
            <a:r>
              <a:rPr lang="en-US" altLang="zh-CN" dirty="0" smtClean="0">
                <a:latin typeface="微软雅黑" pitchFamily="34" charset="-122"/>
                <a:ea typeface="微软雅黑" pitchFamily="34" charset="-122"/>
              </a:rPr>
              <a:t>partition</a:t>
            </a:r>
            <a:r>
              <a:rPr lang="zh-CN" altLang="en-US" dirty="0" smtClean="0">
                <a:latin typeface="微软雅黑" pitchFamily="34" charset="-122"/>
                <a:ea typeface="微软雅黑" pitchFamily="34" charset="-122"/>
              </a:rPr>
              <a:t>，可以设计出采用随机选择策略的快速排序算法。</a:t>
            </a:r>
            <a:endParaRPr lang="en-US" altLang="zh-CN" dirty="0" smtClean="0">
              <a:latin typeface="微软雅黑" pitchFamily="34" charset="-122"/>
              <a:ea typeface="微软雅黑" pitchFamily="34" charset="-122"/>
            </a:endParaRPr>
          </a:p>
          <a:p>
            <a:pPr>
              <a:lnSpc>
                <a:spcPct val="150000"/>
              </a:lnSpc>
              <a:buFont typeface="Arial" pitchFamily="34" charset="0"/>
              <a:buChar char="•"/>
            </a:pPr>
            <a:r>
              <a:rPr lang="zh-CN" altLang="en-US" dirty="0" smtClean="0">
                <a:latin typeface="微软雅黑" pitchFamily="34" charset="-122"/>
                <a:ea typeface="微软雅黑" pitchFamily="34" charset="-122"/>
              </a:rPr>
              <a:t>在快速排序算法的每一步中，当数组还没有被划分时，可以在</a:t>
            </a:r>
            <a:r>
              <a:rPr lang="en-US" altLang="zh-CN" dirty="0" smtClean="0">
                <a:latin typeface="微软雅黑" pitchFamily="34" charset="-122"/>
                <a:ea typeface="微软雅黑" pitchFamily="34" charset="-122"/>
              </a:rPr>
              <a:t>a[p:r]</a:t>
            </a:r>
            <a:r>
              <a:rPr lang="zh-CN" altLang="en-US" dirty="0" smtClean="0">
                <a:latin typeface="微软雅黑" pitchFamily="34" charset="-122"/>
                <a:ea typeface="微软雅黑" pitchFamily="34" charset="-122"/>
              </a:rPr>
              <a:t>中随机选出一个元素作为划分基准，这样可以使划分基准的选择是随机的，从而可以期望划分是较对称的。</a:t>
            </a:r>
            <a:endParaRPr lang="zh-CN" altLang="en-US" dirty="0">
              <a:latin typeface="微软雅黑" pitchFamily="34" charset="-122"/>
              <a:ea typeface="微软雅黑" pitchFamily="34" charset="-122"/>
            </a:endParaRPr>
          </a:p>
        </p:txBody>
      </p:sp>
      <p:sp>
        <p:nvSpPr>
          <p:cNvPr id="4" name="Rectangle 4"/>
          <p:cNvSpPr>
            <a:spLocks noChangeArrowheads="1"/>
          </p:cNvSpPr>
          <p:nvPr/>
        </p:nvSpPr>
        <p:spPr bwMode="auto">
          <a:xfrm>
            <a:off x="467544" y="3672924"/>
            <a:ext cx="8316913" cy="2246769"/>
          </a:xfrm>
          <a:prstGeom prst="rect">
            <a:avLst/>
          </a:prstGeom>
          <a:noFill/>
          <a:ln w="25400" algn="ctr">
            <a:noFill/>
            <a:miter lim="800000"/>
            <a:headEnd/>
            <a:tailEnd/>
          </a:ln>
          <a:effectLst/>
        </p:spPr>
        <p:txBody>
          <a:bodyPr anchor="ctr">
            <a:spAutoFit/>
          </a:bodyPr>
          <a:lstStyle/>
          <a:p>
            <a:r>
              <a:rPr kumimoji="1" lang="en-US" altLang="zh-CN" dirty="0"/>
              <a:t>template&lt;class Type&gt;</a:t>
            </a:r>
          </a:p>
          <a:p>
            <a:r>
              <a:rPr kumimoji="1" lang="en-US" altLang="zh-CN" dirty="0" err="1"/>
              <a:t>int</a:t>
            </a:r>
            <a:r>
              <a:rPr kumimoji="1" lang="en-US" altLang="zh-CN" dirty="0"/>
              <a:t> </a:t>
            </a:r>
            <a:r>
              <a:rPr kumimoji="1" lang="en-US" altLang="zh-CN" b="1" dirty="0" err="1">
                <a:solidFill>
                  <a:srgbClr val="0033CC"/>
                </a:solidFill>
              </a:rPr>
              <a:t>RandomizedPartition</a:t>
            </a:r>
            <a:r>
              <a:rPr kumimoji="1" lang="en-US" altLang="zh-CN" dirty="0"/>
              <a:t> (Type a[], </a:t>
            </a:r>
            <a:r>
              <a:rPr kumimoji="1" lang="en-US" altLang="zh-CN" dirty="0" err="1"/>
              <a:t>int</a:t>
            </a:r>
            <a:r>
              <a:rPr kumimoji="1" lang="en-US" altLang="zh-CN" dirty="0"/>
              <a:t> p, </a:t>
            </a:r>
            <a:r>
              <a:rPr kumimoji="1" lang="en-US" altLang="zh-CN" dirty="0" err="1"/>
              <a:t>int</a:t>
            </a:r>
            <a:r>
              <a:rPr kumimoji="1" lang="en-US" altLang="zh-CN" dirty="0"/>
              <a:t> r</a:t>
            </a:r>
            <a:r>
              <a:rPr kumimoji="1" lang="en-US" altLang="zh-CN" dirty="0" smtClean="0"/>
              <a:t>)</a:t>
            </a:r>
            <a:endParaRPr kumimoji="1" lang="en-US" altLang="zh-CN" dirty="0"/>
          </a:p>
          <a:p>
            <a:r>
              <a:rPr kumimoji="1" lang="en-US" altLang="zh-CN" dirty="0"/>
              <a:t>{</a:t>
            </a:r>
          </a:p>
          <a:p>
            <a:r>
              <a:rPr kumimoji="1" lang="en-US" altLang="zh-CN" dirty="0"/>
              <a:t>        </a:t>
            </a:r>
            <a:r>
              <a:rPr kumimoji="1" lang="en-US" altLang="zh-CN" dirty="0" err="1"/>
              <a:t>int</a:t>
            </a:r>
            <a:r>
              <a:rPr kumimoji="1" lang="en-US" altLang="zh-CN" dirty="0"/>
              <a:t> </a:t>
            </a:r>
            <a:r>
              <a:rPr kumimoji="1" lang="en-US" altLang="zh-CN" dirty="0" err="1"/>
              <a:t>i</a:t>
            </a:r>
            <a:r>
              <a:rPr kumimoji="1" lang="en-US" altLang="zh-CN" dirty="0"/>
              <a:t> = Random(</a:t>
            </a:r>
            <a:r>
              <a:rPr kumimoji="1" lang="en-US" altLang="zh-CN" dirty="0" err="1"/>
              <a:t>p,r</a:t>
            </a:r>
            <a:r>
              <a:rPr kumimoji="1" lang="en-US" altLang="zh-CN" dirty="0"/>
              <a:t>);</a:t>
            </a:r>
          </a:p>
          <a:p>
            <a:r>
              <a:rPr kumimoji="1" lang="en-US" altLang="zh-CN" dirty="0"/>
              <a:t>        Swap(a[</a:t>
            </a:r>
            <a:r>
              <a:rPr kumimoji="1" lang="en-US" altLang="zh-CN" dirty="0" err="1"/>
              <a:t>i</a:t>
            </a:r>
            <a:r>
              <a:rPr kumimoji="1" lang="en-US" altLang="zh-CN" dirty="0"/>
              <a:t>], a[p]);</a:t>
            </a:r>
          </a:p>
          <a:p>
            <a:r>
              <a:rPr kumimoji="1" lang="en-US" altLang="zh-CN" dirty="0"/>
              <a:t>        return Partition (a, p, r);</a:t>
            </a:r>
          </a:p>
          <a:p>
            <a:r>
              <a:rPr kumimoji="1" lang="en-US" altLang="zh-CN" dirty="0"/>
              <a:t>}</a:t>
            </a:r>
          </a:p>
        </p:txBody>
      </p:sp>
      <p:sp>
        <p:nvSpPr>
          <p:cNvPr id="5" name="矩形 4"/>
          <p:cNvSpPr/>
          <p:nvPr/>
        </p:nvSpPr>
        <p:spPr>
          <a:xfrm>
            <a:off x="3563888" y="116632"/>
            <a:ext cx="2727029" cy="523220"/>
          </a:xfrm>
          <a:prstGeom prst="rect">
            <a:avLst/>
          </a:prstGeom>
        </p:spPr>
        <p:txBody>
          <a:bodyPr wrap="none">
            <a:spAutoFit/>
          </a:bodyPr>
          <a:lstStyle/>
          <a:p>
            <a:r>
              <a:rPr lang="zh-CN" altLang="en-US" sz="2800" dirty="0" smtClean="0">
                <a:latin typeface="微软雅黑" pitchFamily="34" charset="-122"/>
                <a:ea typeface="微软雅黑" pitchFamily="34" charset="-122"/>
              </a:rPr>
              <a:t>快速排序</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随机</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pic>
        <p:nvPicPr>
          <p:cNvPr id="78851" name="Picture 6" descr="递归"/>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13" y="-26988"/>
            <a:ext cx="6381751"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2" name="Rectangle 7"/>
          <p:cNvSpPr>
            <a:spLocks noChangeArrowheads="1"/>
          </p:cNvSpPr>
          <p:nvPr/>
        </p:nvSpPr>
        <p:spPr bwMode="auto">
          <a:xfrm>
            <a:off x="3276600" y="98425"/>
            <a:ext cx="6049963"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lstStyle>
            <a:lvl1pPr>
              <a:lnSpc>
                <a:spcPct val="150000"/>
              </a:lnSpc>
              <a:spcBef>
                <a:spcPct val="20000"/>
              </a:spcBef>
              <a:buClr>
                <a:srgbClr val="000000"/>
              </a:buClr>
              <a:buFont typeface="Wingdings 2" panose="05020102010507070707" pitchFamily="18" charset="2"/>
              <a:buChar char="d"/>
              <a:defRPr sz="3200" b="1">
                <a:solidFill>
                  <a:srgbClr val="000000"/>
                </a:solidFill>
                <a:latin typeface="微软雅黑" panose="020B0503020204020204" pitchFamily="34" charset="-122"/>
                <a:ea typeface="微软雅黑" panose="020B0503020204020204" pitchFamily="34" charset="-122"/>
              </a:defRPr>
            </a:lvl1pPr>
            <a:lvl2pPr marL="742950" indent="-285750">
              <a:lnSpc>
                <a:spcPct val="150000"/>
              </a:lnSpc>
              <a:spcBef>
                <a:spcPct val="20000"/>
              </a:spcBef>
              <a:buClr>
                <a:srgbClr val="000000"/>
              </a:buClr>
              <a:buFont typeface="Wingdings 2" panose="05020102010507070707" pitchFamily="18" charset="2"/>
              <a:buChar char="è"/>
              <a:defRPr sz="2800" b="1">
                <a:solidFill>
                  <a:srgbClr val="000000"/>
                </a:solidFill>
                <a:latin typeface="微软雅黑" panose="020B0503020204020204" pitchFamily="34" charset="-122"/>
                <a:ea typeface="微软雅黑" panose="020B0503020204020204" pitchFamily="34" charset="-122"/>
              </a:defRPr>
            </a:lvl2pPr>
            <a:lvl3pPr marL="1143000" indent="-228600">
              <a:lnSpc>
                <a:spcPct val="150000"/>
              </a:lnSpc>
              <a:spcBef>
                <a:spcPct val="20000"/>
              </a:spcBef>
              <a:buClr>
                <a:srgbClr val="000000"/>
              </a:buClr>
              <a:buFont typeface="Wingdings 2" panose="05020102010507070707" pitchFamily="18" charset="2"/>
              <a:buChar char="í"/>
              <a:defRPr sz="2400" b="1">
                <a:solidFill>
                  <a:srgbClr val="000000"/>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int fact(int n)</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if (n &lt;= 1) </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else</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return n * fact(n - 1);</a:t>
            </a:r>
          </a:p>
          <a:p>
            <a:pPr>
              <a:lnSpc>
                <a:spcPct val="100000"/>
              </a:lnSpc>
              <a:spcBef>
                <a:spcPct val="0"/>
              </a:spcBef>
              <a:buClrTx/>
              <a:buFontTx/>
              <a:buNone/>
            </a:pPr>
            <a:r>
              <a:rPr lang="en-US" altLang="zh-CN" sz="2000">
                <a:latin typeface="Courier New" panose="02070309020205020404" pitchFamily="49" charset="0"/>
                <a:ea typeface="Malgun Gothic" panose="020B0503020000020004" pitchFamily="34" charset="-127"/>
              </a:rPr>
              <a:t>	}</a:t>
            </a:r>
          </a:p>
        </p:txBody>
      </p:sp>
      <p:sp>
        <p:nvSpPr>
          <p:cNvPr id="6" name="矩形 5"/>
          <p:cNvSpPr/>
          <p:nvPr/>
        </p:nvSpPr>
        <p:spPr>
          <a:xfrm>
            <a:off x="10429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fact(3)</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3</a:t>
            </a:r>
            <a:r>
              <a:rPr lang="zh-CN" altLang="en-US" sz="2800" b="0" kern="0" dirty="0">
                <a:solidFill>
                  <a:prstClr val="black"/>
                </a:solidFill>
                <a:latin typeface="Gill Sans MT"/>
                <a:ea typeface="华文中宋"/>
              </a:rPr>
              <a:t>*</a:t>
            </a:r>
            <a:r>
              <a:rPr lang="en-US" altLang="zh-CN" sz="2800" b="0" kern="0" dirty="0">
                <a:solidFill>
                  <a:prstClr val="black"/>
                </a:solidFill>
                <a:latin typeface="Gill Sans MT"/>
                <a:ea typeface="华文中宋"/>
              </a:rPr>
              <a:t>fact(2)</a:t>
            </a:r>
            <a:endParaRPr lang="zh-CN" altLang="en-US" sz="2800" b="0" kern="0" dirty="0">
              <a:solidFill>
                <a:prstClr val="black"/>
              </a:solidFill>
              <a:latin typeface="Gill Sans MT"/>
              <a:ea typeface="华文中宋"/>
            </a:endParaRPr>
          </a:p>
        </p:txBody>
      </p:sp>
      <p:sp>
        <p:nvSpPr>
          <p:cNvPr id="7" name="矩形 6"/>
          <p:cNvSpPr/>
          <p:nvPr/>
        </p:nvSpPr>
        <p:spPr>
          <a:xfrm>
            <a:off x="38623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a:solidFill>
                  <a:prstClr val="black"/>
                </a:solidFill>
                <a:latin typeface="Gill Sans MT"/>
                <a:ea typeface="华文中宋"/>
              </a:rPr>
              <a:t>fact(2)</a:t>
            </a:r>
          </a:p>
          <a:p>
            <a:pPr algn="ctr" eaLnBrk="1" fontAlgn="auto" hangingPunct="1">
              <a:spcBef>
                <a:spcPts val="0"/>
              </a:spcBef>
              <a:spcAft>
                <a:spcPts val="0"/>
              </a:spcAft>
              <a:defRPr/>
            </a:pPr>
            <a:r>
              <a:rPr lang="en-US" altLang="zh-CN" sz="2800" b="0" kern="0">
                <a:solidFill>
                  <a:prstClr val="black"/>
                </a:solidFill>
                <a:latin typeface="Gill Sans MT"/>
                <a:ea typeface="华文中宋"/>
              </a:rPr>
              <a:t>2</a:t>
            </a:r>
            <a:r>
              <a:rPr lang="zh-CN" altLang="en-US" sz="2800" b="0" kern="0">
                <a:solidFill>
                  <a:prstClr val="black"/>
                </a:solidFill>
                <a:latin typeface="Gill Sans MT"/>
                <a:ea typeface="华文中宋"/>
              </a:rPr>
              <a:t>*</a:t>
            </a:r>
            <a:r>
              <a:rPr lang="en-US" altLang="zh-CN" sz="2800" b="0" kern="0">
                <a:solidFill>
                  <a:prstClr val="black"/>
                </a:solidFill>
                <a:latin typeface="Gill Sans MT"/>
                <a:ea typeface="华文中宋"/>
              </a:rPr>
              <a:t>fact(1)</a:t>
            </a:r>
            <a:endParaRPr lang="zh-CN" altLang="en-US" sz="2800" b="0" kern="0">
              <a:solidFill>
                <a:prstClr val="black"/>
              </a:solidFill>
              <a:latin typeface="Gill Sans MT"/>
              <a:ea typeface="华文中宋"/>
            </a:endParaRPr>
          </a:p>
        </p:txBody>
      </p:sp>
      <p:sp>
        <p:nvSpPr>
          <p:cNvPr id="8" name="矩形 7"/>
          <p:cNvSpPr/>
          <p:nvPr/>
        </p:nvSpPr>
        <p:spPr>
          <a:xfrm>
            <a:off x="6605588" y="5675313"/>
            <a:ext cx="1371600" cy="1066800"/>
          </a:xfrm>
          <a:prstGeom prst="rect">
            <a:avLst/>
          </a:prstGeom>
          <a:solidFill>
            <a:srgbClr val="92D050"/>
          </a:solidFill>
          <a:ln w="25400" cap="flat" cmpd="sng" algn="ctr">
            <a:solidFill>
              <a:srgbClr val="3891A7">
                <a:shade val="50000"/>
              </a:srgbClr>
            </a:solidFill>
            <a:prstDash val="solid"/>
          </a:ln>
          <a:effectLst/>
        </p:spPr>
        <p:txBody>
          <a:bodyPr lIns="0" rIns="0" anchor="ctr"/>
          <a:lstStyle/>
          <a:p>
            <a:pPr algn="ctr" eaLnBrk="1" fontAlgn="auto" hangingPunct="1">
              <a:spcBef>
                <a:spcPts val="0"/>
              </a:spcBef>
              <a:spcAft>
                <a:spcPts val="0"/>
              </a:spcAft>
              <a:defRPr/>
            </a:pPr>
            <a:r>
              <a:rPr lang="en-US" altLang="zh-CN" sz="2800" b="0" kern="0" dirty="0">
                <a:solidFill>
                  <a:prstClr val="black"/>
                </a:solidFill>
                <a:latin typeface="Gill Sans MT"/>
                <a:ea typeface="华文中宋"/>
              </a:rPr>
              <a:t>fact(1)</a:t>
            </a:r>
          </a:p>
          <a:p>
            <a:pPr algn="ctr" eaLnBrk="1" fontAlgn="auto" hangingPunct="1">
              <a:spcBef>
                <a:spcPts val="0"/>
              </a:spcBef>
              <a:spcAft>
                <a:spcPts val="0"/>
              </a:spcAft>
              <a:defRPr/>
            </a:pPr>
            <a:r>
              <a:rPr lang="en-US" altLang="zh-CN" sz="2800" b="0" kern="0" dirty="0">
                <a:solidFill>
                  <a:prstClr val="black"/>
                </a:solidFill>
                <a:latin typeface="Gill Sans MT"/>
                <a:ea typeface="华文中宋"/>
              </a:rPr>
              <a:t>1</a:t>
            </a:r>
            <a:endParaRPr lang="zh-CN" altLang="en-US" sz="2800" b="0" kern="0" dirty="0">
              <a:solidFill>
                <a:prstClr val="black"/>
              </a:solidFill>
              <a:latin typeface="Gill Sans MT"/>
              <a:ea typeface="华文中宋"/>
            </a:endParaRPr>
          </a:p>
        </p:txBody>
      </p:sp>
      <p:sp>
        <p:nvSpPr>
          <p:cNvPr id="9" name="右箭头 8"/>
          <p:cNvSpPr/>
          <p:nvPr/>
        </p:nvSpPr>
        <p:spPr>
          <a:xfrm>
            <a:off x="26431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0" name="右箭头 9"/>
          <p:cNvSpPr/>
          <p:nvPr/>
        </p:nvSpPr>
        <p:spPr>
          <a:xfrm>
            <a:off x="5386388" y="5675313"/>
            <a:ext cx="1066800" cy="381000"/>
          </a:xfrm>
          <a:prstGeom prst="rightArrow">
            <a:avLst/>
          </a:prstGeom>
          <a:solidFill>
            <a:srgbClr val="3891A7"/>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Gill Sans MT"/>
              <a:ea typeface="华文中宋"/>
            </a:endParaRPr>
          </a:p>
        </p:txBody>
      </p:sp>
      <p:sp>
        <p:nvSpPr>
          <p:cNvPr id="11" name="左箭头 10"/>
          <p:cNvSpPr/>
          <p:nvPr/>
        </p:nvSpPr>
        <p:spPr>
          <a:xfrm>
            <a:off x="26431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2</a:t>
            </a:r>
            <a:endParaRPr lang="zh-CN" altLang="en-US" sz="1800" b="0" kern="0">
              <a:solidFill>
                <a:prstClr val="black"/>
              </a:solidFill>
              <a:latin typeface="Gill Sans MT"/>
              <a:ea typeface="华文中宋"/>
            </a:endParaRPr>
          </a:p>
        </p:txBody>
      </p:sp>
      <p:sp>
        <p:nvSpPr>
          <p:cNvPr id="12" name="左箭头 11"/>
          <p:cNvSpPr/>
          <p:nvPr/>
        </p:nvSpPr>
        <p:spPr>
          <a:xfrm>
            <a:off x="5462588" y="6056313"/>
            <a:ext cx="914400" cy="685800"/>
          </a:xfrm>
          <a:prstGeom prst="leftArrow">
            <a:avLst/>
          </a:prstGeom>
          <a:solidFill>
            <a:srgbClr val="FFFF00"/>
          </a:solidFill>
          <a:ln w="25400" cap="flat" cmpd="sng" algn="ctr">
            <a:solidFill>
              <a:srgbClr val="3891A7">
                <a:shade val="50000"/>
              </a:srgbClr>
            </a:solidFill>
            <a:prstDash val="solid"/>
          </a:ln>
          <a:effectLst/>
        </p:spPr>
        <p:txBody>
          <a:bodyPr anchor="ctr"/>
          <a:lstStyle/>
          <a:p>
            <a:pPr algn="ctr" eaLnBrk="1" fontAlgn="auto" hangingPunct="1">
              <a:spcBef>
                <a:spcPts val="0"/>
              </a:spcBef>
              <a:spcAft>
                <a:spcPts val="0"/>
              </a:spcAft>
              <a:defRPr/>
            </a:pPr>
            <a:r>
              <a:rPr lang="en-US" altLang="zh-CN" sz="1800" b="0" kern="0">
                <a:solidFill>
                  <a:prstClr val="black"/>
                </a:solidFill>
                <a:latin typeface="Gill Sans MT"/>
                <a:ea typeface="华文中宋"/>
              </a:rPr>
              <a:t>1</a:t>
            </a:r>
            <a:endParaRPr lang="zh-CN" altLang="en-US" sz="1800" b="0" kern="0">
              <a:solidFill>
                <a:prstClr val="black"/>
              </a:solidFill>
              <a:latin typeface="Gill Sans MT"/>
              <a:ea typeface="华文中宋"/>
            </a:endParaRPr>
          </a:p>
        </p:txBody>
      </p:sp>
    </p:spTree>
    <p:extLst>
      <p:ext uri="{BB962C8B-B14F-4D97-AF65-F5344CB8AC3E}">
        <p14:creationId xmlns:p14="http://schemas.microsoft.com/office/powerpoint/2010/main" val="280202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0" y="765175"/>
            <a:ext cx="9144000" cy="6092825"/>
          </a:xfrm>
          <a:prstGeom prst="rect">
            <a:avLst/>
          </a:prstGeom>
        </p:spPr>
        <p:txBody>
          <a:bodyPr/>
          <a:lstStyle/>
          <a:p>
            <a:pPr marL="590550" indent="-533400">
              <a:lnSpc>
                <a:spcPct val="150000"/>
              </a:lnSpc>
              <a:spcBef>
                <a:spcPct val="25000"/>
              </a:spcBef>
            </a:pPr>
            <a:r>
              <a:rPr kumimoji="1" lang="zh-CN" altLang="en-US" sz="2400" dirty="0" smtClean="0"/>
              <a:t>元素选择问题描述</a:t>
            </a:r>
            <a:endParaRPr kumimoji="1" lang="en-US" altLang="zh-CN" sz="2400" dirty="0" smtClean="0"/>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给定线性序集中</a:t>
            </a:r>
            <a:r>
              <a:rPr lang="en-US" altLang="zh-CN" sz="2400" b="1" dirty="0">
                <a:latin typeface="+mn-lt"/>
              </a:rPr>
              <a:t>n</a:t>
            </a:r>
            <a:r>
              <a:rPr lang="zh-CN" altLang="en-US" sz="2400" b="1" dirty="0">
                <a:latin typeface="Vrinda" panose="020B0502040204020203" pitchFamily="34" charset="0"/>
              </a:rPr>
              <a:t>个元素和一个整数</a:t>
            </a:r>
            <a:r>
              <a:rPr lang="en-US" altLang="zh-CN" sz="2400" b="1" dirty="0">
                <a:latin typeface="+mn-lt"/>
              </a:rPr>
              <a:t>k</a:t>
            </a:r>
            <a:r>
              <a:rPr lang="zh-CN" altLang="en-US" sz="2400" b="1" dirty="0">
                <a:latin typeface="+mn-lt"/>
              </a:rPr>
              <a:t>（</a:t>
            </a:r>
            <a:r>
              <a:rPr lang="en-US" altLang="zh-CN" sz="2400" b="1" dirty="0">
                <a:latin typeface="+mn-lt"/>
              </a:rPr>
              <a:t>1≤k≤n</a:t>
            </a:r>
            <a:r>
              <a:rPr lang="zh-CN" altLang="en-US" sz="2400" b="1" dirty="0">
                <a:latin typeface="+mn-lt"/>
              </a:rPr>
              <a:t>）</a:t>
            </a:r>
            <a:endParaRPr lang="en-US" altLang="zh-CN"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要求找出这</a:t>
            </a:r>
            <a:r>
              <a:rPr lang="en-US" altLang="zh-CN" sz="2400" b="1" dirty="0">
                <a:latin typeface="+mn-lt"/>
              </a:rPr>
              <a:t>n</a:t>
            </a:r>
            <a:r>
              <a:rPr lang="zh-CN" altLang="en-US" sz="2400" b="1" dirty="0">
                <a:latin typeface="Vrinda" panose="020B0502040204020203" pitchFamily="34" charset="0"/>
              </a:rPr>
              <a:t>个元素中</a:t>
            </a:r>
            <a:r>
              <a:rPr lang="zh-CN" altLang="en-US" sz="2400" b="1" dirty="0">
                <a:solidFill>
                  <a:srgbClr val="FF0000"/>
                </a:solidFill>
                <a:latin typeface="Vrinda" panose="020B0502040204020203" pitchFamily="34" charset="0"/>
              </a:rPr>
              <a:t>第</a:t>
            </a:r>
            <a:r>
              <a:rPr lang="en-US" altLang="zh-CN" sz="2400" b="1" dirty="0">
                <a:solidFill>
                  <a:srgbClr val="FF0000"/>
                </a:solidFill>
                <a:latin typeface="+mn-lt"/>
              </a:rPr>
              <a:t>k</a:t>
            </a:r>
            <a:r>
              <a:rPr lang="zh-CN" altLang="en-US" sz="2400" b="1" dirty="0">
                <a:solidFill>
                  <a:srgbClr val="FF0000"/>
                </a:solidFill>
                <a:latin typeface="Vrinda" panose="020B0502040204020203" pitchFamily="34" charset="0"/>
              </a:rPr>
              <a:t>小</a:t>
            </a:r>
            <a:r>
              <a:rPr lang="zh-CN" altLang="en-US" sz="2400" b="1" dirty="0">
                <a:latin typeface="Vrinda" panose="020B0502040204020203" pitchFamily="34" charset="0"/>
              </a:rPr>
              <a:t>的元素</a:t>
            </a:r>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方法一：可</a:t>
            </a:r>
            <a:r>
              <a:rPr lang="zh-CN" altLang="en-US" sz="2400" b="1" dirty="0">
                <a:latin typeface="Vrinda" panose="020B0502040204020203" pitchFamily="34" charset="0"/>
              </a:rPr>
              <a:t>以通过排序求解元素选择问题</a:t>
            </a:r>
            <a:r>
              <a:rPr lang="zh-CN" altLang="en-US" sz="2400" b="1" dirty="0">
                <a:latin typeface="+mn-lt"/>
              </a:rPr>
              <a:t>：</a:t>
            </a:r>
            <a:r>
              <a:rPr lang="en-US" altLang="zh-CN" sz="2400" b="1" dirty="0">
                <a:latin typeface="+mn-lt"/>
              </a:rPr>
              <a:t> O(nlog</a:t>
            </a:r>
            <a:r>
              <a:rPr lang="en-US" altLang="zh-CN" sz="2400" b="1" baseline="-25000" dirty="0">
                <a:latin typeface="+mn-lt"/>
              </a:rPr>
              <a:t>2</a:t>
            </a:r>
            <a:r>
              <a:rPr lang="en-US" altLang="zh-CN" sz="2400" b="1" dirty="0">
                <a:latin typeface="+mn-lt"/>
              </a:rPr>
              <a:t>n)</a:t>
            </a:r>
            <a:endParaRPr lang="zh-CN" altLang="en-US" sz="2400" b="1" dirty="0">
              <a:latin typeface="+mn-lt"/>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Vrinda" panose="020B0502040204020203" pitchFamily="34" charset="0"/>
              </a:rPr>
              <a:t>问题：元</a:t>
            </a:r>
            <a:r>
              <a:rPr lang="zh-CN" altLang="en-US" sz="2400" b="1" dirty="0">
                <a:latin typeface="Vrinda" panose="020B0502040204020203" pitchFamily="34" charset="0"/>
              </a:rPr>
              <a:t>素选择问题是否可以在</a:t>
            </a:r>
            <a:r>
              <a:rPr lang="en-US" altLang="zh-CN" sz="2400" b="1" dirty="0">
                <a:latin typeface="+mn-lt"/>
              </a:rPr>
              <a:t>O(n)</a:t>
            </a:r>
            <a:r>
              <a:rPr lang="zh-CN" altLang="en-US" sz="2400" b="1" dirty="0">
                <a:latin typeface="Vrinda" panose="020B0502040204020203" pitchFamily="34" charset="0"/>
              </a:rPr>
              <a:t>时间内得到解决？</a:t>
            </a:r>
            <a:endParaRPr lang="en-US" altLang="zh-CN" sz="2400" b="1" dirty="0">
              <a:latin typeface="Vrinda" panose="020B0502040204020203" pitchFamily="34" charset="0"/>
            </a:endParaRPr>
          </a:p>
          <a:p>
            <a:pPr marL="900000" lvl="1">
              <a:lnSpc>
                <a:spcPct val="150000"/>
              </a:lnSpc>
              <a:spcBef>
                <a:spcPct val="25000"/>
              </a:spcBef>
              <a:buSzPct val="70000"/>
              <a:buFont typeface="Wingdings" panose="05000000000000000000" pitchFamily="2" charset="2"/>
              <a:buChar char="l"/>
            </a:pPr>
            <a:r>
              <a:rPr lang="zh-CN" altLang="en-US" sz="2400" b="1" dirty="0">
                <a:latin typeface="Vrinda" panose="020B0502040204020203" pitchFamily="34" charset="0"/>
              </a:rPr>
              <a:t>可以采用分治算法：模仿快排对输入数组进行递归划分</a:t>
            </a:r>
            <a:endParaRPr lang="en-US" altLang="zh-CN" sz="2400" b="1" dirty="0">
              <a:latin typeface="Vrinda" panose="020B0502040204020203" pitchFamily="34" charset="0"/>
            </a:endParaRPr>
          </a:p>
          <a:p>
            <a:pPr marL="1188000" lvl="2">
              <a:lnSpc>
                <a:spcPct val="150000"/>
              </a:lnSpc>
              <a:spcBef>
                <a:spcPct val="25000"/>
              </a:spcBef>
              <a:buSzPct val="100000"/>
              <a:buFont typeface="微软雅黑" panose="020B0503020204020204" pitchFamily="34" charset="-122"/>
              <a:buChar char="━"/>
            </a:pPr>
            <a:r>
              <a:rPr lang="zh-CN" altLang="en-US" b="1" dirty="0" smtClean="0"/>
              <a:t> 提示</a:t>
            </a:r>
            <a:r>
              <a:rPr lang="en-US" altLang="zh-CN" b="1" dirty="0" smtClean="0"/>
              <a:t>1</a:t>
            </a:r>
            <a:r>
              <a:rPr lang="zh-CN" altLang="en-US" b="1" dirty="0" smtClean="0"/>
              <a:t>：只</a:t>
            </a:r>
            <a:r>
              <a:rPr lang="zh-CN" altLang="en-US" b="1" dirty="0"/>
              <a:t>对划</a:t>
            </a:r>
            <a:r>
              <a:rPr lang="zh-CN" altLang="en-US" b="1" dirty="0" smtClean="0"/>
              <a:t>分出的子数组之一进行递归处理</a:t>
            </a:r>
            <a:endParaRPr lang="en-US" altLang="zh-CN" b="1" dirty="0" smtClean="0"/>
          </a:p>
          <a:p>
            <a:pPr marL="1188000" lvl="2">
              <a:lnSpc>
                <a:spcPct val="150000"/>
              </a:lnSpc>
              <a:spcBef>
                <a:spcPct val="25000"/>
              </a:spcBef>
              <a:buSzPct val="100000"/>
              <a:buFont typeface="微软雅黑" panose="020B0503020204020204" pitchFamily="34" charset="-122"/>
              <a:buChar char="━"/>
            </a:pPr>
            <a:r>
              <a:rPr lang="en-US" altLang="zh-CN" b="1" dirty="0"/>
              <a:t> </a:t>
            </a:r>
            <a:r>
              <a:rPr lang="zh-CN" altLang="en-US" b="1" dirty="0" smtClean="0"/>
              <a:t>提示</a:t>
            </a:r>
            <a:r>
              <a:rPr lang="en-US" altLang="zh-CN" b="1" dirty="0" smtClean="0"/>
              <a:t>2</a:t>
            </a:r>
            <a:r>
              <a:rPr lang="zh-CN" altLang="en-US" b="1" dirty="0" smtClean="0"/>
              <a:t>：子数组的选择与划分元和</a:t>
            </a:r>
            <a:r>
              <a:rPr lang="en-US" altLang="zh-CN" b="1" dirty="0">
                <a:latin typeface="+mn-lt"/>
              </a:rPr>
              <a:t>k</a:t>
            </a:r>
            <a:r>
              <a:rPr lang="zh-CN" altLang="en-US" b="1" dirty="0" smtClean="0"/>
              <a:t>相关</a:t>
            </a:r>
            <a:endParaRPr lang="zh-CN" altLang="en-US" b="1" dirty="0"/>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分治法示</a:t>
            </a:r>
            <a:r>
              <a:rPr lang="zh-CN" altLang="en-US" dirty="0" smtClean="0">
                <a:solidFill>
                  <a:srgbClr val="000000"/>
                </a:solidFill>
                <a:cs typeface="+mn-cs"/>
              </a:rPr>
              <a:t>例</a:t>
            </a:r>
            <a:r>
              <a:rPr lang="en-US" altLang="zh-CN" dirty="0" smtClean="0">
                <a:solidFill>
                  <a:srgbClr val="000000"/>
                </a:solidFill>
                <a:cs typeface="+mn-cs"/>
              </a:rPr>
              <a:t>6</a:t>
            </a:r>
            <a:r>
              <a:rPr lang="zh-CN" altLang="en-US" dirty="0" smtClean="0">
                <a:solidFill>
                  <a:srgbClr val="000000"/>
                </a:solidFill>
                <a:cs typeface="+mn-cs"/>
              </a:rPr>
              <a:t>：</a:t>
            </a:r>
            <a:r>
              <a:rPr lang="zh-CN" altLang="en-US" dirty="0">
                <a:solidFill>
                  <a:srgbClr val="000000"/>
                </a:solidFill>
                <a:cs typeface="+mn-cs"/>
              </a:rPr>
              <a:t>线性时间选择</a:t>
            </a:r>
          </a:p>
        </p:txBody>
      </p:sp>
    </p:spTree>
    <p:extLst>
      <p:ext uri="{BB962C8B-B14F-4D97-AF65-F5344CB8AC3E}">
        <p14:creationId xmlns:p14="http://schemas.microsoft.com/office/powerpoint/2010/main" val="152701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96674">
                                            <p:txEl>
                                              <p:pRg st="8" end="8"/>
                                            </p:txEl>
                                          </p:spTgt>
                                        </p:tgtEl>
                                        <p:attrNameLst>
                                          <p:attrName>style.visibility</p:attrName>
                                        </p:attrNameLst>
                                      </p:cBhvr>
                                      <p:to>
                                        <p:strVal val="visible"/>
                                      </p:to>
                                    </p:set>
                                    <p:animEffect transition="in" filter="wipe(left)">
                                      <p:cBhvr>
                                        <p:cTn id="47" dur="500"/>
                                        <p:tgtEl>
                                          <p:spTgt spid="796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251520" y="765175"/>
            <a:ext cx="8712968" cy="5904185"/>
          </a:xfrm>
          <a:prstGeom prst="rect">
            <a:avLst/>
          </a:prstGeom>
        </p:spPr>
        <p:txBody>
          <a:bodyPr/>
          <a:lstStyle/>
          <a:p>
            <a:pPr marL="0" indent="0" eaLnBrk="1" hangingPunct="1">
              <a:spcBef>
                <a:spcPts val="1400"/>
              </a:spcBef>
              <a:buNone/>
            </a:pPr>
            <a:r>
              <a:rPr kumimoji="1" lang="en-US" altLang="zh-CN" sz="2400" dirty="0" err="1">
                <a:latin typeface="+mn-lt"/>
              </a:rPr>
              <a:t>int</a:t>
            </a:r>
            <a:r>
              <a:rPr kumimoji="1" lang="en-US" altLang="zh-CN" sz="2400" dirty="0">
                <a:latin typeface="+mn-lt"/>
              </a:rPr>
              <a:t> </a:t>
            </a:r>
            <a:r>
              <a:rPr kumimoji="1" lang="en-US" altLang="zh-CN" sz="2400" dirty="0" err="1">
                <a:solidFill>
                  <a:srgbClr val="C00000"/>
                </a:solidFill>
                <a:latin typeface="+mn-lt"/>
              </a:rPr>
              <a:t>RandSelect</a:t>
            </a:r>
            <a:r>
              <a:rPr kumimoji="1" lang="en-US" altLang="zh-CN" sz="2400" dirty="0">
                <a:latin typeface="+mn-lt"/>
              </a:rPr>
              <a:t>(</a:t>
            </a:r>
            <a:r>
              <a:rPr kumimoji="1" lang="en-US" altLang="zh-CN" sz="2400" dirty="0" err="1">
                <a:latin typeface="+mn-lt"/>
              </a:rPr>
              <a:t>int</a:t>
            </a:r>
            <a:r>
              <a:rPr kumimoji="1" lang="en-US" altLang="zh-CN" sz="2400" dirty="0">
                <a:latin typeface="+mn-lt"/>
              </a:rPr>
              <a:t> A[], </a:t>
            </a:r>
            <a:r>
              <a:rPr kumimoji="1" lang="en-US" altLang="zh-CN" sz="2400" dirty="0" err="1">
                <a:latin typeface="+mn-lt"/>
              </a:rPr>
              <a:t>int</a:t>
            </a:r>
            <a:r>
              <a:rPr kumimoji="1" lang="en-US" altLang="zh-CN" sz="2400" dirty="0">
                <a:latin typeface="+mn-lt"/>
              </a:rPr>
              <a:t> start, </a:t>
            </a:r>
            <a:r>
              <a:rPr kumimoji="1" lang="en-US" altLang="zh-CN" sz="2400" dirty="0" err="1">
                <a:latin typeface="+mn-lt"/>
              </a:rPr>
              <a:t>int</a:t>
            </a:r>
            <a:r>
              <a:rPr kumimoji="1" lang="en-US" altLang="zh-CN" sz="2400" dirty="0">
                <a:latin typeface="+mn-lt"/>
              </a:rPr>
              <a:t> end, </a:t>
            </a:r>
            <a:r>
              <a:rPr kumimoji="1" lang="en-US" altLang="zh-CN" sz="2400" dirty="0" err="1">
                <a:latin typeface="+mn-lt"/>
              </a:rPr>
              <a:t>int</a:t>
            </a:r>
            <a:r>
              <a:rPr kumimoji="1" lang="en-US" altLang="zh-CN" sz="2400" dirty="0">
                <a:latin typeface="+mn-lt"/>
              </a:rPr>
              <a:t> k</a:t>
            </a:r>
            <a:r>
              <a:rPr kumimoji="1" lang="en-US" altLang="zh-CN" sz="2400" dirty="0" smtClean="0">
                <a:latin typeface="+mn-lt"/>
              </a:rPr>
              <a:t>) {</a:t>
            </a:r>
          </a:p>
          <a:p>
            <a:pPr marL="0" indent="0" eaLnBrk="1" hangingPunct="1">
              <a:spcBef>
                <a:spcPts val="1400"/>
              </a:spcBef>
              <a:buNone/>
            </a:pPr>
            <a:r>
              <a:rPr kumimoji="1" lang="en-US" altLang="zh-CN" sz="2400" dirty="0" smtClean="0">
                <a:latin typeface="+mn-lt"/>
              </a:rPr>
              <a:t>      if (start ==end) return A[start];</a:t>
            </a:r>
          </a:p>
          <a:p>
            <a:pPr marL="0" indent="0" eaLnBrk="1" hangingPunct="1">
              <a:spcBef>
                <a:spcPts val="1400"/>
              </a:spcBef>
              <a:buNone/>
            </a:pPr>
            <a:r>
              <a:rPr kumimoji="1" lang="en-US" altLang="zh-CN" sz="2400" dirty="0" smtClean="0">
                <a:latin typeface="+mn-lt"/>
              </a:rPr>
              <a:t>      </a:t>
            </a:r>
            <a:r>
              <a:rPr kumimoji="1" lang="en-US" altLang="zh-CN" sz="2400" dirty="0" err="1" smtClean="0">
                <a:latin typeface="+mn-lt"/>
              </a:rPr>
              <a:t>int</a:t>
            </a:r>
            <a:r>
              <a:rPr kumimoji="1" lang="en-US" altLang="zh-CN" sz="2400" dirty="0" smtClean="0">
                <a:latin typeface="+mn-lt"/>
              </a:rPr>
              <a:t> </a:t>
            </a:r>
            <a:r>
              <a:rPr kumimoji="1" lang="en-US" altLang="zh-CN" sz="2400" dirty="0" err="1" smtClean="0">
                <a:latin typeface="+mn-lt"/>
              </a:rPr>
              <a:t>i</a:t>
            </a:r>
            <a:r>
              <a:rPr kumimoji="1" lang="en-US" altLang="zh-CN" sz="2400" dirty="0" smtClean="0">
                <a:latin typeface="+mn-lt"/>
              </a:rPr>
              <a:t>=</a:t>
            </a:r>
            <a:r>
              <a:rPr kumimoji="1" lang="en-US" altLang="zh-CN" sz="2400" dirty="0" smtClean="0">
                <a:solidFill>
                  <a:srgbClr val="0033CC"/>
                </a:solidFill>
              </a:rPr>
              <a:t> </a:t>
            </a:r>
            <a:r>
              <a:rPr kumimoji="1" lang="en-US" altLang="zh-CN" sz="2400" dirty="0" err="1" smtClean="0">
                <a:solidFill>
                  <a:srgbClr val="0033CC"/>
                </a:solidFill>
              </a:rPr>
              <a:t>RandomizedPartition</a:t>
            </a:r>
            <a:r>
              <a:rPr kumimoji="1" lang="en-US" altLang="zh-CN" sz="2400" dirty="0" smtClean="0">
                <a:latin typeface="+mn-lt"/>
              </a:rPr>
              <a:t>(A</a:t>
            </a:r>
            <a:r>
              <a:rPr kumimoji="1" lang="en-US" altLang="zh-CN" sz="2400" dirty="0">
                <a:latin typeface="+mn-lt"/>
              </a:rPr>
              <a:t>, start, end); </a:t>
            </a:r>
            <a:r>
              <a:rPr kumimoji="1" lang="en-US" altLang="zh-CN" sz="2400" dirty="0" smtClean="0">
                <a:solidFill>
                  <a:srgbClr val="00B050"/>
                </a:solidFill>
                <a:latin typeface="+mn-lt"/>
              </a:rPr>
              <a:t>//</a:t>
            </a:r>
            <a:r>
              <a:rPr kumimoji="1" lang="zh-CN" altLang="en-US" sz="2400" dirty="0" smtClean="0">
                <a:solidFill>
                  <a:srgbClr val="00B050"/>
                </a:solidFill>
                <a:latin typeface="+mn-lt"/>
              </a:rPr>
              <a:t>划</a:t>
            </a:r>
            <a:r>
              <a:rPr kumimoji="1" lang="zh-CN" altLang="en-US" sz="2400" dirty="0">
                <a:solidFill>
                  <a:srgbClr val="00B050"/>
                </a:solidFill>
                <a:latin typeface="+mn-lt"/>
              </a:rPr>
              <a:t>分元</a:t>
            </a:r>
            <a:r>
              <a:rPr kumimoji="1" lang="zh-CN" altLang="en-US" sz="2400" dirty="0" smtClean="0">
                <a:solidFill>
                  <a:srgbClr val="00B050"/>
                </a:solidFill>
                <a:latin typeface="+mn-lt"/>
              </a:rPr>
              <a:t>位置</a:t>
            </a:r>
            <a:r>
              <a:rPr kumimoji="1" lang="en-US" altLang="zh-CN" sz="2400" dirty="0" err="1" smtClean="0">
                <a:solidFill>
                  <a:srgbClr val="00B050"/>
                </a:solidFill>
                <a:latin typeface="+mn-lt"/>
              </a:rPr>
              <a:t>i</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a:t>
            </a:r>
            <a:r>
              <a:rPr kumimoji="1" lang="en-US" altLang="zh-CN" sz="2400" dirty="0" err="1" smtClean="0">
                <a:latin typeface="+mn-lt"/>
              </a:rPr>
              <a:t>int</a:t>
            </a:r>
            <a:r>
              <a:rPr kumimoji="1" lang="en-US" altLang="zh-CN" sz="2400" dirty="0" smtClean="0">
                <a:latin typeface="+mn-lt"/>
              </a:rPr>
              <a:t> n=i-start+1</a:t>
            </a:r>
            <a:r>
              <a:rPr kumimoji="1" lang="en-US" altLang="zh-CN" sz="2400" dirty="0">
                <a:latin typeface="+mn-lt"/>
              </a:rPr>
              <a:t>;</a:t>
            </a:r>
            <a:r>
              <a:rPr kumimoji="1" lang="zh-CN" altLang="en-US" sz="2400" dirty="0">
                <a:latin typeface="+mn-lt"/>
              </a:rPr>
              <a:t> </a:t>
            </a:r>
            <a:r>
              <a:rPr kumimoji="1" lang="zh-CN" altLang="en-US" sz="2400" dirty="0" smtClean="0">
                <a:latin typeface="+mn-lt"/>
              </a:rPr>
              <a:t> </a:t>
            </a:r>
            <a:r>
              <a:rPr kumimoji="1" lang="en-US" altLang="zh-CN" sz="2400" dirty="0" smtClean="0">
                <a:solidFill>
                  <a:srgbClr val="00B050"/>
                </a:solidFill>
              </a:rPr>
              <a:t>// </a:t>
            </a:r>
            <a:r>
              <a:rPr kumimoji="1" lang="zh-CN" altLang="en-US" sz="2400" dirty="0" smtClean="0">
                <a:solidFill>
                  <a:srgbClr val="00B050"/>
                </a:solidFill>
                <a:latin typeface="+mn-lt"/>
              </a:rPr>
              <a:t>左</a:t>
            </a:r>
            <a:r>
              <a:rPr kumimoji="1" lang="zh-CN" altLang="en-US" sz="2400" dirty="0">
                <a:solidFill>
                  <a:srgbClr val="00B050"/>
                </a:solidFill>
                <a:latin typeface="+mn-lt"/>
              </a:rPr>
              <a:t>子数组</a:t>
            </a:r>
            <a:r>
              <a:rPr kumimoji="1" lang="en-US" altLang="zh-CN" sz="2400" dirty="0">
                <a:solidFill>
                  <a:srgbClr val="00B050"/>
                </a:solidFill>
                <a:latin typeface="+mn-lt"/>
              </a:rPr>
              <a:t>A[start :</a:t>
            </a:r>
            <a:r>
              <a:rPr kumimoji="1" lang="en-US" altLang="zh-CN" sz="2400" dirty="0" err="1">
                <a:solidFill>
                  <a:srgbClr val="00B050"/>
                </a:solidFill>
                <a:latin typeface="+mn-lt"/>
              </a:rPr>
              <a:t>i</a:t>
            </a:r>
            <a:r>
              <a:rPr kumimoji="1" lang="en-US" altLang="zh-CN" sz="2400" dirty="0">
                <a:solidFill>
                  <a:srgbClr val="00B050"/>
                </a:solidFill>
                <a:latin typeface="+mn-lt"/>
              </a:rPr>
              <a:t>]</a:t>
            </a:r>
            <a:r>
              <a:rPr kumimoji="1" lang="zh-CN" altLang="en-US" sz="2400" dirty="0">
                <a:solidFill>
                  <a:srgbClr val="00B050"/>
                </a:solidFill>
                <a:latin typeface="+mn-lt"/>
              </a:rPr>
              <a:t>的元素个数</a:t>
            </a:r>
            <a:endParaRPr kumimoji="1" lang="en-US" altLang="zh-CN" sz="2400" dirty="0">
              <a:solidFill>
                <a:srgbClr val="00B050"/>
              </a:solidFill>
              <a:latin typeface="+mn-lt"/>
            </a:endParaRPr>
          </a:p>
          <a:p>
            <a:pPr marL="0" indent="0" eaLnBrk="1" hangingPunct="1">
              <a:spcBef>
                <a:spcPts val="1400"/>
              </a:spcBef>
              <a:buNone/>
            </a:pPr>
            <a:r>
              <a:rPr kumimoji="1" lang="en-US" altLang="zh-CN" sz="2400" dirty="0">
                <a:latin typeface="+mn-lt"/>
              </a:rPr>
              <a:t>      if (k</a:t>
            </a:r>
            <a:r>
              <a:rPr kumimoji="1" lang="en-US" altLang="zh-CN" sz="2400" dirty="0" smtClean="0">
                <a:latin typeface="+mn-lt"/>
              </a:rPr>
              <a:t>&lt;=n) </a:t>
            </a:r>
          </a:p>
          <a:p>
            <a:pPr marL="0" indent="0" eaLnBrk="1" hangingPunct="1">
              <a:spcBef>
                <a:spcPts val="1400"/>
              </a:spcBef>
              <a:buNone/>
            </a:pPr>
            <a:r>
              <a:rPr kumimoji="1" lang="en-US" altLang="zh-CN" sz="2400" dirty="0">
                <a:latin typeface="+mn-lt"/>
              </a:rPr>
              <a:t> </a:t>
            </a: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 (A, start, </a:t>
            </a:r>
            <a:r>
              <a:rPr kumimoji="1" lang="en-US" altLang="zh-CN" sz="2400" dirty="0" err="1">
                <a:latin typeface="+mn-lt"/>
              </a:rPr>
              <a:t>i</a:t>
            </a:r>
            <a:r>
              <a:rPr kumimoji="1" lang="en-US" altLang="zh-CN" sz="2400" dirty="0">
                <a:latin typeface="+mn-lt"/>
              </a:rPr>
              <a:t>, k);</a:t>
            </a:r>
          </a:p>
          <a:p>
            <a:pPr marL="0" indent="0" eaLnBrk="1" hangingPunct="1">
              <a:spcBef>
                <a:spcPts val="1400"/>
              </a:spcBef>
              <a:buNone/>
            </a:pPr>
            <a:r>
              <a:rPr kumimoji="1" lang="en-US" altLang="zh-CN" sz="2400" dirty="0" smtClean="0">
                <a:latin typeface="+mn-lt"/>
              </a:rPr>
              <a:t>      else </a:t>
            </a:r>
          </a:p>
          <a:p>
            <a:pPr marL="0" indent="0" eaLnBrk="1" hangingPunct="1">
              <a:spcBef>
                <a:spcPts val="1400"/>
              </a:spcBef>
              <a:buNone/>
            </a:pPr>
            <a:r>
              <a:rPr kumimoji="1" lang="en-US" altLang="zh-CN" sz="2400" dirty="0" smtClean="0">
                <a:latin typeface="+mn-lt"/>
              </a:rPr>
              <a:t>            return </a:t>
            </a:r>
            <a:r>
              <a:rPr kumimoji="1" lang="en-US" altLang="zh-CN" sz="2400" dirty="0" err="1">
                <a:solidFill>
                  <a:srgbClr val="C00000"/>
                </a:solidFill>
                <a:latin typeface="+mn-lt"/>
              </a:rPr>
              <a:t>RandSelect</a:t>
            </a:r>
            <a:r>
              <a:rPr kumimoji="1" lang="en-US" altLang="zh-CN" sz="2400" dirty="0">
                <a:latin typeface="+mn-lt"/>
              </a:rPr>
              <a:t>(A, i+1, end, </a:t>
            </a:r>
            <a:r>
              <a:rPr kumimoji="1" lang="en-US" altLang="zh-CN" sz="2400" dirty="0" smtClean="0">
                <a:latin typeface="+mn-lt"/>
              </a:rPr>
              <a:t>k-n);</a:t>
            </a:r>
            <a:endParaRPr kumimoji="1" lang="en-US" altLang="zh-CN" sz="2400" dirty="0">
              <a:latin typeface="+mn-lt"/>
            </a:endParaRPr>
          </a:p>
          <a:p>
            <a:pPr marL="0" indent="0" eaLnBrk="1" hangingPunct="1">
              <a:spcBef>
                <a:spcPts val="1400"/>
              </a:spcBef>
              <a:buNone/>
            </a:pPr>
            <a:r>
              <a:rPr kumimoji="1" lang="en-US" altLang="zh-CN" sz="24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
        <p:nvSpPr>
          <p:cNvPr id="4" name="Text Box 9"/>
          <p:cNvSpPr txBox="1">
            <a:spLocks noChangeArrowheads="1"/>
          </p:cNvSpPr>
          <p:nvPr/>
        </p:nvSpPr>
        <p:spPr bwMode="auto">
          <a:xfrm>
            <a:off x="827397" y="6207695"/>
            <a:ext cx="7705229" cy="461665"/>
          </a:xfrm>
          <a:prstGeom prst="rect">
            <a:avLst/>
          </a:prstGeom>
          <a:noFill/>
          <a:ln w="63500">
            <a:noFill/>
            <a:miter lim="800000"/>
            <a:headEnd/>
            <a:tailEnd/>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smtClean="0">
                <a:solidFill>
                  <a:srgbClr val="0033CC"/>
                </a:solidFill>
                <a:latin typeface="微软雅黑" panose="020B0503020204020204" pitchFamily="34" charset="-122"/>
                <a:ea typeface="微软雅黑" panose="020B0503020204020204" pitchFamily="34" charset="-122"/>
              </a:rPr>
              <a:t>但</a:t>
            </a:r>
            <a:r>
              <a:rPr lang="zh-CN" altLang="en-US" sz="2400" b="1" dirty="0">
                <a:solidFill>
                  <a:srgbClr val="0033CC"/>
                </a:solidFill>
                <a:latin typeface="微软雅黑" panose="020B0503020204020204" pitchFamily="34" charset="-122"/>
                <a:ea typeface="微软雅黑" panose="020B0503020204020204" pitchFamily="34" charset="-122"/>
              </a:rPr>
              <a:t>可以证明，算</a:t>
            </a:r>
            <a:r>
              <a:rPr lang="zh-CN" altLang="en-US" sz="2400" b="1" dirty="0" smtClean="0">
                <a:solidFill>
                  <a:srgbClr val="0033CC"/>
                </a:solidFill>
                <a:latin typeface="微软雅黑" panose="020B0503020204020204" pitchFamily="34" charset="-122"/>
                <a:ea typeface="微软雅黑" panose="020B0503020204020204" pitchFamily="34" charset="-122"/>
              </a:rPr>
              <a:t>法运行的平均时间为</a:t>
            </a:r>
            <a:r>
              <a:rPr lang="en-US" altLang="zh-CN" sz="2400" dirty="0">
                <a:solidFill>
                  <a:srgbClr val="FF0000"/>
                </a:solidFill>
                <a:latin typeface="+mn-lt"/>
                <a:ea typeface="微软雅黑" panose="020B0503020204020204" pitchFamily="34" charset="-122"/>
              </a:rPr>
              <a:t>O(n)</a:t>
            </a:r>
            <a:endParaRPr lang="zh-CN" altLang="en-US" sz="2400" dirty="0">
              <a:solidFill>
                <a:srgbClr val="FF0000"/>
              </a:solidFill>
              <a:latin typeface="+mn-lt"/>
              <a:ea typeface="微软雅黑" panose="020B0503020204020204" pitchFamily="34" charset="-122"/>
            </a:endParaRPr>
          </a:p>
        </p:txBody>
      </p:sp>
      <p:sp>
        <p:nvSpPr>
          <p:cNvPr id="5" name="Text Box 9"/>
          <p:cNvSpPr txBox="1">
            <a:spLocks noChangeArrowheads="1"/>
          </p:cNvSpPr>
          <p:nvPr/>
        </p:nvSpPr>
        <p:spPr bwMode="auto">
          <a:xfrm>
            <a:off x="827397" y="5589240"/>
            <a:ext cx="7848871" cy="461665"/>
          </a:xfrm>
          <a:prstGeom prst="rect">
            <a:avLst/>
          </a:prstGeom>
          <a:noFill/>
          <a:ln w="63500">
            <a:noFill/>
            <a:miter lim="800000"/>
            <a:headEnd/>
            <a:tailEnd/>
          </a:ln>
        </p:spPr>
        <p:txBody>
          <a:bodyPr>
            <a:no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33CC"/>
                </a:solidFill>
                <a:latin typeface="微软雅黑" panose="020B0503020204020204" pitchFamily="34" charset="-122"/>
                <a:ea typeface="微软雅黑" panose="020B0503020204020204" pitchFamily="34" charset="-122"/>
              </a:rPr>
              <a:t>在最坏情况下，算</a:t>
            </a:r>
            <a:r>
              <a:rPr lang="zh-CN" altLang="en-US" sz="2400" b="1" dirty="0" smtClean="0">
                <a:solidFill>
                  <a:srgbClr val="0033CC"/>
                </a:solidFill>
                <a:latin typeface="微软雅黑" panose="020B0503020204020204" pitchFamily="34" charset="-122"/>
                <a:ea typeface="微软雅黑" panose="020B0503020204020204" pitchFamily="34" charset="-122"/>
              </a:rPr>
              <a:t>法</a:t>
            </a:r>
            <a:r>
              <a:rPr kumimoji="1" lang="en-US" altLang="zh-CN" sz="2400" dirty="0" err="1">
                <a:solidFill>
                  <a:srgbClr val="0033CC"/>
                </a:solidFill>
              </a:rPr>
              <a:t>RandSelect</a:t>
            </a:r>
            <a:r>
              <a:rPr lang="zh-CN" altLang="en-US" sz="2400" dirty="0">
                <a:solidFill>
                  <a:srgbClr val="0033CC"/>
                </a:solidFill>
                <a:latin typeface="微软雅黑" panose="020B0503020204020204" pitchFamily="34" charset="-122"/>
                <a:ea typeface="微软雅黑" panose="020B0503020204020204" pitchFamily="34" charset="-122"/>
              </a:rPr>
              <a:t>需要</a:t>
            </a:r>
            <a:r>
              <a:rPr lang="en-US" altLang="zh-CN" sz="2400" dirty="0">
                <a:solidFill>
                  <a:srgbClr val="FF0000"/>
                </a:solidFill>
                <a:latin typeface="+mn-lt"/>
                <a:ea typeface="微软雅黑" panose="020B0503020204020204" pitchFamily="34" charset="-122"/>
              </a:rPr>
              <a:t>O</a:t>
            </a:r>
            <a:r>
              <a:rPr lang="en-US" altLang="zh-CN" sz="2400" dirty="0">
                <a:solidFill>
                  <a:srgbClr val="FF0000"/>
                </a:solidFill>
                <a:latin typeface="+mn-lt"/>
                <a:ea typeface="楷体_GB2312" pitchFamily="49" charset="-122"/>
              </a:rPr>
              <a:t>(n</a:t>
            </a:r>
            <a:r>
              <a:rPr lang="en-US" altLang="zh-CN" sz="2400" baseline="30000" dirty="0">
                <a:solidFill>
                  <a:srgbClr val="FF0000"/>
                </a:solidFill>
                <a:latin typeface="+mn-lt"/>
                <a:ea typeface="楷体_GB2312" pitchFamily="49" charset="-122"/>
              </a:rPr>
              <a:t>2</a:t>
            </a:r>
            <a:r>
              <a:rPr lang="en-US" altLang="zh-CN" sz="2400" dirty="0">
                <a:solidFill>
                  <a:srgbClr val="FF0000"/>
                </a:solidFill>
                <a:latin typeface="+mn-lt"/>
                <a:ea typeface="楷体_GB2312" pitchFamily="49" charset="-122"/>
              </a:rPr>
              <a:t>)</a:t>
            </a:r>
            <a:r>
              <a:rPr lang="zh-CN" altLang="en-US" sz="2400" dirty="0">
                <a:solidFill>
                  <a:srgbClr val="0033CC"/>
                </a:solidFill>
                <a:latin typeface="微软雅黑" panose="020B0503020204020204" pitchFamily="34" charset="-122"/>
                <a:ea typeface="微软雅黑" panose="020B0503020204020204" pitchFamily="34" charset="-122"/>
              </a:rPr>
              <a:t>计算时间</a:t>
            </a:r>
          </a:p>
        </p:txBody>
      </p:sp>
      <p:sp>
        <p:nvSpPr>
          <p:cNvPr id="7" name="矩形 6"/>
          <p:cNvSpPr/>
          <p:nvPr/>
        </p:nvSpPr>
        <p:spPr>
          <a:xfrm>
            <a:off x="611560" y="5517232"/>
            <a:ext cx="8262664" cy="707886"/>
          </a:xfrm>
          <a:prstGeom prst="rect">
            <a:avLst/>
          </a:prstGeom>
          <a:solidFill>
            <a:schemeClr val="accent6">
              <a:lumMod val="40000"/>
              <a:lumOff val="60000"/>
            </a:schemeClr>
          </a:solidFill>
        </p:spPr>
        <p:txBody>
          <a:bodyPr wrap="square">
            <a:spAutoFit/>
          </a:bodyPr>
          <a:lstStyle/>
          <a:p>
            <a:pPr eaLnBrk="1" hangingPunct="1"/>
            <a:r>
              <a:rPr lang="zh-CN" altLang="en-US" dirty="0" smtClean="0">
                <a:solidFill>
                  <a:schemeClr val="tx1"/>
                </a:solidFill>
                <a:latin typeface="Arial" pitchFamily="34" charset="0"/>
              </a:rPr>
              <a:t>平均时间复杂度与</a:t>
            </a:r>
            <a:r>
              <a:rPr lang="en-US" altLang="zh-CN" dirty="0" smtClean="0">
                <a:solidFill>
                  <a:schemeClr val="tx1"/>
                </a:solidFill>
                <a:latin typeface="Arial" pitchFamily="34" charset="0"/>
              </a:rPr>
              <a:t>n</a:t>
            </a:r>
            <a:r>
              <a:rPr lang="zh-CN" altLang="en-US" dirty="0" smtClean="0">
                <a:solidFill>
                  <a:schemeClr val="tx1"/>
                </a:solidFill>
                <a:latin typeface="Arial" pitchFamily="34" charset="0"/>
              </a:rPr>
              <a:t>呈线性关系，为</a:t>
            </a:r>
            <a:r>
              <a:rPr lang="en-US" altLang="zh-CN" dirty="0" smtClean="0">
                <a:solidFill>
                  <a:schemeClr val="tx1"/>
                </a:solidFill>
                <a:latin typeface="Arial" pitchFamily="34" charset="0"/>
              </a:rPr>
              <a:t>O(n)(</a:t>
            </a:r>
            <a:r>
              <a:rPr lang="zh-CN" altLang="en-US" dirty="0" smtClean="0">
                <a:solidFill>
                  <a:schemeClr val="tx1"/>
                </a:solidFill>
                <a:latin typeface="Arial" pitchFamily="34" charset="0"/>
              </a:rPr>
              <a:t>数学证明过程略过</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可参考论文：</a:t>
            </a:r>
            <a:endParaRPr lang="en-US" altLang="zh-CN" dirty="0" smtClean="0">
              <a:solidFill>
                <a:schemeClr val="tx1"/>
              </a:solidFill>
              <a:latin typeface="Arial" pitchFamily="34" charset="0"/>
            </a:endParaRPr>
          </a:p>
          <a:p>
            <a:pPr eaLnBrk="1" hangingPunct="1"/>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线性时间选择算法时间复杂度深入研究</a:t>
            </a:r>
            <a:r>
              <a:rPr lang="en-US" altLang="zh-CN" dirty="0" smtClean="0">
                <a:solidFill>
                  <a:schemeClr val="tx1"/>
                </a:solidFill>
                <a:latin typeface="Arial" pitchFamily="34" charset="0"/>
              </a:rPr>
              <a:t>》by </a:t>
            </a:r>
            <a:r>
              <a:rPr lang="zh-CN" altLang="en-US" dirty="0" smtClean="0">
                <a:solidFill>
                  <a:schemeClr val="tx1"/>
                </a:solidFill>
                <a:latin typeface="Arial" pitchFamily="34" charset="0"/>
              </a:rPr>
              <a:t>王云鹏</a:t>
            </a:r>
            <a:r>
              <a:rPr lang="en-US" altLang="zh-CN" dirty="0" smtClean="0">
                <a:solidFill>
                  <a:schemeClr val="tx1"/>
                </a:solidFill>
                <a:latin typeface="Arial" pitchFamily="34" charset="0"/>
              </a:rPr>
              <a:t>)</a:t>
            </a:r>
            <a:r>
              <a:rPr lang="zh-CN" altLang="en-US" dirty="0" smtClean="0">
                <a:solidFill>
                  <a:schemeClr val="tx1"/>
                </a:solidFill>
                <a:latin typeface="Arial" pitchFamily="34" charset="0"/>
              </a:rPr>
              <a:t>。</a:t>
            </a:r>
            <a:endParaRPr kumimoji="1" lang="zh-CN" alt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87371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96674">
                                            <p:txEl>
                                              <p:pRg st="8" end="8"/>
                                            </p:txEl>
                                          </p:spTgt>
                                        </p:tgtEl>
                                        <p:attrNameLst>
                                          <p:attrName>style.visibility</p:attrName>
                                        </p:attrNameLst>
                                      </p:cBhvr>
                                      <p:to>
                                        <p:strVal val="visible"/>
                                      </p:to>
                                    </p:set>
                                    <p:animEffect transition="in" filter="wipe(left)">
                                      <p:cBhvr>
                                        <p:cTn id="45" dur="500"/>
                                        <p:tgtEl>
                                          <p:spTgt spid="79667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P spid="4" grpId="0"/>
      <p:bldP spid="5"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99984" cy="6092825"/>
          </a:xfrm>
          <a:prstGeom prst="rect">
            <a:avLst/>
          </a:prstGeom>
        </p:spPr>
        <p:txBody>
          <a:bodyPr/>
          <a:lstStyle/>
          <a:p>
            <a:pPr marL="590550" indent="-533400">
              <a:lnSpc>
                <a:spcPct val="150000"/>
              </a:lnSpc>
              <a:spcBef>
                <a:spcPct val="25000"/>
              </a:spcBef>
            </a:pPr>
            <a:r>
              <a:rPr kumimoji="1" lang="zh-CN" altLang="en-US" sz="2400" dirty="0"/>
              <a:t>算法改进：是否可以在</a:t>
            </a:r>
            <a:r>
              <a:rPr kumimoji="1" lang="zh-CN" altLang="en-US" sz="2400" dirty="0">
                <a:solidFill>
                  <a:srgbClr val="FF0000"/>
                </a:solidFill>
              </a:rPr>
              <a:t>最坏情况</a:t>
            </a:r>
            <a:r>
              <a:rPr kumimoji="1" lang="zh-CN" altLang="en-US" sz="2400" dirty="0"/>
              <a:t>下</a:t>
            </a:r>
            <a:r>
              <a:rPr kumimoji="1" lang="zh-CN" altLang="en-US" sz="2400" dirty="0" smtClean="0"/>
              <a:t>用</a:t>
            </a:r>
            <a:r>
              <a:rPr lang="en-US" altLang="zh-CN" sz="2400" dirty="0"/>
              <a:t>O(n)</a:t>
            </a:r>
            <a:r>
              <a:rPr kumimoji="1" lang="zh-CN" altLang="en-US" sz="2400" dirty="0" smtClean="0"/>
              <a:t>时</a:t>
            </a:r>
            <a:r>
              <a:rPr kumimoji="1" lang="zh-CN" altLang="en-US" sz="2400" dirty="0"/>
              <a:t>间就完成选择</a:t>
            </a:r>
            <a:r>
              <a:rPr kumimoji="1" lang="zh-CN" altLang="en-US" sz="2400" dirty="0" smtClean="0"/>
              <a:t>？</a:t>
            </a:r>
            <a:endParaRPr kumimoji="1" lang="en-US" altLang="zh-CN" sz="2400" dirty="0" smtClean="0"/>
          </a:p>
          <a:p>
            <a:pPr marL="590550" indent="-533400">
              <a:lnSpc>
                <a:spcPct val="150000"/>
              </a:lnSpc>
              <a:spcBef>
                <a:spcPct val="25000"/>
              </a:spcBef>
            </a:pPr>
            <a:r>
              <a:rPr kumimoji="1" lang="zh-CN" altLang="en-US" sz="2400" b="1" dirty="0" smtClean="0">
                <a:latin typeface="微软雅黑" pitchFamily="34" charset="-122"/>
                <a:ea typeface="微软雅黑" pitchFamily="34" charset="-122"/>
              </a:rPr>
              <a:t>问题分析</a:t>
            </a:r>
          </a:p>
          <a:p>
            <a:pPr marL="900000" lvl="1">
              <a:lnSpc>
                <a:spcPct val="150000"/>
              </a:lnSpc>
              <a:spcBef>
                <a:spcPct val="25000"/>
              </a:spcBef>
              <a:buSzPct val="70000"/>
              <a:buFont typeface="Wingdings" panose="05000000000000000000" pitchFamily="2" charset="2"/>
              <a:buChar char="l"/>
            </a:pPr>
            <a:r>
              <a:rPr lang="zh-CN" altLang="en-US" sz="2400" b="1" dirty="0">
                <a:latin typeface="+mn-lt"/>
              </a:rPr>
              <a:t>如</a:t>
            </a:r>
            <a:r>
              <a:rPr lang="zh-CN" altLang="en-US" sz="2400" b="1" dirty="0" smtClean="0">
                <a:latin typeface="+mn-lt"/>
              </a:rPr>
              <a:t>果能</a:t>
            </a:r>
            <a:r>
              <a:rPr lang="zh-CN" altLang="en-US" sz="2400" b="1" dirty="0">
                <a:latin typeface="+mn-lt"/>
              </a:rPr>
              <a:t>在线性时间内找</a:t>
            </a:r>
            <a:r>
              <a:rPr lang="zh-CN" altLang="en-US" sz="2400" b="1" dirty="0" smtClean="0">
                <a:latin typeface="+mn-lt"/>
              </a:rPr>
              <a:t>到一个划</a:t>
            </a:r>
            <a:r>
              <a:rPr lang="zh-CN" altLang="en-US" sz="2400" b="1" dirty="0">
                <a:latin typeface="+mn-lt"/>
              </a:rPr>
              <a:t>分基准，使</a:t>
            </a:r>
            <a:r>
              <a:rPr lang="zh-CN" altLang="en-US" sz="2400" b="1" dirty="0" smtClean="0">
                <a:latin typeface="+mn-lt"/>
              </a:rPr>
              <a:t>得划分得到的两个</a:t>
            </a:r>
            <a:r>
              <a:rPr lang="zh-CN" altLang="en-US" sz="2400" b="1" dirty="0">
                <a:latin typeface="+mn-lt"/>
              </a:rPr>
              <a:t>子数组的长度都至少为原数组长度的</a:t>
            </a:r>
            <a:r>
              <a:rPr lang="en-US" altLang="zh-CN" sz="2400" b="1" dirty="0">
                <a:latin typeface="+mn-lt"/>
              </a:rPr>
              <a:t>ε</a:t>
            </a:r>
            <a:r>
              <a:rPr lang="zh-CN" altLang="en-US" sz="2400" b="1" dirty="0">
                <a:latin typeface="+mn-lt"/>
              </a:rPr>
              <a:t>倍</a:t>
            </a:r>
            <a:r>
              <a:rPr lang="en-US" altLang="zh-CN" sz="2400" b="1" dirty="0">
                <a:latin typeface="+mn-lt"/>
              </a:rPr>
              <a:t>(</a:t>
            </a:r>
            <a:r>
              <a:rPr lang="en-US" altLang="zh-CN" sz="2400" b="1" dirty="0" smtClean="0">
                <a:latin typeface="+mn-lt"/>
              </a:rPr>
              <a:t>0&lt;ε&lt;1)</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那</a:t>
            </a:r>
            <a:r>
              <a:rPr lang="zh-CN" altLang="en-US" sz="2400" b="1" dirty="0">
                <a:latin typeface="+mn-lt"/>
              </a:rPr>
              <a:t>么就可以在最坏情况下用</a:t>
            </a:r>
            <a:r>
              <a:rPr lang="en-US" altLang="zh-CN" sz="2400" b="1" dirty="0">
                <a:latin typeface="+mn-lt"/>
              </a:rPr>
              <a:t>O(n)</a:t>
            </a:r>
            <a:r>
              <a:rPr lang="zh-CN" altLang="en-US" sz="2400" b="1" dirty="0">
                <a:latin typeface="+mn-lt"/>
              </a:rPr>
              <a:t>时间完成选择任务。</a:t>
            </a:r>
          </a:p>
          <a:p>
            <a:pPr marL="590550" lvl="1" indent="-533400">
              <a:lnSpc>
                <a:spcPct val="150000"/>
              </a:lnSpc>
              <a:spcBef>
                <a:spcPct val="25000"/>
              </a:spcBef>
              <a:buSzPct val="100000"/>
              <a:buFont typeface="Wingdings" pitchFamily="2" charset="2"/>
              <a:buChar char=""/>
            </a:pPr>
            <a:r>
              <a:rPr kumimoji="1" lang="zh-CN" altLang="en-US" sz="2400" b="1" dirty="0">
                <a:cs typeface="+mn-cs"/>
              </a:rPr>
              <a:t>例</a:t>
            </a:r>
            <a:r>
              <a:rPr kumimoji="1" lang="zh-CN" altLang="en-US" sz="2400" b="1" dirty="0" smtClean="0">
                <a:cs typeface="+mn-cs"/>
              </a:rPr>
              <a:t>如</a:t>
            </a:r>
            <a:endParaRPr kumimoji="1" lang="en-US" altLang="zh-CN" sz="2400" b="1" dirty="0">
              <a:cs typeface="+mn-cs"/>
            </a:endParaRP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若</a:t>
            </a:r>
            <a:r>
              <a:rPr lang="el-GR" altLang="zh-CN" sz="2400" b="1" dirty="0" smtClean="0">
                <a:latin typeface="+mn-lt"/>
              </a:rPr>
              <a:t>ε=</a:t>
            </a:r>
            <a:r>
              <a:rPr lang="en-US" altLang="zh-CN" sz="2400" b="1" dirty="0" smtClean="0">
                <a:latin typeface="+mn-lt"/>
              </a:rPr>
              <a:t>0.9</a:t>
            </a:r>
            <a:r>
              <a:rPr lang="zh-CN" altLang="en-US" sz="2400" b="1" dirty="0" smtClean="0">
                <a:latin typeface="+mn-lt"/>
              </a:rPr>
              <a:t>：每次划分得到的子</a:t>
            </a:r>
            <a:r>
              <a:rPr lang="zh-CN" altLang="en-US" sz="2400" b="1" dirty="0">
                <a:latin typeface="+mn-lt"/>
              </a:rPr>
              <a:t>数组的长度至少缩短</a:t>
            </a:r>
            <a:r>
              <a:rPr lang="en-US" altLang="zh-CN" sz="2400" b="1" dirty="0" smtClean="0">
                <a:latin typeface="+mn-lt"/>
              </a:rPr>
              <a:t>1/10</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则最</a:t>
            </a:r>
            <a:r>
              <a:rPr lang="zh-CN" altLang="en-US" sz="2400" b="1" dirty="0">
                <a:latin typeface="+mn-lt"/>
              </a:rPr>
              <a:t>坏情况</a:t>
            </a:r>
            <a:r>
              <a:rPr lang="zh-CN" altLang="en-US" sz="2400" b="1" dirty="0" smtClean="0">
                <a:latin typeface="+mn-lt"/>
              </a:rPr>
              <a:t>下算法的</a:t>
            </a:r>
            <a:r>
              <a:rPr lang="zh-CN" altLang="en-US" sz="2400" b="1" dirty="0">
                <a:latin typeface="+mn-lt"/>
              </a:rPr>
              <a:t>计算时</a:t>
            </a:r>
            <a:r>
              <a:rPr lang="zh-CN" altLang="en-US" sz="2400" b="1" dirty="0" smtClean="0">
                <a:latin typeface="+mn-lt"/>
              </a:rPr>
              <a:t>间：</a:t>
            </a:r>
            <a:r>
              <a:rPr lang="en-US" altLang="zh-CN" sz="2400" b="1" dirty="0" smtClean="0">
                <a:latin typeface="+mn-lt"/>
              </a:rPr>
              <a:t>T(n</a:t>
            </a:r>
            <a:r>
              <a:rPr lang="en-US" altLang="zh-CN" sz="2400" b="1" dirty="0">
                <a:latin typeface="+mn-lt"/>
              </a:rPr>
              <a:t>)≤</a:t>
            </a:r>
            <a:r>
              <a:rPr lang="en-US" altLang="zh-CN" sz="2400" b="1" dirty="0" smtClean="0">
                <a:latin typeface="+mn-lt"/>
              </a:rPr>
              <a:t>T(0.9n)+</a:t>
            </a:r>
            <a:r>
              <a:rPr lang="en-US" altLang="zh-CN" sz="2400" b="1" dirty="0">
                <a:latin typeface="+mn-lt"/>
              </a:rPr>
              <a:t>O(n</a:t>
            </a:r>
            <a:r>
              <a:rPr lang="en-US" altLang="zh-CN" sz="2400" b="1" dirty="0" smtClean="0">
                <a:latin typeface="+mn-lt"/>
              </a:rPr>
              <a:t>)</a:t>
            </a:r>
          </a:p>
          <a:p>
            <a:pPr marL="900000" lvl="1">
              <a:lnSpc>
                <a:spcPct val="150000"/>
              </a:lnSpc>
              <a:spcBef>
                <a:spcPct val="25000"/>
              </a:spcBef>
              <a:buSzPct val="70000"/>
              <a:buFont typeface="Wingdings" panose="05000000000000000000" pitchFamily="2" charset="2"/>
              <a:buChar char="l"/>
            </a:pPr>
            <a:r>
              <a:rPr lang="zh-CN" altLang="en-US" sz="2400" b="1" dirty="0" smtClean="0">
                <a:latin typeface="+mn-lt"/>
              </a:rPr>
              <a:t>由</a:t>
            </a:r>
            <a:r>
              <a:rPr lang="zh-CN" altLang="en-US" sz="2400" b="1" dirty="0">
                <a:latin typeface="+mn-lt"/>
              </a:rPr>
              <a:t>此可</a:t>
            </a:r>
            <a:r>
              <a:rPr lang="zh-CN" altLang="en-US" sz="2400" b="1" dirty="0" smtClean="0">
                <a:latin typeface="+mn-lt"/>
              </a:rPr>
              <a:t>得：</a:t>
            </a:r>
            <a:r>
              <a:rPr lang="en-US" altLang="zh-CN" sz="2400" b="1" dirty="0" smtClean="0">
                <a:latin typeface="+mn-lt"/>
              </a:rPr>
              <a:t>T(n</a:t>
            </a:r>
            <a:r>
              <a:rPr lang="en-US" altLang="zh-CN" sz="2400" b="1" dirty="0">
                <a:latin typeface="+mn-lt"/>
              </a:rPr>
              <a:t>)=O(n</a:t>
            </a:r>
            <a:r>
              <a:rPr lang="en-US" altLang="zh-CN" sz="2400" b="1" dirty="0" smtClean="0">
                <a:latin typeface="+mn-lt"/>
              </a:rPr>
              <a:t>)</a:t>
            </a:r>
            <a:endParaRPr lang="zh-CN" altLang="en-US" sz="2400" b="1" dirty="0">
              <a:latin typeface="+mn-lt"/>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599936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fade">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96674">
                                            <p:txEl>
                                              <p:pRg st="5" end="5"/>
                                            </p:txEl>
                                          </p:spTgt>
                                        </p:tgtEl>
                                        <p:attrNameLst>
                                          <p:attrName>style.visibility</p:attrName>
                                        </p:attrNameLst>
                                      </p:cBhvr>
                                      <p:to>
                                        <p:strVal val="visible"/>
                                      </p:to>
                                    </p:set>
                                    <p:animEffect transition="in" filter="wipe(left)">
                                      <p:cBhvr>
                                        <p:cTn id="31" dur="500"/>
                                        <p:tgtEl>
                                          <p:spTgt spid="79667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96674">
                                            <p:txEl>
                                              <p:pRg st="6" end="6"/>
                                            </p:txEl>
                                          </p:spTgt>
                                        </p:tgtEl>
                                        <p:attrNameLst>
                                          <p:attrName>style.visibility</p:attrName>
                                        </p:attrNameLst>
                                      </p:cBhvr>
                                      <p:to>
                                        <p:strVal val="visible"/>
                                      </p:to>
                                    </p:set>
                                    <p:animEffect transition="in" filter="wipe(left)">
                                      <p:cBhvr>
                                        <p:cTn id="36" dur="500"/>
                                        <p:tgtEl>
                                          <p:spTgt spid="79667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96674">
                                            <p:txEl>
                                              <p:pRg st="7" end="7"/>
                                            </p:txEl>
                                          </p:spTgt>
                                        </p:tgtEl>
                                        <p:attrNameLst>
                                          <p:attrName>style.visibility</p:attrName>
                                        </p:attrNameLst>
                                      </p:cBhvr>
                                      <p:to>
                                        <p:strVal val="visible"/>
                                      </p:to>
                                    </p:set>
                                    <p:animEffect transition="in" filter="wipe(left)">
                                      <p:cBhvr>
                                        <p:cTn id="41"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092825"/>
          </a:xfrm>
          <a:prstGeom prst="rect">
            <a:avLst/>
          </a:prstGeom>
        </p:spPr>
        <p:txBody>
          <a:bodyPr>
            <a:scene3d>
              <a:camera prst="orthographicFront">
                <a:rot lat="0" lon="0" rev="0"/>
              </a:camera>
              <a:lightRig rig="threePt" dir="t"/>
            </a:scene3d>
          </a:bodyPr>
          <a:lstStyle/>
          <a:p>
            <a:pPr marL="590550" indent="-533400">
              <a:lnSpc>
                <a:spcPct val="150000"/>
              </a:lnSpc>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a:p>
            <a:pPr marL="1008000" lvl="1" indent="-432000" eaLnBrk="1" hangingPunct="1">
              <a:lnSpc>
                <a:spcPct val="150000"/>
              </a:lnSpc>
              <a:buSzPct val="100000"/>
            </a:pPr>
            <a:r>
              <a:rPr lang="zh-CN" altLang="en-US" sz="2400" b="1" kern="1200" dirty="0">
                <a:cs typeface="+mn-cs"/>
              </a:rPr>
              <a:t>将</a:t>
            </a:r>
            <a:r>
              <a:rPr lang="en-US" altLang="zh-CN" sz="2400" b="1" kern="1200" dirty="0">
                <a:cs typeface="+mn-cs"/>
              </a:rPr>
              <a:t>n</a:t>
            </a:r>
            <a:r>
              <a:rPr lang="zh-CN" altLang="en-US" sz="2400" b="1" kern="1200" dirty="0">
                <a:cs typeface="+mn-cs"/>
              </a:rPr>
              <a:t>个输入元素划分成⌈</a:t>
            </a:r>
            <a:r>
              <a:rPr lang="en-US" altLang="zh-CN" sz="2400" b="1" kern="1200" dirty="0">
                <a:cs typeface="+mn-cs"/>
              </a:rPr>
              <a:t> n/5 </a:t>
            </a:r>
            <a:r>
              <a:rPr lang="zh-CN" altLang="en-US" sz="2400" b="1" kern="1200" dirty="0">
                <a:cs typeface="+mn-cs"/>
              </a:rPr>
              <a:t>⌉个组，每组</a:t>
            </a:r>
            <a:r>
              <a:rPr lang="en-US" altLang="zh-CN" sz="2400" b="1" kern="1200" dirty="0">
                <a:cs typeface="+mn-cs"/>
              </a:rPr>
              <a:t>5</a:t>
            </a:r>
            <a:r>
              <a:rPr lang="zh-CN" altLang="en-US" sz="2400" b="1" kern="1200" dirty="0">
                <a:cs typeface="+mn-cs"/>
              </a:rPr>
              <a:t>个元素</a:t>
            </a:r>
            <a:endParaRPr lang="en-US" altLang="zh-CN" sz="2400" b="1" kern="1200" dirty="0">
              <a:cs typeface="+mn-cs"/>
            </a:endParaRPr>
          </a:p>
          <a:p>
            <a:pPr marL="1300050" lvl="2">
              <a:lnSpc>
                <a:spcPct val="150000"/>
              </a:lnSpc>
              <a:buSzPct val="70000"/>
              <a:buFont typeface="Wingdings" panose="05000000000000000000" pitchFamily="2" charset="2"/>
              <a:buChar char="l"/>
            </a:pPr>
            <a:r>
              <a:rPr lang="zh-CN" altLang="en-US" b="1" dirty="0" smtClean="0">
                <a:latin typeface="+mn-lt"/>
              </a:rPr>
              <a:t>则只</a:t>
            </a:r>
            <a:r>
              <a:rPr lang="zh-CN" altLang="en-US" b="1" dirty="0">
                <a:latin typeface="+mn-lt"/>
              </a:rPr>
              <a:t>可能有一个组不是</a:t>
            </a:r>
            <a:r>
              <a:rPr lang="en-US" altLang="zh-CN" b="1" dirty="0">
                <a:latin typeface="+mn-lt"/>
              </a:rPr>
              <a:t>5</a:t>
            </a:r>
            <a:r>
              <a:rPr lang="zh-CN" altLang="en-US" b="1" dirty="0">
                <a:latin typeface="+mn-lt"/>
              </a:rPr>
              <a:t>个元</a:t>
            </a:r>
            <a:r>
              <a:rPr lang="zh-CN" altLang="en-US" b="1" dirty="0" smtClean="0">
                <a:latin typeface="+mn-lt"/>
              </a:rPr>
              <a:t>素</a:t>
            </a:r>
            <a:endParaRPr lang="en-US" altLang="zh-CN" b="1" dirty="0" smtClean="0">
              <a:latin typeface="+mn-lt"/>
            </a:endParaRPr>
          </a:p>
          <a:p>
            <a:pPr marL="1008000" lvl="1" indent="-432000" eaLnBrk="1" hangingPunct="1">
              <a:lnSpc>
                <a:spcPct val="150000"/>
              </a:lnSpc>
              <a:buSzPct val="100000"/>
            </a:pPr>
            <a:r>
              <a:rPr lang="zh-CN" altLang="en-US" sz="2400" b="1" kern="1200" dirty="0">
                <a:cs typeface="+mn-cs"/>
              </a:rPr>
              <a:t>用任意一种排序算</a:t>
            </a:r>
            <a:r>
              <a:rPr lang="zh-CN" altLang="en-US" sz="2400" b="1" kern="1200" dirty="0" smtClean="0">
                <a:cs typeface="+mn-cs"/>
              </a:rPr>
              <a:t>法</a:t>
            </a:r>
            <a:r>
              <a:rPr lang="zh-CN" altLang="en-US" sz="2400" b="1" kern="1200" dirty="0">
                <a:cs typeface="+mn-cs"/>
              </a:rPr>
              <a:t>对</a:t>
            </a:r>
            <a:r>
              <a:rPr lang="zh-CN" altLang="en-US" sz="2400" b="1" kern="1200" dirty="0" smtClean="0">
                <a:cs typeface="+mn-cs"/>
              </a:rPr>
              <a:t>每</a:t>
            </a:r>
            <a:r>
              <a:rPr lang="zh-CN" altLang="en-US" sz="2400" b="1" kern="1200" dirty="0">
                <a:cs typeface="+mn-cs"/>
              </a:rPr>
              <a:t>组中的元素</a:t>
            </a:r>
            <a:r>
              <a:rPr lang="zh-CN" altLang="en-US" sz="2400" b="1" kern="1200" dirty="0" smtClean="0">
                <a:cs typeface="+mn-cs"/>
              </a:rPr>
              <a:t>排序</a:t>
            </a:r>
            <a:endParaRPr lang="en-US" altLang="zh-CN" sz="2400" b="1" kern="1200" dirty="0" smtClean="0">
              <a:cs typeface="+mn-cs"/>
            </a:endParaRPr>
          </a:p>
          <a:p>
            <a:pPr marL="1008000" lvl="1" indent="-432000" eaLnBrk="1" hangingPunct="1">
              <a:lnSpc>
                <a:spcPct val="150000"/>
              </a:lnSpc>
              <a:buSzPct val="100000"/>
            </a:pPr>
            <a:r>
              <a:rPr lang="zh-CN" altLang="en-US" sz="2400" b="1" kern="1200" dirty="0">
                <a:cs typeface="+mn-cs"/>
              </a:rPr>
              <a:t>然</a:t>
            </a:r>
            <a:r>
              <a:rPr lang="zh-CN" altLang="en-US" sz="2400" b="1" kern="1200" dirty="0" smtClean="0">
                <a:cs typeface="+mn-cs"/>
              </a:rPr>
              <a:t>后取</a:t>
            </a:r>
            <a:r>
              <a:rPr lang="zh-CN" altLang="en-US" sz="2400" b="1" kern="1200" dirty="0">
                <a:cs typeface="+mn-cs"/>
              </a:rPr>
              <a:t>出每组的中位数，共</a:t>
            </a:r>
            <a:r>
              <a:rPr lang="en-US" altLang="zh-CN" sz="2400" b="1" kern="1200" dirty="0">
                <a:cs typeface="+mn-cs"/>
              </a:rPr>
              <a:t>⌈ n/5 ⌉</a:t>
            </a:r>
            <a:r>
              <a:rPr lang="zh-CN" altLang="en-US" sz="2400" b="1" kern="1200" dirty="0">
                <a:cs typeface="+mn-cs"/>
              </a:rPr>
              <a:t>个元素</a:t>
            </a:r>
          </a:p>
          <a:p>
            <a:pPr marL="1008000" lvl="1" indent="-432000" eaLnBrk="1" hangingPunct="1">
              <a:lnSpc>
                <a:spcPct val="150000"/>
              </a:lnSpc>
              <a:buSzPct val="100000"/>
            </a:pPr>
            <a:r>
              <a:rPr lang="zh-CN" altLang="en-US" sz="2400" b="1" kern="1200" dirty="0">
                <a:cs typeface="+mn-cs"/>
              </a:rPr>
              <a:t>递归调用</a:t>
            </a:r>
            <a:r>
              <a:rPr lang="en-US" altLang="zh-CN" sz="2400" b="1" kern="1200" dirty="0">
                <a:cs typeface="+mn-cs"/>
              </a:rPr>
              <a:t>select</a:t>
            </a:r>
            <a:r>
              <a:rPr lang="zh-CN" altLang="en-US" sz="2400" b="1" kern="1200" dirty="0">
                <a:cs typeface="+mn-cs"/>
              </a:rPr>
              <a:t>函数找出这⌈</a:t>
            </a:r>
            <a:r>
              <a:rPr lang="en-US" altLang="zh-CN" sz="2400" b="1" kern="1200" dirty="0">
                <a:cs typeface="+mn-cs"/>
              </a:rPr>
              <a:t> n/5 </a:t>
            </a:r>
            <a:r>
              <a:rPr lang="zh-CN" altLang="en-US" sz="2400" b="1" kern="1200" dirty="0">
                <a:cs typeface="+mn-cs"/>
              </a:rPr>
              <a:t>⌉个元素的中位数</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如果</a:t>
            </a:r>
            <a:r>
              <a:rPr lang="en-US" altLang="zh-CN" sz="2400" b="1" kern="1200" dirty="0">
                <a:cs typeface="+mn-cs"/>
              </a:rPr>
              <a:t>⌈ n/5 ⌉</a:t>
            </a:r>
            <a:r>
              <a:rPr lang="zh-CN" altLang="en-US" sz="2400" b="1" kern="1200" dirty="0">
                <a:cs typeface="+mn-cs"/>
              </a:rPr>
              <a:t>为偶数，则选择</a:t>
            </a:r>
            <a:r>
              <a:rPr lang="en-US" altLang="zh-CN" sz="2400" b="1" kern="1200" dirty="0">
                <a:cs typeface="+mn-cs"/>
              </a:rPr>
              <a:t>2</a:t>
            </a:r>
            <a:r>
              <a:rPr lang="zh-CN" altLang="en-US" sz="2400" b="1" kern="1200" dirty="0">
                <a:cs typeface="+mn-cs"/>
              </a:rPr>
              <a:t>个中位数中较大的一个</a:t>
            </a:r>
            <a:endParaRPr lang="en-US" altLang="zh-CN" sz="2400" b="1" kern="1200" dirty="0">
              <a:cs typeface="+mn-cs"/>
            </a:endParaRPr>
          </a:p>
          <a:p>
            <a:pPr marL="1008000" lvl="1" indent="-432000" eaLnBrk="1" hangingPunct="1">
              <a:lnSpc>
                <a:spcPct val="150000"/>
              </a:lnSpc>
              <a:buSzPct val="100000"/>
            </a:pPr>
            <a:r>
              <a:rPr lang="zh-CN" altLang="en-US" sz="2400" b="1" kern="1200" dirty="0">
                <a:cs typeface="+mn-cs"/>
              </a:rPr>
              <a:t>以这个选出的元素作为划分基准</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2260402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6674">
                                            <p:txEl>
                                              <p:pRg st="1" end="1"/>
                                            </p:txEl>
                                          </p:spTgt>
                                        </p:tgtEl>
                                        <p:attrNameLst>
                                          <p:attrName>style.visibility</p:attrName>
                                        </p:attrNameLst>
                                      </p:cBhvr>
                                      <p:to>
                                        <p:strVal val="visible"/>
                                      </p:to>
                                    </p:set>
                                    <p:animEffect transition="in" filter="wipe(left)">
                                      <p:cBhvr>
                                        <p:cTn id="12" dur="500"/>
                                        <p:tgtEl>
                                          <p:spTgt spid="7966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6674">
                                            <p:txEl>
                                              <p:pRg st="2" end="2"/>
                                            </p:txEl>
                                          </p:spTgt>
                                        </p:tgtEl>
                                        <p:attrNameLst>
                                          <p:attrName>style.visibility</p:attrName>
                                        </p:attrNameLst>
                                      </p:cBhvr>
                                      <p:to>
                                        <p:strVal val="visible"/>
                                      </p:to>
                                    </p:set>
                                    <p:animEffect transition="in" filter="wipe(left)">
                                      <p:cBhvr>
                                        <p:cTn id="17" dur="500"/>
                                        <p:tgtEl>
                                          <p:spTgt spid="7966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6674">
                                            <p:txEl>
                                              <p:pRg st="3" end="3"/>
                                            </p:txEl>
                                          </p:spTgt>
                                        </p:tgtEl>
                                        <p:attrNameLst>
                                          <p:attrName>style.visibility</p:attrName>
                                        </p:attrNameLst>
                                      </p:cBhvr>
                                      <p:to>
                                        <p:strVal val="visible"/>
                                      </p:to>
                                    </p:set>
                                    <p:animEffect transition="in" filter="wipe(left)">
                                      <p:cBhvr>
                                        <p:cTn id="22" dur="500"/>
                                        <p:tgtEl>
                                          <p:spTgt spid="7966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6674">
                                            <p:txEl>
                                              <p:pRg st="4" end="4"/>
                                            </p:txEl>
                                          </p:spTgt>
                                        </p:tgtEl>
                                        <p:attrNameLst>
                                          <p:attrName>style.visibility</p:attrName>
                                        </p:attrNameLst>
                                      </p:cBhvr>
                                      <p:to>
                                        <p:strVal val="visible"/>
                                      </p:to>
                                    </p:set>
                                    <p:animEffect transition="in" filter="wipe(left)">
                                      <p:cBhvr>
                                        <p:cTn id="27" dur="500"/>
                                        <p:tgtEl>
                                          <p:spTgt spid="7966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96674">
                                            <p:txEl>
                                              <p:pRg st="5" end="5"/>
                                            </p:txEl>
                                          </p:spTgt>
                                        </p:tgtEl>
                                        <p:attrNameLst>
                                          <p:attrName>style.visibility</p:attrName>
                                        </p:attrNameLst>
                                      </p:cBhvr>
                                      <p:to>
                                        <p:strVal val="visible"/>
                                      </p:to>
                                    </p:set>
                                    <p:animEffect transition="in" filter="wipe(left)">
                                      <p:cBhvr>
                                        <p:cTn id="32" dur="500"/>
                                        <p:tgtEl>
                                          <p:spTgt spid="7966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96674">
                                            <p:txEl>
                                              <p:pRg st="6" end="6"/>
                                            </p:txEl>
                                          </p:spTgt>
                                        </p:tgtEl>
                                        <p:attrNameLst>
                                          <p:attrName>style.visibility</p:attrName>
                                        </p:attrNameLst>
                                      </p:cBhvr>
                                      <p:to>
                                        <p:strVal val="visible"/>
                                      </p:to>
                                    </p:set>
                                    <p:animEffect transition="in" filter="wipe(left)">
                                      <p:cBhvr>
                                        <p:cTn id="37" dur="500"/>
                                        <p:tgtEl>
                                          <p:spTgt spid="7966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96674">
                                            <p:txEl>
                                              <p:pRg st="7" end="7"/>
                                            </p:txEl>
                                          </p:spTgt>
                                        </p:tgtEl>
                                        <p:attrNameLst>
                                          <p:attrName>style.visibility</p:attrName>
                                        </p:attrNameLst>
                                      </p:cBhvr>
                                      <p:to>
                                        <p:strVal val="visible"/>
                                      </p:to>
                                    </p:set>
                                    <p:animEffect transition="in" filter="wipe(left)">
                                      <p:cBhvr>
                                        <p:cTn id="42" dur="500"/>
                                        <p:tgtEl>
                                          <p:spTgt spid="7966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uiExpand="1" build="p" bldLvl="5"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457200" y="274638"/>
            <a:ext cx="8229600" cy="562074"/>
          </a:xfrm>
          <a:prstGeom prst="rect">
            <a:avLst/>
          </a:prstGeom>
        </p:spPr>
        <p:txBody>
          <a:bodyPr/>
          <a:lstStyle/>
          <a:p>
            <a:pPr eaLnBrk="1" hangingPunct="1"/>
            <a:r>
              <a:rPr lang="zh-CN" altLang="en-US" dirty="0" smtClean="0"/>
              <a:t>例子</a:t>
            </a:r>
            <a:endParaRPr lang="zh-CN" altLang="en-US" dirty="0"/>
          </a:p>
        </p:txBody>
      </p:sp>
      <p:sp>
        <p:nvSpPr>
          <p:cNvPr id="6147" name="Rectangle 3"/>
          <p:cNvSpPr>
            <a:spLocks noGrp="1" noChangeArrowheads="1"/>
          </p:cNvSpPr>
          <p:nvPr>
            <p:ph type="body" idx="4294967295"/>
          </p:nvPr>
        </p:nvSpPr>
        <p:spPr>
          <a:xfrm>
            <a:off x="251520" y="908720"/>
            <a:ext cx="8678416" cy="5181600"/>
          </a:xfrm>
          <a:prstGeom prst="rect">
            <a:avLst/>
          </a:prstGeom>
        </p:spPr>
        <p:txBody>
          <a:bodyPr/>
          <a:lstStyle/>
          <a:p>
            <a:pPr eaLnBrk="1" hangingPunct="1"/>
            <a:r>
              <a:rPr lang="zh-CN" altLang="en-US" sz="2400" dirty="0"/>
              <a:t>按递增顺序，找出下面</a:t>
            </a:r>
            <a:r>
              <a:rPr lang="en-US" sz="2400" dirty="0"/>
              <a:t>29</a:t>
            </a:r>
            <a:r>
              <a:rPr lang="zh-CN" altLang="en-US" sz="2400" dirty="0"/>
              <a:t>个元素的第</a:t>
            </a:r>
            <a:r>
              <a:rPr lang="en-US" sz="2400" dirty="0"/>
              <a:t>18</a:t>
            </a:r>
            <a:r>
              <a:rPr lang="zh-CN" altLang="en-US" sz="2400" dirty="0"/>
              <a:t>个元素：</a:t>
            </a:r>
            <a:r>
              <a:rPr lang="en-US" sz="2400" dirty="0"/>
              <a:t>8,31,60,33,17,4,51,57,49,35,11,43,37,3,13,52,6,19,25,32,54,16,5,41,7,23,22,46,29.</a:t>
            </a:r>
          </a:p>
          <a:p>
            <a:pPr lvl="1" eaLnBrk="1" hangingPunct="1">
              <a:buNone/>
            </a:pPr>
            <a:r>
              <a:rPr lang="en-US" sz="2400" b="0" dirty="0"/>
              <a:t>(1) </a:t>
            </a:r>
            <a:r>
              <a:rPr lang="zh-CN" altLang="en-US" sz="2400" b="0" dirty="0"/>
              <a:t>把前面</a:t>
            </a:r>
            <a:r>
              <a:rPr lang="en-US" sz="2400" b="0" dirty="0"/>
              <a:t>25</a:t>
            </a:r>
            <a:r>
              <a:rPr lang="zh-CN" altLang="en-US" sz="2400" b="0" dirty="0"/>
              <a:t>个元素</a:t>
            </a:r>
            <a:r>
              <a:rPr lang="zh-CN" altLang="en-US" sz="2400" b="0" dirty="0" smtClean="0"/>
              <a:t>分为</a:t>
            </a:r>
            <a:r>
              <a:rPr lang="en-US" sz="2400" b="0" dirty="0" smtClean="0"/>
              <a:t>6(=ceil(29/5</a:t>
            </a:r>
            <a:r>
              <a:rPr lang="en-US" sz="2400" b="0" dirty="0"/>
              <a:t>))</a:t>
            </a:r>
            <a:r>
              <a:rPr lang="zh-CN" altLang="en-US" sz="2400" b="0" dirty="0"/>
              <a:t>组；  </a:t>
            </a:r>
            <a:r>
              <a:rPr lang="en-US" sz="2400" b="0" dirty="0"/>
              <a:t>(8,31,60,33,17),(4,51,57,49,35),(11,43,37,3,13),(52,6,19,25,32),(54,16,5,41,7</a:t>
            </a:r>
            <a:r>
              <a:rPr lang="en-US" sz="2400" b="0" dirty="0" smtClean="0"/>
              <a:t>)</a:t>
            </a:r>
            <a:r>
              <a:rPr lang="en-US" sz="2400" dirty="0" smtClean="0"/>
              <a:t>,(23,22,46,29)</a:t>
            </a:r>
            <a:r>
              <a:rPr lang="en-US" sz="2400" b="0" dirty="0" smtClean="0"/>
              <a:t>.</a:t>
            </a:r>
            <a:endParaRPr lang="en-US" sz="2400" b="0" dirty="0"/>
          </a:p>
          <a:p>
            <a:pPr lvl="1" eaLnBrk="1" hangingPunct="1">
              <a:buNone/>
            </a:pPr>
            <a:r>
              <a:rPr lang="en-US" sz="2400" b="0" dirty="0"/>
              <a:t>(2) </a:t>
            </a:r>
            <a:r>
              <a:rPr lang="zh-CN" altLang="en-US" sz="2400" b="0" dirty="0"/>
              <a:t>提取每一组的中值元素，构成集合</a:t>
            </a:r>
            <a:r>
              <a:rPr lang="en-US" sz="2400" b="0" dirty="0"/>
              <a:t>{</a:t>
            </a:r>
            <a:r>
              <a:rPr lang="en-US" sz="2400" b="0" dirty="0" smtClean="0"/>
              <a:t>31,49,13,25,16,29}</a:t>
            </a:r>
            <a:r>
              <a:rPr lang="zh-CN" altLang="en-US" sz="2400" b="0" dirty="0"/>
              <a:t>；</a:t>
            </a:r>
          </a:p>
          <a:p>
            <a:pPr lvl="1" eaLnBrk="1" hangingPunct="1">
              <a:buNone/>
            </a:pPr>
            <a:r>
              <a:rPr lang="en-US" sz="2400" b="0" dirty="0"/>
              <a:t>(3) </a:t>
            </a:r>
            <a:r>
              <a:rPr lang="zh-CN" altLang="en-US" sz="2400" b="0" dirty="0"/>
              <a:t>递归地使用算法求取该集合的中值，得到</a:t>
            </a:r>
            <a:r>
              <a:rPr lang="en-US" sz="2400" b="0" dirty="0" smtClean="0"/>
              <a:t>m=29</a:t>
            </a:r>
            <a:r>
              <a:rPr lang="zh-CN" altLang="en-US" sz="2400" b="0" dirty="0" smtClean="0"/>
              <a:t>；</a:t>
            </a:r>
            <a:endParaRPr lang="zh-CN" altLang="en-US" sz="2400" b="0" dirty="0"/>
          </a:p>
          <a:p>
            <a:pPr lvl="1" eaLnBrk="1" hangingPunct="1">
              <a:buNone/>
            </a:pPr>
            <a:r>
              <a:rPr lang="en-US" sz="2400" b="0" dirty="0"/>
              <a:t>(4) </a:t>
            </a:r>
            <a:r>
              <a:rPr lang="zh-CN" altLang="en-US" sz="2400" b="0" dirty="0"/>
              <a:t>根据</a:t>
            </a:r>
            <a:r>
              <a:rPr lang="en-US" sz="2400" b="0" dirty="0" smtClean="0"/>
              <a:t>m=29, </a:t>
            </a:r>
            <a:r>
              <a:rPr lang="zh-CN" altLang="en-US" sz="2400" b="0" dirty="0"/>
              <a:t>把</a:t>
            </a:r>
            <a:r>
              <a:rPr lang="en-US" sz="2400" b="0" dirty="0"/>
              <a:t>29</a:t>
            </a:r>
            <a:r>
              <a:rPr lang="zh-CN" altLang="en-US" sz="2400" b="0" dirty="0"/>
              <a:t>个元素划分为</a:t>
            </a:r>
            <a:r>
              <a:rPr lang="en-US" sz="2400" b="0" dirty="0"/>
              <a:t>3</a:t>
            </a:r>
            <a:r>
              <a:rPr lang="zh-CN" altLang="en-US" sz="2400" b="0" dirty="0"/>
              <a:t>个子数组：</a:t>
            </a:r>
          </a:p>
          <a:p>
            <a:pPr lvl="1" eaLnBrk="1" hangingPunct="1"/>
            <a:r>
              <a:rPr lang="en-US" sz="2000" dirty="0"/>
              <a:t>P={</a:t>
            </a:r>
            <a:r>
              <a:rPr lang="en-US" sz="2000" dirty="0" smtClean="0"/>
              <a:t>8,17,4,11</a:t>
            </a:r>
            <a:r>
              <a:rPr lang="en-US" sz="2000" dirty="0"/>
              <a:t>, </a:t>
            </a:r>
            <a:r>
              <a:rPr lang="en-US" sz="2000" dirty="0" smtClean="0"/>
              <a:t>3,13,6,19,</a:t>
            </a:r>
            <a:r>
              <a:rPr lang="en-US" altLang="zh-CN" sz="2000" dirty="0" smtClean="0"/>
              <a:t> 25,</a:t>
            </a:r>
            <a:r>
              <a:rPr lang="en-US" sz="2000" dirty="0" smtClean="0"/>
              <a:t>16,5,7,23,22}</a:t>
            </a:r>
            <a:endParaRPr lang="en-US" sz="2000" dirty="0"/>
          </a:p>
          <a:p>
            <a:pPr lvl="1" eaLnBrk="1" hangingPunct="1"/>
            <a:r>
              <a:rPr lang="en-US" sz="2000" dirty="0"/>
              <a:t>Q={</a:t>
            </a:r>
            <a:r>
              <a:rPr lang="en-US" sz="2000" dirty="0" smtClean="0"/>
              <a:t>29}</a:t>
            </a:r>
            <a:endParaRPr lang="en-US" sz="2000" dirty="0"/>
          </a:p>
          <a:p>
            <a:pPr lvl="1" eaLnBrk="1" hangingPunct="1"/>
            <a:r>
              <a:rPr lang="en-US" sz="2000" dirty="0"/>
              <a:t>R={</a:t>
            </a:r>
            <a:r>
              <a:rPr lang="en-US" sz="2000" dirty="0" smtClean="0"/>
              <a:t>31,60,33,51,57,49,35,43,37,52,32,54,41,46}</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7171" name="Rectangle 3"/>
          <p:cNvSpPr>
            <a:spLocks noGrp="1" noChangeArrowheads="1"/>
          </p:cNvSpPr>
          <p:nvPr>
            <p:ph type="body" idx="4294967295"/>
          </p:nvPr>
        </p:nvSpPr>
        <p:spPr>
          <a:xfrm>
            <a:off x="457200" y="1600200"/>
            <a:ext cx="8229600" cy="4495800"/>
          </a:xfrm>
          <a:prstGeom prst="rect">
            <a:avLst/>
          </a:prstGeom>
        </p:spPr>
        <p:txBody>
          <a:bodyPr/>
          <a:lstStyle/>
          <a:p>
            <a:pPr lvl="1" eaLnBrk="1" hangingPunct="1">
              <a:buNone/>
            </a:pPr>
            <a:r>
              <a:rPr lang="en-US" sz="2400" dirty="0"/>
              <a:t>(5) </a:t>
            </a:r>
            <a:r>
              <a:rPr lang="zh-CN" altLang="en-US" sz="2400" dirty="0"/>
              <a:t>由于</a:t>
            </a:r>
            <a:r>
              <a:rPr lang="en-US" sz="2400" dirty="0"/>
              <a:t>|P|=</a:t>
            </a:r>
            <a:r>
              <a:rPr lang="en-US" sz="2400" dirty="0" smtClean="0"/>
              <a:t>14,|</a:t>
            </a:r>
            <a:r>
              <a:rPr lang="en-US" sz="2400" dirty="0"/>
              <a:t>Q|=1,k=18</a:t>
            </a:r>
            <a:r>
              <a:rPr lang="zh-CN" altLang="en-US" sz="2400" dirty="0"/>
              <a:t>，所以放弃</a:t>
            </a:r>
            <a:r>
              <a:rPr lang="en-US" sz="2400" dirty="0"/>
              <a:t>P,Q</a:t>
            </a:r>
            <a:r>
              <a:rPr lang="zh-CN" altLang="en-US" sz="2400" dirty="0"/>
              <a:t>，使</a:t>
            </a:r>
            <a:r>
              <a:rPr lang="en-US" sz="2400" dirty="0" smtClean="0"/>
              <a:t>k=18-14-1=3</a:t>
            </a:r>
            <a:r>
              <a:rPr lang="zh-CN" altLang="en-US" sz="2400" dirty="0" smtClean="0"/>
              <a:t>，</a:t>
            </a:r>
            <a:r>
              <a:rPr lang="zh-CN" altLang="en-US" sz="2400" dirty="0"/>
              <a:t>对</a:t>
            </a:r>
            <a:r>
              <a:rPr lang="en-US" sz="2400" dirty="0"/>
              <a:t>R</a:t>
            </a:r>
            <a:r>
              <a:rPr lang="zh-CN" altLang="en-US" sz="2400" dirty="0"/>
              <a:t>递归地执行本算法；</a:t>
            </a:r>
          </a:p>
          <a:p>
            <a:pPr lvl="1" eaLnBrk="1" hangingPunct="1">
              <a:buNone/>
            </a:pPr>
            <a:r>
              <a:rPr lang="en-US" sz="2400" dirty="0"/>
              <a:t>(6) </a:t>
            </a:r>
            <a:r>
              <a:rPr lang="zh-CN" altLang="en-US" sz="2400" dirty="0"/>
              <a:t>将</a:t>
            </a:r>
            <a:r>
              <a:rPr lang="en-US" sz="2400" dirty="0"/>
              <a:t>R</a:t>
            </a:r>
            <a:r>
              <a:rPr lang="zh-CN" altLang="en-US" sz="2400" dirty="0"/>
              <a:t>划分成</a:t>
            </a:r>
            <a:r>
              <a:rPr lang="en-US" sz="2400" dirty="0" smtClean="0"/>
              <a:t>3(ceil(14/5</a:t>
            </a:r>
            <a:r>
              <a:rPr lang="en-US" sz="2400" dirty="0"/>
              <a:t>))</a:t>
            </a:r>
            <a:r>
              <a:rPr lang="zh-CN" altLang="en-US" sz="2400" dirty="0"/>
              <a:t>组：</a:t>
            </a:r>
            <a:r>
              <a:rPr lang="en-US" sz="2400" dirty="0"/>
              <a:t>{31,60,33,51,57},{49,35,43,37,52},{</a:t>
            </a:r>
            <a:r>
              <a:rPr lang="en-US" sz="2400" dirty="0" smtClean="0"/>
              <a:t>32,54,41,46}</a:t>
            </a:r>
            <a:endParaRPr lang="en-US" sz="2400" dirty="0"/>
          </a:p>
          <a:p>
            <a:pPr lvl="1" eaLnBrk="1" hangingPunct="1">
              <a:buNone/>
            </a:pPr>
            <a:r>
              <a:rPr lang="en-US" sz="2400" dirty="0"/>
              <a:t>(7) </a:t>
            </a:r>
            <a:r>
              <a:rPr lang="zh-CN" altLang="en-US" sz="2400" dirty="0"/>
              <a:t>求取这</a:t>
            </a:r>
            <a:r>
              <a:rPr lang="en-US" sz="2400" dirty="0"/>
              <a:t>3</a:t>
            </a:r>
            <a:r>
              <a:rPr lang="zh-CN" altLang="en-US" sz="2400" dirty="0"/>
              <a:t>组元素的中值元素分别为：</a:t>
            </a:r>
            <a:r>
              <a:rPr lang="en-US" sz="2400" dirty="0"/>
              <a:t>{</a:t>
            </a:r>
            <a:r>
              <a:rPr lang="en-US" sz="2400" dirty="0" smtClean="0"/>
              <a:t>51,43,46}</a:t>
            </a:r>
            <a:r>
              <a:rPr lang="zh-CN" altLang="en-US" sz="2400" dirty="0"/>
              <a:t>，这个集合的中值元素是</a:t>
            </a:r>
            <a:r>
              <a:rPr lang="en-US" sz="2400" dirty="0"/>
              <a:t>43;</a:t>
            </a:r>
          </a:p>
          <a:p>
            <a:pPr lvl="1" eaLnBrk="1" hangingPunct="1">
              <a:buNone/>
            </a:pPr>
            <a:r>
              <a:rPr lang="en-US" sz="2400" dirty="0"/>
              <a:t>(8) </a:t>
            </a:r>
            <a:r>
              <a:rPr lang="zh-CN" altLang="en-US" sz="2400" dirty="0"/>
              <a:t>根据</a:t>
            </a:r>
            <a:r>
              <a:rPr lang="en-US" sz="2400" dirty="0"/>
              <a:t>43</a:t>
            </a:r>
            <a:r>
              <a:rPr lang="zh-CN" altLang="en-US" sz="2400" dirty="0"/>
              <a:t>将</a:t>
            </a:r>
            <a:r>
              <a:rPr lang="en-US" sz="2400" dirty="0"/>
              <a:t>R</a:t>
            </a:r>
            <a:r>
              <a:rPr lang="zh-CN" altLang="en-US" sz="2400" dirty="0"/>
              <a:t>划分成</a:t>
            </a:r>
            <a:r>
              <a:rPr lang="en-US" sz="2400" dirty="0"/>
              <a:t>3</a:t>
            </a:r>
            <a:r>
              <a:rPr lang="zh-CN" altLang="en-US" sz="2400" dirty="0"/>
              <a:t>组： </a:t>
            </a:r>
          </a:p>
          <a:p>
            <a:pPr lvl="2" eaLnBrk="1" hangingPunct="1">
              <a:buNone/>
            </a:pPr>
            <a:r>
              <a:rPr lang="en-US" dirty="0"/>
              <a:t>{31, 33, 35,37,32, </a:t>
            </a:r>
            <a:r>
              <a:rPr lang="en-US" dirty="0" smtClean="0"/>
              <a:t>41},{</a:t>
            </a:r>
            <a:r>
              <a:rPr lang="en-US" dirty="0"/>
              <a:t>43},{60, 51,57, 49, 52,54, 46}</a:t>
            </a:r>
          </a:p>
          <a:p>
            <a:pPr eaLnBrk="1" hangingPunct="1"/>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274638"/>
            <a:ext cx="8229600" cy="1143000"/>
          </a:xfrm>
          <a:prstGeom prst="rect">
            <a:avLst/>
          </a:prstGeom>
        </p:spPr>
        <p:txBody>
          <a:bodyPr/>
          <a:lstStyle/>
          <a:p>
            <a:pPr eaLnBrk="1" hangingPunct="1"/>
            <a:r>
              <a:rPr lang="zh-CN"/>
              <a:t>例子（续）</a:t>
            </a:r>
          </a:p>
        </p:txBody>
      </p:sp>
      <p:sp>
        <p:nvSpPr>
          <p:cNvPr id="8195" name="Rectangle 3"/>
          <p:cNvSpPr>
            <a:spLocks noGrp="1" noChangeArrowheads="1"/>
          </p:cNvSpPr>
          <p:nvPr>
            <p:ph type="body" idx="4294967295"/>
          </p:nvPr>
        </p:nvSpPr>
        <p:spPr>
          <a:xfrm>
            <a:off x="609600" y="1600200"/>
            <a:ext cx="7772400" cy="4953000"/>
          </a:xfrm>
          <a:prstGeom prst="rect">
            <a:avLst/>
          </a:prstGeom>
        </p:spPr>
        <p:txBody>
          <a:bodyPr/>
          <a:lstStyle/>
          <a:p>
            <a:pPr lvl="1" eaLnBrk="1" hangingPunct="1">
              <a:lnSpc>
                <a:spcPct val="90000"/>
              </a:lnSpc>
              <a:buNone/>
            </a:pPr>
            <a:r>
              <a:rPr lang="en-US" sz="2400" dirty="0"/>
              <a:t>(9)  </a:t>
            </a:r>
            <a:r>
              <a:rPr lang="zh-CN" altLang="en-US" sz="2400" dirty="0"/>
              <a:t>因为</a:t>
            </a:r>
            <a:r>
              <a:rPr lang="en-US" sz="2400" dirty="0" smtClean="0"/>
              <a:t>k=3</a:t>
            </a:r>
            <a:r>
              <a:rPr lang="zh-CN" altLang="en-US" sz="2400" dirty="0" smtClean="0"/>
              <a:t>，</a:t>
            </a:r>
            <a:r>
              <a:rPr lang="zh-CN" altLang="en-US" sz="2400" dirty="0"/>
              <a:t>第一个子数组的元素个数大于</a:t>
            </a:r>
            <a:r>
              <a:rPr lang="en-US" sz="2400" dirty="0"/>
              <a:t>k</a:t>
            </a:r>
            <a:r>
              <a:rPr lang="zh-CN" altLang="en-US" sz="2400" dirty="0"/>
              <a:t>，所以放弃后面两个子数组，以</a:t>
            </a:r>
            <a:r>
              <a:rPr lang="en-US" sz="2400" dirty="0" smtClean="0"/>
              <a:t>k=3</a:t>
            </a:r>
            <a:r>
              <a:rPr lang="zh-CN" altLang="en-US" sz="2400" dirty="0" smtClean="0"/>
              <a:t>对</a:t>
            </a:r>
            <a:r>
              <a:rPr lang="zh-CN" altLang="en-US" sz="2400" dirty="0"/>
              <a:t>第一个子数组递归调用本算法；</a:t>
            </a:r>
          </a:p>
          <a:p>
            <a:pPr lvl="1" eaLnBrk="1" hangingPunct="1">
              <a:lnSpc>
                <a:spcPct val="90000"/>
              </a:lnSpc>
              <a:buNone/>
            </a:pPr>
            <a:r>
              <a:rPr lang="en-US" sz="2400" dirty="0"/>
              <a:t>(10)  </a:t>
            </a:r>
            <a:r>
              <a:rPr lang="zh-CN" altLang="en-US" sz="2400" dirty="0"/>
              <a:t>将这个子数组分成</a:t>
            </a:r>
            <a:r>
              <a:rPr lang="en-US" sz="2400" dirty="0"/>
              <a:t>5</a:t>
            </a:r>
            <a:r>
              <a:rPr lang="zh-CN" altLang="en-US" sz="2400" dirty="0"/>
              <a:t>个元素的一组：</a:t>
            </a:r>
            <a:r>
              <a:rPr lang="en-US" sz="2400" dirty="0"/>
              <a:t>{31,33,35,37,32</a:t>
            </a:r>
            <a:r>
              <a:rPr lang="en-US" sz="2400" dirty="0" smtClean="0"/>
              <a:t>}</a:t>
            </a:r>
            <a:r>
              <a:rPr lang="zh-CN" altLang="en-US" sz="2400" dirty="0" smtClean="0"/>
              <a:t>、</a:t>
            </a:r>
            <a:r>
              <a:rPr lang="en-US" sz="2400" dirty="0" smtClean="0"/>
              <a:t>{41}</a:t>
            </a:r>
            <a:r>
              <a:rPr lang="zh-CN" altLang="en-US" sz="2400" dirty="0" smtClean="0"/>
              <a:t>，取</a:t>
            </a:r>
            <a:r>
              <a:rPr lang="zh-CN" altLang="en-US" sz="2400" dirty="0"/>
              <a:t>其中值元素为</a:t>
            </a:r>
            <a:r>
              <a:rPr lang="en-US" sz="2400" dirty="0"/>
              <a:t>33</a:t>
            </a:r>
            <a:r>
              <a:rPr lang="zh-CN" altLang="en-US" sz="2400" dirty="0"/>
              <a:t>；</a:t>
            </a:r>
          </a:p>
          <a:p>
            <a:pPr lvl="1" eaLnBrk="1" hangingPunct="1">
              <a:lnSpc>
                <a:spcPct val="90000"/>
              </a:lnSpc>
              <a:buNone/>
            </a:pPr>
            <a:r>
              <a:rPr lang="en-US" sz="2400" dirty="0"/>
              <a:t>(11)  </a:t>
            </a:r>
            <a:r>
              <a:rPr lang="zh-CN" altLang="en-US" sz="2400" dirty="0"/>
              <a:t>根据</a:t>
            </a:r>
            <a:r>
              <a:rPr lang="en-US" sz="2400" dirty="0"/>
              <a:t>33</a:t>
            </a:r>
            <a:r>
              <a:rPr lang="zh-CN" altLang="en-US" sz="2400" dirty="0"/>
              <a:t>，把第一个子数组划分成</a:t>
            </a:r>
            <a:r>
              <a:rPr lang="en-US" sz="2400" dirty="0"/>
              <a:t>{</a:t>
            </a:r>
            <a:r>
              <a:rPr lang="en-US" sz="2400" dirty="0" smtClean="0"/>
              <a:t>31,32},{</a:t>
            </a:r>
            <a:r>
              <a:rPr lang="en-US" sz="2400" dirty="0"/>
              <a:t>33},{</a:t>
            </a:r>
            <a:r>
              <a:rPr lang="en-US" sz="2400" dirty="0" smtClean="0"/>
              <a:t>35,37};</a:t>
            </a:r>
            <a:endParaRPr lang="en-US" sz="2400" dirty="0"/>
          </a:p>
          <a:p>
            <a:pPr lvl="1" eaLnBrk="1" hangingPunct="1">
              <a:lnSpc>
                <a:spcPct val="90000"/>
              </a:lnSpc>
              <a:buNone/>
            </a:pPr>
            <a:r>
              <a:rPr lang="en-US" sz="2400" dirty="0"/>
              <a:t>(12)  </a:t>
            </a:r>
            <a:r>
              <a:rPr lang="zh-CN" altLang="en-US" sz="2400" dirty="0"/>
              <a:t>因为</a:t>
            </a:r>
            <a:r>
              <a:rPr lang="en-US" sz="2400" dirty="0" smtClean="0"/>
              <a:t>k=</a:t>
            </a:r>
            <a:r>
              <a:rPr lang="en-US" altLang="zh-CN" sz="2400" dirty="0" smtClean="0"/>
              <a:t>3</a:t>
            </a:r>
            <a:r>
              <a:rPr lang="en-US" sz="2400" dirty="0" smtClean="0"/>
              <a:t>,</a:t>
            </a:r>
            <a:r>
              <a:rPr lang="zh-CN" altLang="en-US" sz="2400" dirty="0"/>
              <a:t>而第一、第二个子数组的元素个数</a:t>
            </a:r>
            <a:r>
              <a:rPr lang="zh-CN" altLang="en-US" sz="2400" dirty="0" smtClean="0"/>
              <a:t>为</a:t>
            </a:r>
            <a:r>
              <a:rPr lang="en-US" altLang="zh-CN" sz="2400" dirty="0" smtClean="0"/>
              <a:t>3</a:t>
            </a:r>
            <a:r>
              <a:rPr lang="zh-CN" altLang="en-US" sz="2400" dirty="0" smtClean="0"/>
              <a:t>，</a:t>
            </a:r>
            <a:r>
              <a:rPr lang="zh-CN" altLang="en-US" sz="2400" dirty="0"/>
              <a:t>所以</a:t>
            </a:r>
            <a:r>
              <a:rPr lang="en-US" sz="2400" dirty="0" smtClean="0"/>
              <a:t>3</a:t>
            </a:r>
            <a:r>
              <a:rPr lang="en-US" altLang="zh-CN" sz="2400" dirty="0" smtClean="0"/>
              <a:t>3</a:t>
            </a:r>
            <a:r>
              <a:rPr lang="zh-CN" altLang="en-US" sz="2400" dirty="0" smtClean="0"/>
              <a:t>即</a:t>
            </a:r>
            <a:r>
              <a:rPr lang="zh-CN" altLang="en-US" sz="2400" dirty="0"/>
              <a:t>为所求取的第</a:t>
            </a:r>
            <a:r>
              <a:rPr lang="en-US" sz="2400" dirty="0"/>
              <a:t>18</a:t>
            </a:r>
            <a:r>
              <a:rPr lang="zh-CN" altLang="en-US" sz="2400" dirty="0"/>
              <a:t>个小元素。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0" dur="500"/>
                                        <p:tgtEl>
                                          <p:spTgt spid="81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3" dur="500"/>
                                        <p:tgtEl>
                                          <p:spTgt spid="819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6"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6"/>
            <a:ext cx="8964488" cy="6165303"/>
          </a:xfrm>
          <a:prstGeom prst="rect">
            <a:avLst/>
          </a:prstGeom>
        </p:spPr>
        <p:txBody>
          <a:bodyPr>
            <a:scene3d>
              <a:camera prst="orthographicFront">
                <a:rot lat="0" lon="0" rev="0"/>
              </a:camera>
              <a:lightRig rig="threePt" dir="t"/>
            </a:scene3d>
          </a:bodyPr>
          <a:lstStyle/>
          <a:p>
            <a:pPr marL="0" indent="0" eaLnBrk="1" hangingPunct="1">
              <a:lnSpc>
                <a:spcPct val="150000"/>
              </a:lnSpc>
              <a:spcBef>
                <a:spcPts val="0"/>
              </a:spcBef>
              <a:buNone/>
            </a:pPr>
            <a:r>
              <a:rPr kumimoji="1" lang="en-US" altLang="zh-CN" sz="1800" dirty="0" err="1" smtClean="0">
                <a:latin typeface="+mn-lt"/>
              </a:rPr>
              <a:t>int</a:t>
            </a:r>
            <a:r>
              <a:rPr kumimoji="1" lang="en-US" altLang="zh-CN" sz="1800" dirty="0" smtClean="0">
                <a:latin typeface="+mn-lt"/>
              </a:rPr>
              <a:t> Select(</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a[], </a:t>
            </a:r>
            <a:r>
              <a:rPr kumimoji="1" lang="en-US" altLang="zh-CN" sz="1800" dirty="0" smtClean="0">
                <a:latin typeface="+mn-lt"/>
              </a:rPr>
              <a:t> </a:t>
            </a:r>
            <a:r>
              <a:rPr kumimoji="1" lang="en-US" altLang="zh-CN" sz="1800" dirty="0" err="1" smtClean="0">
                <a:latin typeface="+mn-lt"/>
              </a:rPr>
              <a:t>int</a:t>
            </a:r>
            <a:r>
              <a:rPr kumimoji="1" lang="en-US" altLang="zh-CN" sz="1800" dirty="0" smtClean="0">
                <a:latin typeface="+mn-lt"/>
              </a:rPr>
              <a:t> start,  </a:t>
            </a:r>
            <a:r>
              <a:rPr kumimoji="1" lang="en-US" altLang="zh-CN" sz="1800" dirty="0" err="1" smtClean="0">
                <a:latin typeface="+mn-lt"/>
              </a:rPr>
              <a:t>int</a:t>
            </a:r>
            <a:r>
              <a:rPr kumimoji="1" lang="en-US" altLang="zh-CN" sz="1800" dirty="0" smtClean="0">
                <a:latin typeface="+mn-lt"/>
              </a:rPr>
              <a:t> end,  </a:t>
            </a:r>
            <a:r>
              <a:rPr kumimoji="1" lang="en-US" altLang="zh-CN" sz="1800" dirty="0" err="1" smtClean="0">
                <a:latin typeface="+mn-lt"/>
              </a:rPr>
              <a:t>int</a:t>
            </a:r>
            <a:r>
              <a:rPr kumimoji="1" lang="en-US" altLang="zh-CN" sz="1800" dirty="0" smtClean="0">
                <a:latin typeface="+mn-lt"/>
              </a:rPr>
              <a:t> </a:t>
            </a:r>
            <a:r>
              <a:rPr kumimoji="1" lang="en-US" altLang="zh-CN" sz="1800" dirty="0">
                <a:latin typeface="+mn-lt"/>
              </a:rPr>
              <a:t>k</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a:t>
            </a:r>
            <a:r>
              <a:rPr kumimoji="1" lang="en-US" altLang="zh-CN" sz="1800" dirty="0" smtClean="0">
                <a:latin typeface="+mn-lt"/>
              </a:rPr>
              <a:t>end-start&lt;</a:t>
            </a:r>
            <a:r>
              <a:rPr kumimoji="1" lang="en-US" altLang="zh-CN" sz="1800" dirty="0" smtClean="0">
                <a:solidFill>
                  <a:srgbClr val="FF0000"/>
                </a:solidFill>
                <a:latin typeface="+mn-lt"/>
              </a:rPr>
              <a:t>70</a:t>
            </a:r>
            <a:r>
              <a:rPr kumimoji="1" lang="en-US" altLang="zh-CN" sz="1800" dirty="0" smtClean="0">
                <a:latin typeface="+mn-lt"/>
              </a:rPr>
              <a:t>) </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用</a:t>
            </a:r>
            <a:r>
              <a:rPr kumimoji="1" lang="zh-CN" altLang="en-US" sz="1800" dirty="0">
                <a:latin typeface="+mn-lt"/>
              </a:rPr>
              <a:t>某个简单排序算法对数组</a:t>
            </a:r>
            <a:r>
              <a:rPr kumimoji="1" lang="en-US" altLang="zh-CN" sz="1800" dirty="0" smtClean="0">
                <a:latin typeface="+mn-lt"/>
              </a:rPr>
              <a:t>a[</a:t>
            </a:r>
            <a:r>
              <a:rPr kumimoji="1" lang="en-US" altLang="zh-CN" sz="1800" dirty="0" err="1" smtClean="0">
                <a:latin typeface="+mn-lt"/>
              </a:rPr>
              <a:t>start:end</a:t>
            </a:r>
            <a:r>
              <a:rPr kumimoji="1" lang="en-US" altLang="zh-CN" sz="1800" dirty="0">
                <a:latin typeface="+mn-lt"/>
              </a:rPr>
              <a:t>]</a:t>
            </a:r>
            <a:r>
              <a:rPr kumimoji="1" lang="zh-CN" altLang="en-US" sz="1800" dirty="0">
                <a:latin typeface="+mn-lt"/>
              </a:rPr>
              <a:t>排序</a:t>
            </a:r>
            <a:r>
              <a:rPr kumimoji="1" lang="en-US" altLang="zh-CN" sz="1800" dirty="0">
                <a:latin typeface="+mn-lt"/>
              </a:rPr>
              <a:t>;</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return </a:t>
            </a:r>
            <a:r>
              <a:rPr kumimoji="1" lang="en-US" altLang="zh-CN" sz="1800" dirty="0">
                <a:latin typeface="+mn-lt"/>
              </a:rPr>
              <a:t>a[start+k-1];</a:t>
            </a: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for ( </a:t>
            </a:r>
            <a:r>
              <a:rPr kumimoji="1" lang="en-US" altLang="zh-CN" sz="1800" dirty="0" err="1">
                <a:latin typeface="+mn-lt"/>
              </a:rPr>
              <a:t>int</a:t>
            </a:r>
            <a:r>
              <a:rPr kumimoji="1" lang="en-US" altLang="zh-CN" sz="1800" dirty="0">
                <a:latin typeface="+mn-lt"/>
              </a:rPr>
              <a:t> </a:t>
            </a:r>
            <a:r>
              <a:rPr kumimoji="1" lang="en-US" altLang="zh-CN" sz="1800" dirty="0" err="1">
                <a:latin typeface="+mn-lt"/>
              </a:rPr>
              <a:t>i</a:t>
            </a:r>
            <a:r>
              <a:rPr kumimoji="1" lang="en-US" altLang="zh-CN" sz="1800" dirty="0">
                <a:latin typeface="+mn-lt"/>
              </a:rPr>
              <a:t> = 0; </a:t>
            </a:r>
            <a:r>
              <a:rPr kumimoji="1" lang="en-US" altLang="zh-CN" sz="1800" dirty="0" err="1">
                <a:latin typeface="+mn-lt"/>
              </a:rPr>
              <a:t>i</a:t>
            </a:r>
            <a:r>
              <a:rPr kumimoji="1" lang="en-US" altLang="zh-CN" sz="1800" dirty="0">
                <a:latin typeface="+mn-lt"/>
              </a:rPr>
              <a:t>&lt;=(end-start-4)/5; </a:t>
            </a:r>
            <a:r>
              <a:rPr kumimoji="1" lang="en-US" altLang="zh-CN" sz="1800" dirty="0" err="1">
                <a:latin typeface="+mn-lt"/>
              </a:rPr>
              <a:t>i</a:t>
            </a:r>
            <a:r>
              <a:rPr kumimoji="1" lang="en-US" altLang="zh-CN" sz="1800" dirty="0">
                <a:latin typeface="+mn-lt"/>
              </a:rPr>
              <a:t>++ </a:t>
            </a:r>
            <a:r>
              <a:rPr kumimoji="1" lang="en-US" altLang="zh-CN" sz="1800" dirty="0" smtClean="0">
                <a:latin typeface="+mn-lt"/>
              </a:rPr>
              <a:t>) {</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smtClean="0">
                <a:latin typeface="+mn-lt"/>
              </a:rPr>
              <a:t> </a:t>
            </a:r>
            <a:r>
              <a:rPr kumimoji="1" lang="zh-CN" altLang="en-US" sz="1800" dirty="0" smtClean="0">
                <a:latin typeface="+mn-lt"/>
              </a:rPr>
              <a:t>将</a:t>
            </a:r>
            <a:r>
              <a:rPr kumimoji="1" lang="en-US" altLang="zh-CN" sz="1800" dirty="0">
                <a:latin typeface="+mn-lt"/>
              </a:rPr>
              <a:t>a[start+5*</a:t>
            </a:r>
            <a:r>
              <a:rPr kumimoji="1" lang="en-US" altLang="zh-CN" sz="1800" dirty="0" err="1">
                <a:latin typeface="+mn-lt"/>
              </a:rPr>
              <a:t>i</a:t>
            </a:r>
            <a:r>
              <a:rPr kumimoji="1" lang="en-US" altLang="zh-CN" sz="1800" dirty="0">
                <a:latin typeface="+mn-lt"/>
              </a:rPr>
              <a:t>]</a:t>
            </a:r>
            <a:r>
              <a:rPr kumimoji="1" lang="zh-CN" altLang="en-US" sz="1800" dirty="0">
                <a:latin typeface="+mn-lt"/>
              </a:rPr>
              <a:t>至</a:t>
            </a:r>
            <a:r>
              <a:rPr kumimoji="1" lang="en-US" altLang="zh-CN" sz="1800" dirty="0">
                <a:latin typeface="+mn-lt"/>
              </a:rPr>
              <a:t>a[start+5*i+4]</a:t>
            </a:r>
            <a:r>
              <a:rPr kumimoji="1" lang="zh-CN" altLang="en-US" sz="1800" dirty="0">
                <a:latin typeface="+mn-lt"/>
              </a:rPr>
              <a:t>的第</a:t>
            </a:r>
            <a:r>
              <a:rPr kumimoji="1" lang="en-US" altLang="zh-CN" sz="1800" dirty="0">
                <a:latin typeface="+mn-lt"/>
              </a:rPr>
              <a:t>3</a:t>
            </a:r>
            <a:r>
              <a:rPr kumimoji="1" lang="zh-CN" altLang="en-US" sz="1800" dirty="0">
                <a:latin typeface="+mn-lt"/>
              </a:rPr>
              <a:t>小元</a:t>
            </a:r>
            <a:r>
              <a:rPr kumimoji="1" lang="zh-CN" altLang="en-US" sz="1800" dirty="0" smtClean="0">
                <a:latin typeface="+mn-lt"/>
              </a:rPr>
              <a:t>素与</a:t>
            </a:r>
            <a:r>
              <a:rPr kumimoji="1" lang="en-US" altLang="zh-CN" sz="1800" dirty="0">
                <a:latin typeface="+mn-lt"/>
              </a:rPr>
              <a:t>a[</a:t>
            </a:r>
            <a:r>
              <a:rPr kumimoji="1" lang="en-US" altLang="zh-CN" sz="1800" dirty="0" err="1">
                <a:latin typeface="+mn-lt"/>
              </a:rPr>
              <a:t>start+i</a:t>
            </a:r>
            <a:r>
              <a:rPr kumimoji="1" lang="en-US" altLang="zh-CN" sz="1800" dirty="0">
                <a:latin typeface="+mn-lt"/>
              </a:rPr>
              <a:t>]</a:t>
            </a:r>
            <a:r>
              <a:rPr kumimoji="1" lang="zh-CN" altLang="en-US" sz="1800" dirty="0">
                <a:latin typeface="+mn-lt"/>
              </a:rPr>
              <a:t>交换位置</a:t>
            </a:r>
            <a:r>
              <a:rPr kumimoji="1" lang="en-US" altLang="zh-CN" sz="1800" dirty="0">
                <a:latin typeface="+mn-lt"/>
              </a:rPr>
              <a:t>;</a:t>
            </a:r>
          </a:p>
          <a:p>
            <a:pPr marL="0" indent="0" eaLnBrk="1" hangingPunct="1">
              <a:lnSpc>
                <a:spcPct val="150000"/>
              </a:lnSpc>
              <a:spcBef>
                <a:spcPts val="0"/>
              </a:spcBef>
              <a:buNone/>
            </a:pPr>
            <a:r>
              <a:rPr kumimoji="1" lang="en-US" altLang="zh-CN" sz="1800" dirty="0" smtClean="0">
                <a:latin typeface="+mn-lt"/>
              </a:rPr>
              <a:t>      }  //</a:t>
            </a:r>
            <a:r>
              <a:rPr kumimoji="1" lang="zh-CN" altLang="en-US" sz="1800" dirty="0"/>
              <a:t>找中位数的中位数，</a:t>
            </a:r>
            <a:r>
              <a:rPr kumimoji="1" lang="en-US" altLang="zh-CN" sz="1800" dirty="0"/>
              <a:t>end-start-4</a:t>
            </a:r>
            <a:r>
              <a:rPr kumimoji="1" lang="zh-CN" altLang="en-US" sz="1800" dirty="0" smtClean="0"/>
              <a:t>即</a:t>
            </a:r>
            <a:r>
              <a:rPr kumimoji="1" lang="en-US" altLang="zh-CN" sz="1800" dirty="0" smtClean="0"/>
              <a:t>n-5</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x </a:t>
            </a:r>
            <a:r>
              <a:rPr kumimoji="1" lang="en-US" altLang="zh-CN" sz="1800" dirty="0">
                <a:latin typeface="+mn-lt"/>
              </a:rPr>
              <a:t>= Select(a, start, start+(end-start-4)/5, (end-start-4)/10);</a:t>
            </a:r>
          </a:p>
          <a:p>
            <a:pPr marL="0" indent="0" eaLnBrk="1" hangingPunct="1">
              <a:lnSpc>
                <a:spcPct val="150000"/>
              </a:lnSpc>
              <a:spcBef>
                <a:spcPts val="0"/>
              </a:spcBef>
              <a:buNone/>
            </a:pPr>
            <a:r>
              <a:rPr kumimoji="1" lang="en-US" altLang="zh-CN" sz="1800" dirty="0">
                <a:latin typeface="+mn-lt"/>
              </a:rPr>
              <a:t>      </a:t>
            </a:r>
            <a:r>
              <a:rPr kumimoji="1" lang="en-US" altLang="zh-CN" sz="1800" dirty="0" err="1">
                <a:latin typeface="+mn-lt"/>
              </a:rPr>
              <a:t>int</a:t>
            </a:r>
            <a:r>
              <a:rPr kumimoji="1" lang="en-US" altLang="zh-CN" sz="1800" dirty="0">
                <a:latin typeface="+mn-lt"/>
              </a:rPr>
              <a:t> </a:t>
            </a:r>
            <a:r>
              <a:rPr kumimoji="1" lang="en-US" altLang="zh-CN" sz="1800" dirty="0" err="1" smtClean="0">
                <a:latin typeface="+mn-lt"/>
              </a:rPr>
              <a:t>i</a:t>
            </a:r>
            <a:r>
              <a:rPr kumimoji="1" lang="en-US" altLang="zh-CN" sz="1800" dirty="0" smtClean="0">
                <a:latin typeface="+mn-lt"/>
              </a:rPr>
              <a:t> = Partition(a</a:t>
            </a:r>
            <a:r>
              <a:rPr kumimoji="1" lang="en-US" altLang="zh-CN" sz="1800" dirty="0">
                <a:latin typeface="+mn-lt"/>
              </a:rPr>
              <a:t>, start, end, x</a:t>
            </a:r>
            <a:r>
              <a:rPr kumimoji="1" lang="en-US" altLang="zh-CN" sz="1800" dirty="0" smtClean="0">
                <a:latin typeface="+mn-lt"/>
              </a:rPr>
              <a:t>);  </a:t>
            </a:r>
            <a:r>
              <a:rPr kumimoji="1" lang="en-US" altLang="zh-CN" sz="1800" dirty="0" smtClean="0"/>
              <a:t>// </a:t>
            </a:r>
            <a:r>
              <a:rPr kumimoji="1" lang="zh-CN" altLang="en-US" sz="1800" dirty="0"/>
              <a:t>划分元位置</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a:t>
            </a:r>
            <a:r>
              <a:rPr kumimoji="1" lang="en-US" altLang="zh-CN" sz="1800" dirty="0" err="1" smtClean="0">
                <a:latin typeface="+mn-lt"/>
              </a:rPr>
              <a:t>int</a:t>
            </a:r>
            <a:r>
              <a:rPr kumimoji="1" lang="en-US" altLang="zh-CN" sz="1800" dirty="0" smtClean="0">
                <a:latin typeface="+mn-lt"/>
              </a:rPr>
              <a:t> n = i-start+1;  </a:t>
            </a:r>
            <a:r>
              <a:rPr kumimoji="1" lang="en-US" altLang="zh-CN" sz="1800" dirty="0">
                <a:latin typeface="+mn-lt"/>
              </a:rPr>
              <a:t>// </a:t>
            </a:r>
            <a:r>
              <a:rPr kumimoji="1" lang="zh-CN" altLang="en-US" sz="1800" dirty="0" smtClean="0">
                <a:latin typeface="+mn-lt"/>
              </a:rPr>
              <a:t>划</a:t>
            </a:r>
            <a:r>
              <a:rPr kumimoji="1" lang="zh-CN" altLang="en-US" sz="1800" dirty="0">
                <a:latin typeface="+mn-lt"/>
              </a:rPr>
              <a:t>分</a:t>
            </a:r>
            <a:r>
              <a:rPr kumimoji="1" lang="zh-CN" altLang="en-US" sz="1800" dirty="0" smtClean="0">
                <a:latin typeface="+mn-lt"/>
              </a:rPr>
              <a:t>元左边的数组长度</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if (k</a:t>
            </a:r>
            <a:r>
              <a:rPr kumimoji="1" lang="en-US" altLang="zh-CN" sz="1800" dirty="0" smtClean="0">
                <a:latin typeface="+mn-lt"/>
              </a:rPr>
              <a:t>&lt;=n) </a:t>
            </a:r>
            <a:r>
              <a:rPr kumimoji="1" lang="en-US" altLang="zh-CN" sz="1800" dirty="0">
                <a:latin typeface="+mn-lt"/>
              </a:rPr>
              <a:t>return Select(a, start</a:t>
            </a:r>
            <a:r>
              <a:rPr kumimoji="1" lang="en-US" altLang="zh-CN" sz="1800" dirty="0" smtClean="0">
                <a:latin typeface="+mn-lt"/>
              </a:rPr>
              <a:t>, </a:t>
            </a:r>
            <a:r>
              <a:rPr kumimoji="1" lang="en-US" altLang="zh-CN" sz="1800" dirty="0" err="1" smtClean="0">
                <a:latin typeface="+mn-lt"/>
              </a:rPr>
              <a:t>i</a:t>
            </a:r>
            <a:r>
              <a:rPr kumimoji="1" lang="en-US" altLang="zh-CN" sz="1800" dirty="0" smtClean="0">
                <a:latin typeface="+mn-lt"/>
              </a:rPr>
              <a:t>, k);  // </a:t>
            </a:r>
            <a:r>
              <a:rPr kumimoji="1" lang="zh-CN" altLang="en-US" sz="1800" dirty="0" smtClean="0">
                <a:latin typeface="+mn-lt"/>
              </a:rPr>
              <a:t>在左边寻找第</a:t>
            </a:r>
            <a:r>
              <a:rPr kumimoji="1" lang="en-US" altLang="zh-CN" sz="1800" dirty="0" smtClean="0">
                <a:latin typeface="+mn-lt"/>
              </a:rPr>
              <a:t>k</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      else return Select(a</a:t>
            </a:r>
            <a:r>
              <a:rPr kumimoji="1" lang="en-US" altLang="zh-CN" sz="1800" dirty="0" smtClean="0">
                <a:latin typeface="+mn-lt"/>
              </a:rPr>
              <a:t>, i+1</a:t>
            </a:r>
            <a:r>
              <a:rPr kumimoji="1" lang="en-US" altLang="zh-CN" sz="1800" dirty="0">
                <a:latin typeface="+mn-lt"/>
              </a:rPr>
              <a:t>, end, </a:t>
            </a:r>
            <a:r>
              <a:rPr kumimoji="1" lang="en-US" altLang="zh-CN" sz="1800" dirty="0" smtClean="0">
                <a:latin typeface="+mn-lt"/>
              </a:rPr>
              <a:t>k-n);    // </a:t>
            </a:r>
            <a:r>
              <a:rPr kumimoji="1" lang="zh-CN" altLang="en-US" sz="1800" dirty="0" smtClean="0">
                <a:latin typeface="+mn-lt"/>
              </a:rPr>
              <a:t>在右边寻找第</a:t>
            </a:r>
            <a:r>
              <a:rPr kumimoji="1" lang="en-US" altLang="zh-CN" sz="1800" dirty="0">
                <a:latin typeface="+mn-lt"/>
              </a:rPr>
              <a:t>k-j</a:t>
            </a:r>
            <a:r>
              <a:rPr kumimoji="1" lang="zh-CN" altLang="en-US" sz="1800" dirty="0" smtClean="0">
                <a:latin typeface="+mn-lt"/>
              </a:rPr>
              <a:t>大元素</a:t>
            </a:r>
            <a:endParaRPr kumimoji="1" lang="en-US" altLang="zh-CN" sz="1800" dirty="0">
              <a:latin typeface="+mn-lt"/>
            </a:endParaRPr>
          </a:p>
          <a:p>
            <a:pPr marL="0" indent="0" eaLnBrk="1" hangingPunct="1">
              <a:lnSpc>
                <a:spcPct val="150000"/>
              </a:lnSpc>
              <a:spcBef>
                <a:spcPts val="0"/>
              </a:spcBef>
              <a:buNone/>
            </a:pPr>
            <a:r>
              <a:rPr kumimoji="1" lang="en-US" altLang="zh-CN" sz="1800" dirty="0">
                <a:latin typeface="+mn-lt"/>
              </a:rPr>
              <a:t>}</a:t>
            </a: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spTree>
    <p:extLst>
      <p:ext uri="{BB962C8B-B14F-4D97-AF65-F5344CB8AC3E}">
        <p14:creationId xmlns:p14="http://schemas.microsoft.com/office/powerpoint/2010/main" val="3072468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6674">
                                            <p:txEl>
                                              <p:pRg st="1" end="1"/>
                                            </p:txEl>
                                          </p:spTgt>
                                        </p:tgtEl>
                                        <p:attrNameLst>
                                          <p:attrName>style.visibility</p:attrName>
                                        </p:attrNameLst>
                                      </p:cBhvr>
                                      <p:to>
                                        <p:strVal val="visible"/>
                                      </p:to>
                                    </p:set>
                                    <p:animEffect transition="in" filter="wipe(left)">
                                      <p:cBhvr>
                                        <p:cTn id="11" dur="500"/>
                                        <p:tgtEl>
                                          <p:spTgt spid="796674">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96674">
                                            <p:txEl>
                                              <p:pRg st="2" end="2"/>
                                            </p:txEl>
                                          </p:spTgt>
                                        </p:tgtEl>
                                        <p:attrNameLst>
                                          <p:attrName>style.visibility</p:attrName>
                                        </p:attrNameLst>
                                      </p:cBhvr>
                                      <p:to>
                                        <p:strVal val="visible"/>
                                      </p:to>
                                    </p:set>
                                    <p:animEffect transition="in" filter="wipe(left)">
                                      <p:cBhvr>
                                        <p:cTn id="15" dur="500"/>
                                        <p:tgtEl>
                                          <p:spTgt spid="796674">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96674">
                                            <p:txEl>
                                              <p:pRg st="3" end="3"/>
                                            </p:txEl>
                                          </p:spTgt>
                                        </p:tgtEl>
                                        <p:attrNameLst>
                                          <p:attrName>style.visibility</p:attrName>
                                        </p:attrNameLst>
                                      </p:cBhvr>
                                      <p:to>
                                        <p:strVal val="visible"/>
                                      </p:to>
                                    </p:set>
                                    <p:animEffect transition="in" filter="wipe(left)">
                                      <p:cBhvr>
                                        <p:cTn id="19" dur="500"/>
                                        <p:tgtEl>
                                          <p:spTgt spid="796674">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96674">
                                            <p:txEl>
                                              <p:pRg st="4" end="4"/>
                                            </p:txEl>
                                          </p:spTgt>
                                        </p:tgtEl>
                                        <p:attrNameLst>
                                          <p:attrName>style.visibility</p:attrName>
                                        </p:attrNameLst>
                                      </p:cBhvr>
                                      <p:to>
                                        <p:strVal val="visible"/>
                                      </p:to>
                                    </p:set>
                                    <p:animEffect transition="in" filter="wipe(left)">
                                      <p:cBhvr>
                                        <p:cTn id="23" dur="500"/>
                                        <p:tgtEl>
                                          <p:spTgt spid="796674">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96674">
                                            <p:txEl>
                                              <p:pRg st="5" end="5"/>
                                            </p:txEl>
                                          </p:spTgt>
                                        </p:tgtEl>
                                        <p:attrNameLst>
                                          <p:attrName>style.visibility</p:attrName>
                                        </p:attrNameLst>
                                      </p:cBhvr>
                                      <p:to>
                                        <p:strVal val="visible"/>
                                      </p:to>
                                    </p:set>
                                    <p:animEffect transition="in" filter="wipe(left)">
                                      <p:cBhvr>
                                        <p:cTn id="27" dur="500"/>
                                        <p:tgtEl>
                                          <p:spTgt spid="796674">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6674">
                                            <p:txEl>
                                              <p:pRg st="6" end="6"/>
                                            </p:txEl>
                                          </p:spTgt>
                                        </p:tgtEl>
                                        <p:attrNameLst>
                                          <p:attrName>style.visibility</p:attrName>
                                        </p:attrNameLst>
                                      </p:cBhvr>
                                      <p:to>
                                        <p:strVal val="visible"/>
                                      </p:to>
                                    </p:set>
                                    <p:animEffect transition="in" filter="wipe(left)">
                                      <p:cBhvr>
                                        <p:cTn id="31" dur="500"/>
                                        <p:tgtEl>
                                          <p:spTgt spid="79667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6674">
                                            <p:txEl>
                                              <p:pRg st="7" end="7"/>
                                            </p:txEl>
                                          </p:spTgt>
                                        </p:tgtEl>
                                        <p:attrNameLst>
                                          <p:attrName>style.visibility</p:attrName>
                                        </p:attrNameLst>
                                      </p:cBhvr>
                                      <p:to>
                                        <p:strVal val="visible"/>
                                      </p:to>
                                    </p:set>
                                    <p:animEffect transition="in" filter="wipe(left)">
                                      <p:cBhvr>
                                        <p:cTn id="36" dur="500"/>
                                        <p:tgtEl>
                                          <p:spTgt spid="796674">
                                            <p:txEl>
                                              <p:pRg st="7" end="7"/>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96674">
                                            <p:txEl>
                                              <p:pRg st="8" end="8"/>
                                            </p:txEl>
                                          </p:spTgt>
                                        </p:tgtEl>
                                        <p:attrNameLst>
                                          <p:attrName>style.visibility</p:attrName>
                                        </p:attrNameLst>
                                      </p:cBhvr>
                                      <p:to>
                                        <p:strVal val="visible"/>
                                      </p:to>
                                    </p:set>
                                    <p:animEffect transition="in" filter="wipe(left)">
                                      <p:cBhvr>
                                        <p:cTn id="40" dur="500"/>
                                        <p:tgtEl>
                                          <p:spTgt spid="796674">
                                            <p:txEl>
                                              <p:pRg st="8" end="8"/>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796674">
                                            <p:txEl>
                                              <p:pRg st="9" end="9"/>
                                            </p:txEl>
                                          </p:spTgt>
                                        </p:tgtEl>
                                        <p:attrNameLst>
                                          <p:attrName>style.visibility</p:attrName>
                                        </p:attrNameLst>
                                      </p:cBhvr>
                                      <p:to>
                                        <p:strVal val="visible"/>
                                      </p:to>
                                    </p:set>
                                    <p:animEffect transition="in" filter="wipe(left)">
                                      <p:cBhvr>
                                        <p:cTn id="44" dur="500"/>
                                        <p:tgtEl>
                                          <p:spTgt spid="796674">
                                            <p:txEl>
                                              <p:pRg st="9" end="9"/>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796674">
                                            <p:txEl>
                                              <p:pRg st="10" end="10"/>
                                            </p:txEl>
                                          </p:spTgt>
                                        </p:tgtEl>
                                        <p:attrNameLst>
                                          <p:attrName>style.visibility</p:attrName>
                                        </p:attrNameLst>
                                      </p:cBhvr>
                                      <p:to>
                                        <p:strVal val="visible"/>
                                      </p:to>
                                    </p:set>
                                    <p:animEffect transition="in" filter="wipe(left)">
                                      <p:cBhvr>
                                        <p:cTn id="48" dur="500"/>
                                        <p:tgtEl>
                                          <p:spTgt spid="796674">
                                            <p:txEl>
                                              <p:pRg st="10" end="10"/>
                                            </p:txEl>
                                          </p:spTgt>
                                        </p:tgtEl>
                                      </p:cBhvr>
                                    </p:animEffect>
                                  </p:childTnLst>
                                </p:cTn>
                              </p:par>
                            </p:childTnLst>
                          </p:cTn>
                        </p:par>
                        <p:par>
                          <p:cTn id="49" fill="hold">
                            <p:stCondLst>
                              <p:cond delay="2000"/>
                            </p:stCondLst>
                            <p:childTnLst>
                              <p:par>
                                <p:cTn id="50" presetID="22" presetClass="entr" presetSubtype="8" fill="hold" grpId="0" nodeType="afterEffect">
                                  <p:stCondLst>
                                    <p:cond delay="0"/>
                                  </p:stCondLst>
                                  <p:childTnLst>
                                    <p:set>
                                      <p:cBhvr>
                                        <p:cTn id="51" dur="1" fill="hold">
                                          <p:stCondLst>
                                            <p:cond delay="0"/>
                                          </p:stCondLst>
                                        </p:cTn>
                                        <p:tgtEl>
                                          <p:spTgt spid="796674">
                                            <p:txEl>
                                              <p:pRg st="11" end="11"/>
                                            </p:txEl>
                                          </p:spTgt>
                                        </p:tgtEl>
                                        <p:attrNameLst>
                                          <p:attrName>style.visibility</p:attrName>
                                        </p:attrNameLst>
                                      </p:cBhvr>
                                      <p:to>
                                        <p:strVal val="visible"/>
                                      </p:to>
                                    </p:set>
                                    <p:animEffect transition="in" filter="wipe(left)">
                                      <p:cBhvr>
                                        <p:cTn id="52" dur="500"/>
                                        <p:tgtEl>
                                          <p:spTgt spid="796674">
                                            <p:txEl>
                                              <p:pRg st="11" end="11"/>
                                            </p:txEl>
                                          </p:spTgt>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796674">
                                            <p:txEl>
                                              <p:pRg st="12" end="12"/>
                                            </p:txEl>
                                          </p:spTgt>
                                        </p:tgtEl>
                                        <p:attrNameLst>
                                          <p:attrName>style.visibility</p:attrName>
                                        </p:attrNameLst>
                                      </p:cBhvr>
                                      <p:to>
                                        <p:strVal val="visible"/>
                                      </p:to>
                                    </p:set>
                                    <p:animEffect transition="in" filter="wipe(left)">
                                      <p:cBhvr>
                                        <p:cTn id="56" dur="500"/>
                                        <p:tgtEl>
                                          <p:spTgt spid="796674">
                                            <p:txEl>
                                              <p:pRg st="12" end="12"/>
                                            </p:txEl>
                                          </p:spTgt>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796674">
                                            <p:txEl>
                                              <p:pRg st="13" end="13"/>
                                            </p:txEl>
                                          </p:spTgt>
                                        </p:tgtEl>
                                        <p:attrNameLst>
                                          <p:attrName>style.visibility</p:attrName>
                                        </p:attrNameLst>
                                      </p:cBhvr>
                                      <p:to>
                                        <p:strVal val="visible"/>
                                      </p:to>
                                    </p:set>
                                    <p:animEffect transition="in" filter="wipe(left)">
                                      <p:cBhvr>
                                        <p:cTn id="60" dur="500"/>
                                        <p:tgtEl>
                                          <p:spTgt spid="79667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body" idx="4294967295"/>
          </p:nvPr>
        </p:nvSpPr>
        <p:spPr>
          <a:xfrm>
            <a:off x="144016" y="692697"/>
            <a:ext cx="8964488" cy="792088"/>
          </a:xfrm>
          <a:prstGeom prst="rect">
            <a:avLst/>
          </a:prstGeom>
        </p:spPr>
        <p:txBody>
          <a:bodyPr>
            <a:scene3d>
              <a:camera prst="orthographicFront">
                <a:rot lat="0" lon="0" rev="0"/>
              </a:camera>
              <a:lightRig rig="threePt" dir="t"/>
            </a:scene3d>
          </a:bodyPr>
          <a:lstStyle/>
          <a:p>
            <a:pPr marL="590550" indent="-533400">
              <a:lnSpc>
                <a:spcPct val="150000"/>
              </a:lnSpc>
              <a:spcBef>
                <a:spcPct val="25000"/>
              </a:spcBef>
            </a:pPr>
            <a:r>
              <a:rPr lang="zh-CN" altLang="en-US" sz="2400" dirty="0"/>
              <a:t>线性时间内找</a:t>
            </a:r>
            <a:r>
              <a:rPr lang="zh-CN" altLang="en-US" sz="2400" dirty="0" smtClean="0"/>
              <a:t>到</a:t>
            </a:r>
            <a:r>
              <a:rPr lang="zh-CN" altLang="en-US" sz="2400" dirty="0"/>
              <a:t>合理</a:t>
            </a:r>
            <a:r>
              <a:rPr lang="zh-CN" altLang="en-US" sz="2400" dirty="0" smtClean="0"/>
              <a:t>划</a:t>
            </a:r>
            <a:r>
              <a:rPr lang="zh-CN" altLang="en-US" sz="2400" dirty="0"/>
              <a:t>分基</a:t>
            </a:r>
            <a:r>
              <a:rPr lang="zh-CN" altLang="en-US" sz="2400" dirty="0" smtClean="0"/>
              <a:t>准的步骤（</a:t>
            </a:r>
            <a:r>
              <a:rPr lang="en-US" altLang="zh-CN" sz="2400" dirty="0" smtClean="0">
                <a:latin typeface="+mn-lt"/>
              </a:rPr>
              <a:t>select</a:t>
            </a:r>
            <a:r>
              <a:rPr lang="zh-CN" altLang="en-US" sz="2400" dirty="0" smtClean="0">
                <a:latin typeface="+mn-lt"/>
              </a:rPr>
              <a:t>函数</a:t>
            </a:r>
            <a:r>
              <a:rPr lang="zh-CN" altLang="en-US" sz="2400" dirty="0" smtClean="0"/>
              <a:t>）</a:t>
            </a:r>
            <a:endParaRPr kumimoji="1" lang="zh-CN" altLang="en-US" sz="2400" b="1" dirty="0" smtClean="0">
              <a:latin typeface="微软雅黑" pitchFamily="34" charset="-122"/>
              <a:ea typeface="微软雅黑" pitchFamily="34" charset="-122"/>
            </a:endParaRPr>
          </a:p>
        </p:txBody>
      </p:sp>
      <p:sp>
        <p:nvSpPr>
          <p:cNvPr id="3" name="Title 1"/>
          <p:cNvSpPr txBox="1">
            <a:spLocks/>
          </p:cNvSpPr>
          <p:nvPr/>
        </p:nvSpPr>
        <p:spPr>
          <a:xfrm>
            <a:off x="0" y="44450"/>
            <a:ext cx="9144000" cy="576263"/>
          </a:xfrm>
          <a:prstGeom prst="rect">
            <a:avLst/>
          </a:prstGeo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lnSpc>
                <a:spcPct val="120000"/>
              </a:lnSpc>
              <a:defRPr/>
            </a:pPr>
            <a:r>
              <a:rPr lang="zh-CN" altLang="en-US" dirty="0">
                <a:solidFill>
                  <a:srgbClr val="000000"/>
                </a:solidFill>
                <a:cs typeface="+mn-cs"/>
              </a:rPr>
              <a:t>线性时间选择</a:t>
            </a:r>
          </a:p>
        </p:txBody>
      </p:sp>
      <p:pic>
        <p:nvPicPr>
          <p:cNvPr id="4" name="Picture 4" descr="t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484784"/>
            <a:ext cx="640871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144016" y="4077072"/>
            <a:ext cx="8964488" cy="2708449"/>
          </a:xfrm>
          <a:prstGeom prst="rect">
            <a:avLst/>
          </a:prstGeom>
        </p:spPr>
        <p:txBody>
          <a:bodyPr>
            <a:scene3d>
              <a:camera prst="orthographicFront">
                <a:rot lat="0" lon="0" rev="0"/>
              </a:camera>
              <a:lightRig rig="threePt" dir="t"/>
            </a:scene3d>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590550" indent="-533400">
              <a:lnSpc>
                <a:spcPts val="3000"/>
              </a:lnSpc>
              <a:spcBef>
                <a:spcPct val="25000"/>
              </a:spcBef>
              <a:buFont typeface="Wingdings" panose="05000000000000000000" pitchFamily="2" charset="2"/>
              <a:buChar char="l"/>
            </a:pPr>
            <a:r>
              <a:rPr lang="zh-CN" altLang="en-US" sz="2000" kern="0" dirty="0"/>
              <a:t>设所有元素互不相同。在这种情况下，找出的</a:t>
            </a:r>
            <a:r>
              <a:rPr lang="zh-CN" altLang="en-US" sz="2000" kern="0" dirty="0">
                <a:solidFill>
                  <a:srgbClr val="FF0000"/>
                </a:solidFill>
              </a:rPr>
              <a:t>基准</a:t>
            </a:r>
            <a:r>
              <a:rPr lang="en-US" altLang="zh-CN" sz="2000" kern="0" dirty="0">
                <a:solidFill>
                  <a:srgbClr val="FF0000"/>
                </a:solidFill>
              </a:rPr>
              <a:t>x</a:t>
            </a:r>
            <a:r>
              <a:rPr lang="zh-CN" altLang="en-US" sz="2000" kern="0" dirty="0">
                <a:solidFill>
                  <a:srgbClr val="FF0000"/>
                </a:solidFill>
              </a:rPr>
              <a:t>至少比</a:t>
            </a:r>
            <a:r>
              <a:rPr lang="en-US" altLang="zh-CN" sz="2000" kern="0" dirty="0" smtClean="0">
                <a:solidFill>
                  <a:srgbClr val="FF0000"/>
                </a:solidFill>
              </a:rPr>
              <a:t>3</a:t>
            </a:r>
            <a:r>
              <a:rPr lang="zh-CN" altLang="en-US" sz="2000" kern="0" dirty="0" smtClean="0">
                <a:solidFill>
                  <a:srgbClr val="FF0000"/>
                </a:solidFill>
              </a:rPr>
              <a:t> </a:t>
            </a:r>
            <a:r>
              <a:rPr lang="zh-CN" altLang="en-US" sz="2000" kern="0" dirty="0" smtClean="0">
                <a:solidFill>
                  <a:srgbClr val="FF0000"/>
                </a:solidFill>
                <a:latin typeface="Lucida Sans Unicode"/>
                <a:cs typeface="Lucida Sans Unicode"/>
              </a:rPr>
              <a:t>⌊</a:t>
            </a:r>
            <a:r>
              <a:rPr lang="en-US" altLang="zh-CN" sz="2000" kern="0" dirty="0" smtClean="0">
                <a:solidFill>
                  <a:srgbClr val="FF0000"/>
                </a:solidFill>
              </a:rPr>
              <a:t>(n-5)/10</a:t>
            </a:r>
            <a:r>
              <a:rPr lang="zh-CN" altLang="en-US" sz="2000" kern="0" dirty="0" smtClean="0">
                <a:solidFill>
                  <a:srgbClr val="FF0000"/>
                </a:solidFill>
                <a:latin typeface="Lucida Sans Unicode"/>
                <a:cs typeface="Lucida Sans Unicode"/>
              </a:rPr>
              <a:t>⌋ </a:t>
            </a:r>
            <a:r>
              <a:rPr lang="zh-CN" altLang="en-US" sz="2000" kern="0" dirty="0" smtClean="0">
                <a:solidFill>
                  <a:srgbClr val="FF0000"/>
                </a:solidFill>
              </a:rPr>
              <a:t>个</a:t>
            </a:r>
            <a:r>
              <a:rPr lang="zh-CN" altLang="en-US" sz="2000" kern="0" dirty="0">
                <a:solidFill>
                  <a:srgbClr val="FF0000"/>
                </a:solidFill>
              </a:rPr>
              <a:t>元素大</a:t>
            </a:r>
            <a:r>
              <a:rPr lang="zh-CN" altLang="en-US" sz="2000" kern="0" dirty="0"/>
              <a:t>，因为在每一组中有</a:t>
            </a:r>
            <a:r>
              <a:rPr lang="en-US" altLang="zh-CN" sz="2000" kern="0" dirty="0"/>
              <a:t>2</a:t>
            </a:r>
            <a:r>
              <a:rPr lang="zh-CN" altLang="en-US" sz="2000" kern="0" dirty="0"/>
              <a:t>个元素小于本组的中位数，</a:t>
            </a:r>
            <a:r>
              <a:rPr lang="zh-CN" altLang="en-US" sz="2000" kern="0" dirty="0" smtClean="0"/>
              <a:t>而</a:t>
            </a:r>
            <a:r>
              <a:rPr lang="zh-CN" altLang="en-US" sz="2000" kern="0" dirty="0" smtClean="0">
                <a:latin typeface="Lucida Sans Unicode"/>
                <a:cs typeface="Lucida Sans Unicode"/>
              </a:rPr>
              <a:t>⌊</a:t>
            </a:r>
            <a:r>
              <a:rPr lang="en-US" altLang="zh-CN" sz="2000" kern="0" dirty="0" smtClean="0"/>
              <a:t>n/5</a:t>
            </a:r>
            <a:r>
              <a:rPr lang="en-US" altLang="zh-CN" sz="2000" kern="0" dirty="0" smtClean="0">
                <a:latin typeface="Lucida Sans Unicode"/>
                <a:cs typeface="Lucida Sans Unicode"/>
              </a:rPr>
              <a:t>⌋</a:t>
            </a:r>
            <a:r>
              <a:rPr lang="zh-CN" altLang="en-US" sz="2000" kern="0" dirty="0" smtClean="0"/>
              <a:t>个</a:t>
            </a:r>
            <a:r>
              <a:rPr lang="zh-CN" altLang="en-US" sz="2000" kern="0" dirty="0"/>
              <a:t>中位数</a:t>
            </a:r>
            <a:r>
              <a:rPr lang="zh-CN" altLang="en-US" sz="2000" kern="0" dirty="0" smtClean="0"/>
              <a:t>中至少又有</a:t>
            </a:r>
            <a:r>
              <a:rPr lang="zh-CN" altLang="en-US" sz="2000" kern="0" dirty="0" smtClean="0">
                <a:latin typeface="Lucida Sans Unicode"/>
                <a:cs typeface="Lucida Sans Unicode"/>
              </a:rPr>
              <a:t>⌊</a:t>
            </a:r>
            <a:r>
              <a:rPr lang="en-US" altLang="zh-CN" sz="2000" kern="0" dirty="0" smtClean="0"/>
              <a:t>(</a:t>
            </a:r>
            <a:r>
              <a:rPr lang="en-US" altLang="zh-CN" sz="2000" kern="0" dirty="0"/>
              <a:t>n-5)/</a:t>
            </a:r>
            <a:r>
              <a:rPr lang="en-US" altLang="zh-CN" sz="2000" kern="0" dirty="0" smtClean="0"/>
              <a:t>10</a:t>
            </a:r>
            <a:r>
              <a:rPr lang="en-US" altLang="zh-CN" sz="2000" kern="0" dirty="0" smtClean="0">
                <a:latin typeface="Lucida Sans Unicode"/>
                <a:cs typeface="Lucida Sans Unicode"/>
              </a:rPr>
              <a:t>⌋</a:t>
            </a:r>
            <a:r>
              <a:rPr lang="zh-CN" altLang="en-US" sz="2000" kern="0" dirty="0" smtClean="0"/>
              <a:t>个</a:t>
            </a:r>
            <a:r>
              <a:rPr lang="zh-CN" altLang="en-US" sz="2000" kern="0" dirty="0"/>
              <a:t>小于基准</a:t>
            </a:r>
            <a:r>
              <a:rPr lang="en-US" altLang="zh-CN" sz="2000" kern="0" dirty="0"/>
              <a:t>x</a:t>
            </a:r>
            <a:r>
              <a:rPr lang="zh-CN" altLang="en-US" sz="2000" kern="0" dirty="0" smtClean="0"/>
              <a:t>。同</a:t>
            </a:r>
            <a:r>
              <a:rPr lang="zh-CN" altLang="en-US" sz="2000" kern="0" dirty="0"/>
              <a:t>理，</a:t>
            </a:r>
            <a:r>
              <a:rPr lang="zh-CN" altLang="en-US" sz="2000" kern="0" dirty="0">
                <a:solidFill>
                  <a:srgbClr val="FF0000"/>
                </a:solidFill>
              </a:rPr>
              <a:t>基准</a:t>
            </a:r>
            <a:r>
              <a:rPr lang="en-US" altLang="zh-CN" sz="2000" kern="0" dirty="0">
                <a:solidFill>
                  <a:srgbClr val="FF0000"/>
                </a:solidFill>
              </a:rPr>
              <a:t>x</a:t>
            </a:r>
            <a:r>
              <a:rPr lang="zh-CN" altLang="en-US" sz="2000" kern="0" dirty="0">
                <a:solidFill>
                  <a:srgbClr val="FF0000"/>
                </a:solidFill>
              </a:rPr>
              <a:t>也至少</a:t>
            </a:r>
            <a:r>
              <a:rPr lang="zh-CN" altLang="en-US" sz="2000" kern="0" dirty="0" smtClean="0">
                <a:solidFill>
                  <a:srgbClr val="FF0000"/>
                </a:solidFill>
              </a:rPr>
              <a:t>比</a:t>
            </a:r>
            <a:r>
              <a:rPr lang="en-US" altLang="zh-CN" sz="2000" kern="0" dirty="0" smtClean="0">
                <a:solidFill>
                  <a:srgbClr val="FF0000"/>
                </a:solidFill>
              </a:rPr>
              <a:t>3</a:t>
            </a:r>
            <a:r>
              <a:rPr lang="zh-CN" altLang="en-US" sz="2000" kern="0" dirty="0" smtClean="0">
                <a:solidFill>
                  <a:srgbClr val="FF0000"/>
                </a:solidFill>
              </a:rPr>
              <a:t> </a:t>
            </a:r>
            <a:r>
              <a:rPr lang="zh-CN" altLang="en-US" sz="2000" kern="0" dirty="0" smtClean="0">
                <a:solidFill>
                  <a:srgbClr val="FF0000"/>
                </a:solidFill>
                <a:latin typeface="Lucida Sans Unicode"/>
                <a:cs typeface="Lucida Sans Unicode"/>
              </a:rPr>
              <a:t>⌊</a:t>
            </a:r>
            <a:r>
              <a:rPr lang="en-US" altLang="zh-CN" sz="2000" kern="0" dirty="0" smtClean="0">
                <a:solidFill>
                  <a:srgbClr val="FF0000"/>
                </a:solidFill>
              </a:rPr>
              <a:t>(n-5)/10</a:t>
            </a:r>
            <a:r>
              <a:rPr lang="zh-CN" altLang="en-US" sz="2000" kern="0" dirty="0" smtClean="0">
                <a:solidFill>
                  <a:srgbClr val="FF0000"/>
                </a:solidFill>
                <a:latin typeface="Lucida Sans Unicode"/>
                <a:cs typeface="Lucida Sans Unicode"/>
              </a:rPr>
              <a:t>⌋</a:t>
            </a:r>
            <a:r>
              <a:rPr lang="zh-CN" altLang="en-US" sz="2000" kern="0" dirty="0" smtClean="0">
                <a:solidFill>
                  <a:srgbClr val="FF0000"/>
                </a:solidFill>
              </a:rPr>
              <a:t>个</a:t>
            </a:r>
            <a:r>
              <a:rPr lang="zh-CN" altLang="en-US" sz="2000" kern="0" dirty="0">
                <a:solidFill>
                  <a:srgbClr val="FF0000"/>
                </a:solidFill>
              </a:rPr>
              <a:t>元素</a:t>
            </a:r>
            <a:r>
              <a:rPr lang="zh-CN" altLang="en-US" sz="2000" kern="0" dirty="0" smtClean="0">
                <a:solidFill>
                  <a:srgbClr val="FF0000"/>
                </a:solidFill>
              </a:rPr>
              <a:t>小</a:t>
            </a:r>
            <a:endParaRPr lang="en-US" altLang="zh-CN" sz="2000" kern="0" dirty="0" smtClean="0">
              <a:solidFill>
                <a:srgbClr val="FF0000"/>
              </a:solidFill>
            </a:endParaRPr>
          </a:p>
          <a:p>
            <a:pPr marL="590550" indent="-533400">
              <a:lnSpc>
                <a:spcPts val="3000"/>
              </a:lnSpc>
              <a:spcBef>
                <a:spcPct val="25000"/>
              </a:spcBef>
              <a:buFont typeface="Wingdings" panose="05000000000000000000" pitchFamily="2" charset="2"/>
              <a:buChar char="l"/>
            </a:pPr>
            <a:r>
              <a:rPr lang="zh-CN" altLang="en-US" sz="2000" kern="0" dirty="0" smtClean="0"/>
              <a:t>当</a:t>
            </a:r>
            <a:r>
              <a:rPr lang="en-US" altLang="zh-CN" sz="2000" kern="0" dirty="0"/>
              <a:t>n</a:t>
            </a:r>
            <a:r>
              <a:rPr lang="en-US" altLang="zh-CN" sz="2000" kern="0" dirty="0" smtClean="0"/>
              <a:t>≥75</a:t>
            </a:r>
            <a:r>
              <a:rPr lang="zh-CN" altLang="en-US" sz="2000" kern="0" dirty="0" smtClean="0"/>
              <a:t>时，</a:t>
            </a:r>
            <a:r>
              <a:rPr lang="en-US" altLang="zh-CN" sz="2000" kern="0" dirty="0" smtClean="0"/>
              <a:t> 3</a:t>
            </a:r>
            <a:r>
              <a:rPr lang="zh-CN" altLang="en-US" sz="2000" kern="0" dirty="0" smtClean="0"/>
              <a:t> </a:t>
            </a:r>
            <a:r>
              <a:rPr lang="zh-CN" altLang="en-US" sz="2000" kern="0" dirty="0" smtClean="0">
                <a:latin typeface="Lucida Sans Unicode"/>
                <a:cs typeface="Lucida Sans Unicode"/>
              </a:rPr>
              <a:t>⌊</a:t>
            </a:r>
            <a:r>
              <a:rPr lang="en-US" altLang="zh-CN" sz="2000" kern="0" dirty="0" smtClean="0"/>
              <a:t>(n-5)/10</a:t>
            </a:r>
            <a:r>
              <a:rPr lang="zh-CN" altLang="en-US" sz="2000" kern="0" dirty="0" smtClean="0">
                <a:latin typeface="Lucida Sans Unicode"/>
                <a:cs typeface="Lucida Sans Unicode"/>
              </a:rPr>
              <a:t>⌋ </a:t>
            </a:r>
            <a:r>
              <a:rPr lang="en-US" altLang="zh-CN" sz="2000" kern="0" dirty="0" smtClean="0"/>
              <a:t>≥n/4</a:t>
            </a:r>
          </a:p>
          <a:p>
            <a:pPr marL="590550" indent="-533400">
              <a:lnSpc>
                <a:spcPts val="3000"/>
              </a:lnSpc>
              <a:spcBef>
                <a:spcPct val="25000"/>
              </a:spcBef>
              <a:buFont typeface="Wingdings" panose="05000000000000000000" pitchFamily="2" charset="2"/>
              <a:buChar char="l"/>
            </a:pPr>
            <a:r>
              <a:rPr lang="zh-CN" altLang="en-US" sz="2000" kern="0" dirty="0" smtClean="0"/>
              <a:t>所</a:t>
            </a:r>
            <a:r>
              <a:rPr lang="zh-CN" altLang="en-US" sz="2000" kern="0" dirty="0"/>
              <a:t>以按此基准划分所得的</a:t>
            </a:r>
            <a:r>
              <a:rPr lang="en-US" altLang="zh-CN" sz="2000" kern="0" dirty="0"/>
              <a:t>2</a:t>
            </a:r>
            <a:r>
              <a:rPr lang="zh-CN" altLang="en-US" sz="2000" kern="0" dirty="0"/>
              <a:t>个子数组的长度都至少缩短</a:t>
            </a:r>
            <a:r>
              <a:rPr lang="en-US" altLang="zh-CN" sz="2000" kern="0" dirty="0" smtClean="0"/>
              <a:t>1/4</a:t>
            </a:r>
            <a:endParaRPr lang="zh-CN" altLang="en-US" sz="2000" kern="0" dirty="0"/>
          </a:p>
        </p:txBody>
      </p:sp>
    </p:spTree>
    <p:extLst>
      <p:ext uri="{BB962C8B-B14F-4D97-AF65-F5344CB8AC3E}">
        <p14:creationId xmlns:p14="http://schemas.microsoft.com/office/powerpoint/2010/main" val="249933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6674">
                                            <p:txEl>
                                              <p:pRg st="0" end="0"/>
                                            </p:txEl>
                                          </p:spTgt>
                                        </p:tgtEl>
                                        <p:attrNameLst>
                                          <p:attrName>style.visibility</p:attrName>
                                        </p:attrNameLst>
                                      </p:cBhvr>
                                      <p:to>
                                        <p:strVal val="visible"/>
                                      </p:to>
                                    </p:set>
                                    <p:animEffect transition="in" filter="wipe(left)">
                                      <p:cBhvr>
                                        <p:cTn id="7" dur="500"/>
                                        <p:tgtEl>
                                          <p:spTgt spid="796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4" grpId="0" build="p" bldLvl="5" autoUpdateAnimBg="0"/>
      <p:bldP spid="6" grpId="0" uiExpand="1" build="p" bldLvl="5"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250825" y="502045"/>
            <a:ext cx="8641655" cy="5853910"/>
          </a:xfrm>
          <a:prstGeom prst="rect">
            <a:avLst/>
          </a:prstGeom>
          <a:noFill/>
          <a:ln w="25400" algn="ctr">
            <a:noFill/>
            <a:miter lim="800000"/>
            <a:headEnd/>
            <a:tailEnd/>
          </a:ln>
        </p:spPr>
        <p:txBody>
          <a:bodyPr wrap="square" anchor="ctr">
            <a:spAutoFit/>
          </a:bodyPr>
          <a:lstStyle/>
          <a:p>
            <a:pPr>
              <a:lnSpc>
                <a:spcPct val="130000"/>
              </a:lnSpc>
            </a:pPr>
            <a:r>
              <a:rPr kumimoji="1" lang="en-US" altLang="zh-CN" sz="1800" dirty="0"/>
              <a:t>Type </a:t>
            </a:r>
            <a:r>
              <a:rPr kumimoji="1" lang="en-US" altLang="zh-CN" sz="1800" b="1" dirty="0"/>
              <a:t>Select</a:t>
            </a:r>
            <a:r>
              <a:rPr kumimoji="1" lang="en-US" altLang="zh-CN" sz="1800" dirty="0"/>
              <a:t>(Type a[], </a:t>
            </a:r>
            <a:r>
              <a:rPr kumimoji="1" lang="en-US" altLang="zh-CN" sz="1800" dirty="0" err="1"/>
              <a:t>int</a:t>
            </a:r>
            <a:r>
              <a:rPr kumimoji="1" lang="en-US" altLang="zh-CN" sz="1800" dirty="0"/>
              <a:t> p, </a:t>
            </a:r>
            <a:r>
              <a:rPr kumimoji="1" lang="en-US" altLang="zh-CN" sz="1800" dirty="0" err="1"/>
              <a:t>int</a:t>
            </a:r>
            <a:r>
              <a:rPr kumimoji="1" lang="en-US" altLang="zh-CN" sz="1800" dirty="0"/>
              <a:t> r, </a:t>
            </a:r>
            <a:r>
              <a:rPr kumimoji="1" lang="en-US" altLang="zh-CN" sz="1800" dirty="0" err="1"/>
              <a:t>int</a:t>
            </a:r>
            <a:r>
              <a:rPr kumimoji="1" lang="en-US" altLang="zh-CN" sz="1800" dirty="0"/>
              <a:t> k)</a:t>
            </a:r>
          </a:p>
          <a:p>
            <a:pPr>
              <a:lnSpc>
                <a:spcPct val="130000"/>
              </a:lnSpc>
            </a:pPr>
            <a:r>
              <a:rPr kumimoji="1" lang="en-US" altLang="zh-CN" sz="1800" dirty="0"/>
              <a:t>{</a:t>
            </a:r>
          </a:p>
          <a:p>
            <a:pPr>
              <a:lnSpc>
                <a:spcPct val="130000"/>
              </a:lnSpc>
            </a:pPr>
            <a:r>
              <a:rPr kumimoji="1" lang="en-US" altLang="zh-CN" sz="1800" dirty="0"/>
              <a:t>      if (</a:t>
            </a:r>
            <a:r>
              <a:rPr kumimoji="1" lang="en-US" altLang="zh-CN" sz="1800" dirty="0" smtClean="0"/>
              <a:t>r-p&lt;75) </a:t>
            </a:r>
            <a:r>
              <a:rPr kumimoji="1" lang="en-US" altLang="zh-CN" sz="1800" dirty="0"/>
              <a:t>{</a:t>
            </a:r>
          </a:p>
          <a:p>
            <a:pPr>
              <a:lnSpc>
                <a:spcPct val="130000"/>
              </a:lnSpc>
            </a:pPr>
            <a:r>
              <a:rPr kumimoji="1" lang="en-US" altLang="zh-CN" sz="1800" dirty="0"/>
              <a:t>        </a:t>
            </a:r>
            <a:r>
              <a:rPr kumimoji="1" lang="zh-CN" altLang="en-US" sz="1800" dirty="0"/>
              <a:t>用某个简单排序算法对数组</a:t>
            </a:r>
            <a:r>
              <a:rPr kumimoji="1" lang="en-US" altLang="zh-CN" sz="1800" dirty="0"/>
              <a:t>a[p:r]</a:t>
            </a:r>
            <a:r>
              <a:rPr kumimoji="1" lang="zh-CN" altLang="en-US" sz="1800" dirty="0"/>
              <a:t>排序</a:t>
            </a:r>
            <a:r>
              <a:rPr kumimoji="1" lang="en-US" altLang="zh-CN" sz="1800" dirty="0"/>
              <a:t>;</a:t>
            </a:r>
          </a:p>
          <a:p>
            <a:pPr>
              <a:lnSpc>
                <a:spcPct val="130000"/>
              </a:lnSpc>
            </a:pPr>
            <a:r>
              <a:rPr kumimoji="1" lang="en-US" altLang="zh-CN" sz="1800" dirty="0"/>
              <a:t>        return a[p+k-1];</a:t>
            </a:r>
          </a:p>
          <a:p>
            <a:pPr>
              <a:lnSpc>
                <a:spcPct val="130000"/>
              </a:lnSpc>
            </a:pPr>
            <a:r>
              <a:rPr kumimoji="1" lang="en-US" altLang="zh-CN" sz="1800" dirty="0"/>
              <a:t>        };</a:t>
            </a:r>
          </a:p>
          <a:p>
            <a:pPr>
              <a:lnSpc>
                <a:spcPct val="130000"/>
              </a:lnSpc>
            </a:pPr>
            <a:r>
              <a:rPr kumimoji="1" lang="en-US" altLang="zh-CN" sz="1800" dirty="0"/>
              <a:t>      for ( </a:t>
            </a:r>
            <a:r>
              <a:rPr kumimoji="1" lang="en-US" altLang="zh-CN" sz="1800" dirty="0" err="1"/>
              <a:t>int</a:t>
            </a:r>
            <a:r>
              <a:rPr kumimoji="1" lang="en-US" altLang="zh-CN" sz="1800" dirty="0"/>
              <a:t> </a:t>
            </a:r>
            <a:r>
              <a:rPr kumimoji="1" lang="en-US" altLang="zh-CN" sz="1800" dirty="0" err="1"/>
              <a:t>i</a:t>
            </a:r>
            <a:r>
              <a:rPr kumimoji="1" lang="en-US" altLang="zh-CN" sz="1800" dirty="0"/>
              <a:t> = 0; </a:t>
            </a:r>
            <a:r>
              <a:rPr kumimoji="1" lang="en-US" altLang="zh-CN" sz="1800" dirty="0" err="1"/>
              <a:t>i</a:t>
            </a:r>
            <a:r>
              <a:rPr kumimoji="1" lang="en-US" altLang="zh-CN" sz="1800" dirty="0"/>
              <a:t>&lt;=(r-p-4)/5; </a:t>
            </a:r>
            <a:r>
              <a:rPr kumimoji="1" lang="en-US" altLang="zh-CN" sz="1800" dirty="0" err="1"/>
              <a:t>i</a:t>
            </a:r>
            <a:r>
              <a:rPr kumimoji="1" lang="en-US" altLang="zh-CN" sz="1800" dirty="0"/>
              <a:t>++ )</a:t>
            </a:r>
          </a:p>
          <a:p>
            <a:pPr>
              <a:lnSpc>
                <a:spcPct val="130000"/>
              </a:lnSpc>
            </a:pPr>
            <a:r>
              <a:rPr kumimoji="1" lang="en-US" altLang="zh-CN" sz="1800" dirty="0"/>
              <a:t>         </a:t>
            </a:r>
            <a:r>
              <a:rPr kumimoji="1" lang="zh-CN" altLang="en-US" sz="1800" dirty="0"/>
              <a:t>将</a:t>
            </a:r>
            <a:r>
              <a:rPr kumimoji="1" lang="en-US" altLang="zh-CN" sz="1800" dirty="0"/>
              <a:t>a[p+5*</a:t>
            </a:r>
            <a:r>
              <a:rPr kumimoji="1" lang="en-US" altLang="zh-CN" sz="1800" dirty="0" err="1"/>
              <a:t>i</a:t>
            </a:r>
            <a:r>
              <a:rPr kumimoji="1" lang="en-US" altLang="zh-CN" sz="1800" dirty="0"/>
              <a:t>]</a:t>
            </a:r>
            <a:r>
              <a:rPr kumimoji="1" lang="zh-CN" altLang="en-US" sz="1800" dirty="0"/>
              <a:t>至</a:t>
            </a:r>
            <a:r>
              <a:rPr kumimoji="1" lang="en-US" altLang="zh-CN" sz="1800" dirty="0"/>
              <a:t>a[p+5*i+4]</a:t>
            </a:r>
            <a:r>
              <a:rPr kumimoji="1" lang="zh-CN" altLang="en-US" sz="1800" dirty="0"/>
              <a:t>的第</a:t>
            </a:r>
            <a:r>
              <a:rPr kumimoji="1" lang="en-US" altLang="zh-CN" sz="1800" dirty="0"/>
              <a:t>3</a:t>
            </a:r>
            <a:r>
              <a:rPr kumimoji="1" lang="zh-CN" altLang="en-US" sz="1800" dirty="0"/>
              <a:t>小</a:t>
            </a:r>
            <a:r>
              <a:rPr kumimoji="1" lang="zh-CN" altLang="en-US" sz="1800" dirty="0" smtClean="0"/>
              <a:t>元素与</a:t>
            </a:r>
            <a:r>
              <a:rPr kumimoji="1" lang="en-US" altLang="zh-CN" sz="1800" dirty="0"/>
              <a:t>a[</a:t>
            </a:r>
            <a:r>
              <a:rPr kumimoji="1" lang="en-US" altLang="zh-CN" sz="1800" dirty="0" err="1"/>
              <a:t>p+i</a:t>
            </a:r>
            <a:r>
              <a:rPr kumimoji="1" lang="en-US" altLang="zh-CN" sz="1800" dirty="0"/>
              <a:t>]</a:t>
            </a:r>
            <a:r>
              <a:rPr kumimoji="1" lang="zh-CN" altLang="en-US" sz="1800" dirty="0"/>
              <a:t>交换位置</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每组的中位数从第</a:t>
            </a:r>
            <a:r>
              <a:rPr kumimoji="1" lang="en-US" altLang="zh-CN" sz="1800" dirty="0" smtClean="0">
                <a:solidFill>
                  <a:srgbClr val="FF0000"/>
                </a:solidFill>
              </a:rPr>
              <a:t>3</a:t>
            </a:r>
            <a:r>
              <a:rPr kumimoji="1" lang="zh-CN" altLang="en-US" sz="1800" dirty="0" smtClean="0">
                <a:solidFill>
                  <a:srgbClr val="FF0000"/>
                </a:solidFill>
              </a:rPr>
              <a:t>个位置交换到第</a:t>
            </a:r>
            <a:r>
              <a:rPr kumimoji="1" lang="en-US" altLang="zh-CN" sz="1800" dirty="0" smtClean="0">
                <a:solidFill>
                  <a:srgbClr val="FF0000"/>
                </a:solidFill>
              </a:rPr>
              <a:t>1</a:t>
            </a:r>
            <a:r>
              <a:rPr kumimoji="1" lang="zh-CN" altLang="en-US" sz="1800" dirty="0" smtClean="0">
                <a:solidFill>
                  <a:srgbClr val="FF0000"/>
                </a:solidFill>
              </a:rPr>
              <a:t>个位置</a:t>
            </a:r>
            <a:endParaRPr kumimoji="1" lang="en-US" altLang="zh-CN" sz="1800" dirty="0"/>
          </a:p>
          <a:p>
            <a:pPr>
              <a:lnSpc>
                <a:spcPct val="130000"/>
              </a:lnSpc>
            </a:pPr>
            <a:r>
              <a:rPr kumimoji="1" lang="en-US" altLang="zh-CN" sz="1800" dirty="0"/>
              <a:t>      Type x = Select(a, p, p+(r-p-4)/5, (r-p-4)/10</a:t>
            </a:r>
            <a:r>
              <a:rPr kumimoji="1" lang="en-US" altLang="zh-CN" sz="1800" dirty="0" smtClean="0"/>
              <a:t>);  </a:t>
            </a:r>
            <a:r>
              <a:rPr kumimoji="1" lang="en-US" altLang="zh-CN" sz="1800" dirty="0" smtClean="0">
                <a:solidFill>
                  <a:srgbClr val="FF0000"/>
                </a:solidFill>
              </a:rPr>
              <a:t>//</a:t>
            </a:r>
            <a:r>
              <a:rPr kumimoji="1" lang="zh-CN" altLang="en-US" sz="1800" dirty="0" smtClean="0">
                <a:solidFill>
                  <a:srgbClr val="FF0000"/>
                </a:solidFill>
              </a:rPr>
              <a:t>找中位数的中位数，</a:t>
            </a:r>
            <a:r>
              <a:rPr kumimoji="1" lang="en-US" altLang="zh-CN" sz="1800" dirty="0" smtClean="0">
                <a:solidFill>
                  <a:srgbClr val="FF0000"/>
                </a:solidFill>
              </a:rPr>
              <a:t>r-p-4</a:t>
            </a:r>
            <a:r>
              <a:rPr kumimoji="1" lang="zh-CN" altLang="en-US" sz="1800" dirty="0" smtClean="0">
                <a:solidFill>
                  <a:srgbClr val="FF0000"/>
                </a:solidFill>
              </a:rPr>
              <a:t>即上面所说的</a:t>
            </a:r>
            <a:r>
              <a:rPr kumimoji="1" lang="en-US" altLang="zh-CN" sz="1800" dirty="0" smtClean="0">
                <a:solidFill>
                  <a:srgbClr val="FF0000"/>
                </a:solidFill>
              </a:rPr>
              <a:t>n-5</a:t>
            </a:r>
            <a:endParaRPr kumimoji="1" lang="en-US" altLang="zh-CN" sz="1800" dirty="0">
              <a:solidFill>
                <a:srgbClr val="FF0000"/>
              </a:solidFill>
            </a:endParaRPr>
          </a:p>
          <a:p>
            <a:pPr>
              <a:lnSpc>
                <a:spcPct val="130000"/>
              </a:lnSpc>
            </a:pPr>
            <a:r>
              <a:rPr kumimoji="1" lang="en-US" altLang="zh-CN" sz="1800" dirty="0"/>
              <a:t>      </a:t>
            </a:r>
            <a:r>
              <a:rPr kumimoji="1" lang="en-US" altLang="zh-CN" sz="1800" dirty="0" err="1"/>
              <a:t>int</a:t>
            </a:r>
            <a:r>
              <a:rPr kumimoji="1" lang="en-US" altLang="zh-CN" sz="1800" dirty="0"/>
              <a:t> </a:t>
            </a:r>
            <a:r>
              <a:rPr kumimoji="1" lang="en-US" altLang="zh-CN" sz="1800" dirty="0" err="1"/>
              <a:t>i</a:t>
            </a:r>
            <a:r>
              <a:rPr kumimoji="1" lang="en-US" altLang="zh-CN" sz="1800" dirty="0"/>
              <a:t>=Partition(</a:t>
            </a:r>
            <a:r>
              <a:rPr kumimoji="1" lang="en-US" altLang="zh-CN" sz="1800" dirty="0" err="1"/>
              <a:t>a,p,r</a:t>
            </a:r>
            <a:r>
              <a:rPr kumimoji="1" lang="en-US" altLang="zh-CN" sz="1800" dirty="0"/>
              <a:t>, x),</a:t>
            </a:r>
          </a:p>
          <a:p>
            <a:pPr>
              <a:lnSpc>
                <a:spcPct val="130000"/>
              </a:lnSpc>
            </a:pPr>
            <a:r>
              <a:rPr kumimoji="1" lang="en-US" altLang="zh-CN" sz="1800" dirty="0"/>
              <a:t>      j=i-p+1;</a:t>
            </a:r>
          </a:p>
          <a:p>
            <a:pPr>
              <a:lnSpc>
                <a:spcPct val="130000"/>
              </a:lnSpc>
            </a:pPr>
            <a:r>
              <a:rPr kumimoji="1" lang="en-US" altLang="zh-CN" sz="1800" dirty="0"/>
              <a:t>      if (k&lt;=j) return Select(</a:t>
            </a:r>
            <a:r>
              <a:rPr kumimoji="1" lang="en-US" altLang="zh-CN" sz="1800" dirty="0" err="1"/>
              <a:t>a,p,i,k</a:t>
            </a:r>
            <a:r>
              <a:rPr kumimoji="1" lang="en-US" altLang="zh-CN" sz="1800" dirty="0"/>
              <a:t>);</a:t>
            </a:r>
          </a:p>
          <a:p>
            <a:pPr>
              <a:lnSpc>
                <a:spcPct val="130000"/>
              </a:lnSpc>
            </a:pPr>
            <a:r>
              <a:rPr kumimoji="1" lang="en-US" altLang="zh-CN" sz="1800" dirty="0"/>
              <a:t>      else return Select(a,i+1,r,k-j);</a:t>
            </a:r>
          </a:p>
          <a:p>
            <a:pPr>
              <a:lnSpc>
                <a:spcPct val="130000"/>
              </a:lnSpc>
            </a:pPr>
            <a:r>
              <a:rPr kumimoji="1" lang="en-US" altLang="zh-CN" sz="1800" dirty="0"/>
              <a:t>}</a:t>
            </a:r>
          </a:p>
        </p:txBody>
      </p:sp>
      <p:sp>
        <p:nvSpPr>
          <p:cNvPr id="19460" name="Rectangle 10"/>
          <p:cNvSpPr>
            <a:spLocks noChangeArrowheads="1"/>
          </p:cNvSpPr>
          <p:nvPr/>
        </p:nvSpPr>
        <p:spPr bwMode="auto">
          <a:xfrm>
            <a:off x="0" y="3186113"/>
            <a:ext cx="9144000" cy="0"/>
          </a:xfrm>
          <a:prstGeom prst="rect">
            <a:avLst/>
          </a:prstGeom>
          <a:noFill/>
          <a:ln w="25400" algn="ctr">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0000"/>
  <p:tag name="ISPRING_RESOURCE_PATHS_HASH_2" val="56a1bb5eb14c672737db2c9d37707f985cacfb"/>
</p:tagLst>
</file>

<file path=ppt/theme/theme1.xml><?xml version="1.0" encoding="utf-8"?>
<a:theme xmlns:a="http://schemas.openxmlformats.org/drawingml/2006/main" name="40_1231308129">
  <a:themeElements>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fontScheme name="40_1231308129">
      <a:majorFont>
        <a:latin typeface="Verdana"/>
        <a:ea typeface="楷体_GB2312"/>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gradFill rotWithShape="1">
          <a:gsLst>
            <a:gs pos="0">
              <a:srgbClr val="FFFF99"/>
            </a:gs>
            <a:gs pos="100000">
              <a:srgbClr val="FFFF99">
                <a:gamma/>
                <a:shade val="46275"/>
                <a:invGamma/>
              </a:srgbClr>
            </a:gs>
          </a:gsLst>
          <a:lin ang="5400000" scaled="1"/>
        </a:gradFill>
        <a:ln w="9525" cap="flat" cmpd="sng" algn="ctr">
          <a:noFill/>
          <a:prstDash val="solid"/>
          <a:round/>
          <a:headEnd type="none" w="med" len="med"/>
          <a:tailEnd type="none" w="med" len="med"/>
        </a:ln>
        <a:effectLst/>
      </a:spPr>
      <a:bodyPr vert="horz" wrap="square" lIns="91440" tIns="0" rIns="9144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000066"/>
            </a:solidFill>
            <a:effectLst/>
            <a:latin typeface="Times New Roman" pitchFamily="18" charset="0"/>
            <a:ea typeface="楷体_GB2312" pitchFamily="49" charset="-122"/>
          </a:defRPr>
        </a:defPPr>
      </a:lstStyle>
    </a:lnDef>
  </a:objectDefaults>
  <a:extraClrSchemeLst>
    <a:extraClrScheme>
      <a:clrScheme name="40_1231308129 1">
        <a:dk1>
          <a:srgbClr val="003366"/>
        </a:dk1>
        <a:lt1>
          <a:srgbClr val="FFFFFF"/>
        </a:lt1>
        <a:dk2>
          <a:srgbClr val="3EB1CC"/>
        </a:dk2>
        <a:lt2>
          <a:srgbClr val="DDDDDD"/>
        </a:lt2>
        <a:accent1>
          <a:srgbClr val="438ACB"/>
        </a:accent1>
        <a:accent2>
          <a:srgbClr val="77AE26"/>
        </a:accent2>
        <a:accent3>
          <a:srgbClr val="FFFFFF"/>
        </a:accent3>
        <a:accent4>
          <a:srgbClr val="002A56"/>
        </a:accent4>
        <a:accent5>
          <a:srgbClr val="B0C4E2"/>
        </a:accent5>
        <a:accent6>
          <a:srgbClr val="6B9D21"/>
        </a:accent6>
        <a:hlink>
          <a:srgbClr val="6E815B"/>
        </a:hlink>
        <a:folHlink>
          <a:srgbClr val="76A0CA"/>
        </a:folHlink>
      </a:clrScheme>
      <a:clrMap bg1="lt1" tx1="dk1" bg2="lt2" tx2="dk2" accent1="accent1" accent2="accent2" accent3="accent3" accent4="accent4" accent5="accent5" accent6="accent6" hlink="hlink" folHlink="folHlink"/>
    </a:extraClrScheme>
    <a:extraClrScheme>
      <a:clrScheme name="40_1231308129 2">
        <a:dk1>
          <a:srgbClr val="30311D"/>
        </a:dk1>
        <a:lt1>
          <a:srgbClr val="FFFFFF"/>
        </a:lt1>
        <a:dk2>
          <a:srgbClr val="D59D81"/>
        </a:dk2>
        <a:lt2>
          <a:srgbClr val="DDDDDD"/>
        </a:lt2>
        <a:accent1>
          <a:srgbClr val="617CD3"/>
        </a:accent1>
        <a:accent2>
          <a:srgbClr val="93B75F"/>
        </a:accent2>
        <a:accent3>
          <a:srgbClr val="FFFFFF"/>
        </a:accent3>
        <a:accent4>
          <a:srgbClr val="272817"/>
        </a:accent4>
        <a:accent5>
          <a:srgbClr val="B7BFE6"/>
        </a:accent5>
        <a:accent6>
          <a:srgbClr val="85A655"/>
        </a:accent6>
        <a:hlink>
          <a:srgbClr val="557B97"/>
        </a:hlink>
        <a:folHlink>
          <a:srgbClr val="9778B4"/>
        </a:folHlink>
      </a:clrScheme>
      <a:clrMap bg1="lt1" tx1="dk1" bg2="lt2" tx2="dk2" accent1="accent1" accent2="accent2" accent3="accent3" accent4="accent4" accent5="accent5" accent6="accent6" hlink="hlink" folHlink="folHlink"/>
    </a:extraClrScheme>
    <a:extraClrScheme>
      <a:clrScheme name="40_1231308129 3">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7D7E89"/>
        </a:hlink>
        <a:folHlink>
          <a:srgbClr val="8AC4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2.xml><?xml version="1.0" encoding="utf-8"?>
<a:themeOverride xmlns:a="http://schemas.openxmlformats.org/drawingml/2006/main">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F49100"/>
    </a:hlink>
    <a:folHlink>
      <a:srgbClr val="85DFD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41643</TotalTime>
  <Words>15459</Words>
  <Application>Microsoft Office PowerPoint</Application>
  <PresentationFormat>全屏显示(4:3)</PresentationFormat>
  <Paragraphs>1365</Paragraphs>
  <Slides>122</Slides>
  <Notes>80</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vt:i4>
      </vt:variant>
      <vt:variant>
        <vt:lpstr>幻灯片标题</vt:lpstr>
      </vt:variant>
      <vt:variant>
        <vt:i4>122</vt:i4>
      </vt:variant>
    </vt:vector>
  </HeadingPairs>
  <TitlesOfParts>
    <vt:vector size="147" baseType="lpstr">
      <vt:lpstr>Malgun Gothic</vt:lpstr>
      <vt:lpstr>Vrinda</vt:lpstr>
      <vt:lpstr>黑体</vt:lpstr>
      <vt:lpstr>华文行楷</vt:lpstr>
      <vt:lpstr>华文中宋</vt:lpstr>
      <vt:lpstr>楷体_GB2312</vt:lpstr>
      <vt:lpstr>宋体</vt:lpstr>
      <vt:lpstr>微软雅黑</vt:lpstr>
      <vt:lpstr>Arial</vt:lpstr>
      <vt:lpstr>Arial Rounded MT Bold</vt:lpstr>
      <vt:lpstr>Calibri</vt:lpstr>
      <vt:lpstr>Courier New</vt:lpstr>
      <vt:lpstr>Gill Sans MT</vt:lpstr>
      <vt:lpstr>Lucida Sans Unicode</vt:lpstr>
      <vt:lpstr>Symbol</vt:lpstr>
      <vt:lpstr>Tahoma</vt:lpstr>
      <vt:lpstr>Times New Roman</vt:lpstr>
      <vt:lpstr>Verdana</vt:lpstr>
      <vt:lpstr>Wingdings</vt:lpstr>
      <vt:lpstr>Wingdings 2</vt:lpstr>
      <vt:lpstr>40_1231308129</vt:lpstr>
      <vt:lpstr>默认设计模板</vt:lpstr>
      <vt:lpstr>Equation</vt:lpstr>
      <vt:lpstr>公式</vt:lpstr>
      <vt:lpstr>Visio</vt:lpstr>
      <vt:lpstr>PowerPoint 演示文稿</vt:lpstr>
      <vt:lpstr>知识要点</vt:lpstr>
      <vt:lpstr>PowerPoint 演示文稿</vt:lpstr>
      <vt:lpstr>递归(recursion)</vt:lpstr>
      <vt:lpstr>递归(recursive)</vt:lpstr>
      <vt:lpstr>调用函数时系统的工作</vt:lpstr>
      <vt:lpstr>递归过程与递归工作栈</vt:lpstr>
      <vt:lpstr>阶乘的递归调用过程</vt:lpstr>
      <vt:lpstr>PowerPoint 演示文稿</vt:lpstr>
      <vt:lpstr>递归的应用场景</vt:lpstr>
      <vt:lpstr>PowerPoint 演示文稿</vt:lpstr>
      <vt:lpstr>示例：递归法求阶乘</vt:lpstr>
      <vt:lpstr>斐波纳契数列（Fibonacci Sequence）</vt:lpstr>
      <vt:lpstr>PowerPoint 演示文稿</vt:lpstr>
      <vt:lpstr>斐波纳契数列解法1：递归</vt:lpstr>
      <vt:lpstr>斐波那契数列的递归求解过程</vt:lpstr>
      <vt:lpstr>斐波纳契数列解法2：递推</vt:lpstr>
      <vt:lpstr>PowerPoint 演示文稿</vt:lpstr>
      <vt:lpstr>PowerPoint 演示文稿</vt:lpstr>
      <vt:lpstr>PowerPoint 演示文稿</vt:lpstr>
      <vt:lpstr>PowerPoint 演示文稿</vt:lpstr>
      <vt:lpstr>示例1：Hanoi Tower（汉诺塔）问题</vt:lpstr>
      <vt:lpstr>用递归技术求解汉诺塔问题</vt:lpstr>
      <vt:lpstr>用递归技术求解汉诺塔问题</vt:lpstr>
      <vt:lpstr>汉诺塔问题的规模</vt:lpstr>
      <vt:lpstr>用递归技术求解汉诺塔问题</vt:lpstr>
      <vt:lpstr>汉诺塔问题的递归算法</vt:lpstr>
      <vt:lpstr>示例2：排列问题</vt:lpstr>
      <vt:lpstr>PowerPoint 演示文稿</vt:lpstr>
      <vt:lpstr>PowerPoint 演示文稿</vt:lpstr>
      <vt:lpstr>PowerPoint 演示文稿</vt:lpstr>
      <vt:lpstr>PowerPoint 演示文稿</vt:lpstr>
      <vt:lpstr>PowerPoint 演示文稿</vt:lpstr>
      <vt:lpstr>PowerPoint 演示文稿</vt:lpstr>
      <vt:lpstr>递归小结</vt:lpstr>
      <vt:lpstr>递归小结</vt:lpstr>
      <vt:lpstr>递归小结</vt:lpstr>
      <vt:lpstr>PowerPoint 演示文稿</vt:lpstr>
      <vt:lpstr>算法总体思想</vt:lpstr>
      <vt:lpstr>PowerPoint 演示文稿</vt:lpstr>
      <vt:lpstr>PowerPoint 演示文稿</vt:lpstr>
      <vt:lpstr>PowerPoint 演示文稿</vt:lpstr>
      <vt:lpstr>分治法的基本步骤</vt:lpstr>
      <vt:lpstr>分治法（Divide-and-Conquer）</vt:lpstr>
      <vt:lpstr>PowerPoint 演示文稿</vt:lpstr>
      <vt:lpstr>分治法的适用条件</vt:lpstr>
      <vt:lpstr>分治法的适用条件</vt:lpstr>
      <vt:lpstr>分治法示例1：二分搜索技术</vt:lpstr>
      <vt:lpstr>分治法示例1：二分搜索算法</vt:lpstr>
      <vt:lpstr>PowerPoint 演示文稿</vt:lpstr>
      <vt:lpstr>分治法示例2：大整数的乘法</vt:lpstr>
      <vt:lpstr>分治法示例2：大整数的乘法</vt:lpstr>
      <vt:lpstr>分治法示例3：Strassen矩阵乘法</vt:lpstr>
      <vt:lpstr>分治法示例3：Strassen矩阵乘法</vt:lpstr>
      <vt:lpstr>分治法示例3：Strassen矩阵乘法</vt:lpstr>
      <vt:lpstr>分治法示例3：Strassen矩阵乘法</vt:lpstr>
      <vt:lpstr>分治法示例3：Strassen矩阵乘法</vt:lpstr>
      <vt:lpstr>O(n3)  vs. O(n2.81)</vt:lpstr>
      <vt:lpstr>Strassen矩阵乘法</vt:lpstr>
      <vt:lpstr>分治法示例4：棋盘覆盖问题</vt:lpstr>
      <vt:lpstr>分治策略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一趟快速排序算法的实现（改进）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例子（续）</vt:lpstr>
      <vt:lpstr>例子（续）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PowerPoint 演示文稿</vt:lpstr>
      <vt:lpstr>PowerPoint 演示文稿</vt:lpstr>
    </vt:vector>
  </TitlesOfParts>
  <Company>Sinopec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CH01</dc:title>
  <dc:creator>LR</dc:creator>
  <cp:lastModifiedBy>ly@uestc.edu.cn</cp:lastModifiedBy>
  <cp:revision>2325</cp:revision>
  <dcterms:created xsi:type="dcterms:W3CDTF">2011-07-01T08:48:09Z</dcterms:created>
  <dcterms:modified xsi:type="dcterms:W3CDTF">2019-09-22T13:59:45Z</dcterms:modified>
</cp:coreProperties>
</file>