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7" r:id="rId2"/>
    <p:sldId id="368" r:id="rId3"/>
    <p:sldId id="369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271" r:id="rId16"/>
    <p:sldId id="327" r:id="rId17"/>
    <p:sldId id="371" r:id="rId18"/>
    <p:sldId id="274" r:id="rId19"/>
    <p:sldId id="275" r:id="rId20"/>
    <p:sldId id="325" r:id="rId21"/>
    <p:sldId id="326" r:id="rId22"/>
    <p:sldId id="276" r:id="rId23"/>
    <p:sldId id="306" r:id="rId24"/>
    <p:sldId id="372" r:id="rId25"/>
    <p:sldId id="373" r:id="rId26"/>
    <p:sldId id="279" r:id="rId27"/>
    <p:sldId id="377" r:id="rId28"/>
    <p:sldId id="374" r:id="rId29"/>
    <p:sldId id="375" r:id="rId30"/>
    <p:sldId id="376" r:id="rId31"/>
    <p:sldId id="280" r:id="rId32"/>
    <p:sldId id="281" r:id="rId33"/>
    <p:sldId id="282" r:id="rId34"/>
    <p:sldId id="385" r:id="rId35"/>
    <p:sldId id="283" r:id="rId36"/>
    <p:sldId id="321" r:id="rId37"/>
    <p:sldId id="322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290" r:id="rId46"/>
    <p:sldId id="323" r:id="rId47"/>
    <p:sldId id="324" r:id="rId48"/>
    <p:sldId id="370" r:id="rId49"/>
    <p:sldId id="341" r:id="rId50"/>
    <p:sldId id="405" r:id="rId51"/>
    <p:sldId id="260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 baseline="-250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FF"/>
    <a:srgbClr val="96FFFF"/>
    <a:srgbClr val="FF9900"/>
    <a:srgbClr val="FFFF00"/>
    <a:srgbClr val="CC00CC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3" autoAdjust="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40.xml"/><Relationship Id="rId21" Type="http://schemas.openxmlformats.org/officeDocument/2006/relationships/slide" Target="slides/slide21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50" Type="http://schemas.openxmlformats.org/officeDocument/2006/relationships/slide" Target="slides/slide51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30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20" Type="http://schemas.openxmlformats.org/officeDocument/2006/relationships/slide" Target="slides/slide20.xml"/><Relationship Id="rId41" Type="http://schemas.openxmlformats.org/officeDocument/2006/relationships/slide" Target="slides/slide42.xml"/><Relationship Id="rId1" Type="http://schemas.openxmlformats.org/officeDocument/2006/relationships/slide" Target="slides/slide1.xml"/><Relationship Id="rId6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EAA3271F-8833-4437-A6F8-DA96BB97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705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/>
            </a:lvl1pPr>
          </a:lstStyle>
          <a:p>
            <a:pPr>
              <a:defRPr/>
            </a:pPr>
            <a:fld id="{4C93EDC7-FF08-4EF8-BCD7-DB8A59AE51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964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4649056-F3AD-4E37-B17D-A5AEB9F53BF7}" type="slidenum">
              <a:rPr lang="en-US" altLang="zh-CN" sz="1200" baseline="0" smtClean="0"/>
              <a:pPr/>
              <a:t>2</a:t>
            </a:fld>
            <a:endParaRPr lang="en-US" altLang="zh-CN" sz="1200" baseline="0" smtClean="0"/>
          </a:p>
        </p:txBody>
      </p:sp>
    </p:spTree>
    <p:extLst>
      <p:ext uri="{BB962C8B-B14F-4D97-AF65-F5344CB8AC3E}">
        <p14:creationId xmlns:p14="http://schemas.microsoft.com/office/powerpoint/2010/main" val="176456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70E44F3-A678-46EF-B2B4-D15451C725A4}" type="slidenum">
              <a:rPr lang="en-US" altLang="zh-CN" sz="1200" baseline="0" smtClean="0"/>
              <a:pPr/>
              <a:t>5</a:t>
            </a:fld>
            <a:endParaRPr lang="en-US" altLang="zh-CN" sz="1200" baseline="0" smtClean="0"/>
          </a:p>
        </p:txBody>
      </p:sp>
    </p:spTree>
    <p:extLst>
      <p:ext uri="{BB962C8B-B14F-4D97-AF65-F5344CB8AC3E}">
        <p14:creationId xmlns:p14="http://schemas.microsoft.com/office/powerpoint/2010/main" val="30101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 userDrawn="1"/>
        </p:nvGraphicFramePr>
        <p:xfrm>
          <a:off x="3276600" y="7620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BMP 图象" r:id="rId3" imgW="885949" imgH="809738" progId="Paint.Picture">
                  <p:embed/>
                </p:oleObj>
              </mc:Choice>
              <mc:Fallback>
                <p:oleObj name="BMP 图象" r:id="rId3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2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067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5" name="Picture 8" descr="minispi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BMP 图象" r:id="rId4" imgW="885949" imgH="809738" progId="Paint.Picture">
                  <p:embed/>
                </p:oleObj>
              </mc:Choice>
              <mc:Fallback>
                <p:oleObj name="BMP 图象" r:id="rId4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727D4-4678-427F-9ACD-4FEC069B35CE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51</a:t>
            </a:r>
            <a:r>
              <a:rPr lang="zh-CN" altLang="en-US"/>
              <a:t>－</a:t>
            </a:r>
            <a:fld id="{FF38A196-D761-4BC8-AA9A-4979AEADA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5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6" name="Picture 8" descr="minispi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BMP 图象" r:id="rId4" imgW="885949" imgH="809738" progId="Paint.Picture">
                  <p:embed/>
                </p:oleObj>
              </mc:Choice>
              <mc:Fallback>
                <p:oleObj name="BMP 图象" r:id="rId4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42900"/>
            <a:ext cx="7467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43000" y="1143000"/>
            <a:ext cx="3771900" cy="1025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143000"/>
            <a:ext cx="3771900" cy="1025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4067A-496B-40B2-9D38-5B11372ABB3C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51</a:t>
            </a:r>
            <a:r>
              <a:rPr lang="zh-CN" altLang="en-US"/>
              <a:t>－</a:t>
            </a:r>
            <a:fld id="{9C2E0C64-90DE-4A2A-958B-F112041DA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7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6962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 userDrawn="1"/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BMP 图象" r:id="rId7" imgW="885949" imgH="809738" progId="Paint.Picture">
                  <p:embed/>
                </p:oleObj>
              </mc:Choice>
              <mc:Fallback>
                <p:oleObj name="BMP 图象" r:id="rId7" imgW="885949" imgH="8097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1550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800" b="1" baseline="0">
                <a:solidFill>
                  <a:srgbClr val="00FF00"/>
                </a:solidFill>
                <a:ea typeface="+mn-ea"/>
              </a:defRPr>
            </a:lvl1pPr>
          </a:lstStyle>
          <a:p>
            <a:pPr>
              <a:defRPr/>
            </a:pPr>
            <a:fld id="{496EE85D-208B-4394-905C-718669C4E971}" type="datetime1">
              <a:rPr lang="zh-CN" altLang="en-US"/>
              <a:pPr>
                <a:defRPr/>
              </a:pPr>
              <a:t>2018/12/12</a:t>
            </a:fld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800" b="1" baseline="0">
                <a:solidFill>
                  <a:srgbClr val="00FF00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信息与软件工程</a:t>
            </a:r>
            <a:r>
              <a:rPr lang="en-US" altLang="zh-CN" err="1"/>
              <a:t>学院</a:t>
            </a:r>
            <a:r>
              <a:rPr lang="en-US" altLang="zh-CN"/>
              <a:t>　</a:t>
            </a:r>
            <a:r>
              <a:rPr lang="en-US" altLang="zh-CN" err="1"/>
              <a:t>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40613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1" baseline="0">
                <a:solidFill>
                  <a:srgbClr val="00FF00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51</a:t>
            </a:r>
            <a:r>
              <a:rPr lang="zh-CN" altLang="en-US"/>
              <a:t>－</a:t>
            </a:r>
            <a:fld id="{4F12996E-3340-4101-A0CA-102219B0EF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9pPr>
    </p:titleStyle>
    <p:bodyStyle>
      <a:lvl1pPr marL="5334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AutoNum type="arabicPeriod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AutoNum type="arabicParenR"/>
        <a:defRPr kumimoji="1" sz="2800" b="1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Relationship Id="rId9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7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5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0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3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90800"/>
            <a:ext cx="8534400" cy="1219200"/>
          </a:xfrm>
        </p:spPr>
        <p:txBody>
          <a:bodyPr/>
          <a:lstStyle/>
          <a:p>
            <a:pPr eaLnBrk="1" hangingPunct="1"/>
            <a:r>
              <a:rPr lang="zh-CN" altLang="en-US" sz="8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038600"/>
            <a:ext cx="7772400" cy="26352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  <a:p>
            <a:pPr eaLnBrk="1" hangingPunct="1"/>
            <a:r>
              <a:rPr lang="zh-CN" altLang="en-US" sz="3600" smtClean="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顾小丰</a:t>
            </a:r>
          </a:p>
          <a:p>
            <a:pPr eaLnBrk="1" hangingPunct="1"/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guxf@uestc.edu.cn</a:t>
            </a:r>
          </a:p>
          <a:p>
            <a:pPr eaLnBrk="1" hangingPunct="1"/>
            <a:fld id="{AA8D7FD5-4F9E-4CF3-80A4-E97B5CFD6FA3}" type="datetime3">
              <a:rPr lang="zh-CN" altLang="en-US" sz="3600" smtClean="0">
                <a:solidFill>
                  <a:srgbClr val="00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 eaLnBrk="1" hangingPunct="1"/>
              <a:t>2018年12月12日星期三</a:t>
            </a:fld>
            <a:endParaRPr lang="en-US" altLang="zh-CN" sz="3600" smtClean="0">
              <a:solidFill>
                <a:srgbClr val="00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692F87-3B0C-46CA-854F-9D2B7D145572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4876800" cy="25638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已知离散型</a:t>
            </a:r>
            <a:r>
              <a:rPr lang="en-US" altLang="zh-CN" smtClean="0"/>
              <a:t>R.V.(X, Y)</a:t>
            </a:r>
            <a:r>
              <a:rPr lang="zh-CN" altLang="en-US" smtClean="0"/>
              <a:t>的联合概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率分布如右表所示，求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(1)  Z</a:t>
            </a:r>
            <a:r>
              <a:rPr lang="en-US" altLang="zh-CN" baseline="-25000" smtClean="0"/>
              <a:t>1</a:t>
            </a:r>
            <a:r>
              <a:rPr lang="zh-CN" altLang="en-US" smtClean="0"/>
              <a:t>＝</a:t>
            </a:r>
            <a:r>
              <a:rPr lang="en-US" altLang="zh-CN" smtClean="0"/>
              <a:t>X</a:t>
            </a:r>
            <a:r>
              <a:rPr lang="zh-CN" altLang="en-US" smtClean="0"/>
              <a:t>＋</a:t>
            </a:r>
            <a:r>
              <a:rPr lang="en-US" altLang="zh-CN" smtClean="0"/>
              <a:t>Y</a:t>
            </a:r>
            <a:r>
              <a:rPr lang="zh-CN" altLang="en-US" smtClean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(2)  Z</a:t>
            </a:r>
            <a:r>
              <a:rPr lang="en-US" altLang="zh-CN" baseline="-25000" smtClean="0"/>
              <a:t>2</a:t>
            </a:r>
            <a:r>
              <a:rPr lang="zh-CN" altLang="en-US" smtClean="0"/>
              <a:t>＝</a:t>
            </a:r>
            <a:r>
              <a:rPr lang="en-US" altLang="zh-CN" smtClean="0"/>
              <a:t>max(X, 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的分布律。</a:t>
            </a: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1143000" y="38100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9900"/>
                </a:solidFill>
              </a:rPr>
              <a:t>解</a:t>
            </a:r>
            <a:r>
              <a:rPr lang="zh-CN" altLang="en-US" baseline="0"/>
              <a:t>： </a:t>
            </a:r>
            <a:r>
              <a:rPr lang="en-US" altLang="zh-CN" baseline="0"/>
              <a:t>Z</a:t>
            </a:r>
            <a:r>
              <a:rPr lang="en-US" altLang="zh-CN"/>
              <a:t>1</a:t>
            </a:r>
            <a:r>
              <a:rPr lang="zh-CN" altLang="en-US" baseline="0"/>
              <a:t>的分布律和</a:t>
            </a:r>
            <a:r>
              <a:rPr lang="en-US" altLang="zh-CN" baseline="0"/>
              <a:t>Z</a:t>
            </a:r>
            <a:r>
              <a:rPr lang="en-US" altLang="zh-CN"/>
              <a:t>2</a:t>
            </a:r>
            <a:r>
              <a:rPr lang="zh-CN" altLang="en-US" baseline="0"/>
              <a:t>的分布律如下：</a:t>
            </a:r>
            <a:endParaRPr lang="zh-CN" altLang="en-US" baseline="0">
              <a:sym typeface="Symbol" panose="05050102010706020507" pitchFamily="18" charset="2"/>
            </a:endParaRPr>
          </a:p>
        </p:txBody>
      </p:sp>
      <p:graphicFrame>
        <p:nvGraphicFramePr>
          <p:cNvPr id="382981" name="Group 5"/>
          <p:cNvGraphicFramePr>
            <a:graphicFrameLocks noGrp="1"/>
          </p:cNvGraphicFramePr>
          <p:nvPr/>
        </p:nvGraphicFramePr>
        <p:xfrm>
          <a:off x="6324600" y="1219200"/>
          <a:ext cx="2438400" cy="1873250"/>
        </p:xfrm>
        <a:graphic>
          <a:graphicData uri="http://schemas.openxmlformats.org/drawingml/2006/table">
            <a:tbl>
              <a:tblPr/>
              <a:tblGrid>
                <a:gridCol w="1066800"/>
                <a:gridCol w="685800"/>
                <a:gridCol w="685800"/>
              </a:tblGrid>
              <a:tr h="81260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2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2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709" marB="4570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3" name="Text Box 25"/>
          <p:cNvSpPr txBox="1">
            <a:spLocks noChangeArrowheads="1"/>
          </p:cNvSpPr>
          <p:nvPr/>
        </p:nvSpPr>
        <p:spPr bwMode="auto">
          <a:xfrm>
            <a:off x="6400800" y="1600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baseline="0"/>
              <a:t>X</a:t>
            </a:r>
          </a:p>
        </p:txBody>
      </p:sp>
      <p:sp>
        <p:nvSpPr>
          <p:cNvPr id="18454" name="Text Box 26"/>
          <p:cNvSpPr txBox="1">
            <a:spLocks noChangeArrowheads="1"/>
          </p:cNvSpPr>
          <p:nvPr/>
        </p:nvSpPr>
        <p:spPr bwMode="auto">
          <a:xfrm>
            <a:off x="7010400" y="1219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baseline="0"/>
              <a:t>Y</a:t>
            </a:r>
          </a:p>
        </p:txBody>
      </p:sp>
      <p:sp>
        <p:nvSpPr>
          <p:cNvPr id="18455" name="Text Box 27"/>
          <p:cNvSpPr txBox="1">
            <a:spLocks noChangeArrowheads="1"/>
          </p:cNvSpPr>
          <p:nvPr/>
        </p:nvSpPr>
        <p:spPr bwMode="auto">
          <a:xfrm>
            <a:off x="6705600" y="1447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 baseline="0"/>
              <a:t>P</a:t>
            </a:r>
            <a:r>
              <a:rPr lang="en-US" altLang="zh-CN" sz="2400" b="0"/>
              <a:t>ij</a:t>
            </a:r>
          </a:p>
        </p:txBody>
      </p:sp>
      <p:sp>
        <p:nvSpPr>
          <p:cNvPr id="18456" name="Line 28"/>
          <p:cNvSpPr>
            <a:spLocks noChangeShapeType="1"/>
          </p:cNvSpPr>
          <p:nvPr/>
        </p:nvSpPr>
        <p:spPr bwMode="auto">
          <a:xfrm>
            <a:off x="6324600" y="12192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7" name="Line 29"/>
          <p:cNvSpPr>
            <a:spLocks noChangeShapeType="1"/>
          </p:cNvSpPr>
          <p:nvPr/>
        </p:nvSpPr>
        <p:spPr bwMode="auto">
          <a:xfrm>
            <a:off x="6324600" y="12192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3006" name="Group 30"/>
          <p:cNvGraphicFramePr>
            <a:graphicFrameLocks noGrp="1"/>
          </p:cNvGraphicFramePr>
          <p:nvPr/>
        </p:nvGraphicFramePr>
        <p:xfrm>
          <a:off x="1143000" y="4724400"/>
          <a:ext cx="3581400" cy="1169988"/>
        </p:xfrm>
        <a:graphic>
          <a:graphicData uri="http://schemas.openxmlformats.org/drawingml/2006/table">
            <a:tbl>
              <a:tblPr/>
              <a:tblGrid>
                <a:gridCol w="1524000"/>
                <a:gridCol w="685800"/>
                <a:gridCol w="685800"/>
                <a:gridCol w="685800"/>
              </a:tblGrid>
              <a:tr h="63984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Z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X+Y</a:t>
                      </a:r>
                    </a:p>
                  </a:txBody>
                  <a:tcPr marT="45666" marB="456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666" marB="4566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T="45666" marB="4566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4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T="45666" marB="456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1/2</a:t>
                      </a:r>
                    </a:p>
                  </a:txBody>
                  <a:tcPr marT="45666" marB="4566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666" marB="4566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3023" name="Group 47"/>
          <p:cNvGraphicFramePr>
            <a:graphicFrameLocks noGrp="1"/>
          </p:cNvGraphicFramePr>
          <p:nvPr/>
        </p:nvGraphicFramePr>
        <p:xfrm>
          <a:off x="5029200" y="4724400"/>
          <a:ext cx="3810000" cy="1169988"/>
        </p:xfrm>
        <a:graphic>
          <a:graphicData uri="http://schemas.openxmlformats.org/drawingml/2006/table">
            <a:tbl>
              <a:tblPr/>
              <a:tblGrid>
                <a:gridCol w="2052638"/>
                <a:gridCol w="879475"/>
                <a:gridCol w="877887"/>
              </a:tblGrid>
              <a:tr h="63984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Z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max(X, Y)</a:t>
                      </a:r>
                    </a:p>
                  </a:txBody>
                  <a:tcPr marT="45666" marB="456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45666" marB="4566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143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T="45666" marB="456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3/4</a:t>
                      </a:r>
                    </a:p>
                  </a:txBody>
                  <a:tcPr marT="45666" marB="4566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97E917F1-8099-4878-93E2-E790150A6B5D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10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54649F-9B48-46EF-8E08-034F0D4B8040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143000"/>
            <a:ext cx="7605713" cy="517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X</a:t>
            </a:r>
            <a:r>
              <a:rPr lang="zh-CN" altLang="en-US" smtClean="0"/>
              <a:t>～</a:t>
            </a:r>
            <a:r>
              <a:rPr lang="en-US" altLang="zh-CN" smtClean="0"/>
              <a:t>N(0, 1)</a:t>
            </a:r>
            <a:r>
              <a:rPr lang="zh-CN" altLang="en-US" smtClean="0"/>
              <a:t>，求</a:t>
            </a:r>
            <a:r>
              <a:rPr lang="en-US" altLang="zh-CN" smtClean="0"/>
              <a:t>Y = X</a:t>
            </a:r>
            <a:r>
              <a:rPr lang="en-US" altLang="zh-CN" baseline="30000" smtClean="0"/>
              <a:t>2</a:t>
            </a:r>
            <a:r>
              <a:rPr lang="zh-CN" altLang="en-US" smtClean="0"/>
              <a:t>的概率密度函数</a:t>
            </a:r>
            <a:r>
              <a:rPr lang="en-US" altLang="zh-CN" smtClean="0"/>
              <a:t>f</a:t>
            </a:r>
            <a:r>
              <a:rPr lang="en-US" altLang="zh-CN" baseline="-25000" smtClean="0"/>
              <a:t>Y</a:t>
            </a:r>
            <a:r>
              <a:rPr lang="en-US" altLang="zh-CN" smtClean="0"/>
              <a:t>(y)</a:t>
            </a:r>
            <a:r>
              <a:rPr lang="zh-CN" altLang="en-US" smtClean="0"/>
              <a:t>。</a:t>
            </a:r>
          </a:p>
        </p:txBody>
      </p:sp>
      <p:graphicFrame>
        <p:nvGraphicFramePr>
          <p:cNvPr id="393278" name="Object 62"/>
          <p:cNvGraphicFramePr>
            <a:graphicFrameLocks noChangeAspect="1"/>
          </p:cNvGraphicFramePr>
          <p:nvPr>
            <p:ph sz="half" idx="2"/>
          </p:nvPr>
        </p:nvGraphicFramePr>
        <p:xfrm>
          <a:off x="1331913" y="2773363"/>
          <a:ext cx="7299325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3" imgW="2921000" imgH="723900" progId="Equation.DSMT4">
                  <p:embed/>
                </p:oleObj>
              </mc:Choice>
              <mc:Fallback>
                <p:oleObj name="Equation" r:id="rId3" imgW="2921000" imgH="7239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73363"/>
                        <a:ext cx="7299325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143000" y="1844675"/>
            <a:ext cx="7467600" cy="550863"/>
            <a:chOff x="720" y="1162"/>
            <a:chExt cx="4704" cy="347"/>
          </a:xfrm>
        </p:grpSpPr>
        <p:sp>
          <p:nvSpPr>
            <p:cNvPr id="19466" name="Text Box 4"/>
            <p:cNvSpPr txBox="1">
              <a:spLocks noChangeArrowheads="1"/>
            </p:cNvSpPr>
            <p:nvPr/>
          </p:nvSpPr>
          <p:spPr bwMode="auto">
            <a:xfrm>
              <a:off x="720" y="1162"/>
              <a:ext cx="47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baseline="0">
                  <a:solidFill>
                    <a:srgbClr val="FF9900"/>
                  </a:solidFill>
                </a:rPr>
                <a:t>解</a:t>
              </a:r>
              <a:r>
                <a:rPr lang="zh-CN" altLang="en-US" baseline="0"/>
                <a:t>： 由</a:t>
              </a:r>
              <a:r>
                <a:rPr lang="en-US" altLang="zh-CN" baseline="0"/>
                <a:t>y=x</a:t>
              </a:r>
              <a:r>
                <a:rPr lang="en-US" altLang="zh-CN" baseline="30000"/>
                <a:t>2</a:t>
              </a:r>
              <a:r>
                <a:rPr lang="zh-CN" altLang="en-US" baseline="0"/>
                <a:t>，有</a:t>
              </a:r>
              <a:r>
                <a:rPr lang="en-US" altLang="zh-CN" baseline="0"/>
                <a:t>x</a:t>
              </a:r>
              <a:r>
                <a:rPr lang="en-US" altLang="zh-CN"/>
                <a:t>1</a:t>
              </a:r>
              <a:r>
                <a:rPr lang="en-US" altLang="zh-CN" baseline="0"/>
                <a:t>= -    </a:t>
              </a:r>
              <a:r>
                <a:rPr lang="zh-CN" altLang="en-US" baseline="0"/>
                <a:t>，</a:t>
              </a:r>
              <a:r>
                <a:rPr lang="en-US" altLang="zh-CN" baseline="0"/>
                <a:t>x</a:t>
              </a:r>
              <a:r>
                <a:rPr lang="en-US" altLang="zh-CN"/>
                <a:t>2</a:t>
              </a:r>
              <a:r>
                <a:rPr lang="en-US" altLang="zh-CN" baseline="0"/>
                <a:t>=    </a:t>
              </a:r>
              <a:r>
                <a:rPr lang="zh-CN" altLang="en-US" baseline="0"/>
                <a:t>，</a:t>
              </a:r>
              <a:r>
                <a:rPr lang="en-US" altLang="zh-CN" baseline="0"/>
                <a:t>y&gt;0</a:t>
              </a:r>
              <a:r>
                <a:rPr lang="zh-CN" altLang="en-US" baseline="0"/>
                <a:t>，故</a:t>
              </a:r>
            </a:p>
          </p:txBody>
        </p:sp>
        <p:graphicFrame>
          <p:nvGraphicFramePr>
            <p:cNvPr id="19467" name="Object 64"/>
            <p:cNvGraphicFramePr>
              <a:graphicFrameLocks noChangeAspect="1"/>
            </p:cNvGraphicFramePr>
            <p:nvPr/>
          </p:nvGraphicFramePr>
          <p:xfrm>
            <a:off x="2779" y="1189"/>
            <a:ext cx="30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" name="公式" r:id="rId5" imgW="241195" imgH="253890" progId="Equation.3">
                    <p:embed/>
                  </p:oleObj>
                </mc:Choice>
                <mc:Fallback>
                  <p:oleObj name="公式" r:id="rId5" imgW="241195" imgH="25389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9" y="1189"/>
                          <a:ext cx="30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65"/>
            <p:cNvGraphicFramePr>
              <a:graphicFrameLocks noChangeAspect="1"/>
            </p:cNvGraphicFramePr>
            <p:nvPr/>
          </p:nvGraphicFramePr>
          <p:xfrm>
            <a:off x="3558" y="1189"/>
            <a:ext cx="30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name="公式" r:id="rId7" imgW="241195" imgH="253890" progId="Equation.3">
                    <p:embed/>
                  </p:oleObj>
                </mc:Choice>
                <mc:Fallback>
                  <p:oleObj name="公式" r:id="rId7" imgW="241195" imgH="25389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1189"/>
                          <a:ext cx="30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3282" name="Object 66"/>
          <p:cNvGraphicFramePr>
            <a:graphicFrameLocks noChangeAspect="1"/>
          </p:cNvGraphicFramePr>
          <p:nvPr/>
        </p:nvGraphicFramePr>
        <p:xfrm>
          <a:off x="2230438" y="4667250"/>
          <a:ext cx="339566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8" imgW="1358900" imgH="685800" progId="Equation.DSMT4">
                  <p:embed/>
                </p:oleObj>
              </mc:Choice>
              <mc:Fallback>
                <p:oleObj name="Equation" r:id="rId8" imgW="1358900" imgH="6858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4667250"/>
                        <a:ext cx="339566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A9A5A3AC-372E-44D9-BDD9-917EADE8BEC0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11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C61172-DBF4-4BA2-BF09-89B63217F942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1913" y="1143000"/>
            <a:ext cx="7318375" cy="2051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r.v. X</a:t>
            </a:r>
            <a:r>
              <a:rPr lang="zh-CN" altLang="en-US" smtClean="0"/>
              <a:t>～</a:t>
            </a:r>
            <a:r>
              <a:rPr lang="en-US" altLang="zh-CN" smtClean="0"/>
              <a:t>N(0, 1)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～</a:t>
            </a:r>
            <a:r>
              <a:rPr lang="en-US" altLang="zh-CN" smtClean="0"/>
              <a:t>N(0, 1)</a:t>
            </a:r>
            <a:r>
              <a:rPr lang="zh-CN" altLang="en-US" smtClean="0"/>
              <a:t>且相互独立，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U</a:t>
            </a:r>
            <a:r>
              <a:rPr lang="zh-CN" altLang="en-US" smtClean="0"/>
              <a:t>＝</a:t>
            </a:r>
            <a:r>
              <a:rPr lang="en-US" altLang="zh-CN" smtClean="0"/>
              <a:t>X + Y</a:t>
            </a:r>
            <a:r>
              <a:rPr lang="zh-CN" altLang="en-US" smtClean="0"/>
              <a:t>，</a:t>
            </a:r>
            <a:r>
              <a:rPr lang="en-US" altLang="zh-CN" smtClean="0"/>
              <a:t>V</a:t>
            </a:r>
            <a:r>
              <a:rPr lang="zh-CN" altLang="en-US" smtClean="0"/>
              <a:t>＝</a:t>
            </a:r>
            <a:r>
              <a:rPr lang="en-US" altLang="zh-CN" smtClean="0"/>
              <a:t>X - Y</a:t>
            </a:r>
            <a:r>
              <a:rPr lang="zh-CN" altLang="en-US" smtClean="0"/>
              <a:t>，求：</a:t>
            </a:r>
          </a:p>
          <a:p>
            <a:pPr eaLnBrk="1" hangingPunct="1"/>
            <a:r>
              <a:rPr lang="en-US" altLang="zh-CN" smtClean="0"/>
              <a:t>r.v.(U, V)</a:t>
            </a:r>
            <a:r>
              <a:rPr lang="zh-CN" altLang="en-US" smtClean="0"/>
              <a:t>的联合概率密度</a:t>
            </a:r>
            <a:r>
              <a:rPr lang="en-US" altLang="zh-CN" smtClean="0"/>
              <a:t>f</a:t>
            </a:r>
            <a:r>
              <a:rPr lang="en-US" altLang="zh-CN" baseline="-25000" smtClean="0"/>
              <a:t>U, V</a:t>
            </a:r>
            <a:r>
              <a:rPr lang="en-US" altLang="zh-CN" smtClean="0"/>
              <a:t>(u, v)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en-US" altLang="zh-CN" smtClean="0"/>
              <a:t>r.v.U</a:t>
            </a:r>
            <a:r>
              <a:rPr lang="zh-CN" altLang="en-US" smtClean="0"/>
              <a:t>与</a:t>
            </a:r>
            <a:r>
              <a:rPr lang="en-US" altLang="zh-CN" smtClean="0"/>
              <a:t>V</a:t>
            </a:r>
            <a:r>
              <a:rPr lang="zh-CN" altLang="en-US" smtClean="0"/>
              <a:t>是否独立？</a:t>
            </a:r>
          </a:p>
        </p:txBody>
      </p:sp>
      <p:graphicFrame>
        <p:nvGraphicFramePr>
          <p:cNvPr id="3962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331913" y="3860800"/>
          <a:ext cx="72993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公式" r:id="rId3" imgW="2387600" imgH="444500" progId="Equation.3">
                  <p:embed/>
                </p:oleObj>
              </mc:Choice>
              <mc:Fallback>
                <p:oleObj name="公式" r:id="rId3" imgW="23876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0800"/>
                        <a:ext cx="7299325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1136650" y="327025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>
                <a:solidFill>
                  <a:srgbClr val="FF9900"/>
                </a:solidFill>
              </a:rPr>
              <a:t>解</a:t>
            </a:r>
            <a:r>
              <a:rPr lang="zh-CN" altLang="en-US" baseline="0"/>
              <a:t>：</a:t>
            </a:r>
            <a:r>
              <a:rPr lang="en-US" altLang="zh-CN" baseline="0">
                <a:solidFill>
                  <a:srgbClr val="00FF00"/>
                </a:solidFill>
              </a:rPr>
              <a:t>1.</a:t>
            </a:r>
            <a:r>
              <a:rPr lang="en-US" altLang="zh-CN" baseline="0"/>
              <a:t>  r.v.(X, Y)</a:t>
            </a:r>
            <a:r>
              <a:rPr lang="zh-CN" altLang="en-US" baseline="0"/>
              <a:t>的联合概率密度为</a:t>
            </a:r>
          </a:p>
        </p:txBody>
      </p:sp>
      <p:sp>
        <p:nvSpPr>
          <p:cNvPr id="204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C061FC94-3C79-41E8-A5F1-CCCF0B4B46AF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12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B78D5-4F60-4FD1-9A48-9A94FC341D02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404938"/>
            <a:ext cx="7318375" cy="512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由			    解得反函数</a:t>
            </a:r>
          </a:p>
        </p:txBody>
      </p:sp>
      <p:graphicFrame>
        <p:nvGraphicFramePr>
          <p:cNvPr id="39731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376363" y="5157788"/>
          <a:ext cx="7299325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3" imgW="2400300" imgH="444500" progId="Equation.3">
                  <p:embed/>
                </p:oleObj>
              </mc:Choice>
              <mc:Fallback>
                <p:oleObj name="公式" r:id="rId3" imgW="24003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157788"/>
                        <a:ext cx="7299325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1187450" y="4514850"/>
            <a:ext cx="5811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/>
              <a:t>从而</a:t>
            </a:r>
            <a:r>
              <a:rPr lang="en-US" altLang="zh-CN" baseline="0"/>
              <a:t>r.v.(U, V)</a:t>
            </a:r>
            <a:r>
              <a:rPr lang="zh-CN" altLang="en-US" baseline="0"/>
              <a:t>的联合概率密度为</a:t>
            </a:r>
          </a:p>
        </p:txBody>
      </p:sp>
      <p:graphicFrame>
        <p:nvGraphicFramePr>
          <p:cNvPr id="397318" name="Object 6"/>
          <p:cNvGraphicFramePr>
            <a:graphicFrameLocks noChangeAspect="1"/>
          </p:cNvGraphicFramePr>
          <p:nvPr/>
        </p:nvGraphicFramePr>
        <p:xfrm>
          <a:off x="1619250" y="1125538"/>
          <a:ext cx="16811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公式" r:id="rId5" imgW="672808" imgH="469696" progId="Equation.3">
                  <p:embed/>
                </p:oleObj>
              </mc:Choice>
              <mc:Fallback>
                <p:oleObj name="公式" r:id="rId5" imgW="672808" imgH="4696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25538"/>
                        <a:ext cx="16811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Object 7"/>
          <p:cNvGraphicFramePr>
            <a:graphicFrameLocks noChangeAspect="1"/>
          </p:cNvGraphicFramePr>
          <p:nvPr/>
        </p:nvGraphicFramePr>
        <p:xfrm>
          <a:off x="1541463" y="2422525"/>
          <a:ext cx="1744662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公式" r:id="rId7" imgW="698500" imgH="787400" progId="Equation.3">
                  <p:embed/>
                </p:oleObj>
              </mc:Choice>
              <mc:Fallback>
                <p:oleObj name="公式" r:id="rId7" imgW="698500" imgH="78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422525"/>
                        <a:ext cx="1744662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Object 8"/>
          <p:cNvGraphicFramePr>
            <a:graphicFrameLocks noChangeAspect="1"/>
          </p:cNvGraphicFramePr>
          <p:nvPr/>
        </p:nvGraphicFramePr>
        <p:xfrm>
          <a:off x="6007100" y="2422525"/>
          <a:ext cx="288607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公式" r:id="rId9" imgW="1155700" imgH="787400" progId="Equation.3">
                  <p:embed/>
                </p:oleObj>
              </mc:Choice>
              <mc:Fallback>
                <p:oleObj name="公式" r:id="rId9" imgW="1155700" imgH="787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2422525"/>
                        <a:ext cx="288607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4124325" y="3094038"/>
            <a:ext cx="203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/>
              <a:t>变换行列式</a:t>
            </a:r>
          </a:p>
        </p:txBody>
      </p:sp>
      <p:sp>
        <p:nvSpPr>
          <p:cNvPr id="215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A37B17C0-ED87-4C5F-B683-43B032995E9C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13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7" grpId="0"/>
      <p:bldP spid="3973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F90528-646C-4647-B156-3A8DB7F4AB5B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404938"/>
            <a:ext cx="7318375" cy="517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FF00"/>
                </a:solidFill>
              </a:rPr>
              <a:t>2.</a:t>
            </a:r>
            <a:r>
              <a:rPr lang="en-US" altLang="zh-CN" smtClean="0"/>
              <a:t> U, V</a:t>
            </a:r>
            <a:r>
              <a:rPr lang="zh-CN" altLang="en-US" smtClean="0"/>
              <a:t>的边缘概率密度为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1187450" y="4514850"/>
            <a:ext cx="76327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/>
              <a:t>由于	</a:t>
            </a:r>
            <a:r>
              <a:rPr lang="en-US" altLang="zh-CN" baseline="0"/>
              <a:t>f</a:t>
            </a:r>
            <a:r>
              <a:rPr lang="en-US" altLang="zh-CN"/>
              <a:t>UV</a:t>
            </a:r>
            <a:r>
              <a:rPr lang="en-US" altLang="zh-CN" baseline="0"/>
              <a:t>(u, v)</a:t>
            </a:r>
            <a:r>
              <a:rPr lang="zh-CN" altLang="en-US" baseline="0"/>
              <a:t>＝</a:t>
            </a:r>
            <a:r>
              <a:rPr lang="en-US" altLang="zh-CN" baseline="0"/>
              <a:t>f</a:t>
            </a:r>
            <a:r>
              <a:rPr lang="en-US" altLang="zh-CN"/>
              <a:t>U</a:t>
            </a:r>
            <a:r>
              <a:rPr lang="en-US" altLang="zh-CN" baseline="0"/>
              <a:t>(u).f</a:t>
            </a:r>
            <a:r>
              <a:rPr lang="en-US" altLang="zh-CN"/>
              <a:t>V</a:t>
            </a:r>
            <a:r>
              <a:rPr lang="en-US" altLang="zh-CN" baseline="0"/>
              <a:t>(v)	 (u, v)∈R</a:t>
            </a:r>
            <a:r>
              <a:rPr lang="en-US" altLang="zh-CN" baseline="30000"/>
              <a:t>2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baseline="0"/>
              <a:t>故</a:t>
            </a:r>
            <a:r>
              <a:rPr lang="en-US" altLang="zh-CN" baseline="0"/>
              <a:t>U</a:t>
            </a:r>
            <a:r>
              <a:rPr lang="zh-CN" altLang="en-US" baseline="0"/>
              <a:t>＝</a:t>
            </a:r>
            <a:r>
              <a:rPr lang="en-US" altLang="zh-CN" baseline="0"/>
              <a:t>X + Y</a:t>
            </a:r>
            <a:r>
              <a:rPr lang="zh-CN" altLang="en-US" baseline="0"/>
              <a:t>，</a:t>
            </a:r>
            <a:r>
              <a:rPr lang="en-US" altLang="zh-CN" baseline="0"/>
              <a:t>V</a:t>
            </a:r>
            <a:r>
              <a:rPr lang="zh-CN" altLang="en-US" baseline="0"/>
              <a:t>＝</a:t>
            </a:r>
            <a:r>
              <a:rPr lang="en-US" altLang="zh-CN" baseline="0"/>
              <a:t>X - Y</a:t>
            </a:r>
            <a:r>
              <a:rPr lang="zh-CN" altLang="en-US" baseline="0"/>
              <a:t>相互独立。</a:t>
            </a:r>
          </a:p>
        </p:txBody>
      </p:sp>
      <p:graphicFrame>
        <p:nvGraphicFramePr>
          <p:cNvPr id="398345" name="Object 9"/>
          <p:cNvGraphicFramePr>
            <a:graphicFrameLocks noChangeAspect="1"/>
          </p:cNvGraphicFramePr>
          <p:nvPr/>
        </p:nvGraphicFramePr>
        <p:xfrm>
          <a:off x="1547813" y="1916113"/>
          <a:ext cx="52355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公式" r:id="rId3" imgW="2095500" imgH="469900" progId="Equation.3">
                  <p:embed/>
                </p:oleObj>
              </mc:Choice>
              <mc:Fallback>
                <p:oleObj name="公式" r:id="rId3" imgW="2095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16113"/>
                        <a:ext cx="523557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6" name="Object 10"/>
          <p:cNvGraphicFramePr>
            <a:graphicFrameLocks noChangeAspect="1"/>
          </p:cNvGraphicFramePr>
          <p:nvPr/>
        </p:nvGraphicFramePr>
        <p:xfrm>
          <a:off x="1547813" y="2924175"/>
          <a:ext cx="52355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公式" r:id="rId5" imgW="2095500" imgH="469900" progId="Equation.3">
                  <p:embed/>
                </p:oleObj>
              </mc:Choice>
              <mc:Fallback>
                <p:oleObj name="公式" r:id="rId5" imgW="20955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924175"/>
                        <a:ext cx="523557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2CB58F45-E695-45B6-A951-10FAB161A70A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14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  <p:bldP spid="39834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45672D-F3DE-44EC-8CD2-991DAE8F17ED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§1.3  </a:t>
            </a:r>
            <a:r>
              <a:rPr lang="zh-CN" altLang="en-US" smtClean="0"/>
              <a:t>随机变量的数字特征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48600" cy="6588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smtClean="0">
                <a:solidFill>
                  <a:srgbClr val="CC00CC"/>
                </a:solidFill>
              </a:rPr>
              <a:t>一、数学期望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1143000" y="160020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sz="2400" baseline="0"/>
              <a:t>若离散型</a:t>
            </a:r>
            <a:r>
              <a:rPr lang="en-US" altLang="zh-CN" sz="2400" baseline="0"/>
              <a:t>R.V.X</a:t>
            </a:r>
            <a:r>
              <a:rPr lang="zh-CN" altLang="en-US" sz="2400" baseline="0"/>
              <a:t>的分布律为</a:t>
            </a:r>
            <a:r>
              <a:rPr lang="en-US" altLang="zh-CN" sz="2400" baseline="0"/>
              <a:t>p</a:t>
            </a:r>
            <a:r>
              <a:rPr lang="en-US" altLang="zh-CN" sz="2400"/>
              <a:t>k</a:t>
            </a:r>
            <a:r>
              <a:rPr lang="zh-CN" altLang="en-US" sz="2400" baseline="0"/>
              <a:t>＝</a:t>
            </a:r>
            <a:r>
              <a:rPr lang="en-US" altLang="zh-CN" sz="2400" baseline="0"/>
              <a:t>P{X=X</a:t>
            </a:r>
            <a:r>
              <a:rPr lang="en-US" altLang="zh-CN" sz="2400"/>
              <a:t>k</a:t>
            </a:r>
            <a:r>
              <a:rPr lang="en-US" altLang="zh-CN" sz="2400" baseline="0"/>
              <a:t>}</a:t>
            </a:r>
            <a:r>
              <a:rPr lang="zh-CN" altLang="en-US" sz="2400" baseline="0"/>
              <a:t>，</a:t>
            </a:r>
            <a:r>
              <a:rPr lang="en-US" altLang="zh-CN" sz="2400" baseline="0"/>
              <a:t>k=1, 2, …</a:t>
            </a:r>
            <a:r>
              <a:rPr lang="zh-CN" altLang="en-US" sz="2400" baseline="0"/>
              <a:t>，当                        时，称</a:t>
            </a:r>
          </a:p>
        </p:txBody>
      </p:sp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1595438" y="2133600"/>
          <a:ext cx="17526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3" imgW="939392" imgH="431613" progId="Equation.3">
                  <p:embed/>
                </p:oleObj>
              </mc:Choice>
              <mc:Fallback>
                <p:oleObj name="Equation" r:id="rId3" imgW="939392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2133600"/>
                        <a:ext cx="17526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4" name="Object 6"/>
          <p:cNvGraphicFramePr>
            <a:graphicFrameLocks noChangeAspect="1"/>
          </p:cNvGraphicFramePr>
          <p:nvPr/>
        </p:nvGraphicFramePr>
        <p:xfrm>
          <a:off x="3200400" y="2667000"/>
          <a:ext cx="21478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5" imgW="1016000" imgH="431800" progId="Equation.3">
                  <p:embed/>
                </p:oleObj>
              </mc:Choice>
              <mc:Fallback>
                <p:oleObj name="Equation" r:id="rId5" imgW="1016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67000"/>
                        <a:ext cx="214788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447800" y="3573463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baseline="0"/>
              <a:t>为</a:t>
            </a:r>
            <a:r>
              <a:rPr lang="en-US" altLang="zh-CN" sz="2400" baseline="0"/>
              <a:t>R.V.X</a:t>
            </a:r>
            <a:r>
              <a:rPr lang="zh-CN" altLang="en-US" sz="2400" baseline="0"/>
              <a:t>的</a:t>
            </a:r>
            <a:r>
              <a:rPr lang="zh-CN" altLang="en-US" sz="2400" baseline="0">
                <a:solidFill>
                  <a:srgbClr val="0000FF"/>
                </a:solidFill>
              </a:rPr>
              <a:t>数学期望</a:t>
            </a:r>
            <a:r>
              <a:rPr lang="en-US" altLang="zh-CN" sz="2400" baseline="0"/>
              <a:t>(</a:t>
            </a:r>
            <a:r>
              <a:rPr lang="zh-CN" altLang="en-US" sz="2400" baseline="0">
                <a:solidFill>
                  <a:srgbClr val="CC00CC"/>
                </a:solidFill>
              </a:rPr>
              <a:t>均值</a:t>
            </a:r>
            <a:r>
              <a:rPr lang="en-US" altLang="zh-CN" sz="2400" baseline="0"/>
              <a:t>)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422275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sz="2400" baseline="0"/>
              <a:t>若连续型</a:t>
            </a:r>
            <a:r>
              <a:rPr lang="en-US" altLang="zh-CN" sz="2400" baseline="0"/>
              <a:t>R.V.X</a:t>
            </a:r>
            <a:r>
              <a:rPr lang="zh-CN" altLang="en-US" sz="2400" baseline="0"/>
              <a:t>的概率密度函数为</a:t>
            </a:r>
            <a:r>
              <a:rPr lang="en-US" altLang="zh-CN" sz="2400" baseline="0"/>
              <a:t>f(x), x</a:t>
            </a:r>
            <a:r>
              <a:rPr lang="en-US" altLang="zh-CN" sz="2400" baseline="0">
                <a:sym typeface="Symbol" panose="05050102010706020507" pitchFamily="18" charset="2"/>
              </a:rPr>
              <a:t>(-</a:t>
            </a:r>
            <a:r>
              <a:rPr lang="en-US" altLang="zh-CN" sz="2400" baseline="0"/>
              <a:t>∞, +∞)</a:t>
            </a:r>
            <a:r>
              <a:rPr lang="zh-CN" altLang="en-US" sz="2400" baseline="0"/>
              <a:t>，当			           时，称</a:t>
            </a:r>
          </a:p>
        </p:txBody>
      </p:sp>
      <p:graphicFrame>
        <p:nvGraphicFramePr>
          <p:cNvPr id="268297" name="Object 9"/>
          <p:cNvGraphicFramePr>
            <a:graphicFrameLocks noChangeAspect="1"/>
          </p:cNvGraphicFramePr>
          <p:nvPr/>
        </p:nvGraphicFramePr>
        <p:xfrm>
          <a:off x="1619250" y="4797425"/>
          <a:ext cx="2209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7" imgW="1143000" imgH="330200" progId="Equation.3">
                  <p:embed/>
                </p:oleObj>
              </mc:Choice>
              <mc:Fallback>
                <p:oleObj name="Equation" r:id="rId7" imgW="11430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97425"/>
                        <a:ext cx="22098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8" name="Object 10"/>
          <p:cNvGraphicFramePr>
            <a:graphicFrameLocks noChangeAspect="1"/>
          </p:cNvGraphicFramePr>
          <p:nvPr/>
        </p:nvGraphicFramePr>
        <p:xfrm>
          <a:off x="3252788" y="5364163"/>
          <a:ext cx="26765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公式" r:id="rId9" imgW="1206500" imgH="330200" progId="Equation.3">
                  <p:embed/>
                </p:oleObj>
              </mc:Choice>
              <mc:Fallback>
                <p:oleObj name="公式" r:id="rId9" imgW="12065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5364163"/>
                        <a:ext cx="267652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1371600" y="60198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baseline="0"/>
              <a:t>为</a:t>
            </a:r>
            <a:r>
              <a:rPr lang="en-US" altLang="zh-CN" sz="2400" baseline="0"/>
              <a:t>R.V.X</a:t>
            </a:r>
            <a:r>
              <a:rPr lang="zh-CN" altLang="en-US" sz="2400" baseline="0"/>
              <a:t>的</a:t>
            </a:r>
            <a:r>
              <a:rPr lang="zh-CN" altLang="en-US" sz="2400" baseline="0">
                <a:solidFill>
                  <a:srgbClr val="0000FF"/>
                </a:solidFill>
              </a:rPr>
              <a:t>数学期望</a:t>
            </a:r>
            <a:r>
              <a:rPr lang="en-US" altLang="zh-CN" sz="2400" baseline="0"/>
              <a:t>(</a:t>
            </a:r>
            <a:r>
              <a:rPr lang="zh-CN" altLang="en-US" sz="2400" baseline="0">
                <a:solidFill>
                  <a:srgbClr val="CC00CC"/>
                </a:solidFill>
              </a:rPr>
              <a:t>均值</a:t>
            </a:r>
            <a:r>
              <a:rPr lang="en-US" altLang="zh-CN" sz="2400" baseline="0"/>
              <a:t>)</a:t>
            </a: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235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57A1BA39-770B-4ABA-A234-DEE383CB89F0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15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268292" grpId="0"/>
      <p:bldP spid="268295" grpId="0"/>
      <p:bldP spid="268296" grpId="0" autoUpdateAnimBg="0"/>
      <p:bldP spid="2682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1A3368-D1B5-4542-9B73-F8EE2512140C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定理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Y</a:t>
            </a:r>
            <a:r>
              <a:rPr lang="zh-CN" altLang="en-US" smtClean="0"/>
              <a:t>＝</a:t>
            </a:r>
            <a:r>
              <a:rPr lang="en-US" altLang="zh-CN" smtClean="0"/>
              <a:t>g(X)</a:t>
            </a:r>
            <a:r>
              <a:rPr lang="zh-CN" altLang="en-US" smtClean="0"/>
              <a:t>，</a:t>
            </a:r>
            <a:r>
              <a:rPr lang="en-US" altLang="zh-CN" smtClean="0"/>
              <a:t>g(x)</a:t>
            </a:r>
            <a:r>
              <a:rPr lang="zh-CN" altLang="en-US" smtClean="0"/>
              <a:t>是连续函数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990600" y="1600200"/>
            <a:ext cx="79248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arenR"/>
            </a:pPr>
            <a:r>
              <a:rPr lang="zh-CN" altLang="en-US" baseline="0"/>
              <a:t>若</a:t>
            </a:r>
            <a:r>
              <a:rPr lang="en-US" altLang="zh-CN" baseline="0"/>
              <a:t>X</a:t>
            </a:r>
            <a:r>
              <a:rPr lang="zh-CN" altLang="en-US" baseline="0"/>
              <a:t>是离散型</a:t>
            </a:r>
            <a:r>
              <a:rPr lang="en-US" altLang="zh-CN" baseline="0"/>
              <a:t>R.V.</a:t>
            </a:r>
            <a:r>
              <a:rPr lang="zh-CN" altLang="en-US" baseline="0"/>
              <a:t>，分布律为</a:t>
            </a:r>
            <a:r>
              <a:rPr lang="en-US" altLang="zh-CN" baseline="0"/>
              <a:t>p</a:t>
            </a:r>
            <a:r>
              <a:rPr lang="en-US" altLang="zh-CN"/>
              <a:t>k</a:t>
            </a:r>
            <a:r>
              <a:rPr lang="zh-CN" altLang="en-US" baseline="0"/>
              <a:t>＝</a:t>
            </a:r>
            <a:r>
              <a:rPr lang="en-US" altLang="zh-CN" baseline="0"/>
              <a:t>P{X=X</a:t>
            </a:r>
            <a:r>
              <a:rPr lang="en-US" altLang="zh-CN"/>
              <a:t>k</a:t>
            </a:r>
            <a:r>
              <a:rPr lang="en-US" altLang="zh-CN" baseline="0"/>
              <a:t>}</a:t>
            </a:r>
            <a:r>
              <a:rPr lang="zh-CN" altLang="en-US" baseline="0"/>
              <a:t>，</a:t>
            </a:r>
            <a:r>
              <a:rPr lang="en-US" altLang="zh-CN" baseline="0"/>
              <a:t>k=1, 2, …</a:t>
            </a:r>
            <a:r>
              <a:rPr lang="zh-CN" altLang="en-US" baseline="0"/>
              <a:t>，当                              时，则有</a:t>
            </a:r>
          </a:p>
        </p:txBody>
      </p:sp>
      <p:graphicFrame>
        <p:nvGraphicFramePr>
          <p:cNvPr id="328709" name="Object 5"/>
          <p:cNvGraphicFramePr>
            <a:graphicFrameLocks noChangeAspect="1"/>
          </p:cNvGraphicFramePr>
          <p:nvPr/>
        </p:nvGraphicFramePr>
        <p:xfrm>
          <a:off x="3786188" y="2170113"/>
          <a:ext cx="2514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3" imgW="1117600" imgH="431800" progId="Equation.3">
                  <p:embed/>
                </p:oleObj>
              </mc:Choice>
              <mc:Fallback>
                <p:oleObj name="Equation" r:id="rId3" imgW="1117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170113"/>
                        <a:ext cx="2514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0" name="Object 6"/>
          <p:cNvGraphicFramePr>
            <a:graphicFrameLocks noChangeAspect="1"/>
          </p:cNvGraphicFramePr>
          <p:nvPr/>
        </p:nvGraphicFramePr>
        <p:xfrm>
          <a:off x="2314575" y="3033713"/>
          <a:ext cx="43148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5" imgW="1854200" imgH="431800" progId="Equation.3">
                  <p:embed/>
                </p:oleObj>
              </mc:Choice>
              <mc:Fallback>
                <p:oleObj name="Equation" r:id="rId5" imgW="1854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033713"/>
                        <a:ext cx="4314825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1066800" y="4038600"/>
            <a:ext cx="7848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arenR" startAt="2"/>
            </a:pPr>
            <a:r>
              <a:rPr lang="zh-CN" altLang="en-US" baseline="0"/>
              <a:t>若</a:t>
            </a:r>
            <a:r>
              <a:rPr lang="en-US" altLang="zh-CN" baseline="0"/>
              <a:t>X</a:t>
            </a:r>
            <a:r>
              <a:rPr lang="zh-CN" altLang="en-US" baseline="0"/>
              <a:t>是连续型</a:t>
            </a:r>
            <a:r>
              <a:rPr lang="en-US" altLang="zh-CN" baseline="0"/>
              <a:t>R.V.</a:t>
            </a:r>
            <a:r>
              <a:rPr lang="zh-CN" altLang="en-US" baseline="0"/>
              <a:t>，概率密度函数为</a:t>
            </a:r>
            <a:r>
              <a:rPr lang="en-US" altLang="zh-CN" baseline="0"/>
              <a:t>f(x)</a:t>
            </a:r>
            <a:r>
              <a:rPr lang="zh-CN" altLang="en-US" baseline="0"/>
              <a:t>，</a:t>
            </a:r>
            <a:r>
              <a:rPr lang="en-US" altLang="zh-CN" baseline="0"/>
              <a:t>x</a:t>
            </a:r>
            <a:r>
              <a:rPr lang="en-US" altLang="zh-CN" baseline="0">
                <a:sym typeface="Symbol" panose="05050102010706020507" pitchFamily="18" charset="2"/>
              </a:rPr>
              <a:t>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aseline="0">
                <a:sym typeface="Symbol" panose="05050102010706020507" pitchFamily="18" charset="2"/>
              </a:rPr>
              <a:t>	(-</a:t>
            </a:r>
            <a:r>
              <a:rPr lang="en-US" altLang="zh-CN" baseline="0"/>
              <a:t>∞, +∞)</a:t>
            </a:r>
            <a:r>
              <a:rPr lang="zh-CN" altLang="en-US" baseline="0"/>
              <a:t>，当                                    时，则有</a:t>
            </a:r>
          </a:p>
        </p:txBody>
      </p:sp>
      <p:graphicFrame>
        <p:nvGraphicFramePr>
          <p:cNvPr id="328712" name="Object 8"/>
          <p:cNvGraphicFramePr>
            <a:graphicFrameLocks noChangeAspect="1"/>
          </p:cNvGraphicFramePr>
          <p:nvPr/>
        </p:nvGraphicFramePr>
        <p:xfrm>
          <a:off x="3635375" y="4702175"/>
          <a:ext cx="29718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7" imgW="1320227" imgH="330057" progId="Equation.3">
                  <p:embed/>
                </p:oleObj>
              </mc:Choice>
              <mc:Fallback>
                <p:oleObj name="Equation" r:id="rId7" imgW="1320227" imgH="3300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702175"/>
                        <a:ext cx="29718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3" name="Object 9"/>
          <p:cNvGraphicFramePr>
            <a:graphicFrameLocks noChangeAspect="1"/>
          </p:cNvGraphicFramePr>
          <p:nvPr/>
        </p:nvGraphicFramePr>
        <p:xfrm>
          <a:off x="2217738" y="5486400"/>
          <a:ext cx="456406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9" imgW="2057400" imgH="330200" progId="Equation.3">
                  <p:embed/>
                </p:oleObj>
              </mc:Choice>
              <mc:Fallback>
                <p:oleObj name="Equation" r:id="rId9" imgW="20574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5486400"/>
                        <a:ext cx="4564062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245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FF9BAC5F-7E93-4051-B663-2A7D220DA3E4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16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  <p:bldP spid="328708" grpId="0"/>
      <p:bldP spid="3287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86EA8D7-EB54-471B-8BB4-9C292F242B2F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定理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442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设</a:t>
            </a:r>
            <a:r>
              <a:rPr lang="en-US" altLang="zh-CN" sz="2400" smtClean="0"/>
              <a:t>Z</a:t>
            </a:r>
            <a:r>
              <a:rPr lang="zh-CN" altLang="en-US" sz="2400" smtClean="0"/>
              <a:t>＝</a:t>
            </a:r>
            <a:r>
              <a:rPr lang="en-US" altLang="zh-CN" sz="2400" smtClean="0"/>
              <a:t>g(X, Y)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g(x, y)</a:t>
            </a:r>
            <a:r>
              <a:rPr lang="zh-CN" altLang="en-US" sz="2400" smtClean="0"/>
              <a:t>是连续函数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900113" y="1447800"/>
            <a:ext cx="80645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FontTx/>
              <a:buAutoNum type="arabicParenR"/>
            </a:pPr>
            <a:r>
              <a:rPr lang="zh-CN" altLang="en-US" sz="2400" baseline="0"/>
              <a:t>当</a:t>
            </a:r>
            <a:r>
              <a:rPr lang="en-US" altLang="zh-CN" sz="2400" baseline="0"/>
              <a:t>(X, Y)</a:t>
            </a:r>
            <a:r>
              <a:rPr lang="zh-CN" altLang="en-US" sz="2400" baseline="0"/>
              <a:t>是离散型</a:t>
            </a:r>
            <a:r>
              <a:rPr lang="en-US" altLang="zh-CN" sz="2400" baseline="0"/>
              <a:t>R.V.</a:t>
            </a:r>
            <a:r>
              <a:rPr lang="zh-CN" altLang="en-US" sz="2400" baseline="0"/>
              <a:t>，联合分布律为</a:t>
            </a:r>
            <a:r>
              <a:rPr lang="en-US" altLang="zh-CN" sz="2400" baseline="0"/>
              <a:t>p</a:t>
            </a:r>
            <a:r>
              <a:rPr lang="en-US" altLang="zh-CN" sz="2400"/>
              <a:t>ij</a:t>
            </a:r>
            <a:r>
              <a:rPr lang="en-US" altLang="zh-CN" sz="2400" baseline="0"/>
              <a:t>=P{X=X</a:t>
            </a:r>
            <a:r>
              <a:rPr lang="en-US" altLang="zh-CN" sz="2400"/>
              <a:t>i</a:t>
            </a:r>
            <a:r>
              <a:rPr lang="en-US" altLang="zh-CN" sz="2400" baseline="0"/>
              <a:t>, Y=Y</a:t>
            </a:r>
            <a:r>
              <a:rPr lang="en-US" altLang="zh-CN" sz="2400"/>
              <a:t>j</a:t>
            </a:r>
            <a:r>
              <a:rPr lang="en-US" altLang="zh-CN" sz="2400" baseline="0"/>
              <a:t>}</a:t>
            </a:r>
            <a:r>
              <a:rPr lang="zh-CN" altLang="en-US" sz="2400" baseline="0"/>
              <a:t>，</a:t>
            </a:r>
            <a:r>
              <a:rPr lang="en-US" altLang="zh-CN" sz="2400" baseline="0"/>
              <a:t>i, j=1, 2, …</a:t>
            </a:r>
            <a:r>
              <a:rPr lang="zh-CN" altLang="en-US" sz="2400" baseline="0"/>
              <a:t>，若</a:t>
            </a:r>
          </a:p>
          <a:p>
            <a:pPr eaLnBrk="1" hangingPunct="1">
              <a:lnSpc>
                <a:spcPct val="180000"/>
              </a:lnSpc>
              <a:buFontTx/>
              <a:buNone/>
            </a:pPr>
            <a:r>
              <a:rPr lang="zh-CN" altLang="en-US" sz="2400" baseline="0"/>
              <a:t>   则有</a:t>
            </a:r>
          </a:p>
        </p:txBody>
      </p:sp>
      <p:graphicFrame>
        <p:nvGraphicFramePr>
          <p:cNvPr id="398341" name="Object 5"/>
          <p:cNvGraphicFramePr>
            <a:graphicFrameLocks noChangeAspect="1"/>
          </p:cNvGraphicFramePr>
          <p:nvPr/>
        </p:nvGraphicFramePr>
        <p:xfrm>
          <a:off x="3492500" y="2133600"/>
          <a:ext cx="26590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3" imgW="1473200" imgH="444500" progId="Equation.3">
                  <p:embed/>
                </p:oleObj>
              </mc:Choice>
              <mc:Fallback>
                <p:oleObj name="Equation" r:id="rId3" imgW="14732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133600"/>
                        <a:ext cx="2659063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Object 6"/>
          <p:cNvGraphicFramePr>
            <a:graphicFrameLocks noChangeAspect="1"/>
          </p:cNvGraphicFramePr>
          <p:nvPr/>
        </p:nvGraphicFramePr>
        <p:xfrm>
          <a:off x="1979613" y="2827338"/>
          <a:ext cx="47466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5" imgW="2374900" imgH="444500" progId="Equation.3">
                  <p:embed/>
                </p:oleObj>
              </mc:Choice>
              <mc:Fallback>
                <p:oleObj name="Equation" r:id="rId5" imgW="23749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827338"/>
                        <a:ext cx="47466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900113" y="4038600"/>
            <a:ext cx="8064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AutoNum type="arabicParenR" startAt="2"/>
            </a:pPr>
            <a:r>
              <a:rPr lang="zh-CN" altLang="en-US" sz="2400" baseline="0"/>
              <a:t>若</a:t>
            </a:r>
            <a:r>
              <a:rPr lang="en-US" altLang="zh-CN" sz="2400" baseline="0"/>
              <a:t>(X, Y)</a:t>
            </a:r>
            <a:r>
              <a:rPr lang="zh-CN" altLang="en-US" sz="2400" baseline="0"/>
              <a:t>是连续型</a:t>
            </a:r>
            <a:r>
              <a:rPr lang="en-US" altLang="zh-CN" sz="2400" baseline="0"/>
              <a:t>R.V.</a:t>
            </a:r>
            <a:r>
              <a:rPr lang="zh-CN" altLang="en-US" sz="2400" baseline="0"/>
              <a:t>，概率密度函数为</a:t>
            </a:r>
            <a:r>
              <a:rPr lang="en-US" altLang="zh-CN" sz="2400" baseline="0"/>
              <a:t>f(x, y)</a:t>
            </a:r>
            <a:r>
              <a:rPr lang="zh-CN" altLang="en-US" sz="2400" baseline="0"/>
              <a:t>，</a:t>
            </a:r>
            <a:r>
              <a:rPr lang="en-US" altLang="zh-CN" sz="2400" baseline="0"/>
              <a:t>x</a:t>
            </a:r>
            <a:r>
              <a:rPr lang="en-US" altLang="zh-CN" sz="2400" baseline="0">
                <a:sym typeface="Symbol" panose="05050102010706020507" pitchFamily="18" charset="2"/>
              </a:rPr>
              <a:t>(-</a:t>
            </a:r>
            <a:r>
              <a:rPr lang="en-US" altLang="zh-CN" sz="2400" baseline="0"/>
              <a:t>∞, +∞)</a:t>
            </a:r>
            <a:r>
              <a:rPr lang="zh-CN" altLang="en-US" sz="2400" baseline="0"/>
              <a:t>，当			                         时，则有</a:t>
            </a:r>
          </a:p>
        </p:txBody>
      </p:sp>
      <p:graphicFrame>
        <p:nvGraphicFramePr>
          <p:cNvPr id="398344" name="Object 8"/>
          <p:cNvGraphicFramePr>
            <a:graphicFrameLocks noChangeAspect="1"/>
          </p:cNvGraphicFramePr>
          <p:nvPr/>
        </p:nvGraphicFramePr>
        <p:xfrm>
          <a:off x="2517775" y="4581525"/>
          <a:ext cx="39258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7" imgW="1968500" imgH="330200" progId="Equation.3">
                  <p:embed/>
                </p:oleObj>
              </mc:Choice>
              <mc:Fallback>
                <p:oleObj name="Equation" r:id="rId7" imgW="19685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4581525"/>
                        <a:ext cx="392588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Object 9"/>
          <p:cNvGraphicFramePr>
            <a:graphicFrameLocks noChangeAspect="1"/>
          </p:cNvGraphicFramePr>
          <p:nvPr/>
        </p:nvGraphicFramePr>
        <p:xfrm>
          <a:off x="2206625" y="5229225"/>
          <a:ext cx="567848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9" imgW="2844800" imgH="330200" progId="Equation.3">
                  <p:embed/>
                </p:oleObj>
              </mc:Choice>
              <mc:Fallback>
                <p:oleObj name="Equation" r:id="rId9" imgW="28448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5229225"/>
                        <a:ext cx="5678488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256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1A91B865-845A-4B9E-98E4-3DCE74AFF090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17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  <p:bldP spid="398340" grpId="0"/>
      <p:bldP spid="3983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78B0C6-353D-4D89-ADD7-3C803444F997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二、方差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166813"/>
            <a:ext cx="7300913" cy="292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smtClean="0"/>
              <a:t>设</a:t>
            </a:r>
            <a:r>
              <a:rPr lang="en-US" altLang="zh-CN" sz="3200" smtClean="0"/>
              <a:t>X</a:t>
            </a:r>
            <a:r>
              <a:rPr lang="zh-CN" altLang="en-US" sz="3200" smtClean="0"/>
              <a:t>是随机变量，若</a:t>
            </a:r>
            <a:r>
              <a:rPr lang="en-US" altLang="zh-CN" sz="3200" smtClean="0"/>
              <a:t>E[X-E(X)]</a:t>
            </a:r>
            <a:r>
              <a:rPr lang="en-US" altLang="zh-CN" sz="3200" baseline="30000" smtClean="0"/>
              <a:t>2</a:t>
            </a:r>
            <a:r>
              <a:rPr lang="zh-CN" altLang="en-US" sz="3200" smtClean="0"/>
              <a:t>存在，称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 smtClean="0"/>
              <a:t>D(X)</a:t>
            </a:r>
            <a:r>
              <a:rPr lang="zh-CN" altLang="en-US" sz="3200" smtClean="0"/>
              <a:t>＝</a:t>
            </a:r>
            <a:r>
              <a:rPr lang="en-US" altLang="zh-CN" sz="3200" smtClean="0"/>
              <a:t>E[X-E(X)]</a:t>
            </a:r>
            <a:r>
              <a:rPr lang="en-US" altLang="zh-CN" sz="3200" baseline="30000" smtClean="0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smtClean="0"/>
              <a:t>为</a:t>
            </a:r>
            <a:r>
              <a:rPr lang="en-US" altLang="zh-CN" sz="3200" smtClean="0"/>
              <a:t>R.V.X</a:t>
            </a:r>
            <a:r>
              <a:rPr lang="zh-CN" altLang="en-US" sz="3200" smtClean="0"/>
              <a:t>的</a:t>
            </a:r>
            <a:r>
              <a:rPr lang="zh-CN" altLang="en-US" sz="3200" smtClean="0">
                <a:solidFill>
                  <a:srgbClr val="0000FF"/>
                </a:solidFill>
              </a:rPr>
              <a:t>方差</a:t>
            </a:r>
            <a:r>
              <a:rPr lang="en-US" altLang="zh-CN" sz="3200" smtClean="0"/>
              <a:t>(</a:t>
            </a:r>
            <a:r>
              <a:rPr lang="zh-CN" altLang="en-US" sz="3200" smtClean="0"/>
              <a:t>或记为</a:t>
            </a:r>
            <a:r>
              <a:rPr lang="en-US" altLang="zh-CN" sz="3200" smtClean="0"/>
              <a:t>Var(X))</a:t>
            </a:r>
            <a:r>
              <a:rPr lang="zh-CN" altLang="en-US" sz="3200" smtClean="0"/>
              <a:t>，称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smtClean="0"/>
              <a:t>为</a:t>
            </a:r>
            <a:r>
              <a:rPr lang="en-US" altLang="zh-CN" sz="3200" smtClean="0"/>
              <a:t>R.V.X</a:t>
            </a:r>
            <a:r>
              <a:rPr lang="zh-CN" altLang="en-US" sz="3200" smtClean="0"/>
              <a:t>的</a:t>
            </a:r>
            <a:r>
              <a:rPr lang="zh-CN" altLang="en-US" sz="3200" smtClean="0">
                <a:solidFill>
                  <a:srgbClr val="0000FF"/>
                </a:solidFill>
              </a:rPr>
              <a:t>均方差</a:t>
            </a:r>
            <a:r>
              <a:rPr lang="zh-CN" altLang="en-US" sz="3200" smtClean="0"/>
              <a:t>或</a:t>
            </a:r>
            <a:r>
              <a:rPr lang="zh-CN" altLang="en-US" sz="3200" smtClean="0">
                <a:solidFill>
                  <a:srgbClr val="0000FF"/>
                </a:solidFill>
              </a:rPr>
              <a:t>标准差</a:t>
            </a:r>
            <a:r>
              <a:rPr lang="zh-CN" altLang="en-US" sz="3200" smtClean="0"/>
              <a:t>。</a:t>
            </a: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3708400" y="2852738"/>
          <a:ext cx="2378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3" imgW="837836" imgH="253890" progId="Equation.3">
                  <p:embed/>
                </p:oleObj>
              </mc:Choice>
              <mc:Fallback>
                <p:oleObj name="Equation" r:id="rId3" imgW="837836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852738"/>
                        <a:ext cx="23780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447800" y="4191000"/>
            <a:ext cx="6324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None/>
            </a:pPr>
            <a:r>
              <a:rPr lang="zh-CN" altLang="en-US" baseline="0"/>
              <a:t>事实上有：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aseline="0">
                <a:solidFill>
                  <a:srgbClr val="0000FF"/>
                </a:solidFill>
              </a:rPr>
              <a:t>	</a:t>
            </a:r>
            <a:r>
              <a:rPr lang="en-US" altLang="zh-CN" baseline="0">
                <a:solidFill>
                  <a:srgbClr val="0000FF"/>
                </a:solidFill>
              </a:rPr>
              <a:t>D(X)</a:t>
            </a:r>
            <a:r>
              <a:rPr lang="zh-CN" altLang="en-US" baseline="0">
                <a:solidFill>
                  <a:srgbClr val="0000FF"/>
                </a:solidFill>
              </a:rPr>
              <a:t>＝</a:t>
            </a:r>
            <a:r>
              <a:rPr lang="en-US" altLang="zh-CN" baseline="0">
                <a:solidFill>
                  <a:srgbClr val="0000FF"/>
                </a:solidFill>
              </a:rPr>
              <a:t>E[X-E(X)]</a:t>
            </a:r>
            <a:r>
              <a:rPr lang="en-US" altLang="zh-CN" baseline="30000">
                <a:solidFill>
                  <a:srgbClr val="0000FF"/>
                </a:solidFill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aseline="0">
                <a:solidFill>
                  <a:srgbClr val="0000FF"/>
                </a:solidFill>
              </a:rPr>
              <a:t>		</a:t>
            </a:r>
            <a:r>
              <a:rPr lang="zh-CN" altLang="en-US" baseline="0">
                <a:solidFill>
                  <a:srgbClr val="0000FF"/>
                </a:solidFill>
              </a:rPr>
              <a:t>＝</a:t>
            </a:r>
            <a:r>
              <a:rPr lang="en-US" altLang="zh-CN" baseline="0">
                <a:solidFill>
                  <a:srgbClr val="0000FF"/>
                </a:solidFill>
              </a:rPr>
              <a:t>E(X</a:t>
            </a:r>
            <a:r>
              <a:rPr lang="en-US" altLang="zh-CN" baseline="30000">
                <a:solidFill>
                  <a:srgbClr val="0000FF"/>
                </a:solidFill>
              </a:rPr>
              <a:t>2</a:t>
            </a:r>
            <a:r>
              <a:rPr lang="zh-CN" altLang="en-US" baseline="0">
                <a:solidFill>
                  <a:srgbClr val="0000FF"/>
                </a:solidFill>
              </a:rPr>
              <a:t>－</a:t>
            </a:r>
            <a:r>
              <a:rPr lang="en-US" altLang="zh-CN" baseline="0">
                <a:solidFill>
                  <a:srgbClr val="0000FF"/>
                </a:solidFill>
              </a:rPr>
              <a:t>2X·E(X)</a:t>
            </a:r>
            <a:r>
              <a:rPr lang="zh-CN" altLang="en-US" baseline="0">
                <a:solidFill>
                  <a:srgbClr val="0000FF"/>
                </a:solidFill>
              </a:rPr>
              <a:t>＋ </a:t>
            </a:r>
            <a:r>
              <a:rPr lang="en-US" altLang="zh-CN" baseline="0">
                <a:solidFill>
                  <a:srgbClr val="0000FF"/>
                </a:solidFill>
              </a:rPr>
              <a:t>E</a:t>
            </a:r>
            <a:r>
              <a:rPr lang="en-US" altLang="zh-CN" baseline="30000">
                <a:solidFill>
                  <a:srgbClr val="0000FF"/>
                </a:solidFill>
              </a:rPr>
              <a:t>2</a:t>
            </a:r>
            <a:r>
              <a:rPr lang="en-US" altLang="zh-CN" baseline="0">
                <a:solidFill>
                  <a:srgbClr val="0000FF"/>
                </a:solidFill>
              </a:rPr>
              <a:t>(X))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aseline="0">
                <a:solidFill>
                  <a:srgbClr val="0000FF"/>
                </a:solidFill>
              </a:rPr>
              <a:t>		</a:t>
            </a:r>
            <a:r>
              <a:rPr lang="zh-CN" altLang="en-US" baseline="0">
                <a:solidFill>
                  <a:srgbClr val="0000FF"/>
                </a:solidFill>
              </a:rPr>
              <a:t>＝</a:t>
            </a:r>
            <a:r>
              <a:rPr lang="en-US" altLang="zh-CN" baseline="0">
                <a:solidFill>
                  <a:srgbClr val="0000FF"/>
                </a:solidFill>
              </a:rPr>
              <a:t>E(X</a:t>
            </a:r>
            <a:r>
              <a:rPr lang="en-US" altLang="zh-CN" baseline="30000">
                <a:solidFill>
                  <a:srgbClr val="0000FF"/>
                </a:solidFill>
              </a:rPr>
              <a:t>2</a:t>
            </a:r>
            <a:r>
              <a:rPr lang="en-US" altLang="zh-CN" baseline="0">
                <a:solidFill>
                  <a:srgbClr val="0000FF"/>
                </a:solidFill>
              </a:rPr>
              <a:t>)-E</a:t>
            </a:r>
            <a:r>
              <a:rPr lang="en-US" altLang="zh-CN" baseline="30000">
                <a:solidFill>
                  <a:srgbClr val="0000FF"/>
                </a:solidFill>
              </a:rPr>
              <a:t>2</a:t>
            </a:r>
            <a:r>
              <a:rPr lang="en-US" altLang="zh-CN" baseline="0">
                <a:solidFill>
                  <a:srgbClr val="0000FF"/>
                </a:solidFill>
              </a:rPr>
              <a:t>(X)</a:t>
            </a: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266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80E49282-4AC1-4C68-B64C-76B3BB0F836F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18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1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1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1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D4FF0D-0489-4586-9C43-3BAB8353255C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常见随机变量的数学期望和方差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57263"/>
            <a:ext cx="7848600" cy="5640387"/>
          </a:xfrm>
        </p:spPr>
        <p:txBody>
          <a:bodyPr/>
          <a:lstStyle/>
          <a:p>
            <a:pPr eaLnBrk="1" hangingPunct="1"/>
            <a:r>
              <a:rPr lang="en-US" altLang="zh-CN" smtClean="0"/>
              <a:t>&lt;0-1&gt;</a:t>
            </a:r>
            <a:r>
              <a:rPr lang="zh-CN" altLang="en-US" smtClean="0"/>
              <a:t>分布：</a:t>
            </a:r>
            <a:r>
              <a:rPr lang="en-US" altLang="zh-CN" smtClean="0"/>
              <a:t>E(X)</a:t>
            </a:r>
            <a:r>
              <a:rPr lang="zh-CN" altLang="en-US" smtClean="0"/>
              <a:t>＝</a:t>
            </a:r>
            <a:r>
              <a:rPr lang="en-US" altLang="zh-CN" smtClean="0"/>
              <a:t>p</a:t>
            </a:r>
            <a:r>
              <a:rPr lang="zh-CN" altLang="en-US" smtClean="0"/>
              <a:t>，</a:t>
            </a:r>
            <a:r>
              <a:rPr lang="en-US" altLang="zh-CN" smtClean="0"/>
              <a:t>D(X)</a:t>
            </a:r>
            <a:r>
              <a:rPr lang="zh-CN" altLang="en-US" smtClean="0"/>
              <a:t>＝</a:t>
            </a:r>
            <a:r>
              <a:rPr lang="en-US" altLang="zh-CN" smtClean="0"/>
              <a:t>pq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zh-CN" altLang="en-US" smtClean="0"/>
              <a:t>二项分布</a:t>
            </a:r>
            <a:r>
              <a:rPr lang="en-US" altLang="zh-CN" smtClean="0"/>
              <a:t>X</a:t>
            </a:r>
            <a:r>
              <a:rPr lang="zh-CN" altLang="en-US" smtClean="0"/>
              <a:t>～</a:t>
            </a:r>
            <a:r>
              <a:rPr lang="en-US" altLang="zh-CN" smtClean="0"/>
              <a:t>B(n, p)</a:t>
            </a:r>
            <a:r>
              <a:rPr lang="zh-CN" altLang="en-US" smtClean="0"/>
              <a:t>：</a:t>
            </a:r>
            <a:r>
              <a:rPr lang="en-US" altLang="zh-CN" smtClean="0"/>
              <a:t>E(X)</a:t>
            </a:r>
            <a:r>
              <a:rPr lang="zh-CN" altLang="en-US" smtClean="0"/>
              <a:t>＝</a:t>
            </a:r>
            <a:r>
              <a:rPr lang="en-US" altLang="zh-CN" smtClean="0"/>
              <a:t>np</a:t>
            </a:r>
            <a:r>
              <a:rPr lang="zh-CN" altLang="en-US" smtClean="0"/>
              <a:t>，</a:t>
            </a:r>
            <a:r>
              <a:rPr lang="en-US" altLang="zh-CN" smtClean="0"/>
              <a:t>D(X)</a:t>
            </a:r>
            <a:r>
              <a:rPr lang="zh-CN" altLang="en-US" smtClean="0"/>
              <a:t>＝</a:t>
            </a:r>
            <a:r>
              <a:rPr lang="en-US" altLang="zh-CN" smtClean="0"/>
              <a:t>npq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zh-CN" altLang="en-US" smtClean="0"/>
              <a:t>泊松分布</a:t>
            </a:r>
            <a:r>
              <a:rPr lang="en-US" altLang="zh-CN" smtClean="0"/>
              <a:t>X</a:t>
            </a:r>
            <a:r>
              <a:rPr lang="zh-CN" altLang="en-US" smtClean="0"/>
              <a:t>～</a:t>
            </a:r>
            <a:r>
              <a:rPr lang="zh-CN" altLang="en-US" smtClean="0">
                <a:sym typeface="Symbol" panose="05050102010706020507" pitchFamily="18" charset="2"/>
              </a:rPr>
              <a:t></a:t>
            </a:r>
            <a:r>
              <a:rPr lang="en-US" altLang="zh-CN" smtClean="0"/>
              <a:t>(</a:t>
            </a:r>
            <a:r>
              <a:rPr lang="en-US" altLang="zh-CN" smtClean="0">
                <a:sym typeface="Symbol" panose="05050102010706020507" pitchFamily="18" charset="2"/>
              </a:rPr>
              <a:t>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 smtClean="0"/>
              <a:t>E(X)</a:t>
            </a:r>
            <a:r>
              <a:rPr lang="zh-CN" altLang="en-US" smtClean="0"/>
              <a:t>＝</a:t>
            </a:r>
            <a:r>
              <a:rPr lang="en-US" altLang="zh-CN" smtClean="0"/>
              <a:t>D(X)</a:t>
            </a:r>
            <a:r>
              <a:rPr lang="zh-CN" altLang="en-US" smtClean="0"/>
              <a:t>＝</a:t>
            </a:r>
            <a:r>
              <a:rPr lang="zh-CN" altLang="en-US" smtClean="0">
                <a:sym typeface="Symbol" panose="05050102010706020507" pitchFamily="18" charset="2"/>
              </a:rPr>
              <a:t>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zh-CN" altLang="en-US" smtClean="0"/>
              <a:t>均匀分布</a:t>
            </a:r>
            <a:r>
              <a:rPr lang="en-US" altLang="zh-CN" smtClean="0"/>
              <a:t>X</a:t>
            </a:r>
            <a:r>
              <a:rPr lang="zh-CN" altLang="en-US" smtClean="0"/>
              <a:t>～</a:t>
            </a:r>
            <a:r>
              <a:rPr lang="en-US" altLang="zh-CN" smtClean="0"/>
              <a:t>U(a, b)</a:t>
            </a:r>
            <a:r>
              <a:rPr lang="zh-CN" altLang="en-US" smtClean="0"/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E(X)</a:t>
            </a:r>
            <a:r>
              <a:rPr lang="zh-CN" altLang="en-US" smtClean="0"/>
              <a:t>＝</a:t>
            </a:r>
            <a:r>
              <a:rPr lang="en-US" altLang="zh-CN" smtClean="0"/>
              <a:t>(a+b)/2</a:t>
            </a:r>
            <a:r>
              <a:rPr lang="zh-CN" altLang="en-US" smtClean="0"/>
              <a:t>，</a:t>
            </a:r>
            <a:r>
              <a:rPr lang="en-US" altLang="zh-CN" smtClean="0"/>
              <a:t>D(X)</a:t>
            </a:r>
            <a:r>
              <a:rPr lang="zh-CN" altLang="en-US" smtClean="0"/>
              <a:t>＝</a:t>
            </a:r>
            <a:r>
              <a:rPr lang="en-US" altLang="zh-CN" smtClean="0"/>
              <a:t>(b-a)</a:t>
            </a:r>
            <a:r>
              <a:rPr lang="en-US" altLang="zh-CN" baseline="30000" smtClean="0"/>
              <a:t>2</a:t>
            </a:r>
            <a:r>
              <a:rPr lang="en-US" altLang="zh-CN" smtClean="0"/>
              <a:t>/12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en-US" altLang="zh-CN" smtClean="0"/>
              <a:t>(</a:t>
            </a:r>
            <a:r>
              <a:rPr lang="zh-CN" altLang="en-US" smtClean="0"/>
              <a:t>负</a:t>
            </a:r>
            <a:r>
              <a:rPr lang="en-US" altLang="zh-CN" smtClean="0"/>
              <a:t>)</a:t>
            </a:r>
            <a:r>
              <a:rPr lang="zh-CN" altLang="en-US" smtClean="0"/>
              <a:t>指数分布：</a:t>
            </a:r>
            <a:r>
              <a:rPr lang="en-US" altLang="zh-CN" smtClean="0"/>
              <a:t>E(X)</a:t>
            </a:r>
            <a:r>
              <a:rPr lang="zh-CN" altLang="en-US" smtClean="0"/>
              <a:t>＝</a:t>
            </a:r>
            <a:r>
              <a:rPr lang="en-US" altLang="zh-CN" smtClean="0"/>
              <a:t>1/</a:t>
            </a:r>
            <a:r>
              <a:rPr lang="en-US" altLang="zh-CN" smtClean="0">
                <a:sym typeface="Symbol" panose="05050102010706020507" pitchFamily="18" charset="2"/>
              </a:rPr>
              <a:t></a:t>
            </a:r>
            <a:r>
              <a:rPr lang="zh-CN" altLang="en-US" smtClean="0"/>
              <a:t>，</a:t>
            </a:r>
            <a:r>
              <a:rPr lang="en-US" altLang="zh-CN" smtClean="0"/>
              <a:t>D(X)</a:t>
            </a:r>
            <a:r>
              <a:rPr lang="zh-CN" altLang="en-US" smtClean="0"/>
              <a:t>＝</a:t>
            </a:r>
            <a:r>
              <a:rPr lang="en-US" altLang="zh-CN" smtClean="0"/>
              <a:t>1/</a:t>
            </a:r>
            <a:r>
              <a:rPr lang="en-US" altLang="zh-CN" smtClean="0">
                <a:sym typeface="Symbol" panose="05050102010706020507" pitchFamily="18" charset="2"/>
              </a:rPr>
              <a:t></a:t>
            </a:r>
            <a:r>
              <a:rPr lang="en-US" altLang="zh-CN" baseline="30000" smtClean="0"/>
              <a:t>2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zh-CN" altLang="en-US" smtClean="0"/>
              <a:t>正态分布</a:t>
            </a:r>
            <a:r>
              <a:rPr lang="en-US" altLang="zh-CN" smtClean="0"/>
              <a:t>X</a:t>
            </a:r>
            <a:r>
              <a:rPr lang="zh-CN" altLang="en-US" smtClean="0"/>
              <a:t>～</a:t>
            </a:r>
            <a:r>
              <a:rPr lang="en-US" altLang="zh-CN" smtClean="0"/>
              <a:t>N(</a:t>
            </a:r>
            <a:r>
              <a:rPr lang="en-US" altLang="zh-CN" smtClean="0">
                <a:sym typeface="Symbol" panose="05050102010706020507" pitchFamily="18" charset="2"/>
              </a:rPr>
              <a:t>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anose="05050102010706020507" pitchFamily="18" charset="2"/>
              </a:rPr>
              <a:t>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 smtClean="0"/>
              <a:t>E(X)</a:t>
            </a:r>
            <a:r>
              <a:rPr lang="zh-CN" altLang="en-US" smtClean="0"/>
              <a:t>＝</a:t>
            </a:r>
            <a:r>
              <a:rPr lang="zh-CN" altLang="en-US" smtClean="0">
                <a:sym typeface="Symbol" panose="05050102010706020507" pitchFamily="18" charset="2"/>
              </a:rPr>
              <a:t></a:t>
            </a:r>
            <a:r>
              <a:rPr lang="zh-CN" altLang="en-US" smtClean="0"/>
              <a:t>，</a:t>
            </a:r>
            <a:r>
              <a:rPr lang="en-US" altLang="zh-CN" smtClean="0"/>
              <a:t>D(X)</a:t>
            </a:r>
            <a:r>
              <a:rPr lang="zh-CN" altLang="en-US" smtClean="0"/>
              <a:t>＝</a:t>
            </a:r>
            <a:r>
              <a:rPr lang="zh-CN" altLang="en-US" smtClean="0">
                <a:sym typeface="Symbol" panose="05050102010706020507" pitchFamily="18" charset="2"/>
              </a:rPr>
              <a:t></a:t>
            </a:r>
            <a:r>
              <a:rPr lang="en-US" altLang="zh-CN" baseline="30000" smtClean="0"/>
              <a:t>2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</a:t>
            </a:r>
            <a:r>
              <a:rPr lang="en-US" altLang="zh-CN" smtClean="0"/>
              <a:t>-</a:t>
            </a:r>
            <a:r>
              <a:rPr lang="zh-CN" altLang="en-US" smtClean="0"/>
              <a:t>分布</a:t>
            </a:r>
            <a:r>
              <a:rPr lang="en-US" altLang="zh-CN" smtClean="0"/>
              <a:t>X</a:t>
            </a:r>
            <a:r>
              <a:rPr lang="zh-CN" altLang="en-US" smtClean="0"/>
              <a:t>～</a:t>
            </a:r>
            <a:r>
              <a:rPr lang="zh-CN" altLang="en-US" smtClean="0">
                <a:sym typeface="Symbol" panose="05050102010706020507" pitchFamily="18" charset="2"/>
              </a:rPr>
              <a:t></a:t>
            </a:r>
            <a:r>
              <a:rPr lang="en-US" altLang="zh-CN" smtClean="0"/>
              <a:t>(</a:t>
            </a:r>
            <a:r>
              <a:rPr lang="en-US" altLang="zh-CN" smtClean="0">
                <a:sym typeface="Symbol" panose="05050102010706020507" pitchFamily="18" charset="2"/>
              </a:rPr>
              <a:t>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anose="05050102010706020507" pitchFamily="18" charset="2"/>
              </a:rPr>
              <a:t>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/>
              <a:t>E(X)</a:t>
            </a:r>
            <a:r>
              <a:rPr lang="zh-CN" altLang="en-US" smtClean="0"/>
              <a:t>＝</a:t>
            </a:r>
            <a:r>
              <a:rPr lang="zh-CN" altLang="en-US" smtClean="0">
                <a:sym typeface="Symbol" panose="05050102010706020507" pitchFamily="18" charset="2"/>
              </a:rPr>
              <a:t></a:t>
            </a:r>
            <a:r>
              <a:rPr lang="en-US" altLang="zh-CN" smtClean="0"/>
              <a:t>/</a:t>
            </a:r>
            <a:r>
              <a:rPr lang="en-US" altLang="zh-CN" smtClean="0">
                <a:sym typeface="Symbol" panose="05050102010706020507" pitchFamily="18" charset="2"/>
              </a:rPr>
              <a:t></a:t>
            </a:r>
            <a:r>
              <a:rPr lang="zh-CN" altLang="en-US" smtClean="0"/>
              <a:t>，</a:t>
            </a:r>
            <a:r>
              <a:rPr lang="en-US" altLang="zh-CN" smtClean="0"/>
              <a:t>D(X)</a:t>
            </a:r>
            <a:r>
              <a:rPr lang="zh-CN" altLang="en-US" smtClean="0"/>
              <a:t>＝</a:t>
            </a:r>
            <a:r>
              <a:rPr lang="zh-CN" altLang="en-US" smtClean="0">
                <a:sym typeface="Symbol" panose="05050102010706020507" pitchFamily="18" charset="2"/>
              </a:rPr>
              <a:t></a:t>
            </a:r>
            <a:r>
              <a:rPr lang="en-US" altLang="zh-CN" smtClean="0"/>
              <a:t>/</a:t>
            </a:r>
            <a:r>
              <a:rPr lang="en-US" altLang="zh-CN" smtClean="0">
                <a:sym typeface="Symbol" panose="05050102010706020507" pitchFamily="18" charset="2"/>
              </a:rPr>
              <a:t></a:t>
            </a:r>
            <a:r>
              <a:rPr lang="en-US" altLang="zh-CN" baseline="30000" smtClean="0"/>
              <a:t>2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zh-CN" altLang="en-US" smtClean="0">
                <a:sym typeface="Symbol" panose="05050102010706020507" pitchFamily="18" charset="2"/>
              </a:rPr>
              <a:t></a:t>
            </a:r>
            <a:r>
              <a:rPr lang="en-US" altLang="zh-CN" baseline="30000" smtClean="0"/>
              <a:t>2</a:t>
            </a:r>
            <a:r>
              <a:rPr lang="en-US" altLang="zh-CN" smtClean="0"/>
              <a:t>-</a:t>
            </a:r>
            <a:r>
              <a:rPr lang="zh-CN" altLang="en-US" smtClean="0"/>
              <a:t>分布</a:t>
            </a:r>
            <a:r>
              <a:rPr lang="en-US" altLang="zh-CN" smtClean="0"/>
              <a:t>X</a:t>
            </a:r>
            <a:r>
              <a:rPr lang="zh-CN" altLang="en-US" smtClean="0"/>
              <a:t>～</a:t>
            </a:r>
            <a:r>
              <a:rPr lang="zh-CN" altLang="en-US" smtClean="0">
                <a:sym typeface="Symbol" panose="05050102010706020507" pitchFamily="18" charset="2"/>
              </a:rPr>
              <a:t></a:t>
            </a:r>
            <a:r>
              <a:rPr lang="en-US" altLang="zh-CN" baseline="30000" smtClean="0"/>
              <a:t>2</a:t>
            </a:r>
            <a:r>
              <a:rPr lang="en-US" altLang="zh-CN" smtClean="0"/>
              <a:t>(n)</a:t>
            </a:r>
            <a:r>
              <a:rPr lang="zh-CN" altLang="en-US" smtClean="0"/>
              <a:t>：</a:t>
            </a:r>
            <a:r>
              <a:rPr lang="en-US" altLang="zh-CN" smtClean="0"/>
              <a:t>E(X)</a:t>
            </a:r>
            <a:r>
              <a:rPr lang="zh-CN" altLang="en-US" smtClean="0"/>
              <a:t>＝</a:t>
            </a:r>
            <a:r>
              <a:rPr lang="en-US" altLang="zh-CN" smtClean="0"/>
              <a:t>n</a:t>
            </a:r>
            <a:r>
              <a:rPr lang="zh-CN" altLang="en-US" smtClean="0"/>
              <a:t>，</a:t>
            </a:r>
            <a:r>
              <a:rPr lang="en-US" altLang="zh-CN" smtClean="0"/>
              <a:t>D(X)</a:t>
            </a:r>
            <a:r>
              <a:rPr lang="zh-CN" altLang="en-US" smtClean="0"/>
              <a:t>＝</a:t>
            </a:r>
            <a:r>
              <a:rPr lang="en-US" altLang="zh-CN" smtClean="0"/>
              <a:t>2n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zh-CN" altLang="en-US" smtClean="0"/>
              <a:t>爱尔朗分布</a:t>
            </a:r>
            <a:r>
              <a:rPr lang="en-US" altLang="zh-CN" smtClean="0"/>
              <a:t>X</a:t>
            </a:r>
            <a:r>
              <a:rPr lang="zh-CN" altLang="en-US" smtClean="0"/>
              <a:t>～</a:t>
            </a:r>
            <a:r>
              <a:rPr lang="en-US" altLang="zh-CN" smtClean="0"/>
              <a:t>E</a:t>
            </a:r>
            <a:r>
              <a:rPr lang="en-US" altLang="zh-CN" baseline="-25000" smtClean="0"/>
              <a:t>k</a:t>
            </a:r>
            <a:r>
              <a:rPr lang="zh-CN" altLang="en-US" smtClean="0"/>
              <a:t>：</a:t>
            </a:r>
            <a:r>
              <a:rPr lang="en-US" altLang="zh-CN" smtClean="0"/>
              <a:t>E(X)</a:t>
            </a:r>
            <a:r>
              <a:rPr lang="zh-CN" altLang="en-US" smtClean="0"/>
              <a:t>＝</a:t>
            </a:r>
            <a:r>
              <a:rPr lang="en-US" altLang="zh-CN" smtClean="0"/>
              <a:t>k/</a:t>
            </a:r>
            <a:r>
              <a:rPr lang="en-US" altLang="zh-CN" smtClean="0">
                <a:sym typeface="Symbol" panose="05050102010706020507" pitchFamily="18" charset="2"/>
              </a:rPr>
              <a:t></a:t>
            </a:r>
            <a:r>
              <a:rPr lang="zh-CN" altLang="en-US" smtClean="0"/>
              <a:t>，</a:t>
            </a:r>
            <a:r>
              <a:rPr lang="en-US" altLang="zh-CN" smtClean="0"/>
              <a:t>D(X)</a:t>
            </a:r>
            <a:r>
              <a:rPr lang="zh-CN" altLang="en-US" smtClean="0"/>
              <a:t>＝</a:t>
            </a:r>
            <a:r>
              <a:rPr lang="en-US" altLang="zh-CN" smtClean="0"/>
              <a:t>k/</a:t>
            </a:r>
            <a:r>
              <a:rPr lang="en-US" altLang="zh-CN" smtClean="0">
                <a:sym typeface="Symbol" panose="05050102010706020507" pitchFamily="18" charset="2"/>
              </a:rPr>
              <a:t></a:t>
            </a:r>
            <a:r>
              <a:rPr lang="en-US" altLang="zh-CN" baseline="30000" smtClean="0"/>
              <a:t>2</a:t>
            </a:r>
            <a:r>
              <a:rPr lang="zh-CN" altLang="en-US" smtClean="0"/>
              <a:t>。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990600" y="1066800"/>
            <a:ext cx="762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Char char="ü"/>
            </a:pPr>
            <a:r>
              <a:rPr lang="en-US" altLang="zh-CN" baseline="0"/>
              <a:t> </a:t>
            </a:r>
            <a:endParaRPr lang="en-US" altLang="zh-CN" baseline="0">
              <a:solidFill>
                <a:srgbClr val="0000FF"/>
              </a:solidFill>
            </a:endParaRP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990600" y="1528763"/>
            <a:ext cx="762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Char char="ü"/>
            </a:pPr>
            <a:r>
              <a:rPr lang="en-US" altLang="zh-CN" baseline="0"/>
              <a:t> </a:t>
            </a:r>
            <a:endParaRPr lang="en-US" altLang="zh-CN" baseline="0">
              <a:solidFill>
                <a:srgbClr val="0000FF"/>
              </a:solidFill>
            </a:endParaRP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990600" y="2062163"/>
            <a:ext cx="762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Char char="ü"/>
            </a:pPr>
            <a:r>
              <a:rPr lang="en-US" altLang="zh-CN" baseline="0"/>
              <a:t> </a:t>
            </a:r>
            <a:endParaRPr lang="en-US" altLang="zh-CN" baseline="0">
              <a:solidFill>
                <a:srgbClr val="0000FF"/>
              </a:solidFill>
            </a:endParaRP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990600" y="3586163"/>
            <a:ext cx="762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Char char="ü"/>
            </a:pPr>
            <a:r>
              <a:rPr lang="en-US" altLang="zh-CN" baseline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990600" y="4652963"/>
            <a:ext cx="762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Char char="ü"/>
            </a:pPr>
            <a:r>
              <a:rPr lang="en-US" altLang="zh-CN" baseline="0"/>
              <a:t> </a:t>
            </a:r>
            <a:endParaRPr lang="en-US" altLang="zh-CN" baseline="0">
              <a:solidFill>
                <a:srgbClr val="0000FF"/>
              </a:solidFill>
            </a:endParaRP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990600" y="6172200"/>
            <a:ext cx="762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Char char="ü"/>
            </a:pPr>
            <a:r>
              <a:rPr lang="en-US" altLang="zh-CN" baseline="0"/>
              <a:t> </a:t>
            </a:r>
            <a:endParaRPr lang="en-US" altLang="zh-CN" baseline="0">
              <a:solidFill>
                <a:srgbClr val="0000F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276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5CF2B297-F56F-4C73-BE1A-762A55B2FFD5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19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autoUpdateAnimBg="0"/>
      <p:bldP spid="272388" grpId="0" autoUpdateAnimBg="0"/>
      <p:bldP spid="272389" grpId="0" autoUpdateAnimBg="0"/>
      <p:bldP spid="272390" grpId="0" autoUpdateAnimBg="0"/>
      <p:bldP spid="272391" grpId="0" autoUpdateAnimBg="0"/>
      <p:bldP spid="272392" grpId="0" autoUpdateAnimBg="0"/>
      <p:bldP spid="27239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668E4D5-DBF8-4555-9586-8769581CC6D3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</a:rPr>
              <a:t>上一讲内容回顾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1112838"/>
            <a:ext cx="7467600" cy="40782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</a:rPr>
              <a:t>随机变量及其分布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latin typeface="黑体" panose="02010609060101010101" pitchFamily="49" charset="-122"/>
                <a:sym typeface="Symbol" panose="05050102010706020507" pitchFamily="18" charset="2"/>
              </a:rPr>
              <a:t>随机变量、分布函数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latin typeface="黑体" panose="02010609060101010101" pitchFamily="49" charset="-122"/>
              </a:rPr>
              <a:t>离散型随机变量及其分布律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  <a:buClr>
                <a:srgbClr val="FF0000"/>
              </a:buClr>
              <a:buFontTx/>
              <a:buChar char="•"/>
            </a:pPr>
            <a:r>
              <a:rPr lang="zh-CN" altLang="en-US" smtClean="0">
                <a:latin typeface="黑体" panose="02010609060101010101" pitchFamily="49" charset="-122"/>
              </a:rPr>
              <a:t>连续型随机变量及其概率密度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</a:rPr>
              <a:t>常见的随机变量及其分布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3600" smtClean="0">
                <a:solidFill>
                  <a:srgbClr val="0000FF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</a:rPr>
              <a:t>维随机变量</a:t>
            </a:r>
          </a:p>
          <a:p>
            <a:pPr eaLnBrk="1" hangingPunct="1">
              <a:lnSpc>
                <a:spcPct val="10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600" smtClean="0">
                <a:solidFill>
                  <a:srgbClr val="0000FF"/>
                </a:solidFill>
                <a:latin typeface="黑体" panose="02010609060101010101" pitchFamily="49" charset="-122"/>
              </a:rPr>
              <a:t>随机变量函数的分布</a:t>
            </a: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ED47F17A-5844-4B7A-921B-CF214AC3750E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1E61B3-21DD-4045-93BA-041E68E70FB7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143000"/>
            <a:ext cx="7532688" cy="43815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泊松分布</a:t>
            </a:r>
            <a:r>
              <a:rPr lang="en-US" altLang="zh-CN" sz="2400" smtClean="0"/>
              <a:t>X</a:t>
            </a:r>
            <a:r>
              <a:rPr lang="zh-CN" altLang="en-US" sz="2400" smtClean="0"/>
              <a:t>～</a:t>
            </a:r>
            <a:r>
              <a:rPr lang="zh-CN" altLang="en-US" sz="2400" smtClean="0">
                <a:sym typeface="Symbol" panose="05050102010706020507" pitchFamily="18" charset="2"/>
              </a:rPr>
              <a:t></a:t>
            </a:r>
            <a:r>
              <a:rPr lang="en-US" altLang="zh-CN" sz="2400" smtClean="0"/>
              <a:t>(</a:t>
            </a:r>
            <a:r>
              <a:rPr lang="en-US" altLang="zh-CN" sz="2400" smtClean="0">
                <a:sym typeface="Symbol" panose="05050102010706020507" pitchFamily="18" charset="2"/>
              </a:rPr>
              <a:t></a:t>
            </a:r>
            <a:r>
              <a:rPr lang="en-US" altLang="zh-CN" sz="2400" smtClean="0"/>
              <a:t>)</a:t>
            </a:r>
            <a:r>
              <a:rPr lang="zh-CN" altLang="en-US" sz="2400" smtClean="0"/>
              <a:t>：</a:t>
            </a:r>
          </a:p>
        </p:txBody>
      </p:sp>
      <p:graphicFrame>
        <p:nvGraphicFramePr>
          <p:cNvPr id="32563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258888" y="1743075"/>
          <a:ext cx="56467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公式" r:id="rId3" imgW="2832100" imgH="444500" progId="Equation.3">
                  <p:embed/>
                </p:oleObj>
              </mc:Choice>
              <mc:Fallback>
                <p:oleObj name="公式" r:id="rId3" imgW="28321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43075"/>
                        <a:ext cx="564673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8" name="Object 6"/>
          <p:cNvGraphicFramePr>
            <a:graphicFrameLocks noChangeAspect="1"/>
          </p:cNvGraphicFramePr>
          <p:nvPr/>
        </p:nvGraphicFramePr>
        <p:xfrm>
          <a:off x="1258888" y="2794000"/>
          <a:ext cx="77485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公式" r:id="rId5" imgW="3886200" imgH="444500" progId="Equation.3">
                  <p:embed/>
                </p:oleObj>
              </mc:Choice>
              <mc:Fallback>
                <p:oleObj name="公式" r:id="rId5" imgW="38862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94000"/>
                        <a:ext cx="77485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39" name="Object 7"/>
          <p:cNvGraphicFramePr>
            <a:graphicFrameLocks noChangeAspect="1"/>
          </p:cNvGraphicFramePr>
          <p:nvPr/>
        </p:nvGraphicFramePr>
        <p:xfrm>
          <a:off x="2051050" y="3844925"/>
          <a:ext cx="64563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公式" r:id="rId7" imgW="3238500" imgH="444500" progId="Equation.3">
                  <p:embed/>
                </p:oleObj>
              </mc:Choice>
              <mc:Fallback>
                <p:oleObj name="公式" r:id="rId7" imgW="32385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44925"/>
                        <a:ext cx="64563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0" name="Object 8"/>
          <p:cNvGraphicFramePr>
            <a:graphicFrameLocks noChangeAspect="1"/>
          </p:cNvGraphicFramePr>
          <p:nvPr/>
        </p:nvGraphicFramePr>
        <p:xfrm>
          <a:off x="2051050" y="4895850"/>
          <a:ext cx="3165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公式" r:id="rId9" imgW="1587500" imgH="228600" progId="Equation.3">
                  <p:embed/>
                </p:oleObj>
              </mc:Choice>
              <mc:Fallback>
                <p:oleObj name="公式" r:id="rId9" imgW="1587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95850"/>
                        <a:ext cx="31654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1" name="Rectangle 9"/>
          <p:cNvSpPr>
            <a:spLocks noChangeArrowheads="1"/>
          </p:cNvSpPr>
          <p:nvPr/>
        </p:nvSpPr>
        <p:spPr bwMode="auto">
          <a:xfrm>
            <a:off x="1331913" y="5664200"/>
            <a:ext cx="21605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aseline="0"/>
              <a:t>泰勒展开式：</a:t>
            </a:r>
          </a:p>
        </p:txBody>
      </p:sp>
      <p:graphicFrame>
        <p:nvGraphicFramePr>
          <p:cNvPr id="325642" name="Object 10"/>
          <p:cNvGraphicFramePr>
            <a:graphicFrameLocks noChangeAspect="1"/>
          </p:cNvGraphicFramePr>
          <p:nvPr/>
        </p:nvGraphicFramePr>
        <p:xfrm>
          <a:off x="3317875" y="5516563"/>
          <a:ext cx="33416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公式" r:id="rId11" imgW="1675673" imgH="444307" progId="Equation.3">
                  <p:embed/>
                </p:oleObj>
              </mc:Choice>
              <mc:Fallback>
                <p:oleObj name="公式" r:id="rId11" imgW="1675673" imgH="4443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5516563"/>
                        <a:ext cx="33416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286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1D5A1485-3779-4752-8B0B-F68117B859E4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  <p:bldP spid="3256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165BDE-EA38-4824-B938-4C426D27BF0A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143000"/>
            <a:ext cx="7532688" cy="43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AutoNum type="arabicPeriod" startAt="2"/>
            </a:pPr>
            <a:r>
              <a:rPr lang="en-US" altLang="zh-CN" sz="2400" smtClean="0"/>
              <a:t>(</a:t>
            </a:r>
            <a:r>
              <a:rPr lang="zh-CN" altLang="en-US" sz="2400" smtClean="0"/>
              <a:t>负</a:t>
            </a:r>
            <a:r>
              <a:rPr lang="en-US" altLang="zh-CN" sz="2400" smtClean="0"/>
              <a:t>)</a:t>
            </a:r>
            <a:r>
              <a:rPr lang="zh-CN" altLang="en-US" sz="2400" smtClean="0"/>
              <a:t>指数分布：</a:t>
            </a:r>
            <a:r>
              <a:rPr lang="en-US" altLang="zh-CN" sz="2400" smtClean="0"/>
              <a:t>E(X)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1/</a:t>
            </a:r>
            <a:r>
              <a:rPr lang="en-US" altLang="zh-CN" sz="2400" smtClean="0">
                <a:sym typeface="Symbol" panose="05050102010706020507" pitchFamily="18" charset="2"/>
              </a:rPr>
              <a:t></a:t>
            </a:r>
            <a:r>
              <a:rPr lang="zh-CN" altLang="en-US" sz="2400" smtClean="0"/>
              <a:t>，</a:t>
            </a:r>
            <a:r>
              <a:rPr lang="en-US" altLang="zh-CN" sz="2400" smtClean="0"/>
              <a:t>D(X)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1/</a:t>
            </a:r>
            <a:r>
              <a:rPr lang="en-US" altLang="zh-CN" sz="2400" smtClean="0">
                <a:sym typeface="Symbol" panose="05050102010706020507" pitchFamily="18" charset="2"/>
              </a:rPr>
              <a:t></a:t>
            </a:r>
            <a:r>
              <a:rPr lang="en-US" altLang="zh-CN" sz="2400" baseline="30000" smtClean="0"/>
              <a:t>2</a:t>
            </a:r>
            <a:r>
              <a:rPr lang="zh-CN" altLang="en-US" sz="2400" smtClean="0"/>
              <a:t>；</a:t>
            </a: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609725" y="1800225"/>
          <a:ext cx="56467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公式" r:id="rId3" imgW="2959100" imgH="330200" progId="Equation.3">
                  <p:embed/>
                </p:oleObj>
              </mc:Choice>
              <mc:Fallback>
                <p:oleObj name="公式" r:id="rId3" imgW="29591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800225"/>
                        <a:ext cx="56467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0" name="Object 10"/>
          <p:cNvGraphicFramePr>
            <a:graphicFrameLocks noChangeAspect="1"/>
          </p:cNvGraphicFramePr>
          <p:nvPr/>
        </p:nvGraphicFramePr>
        <p:xfrm>
          <a:off x="2287588" y="2651125"/>
          <a:ext cx="34798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公式" r:id="rId5" imgW="1739900" imgH="393700" progId="Equation.3">
                  <p:embed/>
                </p:oleObj>
              </mc:Choice>
              <mc:Fallback>
                <p:oleObj name="公式" r:id="rId5" imgW="17399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2651125"/>
                        <a:ext cx="34798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1" name="Object 11"/>
          <p:cNvGraphicFramePr>
            <a:graphicFrameLocks noChangeAspect="1"/>
          </p:cNvGraphicFramePr>
          <p:nvPr/>
        </p:nvGraphicFramePr>
        <p:xfrm>
          <a:off x="1609725" y="3659188"/>
          <a:ext cx="61309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公式" r:id="rId7" imgW="3213100" imgH="330200" progId="Equation.3">
                  <p:embed/>
                </p:oleObj>
              </mc:Choice>
              <mc:Fallback>
                <p:oleObj name="公式" r:id="rId7" imgW="32131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3659188"/>
                        <a:ext cx="613092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2" name="Object 12"/>
          <p:cNvGraphicFramePr>
            <a:graphicFrameLocks noChangeAspect="1"/>
          </p:cNvGraphicFramePr>
          <p:nvPr/>
        </p:nvGraphicFramePr>
        <p:xfrm>
          <a:off x="2287588" y="4510088"/>
          <a:ext cx="40132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公式" r:id="rId9" imgW="2005729" imgH="393529" progId="Equation.3">
                  <p:embed/>
                </p:oleObj>
              </mc:Choice>
              <mc:Fallback>
                <p:oleObj name="公式" r:id="rId9" imgW="2005729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4510088"/>
                        <a:ext cx="40132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693" name="Object 13"/>
          <p:cNvGraphicFramePr>
            <a:graphicFrameLocks noChangeAspect="1"/>
          </p:cNvGraphicFramePr>
          <p:nvPr/>
        </p:nvGraphicFramePr>
        <p:xfrm>
          <a:off x="1609725" y="5519738"/>
          <a:ext cx="47498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公式" r:id="rId11" imgW="2374900" imgH="393700" progId="Equation.3">
                  <p:embed/>
                </p:oleObj>
              </mc:Choice>
              <mc:Fallback>
                <p:oleObj name="公式" r:id="rId11" imgW="23749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5519738"/>
                        <a:ext cx="47498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2970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AEBEA896-FDED-43B3-8F55-E2C614C24E6D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21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1C134A-9310-4DFE-8688-6EDF933EB4C7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</a:t>
            </a:r>
            <a:r>
              <a:rPr lang="en-US" altLang="zh-CN" smtClean="0"/>
              <a:t>k</a:t>
            </a:r>
            <a:r>
              <a:rPr lang="zh-CN" altLang="en-US" smtClean="0"/>
              <a:t>阶矩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772400" cy="43910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		</a:t>
            </a:r>
            <a:r>
              <a:rPr lang="zh-CN" altLang="en-US" sz="3200" smtClean="0"/>
              <a:t>设</a:t>
            </a:r>
            <a:r>
              <a:rPr lang="en-US" altLang="zh-CN" sz="3200" smtClean="0"/>
              <a:t>R.V.X</a:t>
            </a:r>
            <a:r>
              <a:rPr lang="zh-CN" altLang="en-US" sz="3200" smtClean="0"/>
              <a:t>有</a:t>
            </a:r>
            <a:r>
              <a:rPr lang="en-US" altLang="zh-CN" sz="3200" smtClean="0"/>
              <a:t>E(|X|</a:t>
            </a:r>
            <a:r>
              <a:rPr lang="en-US" altLang="zh-CN" sz="3200" baseline="30000" smtClean="0"/>
              <a:t>k</a:t>
            </a:r>
            <a:r>
              <a:rPr lang="en-US" altLang="zh-CN" sz="3200" smtClean="0"/>
              <a:t>)&lt;+</a:t>
            </a:r>
            <a:r>
              <a:rPr lang="en-US" altLang="zh-CN" sz="3200" smtClean="0">
                <a:sym typeface="Symbol" panose="05050102010706020507" pitchFamily="18" charset="2"/>
              </a:rPr>
              <a:t></a:t>
            </a:r>
            <a:r>
              <a:rPr lang="zh-CN" altLang="en-US" sz="3200" smtClean="0">
                <a:sym typeface="Symbol" panose="05050102010706020507" pitchFamily="18" charset="2"/>
              </a:rPr>
              <a:t>，</a:t>
            </a:r>
            <a:r>
              <a:rPr lang="en-US" altLang="zh-CN" sz="3200" smtClean="0"/>
              <a:t>E[|X-E(X)|</a:t>
            </a:r>
            <a:r>
              <a:rPr lang="en-US" altLang="zh-CN" sz="3200" baseline="30000" smtClean="0"/>
              <a:t>k</a:t>
            </a:r>
            <a:r>
              <a:rPr lang="en-US" altLang="zh-CN" sz="3200" smtClean="0"/>
              <a:t>]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&lt;+</a:t>
            </a:r>
            <a:r>
              <a:rPr lang="en-US" altLang="zh-CN" sz="3200" smtClean="0">
                <a:sym typeface="Symbol" panose="05050102010706020507" pitchFamily="18" charset="2"/>
              </a:rPr>
              <a:t></a:t>
            </a:r>
            <a:r>
              <a:rPr lang="zh-CN" altLang="en-US" sz="3200" smtClean="0">
                <a:sym typeface="Symbol" panose="05050102010706020507" pitchFamily="18" charset="2"/>
              </a:rPr>
              <a:t>，则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3200" smtClean="0"/>
              <a:t>称</a:t>
            </a:r>
            <a:r>
              <a:rPr lang="zh-CN" altLang="en-US" sz="3200" smtClean="0">
                <a:sym typeface="Symbol" panose="05050102010706020507" pitchFamily="18" charset="2"/>
              </a:rPr>
              <a:t></a:t>
            </a:r>
            <a:r>
              <a:rPr lang="en-US" altLang="zh-CN" sz="3200" baseline="-25000" smtClean="0">
                <a:sym typeface="Symbol" panose="05050102010706020507" pitchFamily="18" charset="2"/>
              </a:rPr>
              <a:t>k</a:t>
            </a:r>
            <a:r>
              <a:rPr lang="zh-CN" altLang="en-US" sz="3200" smtClean="0">
                <a:sym typeface="Symbol" panose="05050102010706020507" pitchFamily="18" charset="2"/>
              </a:rPr>
              <a:t>＝</a:t>
            </a:r>
            <a:r>
              <a:rPr lang="en-US" altLang="zh-CN" sz="3200" smtClean="0"/>
              <a:t>E(X</a:t>
            </a:r>
            <a:r>
              <a:rPr lang="en-US" altLang="zh-CN" sz="3200" baseline="30000" smtClean="0"/>
              <a:t>k</a:t>
            </a:r>
            <a:r>
              <a:rPr lang="en-US" altLang="zh-CN" sz="3200" smtClean="0"/>
              <a:t>)</a:t>
            </a:r>
            <a:r>
              <a:rPr lang="zh-CN" altLang="en-US" sz="3200" smtClean="0"/>
              <a:t>为</a:t>
            </a:r>
            <a:r>
              <a:rPr lang="en-US" altLang="zh-CN" sz="3200" smtClean="0"/>
              <a:t>X</a:t>
            </a:r>
            <a:r>
              <a:rPr lang="zh-CN" altLang="en-US" sz="3200" smtClean="0"/>
              <a:t>的</a:t>
            </a:r>
            <a:r>
              <a:rPr lang="en-US" altLang="zh-CN" sz="3200" smtClean="0">
                <a:solidFill>
                  <a:srgbClr val="0000FF"/>
                </a:solidFill>
              </a:rPr>
              <a:t>k</a:t>
            </a:r>
            <a:r>
              <a:rPr lang="zh-CN" altLang="en-US" sz="3200" smtClean="0">
                <a:solidFill>
                  <a:srgbClr val="0000FF"/>
                </a:solidFill>
              </a:rPr>
              <a:t>阶原点矩</a:t>
            </a:r>
            <a:r>
              <a:rPr lang="zh-CN" altLang="en-US" sz="3200" smtClean="0"/>
              <a:t>；</a:t>
            </a:r>
            <a:endParaRPr lang="zh-CN" altLang="en-US" sz="32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3200" smtClean="0"/>
              <a:t>称</a:t>
            </a:r>
            <a:r>
              <a:rPr lang="zh-CN" altLang="en-US" sz="3200" smtClean="0">
                <a:sym typeface="Symbol" panose="05050102010706020507" pitchFamily="18" charset="2"/>
              </a:rPr>
              <a:t></a:t>
            </a:r>
            <a:r>
              <a:rPr lang="en-US" altLang="zh-CN" sz="3200" baseline="-25000" smtClean="0">
                <a:sym typeface="Symbol" panose="05050102010706020507" pitchFamily="18" charset="2"/>
              </a:rPr>
              <a:t>k</a:t>
            </a:r>
            <a:r>
              <a:rPr lang="zh-CN" altLang="en-US" sz="3200" smtClean="0">
                <a:sym typeface="Symbol" panose="05050102010706020507" pitchFamily="18" charset="2"/>
              </a:rPr>
              <a:t>＝</a:t>
            </a:r>
            <a:r>
              <a:rPr lang="en-US" altLang="zh-CN" sz="3200" smtClean="0"/>
              <a:t>E(|X|</a:t>
            </a:r>
            <a:r>
              <a:rPr lang="en-US" altLang="zh-CN" sz="3200" baseline="30000" smtClean="0"/>
              <a:t>k</a:t>
            </a:r>
            <a:r>
              <a:rPr lang="en-US" altLang="zh-CN" sz="3200" smtClean="0"/>
              <a:t>)</a:t>
            </a:r>
            <a:r>
              <a:rPr lang="zh-CN" altLang="en-US" sz="3200" smtClean="0"/>
              <a:t>为</a:t>
            </a:r>
            <a:r>
              <a:rPr lang="en-US" altLang="zh-CN" sz="3200" smtClean="0"/>
              <a:t>X</a:t>
            </a:r>
            <a:r>
              <a:rPr lang="zh-CN" altLang="en-US" sz="3200" smtClean="0"/>
              <a:t>的</a:t>
            </a:r>
            <a:r>
              <a:rPr lang="en-US" altLang="zh-CN" sz="3200" smtClean="0">
                <a:solidFill>
                  <a:srgbClr val="0000FF"/>
                </a:solidFill>
              </a:rPr>
              <a:t>k</a:t>
            </a:r>
            <a:r>
              <a:rPr lang="zh-CN" altLang="en-US" sz="3200" smtClean="0">
                <a:solidFill>
                  <a:srgbClr val="0000FF"/>
                </a:solidFill>
              </a:rPr>
              <a:t>阶绝对矩</a:t>
            </a:r>
            <a:r>
              <a:rPr lang="zh-CN" altLang="en-US" sz="3200" smtClean="0"/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3200" smtClean="0"/>
              <a:t>称</a:t>
            </a:r>
            <a:r>
              <a:rPr lang="zh-CN" altLang="en-US" sz="3200" smtClean="0">
                <a:sym typeface="Symbol" panose="05050102010706020507" pitchFamily="18" charset="2"/>
              </a:rPr>
              <a:t></a:t>
            </a:r>
            <a:r>
              <a:rPr lang="en-US" altLang="zh-CN" sz="3200" baseline="-25000" smtClean="0">
                <a:sym typeface="Symbol" panose="05050102010706020507" pitchFamily="18" charset="2"/>
              </a:rPr>
              <a:t>k</a:t>
            </a:r>
            <a:r>
              <a:rPr lang="zh-CN" altLang="en-US" sz="3200" smtClean="0">
                <a:sym typeface="Symbol" panose="05050102010706020507" pitchFamily="18" charset="2"/>
              </a:rPr>
              <a:t>＝</a:t>
            </a:r>
            <a:r>
              <a:rPr lang="en-US" altLang="zh-CN" sz="3200" smtClean="0"/>
              <a:t>E[X-E(X)]</a:t>
            </a:r>
            <a:r>
              <a:rPr lang="en-US" altLang="zh-CN" sz="3200" baseline="30000" smtClean="0"/>
              <a:t>k</a:t>
            </a:r>
            <a:r>
              <a:rPr lang="zh-CN" altLang="en-US" sz="3200" smtClean="0"/>
              <a:t>为</a:t>
            </a:r>
            <a:r>
              <a:rPr lang="en-US" altLang="zh-CN" sz="3200" smtClean="0"/>
              <a:t>X</a:t>
            </a:r>
            <a:r>
              <a:rPr lang="zh-CN" altLang="en-US" sz="3200" smtClean="0"/>
              <a:t>的</a:t>
            </a:r>
            <a:r>
              <a:rPr lang="en-US" altLang="zh-CN" sz="3200" smtClean="0">
                <a:solidFill>
                  <a:srgbClr val="0000FF"/>
                </a:solidFill>
              </a:rPr>
              <a:t>k</a:t>
            </a:r>
            <a:r>
              <a:rPr lang="zh-CN" altLang="en-US" sz="3200" smtClean="0">
                <a:solidFill>
                  <a:srgbClr val="0000FF"/>
                </a:solidFill>
              </a:rPr>
              <a:t>阶中心矩</a:t>
            </a:r>
            <a:r>
              <a:rPr lang="zh-CN" altLang="en-US" sz="3200" smtClean="0"/>
              <a:t>；</a:t>
            </a:r>
            <a:endParaRPr lang="zh-CN" altLang="en-US" sz="32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3200" smtClean="0"/>
              <a:t>称</a:t>
            </a:r>
            <a:r>
              <a:rPr lang="zh-CN" altLang="en-US" sz="3200" smtClean="0">
                <a:sym typeface="Symbol" panose="05050102010706020507" pitchFamily="18" charset="2"/>
              </a:rPr>
              <a:t></a:t>
            </a:r>
            <a:r>
              <a:rPr lang="en-US" altLang="zh-CN" sz="3200" baseline="-25000" smtClean="0">
                <a:sym typeface="Symbol" panose="05050102010706020507" pitchFamily="18" charset="2"/>
              </a:rPr>
              <a:t>k</a:t>
            </a:r>
            <a:r>
              <a:rPr lang="zh-CN" altLang="en-US" sz="3200" smtClean="0">
                <a:sym typeface="Symbol" panose="05050102010706020507" pitchFamily="18" charset="2"/>
              </a:rPr>
              <a:t>＝</a:t>
            </a:r>
            <a:r>
              <a:rPr lang="en-US" altLang="zh-CN" sz="3200" smtClean="0"/>
              <a:t>E[|X-E(X)|</a:t>
            </a:r>
            <a:r>
              <a:rPr lang="en-US" altLang="zh-CN" sz="3200" baseline="30000" smtClean="0"/>
              <a:t>k</a:t>
            </a:r>
            <a:r>
              <a:rPr lang="en-US" altLang="zh-CN" sz="3200" smtClean="0"/>
              <a:t>]</a:t>
            </a:r>
            <a:r>
              <a:rPr lang="zh-CN" altLang="en-US" sz="3200" smtClean="0"/>
              <a:t>为</a:t>
            </a:r>
            <a:r>
              <a:rPr lang="en-US" altLang="zh-CN" sz="3200" smtClean="0"/>
              <a:t>X</a:t>
            </a:r>
            <a:r>
              <a:rPr lang="zh-CN" altLang="en-US" sz="3200" smtClean="0"/>
              <a:t>的</a:t>
            </a:r>
            <a:r>
              <a:rPr lang="en-US" altLang="zh-CN" sz="3200" smtClean="0">
                <a:solidFill>
                  <a:srgbClr val="0000FF"/>
                </a:solidFill>
              </a:rPr>
              <a:t>k</a:t>
            </a:r>
            <a:r>
              <a:rPr lang="zh-CN" altLang="en-US" sz="3200" smtClean="0">
                <a:solidFill>
                  <a:srgbClr val="0000FF"/>
                </a:solidFill>
              </a:rPr>
              <a:t>阶绝对中心矩</a:t>
            </a:r>
            <a:r>
              <a:rPr lang="zh-CN" altLang="en-US" sz="3200" smtClean="0"/>
              <a:t>。</a:t>
            </a: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307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BC03D1CF-D486-4848-827F-E4C84B1B5D2C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22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F40F9B-9270-4C10-92C8-02FC109E97B8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四、协方差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66813"/>
            <a:ext cx="7011988" cy="23939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若</a:t>
            </a:r>
            <a:r>
              <a:rPr lang="en-US" altLang="zh-CN" smtClean="0"/>
              <a:t>E{[X-E(X)][Y-E(Y)]}</a:t>
            </a:r>
            <a:r>
              <a:rPr lang="zh-CN" altLang="en-US" smtClean="0"/>
              <a:t>，称</a:t>
            </a:r>
          </a:p>
          <a:p>
            <a:pPr algn="ctr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cov(X, Y)</a:t>
            </a:r>
            <a:r>
              <a:rPr lang="zh-CN" altLang="en-US" smtClean="0"/>
              <a:t>＝</a:t>
            </a:r>
            <a:r>
              <a:rPr lang="en-US" altLang="zh-CN" smtClean="0"/>
              <a:t>E{[X-E(X)][Y-E(Y)]}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			</a:t>
            </a:r>
            <a:r>
              <a:rPr lang="zh-CN" altLang="en-US" smtClean="0"/>
              <a:t>＝</a:t>
            </a:r>
            <a:r>
              <a:rPr lang="en-US" altLang="zh-CN" smtClean="0"/>
              <a:t>E(XY)-E(X)E(Y)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为随机变量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协方差</a:t>
            </a:r>
            <a:r>
              <a:rPr lang="zh-CN" altLang="en-US" smtClean="0"/>
              <a:t>，称</a:t>
            </a: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3048000" y="3644900"/>
          <a:ext cx="27432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3" imgW="1358900" imgH="457200" progId="Equation.3">
                  <p:embed/>
                </p:oleObj>
              </mc:Choice>
              <mc:Fallback>
                <p:oleObj name="Equation" r:id="rId3" imgW="1358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44900"/>
                        <a:ext cx="27432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1371600" y="4565650"/>
            <a:ext cx="71628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FontTx/>
              <a:buNone/>
            </a:pPr>
            <a:r>
              <a:rPr lang="zh-CN" altLang="en-US" baseline="0"/>
              <a:t>为随机变量</a:t>
            </a:r>
            <a:r>
              <a:rPr lang="en-US" altLang="zh-CN" baseline="0"/>
              <a:t>X</a:t>
            </a:r>
            <a:r>
              <a:rPr lang="zh-CN" altLang="en-US" baseline="0"/>
              <a:t>和</a:t>
            </a:r>
            <a:r>
              <a:rPr lang="en-US" altLang="zh-CN" baseline="0"/>
              <a:t>Y</a:t>
            </a:r>
            <a:r>
              <a:rPr lang="zh-CN" altLang="en-US" baseline="0"/>
              <a:t>的</a:t>
            </a:r>
            <a:r>
              <a:rPr lang="zh-CN" altLang="en-US" baseline="0">
                <a:solidFill>
                  <a:srgbClr val="0000FF"/>
                </a:solidFill>
              </a:rPr>
              <a:t>相关系数</a:t>
            </a:r>
            <a:r>
              <a:rPr lang="zh-CN" altLang="en-US" baseline="0"/>
              <a:t>，称</a:t>
            </a:r>
          </a:p>
          <a:p>
            <a:pPr algn="ctr" eaLnBrk="1" hangingPunct="1">
              <a:lnSpc>
                <a:spcPct val="140000"/>
              </a:lnSpc>
              <a:buClrTx/>
              <a:buFontTx/>
              <a:buNone/>
            </a:pPr>
            <a:r>
              <a:rPr lang="zh-CN" altLang="en-US" baseline="0">
                <a:sym typeface="Symbol" panose="05050102010706020507" pitchFamily="18" charset="2"/>
              </a:rPr>
              <a:t></a:t>
            </a:r>
            <a:r>
              <a:rPr lang="en-US" altLang="zh-CN"/>
              <a:t>XY</a:t>
            </a:r>
            <a:r>
              <a:rPr lang="zh-CN" altLang="en-US" baseline="0"/>
              <a:t>＝</a:t>
            </a:r>
            <a:r>
              <a:rPr lang="en-US" altLang="zh-CN" baseline="0"/>
              <a:t>0</a:t>
            </a:r>
          </a:p>
          <a:p>
            <a:pPr eaLnBrk="1" hangingPunct="1">
              <a:lnSpc>
                <a:spcPct val="140000"/>
              </a:lnSpc>
              <a:buClrTx/>
              <a:buFontTx/>
              <a:buNone/>
            </a:pPr>
            <a:r>
              <a:rPr lang="zh-CN" altLang="en-US" baseline="0"/>
              <a:t>为随机变量</a:t>
            </a:r>
            <a:r>
              <a:rPr lang="en-US" altLang="zh-CN" baseline="0"/>
              <a:t>X</a:t>
            </a:r>
            <a:r>
              <a:rPr lang="zh-CN" altLang="en-US" baseline="0"/>
              <a:t>和</a:t>
            </a:r>
            <a:r>
              <a:rPr lang="en-US" altLang="zh-CN" baseline="0"/>
              <a:t>Y</a:t>
            </a:r>
            <a:r>
              <a:rPr lang="zh-CN" altLang="en-US" baseline="0">
                <a:solidFill>
                  <a:srgbClr val="0000FF"/>
                </a:solidFill>
              </a:rPr>
              <a:t>不相关</a:t>
            </a:r>
            <a:r>
              <a:rPr lang="zh-CN" altLang="en-US" baseline="0"/>
              <a:t>。</a:t>
            </a: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317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AF7EEBC3-E978-460E-86E9-65581258D640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23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A26AC8-D330-4F26-800A-79B3C06AC7AA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协方差矩阵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66813"/>
            <a:ext cx="7467600" cy="19240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n</a:t>
            </a:r>
            <a:r>
              <a:rPr lang="zh-CN" altLang="en-US" smtClean="0"/>
              <a:t>维</a:t>
            </a:r>
            <a:r>
              <a:rPr lang="en-US" altLang="zh-CN" smtClean="0"/>
              <a:t>R.V.(X</a:t>
            </a:r>
            <a:r>
              <a:rPr lang="en-US" altLang="zh-CN" baseline="-25000" smtClean="0"/>
              <a:t>1</a:t>
            </a:r>
            <a:r>
              <a:rPr lang="en-US" altLang="zh-CN" smtClean="0"/>
              <a:t>, X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…X</a:t>
            </a:r>
            <a:r>
              <a:rPr lang="en-US" altLang="zh-CN" baseline="-25000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，若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c</a:t>
            </a:r>
            <a:r>
              <a:rPr lang="en-US" altLang="zh-CN" baseline="-25000" smtClean="0"/>
              <a:t>ij</a:t>
            </a:r>
            <a:r>
              <a:rPr lang="zh-CN" altLang="en-US" smtClean="0"/>
              <a:t>＝</a:t>
            </a:r>
            <a:r>
              <a:rPr lang="en-US" altLang="zh-CN" smtClean="0"/>
              <a:t>cov(X</a:t>
            </a:r>
            <a:r>
              <a:rPr lang="en-US" altLang="zh-CN" baseline="-25000" smtClean="0"/>
              <a:t>i</a:t>
            </a:r>
            <a:r>
              <a:rPr lang="en-US" altLang="zh-CN" smtClean="0"/>
              <a:t>, X</a:t>
            </a:r>
            <a:r>
              <a:rPr lang="en-US" altLang="zh-CN" baseline="-25000" smtClean="0"/>
              <a:t>j</a:t>
            </a:r>
            <a:r>
              <a:rPr lang="en-US" altLang="zh-CN" smtClean="0"/>
              <a:t>)</a:t>
            </a:r>
            <a:r>
              <a:rPr lang="zh-CN" altLang="en-US" smtClean="0"/>
              <a:t>＝</a:t>
            </a:r>
            <a:r>
              <a:rPr lang="en-US" altLang="zh-CN" smtClean="0"/>
              <a:t>E{[X</a:t>
            </a:r>
            <a:r>
              <a:rPr lang="en-US" altLang="zh-CN" baseline="-25000" smtClean="0"/>
              <a:t>i</a:t>
            </a:r>
            <a:r>
              <a:rPr lang="en-US" altLang="zh-CN" smtClean="0"/>
              <a:t>-E(X</a:t>
            </a:r>
            <a:r>
              <a:rPr lang="en-US" altLang="zh-CN" baseline="-25000" smtClean="0"/>
              <a:t>i</a:t>
            </a:r>
            <a:r>
              <a:rPr lang="en-US" altLang="zh-CN" smtClean="0"/>
              <a:t>)][X</a:t>
            </a:r>
            <a:r>
              <a:rPr lang="en-US" altLang="zh-CN" baseline="-25000" smtClean="0"/>
              <a:t>j</a:t>
            </a:r>
            <a:r>
              <a:rPr lang="en-US" altLang="zh-CN" smtClean="0"/>
              <a:t>-E(X</a:t>
            </a:r>
            <a:r>
              <a:rPr lang="en-US" altLang="zh-CN" baseline="-25000" smtClean="0"/>
              <a:t>j</a:t>
            </a:r>
            <a:r>
              <a:rPr lang="en-US" altLang="zh-CN" smtClean="0"/>
              <a:t>)]}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i, j</a:t>
            </a:r>
            <a:r>
              <a:rPr lang="zh-CN" altLang="en-US" smtClean="0"/>
              <a:t>＝</a:t>
            </a:r>
            <a:r>
              <a:rPr lang="en-US" altLang="zh-CN" smtClean="0"/>
              <a:t>1, 2, …, n</a:t>
            </a:r>
            <a:r>
              <a:rPr lang="zh-CN" altLang="en-US" smtClean="0"/>
              <a:t>存在，则称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1371600" y="5567363"/>
            <a:ext cx="7162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baseline="0"/>
              <a:t>为</a:t>
            </a:r>
            <a:r>
              <a:rPr lang="en-US" altLang="zh-CN" baseline="0"/>
              <a:t>n</a:t>
            </a:r>
            <a:r>
              <a:rPr lang="zh-CN" altLang="en-US" baseline="0"/>
              <a:t>维随机变量</a:t>
            </a:r>
            <a:r>
              <a:rPr lang="en-US" altLang="zh-CN" baseline="0"/>
              <a:t>(X</a:t>
            </a:r>
            <a:r>
              <a:rPr lang="en-US" altLang="zh-CN"/>
              <a:t>1</a:t>
            </a:r>
            <a:r>
              <a:rPr lang="en-US" altLang="zh-CN" baseline="0"/>
              <a:t>, X</a:t>
            </a:r>
            <a:r>
              <a:rPr lang="en-US" altLang="zh-CN"/>
              <a:t>2</a:t>
            </a:r>
            <a:r>
              <a:rPr lang="en-US" altLang="zh-CN" baseline="0"/>
              <a:t>, …, X</a:t>
            </a:r>
            <a:r>
              <a:rPr lang="en-US" altLang="zh-CN"/>
              <a:t>n</a:t>
            </a:r>
            <a:r>
              <a:rPr lang="en-US" altLang="zh-CN" baseline="0"/>
              <a:t>)</a:t>
            </a:r>
            <a:r>
              <a:rPr lang="zh-CN" altLang="en-US" baseline="0"/>
              <a:t>的</a:t>
            </a:r>
            <a:r>
              <a:rPr lang="zh-CN" altLang="en-US" baseline="0">
                <a:solidFill>
                  <a:srgbClr val="0000FF"/>
                </a:solidFill>
              </a:rPr>
              <a:t>协方差矩阵</a:t>
            </a:r>
            <a:r>
              <a:rPr lang="zh-CN" altLang="en-US" baseline="0"/>
              <a:t>。</a:t>
            </a:r>
          </a:p>
        </p:txBody>
      </p:sp>
      <p:graphicFrame>
        <p:nvGraphicFramePr>
          <p:cNvPr id="399365" name="Object 5"/>
          <p:cNvGraphicFramePr>
            <a:graphicFrameLocks noChangeAspect="1"/>
          </p:cNvGraphicFramePr>
          <p:nvPr/>
        </p:nvGraphicFramePr>
        <p:xfrm>
          <a:off x="2209800" y="3228975"/>
          <a:ext cx="46974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Equation" r:id="rId3" imgW="2146300" imgH="927100" progId="Equation.3">
                  <p:embed/>
                </p:oleObj>
              </mc:Choice>
              <mc:Fallback>
                <p:oleObj name="Equation" r:id="rId3" imgW="2146300" imgH="927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28975"/>
                        <a:ext cx="46974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327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EA6EBF31-61F8-4539-A11A-03EBB42AB254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24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  <p:bldP spid="3993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E9EDC2-E1B7-4773-8495-5F5702A57DB2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协方差矩阵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39838"/>
            <a:ext cx="7011988" cy="512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协方差矩阵中元素满足：</a:t>
            </a:r>
            <a:endParaRPr lang="zh-CN" altLang="en-US" smtClean="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209800" y="1892300"/>
            <a:ext cx="51816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Clr>
                <a:srgbClr val="CC00CC"/>
              </a:buClr>
              <a:buFontTx/>
              <a:buAutoNum type="arabicParenR"/>
            </a:pPr>
            <a:r>
              <a:rPr lang="en-US" altLang="zh-CN" baseline="0">
                <a:sym typeface="Wingdings" panose="05000000000000000000" pitchFamily="2" charset="2"/>
              </a:rPr>
              <a:t>c</a:t>
            </a:r>
            <a:r>
              <a:rPr lang="en-US" altLang="zh-CN">
                <a:sym typeface="Wingdings" panose="05000000000000000000" pitchFamily="2" charset="2"/>
              </a:rPr>
              <a:t>ii</a:t>
            </a:r>
            <a:r>
              <a:rPr lang="zh-CN" altLang="en-US" baseline="0">
                <a:sym typeface="Wingdings" panose="05000000000000000000" pitchFamily="2" charset="2"/>
              </a:rPr>
              <a:t>＝</a:t>
            </a:r>
            <a:r>
              <a:rPr lang="en-US" altLang="zh-CN" baseline="0">
                <a:sym typeface="Wingdings" panose="05000000000000000000" pitchFamily="2" charset="2"/>
              </a:rPr>
              <a:t>D(X</a:t>
            </a:r>
            <a:r>
              <a:rPr lang="en-US" altLang="zh-CN">
                <a:sym typeface="Wingdings" panose="05000000000000000000" pitchFamily="2" charset="2"/>
              </a:rPr>
              <a:t>i</a:t>
            </a:r>
            <a:r>
              <a:rPr lang="en-US" altLang="zh-CN" baseline="0">
                <a:sym typeface="Wingdings" panose="05000000000000000000" pitchFamily="2" charset="2"/>
              </a:rPr>
              <a:t>)</a:t>
            </a:r>
            <a:r>
              <a:rPr lang="zh-CN" altLang="en-US" baseline="0">
                <a:sym typeface="Wingdings" panose="05000000000000000000" pitchFamily="2" charset="2"/>
              </a:rPr>
              <a:t>，</a:t>
            </a:r>
            <a:r>
              <a:rPr lang="en-US" altLang="zh-CN" baseline="0">
                <a:sym typeface="Wingdings" panose="05000000000000000000" pitchFamily="2" charset="2"/>
              </a:rPr>
              <a:t>i=1, 2, …, n</a:t>
            </a:r>
            <a:r>
              <a:rPr lang="zh-CN" altLang="en-US" baseline="0">
                <a:sym typeface="Wingdings" panose="05000000000000000000" pitchFamily="2" charset="2"/>
              </a:rPr>
              <a:t>；</a:t>
            </a:r>
          </a:p>
          <a:p>
            <a:pPr eaLnBrk="1" hangingPunct="1">
              <a:lnSpc>
                <a:spcPct val="180000"/>
              </a:lnSpc>
              <a:buClr>
                <a:srgbClr val="CC00CC"/>
              </a:buClr>
              <a:buFontTx/>
              <a:buAutoNum type="arabicParenR"/>
            </a:pPr>
            <a:r>
              <a:rPr lang="en-US" altLang="zh-CN" baseline="0">
                <a:sym typeface="Wingdings" panose="05000000000000000000" pitchFamily="2" charset="2"/>
              </a:rPr>
              <a:t>c</a:t>
            </a:r>
            <a:r>
              <a:rPr lang="en-US" altLang="zh-CN">
                <a:sym typeface="Wingdings" panose="05000000000000000000" pitchFamily="2" charset="2"/>
              </a:rPr>
              <a:t>ij</a:t>
            </a:r>
            <a:r>
              <a:rPr lang="zh-CN" altLang="en-US" baseline="0">
                <a:sym typeface="Wingdings" panose="05000000000000000000" pitchFamily="2" charset="2"/>
              </a:rPr>
              <a:t>＝</a:t>
            </a:r>
            <a:r>
              <a:rPr lang="en-US" altLang="zh-CN" baseline="0">
                <a:sym typeface="Wingdings" panose="05000000000000000000" pitchFamily="2" charset="2"/>
              </a:rPr>
              <a:t>c</a:t>
            </a:r>
            <a:r>
              <a:rPr lang="en-US" altLang="zh-CN">
                <a:sym typeface="Wingdings" panose="05000000000000000000" pitchFamily="2" charset="2"/>
              </a:rPr>
              <a:t>ji</a:t>
            </a:r>
            <a:r>
              <a:rPr lang="zh-CN" altLang="en-US" baseline="0">
                <a:sym typeface="Wingdings" panose="05000000000000000000" pitchFamily="2" charset="2"/>
              </a:rPr>
              <a:t>，</a:t>
            </a:r>
            <a:r>
              <a:rPr lang="en-US" altLang="zh-CN" baseline="0">
                <a:sym typeface="Wingdings" panose="05000000000000000000" pitchFamily="2" charset="2"/>
              </a:rPr>
              <a:t>i, j=1, 2, …, n</a:t>
            </a:r>
            <a:r>
              <a:rPr lang="zh-CN" altLang="en-US" baseline="0"/>
              <a:t>。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371600" y="3482975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>
                <a:solidFill>
                  <a:srgbClr val="0000FF"/>
                </a:solidFill>
              </a:rPr>
              <a:t>故协方差矩阵是对称矩阵。</a:t>
            </a:r>
          </a:p>
        </p:txBody>
      </p:sp>
      <p:graphicFrame>
        <p:nvGraphicFramePr>
          <p:cNvPr id="400390" name="Object 6"/>
          <p:cNvGraphicFramePr>
            <a:graphicFrameLocks noChangeAspect="1"/>
          </p:cNvGraphicFramePr>
          <p:nvPr/>
        </p:nvGraphicFramePr>
        <p:xfrm>
          <a:off x="2905125" y="4964113"/>
          <a:ext cx="41148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3" imgW="1828800" imgH="469900" progId="Equation.3">
                  <p:embed/>
                </p:oleObj>
              </mc:Choice>
              <mc:Fallback>
                <p:oleObj name="Equation" r:id="rId3" imgW="18288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4964113"/>
                        <a:ext cx="41148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1" name="Rectangle 7"/>
          <p:cNvSpPr>
            <a:spLocks noChangeArrowheads="1"/>
          </p:cNvSpPr>
          <p:nvPr/>
        </p:nvSpPr>
        <p:spPr bwMode="auto">
          <a:xfrm>
            <a:off x="1371600" y="4159250"/>
            <a:ext cx="7602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/>
              <a:t>特别地，二维随机变量</a:t>
            </a:r>
            <a:r>
              <a:rPr lang="en-US" altLang="zh-CN" baseline="0"/>
              <a:t>(X, Y)</a:t>
            </a:r>
            <a:r>
              <a:rPr lang="zh-CN" altLang="en-US" baseline="0"/>
              <a:t>的</a:t>
            </a:r>
            <a:r>
              <a:rPr lang="zh-CN" altLang="en-US" baseline="0">
                <a:solidFill>
                  <a:srgbClr val="0000FF"/>
                </a:solidFill>
              </a:rPr>
              <a:t>协方差矩阵</a:t>
            </a:r>
            <a:r>
              <a:rPr lang="zh-CN" altLang="en-US" baseline="0"/>
              <a:t>为：</a:t>
            </a: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3380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70CBF5C1-3ADD-4166-B439-49F44D427F18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25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721FDC-DFB0-423F-B92F-F7947962E125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五、随机变量数字特征的性质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66813"/>
            <a:ext cx="7848600" cy="88582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E(aX+b)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aE(X)+b</a:t>
            </a:r>
            <a:r>
              <a:rPr lang="zh-CN" altLang="en-US" sz="2400" smtClean="0"/>
              <a:t>，</a:t>
            </a:r>
            <a:r>
              <a:rPr lang="en-US" altLang="zh-CN" sz="2400" smtClean="0"/>
              <a:t>D(aX+b)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a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D(X)</a:t>
            </a:r>
            <a:r>
              <a:rPr lang="zh-CN" altLang="en-US" sz="2400" smtClean="0"/>
              <a:t>，</a:t>
            </a:r>
            <a:r>
              <a:rPr lang="en-US" altLang="zh-CN" sz="2400" smtClean="0"/>
              <a:t>a, b</a:t>
            </a:r>
            <a:r>
              <a:rPr lang="zh-CN" altLang="en-US" sz="2400" smtClean="0"/>
              <a:t>为任意常数；</a:t>
            </a:r>
          </a:p>
        </p:txBody>
      </p:sp>
      <p:graphicFrame>
        <p:nvGraphicFramePr>
          <p:cNvPr id="276484" name="Object 4"/>
          <p:cNvGraphicFramePr>
            <a:graphicFrameLocks noChangeAspect="1"/>
          </p:cNvGraphicFramePr>
          <p:nvPr/>
        </p:nvGraphicFramePr>
        <p:xfrm>
          <a:off x="2743200" y="2459038"/>
          <a:ext cx="4648200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3" imgW="2286000" imgH="901700" progId="Equation.3">
                  <p:embed/>
                </p:oleObj>
              </mc:Choice>
              <mc:Fallback>
                <p:oleObj name="Equation" r:id="rId3" imgW="22860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59038"/>
                        <a:ext cx="4648200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990600" y="2003425"/>
            <a:ext cx="78486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sz="2400" baseline="0"/>
              <a:t>对任意常数</a:t>
            </a:r>
            <a:r>
              <a:rPr lang="en-US" altLang="zh-CN" sz="2400" baseline="0"/>
              <a:t>a</a:t>
            </a:r>
            <a:r>
              <a:rPr lang="en-US" altLang="zh-CN" sz="2400"/>
              <a:t>k</a:t>
            </a:r>
            <a:r>
              <a:rPr lang="zh-CN" altLang="en-US" sz="2400" baseline="0"/>
              <a:t>，</a:t>
            </a:r>
            <a:r>
              <a:rPr lang="en-US" altLang="zh-CN" sz="2400" baseline="0"/>
              <a:t>k=1, 2, …, n</a:t>
            </a:r>
            <a:r>
              <a:rPr lang="zh-CN" altLang="en-US" sz="2400" baseline="0"/>
              <a:t>，有</a:t>
            </a: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990600" y="4114800"/>
            <a:ext cx="78486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AutoNum type="arabicPeriod" startAt="3"/>
            </a:pPr>
            <a:r>
              <a:rPr lang="en-US" altLang="zh-CN" sz="2400" baseline="0"/>
              <a:t>|</a:t>
            </a:r>
            <a:r>
              <a:rPr lang="en-US" altLang="zh-CN" baseline="0">
                <a:sym typeface="Symbol" panose="05050102010706020507" pitchFamily="18" charset="2"/>
              </a:rPr>
              <a:t></a:t>
            </a:r>
            <a:r>
              <a:rPr lang="en-US" altLang="zh-CN" sz="2400"/>
              <a:t>XY</a:t>
            </a:r>
            <a:r>
              <a:rPr lang="en-US" altLang="zh-CN" sz="2400" baseline="0"/>
              <a:t>|≤1</a:t>
            </a:r>
          </a:p>
          <a:p>
            <a:pPr algn="just"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 sz="2400" baseline="0"/>
              <a:t>许瓦兹不等式成立：</a:t>
            </a:r>
          </a:p>
        </p:txBody>
      </p:sp>
      <p:graphicFrame>
        <p:nvGraphicFramePr>
          <p:cNvPr id="276487" name="Object 7"/>
          <p:cNvGraphicFramePr>
            <a:graphicFrameLocks noChangeAspect="1"/>
          </p:cNvGraphicFramePr>
          <p:nvPr/>
        </p:nvGraphicFramePr>
        <p:xfrm>
          <a:off x="4419600" y="4587875"/>
          <a:ext cx="2819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5" imgW="1524000" imgH="279400" progId="Equation.3">
                  <p:embed/>
                </p:oleObj>
              </mc:Choice>
              <mc:Fallback>
                <p:oleObj name="Equation" r:id="rId5" imgW="15240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587875"/>
                        <a:ext cx="28194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990600" y="5029200"/>
            <a:ext cx="80772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27088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AutoNum type="arabicPeriod" startAt="5"/>
            </a:pPr>
            <a:r>
              <a:rPr lang="zh-CN" altLang="en-US" sz="2400" baseline="0"/>
              <a:t>协方差的性质：</a:t>
            </a:r>
            <a:r>
              <a:rPr lang="en-US" altLang="zh-CN" sz="2400" baseline="0">
                <a:solidFill>
                  <a:srgbClr val="6600CC"/>
                </a:solidFill>
              </a:rPr>
              <a:t>(1) </a:t>
            </a:r>
            <a:r>
              <a:rPr lang="en-US" altLang="zh-CN" sz="2400" baseline="0"/>
              <a:t>cov(X, Y)</a:t>
            </a:r>
            <a:r>
              <a:rPr lang="zh-CN" altLang="en-US" sz="2400" baseline="0"/>
              <a:t>＝</a:t>
            </a:r>
            <a:r>
              <a:rPr lang="en-US" altLang="zh-CN" sz="2400" baseline="0"/>
              <a:t>cov(Y, X)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baseline="0">
                <a:solidFill>
                  <a:srgbClr val="6600CC"/>
                </a:solidFill>
              </a:rPr>
              <a:t>(2) </a:t>
            </a:r>
            <a:r>
              <a:rPr lang="en-US" altLang="zh-CN" sz="2400" baseline="0"/>
              <a:t>cov(X</a:t>
            </a:r>
            <a:r>
              <a:rPr lang="en-US" altLang="zh-CN" sz="2400"/>
              <a:t>1</a:t>
            </a:r>
            <a:r>
              <a:rPr lang="en-US" altLang="zh-CN" sz="2400" baseline="0"/>
              <a:t>+X</a:t>
            </a:r>
            <a:r>
              <a:rPr lang="en-US" altLang="zh-CN" sz="2400"/>
              <a:t>2</a:t>
            </a:r>
            <a:r>
              <a:rPr lang="en-US" altLang="zh-CN" sz="2400" baseline="0"/>
              <a:t>, Y)</a:t>
            </a:r>
            <a:r>
              <a:rPr lang="zh-CN" altLang="en-US" sz="2400" baseline="0"/>
              <a:t>＝</a:t>
            </a:r>
            <a:r>
              <a:rPr lang="en-US" altLang="zh-CN" sz="2400" baseline="0"/>
              <a:t>cov(X</a:t>
            </a:r>
            <a:r>
              <a:rPr lang="en-US" altLang="zh-CN" sz="2400"/>
              <a:t>1</a:t>
            </a:r>
            <a:r>
              <a:rPr lang="en-US" altLang="zh-CN" sz="2400" baseline="0"/>
              <a:t>, Y)+cov(X</a:t>
            </a:r>
            <a:r>
              <a:rPr lang="en-US" altLang="zh-CN" sz="2400"/>
              <a:t>2</a:t>
            </a:r>
            <a:r>
              <a:rPr lang="en-US" altLang="zh-CN" sz="2400" baseline="0"/>
              <a:t>, Y)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aseline="0">
                <a:solidFill>
                  <a:srgbClr val="6600CC"/>
                </a:solidFill>
              </a:rPr>
              <a:t>(3)</a:t>
            </a:r>
            <a:r>
              <a:rPr lang="en-US" altLang="zh-CN" sz="2400" baseline="0">
                <a:solidFill>
                  <a:srgbClr val="00FF00"/>
                </a:solidFill>
              </a:rPr>
              <a:t> </a:t>
            </a:r>
            <a:r>
              <a:rPr lang="en-US" altLang="zh-CN" sz="2400" baseline="0"/>
              <a:t>cov(aX+bY, cX+dY)=acD(X)+bdD(Y)+(ad+bc)cov(X, Y)</a:t>
            </a:r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3482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D42814B4-51B6-4657-BA19-FA889505D6FA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26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utoUpdateAnimBg="0"/>
      <p:bldP spid="276486" grpId="0" build="p" autoUpdateAnimBg="0"/>
      <p:bldP spid="276488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1A7A81-062C-486F-B1F4-271C5CA313C0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随机变量数字特征的性质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3950" y="1166813"/>
            <a:ext cx="7696200" cy="1314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AutoNum type="arabicPeriod" startAt="6"/>
            </a:pPr>
            <a:r>
              <a:rPr lang="zh-CN" altLang="en-US" sz="2400" smtClean="0"/>
              <a:t>方差的计算公式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			</a:t>
            </a:r>
            <a:r>
              <a:rPr lang="en-US" altLang="zh-CN" sz="2400" smtClean="0"/>
              <a:t>D(X)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E(X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)-E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(X) ≥0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</a:t>
            </a:r>
            <a:r>
              <a:rPr lang="zh-CN" altLang="en-US" sz="2400" smtClean="0"/>
              <a:t>特别地，当</a:t>
            </a:r>
            <a:r>
              <a:rPr lang="en-US" altLang="zh-CN" sz="2400" smtClean="0"/>
              <a:t>D(X)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</a:t>
            </a:r>
            <a:r>
              <a:rPr lang="zh-CN" altLang="en-US" sz="2400" smtClean="0"/>
              <a:t>的充分必要条件是</a:t>
            </a:r>
            <a:r>
              <a:rPr lang="en-US" altLang="zh-CN" sz="2400" smtClean="0"/>
              <a:t>P{X=E(X)}</a:t>
            </a:r>
            <a:r>
              <a:rPr lang="zh-CN" altLang="en-US" sz="2400" smtClean="0"/>
              <a:t>＝</a:t>
            </a:r>
            <a:r>
              <a:rPr lang="en-US" altLang="zh-CN" sz="2400" smtClean="0"/>
              <a:t>1</a:t>
            </a:r>
            <a:r>
              <a:rPr lang="zh-CN" altLang="en-US" sz="2400" smtClean="0"/>
              <a:t>。</a:t>
            </a:r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1123950" y="2630488"/>
            <a:ext cx="76962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AutoNum type="arabicPeriod" startAt="7"/>
            </a:pPr>
            <a:r>
              <a:rPr lang="en-US" altLang="zh-CN" sz="2400" baseline="0"/>
              <a:t>Cov(X, Y)</a:t>
            </a:r>
            <a:r>
              <a:rPr lang="zh-CN" altLang="en-US" sz="2400" baseline="0"/>
              <a:t>＝</a:t>
            </a:r>
            <a:r>
              <a:rPr lang="en-US" altLang="zh-CN" sz="2400" baseline="0"/>
              <a:t>E(XY)</a:t>
            </a:r>
            <a:r>
              <a:rPr lang="zh-CN" altLang="en-US" sz="2400" baseline="0"/>
              <a:t>－</a:t>
            </a:r>
            <a:r>
              <a:rPr lang="en-US" altLang="zh-CN" sz="2400" baseline="0"/>
              <a:t>E(X)E(Y)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aseline="0"/>
              <a:t>	</a:t>
            </a:r>
            <a:r>
              <a:rPr lang="zh-CN" altLang="en-US" sz="2400" baseline="0"/>
              <a:t>特别地， </a:t>
            </a:r>
            <a:r>
              <a:rPr lang="en-US" altLang="zh-CN" sz="2400" baseline="0"/>
              <a:t>Cov(X, X)</a:t>
            </a:r>
            <a:r>
              <a:rPr lang="zh-CN" altLang="en-US" sz="2400" baseline="0"/>
              <a:t>＝</a:t>
            </a:r>
            <a:r>
              <a:rPr lang="en-US" altLang="zh-CN" sz="2400" baseline="0"/>
              <a:t>D(X)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358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76F88093-AE39-4B38-A672-DCDCBB27FCCB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27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4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4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  <p:bldP spid="40448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8D47D92-0CB5-4F30-AE64-C8954B35498C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517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设二维</a:t>
            </a:r>
            <a:r>
              <a:rPr lang="en-US" altLang="zh-CN" smtClean="0"/>
              <a:t>R.V.(X, Y)</a:t>
            </a:r>
            <a:r>
              <a:rPr lang="zh-CN" altLang="en-US" smtClean="0"/>
              <a:t>的联合概率密度为</a:t>
            </a:r>
          </a:p>
        </p:txBody>
      </p: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1490663" y="1752600"/>
          <a:ext cx="49530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3" imgW="1905000" imgH="431800" progId="Equation.3">
                  <p:embed/>
                </p:oleObj>
              </mc:Choice>
              <mc:Fallback>
                <p:oleObj name="Equation" r:id="rId3" imgW="1905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1752600"/>
                        <a:ext cx="49530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1219200" y="2895600"/>
            <a:ext cx="75438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baseline="0"/>
              <a:t>求：</a:t>
            </a:r>
            <a:r>
              <a:rPr lang="en-US" altLang="zh-CN" baseline="0"/>
              <a:t>(1). cov(X, Y)</a:t>
            </a:r>
            <a:r>
              <a:rPr lang="zh-CN" altLang="en-US" baseline="0"/>
              <a:t>，</a:t>
            </a:r>
            <a:r>
              <a:rPr lang="zh-CN" altLang="en-US" baseline="0">
                <a:sym typeface="Symbol" panose="05050102010706020507" pitchFamily="18" charset="2"/>
              </a:rPr>
              <a:t></a:t>
            </a:r>
            <a:r>
              <a:rPr lang="en-US" altLang="zh-CN">
                <a:sym typeface="Symbol" panose="05050102010706020507" pitchFamily="18" charset="2"/>
              </a:rPr>
              <a:t>XY</a:t>
            </a:r>
            <a:r>
              <a:rPr lang="zh-CN" altLang="en-US" baseline="0">
                <a:sym typeface="Symbol" panose="05050102010706020507" pitchFamily="18" charset="2"/>
              </a:rPr>
              <a:t>和</a:t>
            </a:r>
            <a:r>
              <a:rPr lang="en-US" altLang="zh-CN" baseline="0">
                <a:sym typeface="Symbol" panose="05050102010706020507" pitchFamily="18" charset="2"/>
              </a:rPr>
              <a:t>C</a:t>
            </a:r>
            <a:r>
              <a:rPr lang="zh-CN" altLang="en-US" baseline="0">
                <a:sym typeface="Symbol" panose="05050102010706020507" pitchFamily="18" charset="2"/>
              </a:rPr>
              <a:t>；</a:t>
            </a:r>
            <a:endParaRPr lang="en-US" altLang="zh-CN" baseline="0">
              <a:sym typeface="Symbol" panose="05050102010706020507" pitchFamily="18" charset="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baseline="0">
                <a:sym typeface="Symbol" panose="05050102010706020507" pitchFamily="18" charset="2"/>
              </a:rPr>
              <a:t>        (2). </a:t>
            </a:r>
            <a:r>
              <a:rPr lang="zh-CN" altLang="en-US" baseline="0">
                <a:sym typeface="Symbol" panose="05050102010706020507" pitchFamily="18" charset="2"/>
              </a:rPr>
              <a:t>讨论</a:t>
            </a:r>
            <a:r>
              <a:rPr lang="en-US" altLang="zh-CN" baseline="0">
                <a:sym typeface="Symbol" panose="05050102010706020507" pitchFamily="18" charset="2"/>
              </a:rPr>
              <a:t>X</a:t>
            </a:r>
            <a:r>
              <a:rPr lang="zh-CN" altLang="en-US" baseline="0">
                <a:sym typeface="Symbol" panose="05050102010706020507" pitchFamily="18" charset="2"/>
              </a:rPr>
              <a:t>与</a:t>
            </a:r>
            <a:r>
              <a:rPr lang="en-US" altLang="zh-CN" baseline="0">
                <a:sym typeface="Symbol" panose="05050102010706020507" pitchFamily="18" charset="2"/>
              </a:rPr>
              <a:t>Y</a:t>
            </a:r>
            <a:r>
              <a:rPr lang="zh-CN" altLang="en-US" baseline="0">
                <a:sym typeface="Symbol" panose="05050102010706020507" pitchFamily="18" charset="2"/>
              </a:rPr>
              <a:t>的独立性。</a:t>
            </a:r>
            <a:endParaRPr lang="zh-CN" altLang="en-US"/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1219200" y="3924300"/>
            <a:ext cx="75438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baseline="0">
                <a:solidFill>
                  <a:srgbClr val="FF9900"/>
                </a:solidFill>
              </a:rPr>
              <a:t>解</a:t>
            </a:r>
            <a:r>
              <a:rPr lang="zh-CN" altLang="en-US" baseline="0"/>
              <a:t>：</a:t>
            </a:r>
            <a:r>
              <a:rPr lang="en-US" altLang="zh-CN" baseline="0"/>
              <a:t>(1).</a:t>
            </a:r>
            <a:endParaRPr lang="en-US" altLang="zh-CN"/>
          </a:p>
        </p:txBody>
      </p:sp>
      <p:graphicFrame>
        <p:nvGraphicFramePr>
          <p:cNvPr id="401415" name="Object 7"/>
          <p:cNvGraphicFramePr>
            <a:graphicFrameLocks noChangeAspect="1"/>
          </p:cNvGraphicFramePr>
          <p:nvPr/>
        </p:nvGraphicFramePr>
        <p:xfrm>
          <a:off x="1403350" y="4294188"/>
          <a:ext cx="6919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5" imgW="3009900" imgH="469900" progId="Equation.DSMT4">
                  <p:embed/>
                </p:oleObj>
              </mc:Choice>
              <mc:Fallback>
                <p:oleObj name="Equation" r:id="rId5" imgW="30099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4188"/>
                        <a:ext cx="6919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Object 8"/>
          <p:cNvGraphicFramePr>
            <a:graphicFrameLocks noChangeAspect="1"/>
          </p:cNvGraphicFramePr>
          <p:nvPr/>
        </p:nvGraphicFramePr>
        <p:xfrm>
          <a:off x="1301750" y="5445125"/>
          <a:ext cx="75914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Equation" r:id="rId7" imgW="3302000" imgH="469900" progId="Equation.DSMT4">
                  <p:embed/>
                </p:oleObj>
              </mc:Choice>
              <mc:Fallback>
                <p:oleObj name="Equation" r:id="rId7" imgW="33020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5445125"/>
                        <a:ext cx="75914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9"/>
          <p:cNvGrpSpPr>
            <a:grpSpLocks/>
          </p:cNvGrpSpPr>
          <p:nvPr/>
        </p:nvGrpSpPr>
        <p:grpSpPr bwMode="auto">
          <a:xfrm>
            <a:off x="6732588" y="128588"/>
            <a:ext cx="2174875" cy="2652712"/>
            <a:chOff x="6732240" y="128052"/>
            <a:chExt cx="2175976" cy="2652902"/>
          </a:xfrm>
        </p:grpSpPr>
        <p:cxnSp>
          <p:nvCxnSpPr>
            <p:cNvPr id="36888" name="直接箭头连接符 38"/>
            <p:cNvCxnSpPr>
              <a:cxnSpLocks noChangeShapeType="1"/>
            </p:cNvCxnSpPr>
            <p:nvPr/>
          </p:nvCxnSpPr>
          <p:spPr bwMode="auto">
            <a:xfrm>
              <a:off x="6805042" y="1999466"/>
              <a:ext cx="1944216" cy="158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9" name="直接箭头连接符 39"/>
            <p:cNvCxnSpPr>
              <a:cxnSpLocks noChangeShapeType="1"/>
            </p:cNvCxnSpPr>
            <p:nvPr/>
          </p:nvCxnSpPr>
          <p:spPr bwMode="auto">
            <a:xfrm rot="5400000" flipH="1" flipV="1">
              <a:off x="6171038" y="1351394"/>
              <a:ext cx="1728192" cy="158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90" name="TextBox 40"/>
            <p:cNvSpPr txBox="1">
              <a:spLocks noChangeArrowheads="1"/>
            </p:cNvSpPr>
            <p:nvPr/>
          </p:nvSpPr>
          <p:spPr bwMode="auto">
            <a:xfrm>
              <a:off x="6804248" y="2000260"/>
              <a:ext cx="21602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0</a:t>
              </a:r>
              <a:endParaRPr lang="zh-CN" altLang="en-US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91" name="TextBox 41"/>
            <p:cNvSpPr txBox="1">
              <a:spLocks noChangeArrowheads="1"/>
            </p:cNvSpPr>
            <p:nvPr/>
          </p:nvSpPr>
          <p:spPr bwMode="auto">
            <a:xfrm>
              <a:off x="8025048" y="1928252"/>
              <a:ext cx="21602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  <a:endParaRPr lang="zh-CN" altLang="en-US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6892" name="直接连接符 42"/>
            <p:cNvCxnSpPr>
              <a:cxnSpLocks noChangeShapeType="1"/>
            </p:cNvCxnSpPr>
            <p:nvPr/>
          </p:nvCxnSpPr>
          <p:spPr bwMode="auto">
            <a:xfrm>
              <a:off x="7034340" y="920140"/>
              <a:ext cx="108000" cy="1588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93" name="TextBox 43"/>
            <p:cNvSpPr txBox="1">
              <a:spLocks noChangeArrowheads="1"/>
            </p:cNvSpPr>
            <p:nvPr/>
          </p:nvSpPr>
          <p:spPr bwMode="auto">
            <a:xfrm>
              <a:off x="6732240" y="704116"/>
              <a:ext cx="21602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  <a:endParaRPr lang="zh-CN" altLang="en-US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94" name="TextBox 44"/>
            <p:cNvSpPr txBox="1">
              <a:spLocks noChangeArrowheads="1"/>
            </p:cNvSpPr>
            <p:nvPr/>
          </p:nvSpPr>
          <p:spPr bwMode="auto">
            <a:xfrm>
              <a:off x="6932528" y="128052"/>
              <a:ext cx="159752" cy="28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  <a:endParaRPr lang="zh-CN" altLang="en-US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95" name="TextBox 45"/>
            <p:cNvSpPr txBox="1">
              <a:spLocks noChangeArrowheads="1"/>
            </p:cNvSpPr>
            <p:nvPr/>
          </p:nvSpPr>
          <p:spPr bwMode="auto">
            <a:xfrm>
              <a:off x="8748464" y="1856244"/>
              <a:ext cx="159752" cy="28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  <a:endParaRPr lang="zh-CN" altLang="en-US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96" name="直角三角形 46"/>
            <p:cNvSpPr>
              <a:spLocks noChangeArrowheads="1"/>
            </p:cNvSpPr>
            <p:nvPr/>
          </p:nvSpPr>
          <p:spPr bwMode="auto">
            <a:xfrm flipH="1">
              <a:off x="7034340" y="920140"/>
              <a:ext cx="1080000" cy="1080000"/>
            </a:xfrm>
            <a:prstGeom prst="rtTriangle">
              <a:avLst/>
            </a:prstGeom>
            <a:solidFill>
              <a:schemeClr val="accent1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97" name="TextBox 47"/>
            <p:cNvSpPr txBox="1">
              <a:spLocks noChangeArrowheads="1"/>
            </p:cNvSpPr>
            <p:nvPr/>
          </p:nvSpPr>
          <p:spPr bwMode="auto">
            <a:xfrm>
              <a:off x="6876256" y="2360300"/>
              <a:ext cx="1728192" cy="420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3200">
                  <a:solidFill>
                    <a:srgbClr val="0000FF"/>
                  </a:solidFill>
                  <a:ea typeface="宋体" panose="02010600030101010101" pitchFamily="2" charset="-122"/>
                </a:rPr>
                <a:t>0≤x≤1, 0≤y≤x </a:t>
              </a:r>
              <a:endParaRPr lang="zh-CN" altLang="en-US" sz="3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48"/>
          <p:cNvGrpSpPr>
            <a:grpSpLocks/>
          </p:cNvGrpSpPr>
          <p:nvPr/>
        </p:nvGrpSpPr>
        <p:grpSpPr bwMode="auto">
          <a:xfrm>
            <a:off x="6732588" y="131763"/>
            <a:ext cx="2174875" cy="2581275"/>
            <a:chOff x="5508104" y="2708920"/>
            <a:chExt cx="2175976" cy="2580802"/>
          </a:xfrm>
        </p:grpSpPr>
        <p:sp>
          <p:nvSpPr>
            <p:cNvPr id="36878" name="TextBox 49"/>
            <p:cNvSpPr txBox="1">
              <a:spLocks noChangeArrowheads="1"/>
            </p:cNvSpPr>
            <p:nvPr/>
          </p:nvSpPr>
          <p:spPr bwMode="auto">
            <a:xfrm>
              <a:off x="5652120" y="4869160"/>
              <a:ext cx="1728192" cy="420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3200">
                  <a:solidFill>
                    <a:srgbClr val="0000FF"/>
                  </a:solidFill>
                  <a:ea typeface="宋体" panose="02010600030101010101" pitchFamily="2" charset="-122"/>
                </a:rPr>
                <a:t>0≤y≤1, y≤x≤1 </a:t>
              </a:r>
              <a:endParaRPr lang="zh-CN" altLang="en-US" sz="3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6879" name="直接箭头连接符 50"/>
            <p:cNvCxnSpPr>
              <a:cxnSpLocks noChangeShapeType="1"/>
            </p:cNvCxnSpPr>
            <p:nvPr/>
          </p:nvCxnSpPr>
          <p:spPr bwMode="auto">
            <a:xfrm>
              <a:off x="5580906" y="4580334"/>
              <a:ext cx="1944216" cy="158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0" name="直接箭头连接符 51"/>
            <p:cNvCxnSpPr>
              <a:cxnSpLocks noChangeShapeType="1"/>
            </p:cNvCxnSpPr>
            <p:nvPr/>
          </p:nvCxnSpPr>
          <p:spPr bwMode="auto">
            <a:xfrm rot="5400000" flipH="1" flipV="1">
              <a:off x="4946902" y="3932262"/>
              <a:ext cx="1728192" cy="1588"/>
            </a:xfrm>
            <a:prstGeom prst="straightConnector1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1" name="TextBox 52"/>
            <p:cNvSpPr txBox="1">
              <a:spLocks noChangeArrowheads="1"/>
            </p:cNvSpPr>
            <p:nvPr/>
          </p:nvSpPr>
          <p:spPr bwMode="auto">
            <a:xfrm>
              <a:off x="5580112" y="4581128"/>
              <a:ext cx="21602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0</a:t>
              </a:r>
              <a:endParaRPr lang="zh-CN" altLang="en-US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2" name="TextBox 53"/>
            <p:cNvSpPr txBox="1">
              <a:spLocks noChangeArrowheads="1"/>
            </p:cNvSpPr>
            <p:nvPr/>
          </p:nvSpPr>
          <p:spPr bwMode="auto">
            <a:xfrm>
              <a:off x="6800912" y="4509120"/>
              <a:ext cx="21602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  <a:endParaRPr lang="zh-CN" altLang="en-US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36883" name="直接连接符 54"/>
            <p:cNvCxnSpPr>
              <a:cxnSpLocks noChangeShapeType="1"/>
            </p:cNvCxnSpPr>
            <p:nvPr/>
          </p:nvCxnSpPr>
          <p:spPr bwMode="auto">
            <a:xfrm>
              <a:off x="6890204" y="4473008"/>
              <a:ext cx="0" cy="108000"/>
            </a:xfrm>
            <a:prstGeom prst="lin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4" name="TextBox 55"/>
            <p:cNvSpPr txBox="1">
              <a:spLocks noChangeArrowheads="1"/>
            </p:cNvSpPr>
            <p:nvPr/>
          </p:nvSpPr>
          <p:spPr bwMode="auto">
            <a:xfrm>
              <a:off x="5508104" y="3284984"/>
              <a:ext cx="216024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1</a:t>
              </a:r>
              <a:endParaRPr lang="zh-CN" altLang="en-US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5" name="TextBox 56"/>
            <p:cNvSpPr txBox="1">
              <a:spLocks noChangeArrowheads="1"/>
            </p:cNvSpPr>
            <p:nvPr/>
          </p:nvSpPr>
          <p:spPr bwMode="auto">
            <a:xfrm>
              <a:off x="5708392" y="2708920"/>
              <a:ext cx="159752" cy="28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x</a:t>
              </a:r>
              <a:endParaRPr lang="zh-CN" altLang="en-US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6" name="TextBox 57"/>
            <p:cNvSpPr txBox="1">
              <a:spLocks noChangeArrowheads="1"/>
            </p:cNvSpPr>
            <p:nvPr/>
          </p:nvSpPr>
          <p:spPr bwMode="auto">
            <a:xfrm>
              <a:off x="7524328" y="4437112"/>
              <a:ext cx="159752" cy="287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ea typeface="宋体" panose="02010600030101010101" pitchFamily="2" charset="-122"/>
                </a:rPr>
                <a:t>y</a:t>
              </a:r>
              <a:endParaRPr lang="zh-CN" altLang="en-US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887" name="直角三角形 58"/>
            <p:cNvSpPr>
              <a:spLocks noChangeArrowheads="1"/>
            </p:cNvSpPr>
            <p:nvPr/>
          </p:nvSpPr>
          <p:spPr bwMode="auto">
            <a:xfrm flipV="1">
              <a:off x="5810204" y="3501008"/>
              <a:ext cx="1080000" cy="1080000"/>
            </a:xfrm>
            <a:prstGeom prst="rtTriangle">
              <a:avLst/>
            </a:prstGeom>
            <a:solidFill>
              <a:schemeClr val="accent1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3687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8CBB94AD-795E-4EAF-9647-FCAD08D16980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28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  <p:bldP spid="401413" grpId="0"/>
      <p:bldP spid="40141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85E3D9-28E5-4EE5-BDD9-502D97ACC573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宋体" panose="02010600030101010101" pitchFamily="2" charset="-122"/>
              </a:rPr>
              <a:t>例（续）</a:t>
            </a:r>
          </a:p>
        </p:txBody>
      </p:sp>
      <p:graphicFrame>
        <p:nvGraphicFramePr>
          <p:cNvPr id="402435" name="Object 3"/>
          <p:cNvGraphicFramePr>
            <a:graphicFrameLocks noChangeAspect="1"/>
          </p:cNvGraphicFramePr>
          <p:nvPr/>
        </p:nvGraphicFramePr>
        <p:xfrm>
          <a:off x="1560513" y="1143000"/>
          <a:ext cx="55467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3" imgW="2133600" imgH="368300" progId="Equation.3">
                  <p:embed/>
                </p:oleObj>
              </mc:Choice>
              <mc:Fallback>
                <p:oleObj name="Equation" r:id="rId3" imgW="21336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1143000"/>
                        <a:ext cx="55467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Object 4"/>
          <p:cNvGraphicFramePr>
            <a:graphicFrameLocks noChangeAspect="1"/>
          </p:cNvGraphicFramePr>
          <p:nvPr/>
        </p:nvGraphicFramePr>
        <p:xfrm>
          <a:off x="1560513" y="2027238"/>
          <a:ext cx="60737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5" imgW="2336800" imgH="368300" progId="Equation.3">
                  <p:embed/>
                </p:oleObj>
              </mc:Choice>
              <mc:Fallback>
                <p:oleObj name="Equation" r:id="rId5" imgW="23368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027238"/>
                        <a:ext cx="60737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Object 5"/>
          <p:cNvGraphicFramePr>
            <a:graphicFrameLocks noChangeAspect="1"/>
          </p:cNvGraphicFramePr>
          <p:nvPr/>
        </p:nvGraphicFramePr>
        <p:xfrm>
          <a:off x="1560513" y="2911475"/>
          <a:ext cx="59086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7" imgW="2273300" imgH="368300" progId="Equation.3">
                  <p:embed/>
                </p:oleObj>
              </mc:Choice>
              <mc:Fallback>
                <p:oleObj name="Equation" r:id="rId7" imgW="22733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911475"/>
                        <a:ext cx="59086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Object 6"/>
          <p:cNvGraphicFramePr>
            <a:graphicFrameLocks noChangeAspect="1"/>
          </p:cNvGraphicFramePr>
          <p:nvPr/>
        </p:nvGraphicFramePr>
        <p:xfrm>
          <a:off x="1560513" y="3795713"/>
          <a:ext cx="61737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9" imgW="2374900" imgH="368300" progId="Equation.3">
                  <p:embed/>
                </p:oleObj>
              </mc:Choice>
              <mc:Fallback>
                <p:oleObj name="Equation" r:id="rId9" imgW="23749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795713"/>
                        <a:ext cx="617378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9" name="Object 7"/>
          <p:cNvGraphicFramePr>
            <a:graphicFrameLocks noChangeAspect="1"/>
          </p:cNvGraphicFramePr>
          <p:nvPr/>
        </p:nvGraphicFramePr>
        <p:xfrm>
          <a:off x="1560513" y="4679950"/>
          <a:ext cx="68326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Equation" r:id="rId11" imgW="2628900" imgH="368300" progId="Equation.3">
                  <p:embed/>
                </p:oleObj>
              </mc:Choice>
              <mc:Fallback>
                <p:oleObj name="Equation" r:id="rId11" imgW="26289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679950"/>
                        <a:ext cx="68326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0" name="Object 8"/>
          <p:cNvGraphicFramePr>
            <a:graphicFrameLocks noChangeAspect="1"/>
          </p:cNvGraphicFramePr>
          <p:nvPr/>
        </p:nvGraphicFramePr>
        <p:xfrm>
          <a:off x="1560513" y="5562600"/>
          <a:ext cx="59086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13" imgW="2273300" imgH="368300" progId="Equation.3">
                  <p:embed/>
                </p:oleObj>
              </mc:Choice>
              <mc:Fallback>
                <p:oleObj name="Equation" r:id="rId13" imgW="22733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5562600"/>
                        <a:ext cx="59086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3789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9F34B77F-893D-4F76-8CB7-10969E7EAD95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29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44B610-5B8E-421E-8A4E-EDB359F62C6C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</a:rPr>
              <a:t>本讲主要内容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1052513"/>
            <a:ext cx="7467600" cy="4532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</a:rPr>
              <a:t>随机变量的数字特征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</a:rPr>
              <a:t>数学期望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</a:rPr>
              <a:t>方差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sz="3200" smtClean="0">
                <a:solidFill>
                  <a:srgbClr val="CC00CC"/>
                </a:solidFill>
              </a:rPr>
              <a:t>k</a:t>
            </a:r>
            <a:r>
              <a:rPr lang="zh-CN" altLang="en-US" sz="3200" smtClean="0">
                <a:solidFill>
                  <a:srgbClr val="CC00CC"/>
                </a:solidFill>
              </a:rPr>
              <a:t>阶矩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</a:rPr>
              <a:t>协方差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</a:rPr>
              <a:t>条件数学期望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</a:rPr>
              <a:t>随机变量的特征函数</a:t>
            </a: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102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4D54F843-4418-4C94-8BBC-1982B6347A38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3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7F3497-8317-4650-9627-FC75ACA12643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宋体" panose="02010600030101010101" pitchFamily="2" charset="-122"/>
              </a:rPr>
              <a:t>例（续）</a:t>
            </a:r>
          </a:p>
        </p:txBody>
      </p:sp>
      <p:graphicFrame>
        <p:nvGraphicFramePr>
          <p:cNvPr id="403459" name="Object 3"/>
          <p:cNvGraphicFramePr>
            <a:graphicFrameLocks noChangeAspect="1"/>
          </p:cNvGraphicFramePr>
          <p:nvPr/>
        </p:nvGraphicFramePr>
        <p:xfrm>
          <a:off x="1158875" y="1143000"/>
          <a:ext cx="75279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3" imgW="2895600" imgH="368300" progId="Equation.3">
                  <p:embed/>
                </p:oleObj>
              </mc:Choice>
              <mc:Fallback>
                <p:oleObj name="Equation" r:id="rId3" imgW="28956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3000"/>
                        <a:ext cx="75279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Object 4"/>
          <p:cNvGraphicFramePr>
            <a:graphicFrameLocks noChangeAspect="1"/>
          </p:cNvGraphicFramePr>
          <p:nvPr/>
        </p:nvGraphicFramePr>
        <p:xfrm>
          <a:off x="1158875" y="2063750"/>
          <a:ext cx="564356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Equation" r:id="rId5" imgW="2171700" imgH="368300" progId="Equation.3">
                  <p:embed/>
                </p:oleObj>
              </mc:Choice>
              <mc:Fallback>
                <p:oleObj name="Equation" r:id="rId5" imgW="21717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2063750"/>
                        <a:ext cx="5643563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Object 5"/>
          <p:cNvGraphicFramePr>
            <a:graphicFrameLocks noChangeAspect="1"/>
          </p:cNvGraphicFramePr>
          <p:nvPr/>
        </p:nvGraphicFramePr>
        <p:xfrm>
          <a:off x="1158875" y="2982913"/>
          <a:ext cx="3927475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7" imgW="1511300" imgH="431800" progId="Equation.3">
                  <p:embed/>
                </p:oleObj>
              </mc:Choice>
              <mc:Fallback>
                <p:oleObj name="Equation" r:id="rId7" imgW="1511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2982913"/>
                        <a:ext cx="3927475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2" name="Object 6"/>
          <p:cNvGraphicFramePr>
            <a:graphicFrameLocks noChangeAspect="1"/>
          </p:cNvGraphicFramePr>
          <p:nvPr/>
        </p:nvGraphicFramePr>
        <p:xfrm>
          <a:off x="1158875" y="4067175"/>
          <a:ext cx="6273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9" imgW="2413000" imgH="736600" progId="Equation.3">
                  <p:embed/>
                </p:oleObj>
              </mc:Choice>
              <mc:Fallback>
                <p:oleObj name="Equation" r:id="rId9" imgW="2413000" imgH="73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4067175"/>
                        <a:ext cx="6273800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0" y="5943600"/>
            <a:ext cx="7369175" cy="512763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cs typeface="Times New Roman" panose="02020603050405020304" pitchFamily="18" charset="0"/>
              </a:rPr>
              <a:t>由于</a:t>
            </a:r>
            <a:r>
              <a:rPr lang="en-US" altLang="zh-CN" smtClean="0">
                <a:cs typeface="Times New Roman" panose="02020603050405020304" pitchFamily="18" charset="0"/>
              </a:rPr>
              <a:t>f(x, y) ≠ f</a:t>
            </a:r>
            <a:r>
              <a:rPr lang="en-US" altLang="zh-CN" baseline="-25000" smtClean="0">
                <a:cs typeface="Times New Roman" panose="02020603050405020304" pitchFamily="18" charset="0"/>
              </a:rPr>
              <a:t>X</a:t>
            </a:r>
            <a:r>
              <a:rPr lang="en-US" altLang="zh-CN" smtClean="0">
                <a:cs typeface="Times New Roman" panose="02020603050405020304" pitchFamily="18" charset="0"/>
              </a:rPr>
              <a:t>(x)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mtClean="0">
                <a:cs typeface="Times New Roman" panose="02020603050405020304" pitchFamily="18" charset="0"/>
              </a:rPr>
              <a:t>f</a:t>
            </a:r>
            <a:r>
              <a:rPr lang="en-US" altLang="zh-CN" baseline="-25000" smtClean="0">
                <a:cs typeface="Times New Roman" panose="02020603050405020304" pitchFamily="18" charset="0"/>
              </a:rPr>
              <a:t>Y</a:t>
            </a:r>
            <a:r>
              <a:rPr lang="en-US" altLang="zh-CN" smtClean="0">
                <a:cs typeface="Times New Roman" panose="02020603050405020304" pitchFamily="18" charset="0"/>
              </a:rPr>
              <a:t>(y)</a:t>
            </a:r>
            <a:r>
              <a:rPr lang="zh-CN" altLang="en-US" smtClean="0">
                <a:cs typeface="Times New Roman" panose="02020603050405020304" pitchFamily="18" charset="0"/>
              </a:rPr>
              <a:t>，故</a:t>
            </a:r>
            <a:r>
              <a:rPr lang="en-US" altLang="zh-CN" smtClean="0">
                <a:cs typeface="Times New Roman" panose="02020603050405020304" pitchFamily="18" charset="0"/>
              </a:rPr>
              <a:t>X</a:t>
            </a:r>
            <a:r>
              <a:rPr lang="zh-CN" altLang="en-US" smtClean="0">
                <a:cs typeface="Times New Roman" panose="02020603050405020304" pitchFamily="18" charset="0"/>
              </a:rPr>
              <a:t>与</a:t>
            </a:r>
            <a:r>
              <a:rPr lang="en-US" altLang="zh-CN" smtClean="0">
                <a:cs typeface="Times New Roman" panose="02020603050405020304" pitchFamily="18" charset="0"/>
              </a:rPr>
              <a:t>Y</a:t>
            </a:r>
            <a:r>
              <a:rPr lang="zh-CN" altLang="en-US" smtClean="0">
                <a:cs typeface="Times New Roman" panose="02020603050405020304" pitchFamily="18" charset="0"/>
              </a:rPr>
              <a:t>不独立。</a:t>
            </a: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389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377C1E19-5CA2-47B3-8EDF-5754A71C7FFE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30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4C4E53-B460-424C-880C-FB8A72AAFB44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§1.4 </a:t>
            </a:r>
            <a:r>
              <a:rPr lang="zh-CN" altLang="en-US" smtClean="0"/>
              <a:t>条件数学期望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66813"/>
            <a:ext cx="7848600" cy="10334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</a:t>
            </a:r>
            <a:r>
              <a:rPr lang="en-US" altLang="zh-CN" smtClean="0"/>
              <a:t>(X, Y)</a:t>
            </a:r>
            <a:r>
              <a:rPr lang="zh-CN" altLang="en-US" smtClean="0"/>
              <a:t>为离散型二维随机变量，其</a:t>
            </a:r>
            <a:r>
              <a:rPr lang="zh-CN" altLang="en-US" smtClean="0">
                <a:solidFill>
                  <a:srgbClr val="CC00CC"/>
                </a:solidFill>
              </a:rPr>
              <a:t>联合分布律</a:t>
            </a:r>
            <a:r>
              <a:rPr lang="zh-CN" altLang="en-US" smtClean="0"/>
              <a:t>为</a:t>
            </a:r>
            <a:r>
              <a:rPr lang="en-US" altLang="zh-CN" smtClean="0"/>
              <a:t>p</a:t>
            </a:r>
            <a:r>
              <a:rPr lang="en-US" altLang="zh-CN" baseline="-25000" smtClean="0"/>
              <a:t>ij</a:t>
            </a:r>
            <a:r>
              <a:rPr lang="zh-CN" altLang="en-US" smtClean="0"/>
              <a:t>，</a:t>
            </a:r>
            <a:r>
              <a:rPr lang="en-US" altLang="zh-CN" smtClean="0"/>
              <a:t>i, j=1, 2, …</a:t>
            </a:r>
            <a:r>
              <a:rPr lang="zh-CN" altLang="en-US" smtClean="0"/>
              <a:t>，若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1295400" y="32146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/>
              <a:t>则称</a:t>
            </a:r>
          </a:p>
        </p:txBody>
      </p:sp>
      <p:graphicFrame>
        <p:nvGraphicFramePr>
          <p:cNvPr id="277509" name="Object 5"/>
          <p:cNvGraphicFramePr>
            <a:graphicFrameLocks noChangeAspect="1"/>
          </p:cNvGraphicFramePr>
          <p:nvPr/>
        </p:nvGraphicFramePr>
        <p:xfrm>
          <a:off x="2306638" y="2209800"/>
          <a:ext cx="51609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3" imgW="2247900" imgH="444500" progId="Equation.3">
                  <p:embed/>
                </p:oleObj>
              </mc:Choice>
              <mc:Fallback>
                <p:oleObj name="Equation" r:id="rId3" imgW="22479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209800"/>
                        <a:ext cx="5160962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2805113" y="3505200"/>
          <a:ext cx="33020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5" imgW="1511300" imgH="431800" progId="Equation.3">
                  <p:embed/>
                </p:oleObj>
              </mc:Choice>
              <mc:Fallback>
                <p:oleObj name="Equation" r:id="rId5" imgW="15113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3505200"/>
                        <a:ext cx="33020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990600" y="4357688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/>
              <a:t>为</a:t>
            </a:r>
            <a:r>
              <a:rPr lang="zh-CN" altLang="en-US" baseline="0">
                <a:solidFill>
                  <a:srgbClr val="0000FF"/>
                </a:solidFill>
              </a:rPr>
              <a:t>已知</a:t>
            </a:r>
            <a:r>
              <a:rPr lang="en-US" altLang="zh-CN" baseline="0">
                <a:solidFill>
                  <a:srgbClr val="0000FF"/>
                </a:solidFill>
              </a:rPr>
              <a:t>Y=y</a:t>
            </a:r>
            <a:r>
              <a:rPr lang="en-US" altLang="zh-CN">
                <a:solidFill>
                  <a:srgbClr val="0000FF"/>
                </a:solidFill>
              </a:rPr>
              <a:t>j</a:t>
            </a:r>
            <a:r>
              <a:rPr lang="zh-CN" altLang="en-US" baseline="0">
                <a:solidFill>
                  <a:srgbClr val="0000FF"/>
                </a:solidFill>
              </a:rPr>
              <a:t>的条件下，</a:t>
            </a:r>
            <a:r>
              <a:rPr lang="en-US" altLang="zh-CN" baseline="0">
                <a:solidFill>
                  <a:srgbClr val="0000FF"/>
                </a:solidFill>
              </a:rPr>
              <a:t>R.V.X</a:t>
            </a:r>
            <a:r>
              <a:rPr lang="zh-CN" altLang="en-US" baseline="0">
                <a:solidFill>
                  <a:srgbClr val="0000FF"/>
                </a:solidFill>
              </a:rPr>
              <a:t>的</a:t>
            </a:r>
            <a:r>
              <a:rPr lang="zh-CN" altLang="en-US" baseline="0">
                <a:solidFill>
                  <a:srgbClr val="CC00CC"/>
                </a:solidFill>
              </a:rPr>
              <a:t>条件数学期望</a:t>
            </a:r>
            <a:r>
              <a:rPr lang="zh-CN" altLang="en-US" baseline="0"/>
              <a:t>，称</a:t>
            </a:r>
          </a:p>
        </p:txBody>
      </p:sp>
      <p:graphicFrame>
        <p:nvGraphicFramePr>
          <p:cNvPr id="277512" name="Object 8"/>
          <p:cNvGraphicFramePr>
            <a:graphicFrameLocks noChangeAspect="1"/>
          </p:cNvGraphicFramePr>
          <p:nvPr/>
        </p:nvGraphicFramePr>
        <p:xfrm>
          <a:off x="2959100" y="4848225"/>
          <a:ext cx="33004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7" imgW="1511300" imgH="444500" progId="Equation.3">
                  <p:embed/>
                </p:oleObj>
              </mc:Choice>
              <mc:Fallback>
                <p:oleObj name="Equation" r:id="rId7" imgW="15113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848225"/>
                        <a:ext cx="330041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1143000" y="57150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/>
              <a:t>为</a:t>
            </a:r>
            <a:r>
              <a:rPr lang="zh-CN" altLang="en-US" baseline="0">
                <a:solidFill>
                  <a:srgbClr val="0000FF"/>
                </a:solidFill>
              </a:rPr>
              <a:t>已知</a:t>
            </a:r>
            <a:r>
              <a:rPr lang="en-US" altLang="zh-CN" baseline="0">
                <a:solidFill>
                  <a:srgbClr val="0000FF"/>
                </a:solidFill>
              </a:rPr>
              <a:t>X=x</a:t>
            </a:r>
            <a:r>
              <a:rPr lang="en-US" altLang="zh-CN">
                <a:solidFill>
                  <a:srgbClr val="0000FF"/>
                </a:solidFill>
              </a:rPr>
              <a:t>i</a:t>
            </a:r>
            <a:r>
              <a:rPr lang="zh-CN" altLang="en-US" baseline="0">
                <a:solidFill>
                  <a:srgbClr val="0000FF"/>
                </a:solidFill>
              </a:rPr>
              <a:t>的条件下，</a:t>
            </a:r>
            <a:r>
              <a:rPr lang="en-US" altLang="zh-CN" baseline="0">
                <a:solidFill>
                  <a:srgbClr val="0000FF"/>
                </a:solidFill>
              </a:rPr>
              <a:t>R.V.Y</a:t>
            </a:r>
            <a:r>
              <a:rPr lang="zh-CN" altLang="en-US" baseline="0">
                <a:solidFill>
                  <a:srgbClr val="0000FF"/>
                </a:solidFill>
              </a:rPr>
              <a:t>的</a:t>
            </a:r>
            <a:r>
              <a:rPr lang="zh-CN" altLang="en-US" baseline="0">
                <a:solidFill>
                  <a:srgbClr val="CC00CC"/>
                </a:solidFill>
              </a:rPr>
              <a:t>条件数学期望</a:t>
            </a:r>
            <a:r>
              <a:rPr lang="zh-CN" altLang="en-US" baseline="0"/>
              <a:t>。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399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88ECBF01-41DD-4BED-A2C0-DD8EDB029A42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31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  <p:bldP spid="277508" grpId="0"/>
      <p:bldP spid="277511" grpId="0"/>
      <p:bldP spid="2775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FE0CCC-605D-47B2-AF74-56542549FB9E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条件数学期望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66813"/>
            <a:ext cx="7848600" cy="1025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</a:t>
            </a:r>
            <a:r>
              <a:rPr lang="en-US" altLang="zh-CN" smtClean="0"/>
              <a:t>(X, Y)</a:t>
            </a:r>
            <a:r>
              <a:rPr lang="zh-CN" altLang="en-US" smtClean="0"/>
              <a:t>为连续型二维随机变量，其</a:t>
            </a:r>
            <a:r>
              <a:rPr lang="zh-CN" altLang="en-US" smtClean="0">
                <a:solidFill>
                  <a:srgbClr val="CC00CC"/>
                </a:solidFill>
              </a:rPr>
              <a:t>联合概率密度</a:t>
            </a:r>
            <a:r>
              <a:rPr lang="zh-CN" altLang="en-US" smtClean="0"/>
              <a:t>为</a:t>
            </a:r>
            <a:r>
              <a:rPr lang="en-US" altLang="zh-CN" smtClean="0"/>
              <a:t>f(x, y)</a:t>
            </a:r>
            <a:r>
              <a:rPr lang="zh-CN" altLang="en-US" smtClean="0"/>
              <a:t>，若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1295400" y="30480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/>
              <a:t>则称</a:t>
            </a:r>
          </a:p>
        </p:txBody>
      </p:sp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1422400" y="2209800"/>
          <a:ext cx="74930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Equation" r:id="rId3" imgW="3263900" imgH="330200" progId="Equation.3">
                  <p:embed/>
                </p:oleObj>
              </mc:Choice>
              <mc:Fallback>
                <p:oleObj name="Equation" r:id="rId3" imgW="32639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209800"/>
                        <a:ext cx="74930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4" name="Rectangle 6"/>
          <p:cNvSpPr>
            <a:spLocks noChangeArrowheads="1"/>
          </p:cNvSpPr>
          <p:nvPr/>
        </p:nvSpPr>
        <p:spPr bwMode="auto">
          <a:xfrm>
            <a:off x="990600" y="4357688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/>
              <a:t>为</a:t>
            </a:r>
            <a:r>
              <a:rPr lang="zh-CN" altLang="en-US" baseline="0">
                <a:solidFill>
                  <a:srgbClr val="0000FF"/>
                </a:solidFill>
              </a:rPr>
              <a:t>已知</a:t>
            </a:r>
            <a:r>
              <a:rPr lang="en-US" altLang="zh-CN" baseline="0">
                <a:solidFill>
                  <a:srgbClr val="0000FF"/>
                </a:solidFill>
              </a:rPr>
              <a:t>Y=y</a:t>
            </a:r>
            <a:r>
              <a:rPr lang="zh-CN" altLang="en-US" baseline="0">
                <a:solidFill>
                  <a:srgbClr val="0000FF"/>
                </a:solidFill>
              </a:rPr>
              <a:t>的条件下，</a:t>
            </a:r>
            <a:r>
              <a:rPr lang="en-US" altLang="zh-CN" baseline="0">
                <a:solidFill>
                  <a:srgbClr val="0000FF"/>
                </a:solidFill>
              </a:rPr>
              <a:t>R.V.X</a:t>
            </a:r>
            <a:r>
              <a:rPr lang="zh-CN" altLang="en-US" baseline="0">
                <a:solidFill>
                  <a:srgbClr val="0000FF"/>
                </a:solidFill>
              </a:rPr>
              <a:t>的</a:t>
            </a:r>
            <a:r>
              <a:rPr lang="zh-CN" altLang="en-US" baseline="0">
                <a:solidFill>
                  <a:srgbClr val="CC00CC"/>
                </a:solidFill>
              </a:rPr>
              <a:t>条件数学期望</a:t>
            </a:r>
            <a:r>
              <a:rPr lang="zh-CN" altLang="en-US" baseline="0"/>
              <a:t>，称</a:t>
            </a: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1143000" y="57150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/>
              <a:t>为</a:t>
            </a:r>
            <a:r>
              <a:rPr lang="zh-CN" altLang="en-US" baseline="0">
                <a:solidFill>
                  <a:srgbClr val="0000FF"/>
                </a:solidFill>
              </a:rPr>
              <a:t>已知</a:t>
            </a:r>
            <a:r>
              <a:rPr lang="en-US" altLang="zh-CN" baseline="0">
                <a:solidFill>
                  <a:srgbClr val="0000FF"/>
                </a:solidFill>
              </a:rPr>
              <a:t>X=x</a:t>
            </a:r>
            <a:r>
              <a:rPr lang="zh-CN" altLang="en-US" baseline="0">
                <a:solidFill>
                  <a:srgbClr val="0000FF"/>
                </a:solidFill>
              </a:rPr>
              <a:t>的条件下，</a:t>
            </a:r>
            <a:r>
              <a:rPr lang="en-US" altLang="zh-CN" baseline="0">
                <a:solidFill>
                  <a:srgbClr val="0000FF"/>
                </a:solidFill>
              </a:rPr>
              <a:t>R.V.Y</a:t>
            </a:r>
            <a:r>
              <a:rPr lang="zh-CN" altLang="en-US" baseline="0">
                <a:solidFill>
                  <a:srgbClr val="0000FF"/>
                </a:solidFill>
              </a:rPr>
              <a:t>的</a:t>
            </a:r>
            <a:r>
              <a:rPr lang="zh-CN" altLang="en-US" baseline="0">
                <a:solidFill>
                  <a:srgbClr val="CC00CC"/>
                </a:solidFill>
              </a:rPr>
              <a:t>条件数学期望</a:t>
            </a:r>
            <a:r>
              <a:rPr lang="zh-CN" altLang="en-US" baseline="0"/>
              <a:t>。</a:t>
            </a:r>
          </a:p>
        </p:txBody>
      </p:sp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2555875" y="3500438"/>
          <a:ext cx="451961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5" imgW="1968500" imgH="330200" progId="Equation.3">
                  <p:embed/>
                </p:oleObj>
              </mc:Choice>
              <mc:Fallback>
                <p:oleObj name="Equation" r:id="rId5" imgW="19685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00438"/>
                        <a:ext cx="4519613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2590800" y="4876800"/>
          <a:ext cx="45481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7" imgW="1981200" imgH="330200" progId="Equation.3">
                  <p:embed/>
                </p:oleObj>
              </mc:Choice>
              <mc:Fallback>
                <p:oleObj name="Equation" r:id="rId7" imgW="19812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76800"/>
                        <a:ext cx="454818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409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EE946E51-A6E6-4DB8-85D0-1315278D3A0F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32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  <p:bldP spid="278532" grpId="0"/>
      <p:bldP spid="278534" grpId="0"/>
      <p:bldP spid="2785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43F3B9-F4F0-4B46-B218-A7E946119CC6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定理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66813"/>
            <a:ext cx="7848600" cy="1025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</a:t>
            </a:r>
            <a:r>
              <a:rPr lang="en-US" altLang="zh-CN" smtClean="0"/>
              <a:t>g(x)</a:t>
            </a:r>
            <a:r>
              <a:rPr lang="zh-CN" altLang="en-US" smtClean="0"/>
              <a:t>为连续函数，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</a:t>
            </a:r>
            <a:r>
              <a:rPr lang="en-US" altLang="zh-CN" smtClean="0">
                <a:solidFill>
                  <a:srgbClr val="00FF00"/>
                </a:solidFill>
              </a:rPr>
              <a:t>(1)</a:t>
            </a:r>
            <a:r>
              <a:rPr lang="zh-CN" altLang="en-US" smtClean="0"/>
              <a:t>若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600200" y="26050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/>
              <a:t>则</a:t>
            </a:r>
          </a:p>
        </p:txBody>
      </p:sp>
      <p:graphicFrame>
        <p:nvGraphicFramePr>
          <p:cNvPr id="41990" name="Object 5"/>
          <p:cNvGraphicFramePr>
            <a:graphicFrameLocks noChangeAspect="1"/>
          </p:cNvGraphicFramePr>
          <p:nvPr/>
        </p:nvGraphicFramePr>
        <p:xfrm>
          <a:off x="2819400" y="1676400"/>
          <a:ext cx="41100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3" imgW="1790700" imgH="330200" progId="Equation.3">
                  <p:embed/>
                </p:oleObj>
              </mc:Choice>
              <mc:Fallback>
                <p:oleObj name="Equation" r:id="rId3" imgW="17907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41100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6"/>
          <p:cNvGraphicFramePr>
            <a:graphicFrameLocks noChangeAspect="1"/>
          </p:cNvGraphicFramePr>
          <p:nvPr/>
        </p:nvGraphicFramePr>
        <p:xfrm>
          <a:off x="2109788" y="2514600"/>
          <a:ext cx="54832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5" imgW="2387600" imgH="330200" progId="Equation.3">
                  <p:embed/>
                </p:oleObj>
              </mc:Choice>
              <mc:Fallback>
                <p:oleObj name="Equation" r:id="rId5" imgW="23876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2514600"/>
                        <a:ext cx="54832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7"/>
          <p:cNvGraphicFramePr>
            <a:graphicFrameLocks noChangeAspect="1"/>
          </p:cNvGraphicFramePr>
          <p:nvPr/>
        </p:nvGraphicFramePr>
        <p:xfrm>
          <a:off x="2079625" y="3967163"/>
          <a:ext cx="55372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7" imgW="2413000" imgH="330200" progId="Equation.3">
                  <p:embed/>
                </p:oleObj>
              </mc:Choice>
              <mc:Fallback>
                <p:oleObj name="Equation" r:id="rId7" imgW="24130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3967163"/>
                        <a:ext cx="553720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8"/>
          <p:cNvGraphicFramePr>
            <a:graphicFrameLocks noChangeAspect="1"/>
          </p:cNvGraphicFramePr>
          <p:nvPr/>
        </p:nvGraphicFramePr>
        <p:xfrm>
          <a:off x="2819400" y="3276600"/>
          <a:ext cx="41100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9" imgW="1790700" imgH="330200" progId="Equation.3">
                  <p:embed/>
                </p:oleObj>
              </mc:Choice>
              <mc:Fallback>
                <p:oleObj name="Equation" r:id="rId9" imgW="17907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41100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1403350" y="3429000"/>
            <a:ext cx="957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baseline="0">
                <a:solidFill>
                  <a:srgbClr val="00FF00"/>
                </a:solidFill>
              </a:rPr>
              <a:t>(2)</a:t>
            </a:r>
            <a:r>
              <a:rPr lang="zh-CN" altLang="en-US" baseline="0"/>
              <a:t>若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1600200" y="40528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/>
              <a:t>则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419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3495D20F-B019-433A-845D-0AEF46ACA79E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33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9AB51B-CA51-4A37-9393-07395F51C229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条件方差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09675"/>
            <a:ext cx="7848600" cy="12827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称</a:t>
            </a:r>
            <a:r>
              <a:rPr lang="en-US" altLang="zh-CN" smtClean="0"/>
              <a:t>D(X|Y=y)</a:t>
            </a:r>
            <a:r>
              <a:rPr lang="zh-CN" altLang="en-US" smtClean="0"/>
              <a:t>＝</a:t>
            </a:r>
            <a:r>
              <a:rPr lang="en-US" altLang="zh-CN" smtClean="0"/>
              <a:t>E[X-E(X|Y=y)]</a:t>
            </a:r>
            <a:r>
              <a:rPr lang="en-US" altLang="zh-CN" baseline="30000" smtClean="0"/>
              <a:t>2</a:t>
            </a:r>
            <a:r>
              <a:rPr lang="zh-CN" altLang="en-US" smtClean="0"/>
              <a:t>为</a:t>
            </a:r>
            <a:r>
              <a:rPr lang="en-US" altLang="zh-CN" smtClean="0">
                <a:solidFill>
                  <a:srgbClr val="0000FF"/>
                </a:solidFill>
              </a:rPr>
              <a:t>Y=y</a:t>
            </a:r>
            <a:r>
              <a:rPr lang="zh-CN" altLang="en-US" smtClean="0">
                <a:solidFill>
                  <a:srgbClr val="0000FF"/>
                </a:solidFill>
              </a:rPr>
              <a:t>条件下，随机变量</a:t>
            </a:r>
            <a:r>
              <a:rPr lang="en-US" altLang="zh-CN" smtClean="0">
                <a:solidFill>
                  <a:srgbClr val="0000FF"/>
                </a:solidFill>
              </a:rPr>
              <a:t>X</a:t>
            </a:r>
            <a:r>
              <a:rPr lang="zh-CN" altLang="en-US" smtClean="0">
                <a:solidFill>
                  <a:srgbClr val="0000FF"/>
                </a:solidFill>
              </a:rPr>
              <a:t>的</a:t>
            </a:r>
            <a:r>
              <a:rPr lang="zh-CN" altLang="en-US" smtClean="0">
                <a:solidFill>
                  <a:srgbClr val="CC00CC"/>
                </a:solidFill>
              </a:rPr>
              <a:t>条件方差</a:t>
            </a:r>
            <a:r>
              <a:rPr lang="zh-CN" altLang="en-US" smtClean="0"/>
              <a:t>。</a:t>
            </a: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430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366ACF5F-5AFB-4D29-B8B8-0DC9BCE55F06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34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614AE0-7938-40BC-B247-1A66745BB087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条件数学期望的性质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848600" cy="4614863"/>
          </a:xfrm>
        </p:spPr>
        <p:txBody>
          <a:bodyPr/>
          <a:lstStyle/>
          <a:p>
            <a:pPr eaLnBrk="1" hangingPunct="1"/>
            <a:r>
              <a:rPr lang="en-US" altLang="zh-CN" smtClean="0"/>
              <a:t>E(C|Y)</a:t>
            </a:r>
            <a:r>
              <a:rPr lang="zh-CN" altLang="en-US" smtClean="0"/>
              <a:t>＝</a:t>
            </a:r>
            <a:r>
              <a:rPr lang="en-US" altLang="zh-CN" smtClean="0"/>
              <a:t>C</a:t>
            </a:r>
            <a:r>
              <a:rPr lang="zh-CN" altLang="en-US" smtClean="0"/>
              <a:t>，</a:t>
            </a:r>
            <a:r>
              <a:rPr lang="en-US" altLang="zh-CN" smtClean="0"/>
              <a:t>C</a:t>
            </a:r>
            <a:r>
              <a:rPr lang="zh-CN" altLang="en-US" smtClean="0"/>
              <a:t>为常数；</a:t>
            </a:r>
          </a:p>
          <a:p>
            <a:pPr eaLnBrk="1" hangingPunct="1"/>
            <a:r>
              <a:rPr lang="en-US" altLang="zh-CN" smtClean="0"/>
              <a:t>E(aX+bY|Z)</a:t>
            </a:r>
            <a:r>
              <a:rPr lang="zh-CN" altLang="en-US" smtClean="0"/>
              <a:t>＝</a:t>
            </a:r>
            <a:r>
              <a:rPr lang="en-US" altLang="zh-CN" smtClean="0"/>
              <a:t>aE(X|Z)+bE(Y|Z)</a:t>
            </a:r>
            <a:r>
              <a:rPr lang="zh-CN" altLang="en-US" smtClean="0"/>
              <a:t>，</a:t>
            </a:r>
            <a:r>
              <a:rPr lang="en-US" altLang="zh-CN" smtClean="0"/>
              <a:t>a, b</a:t>
            </a:r>
            <a:r>
              <a:rPr lang="zh-CN" altLang="en-US" smtClean="0"/>
              <a:t>为常数；</a:t>
            </a:r>
          </a:p>
          <a:p>
            <a:pPr eaLnBrk="1" hangingPunct="1"/>
            <a:r>
              <a:rPr lang="zh-CN" altLang="en-US" smtClean="0"/>
              <a:t>如果</a:t>
            </a:r>
            <a:r>
              <a:rPr lang="en-US" altLang="zh-CN" smtClean="0"/>
              <a:t>X</a:t>
            </a:r>
            <a:r>
              <a:rPr lang="zh-CN" altLang="en-US" smtClean="0"/>
              <a:t>与</a:t>
            </a:r>
            <a:r>
              <a:rPr lang="en-US" altLang="zh-CN" smtClean="0"/>
              <a:t>Y</a:t>
            </a:r>
            <a:r>
              <a:rPr lang="zh-CN" altLang="en-US" smtClean="0"/>
              <a:t>独立，则</a:t>
            </a:r>
            <a:r>
              <a:rPr lang="en-US" altLang="zh-CN" smtClean="0"/>
              <a:t>E(X|Y)</a:t>
            </a:r>
            <a:r>
              <a:rPr lang="zh-CN" altLang="en-US" smtClean="0"/>
              <a:t>＝</a:t>
            </a:r>
            <a:r>
              <a:rPr lang="en-US" altLang="zh-CN" smtClean="0"/>
              <a:t>E(X)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en-US" altLang="zh-CN" smtClean="0"/>
              <a:t>E(X)</a:t>
            </a:r>
            <a:r>
              <a:rPr lang="zh-CN" altLang="en-US" smtClean="0"/>
              <a:t>＝</a:t>
            </a:r>
            <a:r>
              <a:rPr lang="en-US" altLang="zh-CN" smtClean="0"/>
              <a:t>E[E(X|Y)]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en-US" altLang="zh-CN" smtClean="0"/>
              <a:t>E[g(X)]</a:t>
            </a:r>
            <a:r>
              <a:rPr lang="zh-CN" altLang="en-US" smtClean="0"/>
              <a:t>＝</a:t>
            </a:r>
            <a:r>
              <a:rPr lang="en-US" altLang="zh-CN" smtClean="0"/>
              <a:t>E{E[g(X)|Y]}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en-US" altLang="zh-CN" smtClean="0"/>
              <a:t>E[g(X)h(Y)|X]</a:t>
            </a:r>
            <a:r>
              <a:rPr lang="zh-CN" altLang="en-US" smtClean="0"/>
              <a:t>＝</a:t>
            </a:r>
            <a:r>
              <a:rPr lang="en-US" altLang="zh-CN" smtClean="0"/>
              <a:t>g(X)E[h(Y)|X]</a:t>
            </a:r>
            <a:r>
              <a:rPr lang="zh-CN" altLang="en-US" smtClean="0"/>
              <a:t>；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E[g(X)h(Y)|Y]</a:t>
            </a:r>
            <a:r>
              <a:rPr lang="zh-CN" altLang="en-US" smtClean="0"/>
              <a:t>＝</a:t>
            </a:r>
            <a:r>
              <a:rPr lang="en-US" altLang="zh-CN" smtClean="0"/>
              <a:t>h(Y)E[g(X)|Y]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en-US" altLang="zh-CN" smtClean="0"/>
              <a:t>E[g(X, Y)]</a:t>
            </a:r>
            <a:r>
              <a:rPr lang="zh-CN" altLang="en-US" smtClean="0"/>
              <a:t>＝</a:t>
            </a:r>
            <a:r>
              <a:rPr lang="en-US" altLang="zh-CN" smtClean="0"/>
              <a:t>E{E[g(X, Y)|Y]}</a:t>
            </a:r>
            <a:r>
              <a:rPr lang="zh-CN" altLang="en-US" smtClean="0"/>
              <a:t>；</a:t>
            </a:r>
          </a:p>
          <a:p>
            <a:pPr eaLnBrk="1" hangingPunct="1"/>
            <a:r>
              <a:rPr lang="en-US" altLang="zh-CN" smtClean="0"/>
              <a:t>E[X-E(X|Y)]</a:t>
            </a:r>
            <a:r>
              <a:rPr lang="en-US" altLang="zh-CN" baseline="30000" smtClean="0"/>
              <a:t>2</a:t>
            </a:r>
            <a:r>
              <a:rPr lang="en-US" altLang="zh-CN" smtClean="0"/>
              <a:t>≤E[X-E(Y)]</a:t>
            </a:r>
            <a:r>
              <a:rPr lang="en-US" altLang="zh-CN" baseline="30000" smtClean="0"/>
              <a:t>2</a:t>
            </a:r>
            <a:r>
              <a:rPr lang="zh-CN" altLang="en-US" smtClean="0"/>
              <a:t>。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1157288" y="1035050"/>
            <a:ext cx="76819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baseline="0"/>
              <a:t>    </a:t>
            </a:r>
            <a:r>
              <a:rPr lang="zh-CN" altLang="en-US" baseline="0"/>
              <a:t>设</a:t>
            </a:r>
            <a:r>
              <a:rPr lang="en-US" altLang="zh-CN" baseline="0"/>
              <a:t>X, Y, Z</a:t>
            </a:r>
            <a:r>
              <a:rPr lang="zh-CN" altLang="en-US" baseline="0"/>
              <a:t>为随机变量，</a:t>
            </a:r>
            <a:r>
              <a:rPr lang="en-US" altLang="zh-CN" baseline="0"/>
              <a:t>g(.)</a:t>
            </a:r>
            <a:r>
              <a:rPr lang="zh-CN" altLang="en-US" baseline="0"/>
              <a:t>和</a:t>
            </a:r>
            <a:r>
              <a:rPr lang="en-US" altLang="zh-CN" baseline="0"/>
              <a:t>h(.)</a:t>
            </a:r>
            <a:r>
              <a:rPr lang="zh-CN" altLang="en-US" baseline="0"/>
              <a:t>为连续函数，下列期望和条件期望均存在，则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248400" y="3644900"/>
            <a:ext cx="2354263" cy="720725"/>
            <a:chOff x="3408" y="2544"/>
            <a:chExt cx="1483" cy="454"/>
          </a:xfrm>
        </p:grpSpPr>
        <p:sp>
          <p:nvSpPr>
            <p:cNvPr id="44041" name="Rectangle 6"/>
            <p:cNvSpPr>
              <a:spLocks noChangeArrowheads="1"/>
            </p:cNvSpPr>
            <p:nvPr/>
          </p:nvSpPr>
          <p:spPr bwMode="auto">
            <a:xfrm>
              <a:off x="3650" y="2594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baseline="0">
                  <a:solidFill>
                    <a:srgbClr val="0000FF"/>
                  </a:solidFill>
                </a:rPr>
                <a:t>全期望公式</a:t>
              </a:r>
            </a:p>
          </p:txBody>
        </p:sp>
        <p:sp>
          <p:nvSpPr>
            <p:cNvPr id="44042" name="AutoShape 7"/>
            <p:cNvSpPr>
              <a:spLocks/>
            </p:cNvSpPr>
            <p:nvPr/>
          </p:nvSpPr>
          <p:spPr bwMode="auto">
            <a:xfrm>
              <a:off x="3408" y="2544"/>
              <a:ext cx="272" cy="454"/>
            </a:xfrm>
            <a:prstGeom prst="rightBrace">
              <a:avLst>
                <a:gd name="adj1" fmla="val 9721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 b="0">
                <a:ea typeface="宋体" panose="02010600030101010101" pitchFamily="2" charset="-122"/>
              </a:endParaRPr>
            </a:p>
          </p:txBody>
        </p:sp>
      </p:grp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4404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BE34E2F0-52AF-4C5E-8AF0-E6A7D7B4CB5E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35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7DD283-B498-46D1-A354-DF8AE355444E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143000"/>
            <a:ext cx="7920038" cy="2586038"/>
          </a:xfrm>
        </p:spPr>
        <p:txBody>
          <a:bodyPr/>
          <a:lstStyle/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设在某一天内进入某商店的顾客数是数学期望为</a:t>
            </a:r>
            <a:r>
              <a:rPr lang="en-US" altLang="zh-CN" smtClean="0"/>
              <a:t>100</a:t>
            </a:r>
            <a:r>
              <a:rPr lang="zh-CN" altLang="en-US" smtClean="0"/>
              <a:t>的随机变量。又设这些顾客所花的钱为数学期望是</a:t>
            </a:r>
            <a:r>
              <a:rPr lang="en-US" altLang="zh-CN" smtClean="0"/>
              <a:t>50</a:t>
            </a:r>
            <a:r>
              <a:rPr lang="zh-CN" altLang="en-US" smtClean="0"/>
              <a:t>元的相互独立的随机变量。再设一个顾客花钱数和进入商店的总人数相互独立。试问在给定一天内，顾客在该店所花的钱的期望值是多少？</a:t>
            </a:r>
          </a:p>
        </p:txBody>
      </p:sp>
      <p:graphicFrame>
        <p:nvGraphicFramePr>
          <p:cNvPr id="319493" name="Object 5"/>
          <p:cNvGraphicFramePr>
            <a:graphicFrameLocks noChangeAspect="1"/>
          </p:cNvGraphicFramePr>
          <p:nvPr/>
        </p:nvGraphicFramePr>
        <p:xfrm>
          <a:off x="1258888" y="5486400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3" imgW="609336" imgH="406224" progId="Equation.3">
                  <p:embed/>
                </p:oleObj>
              </mc:Choice>
              <mc:Fallback>
                <p:oleObj name="Equation" r:id="rId3" imgW="609336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486400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1066800" y="4191000"/>
            <a:ext cx="7772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baseline="0">
                <a:solidFill>
                  <a:srgbClr val="FF9900"/>
                </a:solidFill>
              </a:rPr>
              <a:t>解</a:t>
            </a:r>
            <a:r>
              <a:rPr lang="zh-CN" altLang="en-US" baseline="0"/>
              <a:t>：设</a:t>
            </a:r>
            <a:r>
              <a:rPr lang="en-US" altLang="zh-CN" baseline="0"/>
              <a:t>N</a:t>
            </a:r>
            <a:r>
              <a:rPr lang="zh-CN" altLang="en-US" baseline="0"/>
              <a:t>表示进入某商店的顾客人数，</a:t>
            </a:r>
            <a:r>
              <a:rPr lang="en-US" altLang="zh-CN" baseline="0"/>
              <a:t>X</a:t>
            </a:r>
            <a:r>
              <a:rPr lang="en-US" altLang="zh-CN"/>
              <a:t>i</a:t>
            </a:r>
            <a:r>
              <a:rPr lang="zh-CN" altLang="en-US" baseline="0"/>
              <a:t>表示第</a:t>
            </a:r>
            <a:r>
              <a:rPr lang="en-US" altLang="zh-CN" baseline="0"/>
              <a:t>i</a:t>
            </a:r>
            <a:r>
              <a:rPr lang="zh-CN" altLang="en-US" baseline="0"/>
              <a:t>个顾客所花的钱数，则</a:t>
            </a:r>
            <a:r>
              <a:rPr lang="en-US" altLang="zh-CN" baseline="0"/>
              <a:t>N</a:t>
            </a:r>
            <a:r>
              <a:rPr lang="zh-CN" altLang="en-US" baseline="0"/>
              <a:t>个顾客所花钱的总数为	      ，现在要求</a:t>
            </a:r>
            <a:r>
              <a:rPr lang="en-US" altLang="zh-CN" baseline="0"/>
              <a:t>E[Y]</a:t>
            </a:r>
            <a:r>
              <a:rPr lang="zh-CN" altLang="en-US" baseline="0"/>
              <a:t>。</a:t>
            </a: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450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E6A1AE79-806A-4148-96E3-91ED6A782EDB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36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  <p:bldP spid="31949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441F92A-CC2E-401E-B529-D087EDBBA7BF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1538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由全期望公式：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E(Y)</a:t>
            </a:r>
            <a:r>
              <a:rPr lang="zh-CN" altLang="en-US" smtClean="0"/>
              <a:t>＝</a:t>
            </a:r>
            <a:r>
              <a:rPr lang="en-US" altLang="zh-CN" smtClean="0"/>
              <a:t>E[E(Y|N)]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而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533400" y="4191000"/>
            <a:ext cx="83058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aseline="0"/>
              <a:t>	</a:t>
            </a:r>
          </a:p>
        </p:txBody>
      </p:sp>
      <p:graphicFrame>
        <p:nvGraphicFramePr>
          <p:cNvPr id="320519" name="Object 7"/>
          <p:cNvGraphicFramePr>
            <a:graphicFrameLocks noChangeAspect="1"/>
          </p:cNvGraphicFramePr>
          <p:nvPr/>
        </p:nvGraphicFramePr>
        <p:xfrm>
          <a:off x="1524000" y="2522538"/>
          <a:ext cx="71628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3" imgW="2946400" imgH="406400" progId="Equation.3">
                  <p:embed/>
                </p:oleObj>
              </mc:Choice>
              <mc:Fallback>
                <p:oleObj name="Equation" r:id="rId3" imgW="29464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22538"/>
                        <a:ext cx="71628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0" name="Rectangle 8"/>
          <p:cNvSpPr>
            <a:spLocks noChangeArrowheads="1"/>
          </p:cNvSpPr>
          <p:nvPr/>
        </p:nvSpPr>
        <p:spPr bwMode="auto">
          <a:xfrm>
            <a:off x="1066800" y="3352800"/>
            <a:ext cx="77724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baseline="0"/>
              <a:t>因为</a:t>
            </a:r>
            <a:r>
              <a:rPr lang="en-US" altLang="zh-CN" baseline="0"/>
              <a:t>X</a:t>
            </a:r>
            <a:r>
              <a:rPr lang="en-US" altLang="zh-CN"/>
              <a:t>i</a:t>
            </a:r>
            <a:r>
              <a:rPr lang="zh-CN" altLang="en-US" baseline="0"/>
              <a:t>与</a:t>
            </a:r>
            <a:r>
              <a:rPr lang="en-US" altLang="zh-CN" baseline="0"/>
              <a:t>N</a:t>
            </a:r>
            <a:r>
              <a:rPr lang="zh-CN" altLang="en-US" baseline="0"/>
              <a:t>相互独立，且</a:t>
            </a:r>
            <a:r>
              <a:rPr lang="en-US" altLang="zh-CN" baseline="0"/>
              <a:t>E(X</a:t>
            </a:r>
            <a:r>
              <a:rPr lang="en-US" altLang="zh-CN"/>
              <a:t>i</a:t>
            </a:r>
            <a:r>
              <a:rPr lang="en-US" altLang="zh-CN" baseline="0"/>
              <a:t>)</a:t>
            </a:r>
            <a:r>
              <a:rPr lang="zh-CN" altLang="en-US" baseline="0"/>
              <a:t>＝ </a:t>
            </a:r>
            <a:r>
              <a:rPr lang="en-US" altLang="zh-CN" baseline="0"/>
              <a:t>E(X)</a:t>
            </a:r>
            <a:r>
              <a:rPr lang="zh-CN" altLang="en-US" baseline="0"/>
              <a:t>，从而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zh-CN" baseline="0"/>
              <a:t>E(Y|N)</a:t>
            </a:r>
            <a:r>
              <a:rPr lang="zh-CN" altLang="en-US" baseline="0"/>
              <a:t>＝</a:t>
            </a:r>
            <a:r>
              <a:rPr lang="en-US" altLang="zh-CN" baseline="0"/>
              <a:t>NE(X)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zh-CN" baseline="0"/>
              <a:t>E(Y)</a:t>
            </a:r>
            <a:r>
              <a:rPr lang="zh-CN" altLang="en-US" baseline="0"/>
              <a:t>＝</a:t>
            </a:r>
            <a:r>
              <a:rPr lang="en-US" altLang="zh-CN" baseline="0"/>
              <a:t>E(NE(X))</a:t>
            </a:r>
            <a:r>
              <a:rPr lang="zh-CN" altLang="en-US" baseline="0"/>
              <a:t>＝</a:t>
            </a:r>
            <a:r>
              <a:rPr lang="en-US" altLang="zh-CN" baseline="0"/>
              <a:t>E(N)E(X)</a:t>
            </a:r>
          </a:p>
          <a:p>
            <a:pPr eaLnBrk="1" hangingPunct="1">
              <a:buClrTx/>
              <a:buFontTx/>
              <a:buNone/>
            </a:pPr>
            <a:r>
              <a:rPr lang="zh-CN" altLang="en-US" baseline="0"/>
              <a:t>由假设，</a:t>
            </a:r>
            <a:r>
              <a:rPr lang="en-US" altLang="zh-CN" baseline="0"/>
              <a:t>E(N)</a:t>
            </a:r>
            <a:r>
              <a:rPr lang="zh-CN" altLang="en-US" baseline="0"/>
              <a:t>＝</a:t>
            </a:r>
            <a:r>
              <a:rPr lang="en-US" altLang="zh-CN" baseline="0"/>
              <a:t>100</a:t>
            </a:r>
            <a:r>
              <a:rPr lang="zh-CN" altLang="en-US" baseline="0"/>
              <a:t>，</a:t>
            </a:r>
            <a:r>
              <a:rPr lang="en-US" altLang="zh-CN" baseline="0"/>
              <a:t>E(X)</a:t>
            </a:r>
            <a:r>
              <a:rPr lang="zh-CN" altLang="en-US" baseline="0"/>
              <a:t>＝</a:t>
            </a:r>
            <a:r>
              <a:rPr lang="en-US" altLang="zh-CN" baseline="0"/>
              <a:t>50</a:t>
            </a:r>
            <a:r>
              <a:rPr lang="zh-CN" altLang="en-US" baseline="0"/>
              <a:t>，故</a:t>
            </a:r>
            <a:r>
              <a:rPr lang="en-US" altLang="zh-CN" baseline="0"/>
              <a:t>E(Y)</a:t>
            </a:r>
            <a:r>
              <a:rPr lang="zh-CN" altLang="en-US" baseline="0"/>
              <a:t>＝</a:t>
            </a:r>
            <a:r>
              <a:rPr lang="en-US" altLang="zh-CN" baseline="0"/>
              <a:t>5000</a:t>
            </a:r>
            <a:r>
              <a:rPr lang="zh-CN" altLang="en-US" baseline="0"/>
              <a:t>。由此得，顾客们花费在该商店的钱的数学期望值为</a:t>
            </a:r>
            <a:r>
              <a:rPr lang="en-US" altLang="zh-CN" baseline="0"/>
              <a:t>5000</a:t>
            </a:r>
            <a:r>
              <a:rPr lang="zh-CN" altLang="en-US" baseline="0"/>
              <a:t>元。</a:t>
            </a: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460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77DD9B2E-3E83-4772-97AE-47605525F34C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37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 advAuto="0"/>
      <p:bldP spid="320516" grpId="0" autoUpdateAnimBg="0"/>
      <p:bldP spid="32052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40CD58-A8ED-491E-96F6-41F054281FF8}" type="datetime1">
              <a:rPr lang="zh-CN" altLang="en-US"/>
              <a:pPr>
                <a:defRPr/>
              </a:pPr>
              <a:t>2018/12/12</a:t>
            </a:fld>
            <a:endParaRPr lang="en-US" altLang="zh-CN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§1.4  </a:t>
            </a:r>
            <a:r>
              <a:rPr lang="zh-CN" altLang="en-US" smtClean="0"/>
              <a:t>特征函数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12827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随机变量</a:t>
            </a:r>
            <a:r>
              <a:rPr lang="en-US" altLang="zh-CN" smtClean="0"/>
              <a:t>X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特征函数</a:t>
            </a:r>
            <a:r>
              <a:rPr lang="zh-CN" altLang="en-US" smtClean="0"/>
              <a:t>定义为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			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</a:t>
            </a:r>
            <a:r>
              <a:rPr lang="en-US" altLang="zh-CN" baseline="-25000" smtClean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(u)=E(e</a:t>
            </a:r>
            <a:r>
              <a:rPr lang="en-US" altLang="zh-CN" baseline="30000" smtClean="0">
                <a:solidFill>
                  <a:srgbClr val="0000FF"/>
                </a:solidFill>
                <a:sym typeface="Symbol" panose="05050102010706020507" pitchFamily="18" charset="2"/>
              </a:rPr>
              <a:t>iuX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＝</a:t>
            </a:r>
          </a:p>
        </p:txBody>
      </p:sp>
      <p:graphicFrame>
        <p:nvGraphicFramePr>
          <p:cNvPr id="405508" name="Object 4"/>
          <p:cNvGraphicFramePr>
            <a:graphicFrameLocks noChangeAspect="1"/>
          </p:cNvGraphicFramePr>
          <p:nvPr/>
        </p:nvGraphicFramePr>
        <p:xfrm>
          <a:off x="5724525" y="2020888"/>
          <a:ext cx="6858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3" imgW="327714" imgH="182880" progId="Equation.3">
                  <p:embed/>
                </p:oleObj>
              </mc:Choice>
              <mc:Fallback>
                <p:oleObj name="Equation" r:id="rId3" imgW="327714" imgH="182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020888"/>
                        <a:ext cx="6858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1066800" y="2663825"/>
            <a:ext cx="552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/>
              <a:t>当</a:t>
            </a:r>
            <a:r>
              <a:rPr lang="en-US" altLang="zh-CN" baseline="0"/>
              <a:t>R.V.X</a:t>
            </a:r>
            <a:r>
              <a:rPr lang="zh-CN" altLang="en-US" baseline="0"/>
              <a:t>为离散型随机变量时，</a:t>
            </a:r>
          </a:p>
        </p:txBody>
      </p:sp>
      <p:graphicFrame>
        <p:nvGraphicFramePr>
          <p:cNvPr id="405510" name="Object 6"/>
          <p:cNvGraphicFramePr>
            <a:graphicFrameLocks noChangeAspect="1"/>
          </p:cNvGraphicFramePr>
          <p:nvPr/>
        </p:nvGraphicFramePr>
        <p:xfrm>
          <a:off x="2971800" y="3270250"/>
          <a:ext cx="27432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5" imgW="1165806" imgH="403932" progId="Equation.3">
                  <p:embed/>
                </p:oleObj>
              </mc:Choice>
              <mc:Fallback>
                <p:oleObj name="Equation" r:id="rId5" imgW="1165806" imgH="40393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0250"/>
                        <a:ext cx="27432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1" name="Rectangle 7"/>
          <p:cNvSpPr>
            <a:spLocks noChangeArrowheads="1"/>
          </p:cNvSpPr>
          <p:nvPr/>
        </p:nvSpPr>
        <p:spPr bwMode="auto">
          <a:xfrm>
            <a:off x="1066800" y="4306888"/>
            <a:ext cx="552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/>
              <a:t>当</a:t>
            </a:r>
            <a:r>
              <a:rPr lang="en-US" altLang="zh-CN" baseline="0"/>
              <a:t>R.V.X</a:t>
            </a:r>
            <a:r>
              <a:rPr lang="zh-CN" altLang="en-US" baseline="0"/>
              <a:t>为连续型随机变量时，</a:t>
            </a:r>
          </a:p>
        </p:txBody>
      </p:sp>
      <p:graphicFrame>
        <p:nvGraphicFramePr>
          <p:cNvPr id="405512" name="Object 8"/>
          <p:cNvGraphicFramePr>
            <a:graphicFrameLocks noChangeAspect="1"/>
          </p:cNvGraphicFramePr>
          <p:nvPr/>
        </p:nvGraphicFramePr>
        <p:xfrm>
          <a:off x="2665413" y="5062538"/>
          <a:ext cx="38877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7" imgW="1432560" imgH="297180" progId="Equation.3">
                  <p:embed/>
                </p:oleObj>
              </mc:Choice>
              <mc:Fallback>
                <p:oleObj name="Equation" r:id="rId7" imgW="1432560" imgH="2971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5062538"/>
                        <a:ext cx="388778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4711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AC95B089-38BF-4A73-BCA8-86B69C2DED7F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38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/>
      <p:bldP spid="405509" grpId="0" autoUpdateAnimBg="0"/>
      <p:bldP spid="40551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4D903D9-A937-471A-8D66-75FB90B09C6C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1 </a:t>
            </a:r>
            <a:r>
              <a:rPr lang="zh-CN" altLang="en-US" smtClean="0"/>
              <a:t>二项分布 </a:t>
            </a:r>
            <a:r>
              <a:rPr lang="en-US" altLang="zh-CN" smtClean="0"/>
              <a:t>X</a:t>
            </a:r>
            <a:r>
              <a:rPr lang="zh-CN" altLang="en-US" smtClean="0"/>
              <a:t>～</a:t>
            </a:r>
            <a:r>
              <a:rPr lang="en-US" altLang="zh-CN" smtClean="0">
                <a:sym typeface="Symbol" panose="05050102010706020507" pitchFamily="18" charset="2"/>
              </a:rPr>
              <a:t>B(n, p)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459038"/>
            <a:ext cx="2205038" cy="512762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特征函数：</a:t>
            </a:r>
            <a:endParaRPr lang="zh-CN" altLang="en-US" smtClean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/>
        </p:nvGraphicFramePr>
        <p:xfrm>
          <a:off x="1219200" y="1447800"/>
          <a:ext cx="7391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3" imgW="2667000" imgH="228600" progId="Equation.3">
                  <p:embed/>
                </p:oleObj>
              </mc:Choice>
              <mc:Fallback>
                <p:oleObj name="Equation" r:id="rId3" imgW="2667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73914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Object 5"/>
          <p:cNvGraphicFramePr>
            <a:graphicFrameLocks noChangeAspect="1"/>
          </p:cNvGraphicFramePr>
          <p:nvPr/>
        </p:nvGraphicFramePr>
        <p:xfrm>
          <a:off x="1677988" y="3213100"/>
          <a:ext cx="27495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公式" r:id="rId5" imgW="1104900" imgH="431800" progId="Equation.3">
                  <p:embed/>
                </p:oleObj>
              </mc:Choice>
              <mc:Fallback>
                <p:oleObj name="公式" r:id="rId5" imgW="1104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3213100"/>
                        <a:ext cx="27495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4" name="Object 6"/>
          <p:cNvGraphicFramePr>
            <a:graphicFrameLocks noChangeAspect="1"/>
          </p:cNvGraphicFramePr>
          <p:nvPr/>
        </p:nvGraphicFramePr>
        <p:xfrm>
          <a:off x="2651125" y="4360863"/>
          <a:ext cx="311943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公式" r:id="rId7" imgW="1244600" imgH="431800" progId="Equation.3">
                  <p:embed/>
                </p:oleObj>
              </mc:Choice>
              <mc:Fallback>
                <p:oleObj name="公式" r:id="rId7" imgW="1244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4360863"/>
                        <a:ext cx="3119438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5" name="Object 7"/>
          <p:cNvGraphicFramePr>
            <a:graphicFrameLocks noChangeAspect="1"/>
          </p:cNvGraphicFramePr>
          <p:nvPr/>
        </p:nvGraphicFramePr>
        <p:xfrm>
          <a:off x="4433888" y="3213100"/>
          <a:ext cx="28749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公式" r:id="rId9" imgW="1155700" imgH="431800" progId="Equation.3">
                  <p:embed/>
                </p:oleObj>
              </mc:Choice>
              <mc:Fallback>
                <p:oleObj name="公式" r:id="rId9" imgW="11557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3213100"/>
                        <a:ext cx="287496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6" name="Object 8"/>
          <p:cNvGraphicFramePr>
            <a:graphicFrameLocks noChangeAspect="1"/>
          </p:cNvGraphicFramePr>
          <p:nvPr/>
        </p:nvGraphicFramePr>
        <p:xfrm>
          <a:off x="5735638" y="4583113"/>
          <a:ext cx="20050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公式" r:id="rId11" imgW="800100" imgH="228600" progId="Equation.3">
                  <p:embed/>
                </p:oleObj>
              </mc:Choice>
              <mc:Fallback>
                <p:oleObj name="公式" r:id="rId11" imgW="800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4583113"/>
                        <a:ext cx="20050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4813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90C09A22-A154-4C52-852E-F2B55ACB022C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39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B509C5-EDE8-4419-8700-E583157A609C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七、</a:t>
            </a:r>
            <a:r>
              <a:rPr lang="en-US" altLang="zh-CN" smtClean="0"/>
              <a:t>n</a:t>
            </a:r>
            <a:r>
              <a:rPr lang="zh-CN" altLang="en-US" smtClean="0"/>
              <a:t>维随机变量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849438"/>
            <a:ext cx="7416800" cy="1795462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mtClean="0"/>
              <a:t>	    </a:t>
            </a:r>
            <a:r>
              <a:rPr lang="zh-CN" altLang="en-US" smtClean="0"/>
              <a:t>如果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X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X</a:t>
            </a:r>
            <a:r>
              <a:rPr lang="en-US" altLang="zh-CN" baseline="-25000" smtClean="0"/>
              <a:t>n</a:t>
            </a:r>
            <a:r>
              <a:rPr lang="zh-CN" altLang="en-US" smtClean="0"/>
              <a:t>是定义在同一概率空间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smtClean="0"/>
              <a:t>Ω</a:t>
            </a:r>
            <a:r>
              <a:rPr lang="en-US" altLang="zh-CN" smtClean="0">
                <a:sym typeface="Symbol" panose="05050102010706020507" pitchFamily="18" charset="2"/>
              </a:rPr>
              <a:t>, F, P)</a:t>
            </a:r>
            <a:r>
              <a:rPr lang="zh-CN" altLang="en-US" smtClean="0">
                <a:sym typeface="Symbol" panose="05050102010706020507" pitchFamily="18" charset="2"/>
              </a:rPr>
              <a:t>上的</a:t>
            </a:r>
            <a:r>
              <a:rPr lang="en-US" altLang="zh-CN" smtClean="0">
                <a:sym typeface="Symbol" panose="05050102010706020507" pitchFamily="18" charset="2"/>
              </a:rPr>
              <a:t>n</a:t>
            </a:r>
            <a:r>
              <a:rPr lang="zh-CN" altLang="en-US" smtClean="0">
                <a:sym typeface="Symbol" panose="05050102010706020507" pitchFamily="18" charset="2"/>
              </a:rPr>
              <a:t>个随机变量，则称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X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X</a:t>
            </a:r>
            <a:r>
              <a:rPr lang="en-US" altLang="zh-CN" baseline="-25000" smtClean="0"/>
              <a:t>n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为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维随机变量</a:t>
            </a:r>
            <a:r>
              <a:rPr lang="zh-CN" altLang="en-US" smtClean="0">
                <a:sym typeface="Symbol" panose="05050102010706020507" pitchFamily="18" charset="2"/>
              </a:rPr>
              <a:t>，记为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维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R.V.(</a:t>
            </a:r>
            <a:r>
              <a:rPr lang="en-US" altLang="zh-CN" smtClean="0">
                <a:solidFill>
                  <a:srgbClr val="0000FF"/>
                </a:solidFill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en-US" altLang="zh-CN" smtClean="0">
                <a:solidFill>
                  <a:srgbClr val="0000FF"/>
                </a:solidFill>
              </a:rPr>
              <a:t>, X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, …, X</a:t>
            </a:r>
            <a:r>
              <a:rPr lang="en-US" altLang="zh-CN" baseline="-25000" smtClean="0">
                <a:solidFill>
                  <a:srgbClr val="0000FF"/>
                </a:solidFill>
              </a:rPr>
              <a:t>n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 )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1403350" y="3846513"/>
            <a:ext cx="5661025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en-US" altLang="zh-CN" baseline="0">
                <a:solidFill>
                  <a:srgbClr val="0000FF"/>
                </a:solidFill>
                <a:sym typeface="Symbol" panose="05050102010706020507" pitchFamily="18" charset="2"/>
              </a:rPr>
              <a:t>  n</a:t>
            </a:r>
            <a:r>
              <a:rPr lang="zh-CN" altLang="en-US" baseline="0">
                <a:solidFill>
                  <a:srgbClr val="0000FF"/>
                </a:solidFill>
              </a:rPr>
              <a:t>维联合分布函数</a:t>
            </a:r>
            <a:endParaRPr lang="zh-CN" altLang="en-US" baseline="0"/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zh-CN" altLang="en-US" baseline="0">
                <a:solidFill>
                  <a:srgbClr val="0000FF"/>
                </a:solidFill>
              </a:rPr>
              <a:t>  </a:t>
            </a:r>
            <a:r>
              <a:rPr lang="en-US" altLang="zh-CN" baseline="0">
                <a:solidFill>
                  <a:srgbClr val="0000FF"/>
                </a:solidFill>
              </a:rPr>
              <a:t>k</a:t>
            </a:r>
            <a:r>
              <a:rPr lang="zh-CN" altLang="en-US" baseline="0">
                <a:solidFill>
                  <a:srgbClr val="0000FF"/>
                </a:solidFill>
              </a:rPr>
              <a:t>维边缘分布函数</a:t>
            </a:r>
          </a:p>
          <a:p>
            <a:pPr eaLnBrk="1" hangingPunct="1">
              <a:spcBef>
                <a:spcPct val="30000"/>
              </a:spcBef>
              <a:buFontTx/>
              <a:buChar char="•"/>
            </a:pPr>
            <a:r>
              <a:rPr lang="zh-CN" altLang="en-US" baseline="0">
                <a:solidFill>
                  <a:srgbClr val="0000FF"/>
                </a:solidFill>
              </a:rPr>
              <a:t>  独立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600" baseline="0">
                <a:solidFill>
                  <a:srgbClr val="CC00CC"/>
                </a:solidFill>
              </a:rPr>
              <a:t>推广：</a:t>
            </a:r>
            <a:endParaRPr lang="zh-CN" altLang="en-US" sz="3600" baseline="0">
              <a:solidFill>
                <a:srgbClr val="CC00CC"/>
              </a:solidFill>
              <a:sym typeface="Symbol" panose="05050102010706020507" pitchFamily="18" charset="2"/>
            </a:endParaRPr>
          </a:p>
        </p:txBody>
      </p:sp>
      <p:sp>
        <p:nvSpPr>
          <p:cNvPr id="112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28A00E92-B306-4A02-B640-376C7C254343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4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  <p:bldP spid="390148" grpId="0" build="p"/>
      <p:bldP spid="39014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684DDE-21B4-4BDA-BA0D-BCE8FD501F04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2 </a:t>
            </a:r>
            <a:r>
              <a:rPr lang="zh-CN" altLang="en-US" smtClean="0"/>
              <a:t>泊松分布 </a:t>
            </a:r>
            <a:r>
              <a:rPr lang="en-US" altLang="zh-CN" smtClean="0"/>
              <a:t>X</a:t>
            </a:r>
            <a:r>
              <a:rPr lang="zh-CN" altLang="en-US" smtClean="0"/>
              <a:t>～</a:t>
            </a:r>
            <a:r>
              <a:rPr lang="zh-CN" altLang="en-US" smtClean="0">
                <a:sym typeface="Symbol" panose="05050102010706020507" pitchFamily="18" charset="2"/>
              </a:rPr>
              <a:t></a:t>
            </a:r>
            <a:r>
              <a:rPr lang="en-US" altLang="zh-CN" smtClean="0"/>
              <a:t>(</a:t>
            </a:r>
            <a:r>
              <a:rPr lang="en-US" altLang="zh-CN" smtClean="0">
                <a:sym typeface="Symbol" panose="05050102010706020507" pitchFamily="18" charset="2"/>
              </a:rPr>
              <a:t></a:t>
            </a:r>
            <a:r>
              <a:rPr lang="en-US" altLang="zh-CN" smtClean="0"/>
              <a:t>)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459038"/>
            <a:ext cx="2819400" cy="512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特征函数：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1524000" y="1209675"/>
          <a:ext cx="6934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3" imgW="2908300" imgH="419100" progId="Equation.3">
                  <p:embed/>
                </p:oleObj>
              </mc:Choice>
              <mc:Fallback>
                <p:oleObj name="Equation" r:id="rId3" imgW="2908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09675"/>
                        <a:ext cx="69342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7" name="Object 5"/>
          <p:cNvGraphicFramePr>
            <a:graphicFrameLocks noChangeAspect="1"/>
          </p:cNvGraphicFramePr>
          <p:nvPr/>
        </p:nvGraphicFramePr>
        <p:xfrm>
          <a:off x="1319213" y="3228975"/>
          <a:ext cx="274796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公式" r:id="rId5" imgW="1104900" imgH="431800" progId="Equation.3">
                  <p:embed/>
                </p:oleObj>
              </mc:Choice>
              <mc:Fallback>
                <p:oleObj name="公式" r:id="rId5" imgW="1104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3228975"/>
                        <a:ext cx="2747962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8" name="Object 6"/>
          <p:cNvGraphicFramePr>
            <a:graphicFrameLocks noChangeAspect="1"/>
          </p:cNvGraphicFramePr>
          <p:nvPr/>
        </p:nvGraphicFramePr>
        <p:xfrm>
          <a:off x="2298700" y="4545013"/>
          <a:ext cx="25463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公式" r:id="rId7" imgW="1015559" imgH="444307" progId="Equation.3">
                  <p:embed/>
                </p:oleObj>
              </mc:Choice>
              <mc:Fallback>
                <p:oleObj name="公式" r:id="rId7" imgW="1015559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4545013"/>
                        <a:ext cx="254635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9" name="Object 7"/>
          <p:cNvGraphicFramePr>
            <a:graphicFrameLocks noChangeAspect="1"/>
          </p:cNvGraphicFramePr>
          <p:nvPr/>
        </p:nvGraphicFramePr>
        <p:xfrm>
          <a:off x="4124325" y="3200400"/>
          <a:ext cx="24638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公式" r:id="rId9" imgW="990170" imgH="444307" progId="Equation.3">
                  <p:embed/>
                </p:oleObj>
              </mc:Choice>
              <mc:Fallback>
                <p:oleObj name="公式" r:id="rId9" imgW="990170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3200400"/>
                        <a:ext cx="24638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0" name="Object 8"/>
          <p:cNvGraphicFramePr>
            <a:graphicFrameLocks noChangeAspect="1"/>
          </p:cNvGraphicFramePr>
          <p:nvPr/>
        </p:nvGraphicFramePr>
        <p:xfrm>
          <a:off x="4837113" y="4738688"/>
          <a:ext cx="1463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公式" r:id="rId11" imgW="583947" imgH="228501" progId="Equation.3">
                  <p:embed/>
                </p:oleObj>
              </mc:Choice>
              <mc:Fallback>
                <p:oleObj name="公式" r:id="rId11" imgW="583947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4738688"/>
                        <a:ext cx="14636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1" name="Object 9"/>
          <p:cNvGraphicFramePr>
            <a:graphicFrameLocks noChangeAspect="1"/>
          </p:cNvGraphicFramePr>
          <p:nvPr/>
        </p:nvGraphicFramePr>
        <p:xfrm>
          <a:off x="6308725" y="4738688"/>
          <a:ext cx="14319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公式" r:id="rId13" imgW="571252" imgH="228501" progId="Equation.3">
                  <p:embed/>
                </p:oleObj>
              </mc:Choice>
              <mc:Fallback>
                <p:oleObj name="公式" r:id="rId13" imgW="571252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5" y="4738688"/>
                        <a:ext cx="14319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491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3EEC51CA-8261-43E4-A29C-DC94BC3BCD80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40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41660E-D7BA-40B6-87D4-CA6F10209A31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3 (</a:t>
            </a:r>
            <a:r>
              <a:rPr lang="zh-CN" altLang="en-US" smtClean="0"/>
              <a:t>负</a:t>
            </a:r>
            <a:r>
              <a:rPr lang="en-US" altLang="zh-CN" smtClean="0"/>
              <a:t>)</a:t>
            </a:r>
            <a:r>
              <a:rPr lang="zh-CN" altLang="en-US" smtClean="0"/>
              <a:t>指数分布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209800"/>
            <a:ext cx="78486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特征函数：</a:t>
            </a:r>
          </a:p>
        </p:txBody>
      </p:sp>
      <p:graphicFrame>
        <p:nvGraphicFramePr>
          <p:cNvPr id="408580" name="Object 4"/>
          <p:cNvGraphicFramePr>
            <a:graphicFrameLocks noChangeAspect="1"/>
          </p:cNvGraphicFramePr>
          <p:nvPr/>
        </p:nvGraphicFramePr>
        <p:xfrm>
          <a:off x="2403475" y="2862263"/>
          <a:ext cx="32480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公式" r:id="rId3" imgW="1371600" imgH="330200" progId="Equation.3">
                  <p:embed/>
                </p:oleObj>
              </mc:Choice>
              <mc:Fallback>
                <p:oleObj name="公式" r:id="rId3" imgW="13716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2862263"/>
                        <a:ext cx="32480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1" name="Object 5"/>
          <p:cNvGraphicFramePr>
            <a:graphicFrameLocks noChangeAspect="1"/>
          </p:cNvGraphicFramePr>
          <p:nvPr/>
        </p:nvGraphicFramePr>
        <p:xfrm>
          <a:off x="2395538" y="1066800"/>
          <a:ext cx="476726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5" imgW="1905000" imgH="482600" progId="Equation.3">
                  <p:embed/>
                </p:oleObj>
              </mc:Choice>
              <mc:Fallback>
                <p:oleObj name="Equation" r:id="rId5" imgW="19050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1066800"/>
                        <a:ext cx="4767262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2" name="Object 6"/>
          <p:cNvGraphicFramePr>
            <a:graphicFrameLocks noChangeAspect="1"/>
          </p:cNvGraphicFramePr>
          <p:nvPr/>
        </p:nvGraphicFramePr>
        <p:xfrm>
          <a:off x="3321050" y="3760788"/>
          <a:ext cx="25257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公式" r:id="rId7" imgW="1066800" imgH="330200" progId="Equation.3">
                  <p:embed/>
                </p:oleObj>
              </mc:Choice>
              <mc:Fallback>
                <p:oleObj name="公式" r:id="rId7" imgW="10668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3760788"/>
                        <a:ext cx="252571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7"/>
          <p:cNvGraphicFramePr>
            <a:graphicFrameLocks noChangeAspect="1"/>
          </p:cNvGraphicFramePr>
          <p:nvPr/>
        </p:nvGraphicFramePr>
        <p:xfrm>
          <a:off x="3321050" y="4660900"/>
          <a:ext cx="24352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公式" r:id="rId9" imgW="1028700" imgH="330200" progId="Equation.3">
                  <p:embed/>
                </p:oleObj>
              </mc:Choice>
              <mc:Fallback>
                <p:oleObj name="公式" r:id="rId9" imgW="10287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4660900"/>
                        <a:ext cx="24352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Object 8"/>
          <p:cNvGraphicFramePr>
            <a:graphicFrameLocks noChangeAspect="1"/>
          </p:cNvGraphicFramePr>
          <p:nvPr/>
        </p:nvGraphicFramePr>
        <p:xfrm>
          <a:off x="3321050" y="5561013"/>
          <a:ext cx="29464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公式" r:id="rId11" imgW="1244060" imgH="406224" progId="Equation.3">
                  <p:embed/>
                </p:oleObj>
              </mc:Choice>
              <mc:Fallback>
                <p:oleObj name="公式" r:id="rId11" imgW="1244060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5561013"/>
                        <a:ext cx="29464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501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8BA7EB65-F88D-4666-88F1-1CC9DAFC4FED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41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C1CA09-51AB-433E-A1E3-8DD24F07332F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  <a:r>
              <a:rPr lang="en-US" altLang="zh-CN" smtClean="0"/>
              <a:t>4  </a:t>
            </a:r>
            <a:r>
              <a:rPr lang="en-US" altLang="zh-CN" smtClean="0">
                <a:sym typeface="Symbol" panose="05050102010706020507" pitchFamily="18" charset="2"/>
              </a:rPr>
              <a:t>k</a:t>
            </a:r>
            <a:r>
              <a:rPr lang="zh-CN" altLang="en-US" smtClean="0">
                <a:sym typeface="Symbol" panose="05050102010706020507" pitchFamily="18" charset="2"/>
              </a:rPr>
              <a:t>阶爱尔朗</a:t>
            </a:r>
            <a:r>
              <a:rPr lang="zh-CN" altLang="en-US" smtClean="0"/>
              <a:t>分布 </a:t>
            </a:r>
            <a:r>
              <a:rPr lang="en-US" altLang="zh-CN" smtClean="0"/>
              <a:t>X</a:t>
            </a:r>
            <a:r>
              <a:rPr lang="zh-CN" altLang="en-US" smtClean="0"/>
              <a:t>～</a:t>
            </a:r>
            <a:r>
              <a:rPr lang="en-US" altLang="zh-CN" smtClean="0">
                <a:sym typeface="Symbol" panose="05050102010706020507" pitchFamily="18" charset="2"/>
              </a:rPr>
              <a:t>E</a:t>
            </a:r>
            <a:r>
              <a:rPr lang="en-US" altLang="zh-CN" baseline="-25000" smtClean="0"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763838"/>
            <a:ext cx="6934200" cy="5127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特征函数：</a:t>
            </a:r>
          </a:p>
        </p:txBody>
      </p:sp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1258888" y="3357563"/>
          <a:ext cx="32480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公式" r:id="rId3" imgW="1371600" imgH="330200" progId="Equation.3">
                  <p:embed/>
                </p:oleObj>
              </mc:Choice>
              <mc:Fallback>
                <p:oleObj name="公式" r:id="rId3" imgW="13716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57563"/>
                        <a:ext cx="32480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5" name="Object 5"/>
          <p:cNvGraphicFramePr>
            <a:graphicFrameLocks noChangeAspect="1"/>
          </p:cNvGraphicFramePr>
          <p:nvPr/>
        </p:nvGraphicFramePr>
        <p:xfrm>
          <a:off x="2349500" y="1143000"/>
          <a:ext cx="4519613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5" imgW="1714500" imgH="609600" progId="Equation.3">
                  <p:embed/>
                </p:oleObj>
              </mc:Choice>
              <mc:Fallback>
                <p:oleObj name="Equation" r:id="rId5" imgW="1714500" imgH="60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143000"/>
                        <a:ext cx="4519613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6" name="Object 6"/>
          <p:cNvGraphicFramePr>
            <a:graphicFrameLocks noChangeAspect="1"/>
          </p:cNvGraphicFramePr>
          <p:nvPr/>
        </p:nvGraphicFramePr>
        <p:xfrm>
          <a:off x="4557713" y="3227388"/>
          <a:ext cx="37592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公式" r:id="rId7" imgW="1586811" imgH="444307" progId="Equation.3">
                  <p:embed/>
                </p:oleObj>
              </mc:Choice>
              <mc:Fallback>
                <p:oleObj name="公式" r:id="rId7" imgW="1586811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3227388"/>
                        <a:ext cx="37592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/>
        </p:nvGraphicFramePr>
        <p:xfrm>
          <a:off x="1417638" y="4302125"/>
          <a:ext cx="40909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公式" r:id="rId9" imgW="1726451" imgH="444307" progId="Equation.3">
                  <p:embed/>
                </p:oleObj>
              </mc:Choice>
              <mc:Fallback>
                <p:oleObj name="公式" r:id="rId9" imgW="1726451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4302125"/>
                        <a:ext cx="4090987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/>
          <p:cNvGraphicFramePr>
            <a:graphicFrameLocks noChangeAspect="1"/>
          </p:cNvGraphicFramePr>
          <p:nvPr/>
        </p:nvGraphicFramePr>
        <p:xfrm>
          <a:off x="5446713" y="4292600"/>
          <a:ext cx="35179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公式" r:id="rId11" imgW="1485255" imgH="444307" progId="Equation.3">
                  <p:embed/>
                </p:oleObj>
              </mc:Choice>
              <mc:Fallback>
                <p:oleObj name="公式" r:id="rId11" imgW="1485255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3" y="4292600"/>
                        <a:ext cx="35179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9" name="Object 9"/>
          <p:cNvGraphicFramePr>
            <a:graphicFrameLocks noChangeAspect="1"/>
          </p:cNvGraphicFramePr>
          <p:nvPr/>
        </p:nvGraphicFramePr>
        <p:xfrm>
          <a:off x="1417638" y="5516563"/>
          <a:ext cx="171291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公式" r:id="rId13" imgW="723586" imgH="406224" progId="Equation.3">
                  <p:embed/>
                </p:oleObj>
              </mc:Choice>
              <mc:Fallback>
                <p:oleObj name="公式" r:id="rId13" imgW="723586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5516563"/>
                        <a:ext cx="1712912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512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53FCC429-E074-4590-A06C-3D0B348D4489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42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E01243-FBC3-486F-90CC-6D220F74CE39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特征函数的性质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1481137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sz="2400" smtClean="0">
                <a:sym typeface="Symbol" panose="05050102010706020507" pitchFamily="18" charset="2"/>
              </a:rPr>
              <a:t>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X</a:t>
            </a:r>
            <a:r>
              <a:rPr lang="en-US" altLang="zh-CN" sz="2400" smtClean="0">
                <a:sym typeface="Symbol" panose="05050102010706020507" pitchFamily="18" charset="2"/>
              </a:rPr>
              <a:t>(0)</a:t>
            </a:r>
            <a:r>
              <a:rPr lang="zh-CN" altLang="en-US" sz="2400" smtClean="0"/>
              <a:t>＝</a:t>
            </a:r>
            <a:r>
              <a:rPr lang="en-US" altLang="zh-CN" sz="2400" smtClean="0"/>
              <a:t>1</a:t>
            </a:r>
            <a:r>
              <a:rPr lang="zh-CN" altLang="en-US" sz="2400" smtClean="0"/>
              <a:t>；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400" smtClean="0">
                <a:sym typeface="Symbol" panose="05050102010706020507" pitchFamily="18" charset="2"/>
              </a:rPr>
              <a:t>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X</a:t>
            </a:r>
            <a:r>
              <a:rPr lang="en-US" altLang="zh-CN" sz="2400" smtClean="0">
                <a:sym typeface="Symbol" panose="05050102010706020507" pitchFamily="18" charset="2"/>
              </a:rPr>
              <a:t>(u)</a:t>
            </a:r>
            <a:r>
              <a:rPr lang="en-US" altLang="zh-CN" sz="2400" smtClean="0"/>
              <a:t>≤</a:t>
            </a:r>
            <a:r>
              <a:rPr lang="en-US" altLang="zh-CN" sz="2400" smtClean="0">
                <a:sym typeface="Symbol" panose="05050102010706020507" pitchFamily="18" charset="2"/>
              </a:rPr>
              <a:t>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X</a:t>
            </a:r>
            <a:r>
              <a:rPr lang="en-US" altLang="zh-CN" sz="2400" smtClean="0">
                <a:sym typeface="Symbol" panose="05050102010706020507" pitchFamily="18" charset="2"/>
              </a:rPr>
              <a:t>(0)</a:t>
            </a:r>
            <a:r>
              <a:rPr lang="zh-CN" altLang="en-US" sz="2400" smtClean="0"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400" smtClean="0">
                <a:sym typeface="Symbol" panose="05050102010706020507" pitchFamily="18" charset="2"/>
              </a:rPr>
              <a:t>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X</a:t>
            </a:r>
            <a:r>
              <a:rPr lang="en-US" altLang="zh-CN" sz="2400" smtClean="0">
                <a:sym typeface="Symbol" panose="05050102010706020507" pitchFamily="18" charset="2"/>
              </a:rPr>
              <a:t>(u)</a:t>
            </a:r>
            <a:r>
              <a:rPr lang="zh-CN" altLang="en-US" sz="2400" smtClean="0">
                <a:sym typeface="Symbol" panose="05050102010706020507" pitchFamily="18" charset="2"/>
              </a:rPr>
              <a:t>＝</a:t>
            </a:r>
            <a:r>
              <a:rPr lang="en-US" altLang="zh-CN" sz="2400" baseline="-25000" smtClean="0">
                <a:sym typeface="Symbol" panose="05050102010706020507" pitchFamily="18" charset="2"/>
              </a:rPr>
              <a:t>X</a:t>
            </a:r>
            <a:r>
              <a:rPr lang="en-US" altLang="zh-CN" sz="2400" smtClean="0">
                <a:sym typeface="Symbol" panose="05050102010706020507" pitchFamily="18" charset="2"/>
              </a:rPr>
              <a:t>(-u)</a:t>
            </a:r>
            <a:r>
              <a:rPr lang="zh-CN" altLang="en-US" sz="2400" smtClean="0"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410628" name="Line 4"/>
          <p:cNvSpPr>
            <a:spLocks noChangeShapeType="1"/>
          </p:cNvSpPr>
          <p:nvPr/>
        </p:nvSpPr>
        <p:spPr bwMode="auto">
          <a:xfrm>
            <a:off x="1643063" y="2327275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410629" name="Object 5"/>
          <p:cNvGraphicFramePr>
            <a:graphicFrameLocks noChangeAspect="1"/>
          </p:cNvGraphicFramePr>
          <p:nvPr/>
        </p:nvGraphicFramePr>
        <p:xfrm>
          <a:off x="2819400" y="4208463"/>
          <a:ext cx="3352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3" imgW="1701800" imgH="444500" progId="Equation.3">
                  <p:embed/>
                </p:oleObj>
              </mc:Choice>
              <mc:Fallback>
                <p:oleObj name="Equation" r:id="rId3" imgW="17018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08463"/>
                        <a:ext cx="3352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1066800" y="4941888"/>
            <a:ext cx="78486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990600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5000"/>
              </a:lnSpc>
              <a:buFont typeface="Wingdings" panose="05000000000000000000" pitchFamily="2" charset="2"/>
              <a:buAutoNum type="arabicPeriod" startAt="7"/>
            </a:pPr>
            <a:r>
              <a:rPr lang="zh-CN" altLang="en-US" sz="2400" baseline="0">
                <a:sym typeface="Symbol" panose="05050102010706020507" pitchFamily="18" charset="2"/>
              </a:rPr>
              <a:t>如果</a:t>
            </a:r>
            <a:r>
              <a:rPr lang="en-US" altLang="zh-CN" sz="2400" baseline="0">
                <a:sym typeface="Symbol" panose="05050102010706020507" pitchFamily="18" charset="2"/>
              </a:rPr>
              <a:t>R.V.X</a:t>
            </a:r>
            <a:r>
              <a:rPr lang="zh-CN" altLang="en-US" sz="2400" baseline="0">
                <a:sym typeface="Symbol" panose="05050102010706020507" pitchFamily="18" charset="2"/>
              </a:rPr>
              <a:t>的</a:t>
            </a:r>
            <a:r>
              <a:rPr lang="en-US" altLang="zh-CN" sz="2400" baseline="0">
                <a:sym typeface="Symbol" panose="05050102010706020507" pitchFamily="18" charset="2"/>
              </a:rPr>
              <a:t>k</a:t>
            </a:r>
            <a:r>
              <a:rPr lang="zh-CN" altLang="en-US" sz="2400" baseline="0">
                <a:sym typeface="Symbol" panose="05050102010706020507" pitchFamily="18" charset="2"/>
              </a:rPr>
              <a:t>阶原点矩存在，则</a:t>
            </a:r>
            <a:r>
              <a:rPr lang="en-US" altLang="zh-CN" sz="2400" baseline="0">
                <a:sym typeface="Symbol" panose="05050102010706020507" pitchFamily="18" charset="2"/>
              </a:rPr>
              <a:t>X</a:t>
            </a:r>
            <a:r>
              <a:rPr lang="zh-CN" altLang="en-US" sz="2400" baseline="0">
                <a:sym typeface="Symbol" panose="05050102010706020507" pitchFamily="18" charset="2"/>
              </a:rPr>
              <a:t>的特征函数</a:t>
            </a:r>
            <a:r>
              <a:rPr lang="en-US" altLang="zh-CN" sz="2400">
                <a:sym typeface="Symbol" panose="05050102010706020507" pitchFamily="18" charset="2"/>
              </a:rPr>
              <a:t>X</a:t>
            </a:r>
            <a:r>
              <a:rPr lang="en-US" altLang="zh-CN" sz="2400" baseline="0">
                <a:sym typeface="Symbol" panose="05050102010706020507" pitchFamily="18" charset="2"/>
              </a:rPr>
              <a:t>(u)</a:t>
            </a:r>
            <a:r>
              <a:rPr lang="zh-CN" altLang="en-US" sz="2400" baseline="0">
                <a:sym typeface="Symbol" panose="05050102010706020507" pitchFamily="18" charset="2"/>
              </a:rPr>
              <a:t>有</a:t>
            </a:r>
            <a:r>
              <a:rPr lang="en-US" altLang="zh-CN" sz="2400" baseline="0">
                <a:sym typeface="Symbol" panose="05050102010706020507" pitchFamily="18" charset="2"/>
              </a:rPr>
              <a:t>n</a:t>
            </a:r>
            <a:r>
              <a:rPr lang="zh-CN" altLang="en-US" sz="2400" baseline="0">
                <a:sym typeface="Symbol" panose="05050102010706020507" pitchFamily="18" charset="2"/>
              </a:rPr>
              <a:t>阶导数，且</a:t>
            </a:r>
          </a:p>
          <a:p>
            <a:pPr lvl="1" algn="ctr"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en-US" altLang="zh-CN" sz="2400" baseline="0">
                <a:sym typeface="Symbol" panose="05050102010706020507" pitchFamily="18" charset="2"/>
              </a:rPr>
              <a:t>E(X</a:t>
            </a:r>
            <a:r>
              <a:rPr lang="en-US" altLang="zh-CN" sz="2400" baseline="30000">
                <a:sym typeface="Symbol" panose="05050102010706020507" pitchFamily="18" charset="2"/>
              </a:rPr>
              <a:t>k</a:t>
            </a:r>
            <a:r>
              <a:rPr lang="en-US" altLang="zh-CN" sz="2400" baseline="0">
                <a:sym typeface="Symbol" panose="05050102010706020507" pitchFamily="18" charset="2"/>
              </a:rPr>
              <a:t>)</a:t>
            </a:r>
            <a:r>
              <a:rPr lang="zh-CN" altLang="en-US" sz="2400" baseline="0">
                <a:sym typeface="Symbol" panose="05050102010706020507" pitchFamily="18" charset="2"/>
              </a:rPr>
              <a:t>＝</a:t>
            </a:r>
            <a:r>
              <a:rPr lang="en-US" altLang="zh-CN" sz="2400" baseline="0">
                <a:sym typeface="Symbol" panose="05050102010706020507" pitchFamily="18" charset="2"/>
              </a:rPr>
              <a:t>(-i)</a:t>
            </a:r>
            <a:r>
              <a:rPr lang="en-US" altLang="zh-CN" sz="2400" baseline="30000">
                <a:sym typeface="Symbol" panose="05050102010706020507" pitchFamily="18" charset="2"/>
              </a:rPr>
              <a:t>k</a:t>
            </a:r>
            <a:r>
              <a:rPr lang="en-US" altLang="zh-CN" sz="2400" baseline="0">
                <a:sym typeface="Symbol" panose="05050102010706020507" pitchFamily="18" charset="2"/>
              </a:rPr>
              <a:t></a:t>
            </a:r>
            <a:r>
              <a:rPr lang="en-US" altLang="zh-CN" sz="2400">
                <a:sym typeface="Symbol" panose="05050102010706020507" pitchFamily="18" charset="2"/>
              </a:rPr>
              <a:t>X</a:t>
            </a:r>
            <a:r>
              <a:rPr lang="en-US" altLang="zh-CN" sz="2400" baseline="30000">
                <a:sym typeface="Symbol" panose="05050102010706020507" pitchFamily="18" charset="2"/>
              </a:rPr>
              <a:t>(k)</a:t>
            </a:r>
            <a:r>
              <a:rPr lang="en-US" altLang="zh-CN" sz="2400" baseline="0">
                <a:sym typeface="Symbol" panose="05050102010706020507" pitchFamily="18" charset="2"/>
              </a:rPr>
              <a:t>(0)</a:t>
            </a:r>
          </a:p>
        </p:txBody>
      </p:sp>
      <p:sp>
        <p:nvSpPr>
          <p:cNvPr id="410631" name="Rectangle 7"/>
          <p:cNvSpPr>
            <a:spLocks noChangeArrowheads="1"/>
          </p:cNvSpPr>
          <p:nvPr/>
        </p:nvSpPr>
        <p:spPr bwMode="auto">
          <a:xfrm>
            <a:off x="1066800" y="2705100"/>
            <a:ext cx="78486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5000"/>
              </a:lnSpc>
              <a:buFont typeface="Wingdings" panose="05000000000000000000" pitchFamily="2" charset="2"/>
              <a:buAutoNum type="arabicPeriod" startAt="4"/>
            </a:pPr>
            <a:r>
              <a:rPr lang="zh-CN" altLang="en-US" sz="2400" baseline="0">
                <a:sym typeface="Symbol" panose="05050102010706020507" pitchFamily="18" charset="2"/>
              </a:rPr>
              <a:t>设</a:t>
            </a:r>
            <a:r>
              <a:rPr lang="en-US" altLang="zh-CN" sz="2400" baseline="0">
                <a:sym typeface="Symbol" panose="05050102010706020507" pitchFamily="18" charset="2"/>
              </a:rPr>
              <a:t>Y</a:t>
            </a:r>
            <a:r>
              <a:rPr lang="zh-CN" altLang="en-US" sz="2400" baseline="0">
                <a:sym typeface="Symbol" panose="05050102010706020507" pitchFamily="18" charset="2"/>
              </a:rPr>
              <a:t>＝</a:t>
            </a:r>
            <a:r>
              <a:rPr lang="en-US" altLang="zh-CN" sz="2400" baseline="0">
                <a:sym typeface="Symbol" panose="05050102010706020507" pitchFamily="18" charset="2"/>
              </a:rPr>
              <a:t>aX+b</a:t>
            </a:r>
            <a:r>
              <a:rPr lang="zh-CN" altLang="en-US" sz="2400" baseline="0">
                <a:sym typeface="Symbol" panose="05050102010706020507" pitchFamily="18" charset="2"/>
              </a:rPr>
              <a:t>，则</a:t>
            </a:r>
            <a:r>
              <a:rPr lang="en-US" altLang="zh-CN" sz="2400">
                <a:sym typeface="Symbol" panose="05050102010706020507" pitchFamily="18" charset="2"/>
              </a:rPr>
              <a:t>Y</a:t>
            </a:r>
            <a:r>
              <a:rPr lang="en-US" altLang="zh-CN" sz="2400" baseline="0">
                <a:sym typeface="Symbol" panose="05050102010706020507" pitchFamily="18" charset="2"/>
              </a:rPr>
              <a:t>(u)</a:t>
            </a:r>
            <a:r>
              <a:rPr lang="zh-CN" altLang="en-US" sz="2400" baseline="0">
                <a:sym typeface="Symbol" panose="05050102010706020507" pitchFamily="18" charset="2"/>
              </a:rPr>
              <a:t>＝</a:t>
            </a:r>
            <a:r>
              <a:rPr lang="en-US" altLang="zh-CN" sz="2400" baseline="0">
                <a:sym typeface="Symbol" panose="05050102010706020507" pitchFamily="18" charset="2"/>
              </a:rPr>
              <a:t>e</a:t>
            </a:r>
            <a:r>
              <a:rPr lang="en-US" altLang="zh-CN" sz="2400" baseline="30000">
                <a:sym typeface="Symbol" panose="05050102010706020507" pitchFamily="18" charset="2"/>
              </a:rPr>
              <a:t>iub</a:t>
            </a:r>
            <a:r>
              <a:rPr lang="en-US" altLang="zh-CN" sz="2400" baseline="0">
                <a:sym typeface="Symbol" panose="05050102010706020507" pitchFamily="18" charset="2"/>
              </a:rPr>
              <a:t></a:t>
            </a:r>
            <a:r>
              <a:rPr lang="en-US" altLang="zh-CN" sz="2400">
                <a:sym typeface="Symbol" panose="05050102010706020507" pitchFamily="18" charset="2"/>
              </a:rPr>
              <a:t>X</a:t>
            </a:r>
            <a:r>
              <a:rPr lang="en-US" altLang="zh-CN" sz="2400" baseline="0">
                <a:sym typeface="Symbol" panose="05050102010706020507" pitchFamily="18" charset="2"/>
              </a:rPr>
              <a:t>(au)</a:t>
            </a:r>
            <a:r>
              <a:rPr lang="zh-CN" altLang="en-US" sz="2400" baseline="0">
                <a:sym typeface="Symbol" panose="05050102010706020507" pitchFamily="18" charset="2"/>
              </a:rPr>
              <a:t>；</a:t>
            </a:r>
          </a:p>
          <a:p>
            <a:pPr algn="just" eaLnBrk="1" hangingPunct="1">
              <a:lnSpc>
                <a:spcPct val="135000"/>
              </a:lnSpc>
              <a:buFont typeface="Wingdings" panose="05000000000000000000" pitchFamily="2" charset="2"/>
              <a:buAutoNum type="arabicPeriod" startAt="4"/>
            </a:pPr>
            <a:r>
              <a:rPr lang="zh-CN" altLang="en-US" sz="2400" baseline="0">
                <a:sym typeface="Symbol" panose="05050102010706020507" pitchFamily="18" charset="2"/>
              </a:rPr>
              <a:t></a:t>
            </a:r>
            <a:r>
              <a:rPr lang="en-US" altLang="zh-CN" sz="2400">
                <a:sym typeface="Symbol" panose="05050102010706020507" pitchFamily="18" charset="2"/>
              </a:rPr>
              <a:t>X</a:t>
            </a:r>
            <a:r>
              <a:rPr lang="en-US" altLang="zh-CN" sz="2400" baseline="0">
                <a:sym typeface="Symbol" panose="05050102010706020507" pitchFamily="18" charset="2"/>
              </a:rPr>
              <a:t>(u)</a:t>
            </a:r>
            <a:r>
              <a:rPr lang="zh-CN" altLang="en-US" sz="2400" baseline="0">
                <a:sym typeface="Symbol" panose="05050102010706020507" pitchFamily="18" charset="2"/>
              </a:rPr>
              <a:t>在</a:t>
            </a:r>
            <a:r>
              <a:rPr lang="en-US" altLang="zh-CN" sz="2400" baseline="0">
                <a:sym typeface="Symbol" panose="05050102010706020507" pitchFamily="18" charset="2"/>
              </a:rPr>
              <a:t>(-, +)</a:t>
            </a:r>
            <a:r>
              <a:rPr lang="zh-CN" altLang="en-US" sz="2400" baseline="0">
                <a:sym typeface="Symbol" panose="05050102010706020507" pitchFamily="18" charset="2"/>
              </a:rPr>
              <a:t>上一致连续；</a:t>
            </a:r>
          </a:p>
          <a:p>
            <a:pPr algn="just" eaLnBrk="1" hangingPunct="1">
              <a:lnSpc>
                <a:spcPct val="135000"/>
              </a:lnSpc>
              <a:buFont typeface="Wingdings" panose="05000000000000000000" pitchFamily="2" charset="2"/>
              <a:buAutoNum type="arabicPeriod" startAt="4"/>
            </a:pPr>
            <a:r>
              <a:rPr lang="zh-CN" altLang="en-US" sz="2400" baseline="0">
                <a:sym typeface="Symbol" panose="05050102010706020507" pitchFamily="18" charset="2"/>
              </a:rPr>
              <a:t></a:t>
            </a:r>
            <a:r>
              <a:rPr lang="en-US" altLang="zh-CN" sz="2400">
                <a:sym typeface="Symbol" panose="05050102010706020507" pitchFamily="18" charset="2"/>
              </a:rPr>
              <a:t>X</a:t>
            </a:r>
            <a:r>
              <a:rPr lang="en-US" altLang="zh-CN" sz="2400" baseline="0">
                <a:sym typeface="Symbol" panose="05050102010706020507" pitchFamily="18" charset="2"/>
              </a:rPr>
              <a:t>(u)</a:t>
            </a:r>
            <a:r>
              <a:rPr lang="zh-CN" altLang="en-US" sz="2400" baseline="0">
                <a:sym typeface="Symbol" panose="05050102010706020507" pitchFamily="18" charset="2"/>
              </a:rPr>
              <a:t>是非负定函数，即对任意的</a:t>
            </a:r>
            <a:r>
              <a:rPr lang="en-US" altLang="zh-CN" sz="2400" baseline="0">
                <a:sym typeface="Symbol" panose="05050102010706020507" pitchFamily="18" charset="2"/>
              </a:rPr>
              <a:t>u</a:t>
            </a:r>
            <a:r>
              <a:rPr lang="en-US" altLang="zh-CN" sz="2400">
                <a:sym typeface="Symbol" panose="05050102010706020507" pitchFamily="18" charset="2"/>
              </a:rPr>
              <a:t>i</a:t>
            </a:r>
            <a:r>
              <a:rPr lang="en-US" altLang="zh-CN" sz="2400" baseline="0">
                <a:sym typeface="Symbol" panose="05050102010706020507" pitchFamily="18" charset="2"/>
              </a:rPr>
              <a:t>, z</a:t>
            </a:r>
            <a:r>
              <a:rPr lang="en-US" altLang="zh-CN" sz="2400">
                <a:sym typeface="Symbol" panose="05050102010706020507" pitchFamily="18" charset="2"/>
              </a:rPr>
              <a:t>i</a:t>
            </a:r>
            <a:r>
              <a:rPr lang="zh-CN" altLang="en-US" sz="2400" baseline="0">
                <a:sym typeface="Symbol" panose="05050102010706020507" pitchFamily="18" charset="2"/>
              </a:rPr>
              <a:t>，</a:t>
            </a:r>
            <a:r>
              <a:rPr lang="en-US" altLang="zh-CN" sz="2400" baseline="0">
                <a:sym typeface="Symbol" panose="05050102010706020507" pitchFamily="18" charset="2"/>
              </a:rPr>
              <a:t>i=1, 2, …, n</a:t>
            </a:r>
            <a:r>
              <a:rPr lang="zh-CN" altLang="en-US" sz="2400" baseline="0">
                <a:sym typeface="Symbol" panose="05050102010706020507" pitchFamily="18" charset="2"/>
              </a:rPr>
              <a:t>，有</a:t>
            </a: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522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6800A64A-9C0D-4551-BB70-A8BEAEE16E49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43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0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0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0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autoUpdateAnimBg="0" advAuto="0"/>
      <p:bldP spid="410628" grpId="0" animBg="1"/>
      <p:bldP spid="410630" grpId="0" build="p" autoUpdateAnimBg="0" advAuto="0"/>
      <p:bldP spid="410631" grpId="0" build="p" autoUpdateAnimBg="0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6A9AAC-EB2E-4334-BE55-D4D76F1584FB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特征函数的性质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66813"/>
            <a:ext cx="7848600" cy="11207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AutoNum type="arabicPeriod" startAt="8"/>
            </a:pP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逆转公式或反演公式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ym typeface="Symbol" panose="05050102010706020507" pitchFamily="18" charset="2"/>
              </a:rPr>
              <a:t>设随机变量</a:t>
            </a:r>
            <a:r>
              <a:rPr lang="en-US" altLang="zh-CN" smtClean="0">
                <a:sym typeface="Symbol" panose="05050102010706020507" pitchFamily="18" charset="2"/>
              </a:rPr>
              <a:t>X</a:t>
            </a:r>
            <a:r>
              <a:rPr lang="zh-CN" altLang="en-US" smtClean="0">
                <a:sym typeface="Symbol" panose="05050102010706020507" pitchFamily="18" charset="2"/>
              </a:rPr>
              <a:t>的分布函数为</a:t>
            </a:r>
            <a:r>
              <a:rPr lang="en-US" altLang="zh-CN" smtClean="0">
                <a:sym typeface="Symbol" panose="05050102010706020507" pitchFamily="18" charset="2"/>
              </a:rPr>
              <a:t>F(x)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Symbol" panose="05050102010706020507" pitchFamily="18" charset="2"/>
              </a:rPr>
              <a:t>x</a:t>
            </a:r>
            <a:r>
              <a:rPr lang="en-US" altLang="zh-CN" baseline="-25000" smtClean="0">
                <a:sym typeface="Symbol" panose="05050102010706020507" pitchFamily="18" charset="2"/>
              </a:rPr>
              <a:t>1</a:t>
            </a:r>
            <a:r>
              <a:rPr lang="en-US" altLang="zh-CN" smtClean="0">
                <a:sym typeface="Symbol" panose="05050102010706020507" pitchFamily="18" charset="2"/>
              </a:rPr>
              <a:t>, x</a:t>
            </a:r>
            <a:r>
              <a:rPr lang="en-US" altLang="zh-CN" baseline="-25000" smtClean="0">
                <a:sym typeface="Symbol" panose="05050102010706020507" pitchFamily="18" charset="2"/>
              </a:rPr>
              <a:t>2</a:t>
            </a:r>
            <a:r>
              <a:rPr lang="zh-CN" altLang="en-US" smtClean="0">
                <a:sym typeface="Symbol" panose="05050102010706020507" pitchFamily="18" charset="2"/>
              </a:rPr>
              <a:t>是</a:t>
            </a:r>
            <a:r>
              <a:rPr lang="en-US" altLang="zh-CN" smtClean="0">
                <a:sym typeface="Symbol" panose="05050102010706020507" pitchFamily="18" charset="2"/>
              </a:rPr>
              <a:t>F(x)</a:t>
            </a:r>
            <a:r>
              <a:rPr lang="zh-CN" altLang="en-US" smtClean="0">
                <a:sym typeface="Symbol" panose="05050102010706020507" pitchFamily="18" charset="2"/>
              </a:rPr>
              <a:t>任意连续点，有</a:t>
            </a:r>
          </a:p>
        </p:txBody>
      </p:sp>
      <p:graphicFrame>
        <p:nvGraphicFramePr>
          <p:cNvPr id="411652" name="Object 4"/>
          <p:cNvGraphicFramePr>
            <a:graphicFrameLocks noChangeAspect="1"/>
          </p:cNvGraphicFramePr>
          <p:nvPr/>
        </p:nvGraphicFramePr>
        <p:xfrm>
          <a:off x="1595438" y="2359025"/>
          <a:ext cx="716756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3" imgW="3022600" imgH="419100" progId="Equation.3">
                  <p:embed/>
                </p:oleObj>
              </mc:Choice>
              <mc:Fallback>
                <p:oleObj name="Equation" r:id="rId3" imgW="3022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2359025"/>
                        <a:ext cx="716756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1066800" y="3352800"/>
            <a:ext cx="7848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AutoNum type="arabicPeriod" startAt="9"/>
            </a:pPr>
            <a:r>
              <a:rPr lang="en-US" altLang="zh-CN" baseline="0">
                <a:sym typeface="Symbol" panose="05050102010706020507" pitchFamily="18" charset="2"/>
              </a:rPr>
              <a:t>(</a:t>
            </a:r>
            <a:r>
              <a:rPr lang="zh-CN" altLang="en-US" baseline="0">
                <a:solidFill>
                  <a:srgbClr val="0000FF"/>
                </a:solidFill>
                <a:sym typeface="Symbol" panose="05050102010706020507" pitchFamily="18" charset="2"/>
              </a:rPr>
              <a:t>唯一性定理</a:t>
            </a:r>
            <a:r>
              <a:rPr lang="en-US" altLang="zh-CN" baseline="0">
                <a:sym typeface="Symbol" panose="05050102010706020507" pitchFamily="18" charset="2"/>
              </a:rPr>
              <a:t>)</a:t>
            </a:r>
            <a:r>
              <a:rPr lang="zh-CN" altLang="en-US" baseline="0">
                <a:sym typeface="Symbol" panose="05050102010706020507" pitchFamily="18" charset="2"/>
              </a:rPr>
              <a:t>随机变量</a:t>
            </a:r>
            <a:r>
              <a:rPr lang="en-US" altLang="zh-CN" baseline="0">
                <a:sym typeface="Symbol" panose="05050102010706020507" pitchFamily="18" charset="2"/>
              </a:rPr>
              <a:t>X</a:t>
            </a:r>
            <a:r>
              <a:rPr lang="zh-CN" altLang="en-US" baseline="0">
                <a:sym typeface="Symbol" panose="05050102010706020507" pitchFamily="18" charset="2"/>
              </a:rPr>
              <a:t>的分布函数</a:t>
            </a:r>
            <a:r>
              <a:rPr lang="en-US" altLang="zh-CN" baseline="0">
                <a:sym typeface="Symbol" panose="05050102010706020507" pitchFamily="18" charset="2"/>
              </a:rPr>
              <a:t>F(x)</a:t>
            </a:r>
            <a:r>
              <a:rPr lang="zh-CN" altLang="en-US" baseline="0">
                <a:sym typeface="Symbol" panose="05050102010706020507" pitchFamily="18" charset="2"/>
              </a:rPr>
              <a:t>与特征函数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en-US" altLang="zh-CN" baseline="0">
                <a:sym typeface="Symbol" panose="05050102010706020507" pitchFamily="18" charset="2"/>
              </a:rPr>
              <a:t>(u)</a:t>
            </a:r>
            <a:r>
              <a:rPr lang="zh-CN" altLang="en-US" baseline="0">
                <a:sym typeface="Symbol" panose="05050102010706020507" pitchFamily="18" charset="2"/>
              </a:rPr>
              <a:t>是一一对应且相互唯一确定的。其相互关系如下：</a:t>
            </a:r>
          </a:p>
        </p:txBody>
      </p:sp>
      <p:graphicFrame>
        <p:nvGraphicFramePr>
          <p:cNvPr id="411654" name="Object 6"/>
          <p:cNvGraphicFramePr>
            <a:graphicFrameLocks noChangeAspect="1"/>
          </p:cNvGraphicFramePr>
          <p:nvPr/>
        </p:nvGraphicFramePr>
        <p:xfrm>
          <a:off x="2743200" y="4953000"/>
          <a:ext cx="4114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5" imgW="1828800" imgH="711200" progId="Equation.3">
                  <p:embed/>
                </p:oleObj>
              </mc:Choice>
              <mc:Fallback>
                <p:oleObj name="Equation" r:id="rId5" imgW="18288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41148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532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CCD1BB02-43B1-42AF-8519-41D969CDA19A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44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  <p:bldP spid="411653" grpId="0" build="p" autoUpdateAnimBg="0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48F8AA-99A4-44BC-888B-D0D00016C3DE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二维随机变量的特征函数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48600" cy="12922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二维随机变量</a:t>
            </a:r>
            <a:r>
              <a:rPr lang="en-US" altLang="zh-CN" smtClean="0"/>
              <a:t>(X, Y)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CC00CC"/>
                </a:solidFill>
              </a:rPr>
              <a:t>特征函数</a:t>
            </a:r>
            <a:r>
              <a:rPr lang="zh-CN" altLang="en-US" smtClean="0"/>
              <a:t>定义为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			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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(u, v)=E[e</a:t>
            </a:r>
            <a:r>
              <a:rPr lang="en-US" altLang="zh-CN" baseline="30000" smtClean="0">
                <a:solidFill>
                  <a:srgbClr val="0000FF"/>
                </a:solidFill>
                <a:sym typeface="Symbol" panose="05050102010706020507" pitchFamily="18" charset="2"/>
              </a:rPr>
              <a:t>i(uX+vY)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]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1066800" y="2373313"/>
            <a:ext cx="6457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/>
              <a:t>当</a:t>
            </a:r>
            <a:r>
              <a:rPr lang="en-US" altLang="zh-CN" baseline="0"/>
              <a:t>R.V.(X, Y)</a:t>
            </a:r>
            <a:r>
              <a:rPr lang="zh-CN" altLang="en-US" baseline="0"/>
              <a:t>为离散型随机变量时，</a:t>
            </a:r>
          </a:p>
        </p:txBody>
      </p:sp>
      <p:graphicFrame>
        <p:nvGraphicFramePr>
          <p:cNvPr id="287749" name="Object 5"/>
          <p:cNvGraphicFramePr>
            <a:graphicFrameLocks noChangeAspect="1"/>
          </p:cNvGraphicFramePr>
          <p:nvPr/>
        </p:nvGraphicFramePr>
        <p:xfrm>
          <a:off x="2438400" y="2916238"/>
          <a:ext cx="42862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3" imgW="1739900" imgH="444500" progId="Equation.3">
                  <p:embed/>
                </p:oleObj>
              </mc:Choice>
              <mc:Fallback>
                <p:oleObj name="Equation" r:id="rId3" imgW="17399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16238"/>
                        <a:ext cx="42862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1066800" y="4037013"/>
            <a:ext cx="6097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baseline="0"/>
              <a:t>当</a:t>
            </a:r>
            <a:r>
              <a:rPr lang="en-US" altLang="zh-CN" baseline="0"/>
              <a:t>R.V.(X, Y)</a:t>
            </a:r>
            <a:r>
              <a:rPr lang="zh-CN" altLang="en-US" baseline="0"/>
              <a:t>为连续型随机变量时，</a:t>
            </a:r>
          </a:p>
        </p:txBody>
      </p:sp>
      <p:graphicFrame>
        <p:nvGraphicFramePr>
          <p:cNvPr id="287751" name="Object 7"/>
          <p:cNvGraphicFramePr>
            <a:graphicFrameLocks noChangeAspect="1"/>
          </p:cNvGraphicFramePr>
          <p:nvPr/>
        </p:nvGraphicFramePr>
        <p:xfrm>
          <a:off x="1719263" y="4579938"/>
          <a:ext cx="57800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5" imgW="2171700" imgH="330200" progId="Equation.3">
                  <p:embed/>
                </p:oleObj>
              </mc:Choice>
              <mc:Fallback>
                <p:oleObj name="Equation" r:id="rId5" imgW="21717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579938"/>
                        <a:ext cx="578008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2" name="Rectangle 8"/>
          <p:cNvSpPr>
            <a:spLocks noChangeArrowheads="1"/>
          </p:cNvSpPr>
          <p:nvPr/>
        </p:nvSpPr>
        <p:spPr bwMode="auto">
          <a:xfrm>
            <a:off x="1143000" y="5486400"/>
            <a:ext cx="6858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aseline="0">
                <a:solidFill>
                  <a:srgbClr val="CC00CC"/>
                </a:solidFill>
                <a:sym typeface="Symbol" panose="05050102010706020507" pitchFamily="18" charset="2"/>
              </a:rPr>
              <a:t>定理</a:t>
            </a:r>
            <a:r>
              <a:rPr lang="en-US" altLang="zh-CN" baseline="0">
                <a:solidFill>
                  <a:srgbClr val="CC00CC"/>
                </a:solidFill>
                <a:sym typeface="Symbol" panose="05050102010706020507" pitchFamily="18" charset="2"/>
              </a:rPr>
              <a:t>7</a:t>
            </a:r>
            <a:r>
              <a:rPr lang="zh-CN" altLang="en-US" baseline="0">
                <a:solidFill>
                  <a:srgbClr val="CC00CC"/>
                </a:solidFill>
                <a:sym typeface="Symbol" panose="05050102010706020507" pitchFamily="18" charset="2"/>
              </a:rPr>
              <a:t>：</a:t>
            </a:r>
            <a:r>
              <a:rPr lang="zh-CN" altLang="en-US" baseline="0">
                <a:sym typeface="Symbol" panose="05050102010706020507" pitchFamily="18" charset="2"/>
              </a:rPr>
              <a:t>若</a:t>
            </a:r>
            <a:r>
              <a:rPr lang="en-US" altLang="zh-CN" baseline="0">
                <a:sym typeface="Symbol" panose="05050102010706020507" pitchFamily="18" charset="2"/>
              </a:rPr>
              <a:t>R.V.X</a:t>
            </a:r>
            <a:r>
              <a:rPr lang="zh-CN" altLang="en-US" baseline="0">
                <a:sym typeface="Symbol" panose="05050102010706020507" pitchFamily="18" charset="2"/>
              </a:rPr>
              <a:t>与</a:t>
            </a:r>
            <a:r>
              <a:rPr lang="en-US" altLang="zh-CN" baseline="0">
                <a:sym typeface="Symbol" panose="05050102010706020507" pitchFamily="18" charset="2"/>
              </a:rPr>
              <a:t>Y</a:t>
            </a:r>
            <a:r>
              <a:rPr lang="zh-CN" altLang="en-US" baseline="0">
                <a:sym typeface="Symbol" panose="05050102010706020507" pitchFamily="18" charset="2"/>
              </a:rPr>
              <a:t>相互独立，则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aseline="0">
                <a:sym typeface="Symbol" panose="05050102010706020507" pitchFamily="18" charset="2"/>
              </a:rPr>
              <a:t></a:t>
            </a:r>
            <a:r>
              <a:rPr lang="en-US" altLang="zh-CN">
                <a:sym typeface="Symbol" panose="05050102010706020507" pitchFamily="18" charset="2"/>
              </a:rPr>
              <a:t>X+Y</a:t>
            </a:r>
            <a:r>
              <a:rPr lang="en-US" altLang="zh-CN" baseline="0">
                <a:sym typeface="Symbol" panose="05050102010706020507" pitchFamily="18" charset="2"/>
              </a:rPr>
              <a:t>(u)</a:t>
            </a:r>
            <a:r>
              <a:rPr lang="zh-CN" altLang="en-US" baseline="0">
                <a:sym typeface="Symbol" panose="05050102010706020507" pitchFamily="18" charset="2"/>
              </a:rPr>
              <a:t>＝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en-US" altLang="zh-CN" baseline="0">
                <a:sym typeface="Symbol" panose="05050102010706020507" pitchFamily="18" charset="2"/>
              </a:rPr>
              <a:t>(u)</a:t>
            </a:r>
            <a:r>
              <a:rPr lang="en-US" altLang="zh-CN">
                <a:sym typeface="Symbol" panose="05050102010706020507" pitchFamily="18" charset="2"/>
              </a:rPr>
              <a:t>Y</a:t>
            </a:r>
            <a:r>
              <a:rPr lang="en-US" altLang="zh-CN" baseline="0">
                <a:sym typeface="Symbol" panose="05050102010706020507" pitchFamily="18" charset="2"/>
              </a:rPr>
              <a:t>(u)</a:t>
            </a:r>
            <a:r>
              <a:rPr lang="zh-CN" altLang="en-US" baseline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542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4959129C-3178-4962-A5AE-C0BDEA0BF11A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45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  <p:bldP spid="287748" grpId="0" autoUpdateAnimBg="0"/>
      <p:bldP spid="287750" grpId="0" autoUpdateAnimBg="0"/>
      <p:bldP spid="28775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4448B2-6A1A-4BB0-A2CA-944870F68E5A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latin typeface="宋体" panose="02010600030101010101" pitchFamily="2" charset="-122"/>
              </a:rPr>
              <a:t>例</a:t>
            </a:r>
            <a:endParaRPr lang="zh-CN" altLang="en-US" smtClean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089025"/>
            <a:ext cx="7559675" cy="2413000"/>
          </a:xfrm>
        </p:spPr>
        <p:txBody>
          <a:bodyPr/>
          <a:lstStyle/>
          <a:p>
            <a:pPr marL="0" indent="72000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设</a:t>
            </a:r>
            <a:r>
              <a:rPr lang="en-US" altLang="zh-CN" dirty="0" smtClean="0">
                <a:latin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latin typeface="宋体" panose="02010600030101010101" pitchFamily="2" charset="-122"/>
              </a:rPr>
              <a:t>1</a:t>
            </a:r>
            <a:r>
              <a:rPr lang="en-US" altLang="zh-CN" dirty="0" smtClean="0">
                <a:latin typeface="宋体" panose="02010600030101010101" pitchFamily="2" charset="-122"/>
              </a:rPr>
              <a:t>, X</a:t>
            </a:r>
            <a:r>
              <a:rPr lang="en-US" altLang="zh-CN" baseline="-25000" dirty="0" smtClean="0"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latin typeface="宋体" panose="02010600030101010101" pitchFamily="2" charset="-122"/>
              </a:rPr>
              <a:t>, …, </a:t>
            </a:r>
            <a:r>
              <a:rPr lang="en-US" altLang="zh-CN" dirty="0" err="1" smtClean="0">
                <a:latin typeface="宋体" panose="02010600030101010101" pitchFamily="2" charset="-122"/>
              </a:rPr>
              <a:t>X</a:t>
            </a:r>
            <a:r>
              <a:rPr lang="en-US" altLang="zh-CN" baseline="-25000" dirty="0" err="1" smtClean="0">
                <a:latin typeface="宋体" panose="02010600030101010101" pitchFamily="2" charset="-122"/>
              </a:rPr>
              <a:t>n</a:t>
            </a:r>
            <a:r>
              <a:rPr lang="en-US" altLang="zh-CN" dirty="0" smtClean="0">
                <a:latin typeface="宋体" panose="02010600030101010101" pitchFamily="2" charset="-122"/>
              </a:rPr>
              <a:t>, …</a:t>
            </a:r>
            <a:r>
              <a:rPr lang="zh-CN" altLang="en-US" dirty="0" smtClean="0">
                <a:latin typeface="宋体" panose="02010600030101010101" pitchFamily="2" charset="-122"/>
              </a:rPr>
              <a:t>是相互独立、服从参数为</a:t>
            </a:r>
            <a:r>
              <a:rPr lang="en-US" altLang="zh-CN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dirty="0" smtClean="0">
                <a:latin typeface="宋体" panose="02010600030101010101" pitchFamily="2" charset="-122"/>
              </a:rPr>
              <a:t>的负指数分布</a:t>
            </a:r>
            <a:r>
              <a:rPr lang="en-US" altLang="zh-CN" dirty="0" smtClean="0">
                <a:latin typeface="宋体" panose="02010600030101010101" pitchFamily="2" charset="-122"/>
              </a:rPr>
              <a:t>, </a:t>
            </a:r>
            <a:r>
              <a:rPr lang="zh-CN" altLang="en-US" dirty="0" smtClean="0">
                <a:latin typeface="宋体" panose="02010600030101010101" pitchFamily="2" charset="-122"/>
              </a:rPr>
              <a:t>则</a:t>
            </a:r>
          </a:p>
          <a:p>
            <a:pPr marL="0" indent="0" algn="ctr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err="1" smtClean="0">
                <a:latin typeface="宋体" panose="02010600030101010101" pitchFamily="2" charset="-122"/>
              </a:rPr>
              <a:t>Y</a:t>
            </a:r>
            <a:r>
              <a:rPr lang="en-US" altLang="zh-CN" baseline="-25000" dirty="0" err="1" smtClean="0">
                <a:latin typeface="宋体" panose="02010600030101010101" pitchFamily="2" charset="-122"/>
              </a:rPr>
              <a:t>k</a:t>
            </a:r>
            <a:r>
              <a:rPr lang="zh-CN" altLang="en-US" dirty="0" smtClean="0">
                <a:latin typeface="宋体" panose="02010600030101010101" pitchFamily="2" charset="-122"/>
              </a:rPr>
              <a:t>＝</a:t>
            </a:r>
            <a:r>
              <a:rPr lang="en-US" altLang="zh-CN" dirty="0" smtClean="0">
                <a:latin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</a:rPr>
              <a:t>＋</a:t>
            </a:r>
            <a:r>
              <a:rPr lang="en-US" altLang="zh-CN" dirty="0" smtClean="0">
                <a:latin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latin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</a:rPr>
              <a:t>＋</a:t>
            </a:r>
            <a:r>
              <a:rPr lang="en-US" altLang="zh-CN" dirty="0" smtClean="0">
                <a:latin typeface="宋体" panose="02010600030101010101" pitchFamily="2" charset="-122"/>
              </a:rPr>
              <a:t>…</a:t>
            </a:r>
            <a:r>
              <a:rPr lang="zh-CN" altLang="en-US" dirty="0" smtClean="0">
                <a:latin typeface="宋体" panose="02010600030101010101" pitchFamily="2" charset="-122"/>
              </a:rPr>
              <a:t>＋</a:t>
            </a:r>
            <a:r>
              <a:rPr lang="en-US" altLang="zh-CN" dirty="0" err="1" smtClean="0">
                <a:latin typeface="宋体" panose="02010600030101010101" pitchFamily="2" charset="-122"/>
              </a:rPr>
              <a:t>X</a:t>
            </a:r>
            <a:r>
              <a:rPr lang="en-US" altLang="zh-CN" baseline="-25000" dirty="0" err="1" smtClean="0">
                <a:latin typeface="宋体" panose="02010600030101010101" pitchFamily="2" charset="-122"/>
              </a:rPr>
              <a:t>k</a:t>
            </a:r>
            <a:r>
              <a:rPr lang="en-US" altLang="zh-CN" dirty="0" smtClean="0">
                <a:latin typeface="宋体" panose="02010600030101010101" pitchFamily="2" charset="-122"/>
              </a:rPr>
              <a:t>,	k</a:t>
            </a:r>
            <a:r>
              <a:rPr lang="zh-CN" altLang="en-US" dirty="0" smtClean="0">
                <a:latin typeface="宋体" panose="02010600030101010101" pitchFamily="2" charset="-122"/>
              </a:rPr>
              <a:t>＝</a:t>
            </a:r>
            <a:r>
              <a:rPr lang="en-US" altLang="zh-CN" dirty="0" smtClean="0">
                <a:latin typeface="宋体" panose="02010600030101010101" pitchFamily="2" charset="-122"/>
              </a:rPr>
              <a:t>1, 2, …</a:t>
            </a:r>
          </a:p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服从参数为</a:t>
            </a:r>
            <a:r>
              <a:rPr lang="en-US" altLang="zh-CN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dirty="0" smtClean="0">
                <a:latin typeface="宋体" panose="02010600030101010101" pitchFamily="2" charset="-122"/>
              </a:rPr>
              <a:t>的</a:t>
            </a:r>
            <a:r>
              <a:rPr lang="en-US" altLang="zh-CN" dirty="0" smtClean="0">
                <a:latin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dirty="0" smtClean="0">
                <a:latin typeface="宋体" panose="02010600030101010101" pitchFamily="2" charset="-122"/>
                <a:sym typeface="Symbol" panose="05050102010706020507" pitchFamily="18" charset="2"/>
              </a:rPr>
              <a:t>阶爱尔朗</a:t>
            </a:r>
            <a:r>
              <a:rPr lang="zh-CN" altLang="en-US" dirty="0" smtClean="0">
                <a:latin typeface="宋体" panose="02010600030101010101" pitchFamily="2" charset="-122"/>
              </a:rPr>
              <a:t>分布。</a:t>
            </a: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5530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B4B358EE-496B-403B-9355-C2DD1B21D626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46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7319DF-ADCF-4B28-AE16-8F7B108901EF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证明：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89025"/>
            <a:ext cx="7696200" cy="6032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因为 </a:t>
            </a:r>
            <a:r>
              <a:rPr lang="en-US" altLang="zh-CN" smtClean="0"/>
              <a:t>X</a:t>
            </a:r>
            <a:r>
              <a:rPr lang="en-US" altLang="zh-CN" baseline="-25000" smtClean="0">
                <a:sym typeface="Symbol" panose="05050102010706020507" pitchFamily="18" charset="2"/>
              </a:rPr>
              <a:t>i </a:t>
            </a:r>
            <a:r>
              <a:rPr lang="zh-CN" altLang="en-US" smtClean="0"/>
              <a:t>（</a:t>
            </a:r>
            <a:r>
              <a:rPr lang="en-US" altLang="zh-CN" smtClean="0"/>
              <a:t>i=1, 2, …</a:t>
            </a:r>
            <a:r>
              <a:rPr lang="zh-CN" altLang="en-US" smtClean="0"/>
              <a:t>）</a:t>
            </a:r>
            <a:r>
              <a:rPr lang="zh-CN" altLang="en-US" smtClean="0">
                <a:sym typeface="Symbol" panose="05050102010706020507" pitchFamily="18" charset="2"/>
              </a:rPr>
              <a:t>的</a:t>
            </a:r>
            <a:r>
              <a:rPr lang="zh-CN" altLang="en-US" smtClean="0">
                <a:solidFill>
                  <a:srgbClr val="0000FF"/>
                </a:solidFill>
              </a:rPr>
              <a:t>特征函数为：</a:t>
            </a:r>
            <a:r>
              <a:rPr lang="zh-CN" altLang="en-US" smtClean="0"/>
              <a:t> </a:t>
            </a:r>
          </a:p>
        </p:txBody>
      </p:sp>
      <p:graphicFrame>
        <p:nvGraphicFramePr>
          <p:cNvPr id="324612" name="Object 4"/>
          <p:cNvGraphicFramePr>
            <a:graphicFrameLocks noChangeAspect="1"/>
          </p:cNvGraphicFramePr>
          <p:nvPr/>
        </p:nvGraphicFramePr>
        <p:xfrm>
          <a:off x="1814513" y="3948113"/>
          <a:ext cx="5745162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公式" r:id="rId3" imgW="2425700" imgH="660400" progId="Equation.3">
                  <p:embed/>
                </p:oleObj>
              </mc:Choice>
              <mc:Fallback>
                <p:oleObj name="公式" r:id="rId3" imgW="24257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948113"/>
                        <a:ext cx="5745162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4" name="Object 6"/>
          <p:cNvGraphicFramePr>
            <a:graphicFrameLocks noChangeAspect="1"/>
          </p:cNvGraphicFramePr>
          <p:nvPr/>
        </p:nvGraphicFramePr>
        <p:xfrm>
          <a:off x="3170238" y="1752600"/>
          <a:ext cx="2286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公式" r:id="rId5" imgW="965200" imgH="393700" progId="Equation.3">
                  <p:embed/>
                </p:oleObj>
              </mc:Choice>
              <mc:Fallback>
                <p:oleObj name="公式" r:id="rId5" imgW="9652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1752600"/>
                        <a:ext cx="22860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5" name="Rectangle 7"/>
          <p:cNvSpPr>
            <a:spLocks noChangeArrowheads="1"/>
          </p:cNvSpPr>
          <p:nvPr/>
        </p:nvSpPr>
        <p:spPr bwMode="auto">
          <a:xfrm>
            <a:off x="1066800" y="2667000"/>
            <a:ext cx="76200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Tx/>
              <a:buFontTx/>
              <a:buNone/>
            </a:pPr>
            <a:r>
              <a:rPr lang="zh-CN" altLang="en-US" baseline="0"/>
              <a:t>由于</a:t>
            </a:r>
            <a:r>
              <a:rPr lang="en-US" altLang="zh-CN" baseline="0"/>
              <a:t>X</a:t>
            </a:r>
            <a:r>
              <a:rPr lang="en-US" altLang="zh-CN"/>
              <a:t>1</a:t>
            </a:r>
            <a:r>
              <a:rPr lang="en-US" altLang="zh-CN" baseline="0"/>
              <a:t>, X</a:t>
            </a:r>
            <a:r>
              <a:rPr lang="en-US" altLang="zh-CN"/>
              <a:t>2</a:t>
            </a:r>
            <a:r>
              <a:rPr lang="en-US" altLang="zh-CN" baseline="0"/>
              <a:t>, …, X</a:t>
            </a:r>
            <a:r>
              <a:rPr lang="en-US" altLang="zh-CN"/>
              <a:t>n</a:t>
            </a:r>
            <a:r>
              <a:rPr lang="en-US" altLang="zh-CN" baseline="0"/>
              <a:t>, …</a:t>
            </a:r>
            <a:r>
              <a:rPr lang="zh-CN" altLang="en-US" baseline="0"/>
              <a:t>是相互独立，</a:t>
            </a:r>
          </a:p>
          <a:p>
            <a:pPr eaLnBrk="1" hangingPunct="1">
              <a:lnSpc>
                <a:spcPct val="135000"/>
              </a:lnSpc>
              <a:buClrTx/>
              <a:buFontTx/>
              <a:buNone/>
            </a:pPr>
            <a:r>
              <a:rPr lang="zh-CN" altLang="en-US" baseline="0"/>
              <a:t>故</a:t>
            </a:r>
            <a:r>
              <a:rPr lang="en-US" altLang="zh-CN" baseline="0"/>
              <a:t>Y</a:t>
            </a:r>
            <a:r>
              <a:rPr lang="en-US" altLang="zh-CN"/>
              <a:t>k</a:t>
            </a:r>
            <a:r>
              <a:rPr lang="zh-CN" altLang="en-US" baseline="0"/>
              <a:t>＝</a:t>
            </a:r>
            <a:r>
              <a:rPr lang="en-US" altLang="zh-CN" baseline="0"/>
              <a:t>X</a:t>
            </a:r>
            <a:r>
              <a:rPr lang="en-US" altLang="zh-CN"/>
              <a:t>1</a:t>
            </a:r>
            <a:r>
              <a:rPr lang="zh-CN" altLang="en-US" baseline="0"/>
              <a:t>＋</a:t>
            </a:r>
            <a:r>
              <a:rPr lang="en-US" altLang="zh-CN" baseline="0"/>
              <a:t>X</a:t>
            </a:r>
            <a:r>
              <a:rPr lang="en-US" altLang="zh-CN"/>
              <a:t>2</a:t>
            </a:r>
            <a:r>
              <a:rPr lang="zh-CN" altLang="en-US" baseline="0"/>
              <a:t>＋</a:t>
            </a:r>
            <a:r>
              <a:rPr lang="en-US" altLang="zh-CN" baseline="0"/>
              <a:t>…</a:t>
            </a:r>
            <a:r>
              <a:rPr lang="zh-CN" altLang="en-US" baseline="0"/>
              <a:t>＋</a:t>
            </a:r>
            <a:r>
              <a:rPr lang="en-US" altLang="zh-CN" baseline="0"/>
              <a:t>X</a:t>
            </a:r>
            <a:r>
              <a:rPr lang="en-US" altLang="zh-CN"/>
              <a:t>k</a:t>
            </a:r>
            <a:r>
              <a:rPr lang="zh-CN" altLang="en-US" baseline="0">
                <a:sym typeface="Symbol" panose="05050102010706020507" pitchFamily="18" charset="2"/>
              </a:rPr>
              <a:t>的</a:t>
            </a:r>
            <a:r>
              <a:rPr lang="zh-CN" altLang="en-US" baseline="0">
                <a:solidFill>
                  <a:srgbClr val="0000FF"/>
                </a:solidFill>
              </a:rPr>
              <a:t>特征函数为：</a:t>
            </a:r>
          </a:p>
        </p:txBody>
      </p:sp>
      <p:sp>
        <p:nvSpPr>
          <p:cNvPr id="324616" name="Rectangle 8"/>
          <p:cNvSpPr>
            <a:spLocks noChangeArrowheads="1"/>
          </p:cNvSpPr>
          <p:nvPr/>
        </p:nvSpPr>
        <p:spPr bwMode="auto">
          <a:xfrm>
            <a:off x="990600" y="5334000"/>
            <a:ext cx="7620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Tx/>
              <a:buFontTx/>
              <a:buNone/>
            </a:pPr>
            <a:r>
              <a:rPr lang="zh-CN" altLang="en-US" baseline="0"/>
              <a:t>这正好是参数为</a:t>
            </a:r>
            <a:r>
              <a:rPr lang="en-US" altLang="zh-CN" baseline="0">
                <a:cs typeface="Times New Roman" panose="02020603050405020304" pitchFamily="18" charset="0"/>
              </a:rPr>
              <a:t>λ</a:t>
            </a:r>
            <a:r>
              <a:rPr lang="zh-CN" altLang="en-US" baseline="0"/>
              <a:t>的</a:t>
            </a:r>
            <a:r>
              <a:rPr lang="en-US" altLang="zh-CN" baseline="0">
                <a:sym typeface="Symbol" panose="05050102010706020507" pitchFamily="18" charset="2"/>
              </a:rPr>
              <a:t>k</a:t>
            </a:r>
            <a:r>
              <a:rPr lang="zh-CN" altLang="en-US" baseline="0">
                <a:sym typeface="Symbol" panose="05050102010706020507" pitchFamily="18" charset="2"/>
              </a:rPr>
              <a:t>阶爱尔朗</a:t>
            </a:r>
            <a:r>
              <a:rPr lang="zh-CN" altLang="en-US" baseline="0"/>
              <a:t>分布的特征函数，故</a:t>
            </a:r>
            <a:r>
              <a:rPr lang="en-US" altLang="zh-CN" baseline="0"/>
              <a:t>Y</a:t>
            </a:r>
            <a:r>
              <a:rPr lang="en-US" altLang="zh-CN"/>
              <a:t>k</a:t>
            </a:r>
            <a:r>
              <a:rPr lang="zh-CN" altLang="en-US" baseline="0"/>
              <a:t>服从参数为</a:t>
            </a:r>
            <a:r>
              <a:rPr lang="en-US" altLang="zh-CN" baseline="0"/>
              <a:t>λ</a:t>
            </a:r>
            <a:r>
              <a:rPr lang="zh-CN" altLang="en-US" baseline="0"/>
              <a:t>的</a:t>
            </a:r>
            <a:r>
              <a:rPr lang="en-US" altLang="zh-CN" baseline="0">
                <a:sym typeface="Symbol" panose="05050102010706020507" pitchFamily="18" charset="2"/>
              </a:rPr>
              <a:t>k</a:t>
            </a:r>
            <a:r>
              <a:rPr lang="zh-CN" altLang="en-US" baseline="0">
                <a:sym typeface="Symbol" panose="05050102010706020507" pitchFamily="18" charset="2"/>
              </a:rPr>
              <a:t>阶爱尔朗</a:t>
            </a:r>
            <a:r>
              <a:rPr lang="zh-CN" altLang="en-US" baseline="0"/>
              <a:t>分布。</a:t>
            </a: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563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775E4C32-0EFE-458D-9EA8-DF1253ACC1F1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47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  <p:bldP spid="324615" grpId="0" autoUpdateAnimBg="0"/>
      <p:bldP spid="32461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050BB6-CE54-4326-A3F3-6260834B36E9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黑体" panose="02010609060101010101" pitchFamily="49" charset="-122"/>
              </a:rPr>
              <a:t>本讲主要内容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1052513"/>
            <a:ext cx="7467600" cy="4532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</a:rPr>
              <a:t>随机变量的数字特征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</a:rPr>
              <a:t>数学期望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</a:rPr>
              <a:t>方差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sz="3200" smtClean="0">
                <a:solidFill>
                  <a:srgbClr val="CC00CC"/>
                </a:solidFill>
              </a:rPr>
              <a:t>k</a:t>
            </a:r>
            <a:r>
              <a:rPr lang="zh-CN" altLang="en-US" sz="3200" smtClean="0">
                <a:solidFill>
                  <a:srgbClr val="CC00CC"/>
                </a:solidFill>
              </a:rPr>
              <a:t>阶矩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</a:rPr>
              <a:t>协方差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</a:rPr>
              <a:t>条件数学期望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000" smtClean="0">
                <a:solidFill>
                  <a:srgbClr val="0000FF"/>
                </a:solidFill>
              </a:rPr>
              <a:t>随机变量的特征函数</a:t>
            </a: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573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8519B4F3-74D1-40E5-BFC0-61CC7BA86EEB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48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548AF2-8DAC-4788-934E-B530D40BC28C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下一讲内容预告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088" y="1125538"/>
            <a:ext cx="7467600" cy="53149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latin typeface="黑体" panose="02010609060101010101" pitchFamily="49" charset="-122"/>
              </a:rPr>
              <a:t>随机过程的基本概念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随机过程的定义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随机过程的分布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随机过程的数字特征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latin typeface="黑体" panose="02010609060101010101" pitchFamily="49" charset="-122"/>
              </a:rPr>
              <a:t>几种重要的随机过程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独立过程</a:t>
            </a: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独立增量过程</a:t>
            </a:r>
            <a:endParaRPr lang="zh-CN" altLang="en-US" sz="4400" smtClean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583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C01024AE-ECD2-4B1A-8979-06F348D18C11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49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26AE74-9F09-42F1-8D50-A5EC7C632C76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八、随机变量函数的分布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6025" y="1143000"/>
            <a:ext cx="7604125" cy="10255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X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X</a:t>
            </a:r>
            <a:r>
              <a:rPr lang="en-US" altLang="zh-CN" baseline="-25000" smtClean="0"/>
              <a:t>n</a:t>
            </a:r>
            <a:r>
              <a:rPr lang="en-US" altLang="zh-CN" smtClean="0">
                <a:sym typeface="Symbol" panose="05050102010706020507" pitchFamily="18" charset="2"/>
              </a:rPr>
              <a:t> )</a:t>
            </a:r>
            <a:r>
              <a:rPr lang="zh-CN" altLang="en-US" smtClean="0">
                <a:sym typeface="Symbol" panose="05050102010706020507" pitchFamily="18" charset="2"/>
              </a:rPr>
              <a:t>为</a:t>
            </a:r>
            <a:r>
              <a:rPr lang="en-US" altLang="zh-CN" smtClean="0">
                <a:sym typeface="Symbol" panose="05050102010706020507" pitchFamily="18" charset="2"/>
              </a:rPr>
              <a:t>n</a:t>
            </a:r>
            <a:r>
              <a:rPr lang="zh-CN" altLang="en-US" smtClean="0">
                <a:sym typeface="Symbol" panose="05050102010706020507" pitchFamily="18" charset="2"/>
              </a:rPr>
              <a:t>维随机变量，若已知其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联合分布，又设有</a:t>
            </a:r>
            <a:r>
              <a:rPr lang="en-US" altLang="zh-CN" smtClean="0">
                <a:sym typeface="Symbol" panose="05050102010706020507" pitchFamily="18" charset="2"/>
              </a:rPr>
              <a:t>k</a:t>
            </a:r>
            <a:r>
              <a:rPr lang="zh-CN" altLang="en-US" smtClean="0">
                <a:sym typeface="Symbol" panose="05050102010706020507" pitchFamily="18" charset="2"/>
              </a:rPr>
              <a:t>个</a:t>
            </a:r>
            <a:r>
              <a:rPr lang="en-US" altLang="zh-CN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X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X</a:t>
            </a:r>
            <a:r>
              <a:rPr lang="en-US" altLang="zh-CN" baseline="-25000" smtClean="0"/>
              <a:t>n</a:t>
            </a:r>
            <a:r>
              <a:rPr lang="zh-CN" altLang="en-US" smtClean="0">
                <a:sym typeface="Symbol" panose="05050102010706020507" pitchFamily="18" charset="2"/>
              </a:rPr>
              <a:t>的函数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1331913" y="4581525"/>
            <a:ext cx="748823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zh-CN" baseline="0">
                <a:sym typeface="Symbol" panose="05050102010706020507" pitchFamily="18" charset="2"/>
              </a:rPr>
              <a:t>  </a:t>
            </a:r>
            <a:r>
              <a:rPr lang="zh-CN" altLang="en-US" baseline="0">
                <a:sym typeface="Symbol" panose="05050102010706020507" pitchFamily="18" charset="2"/>
              </a:rPr>
              <a:t>其中</a:t>
            </a:r>
            <a:r>
              <a:rPr lang="en-US" altLang="zh-CN" baseline="0">
                <a:sym typeface="Symbol" panose="05050102010706020507" pitchFamily="18" charset="2"/>
              </a:rPr>
              <a:t>g</a:t>
            </a:r>
            <a:r>
              <a:rPr lang="en-US" altLang="zh-CN">
                <a:sym typeface="Symbol" panose="05050102010706020507" pitchFamily="18" charset="2"/>
              </a:rPr>
              <a:t>i</a:t>
            </a:r>
            <a:r>
              <a:rPr lang="en-US" altLang="zh-CN" baseline="0">
                <a:sym typeface="Symbol" panose="05050102010706020507" pitchFamily="18" charset="2"/>
              </a:rPr>
              <a:t>(.)  (i = 1, 2, …, k)</a:t>
            </a:r>
            <a:r>
              <a:rPr lang="zh-CN" altLang="en-US" baseline="0">
                <a:sym typeface="Symbol" panose="05050102010706020507" pitchFamily="18" charset="2"/>
              </a:rPr>
              <a:t>均为</a:t>
            </a:r>
            <a:r>
              <a:rPr lang="en-US" altLang="zh-CN" baseline="0">
                <a:sym typeface="Symbol" panose="05050102010706020507" pitchFamily="18" charset="2"/>
              </a:rPr>
              <a:t>n</a:t>
            </a:r>
            <a:r>
              <a:rPr lang="zh-CN" altLang="en-US" baseline="0">
                <a:sym typeface="Symbol" panose="05050102010706020507" pitchFamily="18" charset="2"/>
              </a:rPr>
              <a:t>元连续函数，讨论</a:t>
            </a:r>
            <a:r>
              <a:rPr lang="en-US" altLang="zh-CN" baseline="0">
                <a:sym typeface="Symbol" panose="05050102010706020507" pitchFamily="18" charset="2"/>
              </a:rPr>
              <a:t>(</a:t>
            </a:r>
            <a:r>
              <a:rPr lang="en-US" altLang="zh-CN" baseline="0"/>
              <a:t>Y</a:t>
            </a:r>
            <a:r>
              <a:rPr lang="en-US" altLang="zh-CN"/>
              <a:t>1</a:t>
            </a:r>
            <a:r>
              <a:rPr lang="en-US" altLang="zh-CN" baseline="0"/>
              <a:t>, Y</a:t>
            </a:r>
            <a:r>
              <a:rPr lang="en-US" altLang="zh-CN"/>
              <a:t>2</a:t>
            </a:r>
            <a:r>
              <a:rPr lang="en-US" altLang="zh-CN" baseline="0"/>
              <a:t>, …, Y</a:t>
            </a:r>
            <a:r>
              <a:rPr lang="en-US" altLang="zh-CN"/>
              <a:t>k</a:t>
            </a:r>
            <a:r>
              <a:rPr lang="en-US" altLang="zh-CN" baseline="0">
                <a:sym typeface="Symbol" panose="05050102010706020507" pitchFamily="18" charset="2"/>
              </a:rPr>
              <a:t> )</a:t>
            </a:r>
            <a:r>
              <a:rPr lang="zh-CN" altLang="en-US" baseline="0">
                <a:sym typeface="Symbol" panose="05050102010706020507" pitchFamily="18" charset="2"/>
              </a:rPr>
              <a:t>的联合分布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3200" baseline="0">
                <a:sym typeface="Symbol" panose="05050102010706020507" pitchFamily="18" charset="2"/>
              </a:rPr>
              <a:t>一般方法：</a:t>
            </a:r>
            <a:r>
              <a:rPr lang="en-US" altLang="zh-CN" sz="3200" baseline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sz="3200" baseline="0">
                <a:solidFill>
                  <a:srgbClr val="0000FF"/>
                </a:solidFill>
                <a:sym typeface="Symbol" panose="05050102010706020507" pitchFamily="18" charset="2"/>
              </a:rPr>
              <a:t>重求和或</a:t>
            </a:r>
            <a:r>
              <a:rPr lang="en-US" altLang="zh-CN" sz="3200" baseline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sz="3200" baseline="0">
                <a:solidFill>
                  <a:srgbClr val="0000FF"/>
                </a:solidFill>
                <a:sym typeface="Symbol" panose="05050102010706020507" pitchFamily="18" charset="2"/>
              </a:rPr>
              <a:t>重积分。</a:t>
            </a:r>
            <a:endParaRPr lang="zh-CN" altLang="en-US" sz="3200" baseline="0">
              <a:solidFill>
                <a:srgbClr val="0000FF"/>
              </a:solidFill>
            </a:endParaRPr>
          </a:p>
        </p:txBody>
      </p:sp>
      <p:graphicFrame>
        <p:nvGraphicFramePr>
          <p:cNvPr id="39117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2627313" y="2276475"/>
          <a:ext cx="3806825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4" imgW="1524000" imgH="927100" progId="Equation.3">
                  <p:embed/>
                </p:oleObj>
              </mc:Choice>
              <mc:Fallback>
                <p:oleObj name="公式" r:id="rId4" imgW="1524000" imgH="92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76475"/>
                        <a:ext cx="3806825" cy="231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3A074315-0525-4AA9-97B9-E42F75C82BDE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5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  <p:bldP spid="39117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0C3155-A930-4FB6-AA0E-24FDC3447265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习题一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050" y="1773238"/>
            <a:ext cx="4824413" cy="17351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FF0000"/>
                </a:solidFill>
                <a:cs typeface="Times New Roman" panose="02020603050405020304" pitchFamily="18" charset="0"/>
              </a:rPr>
              <a:t>4.			11.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FF0000"/>
                </a:solidFill>
                <a:cs typeface="Times New Roman" panose="02020603050405020304" pitchFamily="18" charset="0"/>
              </a:rPr>
              <a:t>15.		16.		25.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187450" y="1125538"/>
            <a:ext cx="23415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aseline="0">
                <a:solidFill>
                  <a:srgbClr val="0000FF"/>
                </a:solidFill>
              </a:rPr>
              <a:t>P48</a:t>
            </a:r>
            <a:r>
              <a:rPr lang="zh-CN" altLang="en-US" sz="4000" baseline="0">
                <a:solidFill>
                  <a:srgbClr val="0000FF"/>
                </a:solidFill>
              </a:rPr>
              <a:t>～</a:t>
            </a:r>
            <a:r>
              <a:rPr lang="en-US" altLang="zh-CN" sz="4000" baseline="0">
                <a:solidFill>
                  <a:srgbClr val="0000FF"/>
                </a:solidFill>
              </a:rPr>
              <a:t>51</a:t>
            </a:r>
          </a:p>
        </p:txBody>
      </p:sp>
      <p:pic>
        <p:nvPicPr>
          <p:cNvPr id="5939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3716338"/>
            <a:ext cx="82296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5337175"/>
            <a:ext cx="8229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594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8C0DA9A0-0485-45B3-AE02-65ECE3C328F2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50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3C31BD-CECD-4F78-AB54-D445177175FA}" type="datetime1">
              <a:rPr lang="zh-CN" altLang="en-US"/>
              <a:pPr>
                <a:defRPr/>
              </a:pPr>
              <a:t>2018/12/12</a:t>
            </a:fld>
            <a:endParaRPr lang="en-US" altLang="zh-CN" dirty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习题一</a:t>
            </a:r>
          </a:p>
        </p:txBody>
      </p:sp>
      <p:pic>
        <p:nvPicPr>
          <p:cNvPr id="604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54113"/>
            <a:ext cx="79216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49500"/>
            <a:ext cx="7620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437063"/>
            <a:ext cx="7572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516563"/>
            <a:ext cx="2743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604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60DED064-C2DB-4543-9231-0E7DF6C2BA79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51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71D5FE-3115-4C71-B47F-1F6DE15B9E36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定理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1538288"/>
          </a:xfrm>
        </p:spPr>
        <p:txBody>
          <a:bodyPr/>
          <a:lstStyle/>
          <a:p>
            <a:pPr marL="0" indent="719138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设连续型</a:t>
            </a:r>
            <a:r>
              <a:rPr lang="en-US" altLang="zh-CN" smtClean="0"/>
              <a:t>R.V.X</a:t>
            </a:r>
            <a:r>
              <a:rPr lang="zh-CN" altLang="en-US" smtClean="0"/>
              <a:t>的概率密度函数为</a:t>
            </a:r>
            <a:r>
              <a:rPr lang="en-US" altLang="zh-CN" smtClean="0"/>
              <a:t>f(x)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en-US" altLang="zh-CN" smtClean="0">
                <a:sym typeface="Symbol" panose="05050102010706020507" pitchFamily="18" charset="2"/>
              </a:rPr>
              <a:t>R</a:t>
            </a:r>
            <a:r>
              <a:rPr lang="zh-CN" altLang="en-US" smtClean="0"/>
              <a:t>， </a:t>
            </a:r>
            <a:r>
              <a:rPr lang="en-US" altLang="zh-CN" smtClean="0"/>
              <a:t>y</a:t>
            </a:r>
            <a:r>
              <a:rPr lang="zh-CN" altLang="en-US" smtClean="0"/>
              <a:t>＝</a:t>
            </a:r>
            <a:r>
              <a:rPr lang="en-US" altLang="zh-CN" smtClean="0"/>
              <a:t>g(x)</a:t>
            </a:r>
            <a:r>
              <a:rPr lang="zh-CN" altLang="en-US" smtClean="0"/>
              <a:t>是连续函数，则</a:t>
            </a:r>
            <a:r>
              <a:rPr lang="en-US" altLang="zh-CN" smtClean="0"/>
              <a:t>Y</a:t>
            </a:r>
            <a:r>
              <a:rPr lang="zh-CN" altLang="en-US" smtClean="0"/>
              <a:t>＝</a:t>
            </a:r>
            <a:r>
              <a:rPr lang="en-US" altLang="zh-CN" smtClean="0"/>
              <a:t>g(X)</a:t>
            </a:r>
            <a:r>
              <a:rPr lang="zh-CN" altLang="en-US" smtClean="0"/>
              <a:t>是连续型</a:t>
            </a:r>
            <a:r>
              <a:rPr lang="en-US" altLang="zh-CN" smtClean="0"/>
              <a:t>R.V.</a:t>
            </a:r>
            <a:r>
              <a:rPr lang="zh-CN" altLang="en-US" smtClean="0"/>
              <a:t>，其分布函数为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1066800" y="3573463"/>
            <a:ext cx="7848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aseline="0"/>
              <a:t>R.V.Y</a:t>
            </a:r>
            <a:r>
              <a:rPr lang="zh-CN" altLang="en-US" baseline="0"/>
              <a:t>的概率密度为</a:t>
            </a:r>
            <a:r>
              <a:rPr lang="en-US" altLang="zh-CN" baseline="0"/>
              <a:t>f</a:t>
            </a:r>
            <a:r>
              <a:rPr lang="en-US" altLang="zh-CN"/>
              <a:t>Y</a:t>
            </a:r>
            <a:r>
              <a:rPr lang="en-US" altLang="zh-CN" baseline="0"/>
              <a:t>(y)</a:t>
            </a:r>
            <a:r>
              <a:rPr lang="zh-CN" altLang="en-US" baseline="0"/>
              <a:t>＝</a:t>
            </a:r>
            <a:r>
              <a:rPr lang="en-US" altLang="zh-CN" baseline="0"/>
              <a:t>F’</a:t>
            </a:r>
            <a:r>
              <a:rPr lang="en-US" altLang="zh-CN"/>
              <a:t>Y</a:t>
            </a:r>
            <a:r>
              <a:rPr lang="en-US" altLang="zh-CN" baseline="0"/>
              <a:t>(y)</a:t>
            </a:r>
            <a:r>
              <a:rPr lang="zh-CN" altLang="en-US" baseline="0"/>
              <a:t>，</a:t>
            </a:r>
            <a:r>
              <a:rPr lang="en-US" altLang="zh-CN" baseline="0"/>
              <a:t>y</a:t>
            </a:r>
            <a:r>
              <a:rPr lang="en-US" altLang="zh-CN" baseline="0">
                <a:sym typeface="Symbol" panose="05050102010706020507" pitchFamily="18" charset="2"/>
              </a:rPr>
              <a:t>R</a:t>
            </a:r>
            <a:r>
              <a:rPr lang="zh-CN" altLang="en-US" baseline="0"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14343" name="Object 5"/>
          <p:cNvGraphicFramePr>
            <a:graphicFrameLocks noChangeAspect="1"/>
          </p:cNvGraphicFramePr>
          <p:nvPr/>
        </p:nvGraphicFramePr>
        <p:xfrm>
          <a:off x="1938338" y="2743200"/>
          <a:ext cx="591026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3" imgW="2286000" imgH="368300" progId="Equation.3">
                  <p:embed/>
                </p:oleObj>
              </mc:Choice>
              <mc:Fallback>
                <p:oleObj name="Equation" r:id="rId3" imgW="22860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2743200"/>
                        <a:ext cx="5910262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EFEAF2A3-BF83-425F-9BB2-C1C30CC3909F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6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1DF0409-1F1B-48CB-8D3A-F5E240AA3F7C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定理</a:t>
            </a:r>
            <a:r>
              <a:rPr lang="en-US" altLang="zh-CN" smtClean="0"/>
              <a:t>1</a:t>
            </a:r>
            <a:r>
              <a:rPr lang="zh-CN" altLang="en-US" smtClean="0"/>
              <a:t>续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43000"/>
            <a:ext cx="7570787" cy="960438"/>
          </a:xfrm>
        </p:spPr>
        <p:txBody>
          <a:bodyPr/>
          <a:lstStyle/>
          <a:p>
            <a:pPr marL="0" indent="719138" eaLnBrk="1" hangingPunct="1">
              <a:buFont typeface="Wingdings" panose="05000000000000000000" pitchFamily="2" charset="2"/>
              <a:buNone/>
            </a:pPr>
            <a:r>
              <a:rPr lang="zh-CN" altLang="en-US" sz="2600" smtClean="0"/>
              <a:t>如果函数 </a:t>
            </a:r>
            <a:r>
              <a:rPr lang="en-US" altLang="zh-CN" sz="2600" smtClean="0"/>
              <a:t>y = g(x) </a:t>
            </a:r>
            <a:r>
              <a:rPr lang="zh-CN" altLang="en-US" sz="2600" smtClean="0"/>
              <a:t>处处可导，且</a:t>
            </a:r>
            <a:r>
              <a:rPr lang="en-US" altLang="zh-CN" sz="2600" smtClean="0"/>
              <a:t>g’(x) &gt; 0</a:t>
            </a:r>
            <a:r>
              <a:rPr lang="zh-CN" altLang="en-US" sz="2600" smtClean="0"/>
              <a:t>（或</a:t>
            </a:r>
            <a:r>
              <a:rPr lang="en-US" altLang="zh-CN" sz="2600" smtClean="0"/>
              <a:t>g’(x) &lt; 0</a:t>
            </a:r>
            <a:r>
              <a:rPr lang="zh-CN" altLang="en-US" sz="2600" smtClean="0"/>
              <a:t>），则</a:t>
            </a:r>
            <a:r>
              <a:rPr lang="en-US" altLang="zh-CN" sz="2600" smtClean="0"/>
              <a:t>R.V.Y = g(X) </a:t>
            </a:r>
            <a:r>
              <a:rPr lang="zh-CN" altLang="en-US" sz="2600" smtClean="0"/>
              <a:t>的概率密度为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116013" y="2928938"/>
            <a:ext cx="7848600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600" baseline="0">
                <a:sym typeface="Symbol" panose="05050102010706020507" pitchFamily="18" charset="2"/>
              </a:rPr>
              <a:t>其中</a:t>
            </a:r>
            <a:r>
              <a:rPr lang="el-GR" altLang="zh-CN" sz="2600" baseline="0">
                <a:sym typeface="Symbol" panose="05050102010706020507" pitchFamily="18" charset="2"/>
              </a:rPr>
              <a:t>α</a:t>
            </a:r>
            <a:r>
              <a:rPr lang="en-US" altLang="zh-CN" sz="2600" baseline="0">
                <a:sym typeface="Symbol" panose="05050102010706020507" pitchFamily="18" charset="2"/>
              </a:rPr>
              <a:t> = min{g(-∞), g(+∞)}</a:t>
            </a:r>
            <a:r>
              <a:rPr lang="zh-CN" altLang="en-US" sz="2600" baseline="0">
                <a:sym typeface="Symbol" panose="05050102010706020507" pitchFamily="18" charset="2"/>
              </a:rPr>
              <a:t>，</a:t>
            </a:r>
            <a:r>
              <a:rPr lang="el-GR" altLang="zh-CN" sz="2600" baseline="0">
                <a:sym typeface="Symbol" panose="05050102010706020507" pitchFamily="18" charset="2"/>
              </a:rPr>
              <a:t>β</a:t>
            </a:r>
            <a:r>
              <a:rPr lang="en-US" altLang="zh-CN" sz="2600" baseline="0">
                <a:sym typeface="Symbol" panose="05050102010706020507" pitchFamily="18" charset="2"/>
              </a:rPr>
              <a:t> = max{g(-∞), g(+∞)}</a:t>
            </a:r>
            <a:r>
              <a:rPr lang="zh-CN" altLang="en-US" sz="2600" baseline="0">
                <a:sym typeface="Symbol" panose="05050102010706020507" pitchFamily="18" charset="2"/>
              </a:rPr>
              <a:t>，</a:t>
            </a:r>
            <a:r>
              <a:rPr lang="en-US" altLang="zh-CN" sz="2600" baseline="0">
                <a:sym typeface="Symbol" panose="05050102010706020507" pitchFamily="18" charset="2"/>
              </a:rPr>
              <a:t>h(y)</a:t>
            </a:r>
            <a:r>
              <a:rPr lang="zh-CN" altLang="en-US" sz="2600" baseline="0">
                <a:sym typeface="Symbol" panose="05050102010706020507" pitchFamily="18" charset="2"/>
              </a:rPr>
              <a:t>是</a:t>
            </a:r>
            <a:r>
              <a:rPr lang="en-US" altLang="zh-CN" sz="2600" baseline="0">
                <a:sym typeface="Symbol" panose="05050102010706020507" pitchFamily="18" charset="2"/>
              </a:rPr>
              <a:t>g(x)</a:t>
            </a:r>
            <a:r>
              <a:rPr lang="zh-CN" altLang="en-US" sz="2600" baseline="0">
                <a:sym typeface="Symbol" panose="05050102010706020507" pitchFamily="18" charset="2"/>
              </a:rPr>
              <a:t>的反函数。</a:t>
            </a:r>
          </a:p>
        </p:txBody>
      </p:sp>
      <p:graphicFrame>
        <p:nvGraphicFramePr>
          <p:cNvPr id="15367" name="Object 5"/>
          <p:cNvGraphicFramePr>
            <a:graphicFrameLocks noChangeAspect="1"/>
          </p:cNvGraphicFramePr>
          <p:nvPr/>
        </p:nvGraphicFramePr>
        <p:xfrm>
          <a:off x="2390775" y="2008188"/>
          <a:ext cx="486092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2209800" imgH="482600" progId="Equation.DSMT4">
                  <p:embed/>
                </p:oleObj>
              </mc:Choice>
              <mc:Fallback>
                <p:oleObj name="Equation" r:id="rId3" imgW="22098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008188"/>
                        <a:ext cx="486092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16013" y="4002088"/>
            <a:ext cx="7704137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720000" algn="just" eaLnBrk="1" hangingPunct="1">
              <a:lnSpc>
                <a:spcPct val="12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sz="2600" b="1" kern="0" baseline="0" dirty="0">
                <a:latin typeface="+mn-lt"/>
                <a:ea typeface="黑体" pitchFamily="2" charset="-122"/>
              </a:rPr>
              <a:t>如果 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y 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= g(x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) </a:t>
            </a:r>
            <a:r>
              <a:rPr lang="zh-CN" altLang="en-US" sz="2600" b="1" kern="0" baseline="0" dirty="0">
                <a:latin typeface="+mn-lt"/>
                <a:ea typeface="黑体" pitchFamily="2" charset="-122"/>
              </a:rPr>
              <a:t>不是</a:t>
            </a:r>
            <a:r>
              <a:rPr lang="zh-CN" altLang="en-US" sz="2600" b="1" kern="0" baseline="0" dirty="0">
                <a:latin typeface="+mn-lt"/>
                <a:ea typeface="黑体" pitchFamily="2" charset="-122"/>
              </a:rPr>
              <a:t>单调函数，则可分为若干单调分支，其反函数</a:t>
            </a:r>
            <a:r>
              <a:rPr lang="zh-CN" altLang="en-US" sz="2600" b="1" kern="0" baseline="0" dirty="0">
                <a:latin typeface="+mn-lt"/>
                <a:ea typeface="黑体" pitchFamily="2" charset="-122"/>
              </a:rPr>
              <a:t>为 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x</a:t>
            </a:r>
            <a:r>
              <a:rPr lang="en-US" altLang="zh-CN" sz="2600" b="1" kern="0" dirty="0">
                <a:latin typeface="+mn-lt"/>
                <a:ea typeface="黑体" pitchFamily="2" charset="-122"/>
              </a:rPr>
              <a:t>i 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= h</a:t>
            </a:r>
            <a:r>
              <a:rPr lang="en-US" altLang="zh-CN" sz="2600" b="1" kern="0" dirty="0">
                <a:latin typeface="+mn-lt"/>
                <a:ea typeface="黑体" pitchFamily="2" charset="-122"/>
              </a:rPr>
              <a:t>i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(y)</a:t>
            </a:r>
            <a:r>
              <a:rPr lang="zh-CN" altLang="en-US" sz="2600" b="1" kern="0" baseline="0" dirty="0">
                <a:latin typeface="+mn-lt"/>
                <a:ea typeface="黑体" pitchFamily="2" charset="-122"/>
              </a:rPr>
              <a:t>，</a:t>
            </a:r>
            <a:r>
              <a:rPr lang="en-US" altLang="zh-CN" sz="2600" b="1" kern="0" baseline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 = 1, 2, …, m</a:t>
            </a:r>
            <a:r>
              <a:rPr lang="zh-CN" altLang="en-US" sz="2600" b="1" kern="0" baseline="0" dirty="0">
                <a:latin typeface="+mn-lt"/>
                <a:ea typeface="黑体" pitchFamily="2" charset="-122"/>
              </a:rPr>
              <a:t>，由上可得</a:t>
            </a:r>
            <a:r>
              <a:rPr lang="en-US" altLang="zh-CN" sz="2600" b="1" kern="0" baseline="0" dirty="0">
                <a:latin typeface="+mn-lt"/>
                <a:ea typeface="黑体" pitchFamily="2" charset="-122"/>
              </a:rPr>
              <a:t>R.V.Y = g(X)</a:t>
            </a:r>
            <a:r>
              <a:rPr lang="zh-CN" altLang="en-US" sz="2600" b="1" kern="0" baseline="0" dirty="0">
                <a:latin typeface="+mn-lt"/>
                <a:ea typeface="黑体" pitchFamily="2" charset="-122"/>
              </a:rPr>
              <a:t>的概率密度为</a:t>
            </a:r>
          </a:p>
        </p:txBody>
      </p:sp>
      <p:graphicFrame>
        <p:nvGraphicFramePr>
          <p:cNvPr id="15369" name="Object 5"/>
          <p:cNvGraphicFramePr>
            <a:graphicFrameLocks noChangeAspect="1"/>
          </p:cNvGraphicFramePr>
          <p:nvPr/>
        </p:nvGraphicFramePr>
        <p:xfrm>
          <a:off x="2547938" y="5302250"/>
          <a:ext cx="49847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公式" r:id="rId5" imgW="2489200" imgH="647700" progId="Equation.3">
                  <p:embed/>
                </p:oleObj>
              </mc:Choice>
              <mc:Fallback>
                <p:oleObj name="公式" r:id="rId5" imgW="24892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302250"/>
                        <a:ext cx="49847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3D25663C-5463-4855-92EE-E24F71B6D7A5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7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93F49B-E7E3-4435-A324-8C7861DFA7E5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定理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1924050"/>
          </a:xfrm>
        </p:spPr>
        <p:txBody>
          <a:bodyPr/>
          <a:lstStyle/>
          <a:p>
            <a:pPr marL="0" indent="719138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设连续型</a:t>
            </a:r>
            <a:r>
              <a:rPr lang="en-US" altLang="zh-CN" smtClean="0"/>
              <a:t>R.V.(X, Y)</a:t>
            </a:r>
            <a:r>
              <a:rPr lang="zh-CN" altLang="en-US" smtClean="0"/>
              <a:t>的联合概率密度函数为</a:t>
            </a:r>
            <a:r>
              <a:rPr lang="en-US" altLang="zh-CN" smtClean="0"/>
              <a:t>f(x, y)</a:t>
            </a:r>
            <a:r>
              <a:rPr lang="zh-CN" altLang="en-US" smtClean="0"/>
              <a:t>，</a:t>
            </a:r>
            <a:r>
              <a:rPr lang="en-US" altLang="zh-CN" smtClean="0"/>
              <a:t>g(x, y)</a:t>
            </a:r>
            <a:r>
              <a:rPr lang="zh-CN" altLang="en-US" smtClean="0"/>
              <a:t>是连续函数，则 </a:t>
            </a:r>
            <a:r>
              <a:rPr lang="en-US" altLang="zh-CN" smtClean="0"/>
              <a:t>Z</a:t>
            </a:r>
            <a:r>
              <a:rPr lang="zh-CN" altLang="en-US" smtClean="0"/>
              <a:t>＝</a:t>
            </a:r>
            <a:r>
              <a:rPr lang="en-US" altLang="zh-CN" smtClean="0"/>
              <a:t>g(X, Y)</a:t>
            </a:r>
            <a:r>
              <a:rPr lang="zh-CN" altLang="en-US" smtClean="0"/>
              <a:t>是连续型一维</a:t>
            </a:r>
            <a:r>
              <a:rPr lang="en-US" altLang="zh-CN" smtClean="0"/>
              <a:t>R.V.</a:t>
            </a:r>
            <a:r>
              <a:rPr lang="zh-CN" altLang="en-US" smtClean="0"/>
              <a:t>，</a:t>
            </a:r>
            <a:r>
              <a:rPr lang="en-US" altLang="zh-CN" smtClean="0"/>
              <a:t>Z</a:t>
            </a:r>
            <a:r>
              <a:rPr lang="zh-CN" altLang="en-US" smtClean="0"/>
              <a:t>的分布函数为</a:t>
            </a:r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2051050" y="3121025"/>
          <a:ext cx="55562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2387600" imgH="368300" progId="Equation.3">
                  <p:embed/>
                </p:oleObj>
              </mc:Choice>
              <mc:Fallback>
                <p:oleObj name="Equation" r:id="rId3" imgW="23876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21025"/>
                        <a:ext cx="555625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1295400" y="4035425"/>
            <a:ext cx="29162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aseline="0"/>
              <a:t>概率密度函数为</a:t>
            </a:r>
          </a:p>
        </p:txBody>
      </p:sp>
      <p:graphicFrame>
        <p:nvGraphicFramePr>
          <p:cNvPr id="385030" name="Object 6"/>
          <p:cNvGraphicFramePr>
            <a:graphicFrameLocks noChangeAspect="1"/>
          </p:cNvGraphicFramePr>
          <p:nvPr/>
        </p:nvGraphicFramePr>
        <p:xfrm>
          <a:off x="3505200" y="4824413"/>
          <a:ext cx="1924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5" imgW="800100" imgH="228600" progId="Equation.3">
                  <p:embed/>
                </p:oleObj>
              </mc:Choice>
              <mc:Fallback>
                <p:oleObj name="Equation" r:id="rId5" imgW="800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24413"/>
                        <a:ext cx="19240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1134DF8A-4009-4B71-9395-8BA799BB9F59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8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D98E11-2F21-4769-9821-B5425A278765}" type="datetime1">
              <a:rPr lang="zh-CN" altLang="en-US"/>
              <a:pPr>
                <a:defRPr/>
              </a:pPr>
              <a:t>2018/12/12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定理</a:t>
            </a:r>
            <a:r>
              <a:rPr lang="en-US" altLang="zh-CN" smtClean="0"/>
              <a:t>3</a:t>
            </a:r>
            <a:endParaRPr lang="zh-CN" altLang="en-US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1108075"/>
          </a:xfrm>
        </p:spPr>
        <p:txBody>
          <a:bodyPr/>
          <a:lstStyle/>
          <a:p>
            <a:pPr marL="0" indent="71913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设</a:t>
            </a:r>
            <a:r>
              <a:rPr lang="en-US" altLang="zh-CN" sz="2400" smtClean="0"/>
              <a:t>R.V.(X, Y)</a:t>
            </a:r>
            <a:r>
              <a:rPr lang="zh-CN" altLang="en-US" sz="2400" smtClean="0"/>
              <a:t>的联合概率密度函数为</a:t>
            </a:r>
            <a:r>
              <a:rPr lang="en-US" altLang="zh-CN" sz="2400" smtClean="0"/>
              <a:t>f</a:t>
            </a:r>
            <a:r>
              <a:rPr lang="en-US" altLang="zh-CN" sz="2400" baseline="-25000" smtClean="0"/>
              <a:t>X, Y</a:t>
            </a:r>
            <a:r>
              <a:rPr lang="en-US" altLang="zh-CN" sz="2400" smtClean="0"/>
              <a:t>(x, y)</a:t>
            </a:r>
            <a:r>
              <a:rPr lang="zh-CN" altLang="en-US" sz="2400" smtClean="0"/>
              <a:t>，如果</a:t>
            </a:r>
            <a:r>
              <a:rPr lang="en-US" altLang="zh-CN" sz="2400" smtClean="0"/>
              <a:t>u</a:t>
            </a:r>
            <a:r>
              <a:rPr lang="zh-CN" altLang="en-US" sz="2400" smtClean="0"/>
              <a:t>＝ </a:t>
            </a:r>
            <a:r>
              <a:rPr lang="en-US" altLang="zh-CN" sz="2400" smtClean="0"/>
              <a:t>g</a:t>
            </a:r>
            <a:r>
              <a:rPr lang="en-US" altLang="zh-CN" sz="2400" baseline="-25000" smtClean="0"/>
              <a:t>1</a:t>
            </a:r>
            <a:r>
              <a:rPr lang="en-US" altLang="zh-CN" sz="2400" smtClean="0"/>
              <a:t>(x, y)</a:t>
            </a:r>
            <a:r>
              <a:rPr lang="zh-CN" altLang="en-US" sz="2400" smtClean="0"/>
              <a:t>和 </a:t>
            </a:r>
            <a:r>
              <a:rPr lang="en-US" altLang="zh-CN" sz="2400" smtClean="0"/>
              <a:t>v</a:t>
            </a:r>
            <a:r>
              <a:rPr lang="zh-CN" altLang="en-US" sz="2400" smtClean="0"/>
              <a:t>＝ </a:t>
            </a:r>
            <a:r>
              <a:rPr lang="en-US" altLang="zh-CN" sz="2400" smtClean="0"/>
              <a:t>g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(x, y)</a:t>
            </a:r>
            <a:r>
              <a:rPr lang="zh-CN" altLang="en-US" sz="2400" smtClean="0"/>
              <a:t>是连续函数，且满足下列条件：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1066800" y="2362200"/>
            <a:ext cx="3276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rabicParenR"/>
            </a:pPr>
            <a:r>
              <a:rPr lang="zh-CN" altLang="en-US" sz="2400" baseline="0"/>
              <a:t>存在唯一的反函数</a:t>
            </a:r>
          </a:p>
        </p:txBody>
      </p:sp>
      <p:graphicFrame>
        <p:nvGraphicFramePr>
          <p:cNvPr id="17415" name="Object 5"/>
          <p:cNvGraphicFramePr>
            <a:graphicFrameLocks noChangeAspect="1"/>
          </p:cNvGraphicFramePr>
          <p:nvPr/>
        </p:nvGraphicFramePr>
        <p:xfrm>
          <a:off x="4114800" y="2208213"/>
          <a:ext cx="189388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787058" imgH="444307" progId="Equation.3">
                  <p:embed/>
                </p:oleObj>
              </mc:Choice>
              <mc:Fallback>
                <p:oleObj name="Equation" r:id="rId3" imgW="787058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08213"/>
                        <a:ext cx="189388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1066800" y="3090863"/>
            <a:ext cx="3733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2"/>
            </a:pPr>
            <a:r>
              <a:rPr lang="zh-CN" altLang="en-US" sz="2400" baseline="0"/>
              <a:t>有连续的一阶偏导数；</a:t>
            </a:r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1066800" y="4191000"/>
            <a:ext cx="4648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3"/>
            </a:pPr>
            <a:r>
              <a:rPr lang="zh-CN" altLang="en-US" sz="2400" baseline="0"/>
              <a:t>变换行列式（雅可比行列式）</a:t>
            </a:r>
          </a:p>
        </p:txBody>
      </p:sp>
      <p:graphicFrame>
        <p:nvGraphicFramePr>
          <p:cNvPr id="17418" name="Object 8"/>
          <p:cNvGraphicFramePr>
            <a:graphicFrameLocks noChangeAspect="1"/>
          </p:cNvGraphicFramePr>
          <p:nvPr/>
        </p:nvGraphicFramePr>
        <p:xfrm>
          <a:off x="5526088" y="3700463"/>
          <a:ext cx="22860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5" imgW="990600" imgH="736600" progId="Equation.3">
                  <p:embed/>
                </p:oleObj>
              </mc:Choice>
              <mc:Fallback>
                <p:oleObj name="Equation" r:id="rId5" imgW="990600" imgH="736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700463"/>
                        <a:ext cx="2286000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1066800" y="5213350"/>
            <a:ext cx="76962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aseline="0"/>
              <a:t>则二维</a:t>
            </a:r>
            <a:r>
              <a:rPr lang="en-US" altLang="zh-CN" sz="2400" baseline="0"/>
              <a:t>R.V.(U, V)</a:t>
            </a:r>
            <a:r>
              <a:rPr lang="zh-CN" altLang="en-US" sz="2400" baseline="0"/>
              <a:t>的联合概率密度为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aseline="0"/>
              <a:t>f</a:t>
            </a:r>
            <a:r>
              <a:rPr lang="en-US" altLang="zh-CN" sz="2400"/>
              <a:t>U, V</a:t>
            </a:r>
            <a:r>
              <a:rPr lang="en-US" altLang="zh-CN" sz="2400" baseline="0"/>
              <a:t>(u, v)=f</a:t>
            </a:r>
            <a:r>
              <a:rPr lang="en-US" altLang="zh-CN" sz="2400"/>
              <a:t>X, Y</a:t>
            </a:r>
            <a:r>
              <a:rPr lang="en-US" altLang="zh-CN" sz="2400" baseline="0"/>
              <a:t>[h</a:t>
            </a:r>
            <a:r>
              <a:rPr lang="en-US" altLang="zh-CN" sz="2400"/>
              <a:t>1</a:t>
            </a:r>
            <a:r>
              <a:rPr lang="en-US" altLang="zh-CN" sz="2400" baseline="0"/>
              <a:t>(u, v), h</a:t>
            </a:r>
            <a:r>
              <a:rPr lang="en-US" altLang="zh-CN" sz="2400"/>
              <a:t>2</a:t>
            </a:r>
            <a:r>
              <a:rPr lang="en-US" altLang="zh-CN" sz="2400" baseline="0"/>
              <a:t>(u, v)] |J|</a:t>
            </a:r>
            <a:endParaRPr lang="zh-CN" altLang="en-US" sz="2400" baseline="0"/>
          </a:p>
        </p:txBody>
      </p:sp>
      <p:sp>
        <p:nvSpPr>
          <p:cNvPr id="174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51</a:t>
            </a:r>
            <a:r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EEA4E225-0BB1-478D-93E8-EC8C8034C7C8}" type="slidenum">
              <a:rPr lang="zh-CN" altLang="en-US" sz="1800" baseline="0" smtClean="0">
                <a:solidFill>
                  <a:srgbClr val="00FF00"/>
                </a:solidFill>
                <a:ea typeface="黑体" panose="02010609060101010101" pitchFamily="49" charset="-122"/>
              </a:rPr>
              <a:pPr/>
              <a:t>9</a:t>
            </a:fld>
            <a:endParaRPr lang="zh-CN" altLang="en-US" sz="1800" baseline="0" smtClean="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2563</Words>
  <Application>Microsoft Office PowerPoint</Application>
  <PresentationFormat>全屏显示(4:3)</PresentationFormat>
  <Paragraphs>465</Paragraphs>
  <Slides>51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Times New Roman</vt:lpstr>
      <vt:lpstr>宋体</vt:lpstr>
      <vt:lpstr>Arial</vt:lpstr>
      <vt:lpstr>黑体</vt:lpstr>
      <vt:lpstr>Wingdings</vt:lpstr>
      <vt:lpstr>华文行楷</vt:lpstr>
      <vt:lpstr>Symbol</vt:lpstr>
      <vt:lpstr>默认设计模板</vt:lpstr>
      <vt:lpstr>BMP 图象</vt:lpstr>
      <vt:lpstr>Microsoft 公式 3.0</vt:lpstr>
      <vt:lpstr>MathType 6.0 Equation</vt:lpstr>
      <vt:lpstr>MathType 5.0 Equation</vt:lpstr>
      <vt:lpstr>随机过程与排队论</vt:lpstr>
      <vt:lpstr>上一讲内容回顾</vt:lpstr>
      <vt:lpstr>本讲主要内容</vt:lpstr>
      <vt:lpstr>七、n维随机变量</vt:lpstr>
      <vt:lpstr>八、随机变量函数的分布</vt:lpstr>
      <vt:lpstr>定理1</vt:lpstr>
      <vt:lpstr>定理1续</vt:lpstr>
      <vt:lpstr>定理2</vt:lpstr>
      <vt:lpstr>定理3</vt:lpstr>
      <vt:lpstr>例</vt:lpstr>
      <vt:lpstr>例</vt:lpstr>
      <vt:lpstr>例</vt:lpstr>
      <vt:lpstr>例(续)</vt:lpstr>
      <vt:lpstr>例(续)</vt:lpstr>
      <vt:lpstr>§1.3  随机变量的数字特征</vt:lpstr>
      <vt:lpstr>定理</vt:lpstr>
      <vt:lpstr>定理</vt:lpstr>
      <vt:lpstr>二、方差</vt:lpstr>
      <vt:lpstr>常见随机变量的数学期望和方差</vt:lpstr>
      <vt:lpstr>例</vt:lpstr>
      <vt:lpstr>例</vt:lpstr>
      <vt:lpstr>三、k阶矩</vt:lpstr>
      <vt:lpstr>四、协方差</vt:lpstr>
      <vt:lpstr>协方差矩阵</vt:lpstr>
      <vt:lpstr>协方差矩阵</vt:lpstr>
      <vt:lpstr>五、随机变量数字特征的性质</vt:lpstr>
      <vt:lpstr>随机变量数字特征的性质</vt:lpstr>
      <vt:lpstr>例</vt:lpstr>
      <vt:lpstr>例（续）</vt:lpstr>
      <vt:lpstr>例（续）</vt:lpstr>
      <vt:lpstr>§1.4 条件数学期望</vt:lpstr>
      <vt:lpstr>条件数学期望</vt:lpstr>
      <vt:lpstr>定理</vt:lpstr>
      <vt:lpstr>条件方差</vt:lpstr>
      <vt:lpstr>条件数学期望的性质</vt:lpstr>
      <vt:lpstr>例</vt:lpstr>
      <vt:lpstr>例(续)</vt:lpstr>
      <vt:lpstr>§1.4  特征函数</vt:lpstr>
      <vt:lpstr>例1 二项分布 X～B(n, p)</vt:lpstr>
      <vt:lpstr>例2 泊松分布 X～()</vt:lpstr>
      <vt:lpstr>例3 (负)指数分布</vt:lpstr>
      <vt:lpstr>例4  k阶爱尔朗分布 X～Ek </vt:lpstr>
      <vt:lpstr>特征函数的性质</vt:lpstr>
      <vt:lpstr>特征函数的性质</vt:lpstr>
      <vt:lpstr>二维随机变量的特征函数</vt:lpstr>
      <vt:lpstr>例</vt:lpstr>
      <vt:lpstr>证明：</vt:lpstr>
      <vt:lpstr>本讲主要内容</vt:lpstr>
      <vt:lpstr>下一讲内容预告</vt:lpstr>
      <vt:lpstr>习题一</vt:lpstr>
      <vt:lpstr>习题一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顾小丰</dc:creator>
  <cp:lastModifiedBy>GuXF-QiuH</cp:lastModifiedBy>
  <cp:revision>87</cp:revision>
  <dcterms:created xsi:type="dcterms:W3CDTF">2002-12-17T04:12:09Z</dcterms:created>
  <dcterms:modified xsi:type="dcterms:W3CDTF">2018-12-12T15:42:41Z</dcterms:modified>
</cp:coreProperties>
</file>