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326" r:id="rId3"/>
    <p:sldId id="319" r:id="rId4"/>
    <p:sldId id="262" r:id="rId5"/>
    <p:sldId id="263" r:id="rId6"/>
    <p:sldId id="331" r:id="rId7"/>
    <p:sldId id="264" r:id="rId8"/>
    <p:sldId id="265" r:id="rId9"/>
    <p:sldId id="320" r:id="rId10"/>
    <p:sldId id="266" r:id="rId11"/>
    <p:sldId id="327" r:id="rId12"/>
    <p:sldId id="321" r:id="rId13"/>
    <p:sldId id="267" r:id="rId14"/>
    <p:sldId id="268" r:id="rId15"/>
    <p:sldId id="32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10" r:id="rId32"/>
    <p:sldId id="311" r:id="rId33"/>
    <p:sldId id="334" r:id="rId34"/>
    <p:sldId id="318" r:id="rId35"/>
    <p:sldId id="259" r:id="rId36"/>
    <p:sldId id="332" r:id="rId37"/>
    <p:sldId id="333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CC00CC"/>
    <a:srgbClr val="96FFFF"/>
    <a:srgbClr val="FF9900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74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28.xml"/><Relationship Id="rId3" Type="http://schemas.openxmlformats.org/officeDocument/2006/relationships/slide" Target="slides/slide3.xml"/><Relationship Id="rId21" Type="http://schemas.openxmlformats.org/officeDocument/2006/relationships/slide" Target="slides/slide23.xml"/><Relationship Id="rId34" Type="http://schemas.openxmlformats.org/officeDocument/2006/relationships/slide" Target="slides/slide36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33" Type="http://schemas.openxmlformats.org/officeDocument/2006/relationships/slide" Target="slides/slide35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29" Type="http://schemas.openxmlformats.org/officeDocument/2006/relationships/slide" Target="slides/slide31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6.xml"/><Relationship Id="rId32" Type="http://schemas.openxmlformats.org/officeDocument/2006/relationships/slide" Target="slides/slide34.xml"/><Relationship Id="rId5" Type="http://schemas.openxmlformats.org/officeDocument/2006/relationships/slide" Target="slides/slide5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10" Type="http://schemas.openxmlformats.org/officeDocument/2006/relationships/slide" Target="slides/slide11.xml"/><Relationship Id="rId19" Type="http://schemas.openxmlformats.org/officeDocument/2006/relationships/slide" Target="slides/slide21.xml"/><Relationship Id="rId31" Type="http://schemas.openxmlformats.org/officeDocument/2006/relationships/slide" Target="slides/slide33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6.xml"/><Relationship Id="rId22" Type="http://schemas.openxmlformats.org/officeDocument/2006/relationships/slide" Target="slides/slide24.xml"/><Relationship Id="rId27" Type="http://schemas.openxmlformats.org/officeDocument/2006/relationships/slide" Target="slides/slide29.xml"/><Relationship Id="rId30" Type="http://schemas.openxmlformats.org/officeDocument/2006/relationships/slide" Target="slides/slide32.xml"/><Relationship Id="rId35" Type="http://schemas.openxmlformats.org/officeDocument/2006/relationships/slide" Target="slides/slide37.xml"/><Relationship Id="rId8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86A8366-E8AC-4F36-931B-5D577355A7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798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51CF23E-49B5-4904-9E10-7441BA34D7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710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/>
          <p:cNvGraphicFramePr>
            <a:graphicFrameLocks noChangeAspect="1"/>
          </p:cNvGraphicFramePr>
          <p:nvPr userDrawn="1"/>
        </p:nvGraphicFramePr>
        <p:xfrm>
          <a:off x="3124200" y="0"/>
          <a:ext cx="27432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BMP 图象" r:id="rId3" imgW="885949" imgH="809738" progId="Paint.Picture">
                  <p:embed/>
                </p:oleObj>
              </mc:Choice>
              <mc:Fallback>
                <p:oleObj name="BMP 图象" r:id="rId3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0"/>
                        <a:ext cx="27432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52700"/>
            <a:ext cx="7772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5127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8496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4A37B-21EE-4D60-A6DC-12AF97A674C5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37</a:t>
            </a:r>
            <a:r>
              <a:rPr lang="zh-CN" altLang="en-US"/>
              <a:t>－</a:t>
            </a:r>
            <a:fld id="{E50E98CA-79DF-41E7-B1D6-62F501C9DF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4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42900"/>
            <a:ext cx="7467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43000" y="1143000"/>
            <a:ext cx="3771900" cy="950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143000"/>
            <a:ext cx="3771900" cy="950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42BDD-9D58-4CF0-A860-2EE99EF2453F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37</a:t>
            </a:r>
            <a:r>
              <a:rPr lang="zh-CN" altLang="en-US"/>
              <a:t>－</a:t>
            </a:r>
            <a:fld id="{A3AA3E1D-F2E5-4CB3-9210-A55BAE03D2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01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429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143000"/>
            <a:ext cx="76962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29" name="Picture 8" descr="minispir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2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1033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MP 图象" r:id="rId7" imgW="885949" imgH="809738" progId="Paint.Picture">
                  <p:embed/>
                </p:oleObj>
              </mc:Choice>
              <mc:Fallback>
                <p:oleObj name="BMP 图象" r:id="rId7" imgW="885949" imgH="809738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569075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800" b="1">
                <a:solidFill>
                  <a:srgbClr val="00FF00"/>
                </a:solidFill>
                <a:ea typeface="+mn-ea"/>
              </a:defRPr>
            </a:lvl1pPr>
          </a:lstStyle>
          <a:p>
            <a:pPr>
              <a:defRPr/>
            </a:pPr>
            <a:fld id="{B7525852-BEA7-4B7E-9B8F-66E44A93EC55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69075"/>
            <a:ext cx="419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1800" b="1">
                <a:solidFill>
                  <a:srgbClr val="00FF00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69075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800" b="1" smtClean="0">
                <a:solidFill>
                  <a:srgbClr val="00FF00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37</a:t>
            </a:r>
            <a:r>
              <a:rPr lang="zh-CN" altLang="en-US"/>
              <a:t>－</a:t>
            </a:r>
            <a:fld id="{342B97F7-4269-4733-9C1A-1C31D4CA62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3" r:id="rId2"/>
    <p:sldLayoutId id="2147483714" r:id="rId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9pPr>
    </p:titleStyle>
    <p:bodyStyle>
      <a:lvl1pPr marL="5334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anose="05000000000000000000" pitchFamily="2" charset="2"/>
        <a:buAutoNum type="arabicPeriod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C00CC"/>
        </a:buClr>
        <a:buAutoNum type="arabicParenR"/>
        <a:defRPr kumimoji="1" sz="2400" b="1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51125"/>
            <a:ext cx="7696200" cy="1096963"/>
          </a:xfrm>
        </p:spPr>
        <p:txBody>
          <a:bodyPr/>
          <a:lstStyle/>
          <a:p>
            <a:pPr eaLnBrk="1" hangingPunct="1"/>
            <a:r>
              <a:rPr lang="zh-CN" altLang="en-US" sz="7200" smtClean="0">
                <a:solidFill>
                  <a:srgbClr val="9900CC"/>
                </a:solidFill>
                <a:ea typeface="华文行楷" panose="02010800040101010101" pitchFamily="2" charset="-122"/>
              </a:rPr>
              <a:t>随机过程与排队论</a:t>
            </a:r>
            <a:endParaRPr lang="zh-CN" altLang="en-US" sz="7200" smtClean="0">
              <a:ea typeface="华文行楷" panose="0201080004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994150"/>
            <a:ext cx="7772400" cy="26352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CC"/>
                </a:solidFill>
                <a:ea typeface="华文行楷" panose="02010800040101010101" pitchFamily="2" charset="-122"/>
              </a:rPr>
              <a:t>信息与软件工程学院</a:t>
            </a:r>
          </a:p>
          <a:p>
            <a:pPr eaLnBrk="1" hangingPunct="1"/>
            <a:r>
              <a:rPr lang="zh-CN" altLang="en-US" sz="3600" smtClean="0">
                <a:solidFill>
                  <a:srgbClr val="CC00CC"/>
                </a:solidFill>
                <a:ea typeface="华文行楷" panose="02010800040101010101" pitchFamily="2" charset="-122"/>
              </a:rPr>
              <a:t>顾小丰</a:t>
            </a:r>
          </a:p>
          <a:p>
            <a:pPr eaLnBrk="1" hangingPunct="1"/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3600" smtClean="0">
                <a:solidFill>
                  <a:srgbClr val="6600CC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guxf@uestc.edu.cn</a:t>
            </a:r>
          </a:p>
          <a:p>
            <a:pPr eaLnBrk="1" hangingPunct="1"/>
            <a:fld id="{8D697440-0361-41C6-B326-73B61ECAA25E}" type="datetime3">
              <a:rPr lang="zh-CN" altLang="en-US" sz="3600" smtClean="0">
                <a:solidFill>
                  <a:srgbClr val="FF9900"/>
                </a:solidFill>
                <a:ea typeface="华文行楷" panose="02010800040101010101" pitchFamily="2" charset="-122"/>
              </a:rPr>
              <a:pPr eaLnBrk="1" hangingPunct="1"/>
              <a:t>2018年12月12日星期三</a:t>
            </a:fld>
            <a:endParaRPr lang="en-US" altLang="zh-CN" sz="3600" smtClean="0">
              <a:solidFill>
                <a:srgbClr val="FF990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29F749-5AAA-4C8C-A8CA-1CDD29CA9C03}" type="datetime1">
              <a:rPr lang="zh-CN" altLang="en-US"/>
              <a:pPr>
                <a:defRPr/>
              </a:pPr>
              <a:t>2018/12/12</a:t>
            </a:fld>
            <a:endParaRPr lang="en-US" altLang="zh-CN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随机过程的分类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143000"/>
            <a:ext cx="7532688" cy="53657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FF9900"/>
              </a:buClr>
            </a:pPr>
            <a:r>
              <a:rPr lang="zh-CN" altLang="en-US" sz="3200" smtClean="0">
                <a:solidFill>
                  <a:srgbClr val="0000FF"/>
                </a:solidFill>
              </a:rPr>
              <a:t>按状态空间和参数集分类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1116013" y="3933825"/>
            <a:ext cx="77978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9900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3200">
                <a:solidFill>
                  <a:srgbClr val="0000FF"/>
                </a:solidFill>
              </a:rPr>
              <a:t>按概率分布规律分类</a:t>
            </a: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1619250" y="4481513"/>
            <a:ext cx="31686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/>
              <a:t>独立过程</a:t>
            </a:r>
          </a:p>
          <a:p>
            <a:pPr algn="just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/>
              <a:t>独立增量过程</a:t>
            </a:r>
          </a:p>
          <a:p>
            <a:pPr algn="just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/>
              <a:t>正态过程</a:t>
            </a:r>
          </a:p>
          <a:p>
            <a:pPr algn="just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/>
              <a:t>泊松过程</a:t>
            </a:r>
            <a:endParaRPr lang="zh-CN" altLang="en-US">
              <a:sym typeface="Symbol" panose="05050102010706020507" pitchFamily="18" charset="2"/>
            </a:endParaRPr>
          </a:p>
        </p:txBody>
      </p:sp>
      <p:graphicFrame>
        <p:nvGraphicFramePr>
          <p:cNvPr id="263350" name="Group 182"/>
          <p:cNvGraphicFramePr>
            <a:graphicFrameLocks noGrp="1"/>
          </p:cNvGraphicFramePr>
          <p:nvPr>
            <p:ph sz="half" idx="2"/>
          </p:nvPr>
        </p:nvGraphicFramePr>
        <p:xfrm>
          <a:off x="1476375" y="1700213"/>
          <a:ext cx="7127875" cy="2138362"/>
        </p:xfrm>
        <a:graphic>
          <a:graphicData uri="http://schemas.openxmlformats.org/drawingml/2006/table">
            <a:tbl>
              <a:tblPr/>
              <a:tblGrid>
                <a:gridCol w="1800225"/>
                <a:gridCol w="936625"/>
                <a:gridCol w="2230438"/>
                <a:gridCol w="2160587"/>
              </a:tblGrid>
              <a:tr h="534591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0" marR="0" marT="53969" marB="53969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参数集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53969" marB="5396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459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离散</a:t>
                      </a:r>
                    </a:p>
                  </a:txBody>
                  <a:tcPr marL="0" marR="0" marT="53969" marB="5396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连续</a:t>
                      </a:r>
                    </a:p>
                  </a:txBody>
                  <a:tcPr marL="0" marR="0" marT="53969" marB="5396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59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状态空间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0" marR="0" marT="53969" marB="5396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离散</a:t>
                      </a:r>
                    </a:p>
                  </a:txBody>
                  <a:tcPr marL="0" marR="0" marT="53969" marB="5396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离散参数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链</a:t>
                      </a:r>
                    </a:p>
                  </a:txBody>
                  <a:tcPr marL="0" marR="0" marT="53969" marB="5396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连续参数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链</a:t>
                      </a:r>
                    </a:p>
                  </a:txBody>
                  <a:tcPr marL="0" marR="0" marT="53969" marB="5396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5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连续</a:t>
                      </a:r>
                    </a:p>
                  </a:txBody>
                  <a:tcPr marL="0" marR="0" marT="53969" marB="5396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随机序列</a:t>
                      </a:r>
                    </a:p>
                  </a:txBody>
                  <a:tcPr marL="0" marR="0" marT="53969" marB="5396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随机过程</a:t>
                      </a:r>
                    </a:p>
                  </a:txBody>
                  <a:tcPr marL="0" marR="0" marT="53969" marB="5396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3345" name="Rectangle 177"/>
          <p:cNvSpPr>
            <a:spLocks noChangeArrowheads="1"/>
          </p:cNvSpPr>
          <p:nvPr/>
        </p:nvSpPr>
        <p:spPr bwMode="auto">
          <a:xfrm>
            <a:off x="5221288" y="4481513"/>
            <a:ext cx="309562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/>
              <a:t>维纳过程</a:t>
            </a:r>
          </a:p>
          <a:p>
            <a:pPr algn="just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/>
              <a:t>平稳过程</a:t>
            </a:r>
          </a:p>
          <a:p>
            <a:pPr algn="just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/>
              <a:t>马尔可夫过程</a:t>
            </a:r>
          </a:p>
          <a:p>
            <a:pPr algn="just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en-US" altLang="zh-CN" sz="2400"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436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EFD9386D-84A0-4D81-A723-2E8A1F198B61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10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70" decel="100000"/>
                                        <p:tgtEl>
                                          <p:spTgt spid="2633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770" decel="100000"/>
                                        <p:tgtEl>
                                          <p:spTgt spid="2633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33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26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26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  <p:bldP spid="263172" grpId="0" autoUpdateAnimBg="0"/>
      <p:bldP spid="263174" grpId="0" build="p" autoUpdateAnimBg="0"/>
      <p:bldP spid="26334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6A8B0D-E8CD-4E42-BFD9-FC6392128B4F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三、随机过程的分布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924800" cy="18796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    </a:t>
            </a:r>
            <a:r>
              <a:rPr lang="zh-CN" altLang="en-US" smtClean="0"/>
              <a:t>设</a:t>
            </a:r>
            <a:r>
              <a:rPr lang="en-US" altLang="zh-CN" smtClean="0"/>
              <a:t>{X(t),t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smtClean="0"/>
              <a:t>T}</a:t>
            </a:r>
            <a:r>
              <a:rPr lang="zh-CN" altLang="en-US" smtClean="0"/>
              <a:t>是一个随机过程，对于每一个</a:t>
            </a:r>
            <a:r>
              <a:rPr lang="en-US" altLang="zh-CN" smtClean="0"/>
              <a:t>t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smtClean="0"/>
              <a:t>T</a:t>
            </a:r>
            <a:r>
              <a:rPr lang="zh-CN" altLang="en-US" smtClean="0"/>
              <a:t>，</a:t>
            </a:r>
            <a:r>
              <a:rPr lang="en-US" altLang="zh-CN" smtClean="0"/>
              <a:t>X(t)</a:t>
            </a:r>
            <a:r>
              <a:rPr lang="zh-CN" altLang="en-US" smtClean="0"/>
              <a:t>是一个随机变量，它的分布函数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CC00CC"/>
                </a:solidFill>
              </a:rPr>
              <a:t>F(t,x)</a:t>
            </a:r>
            <a:r>
              <a:rPr lang="zh-CN" altLang="en-US" smtClean="0">
                <a:solidFill>
                  <a:srgbClr val="CC00CC"/>
                </a:solidFill>
              </a:rPr>
              <a:t>＝</a:t>
            </a:r>
            <a:r>
              <a:rPr lang="en-US" altLang="zh-CN" smtClean="0">
                <a:solidFill>
                  <a:srgbClr val="CC00CC"/>
                </a:solidFill>
              </a:rPr>
              <a:t>P{X(t)&lt;x}</a:t>
            </a:r>
            <a:r>
              <a:rPr lang="zh-CN" altLang="en-US" smtClean="0">
                <a:solidFill>
                  <a:srgbClr val="CC00CC"/>
                </a:solidFill>
              </a:rPr>
              <a:t>，</a:t>
            </a:r>
            <a:r>
              <a:rPr lang="en-US" altLang="zh-CN" smtClean="0">
                <a:solidFill>
                  <a:srgbClr val="CC00CC"/>
                </a:solidFill>
              </a:rPr>
              <a:t>t</a:t>
            </a:r>
            <a:r>
              <a:rPr lang="en-US" altLang="zh-CN" smtClean="0">
                <a:solidFill>
                  <a:srgbClr val="CC00CC"/>
                </a:solidFill>
                <a:sym typeface="Symbol" panose="05050102010706020507" pitchFamily="18" charset="2"/>
              </a:rPr>
              <a:t></a:t>
            </a:r>
            <a:r>
              <a:rPr lang="en-US" altLang="zh-CN" smtClean="0">
                <a:solidFill>
                  <a:srgbClr val="CC00CC"/>
                </a:solidFill>
              </a:rPr>
              <a:t>T</a:t>
            </a:r>
            <a:r>
              <a:rPr lang="zh-CN" altLang="en-US" smtClean="0">
                <a:solidFill>
                  <a:srgbClr val="CC00CC"/>
                </a:solidFill>
              </a:rPr>
              <a:t>，</a:t>
            </a:r>
            <a:r>
              <a:rPr lang="en-US" altLang="zh-CN" smtClean="0">
                <a:solidFill>
                  <a:srgbClr val="CC00CC"/>
                </a:solidFill>
              </a:rPr>
              <a:t>x</a:t>
            </a:r>
            <a:r>
              <a:rPr lang="en-US" altLang="zh-CN" smtClean="0">
                <a:solidFill>
                  <a:srgbClr val="CC00CC"/>
                </a:solidFill>
                <a:sym typeface="Symbol" panose="05050102010706020507" pitchFamily="18" charset="2"/>
              </a:rPr>
              <a:t>R=(-,+)</a:t>
            </a:r>
            <a:endParaRPr lang="en-US" altLang="zh-CN" smtClean="0">
              <a:solidFill>
                <a:srgbClr val="CC00CC"/>
              </a:solidFill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称为</a:t>
            </a:r>
            <a:r>
              <a:rPr lang="zh-CN" altLang="en-US" smtClean="0">
                <a:solidFill>
                  <a:srgbClr val="0000FF"/>
                </a:solidFill>
              </a:rPr>
              <a:t>随机过程</a:t>
            </a:r>
            <a:r>
              <a:rPr lang="en-US" altLang="zh-CN" smtClean="0">
                <a:solidFill>
                  <a:srgbClr val="0000FF"/>
                </a:solidFill>
              </a:rPr>
              <a:t>{X(t),t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mtClean="0">
                <a:solidFill>
                  <a:srgbClr val="0000FF"/>
                </a:solidFill>
              </a:rPr>
              <a:t>T}</a:t>
            </a:r>
            <a:r>
              <a:rPr lang="zh-CN" altLang="en-US" smtClean="0">
                <a:solidFill>
                  <a:srgbClr val="0000FF"/>
                </a:solidFill>
              </a:rPr>
              <a:t>的</a:t>
            </a:r>
            <a:r>
              <a:rPr lang="zh-CN" altLang="en-US" smtClean="0">
                <a:solidFill>
                  <a:srgbClr val="FF0000"/>
                </a:solidFill>
              </a:rPr>
              <a:t>一维分布函数</a:t>
            </a:r>
            <a:r>
              <a:rPr lang="zh-CN" altLang="en-US" smtClean="0"/>
              <a:t>。</a:t>
            </a: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1117600" y="3328988"/>
            <a:ext cx="7797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/>
              <a:t>    </a:t>
            </a:r>
            <a:r>
              <a:rPr lang="zh-CN" altLang="en-US"/>
              <a:t>如果对于每一个</a:t>
            </a:r>
            <a:r>
              <a:rPr lang="en-US" altLang="zh-CN"/>
              <a:t>t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T</a:t>
            </a:r>
            <a:r>
              <a:rPr lang="zh-CN" altLang="en-US"/>
              <a:t>，随机变量</a:t>
            </a:r>
            <a:r>
              <a:rPr lang="en-US" altLang="zh-CN"/>
              <a:t>X(t)</a:t>
            </a:r>
            <a:r>
              <a:rPr lang="zh-CN" altLang="en-US"/>
              <a:t>是连续型随机变量，存在非负可积函数</a:t>
            </a:r>
            <a:r>
              <a:rPr lang="en-US" altLang="zh-CN"/>
              <a:t>f(t,x)</a:t>
            </a:r>
            <a:r>
              <a:rPr lang="zh-CN" altLang="en-US"/>
              <a:t>，使得</a:t>
            </a:r>
          </a:p>
        </p:txBody>
      </p:sp>
      <p:graphicFrame>
        <p:nvGraphicFramePr>
          <p:cNvPr id="328709" name="Object 5"/>
          <p:cNvGraphicFramePr>
            <a:graphicFrameLocks noChangeAspect="1"/>
          </p:cNvGraphicFramePr>
          <p:nvPr/>
        </p:nvGraphicFramePr>
        <p:xfrm>
          <a:off x="2578100" y="4316413"/>
          <a:ext cx="452278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2095500" imgH="330200" progId="Equation.3">
                  <p:embed/>
                </p:oleObj>
              </mc:Choice>
              <mc:Fallback>
                <p:oleObj name="Equation" r:id="rId3" imgW="20955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316413"/>
                        <a:ext cx="4522788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1143000" y="4975225"/>
            <a:ext cx="7793038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/>
              <a:t>则称</a:t>
            </a:r>
            <a:r>
              <a:rPr lang="en-US" altLang="zh-CN"/>
              <a:t>f(t,x)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T,x</a:t>
            </a:r>
            <a:r>
              <a:rPr lang="en-US" altLang="zh-CN">
                <a:sym typeface="Symbol" panose="05050102010706020507" pitchFamily="18" charset="2"/>
              </a:rPr>
              <a:t>R</a:t>
            </a:r>
            <a:r>
              <a:rPr lang="zh-CN" altLang="en-US"/>
              <a:t>为随机过程</a:t>
            </a:r>
            <a:r>
              <a:rPr lang="en-US" altLang="zh-CN"/>
              <a:t>{X(t),t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T}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一维概率密度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函数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/>
              <a:t>。此时</a:t>
            </a:r>
          </a:p>
          <a:p>
            <a:pPr algn="ctr"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/>
              <a:t>f(t,x)</a:t>
            </a:r>
            <a:r>
              <a:rPr lang="zh-CN" altLang="en-US"/>
              <a:t>＝</a:t>
            </a:r>
            <a:r>
              <a:rPr lang="en-US" altLang="zh-CN"/>
              <a:t>F’</a:t>
            </a:r>
            <a:r>
              <a:rPr lang="en-US" altLang="zh-CN" baseline="-25000"/>
              <a:t>x</a:t>
            </a:r>
            <a:r>
              <a:rPr lang="en-US" altLang="zh-CN"/>
              <a:t>(t,x)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T</a:t>
            </a:r>
            <a:r>
              <a:rPr lang="zh-CN" altLang="en-US"/>
              <a:t>，</a:t>
            </a:r>
            <a:r>
              <a:rPr lang="en-US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R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536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E45B3245-F9EE-455A-B68A-F48D8EB3CE4C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11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  <p:bldP spid="328708" grpId="0" autoUpdateAnimBg="0"/>
      <p:bldP spid="3287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4EAF1B-6A18-4311-8250-D675ECAF1602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二维分布函数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217613"/>
            <a:ext cx="7924800" cy="3795712"/>
          </a:xfrm>
        </p:spPr>
        <p:txBody>
          <a:bodyPr/>
          <a:lstStyle/>
          <a:p>
            <a:pPr algn="just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smtClean="0"/>
              <a:t>	    </a:t>
            </a:r>
            <a:r>
              <a:rPr lang="zh-CN" altLang="en-US" sz="3200" smtClean="0"/>
              <a:t>设</a:t>
            </a:r>
            <a:r>
              <a:rPr lang="en-US" altLang="zh-CN" sz="3200" smtClean="0"/>
              <a:t>{X(t),t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T}</a:t>
            </a:r>
            <a:r>
              <a:rPr lang="zh-CN" altLang="en-US" sz="3200" smtClean="0"/>
              <a:t>是一个随机过程，对任意</a:t>
            </a:r>
            <a:r>
              <a:rPr lang="en-US" altLang="zh-CN" sz="3200" smtClean="0"/>
              <a:t>s,t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T</a:t>
            </a:r>
            <a:r>
              <a:rPr lang="zh-CN" altLang="en-US" sz="3200" smtClean="0"/>
              <a:t>，</a:t>
            </a:r>
            <a:r>
              <a:rPr lang="en-US" altLang="zh-CN" sz="3200" smtClean="0"/>
              <a:t>(X(s),X(t))</a:t>
            </a:r>
            <a:r>
              <a:rPr lang="zh-CN" altLang="en-US" sz="3200" smtClean="0"/>
              <a:t>是一个二维随机变量，它的联合分布函数</a:t>
            </a:r>
          </a:p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CC00CC"/>
                </a:solidFill>
              </a:rPr>
              <a:t>F(s,t;x,y)</a:t>
            </a:r>
            <a:r>
              <a:rPr lang="zh-CN" altLang="en-US" sz="3200" smtClean="0">
                <a:solidFill>
                  <a:srgbClr val="CC00CC"/>
                </a:solidFill>
              </a:rPr>
              <a:t>＝</a:t>
            </a:r>
            <a:r>
              <a:rPr lang="en-US" altLang="zh-CN" sz="3200" smtClean="0">
                <a:solidFill>
                  <a:srgbClr val="CC00CC"/>
                </a:solidFill>
              </a:rPr>
              <a:t>P{X(s)&lt;x,X(t)&lt;y}</a:t>
            </a:r>
            <a:r>
              <a:rPr lang="zh-CN" altLang="en-US" sz="3200" smtClean="0">
                <a:solidFill>
                  <a:srgbClr val="CC00CC"/>
                </a:solidFill>
              </a:rPr>
              <a:t>，</a:t>
            </a:r>
          </a:p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CC00CC"/>
                </a:solidFill>
              </a:rPr>
              <a:t>t</a:t>
            </a:r>
            <a:r>
              <a:rPr lang="en-US" altLang="zh-CN" sz="3200" smtClean="0">
                <a:solidFill>
                  <a:srgbClr val="CC00CC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smtClean="0">
                <a:solidFill>
                  <a:srgbClr val="CC00CC"/>
                </a:solidFill>
              </a:rPr>
              <a:t>T</a:t>
            </a:r>
            <a:r>
              <a:rPr lang="zh-CN" altLang="en-US" sz="3200" smtClean="0">
                <a:solidFill>
                  <a:srgbClr val="CC00CC"/>
                </a:solidFill>
              </a:rPr>
              <a:t>，</a:t>
            </a:r>
            <a:r>
              <a:rPr lang="en-US" altLang="zh-CN" sz="3200" smtClean="0">
                <a:solidFill>
                  <a:srgbClr val="CC00CC"/>
                </a:solidFill>
              </a:rPr>
              <a:t>x</a:t>
            </a:r>
            <a:r>
              <a:rPr lang="en-US" altLang="zh-CN" sz="3200" smtClean="0">
                <a:solidFill>
                  <a:srgbClr val="CC00CC"/>
                </a:solidFill>
                <a:sym typeface="Symbol" panose="05050102010706020507" pitchFamily="18" charset="2"/>
              </a:rPr>
              <a:t>R</a:t>
            </a:r>
            <a:endParaRPr lang="en-US" altLang="zh-CN" sz="3200" smtClean="0">
              <a:solidFill>
                <a:srgbClr val="CC00CC"/>
              </a:solidFill>
            </a:endParaRPr>
          </a:p>
          <a:p>
            <a:pPr algn="just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smtClean="0"/>
              <a:t>     	</a:t>
            </a:r>
            <a:r>
              <a:rPr lang="zh-CN" altLang="en-US" sz="3200" smtClean="0"/>
              <a:t>称为</a:t>
            </a:r>
            <a:r>
              <a:rPr lang="zh-CN" altLang="en-US" sz="3200" smtClean="0">
                <a:solidFill>
                  <a:srgbClr val="0000FF"/>
                </a:solidFill>
              </a:rPr>
              <a:t>随机过程</a:t>
            </a:r>
            <a:r>
              <a:rPr lang="en-US" altLang="zh-CN" sz="3200" smtClean="0">
                <a:solidFill>
                  <a:srgbClr val="0000FF"/>
                </a:solidFill>
              </a:rPr>
              <a:t>{X(t),t</a:t>
            </a:r>
            <a:r>
              <a:rPr lang="en-US" altLang="zh-CN" sz="3200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smtClean="0">
                <a:solidFill>
                  <a:srgbClr val="0000FF"/>
                </a:solidFill>
              </a:rPr>
              <a:t>T}</a:t>
            </a:r>
            <a:r>
              <a:rPr lang="zh-CN" altLang="en-US" sz="3200" smtClean="0">
                <a:solidFill>
                  <a:srgbClr val="0000FF"/>
                </a:solidFill>
              </a:rPr>
              <a:t>的</a:t>
            </a:r>
            <a:r>
              <a:rPr lang="zh-CN" altLang="en-US" sz="3200" smtClean="0">
                <a:solidFill>
                  <a:srgbClr val="CC00CC"/>
                </a:solidFill>
              </a:rPr>
              <a:t>二维分布函数</a:t>
            </a:r>
            <a:r>
              <a:rPr lang="zh-CN" altLang="en-US" sz="3200" smtClean="0"/>
              <a:t>。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63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564B5914-587D-4695-8FE6-7F69269F94EB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12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DEA00-0A38-47F3-8183-DFDDFFAFABB0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二维概率密度</a:t>
            </a: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1001713" y="1125538"/>
            <a:ext cx="77978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3200"/>
              <a:t>    </a:t>
            </a:r>
            <a:r>
              <a:rPr lang="zh-CN" altLang="en-US" sz="3200"/>
              <a:t>如果</a:t>
            </a:r>
            <a:r>
              <a:rPr lang="en-US" altLang="zh-CN" sz="3200"/>
              <a:t>(X(s),X(t))</a:t>
            </a:r>
            <a:r>
              <a:rPr lang="zh-CN" altLang="en-US" sz="3200"/>
              <a:t>是连续型二维随机变量，存在非负可积函数</a:t>
            </a:r>
            <a:r>
              <a:rPr lang="en-US" altLang="zh-CN" sz="3200"/>
              <a:t>f(s,t;x,y)</a:t>
            </a:r>
            <a:r>
              <a:rPr lang="zh-CN" altLang="en-US" sz="3200"/>
              <a:t>，使得</a:t>
            </a:r>
          </a:p>
        </p:txBody>
      </p:sp>
      <p:graphicFrame>
        <p:nvGraphicFramePr>
          <p:cNvPr id="264197" name="Object 5"/>
          <p:cNvGraphicFramePr>
            <a:graphicFrameLocks noChangeAspect="1"/>
          </p:cNvGraphicFramePr>
          <p:nvPr/>
        </p:nvGraphicFramePr>
        <p:xfrm>
          <a:off x="1187450" y="2295525"/>
          <a:ext cx="7542213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2743200" imgH="444500" progId="Equation.3">
                  <p:embed/>
                </p:oleObj>
              </mc:Choice>
              <mc:Fallback>
                <p:oleObj name="Equation" r:id="rId3" imgW="27432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95525"/>
                        <a:ext cx="7542213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1027113" y="3521075"/>
            <a:ext cx="7793037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3200"/>
              <a:t>成立，则称</a:t>
            </a:r>
            <a:r>
              <a:rPr lang="en-US" altLang="zh-CN" sz="3200"/>
              <a:t>f(s,t;x,y)</a:t>
            </a:r>
            <a:r>
              <a:rPr lang="zh-CN" altLang="en-US" sz="3200"/>
              <a:t>，</a:t>
            </a:r>
            <a:r>
              <a:rPr lang="en-US" altLang="zh-CN" sz="3200"/>
              <a:t>s,t</a:t>
            </a:r>
            <a:r>
              <a:rPr lang="en-US" altLang="zh-CN" sz="3200">
                <a:sym typeface="Symbol" panose="05050102010706020507" pitchFamily="18" charset="2"/>
              </a:rPr>
              <a:t></a:t>
            </a:r>
            <a:r>
              <a:rPr lang="en-US" altLang="zh-CN" sz="3200"/>
              <a:t>T</a:t>
            </a:r>
            <a:r>
              <a:rPr lang="zh-CN" altLang="en-US" sz="3200"/>
              <a:t>，</a:t>
            </a:r>
            <a:r>
              <a:rPr lang="en-US" altLang="zh-CN" sz="3200"/>
              <a:t>x,y</a:t>
            </a:r>
            <a:r>
              <a:rPr lang="en-US" altLang="zh-CN" sz="3200">
                <a:sym typeface="Symbol" panose="05050102010706020507" pitchFamily="18" charset="2"/>
              </a:rPr>
              <a:t>R</a:t>
            </a:r>
            <a:r>
              <a:rPr lang="zh-CN" altLang="en-US" sz="3200"/>
              <a:t>为随机过程</a:t>
            </a:r>
            <a:r>
              <a:rPr lang="en-US" altLang="zh-CN" sz="3200"/>
              <a:t>{X(t),t</a:t>
            </a:r>
            <a:r>
              <a:rPr lang="en-US" altLang="zh-CN" sz="3200">
                <a:sym typeface="Symbol" panose="05050102010706020507" pitchFamily="18" charset="2"/>
              </a:rPr>
              <a:t></a:t>
            </a:r>
            <a:r>
              <a:rPr lang="en-US" altLang="zh-CN" sz="3200"/>
              <a:t>T}</a:t>
            </a:r>
            <a:r>
              <a:rPr lang="zh-CN" altLang="en-US" sz="3200"/>
              <a:t>的</a:t>
            </a:r>
            <a:r>
              <a:rPr lang="zh-CN" altLang="en-US" sz="3200">
                <a:solidFill>
                  <a:srgbClr val="CC00CC"/>
                </a:solidFill>
              </a:rPr>
              <a:t>二维概率密度</a:t>
            </a:r>
            <a:r>
              <a:rPr lang="en-US" altLang="zh-CN" sz="3200">
                <a:solidFill>
                  <a:srgbClr val="CC00CC"/>
                </a:solidFill>
              </a:rPr>
              <a:t>(</a:t>
            </a:r>
            <a:r>
              <a:rPr lang="zh-CN" altLang="en-US" sz="3200">
                <a:solidFill>
                  <a:srgbClr val="CC00CC"/>
                </a:solidFill>
              </a:rPr>
              <a:t>函数</a:t>
            </a:r>
            <a:r>
              <a:rPr lang="en-US" altLang="zh-CN" sz="3200">
                <a:solidFill>
                  <a:srgbClr val="CC00CC"/>
                </a:solidFill>
              </a:rPr>
              <a:t>)</a:t>
            </a:r>
            <a:r>
              <a:rPr lang="zh-CN" altLang="en-US" sz="3200"/>
              <a:t>。此时</a:t>
            </a:r>
          </a:p>
        </p:txBody>
      </p:sp>
      <p:graphicFrame>
        <p:nvGraphicFramePr>
          <p:cNvPr id="264199" name="Object 7"/>
          <p:cNvGraphicFramePr>
            <a:graphicFrameLocks noChangeAspect="1"/>
          </p:cNvGraphicFramePr>
          <p:nvPr/>
        </p:nvGraphicFramePr>
        <p:xfrm>
          <a:off x="2155825" y="5229225"/>
          <a:ext cx="450373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5" imgW="1637589" imgH="444307" progId="Equation.3">
                  <p:embed/>
                </p:oleObj>
              </mc:Choice>
              <mc:Fallback>
                <p:oleObj name="Equation" r:id="rId5" imgW="1637589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5229225"/>
                        <a:ext cx="4503738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74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34310399-8345-4995-A47B-3B32B56E0FC1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13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 autoUpdateAnimBg="0"/>
      <p:bldP spid="26419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E02A83-7868-4FE8-A125-EC16F9FA24F2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</a:t>
            </a:r>
            <a:r>
              <a:rPr lang="zh-CN" altLang="en-US" smtClean="0"/>
              <a:t>维分布函数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31888"/>
            <a:ext cx="8077200" cy="4433887"/>
          </a:xfrm>
        </p:spPr>
        <p:txBody>
          <a:bodyPr/>
          <a:lstStyle/>
          <a:p>
            <a:pPr algn="di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	    </a:t>
            </a:r>
            <a:r>
              <a:rPr lang="zh-CN" altLang="en-US" sz="3200" smtClean="0"/>
              <a:t>设</a:t>
            </a:r>
            <a:r>
              <a:rPr lang="en-US" altLang="zh-CN" sz="3200" smtClean="0"/>
              <a:t>{X(t),t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T}</a:t>
            </a:r>
            <a:r>
              <a:rPr lang="zh-CN" altLang="en-US" sz="3200" smtClean="0"/>
              <a:t>是一个随机过程，对任意</a:t>
            </a:r>
            <a:r>
              <a:rPr lang="en-US" altLang="zh-CN" sz="3200" smtClean="0"/>
              <a:t>t</a:t>
            </a:r>
            <a:r>
              <a:rPr lang="en-US" altLang="zh-CN" sz="3200" baseline="-25000" smtClean="0"/>
              <a:t>1</a:t>
            </a:r>
            <a:r>
              <a:rPr lang="en-US" altLang="zh-CN" sz="3200" smtClean="0"/>
              <a:t>,t</a:t>
            </a:r>
            <a:r>
              <a:rPr lang="en-US" altLang="zh-CN" sz="3200" baseline="-25000" smtClean="0"/>
              <a:t>2</a:t>
            </a:r>
            <a:r>
              <a:rPr lang="en-US" altLang="zh-CN" sz="3200" smtClean="0"/>
              <a:t>,…,t</a:t>
            </a:r>
            <a:r>
              <a:rPr lang="en-US" altLang="zh-CN" sz="3200" baseline="-25000" smtClean="0"/>
              <a:t>n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T</a:t>
            </a:r>
            <a:r>
              <a:rPr lang="zh-CN" altLang="en-US" sz="3200" smtClean="0"/>
              <a:t>，</a:t>
            </a:r>
            <a:r>
              <a:rPr lang="en-US" altLang="zh-CN" sz="3200" smtClean="0"/>
              <a:t>n</a:t>
            </a:r>
            <a:r>
              <a:rPr lang="zh-CN" altLang="en-US" sz="3200" smtClean="0"/>
              <a:t>维随机变量</a:t>
            </a:r>
            <a:r>
              <a:rPr lang="en-US" altLang="zh-CN" sz="3200" smtClean="0"/>
              <a:t>(X(t</a:t>
            </a:r>
            <a:r>
              <a:rPr lang="en-US" altLang="zh-CN" sz="3200" baseline="-25000" smtClean="0"/>
              <a:t>1</a:t>
            </a:r>
            <a:r>
              <a:rPr lang="en-US" altLang="zh-CN" sz="3200" smtClean="0"/>
              <a:t>),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	X(t</a:t>
            </a:r>
            <a:r>
              <a:rPr lang="en-US" altLang="zh-CN" sz="3200" baseline="-25000" smtClean="0"/>
              <a:t>2</a:t>
            </a:r>
            <a:r>
              <a:rPr lang="en-US" altLang="zh-CN" sz="3200" smtClean="0"/>
              <a:t>),…,X(t</a:t>
            </a:r>
            <a:r>
              <a:rPr lang="en-US" altLang="zh-CN" sz="3200" baseline="-25000" smtClean="0"/>
              <a:t>n</a:t>
            </a:r>
            <a:r>
              <a:rPr lang="en-US" altLang="zh-CN" sz="3200" smtClean="0"/>
              <a:t>))</a:t>
            </a:r>
            <a:r>
              <a:rPr lang="zh-CN" altLang="en-US" sz="3200" smtClean="0"/>
              <a:t>的联合分布函数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rgbClr val="CC00CC"/>
                </a:solidFill>
              </a:rPr>
              <a:t>		  </a:t>
            </a:r>
            <a:r>
              <a:rPr lang="en-US" altLang="zh-CN" sz="3200" smtClean="0">
                <a:solidFill>
                  <a:srgbClr val="CC00CC"/>
                </a:solidFill>
              </a:rPr>
              <a:t>F(t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3200" smtClean="0">
                <a:solidFill>
                  <a:srgbClr val="CC00CC"/>
                </a:solidFill>
              </a:rPr>
              <a:t>,t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3200" smtClean="0">
                <a:solidFill>
                  <a:srgbClr val="CC00CC"/>
                </a:solidFill>
              </a:rPr>
              <a:t>,…,t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n</a:t>
            </a:r>
            <a:r>
              <a:rPr lang="en-US" altLang="zh-CN" sz="3200" smtClean="0">
                <a:solidFill>
                  <a:srgbClr val="CC00CC"/>
                </a:solidFill>
              </a:rPr>
              <a:t>;x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3200" smtClean="0">
                <a:solidFill>
                  <a:srgbClr val="CC00CC"/>
                </a:solidFill>
              </a:rPr>
              <a:t>,x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3200" smtClean="0">
                <a:solidFill>
                  <a:srgbClr val="CC00CC"/>
                </a:solidFill>
              </a:rPr>
              <a:t>,…,x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n</a:t>
            </a:r>
            <a:r>
              <a:rPr lang="en-US" altLang="zh-CN" sz="3200" smtClean="0">
                <a:solidFill>
                  <a:srgbClr val="CC00CC"/>
                </a:solidFill>
              </a:rPr>
              <a:t>)	</a:t>
            </a:r>
          </a:p>
          <a:p>
            <a:pPr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CC00CC"/>
                </a:solidFill>
              </a:rPr>
              <a:t>	</a:t>
            </a:r>
            <a:r>
              <a:rPr lang="zh-CN" altLang="en-US" sz="3200" smtClean="0">
                <a:solidFill>
                  <a:srgbClr val="CC00CC"/>
                </a:solidFill>
              </a:rPr>
              <a:t>＝</a:t>
            </a:r>
            <a:r>
              <a:rPr lang="en-US" altLang="zh-CN" sz="3200" smtClean="0">
                <a:solidFill>
                  <a:srgbClr val="CC00CC"/>
                </a:solidFill>
              </a:rPr>
              <a:t>P{X(t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3200" smtClean="0">
                <a:solidFill>
                  <a:srgbClr val="CC00CC"/>
                </a:solidFill>
              </a:rPr>
              <a:t>)&lt;x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3200" smtClean="0">
                <a:solidFill>
                  <a:srgbClr val="CC00CC"/>
                </a:solidFill>
              </a:rPr>
              <a:t>,X(t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3200" smtClean="0">
                <a:solidFill>
                  <a:srgbClr val="CC00CC"/>
                </a:solidFill>
              </a:rPr>
              <a:t>)&lt;x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3200" smtClean="0">
                <a:solidFill>
                  <a:srgbClr val="CC00CC"/>
                </a:solidFill>
              </a:rPr>
              <a:t>,…,X(t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n</a:t>
            </a:r>
            <a:r>
              <a:rPr lang="en-US" altLang="zh-CN" sz="3200" smtClean="0">
                <a:solidFill>
                  <a:srgbClr val="CC00CC"/>
                </a:solidFill>
              </a:rPr>
              <a:t>)&lt;x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n</a:t>
            </a:r>
            <a:r>
              <a:rPr lang="en-US" altLang="zh-CN" sz="3200" smtClean="0">
                <a:solidFill>
                  <a:srgbClr val="CC00CC"/>
                </a:solidFill>
              </a:rPr>
              <a:t>}</a:t>
            </a:r>
            <a:r>
              <a:rPr lang="zh-CN" altLang="en-US" sz="3200" smtClean="0">
                <a:solidFill>
                  <a:srgbClr val="CC00CC"/>
                </a:solidFill>
              </a:rPr>
              <a:t>，</a:t>
            </a:r>
          </a:p>
          <a:p>
            <a:pPr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CC00CC"/>
                </a:solidFill>
              </a:rPr>
              <a:t>t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3200" smtClean="0">
                <a:solidFill>
                  <a:srgbClr val="CC00CC"/>
                </a:solidFill>
              </a:rPr>
              <a:t>,t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3200" smtClean="0">
                <a:solidFill>
                  <a:srgbClr val="CC00CC"/>
                </a:solidFill>
              </a:rPr>
              <a:t>,…,t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n</a:t>
            </a:r>
            <a:r>
              <a:rPr lang="en-US" altLang="zh-CN" sz="3200" smtClean="0">
                <a:solidFill>
                  <a:srgbClr val="CC00CC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smtClean="0">
                <a:solidFill>
                  <a:srgbClr val="CC00CC"/>
                </a:solidFill>
              </a:rPr>
              <a:t>T</a:t>
            </a:r>
            <a:r>
              <a:rPr lang="zh-CN" altLang="en-US" sz="3200" smtClean="0">
                <a:solidFill>
                  <a:srgbClr val="CC00CC"/>
                </a:solidFill>
              </a:rPr>
              <a:t>，</a:t>
            </a:r>
            <a:r>
              <a:rPr lang="en-US" altLang="zh-CN" sz="3200" smtClean="0">
                <a:solidFill>
                  <a:srgbClr val="CC00CC"/>
                </a:solidFill>
              </a:rPr>
              <a:t>x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3200" smtClean="0">
                <a:solidFill>
                  <a:srgbClr val="CC00CC"/>
                </a:solidFill>
              </a:rPr>
              <a:t>,x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3200" smtClean="0">
                <a:solidFill>
                  <a:srgbClr val="CC00CC"/>
                </a:solidFill>
              </a:rPr>
              <a:t>,…,x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n</a:t>
            </a:r>
            <a:r>
              <a:rPr lang="en-US" altLang="zh-CN" sz="3200" smtClean="0">
                <a:solidFill>
                  <a:srgbClr val="CC00CC"/>
                </a:solidFill>
                <a:sym typeface="Symbol" panose="05050102010706020507" pitchFamily="18" charset="2"/>
              </a:rPr>
              <a:t>R</a:t>
            </a:r>
            <a:endParaRPr lang="en-US" altLang="zh-CN" sz="3200" smtClean="0">
              <a:solidFill>
                <a:srgbClr val="CC00CC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	</a:t>
            </a:r>
            <a:r>
              <a:rPr lang="zh-CN" altLang="en-US" sz="3200" smtClean="0"/>
              <a:t>称为</a:t>
            </a:r>
            <a:r>
              <a:rPr lang="zh-CN" altLang="en-US" sz="3200" smtClean="0">
                <a:solidFill>
                  <a:srgbClr val="0000FF"/>
                </a:solidFill>
              </a:rPr>
              <a:t>随机过程</a:t>
            </a:r>
            <a:r>
              <a:rPr lang="en-US" altLang="zh-CN" sz="3200" smtClean="0">
                <a:solidFill>
                  <a:srgbClr val="0000FF"/>
                </a:solidFill>
              </a:rPr>
              <a:t>{X(t),t</a:t>
            </a:r>
            <a:r>
              <a:rPr lang="en-US" altLang="zh-CN" sz="3200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smtClean="0">
                <a:solidFill>
                  <a:srgbClr val="0000FF"/>
                </a:solidFill>
              </a:rPr>
              <a:t>T}</a:t>
            </a:r>
            <a:r>
              <a:rPr lang="zh-CN" altLang="en-US" sz="3200" smtClean="0">
                <a:solidFill>
                  <a:srgbClr val="0000FF"/>
                </a:solidFill>
              </a:rPr>
              <a:t>的</a:t>
            </a:r>
            <a:r>
              <a:rPr lang="en-US" altLang="zh-CN" sz="3200" smtClean="0">
                <a:solidFill>
                  <a:srgbClr val="CC00CC"/>
                </a:solidFill>
              </a:rPr>
              <a:t>n</a:t>
            </a:r>
            <a:r>
              <a:rPr lang="zh-CN" altLang="en-US" sz="3200" smtClean="0">
                <a:solidFill>
                  <a:srgbClr val="CC00CC"/>
                </a:solidFill>
              </a:rPr>
              <a:t>维分布函数</a:t>
            </a:r>
            <a:r>
              <a:rPr lang="zh-CN" altLang="en-US" sz="3200" smtClean="0"/>
              <a:t>。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84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82324F3C-71AD-429E-8A08-26C3644D1FCF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14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065606-8D6A-41F5-AC17-46D48224BACB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</a:t>
            </a:r>
            <a:r>
              <a:rPr lang="zh-CN" altLang="en-US" smtClean="0"/>
              <a:t>维概率密度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36650"/>
            <a:ext cx="8077200" cy="1428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    </a:t>
            </a:r>
            <a:r>
              <a:rPr lang="zh-CN" altLang="en-US" sz="2600" smtClean="0"/>
              <a:t>如果</a:t>
            </a:r>
            <a:r>
              <a:rPr lang="en-US" altLang="zh-CN" sz="2600" smtClean="0"/>
              <a:t>(X(t</a:t>
            </a:r>
            <a:r>
              <a:rPr lang="en-US" altLang="zh-CN" sz="2600" baseline="-25000" smtClean="0"/>
              <a:t>1</a:t>
            </a:r>
            <a:r>
              <a:rPr lang="en-US" altLang="zh-CN" sz="2600" smtClean="0"/>
              <a:t>),X(t</a:t>
            </a:r>
            <a:r>
              <a:rPr lang="en-US" altLang="zh-CN" sz="2600" baseline="-25000" smtClean="0"/>
              <a:t>2</a:t>
            </a:r>
            <a:r>
              <a:rPr lang="en-US" altLang="zh-CN" sz="2600" smtClean="0"/>
              <a:t>),…,X(t</a:t>
            </a:r>
            <a:r>
              <a:rPr lang="en-US" altLang="zh-CN" sz="2600" baseline="-25000" smtClean="0"/>
              <a:t>n</a:t>
            </a:r>
            <a:r>
              <a:rPr lang="en-US" altLang="zh-CN" sz="2600" smtClean="0"/>
              <a:t>))</a:t>
            </a:r>
            <a:r>
              <a:rPr lang="zh-CN" altLang="en-US" sz="2600" smtClean="0"/>
              <a:t>是连续型</a:t>
            </a:r>
            <a:r>
              <a:rPr lang="en-US" altLang="zh-CN" sz="2600" smtClean="0"/>
              <a:t>n</a:t>
            </a:r>
            <a:r>
              <a:rPr lang="zh-CN" altLang="en-US" sz="2600" smtClean="0"/>
              <a:t>维随机变量，存在非负可积函数</a:t>
            </a:r>
            <a:r>
              <a:rPr lang="en-US" altLang="zh-CN" sz="2600" smtClean="0"/>
              <a:t>f(t</a:t>
            </a:r>
            <a:r>
              <a:rPr lang="en-US" altLang="zh-CN" sz="2600" baseline="-25000" smtClean="0"/>
              <a:t>1</a:t>
            </a:r>
            <a:r>
              <a:rPr lang="en-US" altLang="zh-CN" sz="2600" smtClean="0"/>
              <a:t>,t</a:t>
            </a:r>
            <a:r>
              <a:rPr lang="en-US" altLang="zh-CN" sz="2600" baseline="-25000" smtClean="0"/>
              <a:t>2</a:t>
            </a:r>
            <a:r>
              <a:rPr lang="en-US" altLang="zh-CN" sz="2600" smtClean="0"/>
              <a:t>,…,t</a:t>
            </a:r>
            <a:r>
              <a:rPr lang="en-US" altLang="zh-CN" sz="2600" baseline="-25000" smtClean="0"/>
              <a:t>n</a:t>
            </a:r>
            <a:r>
              <a:rPr lang="en-US" altLang="zh-CN" sz="2600" smtClean="0"/>
              <a:t>;x</a:t>
            </a:r>
            <a:r>
              <a:rPr lang="en-US" altLang="zh-CN" sz="2600" baseline="-25000" smtClean="0"/>
              <a:t>1</a:t>
            </a:r>
            <a:r>
              <a:rPr lang="en-US" altLang="zh-CN" sz="2600" smtClean="0"/>
              <a:t>,x</a:t>
            </a:r>
            <a:r>
              <a:rPr lang="en-US" altLang="zh-CN" sz="2600" baseline="-25000" smtClean="0"/>
              <a:t>2</a:t>
            </a:r>
            <a:r>
              <a:rPr lang="en-US" altLang="zh-CN" sz="2600" smtClean="0"/>
              <a:t>,…,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	x</a:t>
            </a:r>
            <a:r>
              <a:rPr lang="en-US" altLang="zh-CN" sz="2600" baseline="-25000" smtClean="0"/>
              <a:t>n</a:t>
            </a:r>
            <a:r>
              <a:rPr lang="en-US" altLang="zh-CN" sz="2600" smtClean="0"/>
              <a:t>)</a:t>
            </a:r>
            <a:r>
              <a:rPr lang="zh-CN" altLang="en-US" sz="2600" smtClean="0"/>
              <a:t>，使得</a:t>
            </a:r>
          </a:p>
        </p:txBody>
      </p:sp>
      <p:graphicFrame>
        <p:nvGraphicFramePr>
          <p:cNvPr id="322565" name="Object 5"/>
          <p:cNvGraphicFramePr>
            <a:graphicFrameLocks noChangeAspect="1"/>
          </p:cNvGraphicFramePr>
          <p:nvPr/>
        </p:nvGraphicFramePr>
        <p:xfrm>
          <a:off x="1573213" y="2627313"/>
          <a:ext cx="733107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3" imgW="3492500" imgH="558800" progId="Equation.3">
                  <p:embed/>
                </p:oleObj>
              </mc:Choice>
              <mc:Fallback>
                <p:oleObj name="Equation" r:id="rId3" imgW="34925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627313"/>
                        <a:ext cx="7331075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6" name="Rectangle 6"/>
          <p:cNvSpPr>
            <a:spLocks noChangeArrowheads="1"/>
          </p:cNvSpPr>
          <p:nvPr/>
        </p:nvSpPr>
        <p:spPr bwMode="auto">
          <a:xfrm>
            <a:off x="1111250" y="3862388"/>
            <a:ext cx="7793038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2600"/>
              <a:t>t</a:t>
            </a:r>
            <a:r>
              <a:rPr lang="en-US" altLang="zh-CN" sz="2600" baseline="-25000"/>
              <a:t>1</a:t>
            </a:r>
            <a:r>
              <a:rPr lang="en-US" altLang="zh-CN" sz="2600"/>
              <a:t>,t</a:t>
            </a:r>
            <a:r>
              <a:rPr lang="en-US" altLang="zh-CN" sz="2600" baseline="-25000"/>
              <a:t>2</a:t>
            </a:r>
            <a:r>
              <a:rPr lang="en-US" altLang="zh-CN" sz="2600"/>
              <a:t>,…,t</a:t>
            </a:r>
            <a:r>
              <a:rPr lang="en-US" altLang="zh-CN" sz="2600" baseline="-25000"/>
              <a:t>n</a:t>
            </a:r>
            <a:r>
              <a:rPr lang="en-US" altLang="zh-CN" sz="2600">
                <a:sym typeface="Symbol" panose="05050102010706020507" pitchFamily="18" charset="2"/>
              </a:rPr>
              <a:t></a:t>
            </a:r>
            <a:r>
              <a:rPr lang="en-US" altLang="zh-CN" sz="2600"/>
              <a:t>T</a:t>
            </a:r>
            <a:r>
              <a:rPr lang="zh-CN" altLang="en-US" sz="2600"/>
              <a:t>；</a:t>
            </a:r>
            <a:r>
              <a:rPr lang="en-US" altLang="zh-CN" sz="2600"/>
              <a:t>x</a:t>
            </a:r>
            <a:r>
              <a:rPr lang="en-US" altLang="zh-CN" sz="2600" baseline="-25000"/>
              <a:t>1</a:t>
            </a:r>
            <a:r>
              <a:rPr lang="en-US" altLang="zh-CN" sz="2600"/>
              <a:t>,x</a:t>
            </a:r>
            <a:r>
              <a:rPr lang="en-US" altLang="zh-CN" sz="2600" baseline="-25000"/>
              <a:t>2</a:t>
            </a:r>
            <a:r>
              <a:rPr lang="en-US" altLang="zh-CN" sz="2600"/>
              <a:t>,…,x</a:t>
            </a:r>
            <a:r>
              <a:rPr lang="en-US" altLang="zh-CN" sz="2600" baseline="-25000"/>
              <a:t>n</a:t>
            </a:r>
            <a:r>
              <a:rPr lang="en-US" altLang="zh-CN" sz="2600">
                <a:sym typeface="Symbol" panose="05050102010706020507" pitchFamily="18" charset="2"/>
              </a:rPr>
              <a:t>R</a:t>
            </a:r>
            <a:endParaRPr lang="en-US" altLang="zh-CN" sz="2600"/>
          </a:p>
          <a:p>
            <a:pPr eaLnBrk="1" hangingPunct="1">
              <a:buClrTx/>
              <a:buFontTx/>
              <a:buNone/>
            </a:pPr>
            <a:r>
              <a:rPr lang="zh-CN" altLang="en-US" sz="2600"/>
              <a:t>成立，则称</a:t>
            </a:r>
            <a:r>
              <a:rPr lang="en-US" altLang="zh-CN" sz="2600"/>
              <a:t>f(t</a:t>
            </a:r>
            <a:r>
              <a:rPr lang="en-US" altLang="zh-CN" sz="2600" baseline="-25000"/>
              <a:t>1</a:t>
            </a:r>
            <a:r>
              <a:rPr lang="en-US" altLang="zh-CN" sz="2600"/>
              <a:t>,t</a:t>
            </a:r>
            <a:r>
              <a:rPr lang="en-US" altLang="zh-CN" sz="2600" baseline="-25000"/>
              <a:t>2</a:t>
            </a:r>
            <a:r>
              <a:rPr lang="en-US" altLang="zh-CN" sz="2600"/>
              <a:t>,…,t</a:t>
            </a:r>
            <a:r>
              <a:rPr lang="en-US" altLang="zh-CN" sz="2600" baseline="-25000"/>
              <a:t>n</a:t>
            </a:r>
            <a:r>
              <a:rPr lang="en-US" altLang="zh-CN" sz="2600">
                <a:sym typeface="Symbol" panose="05050102010706020507" pitchFamily="18" charset="2"/>
              </a:rPr>
              <a:t></a:t>
            </a:r>
            <a:r>
              <a:rPr lang="en-US" altLang="zh-CN" sz="2600"/>
              <a:t>T</a:t>
            </a:r>
            <a:r>
              <a:rPr lang="zh-CN" altLang="en-US" sz="2600"/>
              <a:t>；</a:t>
            </a:r>
            <a:r>
              <a:rPr lang="en-US" altLang="zh-CN" sz="2600"/>
              <a:t>x</a:t>
            </a:r>
            <a:r>
              <a:rPr lang="en-US" altLang="zh-CN" sz="2600" baseline="-25000"/>
              <a:t>1</a:t>
            </a:r>
            <a:r>
              <a:rPr lang="en-US" altLang="zh-CN" sz="2600"/>
              <a:t>,x</a:t>
            </a:r>
            <a:r>
              <a:rPr lang="en-US" altLang="zh-CN" sz="2600" baseline="-25000"/>
              <a:t>2</a:t>
            </a:r>
            <a:r>
              <a:rPr lang="en-US" altLang="zh-CN" sz="2600"/>
              <a:t>,…,x</a:t>
            </a:r>
            <a:r>
              <a:rPr lang="en-US" altLang="zh-CN" sz="2600" baseline="-25000"/>
              <a:t>n</a:t>
            </a:r>
            <a:r>
              <a:rPr lang="en-US" altLang="zh-CN" sz="2600"/>
              <a:t>)</a:t>
            </a:r>
            <a:r>
              <a:rPr lang="zh-CN" altLang="en-US" sz="2600"/>
              <a:t>为随机过程</a:t>
            </a:r>
            <a:r>
              <a:rPr lang="en-US" altLang="zh-CN" sz="2600"/>
              <a:t>{X(t),t</a:t>
            </a:r>
            <a:r>
              <a:rPr lang="en-US" altLang="zh-CN" sz="2600">
                <a:sym typeface="Symbol" panose="05050102010706020507" pitchFamily="18" charset="2"/>
              </a:rPr>
              <a:t></a:t>
            </a:r>
            <a:r>
              <a:rPr lang="en-US" altLang="zh-CN" sz="2600"/>
              <a:t>T}</a:t>
            </a:r>
            <a:r>
              <a:rPr lang="zh-CN" altLang="en-US" sz="2600"/>
              <a:t>的</a:t>
            </a:r>
            <a:r>
              <a:rPr lang="en-US" altLang="zh-CN" sz="2600">
                <a:solidFill>
                  <a:srgbClr val="CC00CC"/>
                </a:solidFill>
              </a:rPr>
              <a:t>n</a:t>
            </a:r>
            <a:r>
              <a:rPr lang="zh-CN" altLang="en-US" sz="2600">
                <a:solidFill>
                  <a:srgbClr val="CC00CC"/>
                </a:solidFill>
              </a:rPr>
              <a:t>维概率密度</a:t>
            </a:r>
            <a:r>
              <a:rPr lang="en-US" altLang="zh-CN" sz="2600">
                <a:solidFill>
                  <a:srgbClr val="CC00CC"/>
                </a:solidFill>
              </a:rPr>
              <a:t>(</a:t>
            </a:r>
            <a:r>
              <a:rPr lang="zh-CN" altLang="en-US" sz="2600">
                <a:solidFill>
                  <a:srgbClr val="CC00CC"/>
                </a:solidFill>
              </a:rPr>
              <a:t>函数</a:t>
            </a:r>
            <a:r>
              <a:rPr lang="en-US" altLang="zh-CN" sz="2600">
                <a:solidFill>
                  <a:srgbClr val="CC00CC"/>
                </a:solidFill>
              </a:rPr>
              <a:t>)</a:t>
            </a:r>
            <a:r>
              <a:rPr lang="zh-CN" altLang="en-US" sz="2600"/>
              <a:t>。此时</a:t>
            </a:r>
          </a:p>
        </p:txBody>
      </p:sp>
      <p:graphicFrame>
        <p:nvGraphicFramePr>
          <p:cNvPr id="322567" name="Object 7"/>
          <p:cNvGraphicFramePr>
            <a:graphicFrameLocks noChangeAspect="1"/>
          </p:cNvGraphicFramePr>
          <p:nvPr/>
        </p:nvGraphicFramePr>
        <p:xfrm>
          <a:off x="1092200" y="5445125"/>
          <a:ext cx="78120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5" imgW="3721100" imgH="457200" progId="Equation.3">
                  <p:embed/>
                </p:oleObj>
              </mc:Choice>
              <mc:Fallback>
                <p:oleObj name="Equation" r:id="rId5" imgW="37211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445125"/>
                        <a:ext cx="781208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94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4D7DC28A-48D5-4B5F-B26C-87291B9BA4C6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15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  <p:bldP spid="32256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6A3F12-685F-4B91-B6F6-C8E244E96007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n+m</a:t>
            </a:r>
            <a:r>
              <a:rPr lang="zh-CN" altLang="en-US" smtClean="0"/>
              <a:t>维联合分布函数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25538"/>
            <a:ext cx="7753350" cy="5281612"/>
          </a:xfrm>
        </p:spPr>
        <p:txBody>
          <a:bodyPr/>
          <a:lstStyle/>
          <a:p>
            <a:pPr marL="342900" indent="-342900" algn="dist"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设</a:t>
            </a:r>
            <a:r>
              <a:rPr lang="en-US" altLang="zh-CN" sz="2400" smtClean="0"/>
              <a:t>{X(t),t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T}</a:t>
            </a:r>
            <a:r>
              <a:rPr lang="zh-CN" altLang="en-US" sz="2400" smtClean="0"/>
              <a:t>和</a:t>
            </a:r>
            <a:r>
              <a:rPr lang="en-US" altLang="zh-CN" sz="2400" smtClean="0"/>
              <a:t>{Y(t),t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T}</a:t>
            </a:r>
            <a:r>
              <a:rPr lang="zh-CN" altLang="en-US" sz="2400" smtClean="0"/>
              <a:t>是两个随机过程，对任</a:t>
            </a:r>
          </a:p>
          <a:p>
            <a:pPr marL="342900" indent="-342900" algn="dist"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smtClean="0"/>
              <a:t>意</a:t>
            </a:r>
            <a:r>
              <a:rPr lang="en-US" altLang="zh-CN" sz="2400" smtClean="0"/>
              <a:t>s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,s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,…,s</a:t>
            </a:r>
            <a:r>
              <a:rPr lang="en-US" altLang="zh-CN" sz="2400" baseline="-25000" smtClean="0"/>
              <a:t>n</a:t>
            </a:r>
            <a:r>
              <a:rPr lang="en-US" altLang="zh-CN" sz="2400" smtClean="0">
                <a:sym typeface="Symbol" panose="05050102010706020507" pitchFamily="18" charset="2"/>
              </a:rPr>
              <a:t>,</a:t>
            </a:r>
            <a:r>
              <a:rPr lang="en-US" altLang="zh-CN" sz="2400" smtClean="0"/>
              <a:t>t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,t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,…,t</a:t>
            </a:r>
            <a:r>
              <a:rPr lang="en-US" altLang="zh-CN" sz="2400" baseline="-25000" smtClean="0"/>
              <a:t>m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T</a:t>
            </a:r>
            <a:r>
              <a:rPr lang="zh-CN" altLang="en-US" sz="2400" smtClean="0"/>
              <a:t>，把</a:t>
            </a:r>
            <a:r>
              <a:rPr lang="en-US" altLang="zh-CN" sz="2400" smtClean="0"/>
              <a:t>n+m</a:t>
            </a:r>
            <a:r>
              <a:rPr lang="zh-CN" altLang="en-US" sz="2400" smtClean="0"/>
              <a:t>维随机变量</a:t>
            </a:r>
            <a:r>
              <a:rPr lang="en-US" altLang="zh-CN" sz="2400" smtClean="0"/>
              <a:t>(X(s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),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X(s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),…,X(s</a:t>
            </a:r>
            <a:r>
              <a:rPr lang="en-US" altLang="zh-CN" sz="2400" baseline="-25000" smtClean="0"/>
              <a:t>n</a:t>
            </a:r>
            <a:r>
              <a:rPr lang="en-US" altLang="zh-CN" sz="2400" smtClean="0"/>
              <a:t>),Y(t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),Y(t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),…,Y(t</a:t>
            </a:r>
            <a:r>
              <a:rPr lang="en-US" altLang="zh-CN" sz="2400" baseline="-25000" smtClean="0"/>
              <a:t>m</a:t>
            </a:r>
            <a:r>
              <a:rPr lang="en-US" altLang="zh-CN" sz="2400" smtClean="0"/>
              <a:t>))</a:t>
            </a:r>
            <a:r>
              <a:rPr lang="zh-CN" altLang="en-US" sz="2400" smtClean="0"/>
              <a:t>的联合分布函数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FF9900"/>
                </a:solidFill>
              </a:rPr>
              <a:t>	</a:t>
            </a:r>
            <a:r>
              <a:rPr lang="en-US" altLang="zh-CN" sz="2400" smtClean="0">
                <a:solidFill>
                  <a:srgbClr val="CC00CC"/>
                </a:solidFill>
              </a:rPr>
              <a:t>F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XY</a:t>
            </a:r>
            <a:r>
              <a:rPr lang="en-US" altLang="zh-CN" sz="2400" smtClean="0">
                <a:solidFill>
                  <a:srgbClr val="CC00CC"/>
                </a:solidFill>
              </a:rPr>
              <a:t>(s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2400" smtClean="0">
                <a:solidFill>
                  <a:srgbClr val="CC00CC"/>
                </a:solidFill>
              </a:rPr>
              <a:t>,s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2400" smtClean="0">
                <a:solidFill>
                  <a:srgbClr val="CC00CC"/>
                </a:solidFill>
              </a:rPr>
              <a:t>,…,s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n</a:t>
            </a:r>
            <a:r>
              <a:rPr lang="en-US" altLang="zh-CN" sz="2400" smtClean="0">
                <a:solidFill>
                  <a:srgbClr val="CC00CC"/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smtClean="0">
                <a:solidFill>
                  <a:srgbClr val="CC00CC"/>
                </a:solidFill>
              </a:rPr>
              <a:t>t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2400" smtClean="0">
                <a:solidFill>
                  <a:srgbClr val="CC00CC"/>
                </a:solidFill>
              </a:rPr>
              <a:t>,t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2400" smtClean="0">
                <a:solidFill>
                  <a:srgbClr val="CC00CC"/>
                </a:solidFill>
              </a:rPr>
              <a:t>,…,t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m</a:t>
            </a:r>
            <a:r>
              <a:rPr lang="en-US" altLang="zh-CN" sz="2400" smtClean="0">
                <a:solidFill>
                  <a:srgbClr val="CC00CC"/>
                </a:solidFill>
              </a:rPr>
              <a:t>;x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2400" smtClean="0">
                <a:solidFill>
                  <a:srgbClr val="CC00CC"/>
                </a:solidFill>
              </a:rPr>
              <a:t>,x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2400" smtClean="0">
                <a:solidFill>
                  <a:srgbClr val="CC00CC"/>
                </a:solidFill>
              </a:rPr>
              <a:t>,…,x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n</a:t>
            </a:r>
            <a:r>
              <a:rPr lang="en-US" altLang="zh-CN" sz="2400" smtClean="0">
                <a:solidFill>
                  <a:srgbClr val="CC00CC"/>
                </a:solidFill>
              </a:rPr>
              <a:t>,y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2400" smtClean="0">
                <a:solidFill>
                  <a:srgbClr val="CC00CC"/>
                </a:solidFill>
              </a:rPr>
              <a:t>,y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2400" smtClean="0">
                <a:solidFill>
                  <a:srgbClr val="CC00CC"/>
                </a:solidFill>
              </a:rPr>
              <a:t>,…,y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m</a:t>
            </a:r>
            <a:r>
              <a:rPr lang="en-US" altLang="zh-CN" sz="2400" smtClean="0">
                <a:solidFill>
                  <a:srgbClr val="CC00CC"/>
                </a:solidFill>
              </a:rPr>
              <a:t>)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CC00CC"/>
                </a:solidFill>
              </a:rPr>
              <a:t>＝</a:t>
            </a:r>
            <a:r>
              <a:rPr lang="en-US" altLang="zh-CN" sz="2400" smtClean="0">
                <a:solidFill>
                  <a:srgbClr val="CC00CC"/>
                </a:solidFill>
              </a:rPr>
              <a:t>P{X(s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2400" smtClean="0">
                <a:solidFill>
                  <a:srgbClr val="CC00CC"/>
                </a:solidFill>
              </a:rPr>
              <a:t>)&lt;x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2400" smtClean="0">
                <a:solidFill>
                  <a:srgbClr val="CC00CC"/>
                </a:solidFill>
              </a:rPr>
              <a:t>,X(s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2400" smtClean="0">
                <a:solidFill>
                  <a:srgbClr val="CC00CC"/>
                </a:solidFill>
              </a:rPr>
              <a:t>)&lt;x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2400" smtClean="0">
                <a:solidFill>
                  <a:srgbClr val="CC00CC"/>
                </a:solidFill>
              </a:rPr>
              <a:t>,…,X(s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n</a:t>
            </a:r>
            <a:r>
              <a:rPr lang="en-US" altLang="zh-CN" sz="2400" smtClean="0">
                <a:solidFill>
                  <a:srgbClr val="CC00CC"/>
                </a:solidFill>
              </a:rPr>
              <a:t>)&lt;x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n</a:t>
            </a:r>
            <a:r>
              <a:rPr lang="en-US" altLang="zh-CN" sz="2400" smtClean="0">
                <a:solidFill>
                  <a:srgbClr val="CC00CC"/>
                </a:solidFill>
              </a:rPr>
              <a:t>,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CC00CC"/>
                </a:solidFill>
              </a:rPr>
              <a:t>		Y(t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2400" smtClean="0">
                <a:solidFill>
                  <a:srgbClr val="CC00CC"/>
                </a:solidFill>
              </a:rPr>
              <a:t>)&lt;y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2400" smtClean="0">
                <a:solidFill>
                  <a:srgbClr val="CC00CC"/>
                </a:solidFill>
              </a:rPr>
              <a:t>,Y(t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2400" smtClean="0">
                <a:solidFill>
                  <a:srgbClr val="CC00CC"/>
                </a:solidFill>
              </a:rPr>
              <a:t>)&lt;y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2400" smtClean="0">
                <a:solidFill>
                  <a:srgbClr val="CC00CC"/>
                </a:solidFill>
              </a:rPr>
              <a:t>,…,Y(t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m</a:t>
            </a:r>
            <a:r>
              <a:rPr lang="en-US" altLang="zh-CN" sz="2400" smtClean="0">
                <a:solidFill>
                  <a:srgbClr val="CC00CC"/>
                </a:solidFill>
              </a:rPr>
              <a:t>)&lt;y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m</a:t>
            </a:r>
            <a:r>
              <a:rPr lang="en-US" altLang="zh-CN" sz="2400" smtClean="0">
                <a:solidFill>
                  <a:srgbClr val="CC00CC"/>
                </a:solidFill>
              </a:rPr>
              <a:t>}</a:t>
            </a:r>
            <a:r>
              <a:rPr lang="zh-CN" altLang="en-US" sz="2400" smtClean="0">
                <a:solidFill>
                  <a:srgbClr val="CC00CC"/>
                </a:solidFill>
              </a:rPr>
              <a:t>，</a:t>
            </a:r>
          </a:p>
          <a:p>
            <a:pPr marL="342900" indent="-342900" algn="ctr"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CC00CC"/>
                </a:solidFill>
              </a:rPr>
              <a:t>s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2400" smtClean="0">
                <a:solidFill>
                  <a:srgbClr val="CC00CC"/>
                </a:solidFill>
              </a:rPr>
              <a:t>,s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2400" smtClean="0">
                <a:solidFill>
                  <a:srgbClr val="CC00CC"/>
                </a:solidFill>
              </a:rPr>
              <a:t>,…,s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n</a:t>
            </a:r>
            <a:r>
              <a:rPr lang="en-US" altLang="zh-CN" sz="2400" smtClean="0">
                <a:solidFill>
                  <a:srgbClr val="CC00CC"/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smtClean="0">
                <a:solidFill>
                  <a:srgbClr val="CC00CC"/>
                </a:solidFill>
              </a:rPr>
              <a:t>t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2400" smtClean="0">
                <a:solidFill>
                  <a:srgbClr val="CC00CC"/>
                </a:solidFill>
              </a:rPr>
              <a:t>,t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2400" smtClean="0">
                <a:solidFill>
                  <a:srgbClr val="CC00CC"/>
                </a:solidFill>
              </a:rPr>
              <a:t>,…,t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m</a:t>
            </a:r>
            <a:r>
              <a:rPr lang="en-US" altLang="zh-CN" sz="2400" smtClean="0">
                <a:solidFill>
                  <a:srgbClr val="CC00CC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smtClean="0">
                <a:solidFill>
                  <a:srgbClr val="CC00CC"/>
                </a:solidFill>
              </a:rPr>
              <a:t>T</a:t>
            </a:r>
            <a:r>
              <a:rPr lang="zh-CN" altLang="en-US" sz="2400" smtClean="0">
                <a:solidFill>
                  <a:srgbClr val="CC00CC"/>
                </a:solidFill>
              </a:rPr>
              <a:t>，</a:t>
            </a:r>
            <a:r>
              <a:rPr lang="en-US" altLang="zh-CN" sz="2400" smtClean="0">
                <a:solidFill>
                  <a:srgbClr val="CC00CC"/>
                </a:solidFill>
              </a:rPr>
              <a:t>x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2400" smtClean="0">
                <a:solidFill>
                  <a:srgbClr val="CC00CC"/>
                </a:solidFill>
              </a:rPr>
              <a:t>,x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2400" smtClean="0">
                <a:solidFill>
                  <a:srgbClr val="CC00CC"/>
                </a:solidFill>
              </a:rPr>
              <a:t>,…,x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n</a:t>
            </a:r>
            <a:r>
              <a:rPr lang="en-US" altLang="zh-CN" sz="2400" smtClean="0">
                <a:solidFill>
                  <a:srgbClr val="CC00CC"/>
                </a:solidFill>
              </a:rPr>
              <a:t>,y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1</a:t>
            </a:r>
            <a:r>
              <a:rPr lang="en-US" altLang="zh-CN" sz="2400" smtClean="0">
                <a:solidFill>
                  <a:srgbClr val="CC00CC"/>
                </a:solidFill>
              </a:rPr>
              <a:t>,y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2</a:t>
            </a:r>
            <a:r>
              <a:rPr lang="en-US" altLang="zh-CN" sz="2400" smtClean="0">
                <a:solidFill>
                  <a:srgbClr val="CC00CC"/>
                </a:solidFill>
              </a:rPr>
              <a:t>,…,y</a:t>
            </a:r>
            <a:r>
              <a:rPr lang="en-US" altLang="zh-CN" sz="2400" baseline="-25000" smtClean="0">
                <a:solidFill>
                  <a:srgbClr val="CC00CC"/>
                </a:solidFill>
              </a:rPr>
              <a:t>m</a:t>
            </a:r>
            <a:r>
              <a:rPr lang="en-US" altLang="zh-CN" sz="2400" smtClean="0">
                <a:solidFill>
                  <a:srgbClr val="CC00CC"/>
                </a:solidFill>
                <a:sym typeface="Symbol" panose="05050102010706020507" pitchFamily="18" charset="2"/>
              </a:rPr>
              <a:t>R</a:t>
            </a:r>
            <a:endParaRPr lang="en-US" altLang="zh-CN" sz="2400" smtClean="0">
              <a:solidFill>
                <a:srgbClr val="CC00CC"/>
              </a:solidFill>
            </a:endParaRPr>
          </a:p>
          <a:p>
            <a:pPr marL="342900" indent="-342900" algn="dist"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smtClean="0"/>
              <a:t>称为</a:t>
            </a:r>
            <a:r>
              <a:rPr lang="zh-CN" altLang="en-US" sz="2400" smtClean="0">
                <a:solidFill>
                  <a:srgbClr val="0000FF"/>
                </a:solidFill>
              </a:rPr>
              <a:t>随机过程</a:t>
            </a:r>
            <a:r>
              <a:rPr lang="en-US" altLang="zh-CN" sz="2400" smtClean="0">
                <a:solidFill>
                  <a:srgbClr val="0000FF"/>
                </a:solidFill>
              </a:rPr>
              <a:t>{X(t),t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smtClean="0">
                <a:solidFill>
                  <a:srgbClr val="0000FF"/>
                </a:solidFill>
              </a:rPr>
              <a:t>T}</a:t>
            </a:r>
            <a:r>
              <a:rPr lang="zh-CN" altLang="en-US" sz="2400" smtClean="0">
                <a:solidFill>
                  <a:srgbClr val="0000FF"/>
                </a:solidFill>
              </a:rPr>
              <a:t>和</a:t>
            </a:r>
            <a:r>
              <a:rPr lang="en-US" altLang="zh-CN" sz="2400" smtClean="0">
                <a:solidFill>
                  <a:srgbClr val="0000FF"/>
                </a:solidFill>
              </a:rPr>
              <a:t>{Y(t),t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smtClean="0">
                <a:solidFill>
                  <a:srgbClr val="0000FF"/>
                </a:solidFill>
              </a:rPr>
              <a:t>T}</a:t>
            </a:r>
            <a:r>
              <a:rPr lang="zh-CN" altLang="en-US" sz="2400" smtClean="0">
                <a:solidFill>
                  <a:srgbClr val="0000FF"/>
                </a:solidFill>
              </a:rPr>
              <a:t>的</a:t>
            </a:r>
            <a:r>
              <a:rPr lang="en-US" altLang="zh-CN" sz="2400" smtClean="0">
                <a:solidFill>
                  <a:srgbClr val="CC00CC"/>
                </a:solidFill>
              </a:rPr>
              <a:t>n+m</a:t>
            </a:r>
            <a:r>
              <a:rPr lang="zh-CN" altLang="en-US" sz="2400" smtClean="0">
                <a:solidFill>
                  <a:srgbClr val="CC00CC"/>
                </a:solidFill>
              </a:rPr>
              <a:t>维联合分布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CC00CC"/>
                </a:solidFill>
              </a:rPr>
              <a:t>函数</a:t>
            </a:r>
            <a:r>
              <a:rPr lang="zh-CN" altLang="en-US" sz="2400" smtClean="0"/>
              <a:t>。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04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CF134A0B-B5A7-45CE-9720-C1AE3435008A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16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A8078F-87D0-445E-AE48-9EC278744A07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n+m</a:t>
            </a:r>
            <a:r>
              <a:rPr lang="zh-CN" altLang="en-US" smtClean="0"/>
              <a:t>维联合概率密度</a:t>
            </a:r>
          </a:p>
        </p:txBody>
      </p:sp>
      <p:graphicFrame>
        <p:nvGraphicFramePr>
          <p:cNvPr id="267267" name="Object 3"/>
          <p:cNvGraphicFramePr>
            <a:graphicFrameLocks noChangeAspect="1"/>
          </p:cNvGraphicFramePr>
          <p:nvPr/>
        </p:nvGraphicFramePr>
        <p:xfrm>
          <a:off x="2133600" y="2908300"/>
          <a:ext cx="5638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3" imgW="2552700" imgH="215900" progId="Equation.3">
                  <p:embed/>
                </p:oleObj>
              </mc:Choice>
              <mc:Fallback>
                <p:oleObj name="Equation" r:id="rId3" imgW="25527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08300"/>
                        <a:ext cx="56388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1143000" y="4572000"/>
            <a:ext cx="7793038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/>
              <a:t>成立，则称</a:t>
            </a:r>
          </a:p>
          <a:p>
            <a:pPr algn="ctr" eaLnBrk="1" hangingPunct="1">
              <a:spcAft>
                <a:spcPct val="40000"/>
              </a:spcAft>
              <a:buClrTx/>
              <a:buFontTx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XY</a:t>
            </a:r>
            <a:r>
              <a:rPr lang="en-US" altLang="zh-CN" sz="2400"/>
              <a:t>(s</a:t>
            </a:r>
            <a:r>
              <a:rPr lang="en-US" altLang="zh-CN" sz="2400" baseline="-25000"/>
              <a:t>1</a:t>
            </a:r>
            <a:r>
              <a:rPr lang="en-US" altLang="zh-CN" sz="2400"/>
              <a:t>,s</a:t>
            </a:r>
            <a:r>
              <a:rPr lang="en-US" altLang="zh-CN" sz="2400" baseline="-25000"/>
              <a:t>2</a:t>
            </a:r>
            <a:r>
              <a:rPr lang="en-US" altLang="zh-CN" sz="2400"/>
              <a:t>,…,s</a:t>
            </a:r>
            <a:r>
              <a:rPr lang="en-US" altLang="zh-CN" sz="2400" baseline="-25000"/>
              <a:t>n</a:t>
            </a:r>
            <a:r>
              <a:rPr lang="en-US" altLang="zh-CN" sz="2400"/>
              <a:t>,t</a:t>
            </a:r>
            <a:r>
              <a:rPr lang="en-US" altLang="zh-CN" sz="2400" baseline="-25000"/>
              <a:t>1</a:t>
            </a:r>
            <a:r>
              <a:rPr lang="en-US" altLang="zh-CN" sz="2400"/>
              <a:t>,t</a:t>
            </a:r>
            <a:r>
              <a:rPr lang="en-US" altLang="zh-CN" sz="2400" baseline="-25000"/>
              <a:t>2</a:t>
            </a:r>
            <a:r>
              <a:rPr lang="en-US" altLang="zh-CN" sz="2400"/>
              <a:t>,…,t</a:t>
            </a:r>
            <a:r>
              <a:rPr lang="en-US" altLang="zh-CN" sz="2400" baseline="-25000"/>
              <a:t>m</a:t>
            </a:r>
            <a:r>
              <a:rPr lang="en-US" altLang="zh-CN" sz="2400"/>
              <a:t>;x</a:t>
            </a:r>
            <a:r>
              <a:rPr lang="en-US" altLang="zh-CN" sz="2400" baseline="-25000"/>
              <a:t>1</a:t>
            </a:r>
            <a:r>
              <a:rPr lang="en-US" altLang="zh-CN" sz="2400"/>
              <a:t>,x</a:t>
            </a:r>
            <a:r>
              <a:rPr lang="en-US" altLang="zh-CN" sz="2400" baseline="-25000"/>
              <a:t>2</a:t>
            </a:r>
            <a:r>
              <a:rPr lang="en-US" altLang="zh-CN" sz="2400"/>
              <a:t>,…,x</a:t>
            </a:r>
            <a:r>
              <a:rPr lang="en-US" altLang="zh-CN" sz="2400" baseline="-25000"/>
              <a:t>n,</a:t>
            </a:r>
            <a:r>
              <a:rPr lang="en-US" altLang="zh-CN" sz="2400"/>
              <a:t>y</a:t>
            </a:r>
            <a:r>
              <a:rPr lang="en-US" altLang="zh-CN" sz="2400" baseline="-25000"/>
              <a:t>1</a:t>
            </a:r>
            <a:r>
              <a:rPr lang="en-US" altLang="zh-CN" sz="2400"/>
              <a:t>,y</a:t>
            </a:r>
            <a:r>
              <a:rPr lang="en-US" altLang="zh-CN" sz="2400" baseline="-25000"/>
              <a:t>2</a:t>
            </a:r>
            <a:r>
              <a:rPr lang="en-US" altLang="zh-CN" sz="2400"/>
              <a:t>,…,y</a:t>
            </a:r>
            <a:r>
              <a:rPr lang="en-US" altLang="zh-CN" sz="2400" baseline="-25000"/>
              <a:t>m</a:t>
            </a:r>
            <a:r>
              <a:rPr lang="en-US" altLang="zh-CN" sz="2400"/>
              <a:t>)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2400"/>
              <a:t>为随机过程</a:t>
            </a:r>
            <a:r>
              <a:rPr lang="en-US" altLang="zh-CN" sz="2400"/>
              <a:t>{X(t),t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T}</a:t>
            </a:r>
            <a:r>
              <a:rPr lang="zh-CN" altLang="en-US" sz="2400"/>
              <a:t>和</a:t>
            </a:r>
            <a:r>
              <a:rPr lang="en-US" altLang="zh-CN" sz="2400"/>
              <a:t>{Y(t),t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T}</a:t>
            </a:r>
            <a:r>
              <a:rPr lang="zh-CN" altLang="en-US" sz="2400"/>
              <a:t>的</a:t>
            </a:r>
            <a:r>
              <a:rPr lang="en-US" altLang="zh-CN" sz="2400">
                <a:solidFill>
                  <a:srgbClr val="CC00CC"/>
                </a:solidFill>
              </a:rPr>
              <a:t>n+m</a:t>
            </a:r>
            <a:r>
              <a:rPr lang="zh-CN" altLang="en-US" sz="2400">
                <a:solidFill>
                  <a:srgbClr val="CC00CC"/>
                </a:solidFill>
              </a:rPr>
              <a:t>维联合概率密度</a:t>
            </a:r>
            <a:r>
              <a:rPr lang="en-US" altLang="zh-CN" sz="2400">
                <a:solidFill>
                  <a:srgbClr val="CC00CC"/>
                </a:solidFill>
              </a:rPr>
              <a:t>(</a:t>
            </a:r>
            <a:r>
              <a:rPr lang="zh-CN" altLang="en-US" sz="2400">
                <a:solidFill>
                  <a:srgbClr val="CC00CC"/>
                </a:solidFill>
              </a:rPr>
              <a:t>函数</a:t>
            </a:r>
            <a:r>
              <a:rPr lang="en-US" altLang="zh-CN" sz="2400">
                <a:solidFill>
                  <a:srgbClr val="CC00CC"/>
                </a:solidFill>
              </a:rPr>
              <a:t>)</a:t>
            </a:r>
            <a:r>
              <a:rPr lang="zh-CN" altLang="en-US" sz="2400"/>
              <a:t>。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924800" cy="1862137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如果</a:t>
            </a:r>
            <a:r>
              <a:rPr lang="en-US" altLang="zh-CN" sz="2400" smtClean="0"/>
              <a:t>(X(s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),X(s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),…,X(s</a:t>
            </a:r>
            <a:r>
              <a:rPr lang="en-US" altLang="zh-CN" sz="2400" baseline="-25000" smtClean="0"/>
              <a:t>n</a:t>
            </a:r>
            <a:r>
              <a:rPr lang="en-US" altLang="zh-CN" sz="2400" smtClean="0"/>
              <a:t>),Y(t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),Y(t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),…,Y(t</a:t>
            </a:r>
            <a:r>
              <a:rPr lang="en-US" altLang="zh-CN" sz="2400" baseline="-25000" smtClean="0"/>
              <a:t>m</a:t>
            </a:r>
            <a:r>
              <a:rPr lang="en-US" altLang="zh-CN" sz="2400" smtClean="0"/>
              <a:t>))</a:t>
            </a:r>
            <a:r>
              <a:rPr lang="zh-CN" altLang="en-US" sz="2400" smtClean="0"/>
              <a:t>是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2400" smtClean="0"/>
              <a:t>连续型</a:t>
            </a:r>
            <a:r>
              <a:rPr lang="en-US" altLang="zh-CN" sz="2400" smtClean="0"/>
              <a:t>n+m</a:t>
            </a:r>
            <a:r>
              <a:rPr lang="zh-CN" altLang="en-US" sz="2400" smtClean="0"/>
              <a:t>维随机变量，存在非负可积函数</a:t>
            </a:r>
          </a:p>
          <a:p>
            <a:pPr algn="ctr" eaLnBrk="1" hangingPunct="1">
              <a:spcAft>
                <a:spcPct val="30000"/>
              </a:spcAft>
              <a:buClrTx/>
              <a:buFontTx/>
              <a:buNone/>
            </a:pPr>
            <a:r>
              <a:rPr lang="en-US" altLang="zh-CN" sz="2400" smtClean="0"/>
              <a:t>f</a:t>
            </a:r>
            <a:r>
              <a:rPr lang="en-US" altLang="zh-CN" sz="2400" baseline="-25000" smtClean="0"/>
              <a:t>XY</a:t>
            </a:r>
            <a:r>
              <a:rPr lang="en-US" altLang="zh-CN" sz="2400" smtClean="0"/>
              <a:t>(s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,s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,…,s</a:t>
            </a:r>
            <a:r>
              <a:rPr lang="en-US" altLang="zh-CN" sz="2400" baseline="-25000" smtClean="0"/>
              <a:t>n</a:t>
            </a:r>
            <a:r>
              <a:rPr lang="en-US" altLang="zh-CN" sz="2400" smtClean="0"/>
              <a:t>,t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,t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,…,t</a:t>
            </a:r>
            <a:r>
              <a:rPr lang="en-US" altLang="zh-CN" sz="2400" baseline="-25000" smtClean="0"/>
              <a:t>m</a:t>
            </a:r>
            <a:r>
              <a:rPr lang="en-US" altLang="zh-CN" sz="2400" smtClean="0"/>
              <a:t>;x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,x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,…,x</a:t>
            </a:r>
            <a:r>
              <a:rPr lang="en-US" altLang="zh-CN" sz="2400" baseline="-25000" smtClean="0"/>
              <a:t>n,</a:t>
            </a:r>
            <a:r>
              <a:rPr lang="en-US" altLang="zh-CN" sz="2400" smtClean="0"/>
              <a:t>y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,y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,…,y</a:t>
            </a:r>
            <a:r>
              <a:rPr lang="en-US" altLang="zh-CN" sz="2400" baseline="-25000" smtClean="0"/>
              <a:t>m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2400" smtClean="0"/>
              <a:t>使得</a:t>
            </a:r>
          </a:p>
        </p:txBody>
      </p:sp>
      <p:graphicFrame>
        <p:nvGraphicFramePr>
          <p:cNvPr id="267270" name="Object 6"/>
          <p:cNvGraphicFramePr>
            <a:graphicFrameLocks noChangeAspect="1"/>
          </p:cNvGraphicFramePr>
          <p:nvPr/>
        </p:nvGraphicFramePr>
        <p:xfrm>
          <a:off x="1801813" y="3459163"/>
          <a:ext cx="5665787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5" imgW="2565400" imgH="330200" progId="Equation.3">
                  <p:embed/>
                </p:oleObj>
              </mc:Choice>
              <mc:Fallback>
                <p:oleObj name="Equation" r:id="rId5" imgW="25654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459163"/>
                        <a:ext cx="5665787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1" name="Object 7"/>
          <p:cNvGraphicFramePr>
            <a:graphicFrameLocks noChangeAspect="1"/>
          </p:cNvGraphicFramePr>
          <p:nvPr/>
        </p:nvGraphicFramePr>
        <p:xfrm>
          <a:off x="3048000" y="4279900"/>
          <a:ext cx="53419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7" imgW="2489200" imgH="215900" progId="Equation.3">
                  <p:embed/>
                </p:oleObj>
              </mc:Choice>
              <mc:Fallback>
                <p:oleObj name="Equation" r:id="rId7" imgW="24892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79900"/>
                        <a:ext cx="53419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15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BD289DC3-A218-497E-B957-F4D91BAD53FC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17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7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utoUpdateAnimBg="0"/>
      <p:bldP spid="26726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693976-CBD8-4D57-A1E6-8372ECB6E3CC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相互独立的随机过程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1125538"/>
            <a:ext cx="7713662" cy="4673600"/>
          </a:xfrm>
        </p:spPr>
        <p:txBody>
          <a:bodyPr/>
          <a:lstStyle/>
          <a:p>
            <a:pPr marL="342900" indent="-342900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  </a:t>
            </a:r>
            <a:r>
              <a:rPr lang="zh-CN" altLang="en-US" sz="2400" smtClean="0"/>
              <a:t>设</a:t>
            </a:r>
            <a:r>
              <a:rPr lang="en-US" altLang="zh-CN" sz="2400" smtClean="0"/>
              <a:t>{X(t),t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T}</a:t>
            </a:r>
            <a:r>
              <a:rPr lang="zh-CN" altLang="en-US" sz="2400" smtClean="0"/>
              <a:t>和</a:t>
            </a:r>
            <a:r>
              <a:rPr lang="en-US" altLang="zh-CN" sz="2400" smtClean="0"/>
              <a:t>{Y(t),t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T}</a:t>
            </a:r>
            <a:r>
              <a:rPr lang="zh-CN" altLang="en-US" sz="2400" smtClean="0"/>
              <a:t>是两个随机过程，如果对</a:t>
            </a:r>
          </a:p>
          <a:p>
            <a:pPr marL="342900" indent="-34290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任意</a:t>
            </a:r>
            <a:r>
              <a:rPr lang="en-US" altLang="zh-CN" sz="2400" smtClean="0"/>
              <a:t>n,m</a:t>
            </a:r>
            <a:r>
              <a:rPr lang="en-US" altLang="zh-CN" sz="2400" smtClean="0">
                <a:sym typeface="Symbol" panose="05050102010706020507" pitchFamily="18" charset="2"/>
              </a:rPr>
              <a:t>1</a:t>
            </a:r>
            <a:r>
              <a:rPr lang="zh-CN" altLang="en-US" sz="2400" smtClean="0">
                <a:sym typeface="Symbol" panose="05050102010706020507" pitchFamily="18" charset="2"/>
              </a:rPr>
              <a:t>，</a:t>
            </a:r>
            <a:r>
              <a:rPr lang="zh-CN" altLang="en-US" sz="2400" smtClean="0"/>
              <a:t>其</a:t>
            </a:r>
            <a:r>
              <a:rPr lang="en-US" altLang="zh-CN" sz="2400" smtClean="0"/>
              <a:t>n+m</a:t>
            </a:r>
            <a:r>
              <a:rPr lang="zh-CN" altLang="en-US" sz="2400" smtClean="0"/>
              <a:t>维联合分布满足</a:t>
            </a:r>
          </a:p>
          <a:p>
            <a:pPr marL="342900" indent="-342900"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6600CC"/>
                </a:solidFill>
              </a:rPr>
              <a:t>F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XY</a:t>
            </a:r>
            <a:r>
              <a:rPr lang="en-US" altLang="zh-CN" sz="2400" smtClean="0">
                <a:solidFill>
                  <a:srgbClr val="6600CC"/>
                </a:solidFill>
              </a:rPr>
              <a:t>(s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,s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,…,s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n</a:t>
            </a:r>
            <a:r>
              <a:rPr lang="en-US" altLang="zh-CN" sz="2400" smtClean="0">
                <a:solidFill>
                  <a:srgbClr val="6600CC"/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smtClean="0">
                <a:solidFill>
                  <a:srgbClr val="6600CC"/>
                </a:solidFill>
              </a:rPr>
              <a:t>t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,t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,…,t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m</a:t>
            </a:r>
            <a:r>
              <a:rPr lang="en-US" altLang="zh-CN" sz="2400" smtClean="0">
                <a:solidFill>
                  <a:srgbClr val="6600CC"/>
                </a:solidFill>
              </a:rPr>
              <a:t>;x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,x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,…,x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n</a:t>
            </a:r>
            <a:r>
              <a:rPr lang="en-US" altLang="zh-CN" sz="2400" smtClean="0">
                <a:solidFill>
                  <a:srgbClr val="6600CC"/>
                </a:solidFill>
              </a:rPr>
              <a:t>,y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,y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,…,y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m</a:t>
            </a:r>
            <a:r>
              <a:rPr lang="en-US" altLang="zh-CN" sz="2400" smtClean="0">
                <a:solidFill>
                  <a:srgbClr val="6600CC"/>
                </a:solidFill>
              </a:rPr>
              <a:t>)</a:t>
            </a:r>
          </a:p>
          <a:p>
            <a:pPr marL="342900" indent="-342900"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6600CC"/>
                </a:solidFill>
              </a:rPr>
              <a:t>＝</a:t>
            </a:r>
            <a:r>
              <a:rPr lang="en-US" altLang="zh-CN" sz="2400" smtClean="0">
                <a:solidFill>
                  <a:srgbClr val="6600CC"/>
                </a:solidFill>
              </a:rPr>
              <a:t>F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X</a:t>
            </a:r>
            <a:r>
              <a:rPr lang="en-US" altLang="zh-CN" sz="2400" smtClean="0">
                <a:solidFill>
                  <a:srgbClr val="6600CC"/>
                </a:solidFill>
              </a:rPr>
              <a:t>(s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,s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,…,s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n</a:t>
            </a:r>
            <a:r>
              <a:rPr lang="en-US" altLang="zh-CN" sz="2400" smtClean="0">
                <a:solidFill>
                  <a:srgbClr val="6600CC"/>
                </a:solidFill>
              </a:rPr>
              <a:t>;x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,x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,…,x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n</a:t>
            </a:r>
            <a:r>
              <a:rPr lang="en-US" altLang="zh-CN" sz="2400" smtClean="0">
                <a:solidFill>
                  <a:srgbClr val="6600CC"/>
                </a:solidFill>
              </a:rPr>
              <a:t>)·F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Y</a:t>
            </a:r>
            <a:r>
              <a:rPr lang="en-US" altLang="zh-CN" sz="2400" smtClean="0">
                <a:solidFill>
                  <a:srgbClr val="6600CC"/>
                </a:solidFill>
              </a:rPr>
              <a:t>(t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,t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,…,t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m</a:t>
            </a:r>
            <a:r>
              <a:rPr lang="en-US" altLang="zh-CN" sz="2400" smtClean="0">
                <a:solidFill>
                  <a:srgbClr val="6600CC"/>
                </a:solidFill>
              </a:rPr>
              <a:t>;y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,y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,…,y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m</a:t>
            </a:r>
            <a:r>
              <a:rPr lang="en-US" altLang="zh-CN" sz="2400" smtClean="0">
                <a:solidFill>
                  <a:srgbClr val="6600CC"/>
                </a:solidFill>
              </a:rPr>
              <a:t>)</a:t>
            </a:r>
          </a:p>
          <a:p>
            <a:pPr marL="342900" indent="-34290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或者其</a:t>
            </a:r>
            <a:r>
              <a:rPr lang="en-US" altLang="zh-CN" sz="2400" smtClean="0"/>
              <a:t>n+m</a:t>
            </a:r>
            <a:r>
              <a:rPr lang="zh-CN" altLang="en-US" sz="2400" smtClean="0"/>
              <a:t>维联合概率密度满足</a:t>
            </a:r>
          </a:p>
          <a:p>
            <a:pPr marL="342900" indent="-342900"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6600CC"/>
                </a:solidFill>
              </a:rPr>
              <a:t>f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XY</a:t>
            </a:r>
            <a:r>
              <a:rPr lang="en-US" altLang="zh-CN" sz="2400" smtClean="0">
                <a:solidFill>
                  <a:srgbClr val="6600CC"/>
                </a:solidFill>
              </a:rPr>
              <a:t>(s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,s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,…,s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n</a:t>
            </a:r>
            <a:r>
              <a:rPr lang="en-US" altLang="zh-CN" sz="2400" smtClean="0">
                <a:solidFill>
                  <a:srgbClr val="6600CC"/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smtClean="0">
                <a:solidFill>
                  <a:srgbClr val="6600CC"/>
                </a:solidFill>
              </a:rPr>
              <a:t>t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,t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,…,t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m</a:t>
            </a:r>
            <a:r>
              <a:rPr lang="en-US" altLang="zh-CN" sz="2400" smtClean="0">
                <a:solidFill>
                  <a:srgbClr val="6600CC"/>
                </a:solidFill>
              </a:rPr>
              <a:t>;x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,x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,…,x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n</a:t>
            </a:r>
            <a:r>
              <a:rPr lang="en-US" altLang="zh-CN" sz="2400" smtClean="0">
                <a:solidFill>
                  <a:srgbClr val="6600CC"/>
                </a:solidFill>
              </a:rPr>
              <a:t>,y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,y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,…,y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m</a:t>
            </a:r>
            <a:r>
              <a:rPr lang="en-US" altLang="zh-CN" sz="2400" smtClean="0">
                <a:solidFill>
                  <a:srgbClr val="6600CC"/>
                </a:solidFill>
              </a:rPr>
              <a:t>)</a:t>
            </a:r>
          </a:p>
          <a:p>
            <a:pPr marL="342900" indent="-342900"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6600CC"/>
                </a:solidFill>
              </a:rPr>
              <a:t>＝</a:t>
            </a:r>
            <a:r>
              <a:rPr lang="en-US" altLang="zh-CN" sz="2400" smtClean="0">
                <a:solidFill>
                  <a:srgbClr val="6600CC"/>
                </a:solidFill>
              </a:rPr>
              <a:t>f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X</a:t>
            </a:r>
            <a:r>
              <a:rPr lang="en-US" altLang="zh-CN" sz="2400" smtClean="0">
                <a:solidFill>
                  <a:srgbClr val="6600CC"/>
                </a:solidFill>
              </a:rPr>
              <a:t>(s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,s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,…,s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n</a:t>
            </a:r>
            <a:r>
              <a:rPr lang="en-US" altLang="zh-CN" sz="2400" smtClean="0">
                <a:solidFill>
                  <a:srgbClr val="6600CC"/>
                </a:solidFill>
              </a:rPr>
              <a:t>;x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,x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,…,x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n</a:t>
            </a:r>
            <a:r>
              <a:rPr lang="en-US" altLang="zh-CN" sz="2400" smtClean="0">
                <a:solidFill>
                  <a:srgbClr val="6600CC"/>
                </a:solidFill>
              </a:rPr>
              <a:t>)·f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Y</a:t>
            </a:r>
            <a:r>
              <a:rPr lang="en-US" altLang="zh-CN" sz="2400" smtClean="0">
                <a:solidFill>
                  <a:srgbClr val="6600CC"/>
                </a:solidFill>
              </a:rPr>
              <a:t>(t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,t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,…,t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m</a:t>
            </a:r>
            <a:r>
              <a:rPr lang="en-US" altLang="zh-CN" sz="2400" smtClean="0">
                <a:solidFill>
                  <a:srgbClr val="6600CC"/>
                </a:solidFill>
              </a:rPr>
              <a:t>;y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,y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,…,y</a:t>
            </a:r>
            <a:r>
              <a:rPr lang="en-US" altLang="zh-CN" sz="2400" baseline="-25000" smtClean="0">
                <a:solidFill>
                  <a:srgbClr val="6600CC"/>
                </a:solidFill>
              </a:rPr>
              <a:t>m</a:t>
            </a:r>
            <a:r>
              <a:rPr lang="en-US" altLang="zh-CN" sz="2400" smtClean="0">
                <a:solidFill>
                  <a:srgbClr val="6600CC"/>
                </a:solidFill>
              </a:rPr>
              <a:t>)</a:t>
            </a:r>
          </a:p>
          <a:p>
            <a:pPr marL="342900" indent="-34290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则称</a:t>
            </a:r>
            <a:r>
              <a:rPr lang="zh-CN" altLang="en-US" sz="2400" smtClean="0">
                <a:solidFill>
                  <a:srgbClr val="0000FF"/>
                </a:solidFill>
              </a:rPr>
              <a:t>随机过程</a:t>
            </a:r>
            <a:r>
              <a:rPr lang="en-US" altLang="zh-CN" sz="2400" smtClean="0">
                <a:solidFill>
                  <a:srgbClr val="0000FF"/>
                </a:solidFill>
              </a:rPr>
              <a:t>{X(t),t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smtClean="0">
                <a:solidFill>
                  <a:srgbClr val="0000FF"/>
                </a:solidFill>
              </a:rPr>
              <a:t>T}</a:t>
            </a:r>
            <a:r>
              <a:rPr lang="zh-CN" altLang="en-US" sz="2400" smtClean="0"/>
              <a:t>和</a:t>
            </a:r>
            <a:r>
              <a:rPr lang="en-US" altLang="zh-CN" sz="2400" smtClean="0">
                <a:solidFill>
                  <a:srgbClr val="0000FF"/>
                </a:solidFill>
              </a:rPr>
              <a:t>{Y(t),t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smtClean="0">
                <a:solidFill>
                  <a:srgbClr val="0000FF"/>
                </a:solidFill>
              </a:rPr>
              <a:t>T}</a:t>
            </a:r>
            <a:r>
              <a:rPr lang="zh-CN" altLang="en-US" sz="2400" smtClean="0">
                <a:solidFill>
                  <a:srgbClr val="0000FF"/>
                </a:solidFill>
              </a:rPr>
              <a:t>的</a:t>
            </a:r>
            <a:r>
              <a:rPr lang="zh-CN" altLang="en-US" sz="2400" smtClean="0">
                <a:solidFill>
                  <a:srgbClr val="CC00CC"/>
                </a:solidFill>
              </a:rPr>
              <a:t>相互独立</a:t>
            </a:r>
            <a:r>
              <a:rPr lang="zh-CN" altLang="en-US" sz="2400" smtClean="0"/>
              <a:t>。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A579DE9B-B418-40F7-A13E-549DBC357746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18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3DF6D1-2CF8-4CA8-B38F-3BCCFD0A479F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</a:t>
            </a:r>
            <a:r>
              <a:rPr lang="zh-CN" altLang="en-US" smtClean="0"/>
              <a:t>维特征函数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1168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smtClean="0"/>
              <a:t>随机过程</a:t>
            </a:r>
            <a:r>
              <a:rPr lang="en-US" altLang="zh-CN" sz="3200" smtClean="0"/>
              <a:t>{X(t),t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T}</a:t>
            </a:r>
            <a:r>
              <a:rPr lang="zh-CN" altLang="en-US" sz="3200" smtClean="0"/>
              <a:t>的</a:t>
            </a:r>
            <a:r>
              <a:rPr lang="en-US" altLang="zh-CN" sz="3200" smtClean="0">
                <a:solidFill>
                  <a:srgbClr val="CC00CC"/>
                </a:solidFill>
              </a:rPr>
              <a:t>n</a:t>
            </a:r>
            <a:r>
              <a:rPr lang="zh-CN" altLang="en-US" sz="3200" smtClean="0">
                <a:solidFill>
                  <a:srgbClr val="CC00CC"/>
                </a:solidFill>
              </a:rPr>
              <a:t>维特征函数</a:t>
            </a:r>
            <a:r>
              <a:rPr lang="zh-CN" altLang="en-US" sz="3200" smtClean="0"/>
              <a:t>定义为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200" smtClean="0">
                <a:sym typeface="Symbol" panose="05050102010706020507" pitchFamily="18" charset="2"/>
              </a:rPr>
              <a:t></a:t>
            </a:r>
            <a:r>
              <a:rPr lang="en-US" altLang="zh-CN" sz="3200" smtClean="0">
                <a:sym typeface="Symbol" panose="05050102010706020507" pitchFamily="18" charset="2"/>
              </a:rPr>
              <a:t>(</a:t>
            </a:r>
            <a:r>
              <a:rPr lang="en-US" altLang="zh-CN" sz="3200" smtClean="0"/>
              <a:t>t</a:t>
            </a:r>
            <a:r>
              <a:rPr lang="en-US" altLang="zh-CN" sz="3200" baseline="-25000" smtClean="0"/>
              <a:t>1</a:t>
            </a:r>
            <a:r>
              <a:rPr lang="en-US" altLang="zh-CN" sz="3200" smtClean="0"/>
              <a:t>,t</a:t>
            </a:r>
            <a:r>
              <a:rPr lang="en-US" altLang="zh-CN" sz="3200" baseline="-25000" smtClean="0"/>
              <a:t>2</a:t>
            </a:r>
            <a:r>
              <a:rPr lang="en-US" altLang="zh-CN" sz="3200" smtClean="0"/>
              <a:t>,…,t</a:t>
            </a:r>
            <a:r>
              <a:rPr lang="en-US" altLang="zh-CN" sz="3200" baseline="-25000" smtClean="0"/>
              <a:t>n</a:t>
            </a:r>
            <a:r>
              <a:rPr lang="en-US" altLang="zh-CN" sz="3200" smtClean="0"/>
              <a:t>;u</a:t>
            </a:r>
            <a:r>
              <a:rPr lang="en-US" altLang="zh-CN" sz="3200" baseline="-25000" smtClean="0"/>
              <a:t>1</a:t>
            </a:r>
            <a:r>
              <a:rPr lang="en-US" altLang="zh-CN" sz="3200" smtClean="0"/>
              <a:t>,u</a:t>
            </a:r>
            <a:r>
              <a:rPr lang="en-US" altLang="zh-CN" sz="3200" baseline="-25000" smtClean="0"/>
              <a:t>2</a:t>
            </a:r>
            <a:r>
              <a:rPr lang="en-US" altLang="zh-CN" sz="3200" smtClean="0"/>
              <a:t>,…,u</a:t>
            </a:r>
            <a:r>
              <a:rPr lang="en-US" altLang="zh-CN" sz="3200" baseline="-25000" smtClean="0"/>
              <a:t>n</a:t>
            </a:r>
            <a:r>
              <a:rPr lang="en-US" altLang="zh-CN" sz="3200" smtClean="0"/>
              <a:t>)</a:t>
            </a:r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2051050" y="2474913"/>
          <a:ext cx="51879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3" imgW="1688367" imgH="241195" progId="Equation.3">
                  <p:embed/>
                </p:oleObj>
              </mc:Choice>
              <mc:Fallback>
                <p:oleObj name="Equation" r:id="rId3" imgW="1688367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74913"/>
                        <a:ext cx="518795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1066800" y="3357563"/>
            <a:ext cx="78486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3200"/>
              <a:t>称</a:t>
            </a:r>
          </a:p>
          <a:p>
            <a:pPr algn="ctr" eaLnBrk="1" hangingPunct="1">
              <a:spcAft>
                <a:spcPct val="30000"/>
              </a:spcAft>
              <a:buClrTx/>
              <a:buFontTx/>
              <a:buNone/>
            </a:pPr>
            <a:r>
              <a:rPr lang="en-US" altLang="zh-CN" sz="3200">
                <a:sym typeface="Symbol" panose="05050102010706020507" pitchFamily="18" charset="2"/>
              </a:rPr>
              <a:t>{(</a:t>
            </a:r>
            <a:r>
              <a:rPr lang="en-US" altLang="zh-CN" sz="3200"/>
              <a:t>t</a:t>
            </a:r>
            <a:r>
              <a:rPr lang="en-US" altLang="zh-CN" sz="3200" baseline="-25000"/>
              <a:t>1</a:t>
            </a:r>
            <a:r>
              <a:rPr lang="en-US" altLang="zh-CN" sz="3200"/>
              <a:t>,t</a:t>
            </a:r>
            <a:r>
              <a:rPr lang="en-US" altLang="zh-CN" sz="3200" baseline="-25000"/>
              <a:t>2</a:t>
            </a:r>
            <a:r>
              <a:rPr lang="en-US" altLang="zh-CN" sz="3200"/>
              <a:t>,…,t</a:t>
            </a:r>
            <a:r>
              <a:rPr lang="en-US" altLang="zh-CN" sz="3200" baseline="-25000"/>
              <a:t>n</a:t>
            </a:r>
            <a:r>
              <a:rPr lang="en-US" altLang="zh-CN" sz="3200"/>
              <a:t>;u</a:t>
            </a:r>
            <a:r>
              <a:rPr lang="en-US" altLang="zh-CN" sz="3200" baseline="-25000"/>
              <a:t>1</a:t>
            </a:r>
            <a:r>
              <a:rPr lang="en-US" altLang="zh-CN" sz="3200"/>
              <a:t>,u</a:t>
            </a:r>
            <a:r>
              <a:rPr lang="en-US" altLang="zh-CN" sz="3200" baseline="-25000"/>
              <a:t>2</a:t>
            </a:r>
            <a:r>
              <a:rPr lang="en-US" altLang="zh-CN" sz="3200"/>
              <a:t>,…,u</a:t>
            </a:r>
            <a:r>
              <a:rPr lang="en-US" altLang="zh-CN" sz="3200" baseline="-25000"/>
              <a:t>n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zh-CN" sz="3200"/>
              <a:t>t</a:t>
            </a:r>
            <a:r>
              <a:rPr lang="en-US" altLang="zh-CN" sz="3200" baseline="-25000"/>
              <a:t>1</a:t>
            </a:r>
            <a:r>
              <a:rPr lang="en-US" altLang="zh-CN" sz="3200"/>
              <a:t>,t</a:t>
            </a:r>
            <a:r>
              <a:rPr lang="en-US" altLang="zh-CN" sz="3200" baseline="-25000"/>
              <a:t>2</a:t>
            </a:r>
            <a:r>
              <a:rPr lang="en-US" altLang="zh-CN" sz="3200"/>
              <a:t>,…,t</a:t>
            </a:r>
            <a:r>
              <a:rPr lang="en-US" altLang="zh-CN" sz="3200" baseline="-25000"/>
              <a:t>n</a:t>
            </a:r>
            <a:r>
              <a:rPr lang="en-US" altLang="zh-CN" sz="3200">
                <a:sym typeface="Symbol" panose="05050102010706020507" pitchFamily="18" charset="2"/>
              </a:rPr>
              <a:t>T</a:t>
            </a:r>
            <a:r>
              <a:rPr lang="zh-CN" altLang="en-US" sz="3200">
                <a:sym typeface="Symbol" panose="05050102010706020507" pitchFamily="18" charset="2"/>
              </a:rPr>
              <a:t>，</a:t>
            </a:r>
            <a:r>
              <a:rPr lang="en-US" altLang="zh-CN" sz="3200">
                <a:sym typeface="Symbol" panose="05050102010706020507" pitchFamily="18" charset="2"/>
              </a:rPr>
              <a:t>n1}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3200"/>
              <a:t>为随机过程</a:t>
            </a:r>
            <a:r>
              <a:rPr lang="en-US" altLang="zh-CN" sz="3200"/>
              <a:t>{X(t),t</a:t>
            </a:r>
            <a:r>
              <a:rPr lang="en-US" altLang="zh-CN" sz="3200">
                <a:sym typeface="Symbol" panose="05050102010706020507" pitchFamily="18" charset="2"/>
              </a:rPr>
              <a:t></a:t>
            </a:r>
            <a:r>
              <a:rPr lang="en-US" altLang="zh-CN" sz="3200"/>
              <a:t>T}</a:t>
            </a:r>
            <a:r>
              <a:rPr lang="zh-CN" altLang="en-US" sz="3200"/>
              <a:t>的</a:t>
            </a:r>
            <a:r>
              <a:rPr lang="zh-CN" altLang="en-US" sz="3200">
                <a:solidFill>
                  <a:srgbClr val="CC00CC"/>
                </a:solidFill>
              </a:rPr>
              <a:t>有限维特征函数族</a:t>
            </a:r>
            <a:r>
              <a:rPr lang="zh-CN" altLang="en-US" sz="3200"/>
              <a:t>。</a:t>
            </a: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35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9930F418-D470-4AD0-AD19-FE98360FD5DD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19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9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9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9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9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9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9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1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CE0FEE-2BAB-4292-AC69-E6FECA65C946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上一讲内容回顾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8088" y="1138238"/>
            <a:ext cx="7467600" cy="495458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smtClean="0">
                <a:solidFill>
                  <a:srgbClr val="0000FF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</a:rPr>
              <a:t>维随机变量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</a:rPr>
              <a:t>随机变量函数的分布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</a:rPr>
              <a:t>随机变量的数字特征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2800" smtClean="0">
                <a:solidFill>
                  <a:srgbClr val="CC00CC"/>
                </a:solidFill>
              </a:rPr>
              <a:t>数学期望</a:t>
            </a:r>
            <a:r>
              <a:rPr lang="en-US" altLang="zh-CN" sz="2800" smtClean="0">
                <a:solidFill>
                  <a:srgbClr val="CC00CC"/>
                </a:solidFill>
              </a:rPr>
              <a:t>		•   </a:t>
            </a:r>
            <a:r>
              <a:rPr lang="zh-CN" altLang="en-US" sz="2800" smtClean="0">
                <a:solidFill>
                  <a:srgbClr val="CC00CC"/>
                </a:solidFill>
              </a:rPr>
              <a:t>方差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 smtClean="0">
                <a:solidFill>
                  <a:srgbClr val="CC00CC"/>
                </a:solidFill>
              </a:rPr>
              <a:t>k</a:t>
            </a:r>
            <a:r>
              <a:rPr lang="zh-CN" altLang="en-US" sz="2800" smtClean="0">
                <a:solidFill>
                  <a:srgbClr val="CC00CC"/>
                </a:solidFill>
              </a:rPr>
              <a:t>阶矩</a:t>
            </a:r>
            <a:r>
              <a:rPr lang="en-US" altLang="zh-CN" sz="2800" smtClean="0">
                <a:solidFill>
                  <a:srgbClr val="CC00CC"/>
                </a:solidFill>
              </a:rPr>
              <a:t>			•   </a:t>
            </a:r>
            <a:r>
              <a:rPr lang="zh-CN" altLang="en-US" sz="2800" smtClean="0">
                <a:solidFill>
                  <a:srgbClr val="CC00CC"/>
                </a:solidFill>
              </a:rPr>
              <a:t>协方差</a:t>
            </a:r>
            <a:endParaRPr lang="en-US" altLang="zh-CN" sz="2800" smtClean="0">
              <a:solidFill>
                <a:srgbClr val="CC00CC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</a:rPr>
              <a:t>随机变量数字特征的性质</a:t>
            </a:r>
            <a:endParaRPr lang="en-US" altLang="zh-CN" sz="36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</a:rPr>
              <a:t>条件数学期望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</a:rPr>
              <a:t>随机变量的特征函数</a:t>
            </a:r>
            <a:endParaRPr lang="zh-CN" altLang="en-US" smtClean="0">
              <a:solidFill>
                <a:srgbClr val="CC00CC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61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8569CCEE-537C-4E01-9FA7-095DBBD2749F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C95DB7-59AE-4ECA-9040-BFC57FED3069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1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0963" y="1143000"/>
            <a:ext cx="7397750" cy="584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smtClean="0"/>
              <a:t>利用投掷一枚硬币的试验，定义随机过程</a:t>
            </a:r>
          </a:p>
        </p:txBody>
      </p:sp>
      <p:graphicFrame>
        <p:nvGraphicFramePr>
          <p:cNvPr id="270340" name="Object 4"/>
          <p:cNvGraphicFramePr>
            <a:graphicFrameLocks noChangeAspect="1"/>
          </p:cNvGraphicFramePr>
          <p:nvPr/>
        </p:nvGraphicFramePr>
        <p:xfrm>
          <a:off x="1519238" y="1858963"/>
          <a:ext cx="6797675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公式" r:id="rId3" imgW="2730500" imgH="482600" progId="Equation.3">
                  <p:embed/>
                </p:oleObj>
              </mc:Choice>
              <mc:Fallback>
                <p:oleObj name="公式" r:id="rId3" imgW="27305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858963"/>
                        <a:ext cx="6797675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1117600" y="3055938"/>
            <a:ext cx="77755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914400" indent="-45720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Tx/>
              <a:buFontTx/>
              <a:buNone/>
            </a:pPr>
            <a:r>
              <a:rPr lang="zh-CN" altLang="en-US" sz="3200"/>
              <a:t>假定“出现正面”和“出现反面”的概率</a:t>
            </a:r>
          </a:p>
          <a:p>
            <a:pPr eaLnBrk="1" hangingPunct="1">
              <a:lnSpc>
                <a:spcPct val="130000"/>
              </a:lnSpc>
              <a:buClrTx/>
              <a:buFontTx/>
              <a:buNone/>
            </a:pPr>
            <a:r>
              <a:rPr lang="zh-CN" altLang="en-US" sz="3200"/>
              <a:t>各为</a:t>
            </a:r>
            <a:r>
              <a:rPr lang="en-US" altLang="zh-CN" sz="3200"/>
              <a:t>0.5</a:t>
            </a:r>
            <a:r>
              <a:rPr lang="zh-CN" altLang="en-US" sz="3200"/>
              <a:t>，试求：</a:t>
            </a:r>
          </a:p>
          <a:p>
            <a:pPr lvl="1" eaLnBrk="1" hangingPunct="1">
              <a:lnSpc>
                <a:spcPct val="130000"/>
              </a:lnSpc>
              <a:buClr>
                <a:srgbClr val="6600CC"/>
              </a:buClr>
              <a:buFontTx/>
              <a:buAutoNum type="arabicPeriod"/>
            </a:pPr>
            <a:r>
              <a:rPr lang="en-US" altLang="zh-CN" sz="3200"/>
              <a:t>X(t)</a:t>
            </a:r>
            <a:r>
              <a:rPr lang="zh-CN" altLang="en-US" sz="3200"/>
              <a:t>的一维分布函数</a:t>
            </a:r>
            <a:r>
              <a:rPr lang="en-US" altLang="zh-CN" sz="3200"/>
              <a:t>F(0.5,x)</a:t>
            </a:r>
            <a:r>
              <a:rPr lang="zh-CN" altLang="en-US" sz="3200"/>
              <a:t>和</a:t>
            </a:r>
            <a:r>
              <a:rPr lang="en-US" altLang="zh-CN" sz="3200"/>
              <a:t>F(1,x)</a:t>
            </a:r>
            <a:r>
              <a:rPr lang="zh-CN" altLang="en-US" sz="3200"/>
              <a:t>；</a:t>
            </a:r>
          </a:p>
          <a:p>
            <a:pPr lvl="1" eaLnBrk="1" hangingPunct="1">
              <a:lnSpc>
                <a:spcPct val="130000"/>
              </a:lnSpc>
              <a:buClr>
                <a:srgbClr val="6600CC"/>
              </a:buClr>
              <a:buFontTx/>
              <a:buAutoNum type="arabicPeriod"/>
            </a:pPr>
            <a:r>
              <a:rPr lang="en-US" altLang="zh-CN" sz="3200"/>
              <a:t>X(t)</a:t>
            </a:r>
            <a:r>
              <a:rPr lang="zh-CN" altLang="en-US" sz="3200"/>
              <a:t>的二维分布函数</a:t>
            </a:r>
            <a:r>
              <a:rPr lang="en-US" altLang="zh-CN" sz="3200"/>
              <a:t>F(0.5,1;x,y)</a:t>
            </a:r>
            <a:r>
              <a:rPr lang="zh-CN" altLang="en-US" sz="3200"/>
              <a:t>。</a:t>
            </a: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45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A6751C3A-E437-402C-81DD-83414AFC8D77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20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0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0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0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0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0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0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0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0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  <p:bldP spid="270341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4F885CA-5C11-45A6-AFE8-29DE2FE51CE1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1(</a:t>
            </a:r>
            <a:r>
              <a:rPr lang="zh-CN" altLang="en-US" smtClean="0"/>
              <a:t>续</a:t>
            </a:r>
            <a:r>
              <a:rPr lang="en-US" altLang="zh-CN" smtClean="0"/>
              <a:t>1)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962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9900"/>
                </a:solidFill>
              </a:rPr>
              <a:t>解</a:t>
            </a:r>
            <a:r>
              <a:rPr lang="zh-CN" altLang="en-US" smtClean="0"/>
              <a:t>：</a:t>
            </a:r>
            <a:r>
              <a:rPr lang="en-US" altLang="zh-CN" smtClean="0">
                <a:solidFill>
                  <a:srgbClr val="6600CC"/>
                </a:solidFill>
              </a:rPr>
              <a:t>1. </a:t>
            </a:r>
            <a:r>
              <a:rPr lang="zh-CN" altLang="en-US" smtClean="0"/>
              <a:t>由</a:t>
            </a:r>
            <a:r>
              <a:rPr lang="en-US" altLang="zh-CN" smtClean="0"/>
              <a:t>X(t)</a:t>
            </a:r>
            <a:r>
              <a:rPr lang="zh-CN" altLang="en-US" smtClean="0"/>
              <a:t>的定义求得概率分布为：</a:t>
            </a:r>
          </a:p>
        </p:txBody>
      </p:sp>
      <p:graphicFrame>
        <p:nvGraphicFramePr>
          <p:cNvPr id="271398" name="Group 38"/>
          <p:cNvGraphicFramePr>
            <a:graphicFrameLocks noGrp="1"/>
          </p:cNvGraphicFramePr>
          <p:nvPr/>
        </p:nvGraphicFramePr>
        <p:xfrm>
          <a:off x="1676400" y="1828800"/>
          <a:ext cx="6096000" cy="1096963"/>
        </p:xfrm>
        <a:graphic>
          <a:graphicData uri="http://schemas.openxmlformats.org/drawingml/2006/table">
            <a:tbl>
              <a:tblPr/>
              <a:tblGrid>
                <a:gridCol w="990600"/>
                <a:gridCol w="838200"/>
                <a:gridCol w="784225"/>
                <a:gridCol w="869950"/>
                <a:gridCol w="871538"/>
                <a:gridCol w="869950"/>
                <a:gridCol w="871537"/>
              </a:tblGrid>
              <a:tr h="53031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X(0.5)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X(1)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-1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646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1395" name="Rectangle 35"/>
          <p:cNvSpPr>
            <a:spLocks noChangeArrowheads="1"/>
          </p:cNvSpPr>
          <p:nvPr/>
        </p:nvSpPr>
        <p:spPr bwMode="auto">
          <a:xfrm>
            <a:off x="1143000" y="2971800"/>
            <a:ext cx="3756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所以一维分布函数为：</a:t>
            </a:r>
          </a:p>
        </p:txBody>
      </p:sp>
      <p:graphicFrame>
        <p:nvGraphicFramePr>
          <p:cNvPr id="271396" name="Object 36"/>
          <p:cNvGraphicFramePr>
            <a:graphicFrameLocks noChangeAspect="1"/>
          </p:cNvGraphicFramePr>
          <p:nvPr/>
        </p:nvGraphicFramePr>
        <p:xfrm>
          <a:off x="1981200" y="3490913"/>
          <a:ext cx="5638800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公式" r:id="rId3" imgW="2844800" imgH="698500" progId="Equation.3">
                  <p:embed/>
                </p:oleObj>
              </mc:Choice>
              <mc:Fallback>
                <p:oleObj name="公式" r:id="rId3" imgW="2844800" imgH="698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90913"/>
                        <a:ext cx="5638800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97" name="Object 37"/>
          <p:cNvGraphicFramePr>
            <a:graphicFrameLocks noChangeAspect="1"/>
          </p:cNvGraphicFramePr>
          <p:nvPr/>
        </p:nvGraphicFramePr>
        <p:xfrm>
          <a:off x="1981200" y="5029200"/>
          <a:ext cx="5286375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公式" r:id="rId5" imgW="2667000" imgH="698500" progId="Equation.3">
                  <p:embed/>
                </p:oleObj>
              </mc:Choice>
              <mc:Fallback>
                <p:oleObj name="公式" r:id="rId5" imgW="2667000" imgH="6985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5286375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56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A562F048-6702-4E47-AB2F-65799A0D2E1C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21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B6B916-8951-47DC-A55C-275C77515881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1(</a:t>
            </a:r>
            <a:r>
              <a:rPr lang="zh-CN" altLang="en-US" smtClean="0"/>
              <a:t>续</a:t>
            </a:r>
            <a:r>
              <a:rPr lang="en-US" altLang="zh-CN" smtClean="0"/>
              <a:t>2)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8540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6600CC"/>
                </a:solidFill>
              </a:rPr>
              <a:t>2.</a:t>
            </a:r>
            <a:r>
              <a:rPr lang="en-US" altLang="zh-CN" smtClean="0">
                <a:solidFill>
                  <a:srgbClr val="00FF00"/>
                </a:solidFill>
              </a:rPr>
              <a:t> </a:t>
            </a:r>
            <a:r>
              <a:rPr lang="zh-CN" altLang="en-US" smtClean="0"/>
              <a:t>由于掷硬币试验是相互独立的，故</a:t>
            </a:r>
            <a:r>
              <a:rPr lang="en-US" altLang="zh-CN" smtClean="0"/>
              <a:t>(X(0.5),X(1))</a:t>
            </a:r>
            <a:r>
              <a:rPr lang="zh-CN" altLang="en-US" smtClean="0"/>
              <a:t>的联合概率密度为：</a:t>
            </a:r>
          </a:p>
        </p:txBody>
      </p:sp>
      <p:graphicFrame>
        <p:nvGraphicFramePr>
          <p:cNvPr id="272388" name="Group 4"/>
          <p:cNvGraphicFramePr>
            <a:graphicFrameLocks noGrp="1"/>
          </p:cNvGraphicFramePr>
          <p:nvPr/>
        </p:nvGraphicFramePr>
        <p:xfrm>
          <a:off x="2895600" y="2133600"/>
          <a:ext cx="3886200" cy="1590675"/>
        </p:xfrm>
        <a:graphic>
          <a:graphicData uri="http://schemas.openxmlformats.org/drawingml/2006/table">
            <a:tbl>
              <a:tblPr/>
              <a:tblGrid>
                <a:gridCol w="1981200"/>
                <a:gridCol w="914400"/>
                <a:gridCol w="990600"/>
              </a:tblGrid>
              <a:tr h="67650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X(1)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X(0.5)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-1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0.25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0.25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0.25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0.25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1143000" y="3657600"/>
            <a:ext cx="3756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所以二维分布函数为：</a:t>
            </a:r>
          </a:p>
        </p:txBody>
      </p:sp>
      <p:graphicFrame>
        <p:nvGraphicFramePr>
          <p:cNvPr id="272407" name="Object 23"/>
          <p:cNvGraphicFramePr>
            <a:graphicFrameLocks noChangeAspect="1"/>
          </p:cNvGraphicFramePr>
          <p:nvPr/>
        </p:nvGraphicFramePr>
        <p:xfrm>
          <a:off x="2032000" y="4291013"/>
          <a:ext cx="5689600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公式" r:id="rId3" imgW="2870200" imgH="1143000" progId="Equation.3">
                  <p:embed/>
                </p:oleObj>
              </mc:Choice>
              <mc:Fallback>
                <p:oleObj name="公式" r:id="rId3" imgW="2870200" imgH="1143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291013"/>
                        <a:ext cx="5689600" cy="226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9" name="Line 24"/>
          <p:cNvSpPr>
            <a:spLocks noChangeShapeType="1"/>
          </p:cNvSpPr>
          <p:nvPr/>
        </p:nvSpPr>
        <p:spPr bwMode="auto">
          <a:xfrm>
            <a:off x="2895600" y="2133600"/>
            <a:ext cx="197961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66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6A6B321C-272E-4457-96DB-EC2A61AE9046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22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/>
      <p:bldP spid="2724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720C49-86B1-41B0-9AEF-0E2AB0463EEB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四、随机过程的数字特征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848600" cy="12811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给定随机过程</a:t>
            </a:r>
            <a:r>
              <a:rPr lang="en-US" altLang="zh-CN" smtClean="0"/>
              <a:t>{X(t),t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smtClean="0"/>
              <a:t>T}</a:t>
            </a:r>
            <a:r>
              <a:rPr lang="zh-CN" altLang="en-US" smtClean="0"/>
              <a:t>，称</a:t>
            </a:r>
          </a:p>
          <a:p>
            <a:pPr algn="ctr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m(t)</a:t>
            </a:r>
            <a:r>
              <a:rPr lang="zh-CN" altLang="en-US" smtClean="0">
                <a:solidFill>
                  <a:srgbClr val="0000FF"/>
                </a:solidFill>
              </a:rPr>
              <a:t>＝</a:t>
            </a:r>
            <a:r>
              <a:rPr lang="en-US" altLang="zh-CN" smtClean="0">
                <a:solidFill>
                  <a:srgbClr val="0000FF"/>
                </a:solidFill>
              </a:rPr>
              <a:t>E[X(t)]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en-US" altLang="zh-CN" smtClean="0">
                <a:solidFill>
                  <a:srgbClr val="0000FF"/>
                </a:solidFill>
              </a:rPr>
              <a:t>t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mtClean="0">
                <a:solidFill>
                  <a:srgbClr val="0000FF"/>
                </a:solidFill>
              </a:rPr>
              <a:t>T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为随机过程</a:t>
            </a:r>
            <a:r>
              <a:rPr lang="en-US" altLang="zh-CN" smtClean="0"/>
              <a:t>{X(t),t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smtClean="0"/>
              <a:t>T}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CC00CC"/>
                </a:solidFill>
              </a:rPr>
              <a:t>均值函数</a:t>
            </a:r>
            <a:r>
              <a:rPr lang="en-US" altLang="zh-CN" smtClean="0"/>
              <a:t>(</a:t>
            </a:r>
            <a:r>
              <a:rPr lang="zh-CN" altLang="en-US" smtClean="0">
                <a:solidFill>
                  <a:srgbClr val="CC00CC"/>
                </a:solidFill>
              </a:rPr>
              <a:t>数学期望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971550" y="2420938"/>
            <a:ext cx="79216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/>
              <a:t>    </a:t>
            </a:r>
            <a:r>
              <a:rPr lang="zh-CN" altLang="en-US"/>
              <a:t>若</a:t>
            </a:r>
            <a:r>
              <a:rPr lang="en-US" altLang="zh-CN"/>
              <a:t>{X(t),t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T}</a:t>
            </a:r>
            <a:r>
              <a:rPr lang="zh-CN" altLang="en-US"/>
              <a:t>的状态空间是离散的，则</a:t>
            </a:r>
            <a:r>
              <a:rPr lang="en-US" altLang="zh-CN"/>
              <a:t>X(t),t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T</a:t>
            </a:r>
            <a:r>
              <a:rPr lang="zh-CN" altLang="en-US"/>
              <a:t>是离散型随机变量，</a:t>
            </a:r>
            <a:r>
              <a:rPr lang="en-US" altLang="zh-CN"/>
              <a:t>X(t)</a:t>
            </a:r>
            <a:r>
              <a:rPr lang="zh-CN" altLang="en-US"/>
              <a:t>的概率分布为</a:t>
            </a:r>
            <a:r>
              <a:rPr lang="en-US" altLang="zh-CN"/>
              <a:t>p</a:t>
            </a:r>
            <a:r>
              <a:rPr lang="en-US" altLang="zh-CN" baseline="-25000"/>
              <a:t>k</a:t>
            </a:r>
            <a:r>
              <a:rPr lang="en-US" altLang="zh-CN"/>
              <a:t>(t)</a:t>
            </a:r>
            <a:r>
              <a:rPr lang="zh-CN" altLang="en-US"/>
              <a:t>＝</a:t>
            </a:r>
            <a:r>
              <a:rPr lang="en-US" altLang="zh-CN"/>
              <a:t>P{X(t)=X</a:t>
            </a:r>
            <a:r>
              <a:rPr lang="en-US" altLang="zh-CN" baseline="-25000"/>
              <a:t>k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k=1,2,…</a:t>
            </a:r>
            <a:r>
              <a:rPr lang="zh-CN" altLang="en-US"/>
              <a:t>，则</a:t>
            </a:r>
          </a:p>
        </p:txBody>
      </p:sp>
      <p:graphicFrame>
        <p:nvGraphicFramePr>
          <p:cNvPr id="273413" name="Object 5"/>
          <p:cNvGraphicFramePr>
            <a:graphicFrameLocks noChangeAspect="1"/>
          </p:cNvGraphicFramePr>
          <p:nvPr/>
        </p:nvGraphicFramePr>
        <p:xfrm>
          <a:off x="2819400" y="3687763"/>
          <a:ext cx="4411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3" imgW="1765300" imgH="431800" progId="Equation.3">
                  <p:embed/>
                </p:oleObj>
              </mc:Choice>
              <mc:Fallback>
                <p:oleObj name="Equation" r:id="rId3" imgW="1765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87763"/>
                        <a:ext cx="4411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4" name="Object 6"/>
          <p:cNvGraphicFramePr>
            <a:graphicFrameLocks noChangeAspect="1"/>
          </p:cNvGraphicFramePr>
          <p:nvPr/>
        </p:nvGraphicFramePr>
        <p:xfrm>
          <a:off x="2819400" y="5827713"/>
          <a:ext cx="47926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5" imgW="1917700" imgH="330200" progId="Equation.3">
                  <p:embed/>
                </p:oleObj>
              </mc:Choice>
              <mc:Fallback>
                <p:oleObj name="Equation" r:id="rId5" imgW="19177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827713"/>
                        <a:ext cx="47926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4662488"/>
            <a:ext cx="7772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/>
              <a:t>    </a:t>
            </a:r>
            <a:r>
              <a:rPr lang="zh-CN" altLang="en-US"/>
              <a:t>若</a:t>
            </a:r>
            <a:r>
              <a:rPr lang="en-US" altLang="zh-CN"/>
              <a:t>{X(t),t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T}</a:t>
            </a:r>
            <a:r>
              <a:rPr lang="zh-CN" altLang="en-US"/>
              <a:t>的状态空间是连续的，则</a:t>
            </a:r>
            <a:r>
              <a:rPr lang="en-US" altLang="zh-CN"/>
              <a:t>X(t),t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T</a:t>
            </a:r>
            <a:r>
              <a:rPr lang="zh-CN" altLang="en-US"/>
              <a:t>是连续型随机变量，</a:t>
            </a:r>
            <a:r>
              <a:rPr lang="en-US" altLang="zh-CN"/>
              <a:t>X(t)</a:t>
            </a:r>
            <a:r>
              <a:rPr lang="zh-CN" altLang="en-US"/>
              <a:t>的一维概率密度为</a:t>
            </a:r>
            <a:r>
              <a:rPr lang="en-US" altLang="zh-CN"/>
              <a:t>f(t,x)</a:t>
            </a:r>
            <a:r>
              <a:rPr lang="zh-CN" altLang="en-US"/>
              <a:t>为，则</a:t>
            </a: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76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E41D5BED-1A22-42F1-B2EB-AC1CA364C345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23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  <p:bldP spid="273412" grpId="0" autoUpdateAnimBg="0"/>
      <p:bldP spid="27341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391CE0-40F4-4270-ACCD-8B5D213B2A94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方差函数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066800"/>
            <a:ext cx="7727950" cy="24098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给定随机过程</a:t>
            </a:r>
            <a:r>
              <a:rPr lang="en-US" altLang="zh-CN" sz="2400" smtClean="0"/>
              <a:t>{X(t),t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T}</a:t>
            </a:r>
            <a:r>
              <a:rPr lang="zh-CN" altLang="en-US" sz="2400" smtClean="0"/>
              <a:t>，称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D(t)</a:t>
            </a:r>
            <a:r>
              <a:rPr lang="zh-CN" altLang="en-US" sz="2400" smtClean="0">
                <a:solidFill>
                  <a:srgbClr val="0000FF"/>
                </a:solidFill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</a:rPr>
              <a:t>D[X(t)]</a:t>
            </a:r>
            <a:r>
              <a:rPr lang="zh-CN" altLang="en-US" sz="2400" smtClean="0">
                <a:solidFill>
                  <a:srgbClr val="0000FF"/>
                </a:solidFill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</a:rPr>
              <a:t>E[X(t)</a:t>
            </a:r>
            <a:r>
              <a:rPr lang="zh-CN" altLang="en-US" sz="2400" smtClean="0">
                <a:solidFill>
                  <a:srgbClr val="0000FF"/>
                </a:solidFill>
              </a:rPr>
              <a:t>－</a:t>
            </a:r>
            <a:r>
              <a:rPr lang="en-US" altLang="zh-CN" sz="2400" smtClean="0">
                <a:solidFill>
                  <a:srgbClr val="0000FF"/>
                </a:solidFill>
              </a:rPr>
              <a:t>m(t)]</a:t>
            </a:r>
            <a:r>
              <a:rPr lang="en-US" altLang="zh-CN" sz="2400" baseline="30000" smtClean="0">
                <a:solidFill>
                  <a:srgbClr val="0000FF"/>
                </a:solidFill>
              </a:rPr>
              <a:t>2</a:t>
            </a:r>
            <a:r>
              <a:rPr lang="zh-CN" altLang="en-US" sz="2400" smtClean="0">
                <a:solidFill>
                  <a:srgbClr val="0000FF"/>
                </a:solidFill>
              </a:rPr>
              <a:t>，</a:t>
            </a:r>
            <a:r>
              <a:rPr lang="en-US" altLang="zh-CN" sz="2400" smtClean="0">
                <a:solidFill>
                  <a:srgbClr val="0000FF"/>
                </a:solidFill>
              </a:rPr>
              <a:t>t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smtClean="0">
                <a:solidFill>
                  <a:srgbClr val="0000FF"/>
                </a:solidFill>
              </a:rPr>
              <a:t>T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为随机过程</a:t>
            </a:r>
            <a:r>
              <a:rPr lang="en-US" altLang="zh-CN" sz="2400" smtClean="0"/>
              <a:t>{X(t),t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T}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CC00CC"/>
                </a:solidFill>
              </a:rPr>
              <a:t>方差函数</a:t>
            </a:r>
            <a:r>
              <a:rPr lang="zh-CN" altLang="en-US" sz="2400" smtClean="0"/>
              <a:t>。显然，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D(t)</a:t>
            </a:r>
            <a:r>
              <a:rPr lang="zh-CN" altLang="en-US" sz="2400" smtClean="0">
                <a:solidFill>
                  <a:srgbClr val="0000FF"/>
                </a:solidFill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</a:rPr>
              <a:t>E[X(t)</a:t>
            </a:r>
            <a:r>
              <a:rPr lang="zh-CN" altLang="en-US" sz="2400" smtClean="0">
                <a:solidFill>
                  <a:srgbClr val="0000FF"/>
                </a:solidFill>
              </a:rPr>
              <a:t>－</a:t>
            </a:r>
            <a:r>
              <a:rPr lang="en-US" altLang="zh-CN" sz="2400" smtClean="0">
                <a:solidFill>
                  <a:srgbClr val="0000FF"/>
                </a:solidFill>
              </a:rPr>
              <a:t>m(t)]</a:t>
            </a:r>
            <a:r>
              <a:rPr lang="en-US" altLang="zh-CN" sz="2400" baseline="30000" smtClean="0">
                <a:solidFill>
                  <a:srgbClr val="0000FF"/>
                </a:solidFill>
              </a:rPr>
              <a:t>2</a:t>
            </a:r>
            <a:r>
              <a:rPr lang="zh-CN" altLang="en-US" sz="2400" smtClean="0">
                <a:solidFill>
                  <a:srgbClr val="0000FF"/>
                </a:solidFill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</a:rPr>
              <a:t>E[X</a:t>
            </a:r>
            <a:r>
              <a:rPr lang="en-US" altLang="zh-CN" sz="2400" baseline="30000" smtClean="0">
                <a:solidFill>
                  <a:srgbClr val="0000FF"/>
                </a:solidFill>
              </a:rPr>
              <a:t>2</a:t>
            </a:r>
            <a:r>
              <a:rPr lang="en-US" altLang="zh-CN" sz="2400" smtClean="0">
                <a:solidFill>
                  <a:srgbClr val="0000FF"/>
                </a:solidFill>
              </a:rPr>
              <a:t>(t)]</a:t>
            </a:r>
            <a:r>
              <a:rPr lang="zh-CN" altLang="en-US" sz="2400" smtClean="0">
                <a:solidFill>
                  <a:srgbClr val="0000FF"/>
                </a:solidFill>
              </a:rPr>
              <a:t>－</a:t>
            </a:r>
            <a:r>
              <a:rPr lang="en-US" altLang="zh-CN" sz="2400" smtClean="0">
                <a:solidFill>
                  <a:srgbClr val="0000FF"/>
                </a:solidFill>
              </a:rPr>
              <a:t>m</a:t>
            </a:r>
            <a:r>
              <a:rPr lang="en-US" altLang="zh-CN" sz="2400" baseline="30000" smtClean="0">
                <a:solidFill>
                  <a:srgbClr val="0000FF"/>
                </a:solidFill>
              </a:rPr>
              <a:t>2</a:t>
            </a:r>
            <a:r>
              <a:rPr lang="en-US" altLang="zh-CN" sz="2400" smtClean="0">
                <a:solidFill>
                  <a:srgbClr val="0000FF"/>
                </a:solidFill>
              </a:rPr>
              <a:t>(t)</a:t>
            </a:r>
            <a:r>
              <a:rPr lang="zh-CN" altLang="en-US" sz="2400" smtClean="0">
                <a:solidFill>
                  <a:srgbClr val="0000FF"/>
                </a:solidFill>
              </a:rPr>
              <a:t>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称                        为随机过程</a:t>
            </a:r>
            <a:r>
              <a:rPr lang="en-US" altLang="zh-CN" sz="2400" smtClean="0"/>
              <a:t>{X(t),t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T}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CC00CC"/>
                </a:solidFill>
              </a:rPr>
              <a:t>均方差函数</a:t>
            </a:r>
            <a:r>
              <a:rPr lang="en-US" altLang="zh-CN" sz="2400" smtClean="0"/>
              <a:t>(</a:t>
            </a:r>
            <a:r>
              <a:rPr lang="zh-CN" altLang="en-US" sz="2400" smtClean="0">
                <a:solidFill>
                  <a:srgbClr val="CC00CC"/>
                </a:solidFill>
              </a:rPr>
              <a:t>标准方差函数</a:t>
            </a:r>
            <a:r>
              <a:rPr lang="en-US" altLang="zh-CN" sz="2400" smtClean="0"/>
              <a:t>)</a:t>
            </a:r>
            <a:r>
              <a:rPr lang="zh-CN" altLang="en-US" sz="2400" smtClean="0"/>
              <a:t>。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1143000" y="3562350"/>
            <a:ext cx="7772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400"/>
              <a:t>    </a:t>
            </a:r>
            <a:r>
              <a:rPr lang="zh-CN" altLang="en-US" sz="2400"/>
              <a:t>若</a:t>
            </a:r>
            <a:r>
              <a:rPr lang="en-US" altLang="zh-CN" sz="2400"/>
              <a:t>X(t),t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T</a:t>
            </a:r>
            <a:r>
              <a:rPr lang="zh-CN" altLang="en-US" sz="2400"/>
              <a:t>是离散型随机变量，</a:t>
            </a:r>
            <a:r>
              <a:rPr lang="en-US" altLang="zh-CN" sz="2400"/>
              <a:t>X(t)</a:t>
            </a:r>
            <a:r>
              <a:rPr lang="zh-CN" altLang="en-US" sz="2400"/>
              <a:t>的概率分布为</a:t>
            </a:r>
            <a:r>
              <a:rPr lang="en-US" altLang="zh-CN" sz="2400"/>
              <a:t>p</a:t>
            </a:r>
            <a:r>
              <a:rPr lang="en-US" altLang="zh-CN" sz="2400" baseline="-25000"/>
              <a:t>k</a:t>
            </a:r>
            <a:r>
              <a:rPr lang="en-US" altLang="zh-CN" sz="2400"/>
              <a:t>(t)</a:t>
            </a:r>
            <a:r>
              <a:rPr lang="zh-CN" altLang="en-US" sz="2400"/>
              <a:t>＝</a:t>
            </a:r>
            <a:r>
              <a:rPr lang="en-US" altLang="zh-CN" sz="2400"/>
              <a:t>P{X(t)=X</a:t>
            </a:r>
            <a:r>
              <a:rPr lang="en-US" altLang="zh-CN" sz="2400" baseline="-25000"/>
              <a:t>k</a:t>
            </a:r>
            <a:r>
              <a:rPr lang="en-US" altLang="zh-CN" sz="2400"/>
              <a:t>}</a:t>
            </a:r>
            <a:r>
              <a:rPr lang="zh-CN" altLang="en-US" sz="2400"/>
              <a:t>，</a:t>
            </a:r>
            <a:r>
              <a:rPr lang="en-US" altLang="zh-CN" sz="2400"/>
              <a:t>k=1,2,…</a:t>
            </a:r>
            <a:r>
              <a:rPr lang="zh-CN" altLang="en-US" sz="2400"/>
              <a:t>，则</a:t>
            </a:r>
          </a:p>
        </p:txBody>
      </p:sp>
      <p:graphicFrame>
        <p:nvGraphicFramePr>
          <p:cNvPr id="274437" name="Object 5"/>
          <p:cNvGraphicFramePr>
            <a:graphicFrameLocks noChangeAspect="1"/>
          </p:cNvGraphicFramePr>
          <p:nvPr/>
        </p:nvGraphicFramePr>
        <p:xfrm>
          <a:off x="1895475" y="4324350"/>
          <a:ext cx="56483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3" imgW="2844800" imgH="431800" progId="Equation.3">
                  <p:embed/>
                </p:oleObj>
              </mc:Choice>
              <mc:Fallback>
                <p:oleObj name="Equation" r:id="rId3" imgW="2844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4324350"/>
                        <a:ext cx="56483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8" name="Object 6"/>
          <p:cNvGraphicFramePr>
            <a:graphicFrameLocks noChangeAspect="1"/>
          </p:cNvGraphicFramePr>
          <p:nvPr/>
        </p:nvGraphicFramePr>
        <p:xfrm>
          <a:off x="1682750" y="5857875"/>
          <a:ext cx="6311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5" imgW="2997200" imgH="330200" progId="Equation.3">
                  <p:embed/>
                </p:oleObj>
              </mc:Choice>
              <mc:Fallback>
                <p:oleObj name="Equation" r:id="rId5" imgW="29972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5857875"/>
                        <a:ext cx="63119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1143000" y="5124450"/>
            <a:ext cx="7772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400"/>
              <a:t>    </a:t>
            </a:r>
            <a:r>
              <a:rPr lang="zh-CN" altLang="en-US" sz="2400"/>
              <a:t>若</a:t>
            </a:r>
            <a:r>
              <a:rPr lang="en-US" altLang="zh-CN" sz="2400"/>
              <a:t>X(t),t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T</a:t>
            </a:r>
            <a:r>
              <a:rPr lang="zh-CN" altLang="en-US" sz="2400"/>
              <a:t>是连续型随机变量，</a:t>
            </a:r>
            <a:r>
              <a:rPr lang="en-US" altLang="zh-CN" sz="2400"/>
              <a:t>X(t)</a:t>
            </a:r>
            <a:r>
              <a:rPr lang="zh-CN" altLang="en-US" sz="2400"/>
              <a:t>的一维概率密度为</a:t>
            </a:r>
            <a:r>
              <a:rPr lang="en-US" altLang="zh-CN" sz="2400"/>
              <a:t>f(t,x)</a:t>
            </a:r>
            <a:r>
              <a:rPr lang="zh-CN" altLang="en-US" sz="2400"/>
              <a:t>为，则</a:t>
            </a:r>
          </a:p>
        </p:txBody>
      </p:sp>
      <p:graphicFrame>
        <p:nvGraphicFramePr>
          <p:cNvPr id="274440" name="Object 8"/>
          <p:cNvGraphicFramePr>
            <a:graphicFrameLocks noChangeAspect="1"/>
          </p:cNvGraphicFramePr>
          <p:nvPr/>
        </p:nvGraphicFramePr>
        <p:xfrm>
          <a:off x="1600200" y="2636838"/>
          <a:ext cx="1676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公式" r:id="rId7" imgW="850531" imgH="253890" progId="Equation.3">
                  <p:embed/>
                </p:oleObj>
              </mc:Choice>
              <mc:Fallback>
                <p:oleObj name="公式" r:id="rId7" imgW="850531" imgH="2538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36838"/>
                        <a:ext cx="1676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868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963CAAAE-00C6-437E-B56B-6D2035EE174D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24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  <p:bldP spid="274436" grpId="0" autoUpdateAnimBg="0"/>
      <p:bldP spid="27443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9F6B4E0-E104-41D5-B9C2-380F928F28B2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协方差函数和相关函数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848600" cy="20081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给定随机过程</a:t>
            </a:r>
            <a:r>
              <a:rPr lang="en-US" altLang="zh-CN" sz="2400" smtClean="0"/>
              <a:t>{X(t),t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T}</a:t>
            </a:r>
            <a:r>
              <a:rPr lang="zh-CN" altLang="en-US" sz="2400" smtClean="0"/>
              <a:t>，称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C(s,t)</a:t>
            </a:r>
            <a:r>
              <a:rPr lang="zh-CN" altLang="en-US" sz="2400" smtClean="0">
                <a:solidFill>
                  <a:srgbClr val="0000FF"/>
                </a:solidFill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</a:rPr>
              <a:t>cov(X(s),X(t))</a:t>
            </a:r>
            <a:r>
              <a:rPr lang="zh-CN" altLang="en-US" sz="2400" smtClean="0">
                <a:solidFill>
                  <a:srgbClr val="0000FF"/>
                </a:solidFill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</a:rPr>
              <a:t>E[X(s)</a:t>
            </a:r>
            <a:r>
              <a:rPr lang="zh-CN" altLang="en-US" sz="2400" smtClean="0">
                <a:solidFill>
                  <a:srgbClr val="0000FF"/>
                </a:solidFill>
              </a:rPr>
              <a:t>－</a:t>
            </a:r>
            <a:r>
              <a:rPr lang="en-US" altLang="zh-CN" sz="2400" smtClean="0">
                <a:solidFill>
                  <a:srgbClr val="0000FF"/>
                </a:solidFill>
              </a:rPr>
              <a:t>m(s)][X(t)</a:t>
            </a:r>
            <a:r>
              <a:rPr lang="zh-CN" altLang="en-US" sz="2400" smtClean="0">
                <a:solidFill>
                  <a:srgbClr val="0000FF"/>
                </a:solidFill>
              </a:rPr>
              <a:t>－</a:t>
            </a:r>
            <a:r>
              <a:rPr lang="en-US" altLang="zh-CN" sz="2400" smtClean="0">
                <a:solidFill>
                  <a:srgbClr val="0000FF"/>
                </a:solidFill>
              </a:rPr>
              <a:t>m(t)]</a:t>
            </a:r>
            <a:endParaRPr lang="en-US" altLang="zh-CN" sz="2400" baseline="300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为随机过程</a:t>
            </a:r>
            <a:r>
              <a:rPr lang="en-US" altLang="zh-CN" sz="2400" smtClean="0"/>
              <a:t>{X(t),t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T}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CC00CC"/>
                </a:solidFill>
              </a:rPr>
              <a:t>协方差函数</a:t>
            </a:r>
            <a:r>
              <a:rPr lang="zh-CN" altLang="en-US" sz="2400" smtClean="0"/>
              <a:t>。显然，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C(s,t)</a:t>
            </a:r>
            <a:r>
              <a:rPr lang="zh-CN" altLang="en-US" sz="2400" smtClean="0">
                <a:solidFill>
                  <a:srgbClr val="0000FF"/>
                </a:solidFill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</a:rPr>
              <a:t>E[X(s)X(t)]</a:t>
            </a:r>
            <a:r>
              <a:rPr lang="zh-CN" altLang="en-US" sz="2400" smtClean="0">
                <a:solidFill>
                  <a:srgbClr val="0000FF"/>
                </a:solidFill>
              </a:rPr>
              <a:t>－</a:t>
            </a:r>
            <a:r>
              <a:rPr lang="en-US" altLang="zh-CN" sz="2400" smtClean="0">
                <a:solidFill>
                  <a:srgbClr val="0000FF"/>
                </a:solidFill>
              </a:rPr>
              <a:t>m(s)m(t)</a:t>
            </a:r>
            <a:r>
              <a:rPr lang="zh-CN" altLang="en-US" sz="2400" smtClean="0">
                <a:solidFill>
                  <a:srgbClr val="0000FF"/>
                </a:solidFill>
              </a:rPr>
              <a:t>，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C(t,t)</a:t>
            </a:r>
            <a:r>
              <a:rPr lang="zh-CN" altLang="en-US" sz="2400" smtClean="0">
                <a:solidFill>
                  <a:srgbClr val="0000FF"/>
                </a:solidFill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</a:rPr>
              <a:t>D(t)</a:t>
            </a:r>
            <a:r>
              <a:rPr lang="zh-CN" altLang="en-US" sz="2400" smtClean="0">
                <a:solidFill>
                  <a:srgbClr val="0000FF"/>
                </a:solidFill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</a:rPr>
              <a:t>E[X(t)</a:t>
            </a:r>
            <a:r>
              <a:rPr lang="zh-CN" altLang="en-US" sz="2400" smtClean="0">
                <a:solidFill>
                  <a:srgbClr val="0000FF"/>
                </a:solidFill>
              </a:rPr>
              <a:t>－</a:t>
            </a:r>
            <a:r>
              <a:rPr lang="en-US" altLang="zh-CN" sz="2400" smtClean="0">
                <a:solidFill>
                  <a:srgbClr val="0000FF"/>
                </a:solidFill>
              </a:rPr>
              <a:t>m(t)]</a:t>
            </a:r>
            <a:r>
              <a:rPr lang="en-US" altLang="zh-CN" sz="2400" baseline="30000" smtClean="0">
                <a:solidFill>
                  <a:srgbClr val="0000FF"/>
                </a:solidFill>
              </a:rPr>
              <a:t>2</a:t>
            </a:r>
            <a:r>
              <a:rPr lang="zh-CN" altLang="en-US" sz="2400" smtClean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1066800" y="3124200"/>
            <a:ext cx="7848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/>
              <a:t>    </a:t>
            </a:r>
            <a:r>
              <a:rPr lang="zh-CN" altLang="en-US" sz="2400"/>
              <a:t>给定随机过程</a:t>
            </a:r>
            <a:r>
              <a:rPr lang="en-US" altLang="zh-CN" sz="2400"/>
              <a:t>{X(t),t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T}</a:t>
            </a:r>
            <a:r>
              <a:rPr lang="zh-CN" altLang="en-US" sz="2400"/>
              <a:t>，称</a:t>
            </a:r>
          </a:p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R(s,t)</a:t>
            </a:r>
            <a:r>
              <a:rPr lang="zh-CN" altLang="en-US" sz="2400">
                <a:solidFill>
                  <a:srgbClr val="0000FF"/>
                </a:solidFill>
              </a:rPr>
              <a:t>＝</a:t>
            </a:r>
            <a:r>
              <a:rPr lang="en-US" altLang="zh-CN" sz="2400">
                <a:solidFill>
                  <a:srgbClr val="0000FF"/>
                </a:solidFill>
              </a:rPr>
              <a:t>E[X(s)X(t)]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/>
              <a:t>为随机过程</a:t>
            </a:r>
            <a:r>
              <a:rPr lang="en-US" altLang="zh-CN" sz="2400"/>
              <a:t>{X(t),t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T}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CC00CC"/>
                </a:solidFill>
              </a:rPr>
              <a:t>相关函数</a:t>
            </a:r>
            <a:r>
              <a:rPr lang="zh-CN" altLang="en-US" sz="2400"/>
              <a:t>。显然，</a:t>
            </a:r>
          </a:p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C(s,t)</a:t>
            </a:r>
            <a:r>
              <a:rPr lang="zh-CN" altLang="en-US" sz="2400">
                <a:solidFill>
                  <a:srgbClr val="0000FF"/>
                </a:solidFill>
              </a:rPr>
              <a:t>＝</a:t>
            </a:r>
            <a:r>
              <a:rPr lang="en-US" altLang="zh-CN" sz="2400">
                <a:solidFill>
                  <a:srgbClr val="0000FF"/>
                </a:solidFill>
              </a:rPr>
              <a:t>R(s,t)</a:t>
            </a:r>
            <a:r>
              <a:rPr lang="zh-CN" altLang="en-US" sz="2400">
                <a:solidFill>
                  <a:srgbClr val="0000FF"/>
                </a:solidFill>
              </a:rPr>
              <a:t>－</a:t>
            </a:r>
            <a:r>
              <a:rPr lang="en-US" altLang="zh-CN" sz="2400">
                <a:solidFill>
                  <a:srgbClr val="0000FF"/>
                </a:solidFill>
              </a:rPr>
              <a:t>m(s)m(t)</a:t>
            </a:r>
            <a:r>
              <a:rPr lang="zh-CN" altLang="en-US" sz="2400"/>
              <a:t>，</a:t>
            </a:r>
            <a:r>
              <a:rPr lang="en-US" altLang="zh-CN" sz="2400">
                <a:solidFill>
                  <a:srgbClr val="0000FF"/>
                </a:solidFill>
              </a:rPr>
              <a:t>R(s,t)</a:t>
            </a:r>
            <a:r>
              <a:rPr lang="zh-CN" altLang="en-US" sz="2400">
                <a:solidFill>
                  <a:srgbClr val="0000FF"/>
                </a:solidFill>
              </a:rPr>
              <a:t>＝</a:t>
            </a:r>
            <a:r>
              <a:rPr lang="en-US" altLang="zh-CN" sz="2400">
                <a:solidFill>
                  <a:srgbClr val="0000FF"/>
                </a:solidFill>
              </a:rPr>
              <a:t>C(s,t)</a:t>
            </a:r>
            <a:r>
              <a:rPr lang="zh-CN" altLang="en-US" sz="2400">
                <a:solidFill>
                  <a:srgbClr val="0000FF"/>
                </a:solidFill>
              </a:rPr>
              <a:t>＋</a:t>
            </a:r>
            <a:r>
              <a:rPr lang="en-US" altLang="zh-CN" sz="2400">
                <a:solidFill>
                  <a:srgbClr val="0000FF"/>
                </a:solidFill>
              </a:rPr>
              <a:t>m(s)m(t)</a:t>
            </a:r>
            <a:endParaRPr lang="en-US" altLang="zh-CN" sz="2400"/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1066800" y="4724400"/>
            <a:ext cx="430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/>
              <a:t>    </a:t>
            </a:r>
            <a:r>
              <a:rPr lang="zh-CN" altLang="en-US" sz="2400"/>
              <a:t>给定随机过程</a:t>
            </a:r>
            <a:r>
              <a:rPr lang="en-US" altLang="zh-CN" sz="2400"/>
              <a:t>{X(t),t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T}</a:t>
            </a:r>
            <a:r>
              <a:rPr lang="zh-CN" altLang="en-US" sz="2400"/>
              <a:t>，称</a:t>
            </a:r>
          </a:p>
        </p:txBody>
      </p:sp>
      <p:graphicFrame>
        <p:nvGraphicFramePr>
          <p:cNvPr id="275462" name="Object 6"/>
          <p:cNvGraphicFramePr>
            <a:graphicFrameLocks noChangeAspect="1"/>
          </p:cNvGraphicFramePr>
          <p:nvPr/>
        </p:nvGraphicFramePr>
        <p:xfrm>
          <a:off x="2438400" y="5181600"/>
          <a:ext cx="44958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3" imgW="2222500" imgH="457200" progId="Equation.3">
                  <p:embed/>
                </p:oleObj>
              </mc:Choice>
              <mc:Fallback>
                <p:oleObj name="Equation" r:id="rId3" imgW="22225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81600"/>
                        <a:ext cx="44958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1066800" y="6096000"/>
            <a:ext cx="4919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/>
              <a:t>为随机过程</a:t>
            </a:r>
            <a:r>
              <a:rPr lang="en-US" altLang="zh-CN" sz="2400"/>
              <a:t>{X(t),t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T}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CC00CC"/>
                </a:solidFill>
              </a:rPr>
              <a:t>相关系数</a:t>
            </a:r>
            <a:r>
              <a:rPr lang="zh-CN" altLang="en-US" sz="2400"/>
              <a:t>。</a:t>
            </a: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970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08CF5EB2-C26F-4B69-BF69-03803843B4A2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25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  <p:bldP spid="275460" grpId="0" build="p" autoUpdateAnimBg="0"/>
      <p:bldP spid="275461" grpId="0" autoUpdateAnimBg="0"/>
      <p:bldP spid="2754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3BB985-9310-4A80-AEB3-FD12DF1F32C7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互协方差函数和互相关函数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848600" cy="2921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给定两个随机过程</a:t>
            </a:r>
            <a:r>
              <a:rPr lang="en-US" altLang="zh-CN" sz="2400" smtClean="0"/>
              <a:t>{X(t),t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T}</a:t>
            </a:r>
            <a:r>
              <a:rPr lang="zh-CN" altLang="en-US" sz="2400" smtClean="0"/>
              <a:t>和</a:t>
            </a:r>
            <a:r>
              <a:rPr lang="en-US" altLang="zh-CN" sz="2400" smtClean="0"/>
              <a:t>{Y(t),t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T}</a:t>
            </a:r>
            <a:r>
              <a:rPr lang="zh-CN" altLang="en-US" sz="2400" smtClean="0"/>
              <a:t>，称</a:t>
            </a:r>
          </a:p>
          <a:p>
            <a:pPr algn="ctr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C</a:t>
            </a:r>
            <a:r>
              <a:rPr lang="en-US" altLang="zh-CN" sz="2400" baseline="-25000" smtClean="0">
                <a:solidFill>
                  <a:srgbClr val="0000FF"/>
                </a:solidFill>
              </a:rPr>
              <a:t>XY</a:t>
            </a:r>
            <a:r>
              <a:rPr lang="en-US" altLang="zh-CN" sz="2400" smtClean="0">
                <a:solidFill>
                  <a:srgbClr val="0000FF"/>
                </a:solidFill>
              </a:rPr>
              <a:t>(s,t)</a:t>
            </a:r>
            <a:r>
              <a:rPr lang="zh-CN" altLang="en-US" sz="2400" smtClean="0">
                <a:solidFill>
                  <a:srgbClr val="0000FF"/>
                </a:solidFill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</a:rPr>
              <a:t>E[X(s)</a:t>
            </a:r>
            <a:r>
              <a:rPr lang="zh-CN" altLang="en-US" sz="2400" smtClean="0">
                <a:solidFill>
                  <a:srgbClr val="0000FF"/>
                </a:solidFill>
              </a:rPr>
              <a:t>－</a:t>
            </a:r>
            <a:r>
              <a:rPr lang="en-US" altLang="zh-CN" sz="2400" smtClean="0">
                <a:solidFill>
                  <a:srgbClr val="0000FF"/>
                </a:solidFill>
              </a:rPr>
              <a:t>m</a:t>
            </a:r>
            <a:r>
              <a:rPr lang="en-US" altLang="zh-CN" sz="2400" baseline="-25000" smtClean="0">
                <a:solidFill>
                  <a:srgbClr val="0000FF"/>
                </a:solidFill>
              </a:rPr>
              <a:t>X</a:t>
            </a:r>
            <a:r>
              <a:rPr lang="en-US" altLang="zh-CN" sz="2400" smtClean="0">
                <a:solidFill>
                  <a:srgbClr val="0000FF"/>
                </a:solidFill>
              </a:rPr>
              <a:t>(s)][Y(t)</a:t>
            </a:r>
            <a:r>
              <a:rPr lang="zh-CN" altLang="en-US" sz="2400" smtClean="0">
                <a:solidFill>
                  <a:srgbClr val="0000FF"/>
                </a:solidFill>
              </a:rPr>
              <a:t>－</a:t>
            </a:r>
            <a:r>
              <a:rPr lang="en-US" altLang="zh-CN" sz="2400" smtClean="0">
                <a:solidFill>
                  <a:srgbClr val="0000FF"/>
                </a:solidFill>
              </a:rPr>
              <a:t>m</a:t>
            </a:r>
            <a:r>
              <a:rPr lang="en-US" altLang="zh-CN" sz="2400" baseline="-25000" smtClean="0">
                <a:solidFill>
                  <a:srgbClr val="0000FF"/>
                </a:solidFill>
              </a:rPr>
              <a:t>Y</a:t>
            </a:r>
            <a:r>
              <a:rPr lang="en-US" altLang="zh-CN" sz="2400" smtClean="0">
                <a:solidFill>
                  <a:srgbClr val="0000FF"/>
                </a:solidFill>
              </a:rPr>
              <a:t>(t)]</a:t>
            </a:r>
            <a:r>
              <a:rPr lang="zh-CN" altLang="en-US" sz="2400" smtClean="0">
                <a:solidFill>
                  <a:srgbClr val="0000FF"/>
                </a:solidFill>
              </a:rPr>
              <a:t>，</a:t>
            </a:r>
            <a:r>
              <a:rPr lang="en-US" altLang="zh-CN" sz="2400" smtClean="0">
                <a:solidFill>
                  <a:srgbClr val="0000FF"/>
                </a:solidFill>
              </a:rPr>
              <a:t>s,t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smtClean="0">
                <a:solidFill>
                  <a:srgbClr val="0000FF"/>
                </a:solidFill>
              </a:rPr>
              <a:t>T</a:t>
            </a:r>
            <a:endParaRPr lang="en-US" altLang="zh-CN" sz="2400" baseline="300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为随机过程</a:t>
            </a:r>
            <a:r>
              <a:rPr lang="en-US" altLang="zh-CN" sz="2400" smtClean="0"/>
              <a:t>{X(t),t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T}</a:t>
            </a:r>
            <a:r>
              <a:rPr lang="zh-CN" altLang="en-US" sz="2400" smtClean="0"/>
              <a:t>和</a:t>
            </a:r>
            <a:r>
              <a:rPr lang="en-US" altLang="zh-CN" sz="2400" smtClean="0"/>
              <a:t>{Y(t),t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T}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CC00CC"/>
                </a:solidFill>
              </a:rPr>
              <a:t>互协方差函数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其中：</a:t>
            </a:r>
            <a:r>
              <a:rPr lang="en-US" altLang="zh-CN" sz="2400" smtClean="0">
                <a:solidFill>
                  <a:srgbClr val="0000FF"/>
                </a:solidFill>
              </a:rPr>
              <a:t>m</a:t>
            </a:r>
            <a:r>
              <a:rPr lang="en-US" altLang="zh-CN" sz="2400" baseline="-25000" smtClean="0">
                <a:solidFill>
                  <a:srgbClr val="0000FF"/>
                </a:solidFill>
              </a:rPr>
              <a:t>X</a:t>
            </a:r>
            <a:r>
              <a:rPr lang="en-US" altLang="zh-CN" sz="2400" smtClean="0">
                <a:solidFill>
                  <a:srgbClr val="0000FF"/>
                </a:solidFill>
              </a:rPr>
              <a:t>(s)</a:t>
            </a:r>
            <a:r>
              <a:rPr lang="zh-CN" altLang="en-US" sz="2400" smtClean="0">
                <a:solidFill>
                  <a:srgbClr val="0000FF"/>
                </a:solidFill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</a:rPr>
              <a:t>E[X(s)]</a:t>
            </a:r>
            <a:r>
              <a:rPr lang="zh-CN" altLang="en-US" sz="2400" smtClean="0">
                <a:solidFill>
                  <a:srgbClr val="0000FF"/>
                </a:solidFill>
              </a:rPr>
              <a:t>，</a:t>
            </a:r>
            <a:r>
              <a:rPr lang="en-US" altLang="zh-CN" sz="2400" smtClean="0">
                <a:solidFill>
                  <a:srgbClr val="0000FF"/>
                </a:solidFill>
              </a:rPr>
              <a:t>m</a:t>
            </a:r>
            <a:r>
              <a:rPr lang="en-US" altLang="zh-CN" sz="2400" baseline="-25000" smtClean="0">
                <a:solidFill>
                  <a:srgbClr val="0000FF"/>
                </a:solidFill>
              </a:rPr>
              <a:t>Y</a:t>
            </a:r>
            <a:r>
              <a:rPr lang="en-US" altLang="zh-CN" sz="2400" smtClean="0">
                <a:solidFill>
                  <a:srgbClr val="0000FF"/>
                </a:solidFill>
              </a:rPr>
              <a:t>(t)</a:t>
            </a:r>
            <a:r>
              <a:rPr lang="zh-CN" altLang="en-US" sz="2400" smtClean="0">
                <a:solidFill>
                  <a:srgbClr val="0000FF"/>
                </a:solidFill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</a:rPr>
              <a:t>E[Y(t)]</a:t>
            </a:r>
            <a:r>
              <a:rPr lang="zh-CN" altLang="en-US" sz="2400" smtClean="0"/>
              <a:t>。称</a:t>
            </a:r>
          </a:p>
          <a:p>
            <a:pPr algn="ctr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R</a:t>
            </a:r>
            <a:r>
              <a:rPr lang="en-US" altLang="zh-CN" sz="2400" baseline="-25000" smtClean="0">
                <a:solidFill>
                  <a:srgbClr val="0000FF"/>
                </a:solidFill>
              </a:rPr>
              <a:t>XY</a:t>
            </a:r>
            <a:r>
              <a:rPr lang="en-US" altLang="zh-CN" sz="2400" smtClean="0">
                <a:solidFill>
                  <a:srgbClr val="0000FF"/>
                </a:solidFill>
              </a:rPr>
              <a:t>(s,t)</a:t>
            </a:r>
            <a:r>
              <a:rPr lang="zh-CN" altLang="en-US" sz="2400" smtClean="0">
                <a:solidFill>
                  <a:srgbClr val="0000FF"/>
                </a:solidFill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</a:rPr>
              <a:t>E[X(s)Y(t)]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为随机过程</a:t>
            </a:r>
            <a:r>
              <a:rPr lang="en-US" altLang="zh-CN" sz="2400" smtClean="0"/>
              <a:t>{X(t),t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T}</a:t>
            </a:r>
            <a:r>
              <a:rPr lang="zh-CN" altLang="en-US" sz="2400" smtClean="0"/>
              <a:t>和</a:t>
            </a:r>
            <a:r>
              <a:rPr lang="en-US" altLang="zh-CN" sz="2400" smtClean="0"/>
              <a:t>{Y(t),t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T}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CC00CC"/>
                </a:solidFill>
              </a:rPr>
              <a:t>互相关函数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显然，</a:t>
            </a:r>
          </a:p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C</a:t>
            </a:r>
            <a:r>
              <a:rPr lang="en-US" altLang="zh-CN" sz="2400" baseline="-25000" smtClean="0">
                <a:solidFill>
                  <a:srgbClr val="0000FF"/>
                </a:solidFill>
              </a:rPr>
              <a:t>XY</a:t>
            </a:r>
            <a:r>
              <a:rPr lang="en-US" altLang="zh-CN" sz="2400" smtClean="0">
                <a:solidFill>
                  <a:srgbClr val="0000FF"/>
                </a:solidFill>
              </a:rPr>
              <a:t>(s,t)</a:t>
            </a:r>
            <a:r>
              <a:rPr lang="zh-CN" altLang="en-US" sz="2400" smtClean="0">
                <a:solidFill>
                  <a:srgbClr val="0000FF"/>
                </a:solidFill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</a:rPr>
              <a:t>R</a:t>
            </a:r>
            <a:r>
              <a:rPr lang="en-US" altLang="zh-CN" sz="2400" baseline="-25000" smtClean="0">
                <a:solidFill>
                  <a:srgbClr val="0000FF"/>
                </a:solidFill>
              </a:rPr>
              <a:t>XY</a:t>
            </a:r>
            <a:r>
              <a:rPr lang="en-US" altLang="zh-CN" sz="2400" smtClean="0">
                <a:solidFill>
                  <a:srgbClr val="0000FF"/>
                </a:solidFill>
              </a:rPr>
              <a:t>(s,t)</a:t>
            </a:r>
            <a:r>
              <a:rPr lang="zh-CN" altLang="en-US" sz="2400" smtClean="0">
                <a:solidFill>
                  <a:srgbClr val="0000FF"/>
                </a:solidFill>
              </a:rPr>
              <a:t>－</a:t>
            </a:r>
            <a:r>
              <a:rPr lang="en-US" altLang="zh-CN" sz="2400" smtClean="0">
                <a:solidFill>
                  <a:srgbClr val="0000FF"/>
                </a:solidFill>
              </a:rPr>
              <a:t>m</a:t>
            </a:r>
            <a:r>
              <a:rPr lang="en-US" altLang="zh-CN" sz="2400" baseline="-25000" smtClean="0">
                <a:solidFill>
                  <a:srgbClr val="0000FF"/>
                </a:solidFill>
              </a:rPr>
              <a:t>X</a:t>
            </a:r>
            <a:r>
              <a:rPr lang="en-US" altLang="zh-CN" sz="2400" smtClean="0">
                <a:solidFill>
                  <a:srgbClr val="0000FF"/>
                </a:solidFill>
              </a:rPr>
              <a:t>(s)m</a:t>
            </a:r>
            <a:r>
              <a:rPr lang="en-US" altLang="zh-CN" sz="2400" baseline="-25000" smtClean="0">
                <a:solidFill>
                  <a:srgbClr val="0000FF"/>
                </a:solidFill>
              </a:rPr>
              <a:t>Y</a:t>
            </a:r>
            <a:r>
              <a:rPr lang="en-US" altLang="zh-CN" sz="2400" smtClean="0">
                <a:solidFill>
                  <a:srgbClr val="0000FF"/>
                </a:solidFill>
              </a:rPr>
              <a:t>(t)</a:t>
            </a:r>
            <a:r>
              <a:rPr lang="zh-CN" altLang="en-US" sz="2400" smtClean="0"/>
              <a:t>。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1143000" y="3994150"/>
            <a:ext cx="7772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/>
              <a:t>    </a:t>
            </a:r>
            <a:r>
              <a:rPr lang="zh-CN" altLang="en-US" sz="2400"/>
              <a:t>如果</a:t>
            </a:r>
            <a:r>
              <a:rPr lang="en-US" altLang="zh-CN" sz="2400"/>
              <a:t>C</a:t>
            </a:r>
            <a:r>
              <a:rPr lang="en-US" altLang="zh-CN" sz="2400" baseline="-25000"/>
              <a:t>XY</a:t>
            </a:r>
            <a:r>
              <a:rPr lang="en-US" altLang="zh-CN" sz="2400"/>
              <a:t>(s,t)</a:t>
            </a:r>
            <a:r>
              <a:rPr lang="zh-CN" altLang="en-US" sz="2400"/>
              <a:t>＝</a:t>
            </a:r>
            <a:r>
              <a:rPr lang="en-US" altLang="zh-CN" sz="2400"/>
              <a:t>0</a:t>
            </a:r>
            <a:r>
              <a:rPr lang="zh-CN" altLang="en-US" sz="2400"/>
              <a:t>，等价地</a:t>
            </a:r>
            <a:r>
              <a:rPr lang="en-US" altLang="zh-CN" sz="2400"/>
              <a:t>R</a:t>
            </a:r>
            <a:r>
              <a:rPr lang="en-US" altLang="zh-CN" sz="2400" baseline="-25000"/>
              <a:t>XY</a:t>
            </a:r>
            <a:r>
              <a:rPr lang="en-US" altLang="zh-CN" sz="2400"/>
              <a:t>(s,t)</a:t>
            </a:r>
            <a:r>
              <a:rPr lang="zh-CN" altLang="en-US" sz="2400"/>
              <a:t>＝</a:t>
            </a:r>
            <a:r>
              <a:rPr lang="en-US" altLang="zh-CN" sz="2400"/>
              <a:t>m</a:t>
            </a:r>
            <a:r>
              <a:rPr lang="en-US" altLang="zh-CN" sz="2400" baseline="-25000"/>
              <a:t>X</a:t>
            </a:r>
            <a:r>
              <a:rPr lang="en-US" altLang="zh-CN" sz="2400"/>
              <a:t>(s)m</a:t>
            </a:r>
            <a:r>
              <a:rPr lang="en-US" altLang="zh-CN" sz="2400" baseline="-25000"/>
              <a:t>Y</a:t>
            </a:r>
            <a:r>
              <a:rPr lang="en-US" altLang="zh-CN" sz="2400"/>
              <a:t>(t)</a:t>
            </a:r>
            <a:r>
              <a:rPr lang="zh-CN" altLang="en-US" sz="2400"/>
              <a:t>，即</a:t>
            </a:r>
            <a:r>
              <a:rPr lang="en-US" altLang="zh-CN" sz="2400"/>
              <a:t>E[X(s)Y(t)]</a:t>
            </a:r>
            <a:r>
              <a:rPr lang="zh-CN" altLang="en-US" sz="2400"/>
              <a:t>＝</a:t>
            </a:r>
            <a:r>
              <a:rPr lang="en-US" altLang="zh-CN" sz="2400"/>
              <a:t>E[X(s)]E[Y(t)]</a:t>
            </a:r>
            <a:r>
              <a:rPr lang="zh-CN" altLang="en-US" sz="2400"/>
              <a:t>，则称</a:t>
            </a:r>
            <a:r>
              <a:rPr lang="en-US" altLang="zh-CN" sz="2400"/>
              <a:t>{X(t),t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T}</a:t>
            </a:r>
            <a:r>
              <a:rPr lang="zh-CN" altLang="en-US" sz="2400"/>
              <a:t>和</a:t>
            </a:r>
            <a:r>
              <a:rPr lang="en-US" altLang="zh-CN" sz="2400"/>
              <a:t>{Y(t),t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T}</a:t>
            </a:r>
            <a:r>
              <a:rPr lang="zh-CN" altLang="en-US" sz="2400">
                <a:solidFill>
                  <a:srgbClr val="CC00CC"/>
                </a:solidFill>
              </a:rPr>
              <a:t>互不相关</a:t>
            </a:r>
            <a:r>
              <a:rPr lang="zh-CN" altLang="en-US" sz="2400"/>
              <a:t>。</a:t>
            </a: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1219200" y="5105400"/>
            <a:ext cx="7696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n-US" altLang="zh-CN" sz="2400"/>
              <a:t>    </a:t>
            </a:r>
            <a:r>
              <a:rPr lang="zh-CN" altLang="en-US" sz="2400">
                <a:solidFill>
                  <a:srgbClr val="0000FF"/>
                </a:solidFill>
              </a:rPr>
              <a:t>如果随机过程</a:t>
            </a:r>
            <a:r>
              <a:rPr lang="en-US" altLang="zh-CN" sz="2400">
                <a:solidFill>
                  <a:srgbClr val="0000FF"/>
                </a:solidFill>
              </a:rPr>
              <a:t>{X(t),t</a:t>
            </a:r>
            <a:r>
              <a:rPr lang="en-US" altLang="zh-CN" sz="240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>
                <a:solidFill>
                  <a:srgbClr val="0000FF"/>
                </a:solidFill>
              </a:rPr>
              <a:t>T}</a:t>
            </a:r>
            <a:r>
              <a:rPr lang="zh-CN" altLang="en-US" sz="2400">
                <a:solidFill>
                  <a:srgbClr val="0000FF"/>
                </a:solidFill>
              </a:rPr>
              <a:t>和</a:t>
            </a:r>
            <a:r>
              <a:rPr lang="en-US" altLang="zh-CN" sz="2400">
                <a:solidFill>
                  <a:srgbClr val="0000FF"/>
                </a:solidFill>
              </a:rPr>
              <a:t>{Y(t),t</a:t>
            </a:r>
            <a:r>
              <a:rPr lang="en-US" altLang="zh-CN" sz="240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>
                <a:solidFill>
                  <a:srgbClr val="0000FF"/>
                </a:solidFill>
              </a:rPr>
              <a:t>T}</a:t>
            </a:r>
            <a:r>
              <a:rPr lang="zh-CN" altLang="en-US" sz="2400">
                <a:solidFill>
                  <a:srgbClr val="0000FF"/>
                </a:solidFill>
              </a:rPr>
              <a:t>相互独立，则它们一定互不相关；反之，如果随机过程</a:t>
            </a:r>
            <a:r>
              <a:rPr lang="en-US" altLang="zh-CN" sz="2400">
                <a:solidFill>
                  <a:srgbClr val="0000FF"/>
                </a:solidFill>
              </a:rPr>
              <a:t>{X(t),t</a:t>
            </a:r>
            <a:r>
              <a:rPr lang="en-US" altLang="zh-CN" sz="240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>
                <a:solidFill>
                  <a:srgbClr val="0000FF"/>
                </a:solidFill>
              </a:rPr>
              <a:t>T}</a:t>
            </a:r>
            <a:r>
              <a:rPr lang="zh-CN" altLang="en-US" sz="2400">
                <a:solidFill>
                  <a:srgbClr val="0000FF"/>
                </a:solidFill>
              </a:rPr>
              <a:t>和</a:t>
            </a:r>
            <a:r>
              <a:rPr lang="en-US" altLang="zh-CN" sz="2400">
                <a:solidFill>
                  <a:srgbClr val="0000FF"/>
                </a:solidFill>
              </a:rPr>
              <a:t>{Y(t),t</a:t>
            </a:r>
            <a:r>
              <a:rPr lang="en-US" altLang="zh-CN" sz="240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>
                <a:solidFill>
                  <a:srgbClr val="0000FF"/>
                </a:solidFill>
              </a:rPr>
              <a:t>T}</a:t>
            </a:r>
            <a:r>
              <a:rPr lang="zh-CN" altLang="en-US" sz="2400">
                <a:solidFill>
                  <a:srgbClr val="0000FF"/>
                </a:solidFill>
              </a:rPr>
              <a:t>互不相关，一般不能推出它们相互独立。</a:t>
            </a: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07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1D245071-E4BF-4E41-AD3B-56A14A3F7021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26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  <p:bldP spid="276484" grpId="0" autoUpdateAnimBg="0"/>
      <p:bldP spid="27648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489135-A6CE-454B-8F14-C0634E3BCE45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1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14605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给定随机过程</a:t>
            </a:r>
            <a:r>
              <a:rPr lang="en-US" altLang="zh-CN" sz="2400" smtClean="0"/>
              <a:t>{X(t),t≥0}</a:t>
            </a:r>
            <a:r>
              <a:rPr lang="zh-CN" altLang="en-US" sz="2400" smtClean="0"/>
              <a:t>，</a:t>
            </a:r>
          </a:p>
          <a:p>
            <a:pPr algn="ctr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X(t)</a:t>
            </a:r>
            <a:r>
              <a:rPr lang="zh-CN" altLang="en-US" sz="2400" smtClean="0"/>
              <a:t>＝</a:t>
            </a:r>
            <a:r>
              <a:rPr lang="en-US" altLang="zh-CN" sz="2400" smtClean="0"/>
              <a:t>X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＋</a:t>
            </a:r>
            <a:r>
              <a:rPr lang="en-US" altLang="zh-CN" sz="2400" smtClean="0"/>
              <a:t>Vt</a:t>
            </a:r>
            <a:r>
              <a:rPr lang="zh-CN" altLang="en-US" sz="2400" smtClean="0"/>
              <a:t>，</a:t>
            </a:r>
            <a:r>
              <a:rPr lang="en-US" altLang="zh-CN" sz="2400" smtClean="0"/>
              <a:t>t≥0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其中</a:t>
            </a:r>
            <a:r>
              <a:rPr lang="en-US" altLang="zh-CN" sz="2400" smtClean="0"/>
              <a:t>X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与</a:t>
            </a:r>
            <a:r>
              <a:rPr lang="en-US" altLang="zh-CN" sz="2400" smtClean="0"/>
              <a:t>V</a:t>
            </a:r>
            <a:r>
              <a:rPr lang="zh-CN" altLang="en-US" sz="2400" smtClean="0"/>
              <a:t>是相互独立的随机变量，它们都服从</a:t>
            </a:r>
            <a:r>
              <a:rPr lang="en-US" altLang="zh-CN" sz="2400" smtClean="0"/>
              <a:t>N(0,1)</a:t>
            </a:r>
            <a:r>
              <a:rPr lang="zh-CN" altLang="en-US" sz="2400" smtClean="0"/>
              <a:t>。求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其数字特征和一、二维概率密度。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1066800" y="26670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solidFill>
                  <a:srgbClr val="FF9900"/>
                </a:solidFill>
              </a:rPr>
              <a:t>解</a:t>
            </a:r>
            <a:r>
              <a:rPr lang="zh-CN" altLang="en-US"/>
              <a:t>  </a:t>
            </a:r>
            <a:r>
              <a:rPr lang="en-US" altLang="zh-CN">
                <a:solidFill>
                  <a:srgbClr val="6600CC"/>
                </a:solidFill>
              </a:rPr>
              <a:t>1.  </a:t>
            </a:r>
            <a:r>
              <a:rPr lang="zh-CN" altLang="en-US">
                <a:solidFill>
                  <a:srgbClr val="0000FF"/>
                </a:solidFill>
              </a:rPr>
              <a:t>均值函数</a:t>
            </a:r>
            <a:r>
              <a:rPr lang="en-US" altLang="zh-CN" sz="2400"/>
              <a:t>m(t)</a:t>
            </a:r>
            <a:r>
              <a:rPr lang="zh-CN" altLang="en-US" sz="2400"/>
              <a:t>＝</a:t>
            </a:r>
            <a:r>
              <a:rPr lang="en-US" altLang="zh-CN" sz="2400"/>
              <a:t>E[X(t)]=E(X</a:t>
            </a:r>
            <a:r>
              <a:rPr lang="en-US" altLang="zh-CN" sz="2400" baseline="-25000"/>
              <a:t>0</a:t>
            </a:r>
            <a:r>
              <a:rPr lang="en-US" altLang="zh-CN" sz="2400"/>
              <a:t>)</a:t>
            </a:r>
            <a:r>
              <a:rPr lang="zh-CN" altLang="en-US" sz="2400"/>
              <a:t>＋</a:t>
            </a:r>
            <a:r>
              <a:rPr lang="en-US" altLang="zh-CN" sz="2400"/>
              <a:t>tE(V)</a:t>
            </a:r>
            <a:r>
              <a:rPr lang="zh-CN" altLang="en-US" sz="2400"/>
              <a:t>＝</a:t>
            </a:r>
            <a:r>
              <a:rPr lang="en-US" altLang="zh-CN" sz="2400"/>
              <a:t>0</a:t>
            </a:r>
            <a:r>
              <a:rPr lang="zh-CN" altLang="en-US" sz="2400"/>
              <a:t>；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1066800" y="3124200"/>
            <a:ext cx="78486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6600CC"/>
                </a:solidFill>
              </a:rPr>
              <a:t>2.  </a:t>
            </a:r>
            <a:r>
              <a:rPr lang="zh-CN" altLang="en-US">
                <a:solidFill>
                  <a:srgbClr val="0000FF"/>
                </a:solidFill>
              </a:rPr>
              <a:t>方差函数</a:t>
            </a:r>
            <a:r>
              <a:rPr lang="en-US" altLang="zh-CN" sz="2400"/>
              <a:t>D(t)</a:t>
            </a:r>
            <a:r>
              <a:rPr lang="zh-CN" altLang="en-US" sz="2400"/>
              <a:t>＝</a:t>
            </a:r>
            <a:r>
              <a:rPr lang="en-US" altLang="zh-CN" sz="2400"/>
              <a:t>E[X</a:t>
            </a:r>
            <a:r>
              <a:rPr lang="en-US" altLang="zh-CN" sz="2400" baseline="30000"/>
              <a:t>2</a:t>
            </a:r>
            <a:r>
              <a:rPr lang="en-US" altLang="zh-CN" sz="2400"/>
              <a:t>(t)]-m</a:t>
            </a:r>
            <a:r>
              <a:rPr lang="en-US" altLang="zh-CN" sz="2400" baseline="30000"/>
              <a:t>2</a:t>
            </a:r>
            <a:r>
              <a:rPr lang="en-US" altLang="zh-CN" sz="2400"/>
              <a:t>(t)=E(X</a:t>
            </a:r>
            <a:r>
              <a:rPr lang="en-US" altLang="zh-CN" sz="2400" baseline="-25000"/>
              <a:t>0</a:t>
            </a:r>
            <a:r>
              <a:rPr lang="zh-CN" altLang="en-US" sz="2400"/>
              <a:t>＋</a:t>
            </a:r>
            <a:r>
              <a:rPr lang="en-US" altLang="zh-CN" sz="2400"/>
              <a:t>Vt)</a:t>
            </a:r>
            <a:r>
              <a:rPr lang="en-US" altLang="zh-CN" sz="2400" baseline="30000"/>
              <a:t>2</a:t>
            </a:r>
            <a:r>
              <a:rPr lang="en-US" altLang="zh-CN" sz="2400"/>
              <a:t>-0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/>
              <a:t>		  </a:t>
            </a:r>
            <a:r>
              <a:rPr lang="zh-CN" altLang="en-US" sz="2400"/>
              <a:t>＝</a:t>
            </a:r>
            <a:r>
              <a:rPr lang="en-US" altLang="zh-CN" sz="2400"/>
              <a:t>E(X</a:t>
            </a:r>
            <a:r>
              <a:rPr lang="en-US" altLang="zh-CN" sz="2400" baseline="-25000"/>
              <a:t>0</a:t>
            </a:r>
            <a:r>
              <a:rPr lang="en-US" altLang="zh-CN" sz="2400" baseline="30000"/>
              <a:t>2</a:t>
            </a:r>
            <a:r>
              <a:rPr lang="en-US" altLang="zh-CN" sz="2400"/>
              <a:t>)</a:t>
            </a:r>
            <a:r>
              <a:rPr lang="zh-CN" altLang="en-US" sz="2400"/>
              <a:t>＋</a:t>
            </a:r>
            <a:r>
              <a:rPr lang="en-US" altLang="zh-CN" sz="2400"/>
              <a:t>2tE(X</a:t>
            </a:r>
            <a:r>
              <a:rPr lang="en-US" altLang="zh-CN" sz="2400" baseline="-25000"/>
              <a:t>0</a:t>
            </a:r>
            <a:r>
              <a:rPr lang="en-US" altLang="zh-CN" sz="2400"/>
              <a:t>V)+t</a:t>
            </a:r>
            <a:r>
              <a:rPr lang="en-US" altLang="zh-CN" sz="2400" baseline="30000"/>
              <a:t>2</a:t>
            </a:r>
            <a:r>
              <a:rPr lang="en-US" altLang="zh-CN" sz="2400"/>
              <a:t>E(V</a:t>
            </a:r>
            <a:r>
              <a:rPr lang="en-US" altLang="zh-CN" sz="2400" baseline="30000"/>
              <a:t>2</a:t>
            </a:r>
            <a:r>
              <a:rPr lang="en-US" altLang="zh-CN" sz="2400"/>
              <a:t>)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/>
              <a:t>		  </a:t>
            </a:r>
            <a:r>
              <a:rPr lang="zh-CN" altLang="en-US" sz="2400"/>
              <a:t>＝</a:t>
            </a:r>
            <a:r>
              <a:rPr lang="en-US" altLang="zh-CN" sz="2400"/>
              <a:t>1+t</a:t>
            </a:r>
            <a:r>
              <a:rPr lang="en-US" altLang="zh-CN" sz="2400" baseline="30000"/>
              <a:t>2</a:t>
            </a:r>
            <a:r>
              <a:rPr lang="zh-CN" altLang="en-US" sz="2400"/>
              <a:t>；</a:t>
            </a:r>
          </a:p>
        </p:txBody>
      </p:sp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1066800" y="4267200"/>
            <a:ext cx="78486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6600CC"/>
                </a:solidFill>
              </a:rPr>
              <a:t>3. </a:t>
            </a:r>
            <a:r>
              <a:rPr lang="zh-CN" altLang="en-US">
                <a:solidFill>
                  <a:srgbClr val="0000FF"/>
                </a:solidFill>
              </a:rPr>
              <a:t>一维概率密度</a:t>
            </a: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zh-CN" altLang="en-US" sz="2400"/>
              <a:t>因为</a:t>
            </a:r>
            <a:r>
              <a:rPr lang="en-US" altLang="zh-CN" sz="2400"/>
              <a:t>X</a:t>
            </a:r>
            <a:r>
              <a:rPr lang="en-US" altLang="zh-CN" sz="2400" baseline="-25000"/>
              <a:t>0</a:t>
            </a:r>
            <a:r>
              <a:rPr lang="zh-CN" altLang="en-US" sz="2400"/>
              <a:t>与</a:t>
            </a:r>
            <a:r>
              <a:rPr lang="en-US" altLang="zh-CN" sz="2400"/>
              <a:t>V</a:t>
            </a:r>
            <a:r>
              <a:rPr lang="zh-CN" altLang="en-US" sz="2400"/>
              <a:t>相互独立且都服从</a:t>
            </a:r>
            <a:r>
              <a:rPr lang="en-US" altLang="zh-CN" sz="2400"/>
              <a:t>N(0,1)</a:t>
            </a:r>
            <a:r>
              <a:rPr lang="zh-CN" altLang="en-US" sz="2400"/>
              <a:t>，故</a:t>
            </a:r>
            <a:r>
              <a:rPr lang="en-US" altLang="zh-CN" sz="2400"/>
              <a:t>X(t)</a:t>
            </a:r>
            <a:r>
              <a:rPr lang="zh-CN" altLang="en-US" sz="2400"/>
              <a:t>＝</a:t>
            </a:r>
            <a:r>
              <a:rPr lang="en-US" altLang="zh-CN" sz="2400"/>
              <a:t>X</a:t>
            </a:r>
            <a:r>
              <a:rPr lang="en-US" altLang="zh-CN" sz="2400" baseline="-25000"/>
              <a:t>0</a:t>
            </a:r>
            <a:r>
              <a:rPr lang="zh-CN" altLang="en-US" sz="2400"/>
              <a:t>＋</a:t>
            </a:r>
            <a:r>
              <a:rPr lang="en-US" altLang="zh-CN" sz="2400"/>
              <a:t>Vt</a:t>
            </a:r>
            <a:r>
              <a:rPr lang="zh-CN" altLang="en-US" sz="2400"/>
              <a:t>服从正态分布</a:t>
            </a:r>
            <a:r>
              <a:rPr lang="en-US" altLang="zh-CN" sz="2400"/>
              <a:t>N(0,1+t</a:t>
            </a:r>
            <a:r>
              <a:rPr lang="en-US" altLang="zh-CN" sz="2400" baseline="30000"/>
              <a:t>2</a:t>
            </a:r>
            <a:r>
              <a:rPr lang="en-US" altLang="zh-CN" sz="2400"/>
              <a:t>)</a:t>
            </a:r>
            <a:r>
              <a:rPr lang="zh-CN" altLang="en-US" sz="2400"/>
              <a:t>，所以</a:t>
            </a:r>
            <a:r>
              <a:rPr lang="en-US" altLang="zh-CN" sz="2400"/>
              <a:t>{X(t),t≥0}</a:t>
            </a:r>
            <a:r>
              <a:rPr lang="zh-CN" altLang="en-US" sz="2400"/>
              <a:t>的一维概率密度为：</a:t>
            </a:r>
          </a:p>
        </p:txBody>
      </p:sp>
      <p:graphicFrame>
        <p:nvGraphicFramePr>
          <p:cNvPr id="277511" name="Object 7"/>
          <p:cNvGraphicFramePr>
            <a:graphicFrameLocks noChangeAspect="1"/>
          </p:cNvGraphicFramePr>
          <p:nvPr/>
        </p:nvGraphicFramePr>
        <p:xfrm>
          <a:off x="1979613" y="5445125"/>
          <a:ext cx="61722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3" imgW="2959100" imgH="546100" progId="Equation.3">
                  <p:embed/>
                </p:oleObj>
              </mc:Choice>
              <mc:Fallback>
                <p:oleObj name="Equation" r:id="rId3" imgW="2959100" imgH="546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445125"/>
                        <a:ext cx="61722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175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091C8540-4735-42E8-9139-1ACC6911E5B5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27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  <p:bldP spid="277508" grpId="0" autoUpdateAnimBg="0"/>
      <p:bldP spid="277509" grpId="0" autoUpdateAnimBg="0"/>
      <p:bldP spid="27751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CF5D6A-4AD4-41DB-AE02-51BF0E3E90CB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1(</a:t>
            </a:r>
            <a:r>
              <a:rPr lang="zh-CN" altLang="en-US" smtClean="0"/>
              <a:t>续</a:t>
            </a:r>
            <a:r>
              <a:rPr lang="en-US" altLang="zh-CN" smtClean="0"/>
              <a:t>1)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090613"/>
            <a:ext cx="7943850" cy="22653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6600CC"/>
                </a:solidFill>
              </a:rPr>
              <a:t>4.  </a:t>
            </a:r>
            <a:r>
              <a:rPr lang="zh-CN" altLang="en-US" smtClean="0">
                <a:solidFill>
                  <a:srgbClr val="0000FF"/>
                </a:solidFill>
              </a:rPr>
              <a:t>协方差函数与相关函数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	因为</a:t>
            </a:r>
            <a:r>
              <a:rPr lang="en-US" altLang="zh-CN" sz="2400" smtClean="0"/>
              <a:t>m(t)=0</a:t>
            </a:r>
            <a:r>
              <a:rPr lang="zh-CN" altLang="en-US" sz="2400" smtClean="0"/>
              <a:t>，所以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   </a:t>
            </a:r>
            <a:r>
              <a:rPr lang="en-US" altLang="zh-CN" sz="2400" smtClean="0"/>
              <a:t>C(s,t)</a:t>
            </a:r>
            <a:r>
              <a:rPr lang="zh-CN" altLang="en-US" sz="2400" smtClean="0"/>
              <a:t>＝</a:t>
            </a:r>
            <a:r>
              <a:rPr lang="en-US" altLang="zh-CN" sz="2400" smtClean="0"/>
              <a:t>R(s,t)</a:t>
            </a:r>
            <a:r>
              <a:rPr lang="zh-CN" altLang="en-US" sz="2400" smtClean="0"/>
              <a:t>＝</a:t>
            </a:r>
            <a:r>
              <a:rPr lang="en-US" altLang="zh-CN" sz="2400" smtClean="0"/>
              <a:t>E[X(s)X(t)]</a:t>
            </a:r>
            <a:r>
              <a:rPr lang="zh-CN" altLang="en-US" sz="2400" smtClean="0"/>
              <a:t>＝</a:t>
            </a:r>
            <a:r>
              <a:rPr lang="en-US" altLang="zh-CN" sz="2400" smtClean="0"/>
              <a:t>E[X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＋</a:t>
            </a:r>
            <a:r>
              <a:rPr lang="en-US" altLang="zh-CN" sz="2400" smtClean="0"/>
              <a:t>Vs][X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＋</a:t>
            </a:r>
            <a:r>
              <a:rPr lang="en-US" altLang="zh-CN" sz="2400" smtClean="0"/>
              <a:t>Vt]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＝</a:t>
            </a:r>
            <a:r>
              <a:rPr lang="en-US" altLang="zh-CN" sz="2400" smtClean="0"/>
              <a:t>E[X</a:t>
            </a:r>
            <a:r>
              <a:rPr lang="en-US" altLang="zh-CN" sz="2400" baseline="-25000" smtClean="0"/>
              <a:t>0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]+(s+t)E[X</a:t>
            </a:r>
            <a:r>
              <a:rPr lang="en-US" altLang="zh-CN" sz="2400" baseline="-25000" smtClean="0"/>
              <a:t>0</a:t>
            </a:r>
            <a:r>
              <a:rPr lang="en-US" altLang="zh-CN" sz="2400" smtClean="0"/>
              <a:t>V]+stE[V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]</a:t>
            </a:r>
            <a:r>
              <a:rPr lang="zh-CN" altLang="en-US" sz="2400" smtClean="0"/>
              <a:t>＝</a:t>
            </a:r>
            <a:r>
              <a:rPr lang="en-US" altLang="zh-CN" sz="2400" smtClean="0"/>
              <a:t>1+st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因为</a:t>
            </a:r>
            <a:r>
              <a:rPr lang="en-US" altLang="zh-CN" sz="2400" smtClean="0"/>
              <a:t>X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与</a:t>
            </a:r>
            <a:r>
              <a:rPr lang="en-US" altLang="zh-CN" sz="2400" smtClean="0"/>
              <a:t>V</a:t>
            </a:r>
            <a:r>
              <a:rPr lang="zh-CN" altLang="en-US" sz="2400" smtClean="0"/>
              <a:t>相互独立且服从</a:t>
            </a:r>
            <a:r>
              <a:rPr lang="en-US" altLang="zh-CN" sz="2400" smtClean="0"/>
              <a:t>N(0,1)</a:t>
            </a:r>
            <a:r>
              <a:rPr lang="zh-CN" altLang="en-US" sz="2400" smtClean="0"/>
              <a:t>，记</a:t>
            </a:r>
          </a:p>
        </p:txBody>
      </p:sp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1076325" y="3443288"/>
          <a:ext cx="19113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3" imgW="1054100" imgH="482600" progId="Equation.3">
                  <p:embed/>
                </p:oleObj>
              </mc:Choice>
              <mc:Fallback>
                <p:oleObj name="Equation" r:id="rId3" imgW="10541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443288"/>
                        <a:ext cx="19113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3286125" y="3444875"/>
          <a:ext cx="25606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5" imgW="1384300" imgH="469900" progId="Equation.3">
                  <p:embed/>
                </p:oleObj>
              </mc:Choice>
              <mc:Fallback>
                <p:oleObj name="Equation" r:id="rId5" imgW="13843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444875"/>
                        <a:ext cx="256063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4" name="Object 6"/>
          <p:cNvGraphicFramePr>
            <a:graphicFrameLocks noChangeAspect="1"/>
          </p:cNvGraphicFramePr>
          <p:nvPr/>
        </p:nvGraphicFramePr>
        <p:xfrm>
          <a:off x="6145213" y="3421063"/>
          <a:ext cx="28463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7" imgW="1536033" imgH="495085" progId="Equation.3">
                  <p:embed/>
                </p:oleObj>
              </mc:Choice>
              <mc:Fallback>
                <p:oleObj name="Equation" r:id="rId7" imgW="1536033" imgH="49508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3421063"/>
                        <a:ext cx="284638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1282700" y="4419600"/>
            <a:ext cx="717708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/>
              <a:t>从而</a:t>
            </a:r>
            <a:r>
              <a:rPr lang="en-US" altLang="zh-CN" sz="2400"/>
              <a:t>(X(s),X(t))</a:t>
            </a:r>
            <a:r>
              <a:rPr lang="zh-CN" altLang="en-US" sz="2400"/>
              <a:t>～</a:t>
            </a:r>
            <a:r>
              <a:rPr lang="en-US" altLang="zh-CN" sz="2400"/>
              <a:t>N(</a:t>
            </a:r>
            <a:r>
              <a:rPr lang="en-US" altLang="zh-CN" sz="2400">
                <a:sym typeface="Symbol" panose="05050102010706020507" pitchFamily="18" charset="2"/>
              </a:rPr>
              <a:t>,C)</a:t>
            </a:r>
            <a:r>
              <a:rPr lang="zh-CN" altLang="en-US" sz="2400">
                <a:sym typeface="Symbol" panose="05050102010706020507" pitchFamily="18" charset="2"/>
              </a:rPr>
              <a:t>，其中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均值</a:t>
            </a:r>
            <a:r>
              <a:rPr lang="en-US" altLang="zh-CN" sz="2400">
                <a:sym typeface="Symbol" panose="05050102010706020507" pitchFamily="18" charset="2"/>
              </a:rPr>
              <a:t>=(m(s),m(t))</a:t>
            </a:r>
            <a:r>
              <a:rPr lang="en-US" altLang="zh-CN" sz="2400" baseline="30000">
                <a:sym typeface="Symbol" panose="05050102010706020507" pitchFamily="18" charset="2"/>
              </a:rPr>
              <a:t>T</a:t>
            </a:r>
            <a:r>
              <a:rPr lang="en-US" altLang="zh-CN" sz="2400">
                <a:sym typeface="Symbol" panose="05050102010706020507" pitchFamily="18" charset="2"/>
              </a:rPr>
              <a:t>=(0,0)</a:t>
            </a:r>
            <a:r>
              <a:rPr lang="en-US" altLang="zh-CN" sz="2400" baseline="30000">
                <a:sym typeface="Symbol" panose="05050102010706020507" pitchFamily="18" charset="2"/>
              </a:rPr>
              <a:t>T</a:t>
            </a:r>
            <a:r>
              <a:rPr lang="zh-CN" altLang="en-US" sz="2400">
                <a:sym typeface="Symbol" panose="05050102010706020507" pitchFamily="18" charset="2"/>
              </a:rPr>
              <a:t>，</a:t>
            </a:r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1282700" y="5649913"/>
            <a:ext cx="2243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协方差矩阵</a:t>
            </a:r>
            <a:r>
              <a:rPr lang="en-US" altLang="zh-CN" sz="2400">
                <a:sym typeface="Symbol" panose="05050102010706020507" pitchFamily="18" charset="2"/>
              </a:rPr>
              <a:t>C</a:t>
            </a:r>
            <a:r>
              <a:rPr lang="zh-CN" altLang="en-US" sz="2400">
                <a:sym typeface="Symbol" panose="05050102010706020507" pitchFamily="18" charset="2"/>
              </a:rPr>
              <a:t>＝</a:t>
            </a:r>
          </a:p>
        </p:txBody>
      </p:sp>
      <p:graphicFrame>
        <p:nvGraphicFramePr>
          <p:cNvPr id="278537" name="Object 9"/>
          <p:cNvGraphicFramePr>
            <a:graphicFrameLocks noChangeAspect="1"/>
          </p:cNvGraphicFramePr>
          <p:nvPr/>
        </p:nvGraphicFramePr>
        <p:xfrm>
          <a:off x="3449638" y="5410200"/>
          <a:ext cx="42751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公式" r:id="rId9" imgW="2209800" imgH="482600" progId="Equation.3">
                  <p:embed/>
                </p:oleObj>
              </mc:Choice>
              <mc:Fallback>
                <p:oleObj name="公式" r:id="rId9" imgW="22098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5410200"/>
                        <a:ext cx="427513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8" name="Line 10"/>
          <p:cNvSpPr>
            <a:spLocks noChangeShapeType="1"/>
          </p:cNvSpPr>
          <p:nvPr/>
        </p:nvSpPr>
        <p:spPr bwMode="auto">
          <a:xfrm>
            <a:off x="3970338" y="4594225"/>
            <a:ext cx="179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8539" name="Line 11"/>
          <p:cNvSpPr>
            <a:spLocks noChangeShapeType="1"/>
          </p:cNvSpPr>
          <p:nvPr/>
        </p:nvSpPr>
        <p:spPr bwMode="auto">
          <a:xfrm>
            <a:off x="2005013" y="5029200"/>
            <a:ext cx="179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278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71928840-2421-4FA9-9A49-987131F6E96E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28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8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8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8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8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  <p:bldP spid="278535" grpId="0" build="p"/>
      <p:bldP spid="278536" grpId="0"/>
      <p:bldP spid="278538" grpId="0" animBg="1"/>
      <p:bldP spid="2785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43AFAB-EE5A-48AA-8D1A-CE1BAC7D3D03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1(</a:t>
            </a:r>
            <a:r>
              <a:rPr lang="zh-CN" altLang="en-US" smtClean="0"/>
              <a:t>续</a:t>
            </a:r>
            <a:r>
              <a:rPr lang="en-US" altLang="zh-CN" smtClean="0"/>
              <a:t>2)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96200" cy="427038"/>
          </a:xfrm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mtClean="0">
                <a:solidFill>
                  <a:srgbClr val="6600CC"/>
                </a:solidFill>
                <a:latin typeface="宋体" panose="02010600030101010101" pitchFamily="2" charset="-122"/>
              </a:rPr>
              <a:t>5.</a:t>
            </a:r>
            <a:r>
              <a:rPr lang="zh-CN" altLang="en-US" smtClean="0">
                <a:solidFill>
                  <a:srgbClr val="0000FF"/>
                </a:solidFill>
                <a:latin typeface="宋体" panose="02010600030101010101" pitchFamily="2" charset="-122"/>
              </a:rPr>
              <a:t>二维概率密度</a:t>
            </a: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/>
        </p:nvGraphicFramePr>
        <p:xfrm>
          <a:off x="1187450" y="1773238"/>
          <a:ext cx="608647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公式" r:id="rId3" imgW="1955800" imgH="596900" progId="Equation.3">
                  <p:embed/>
                </p:oleObj>
              </mc:Choice>
              <mc:Fallback>
                <p:oleObj name="公式" r:id="rId3" imgW="19558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3238"/>
                        <a:ext cx="6086475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1547813" y="4221163"/>
          <a:ext cx="73914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公式" r:id="rId5" imgW="2374900" imgH="508000" progId="Equation.3">
                  <p:embed/>
                </p:oleObj>
              </mc:Choice>
              <mc:Fallback>
                <p:oleObj name="公式" r:id="rId5" imgW="23749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21163"/>
                        <a:ext cx="7391400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38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6511EA2E-FC77-4E55-BA44-0EFCDB6CB8C1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29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711BF6-E702-47C7-B540-0DFB09DC4601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本讲主要内容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8088" y="1125538"/>
            <a:ext cx="7467600" cy="255428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0000FF"/>
                </a:solidFill>
                <a:latin typeface="黑体" panose="02010609060101010101" pitchFamily="49" charset="-122"/>
              </a:rPr>
              <a:t>随机过程的基本概念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</a:rPr>
              <a:t>随机过程的定义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</a:rPr>
              <a:t>随机过程的分布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</a:rPr>
              <a:t>随机过程的数字特征</a:t>
            </a:r>
            <a:endParaRPr lang="zh-CN" altLang="en-US" sz="3600" smtClean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71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0FAFE72B-F7F9-4DCB-B8A7-05CC1E921143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DAF9FF-4626-457E-969A-98C76A3522BC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2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166813"/>
            <a:ext cx="7561263" cy="25638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随机相位正弦波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X(t)</a:t>
            </a:r>
            <a:r>
              <a:rPr lang="zh-CN" altLang="en-US" smtClean="0"/>
              <a:t>＝</a:t>
            </a:r>
            <a:r>
              <a:rPr lang="zh-CN" altLang="en-US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cos(t</a:t>
            </a:r>
            <a:r>
              <a:rPr lang="zh-CN" altLang="en-US" smtClean="0"/>
              <a:t>＋</a:t>
            </a:r>
            <a:r>
              <a:rPr lang="zh-CN" altLang="en-US" smtClean="0">
                <a:sym typeface="Symbol" panose="05050102010706020507" pitchFamily="18" charset="2"/>
              </a:rPr>
              <a:t>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-</a:t>
            </a:r>
            <a:r>
              <a:rPr lang="en-US" altLang="zh-CN" smtClean="0">
                <a:sym typeface="Symbol" panose="05050102010706020507" pitchFamily="18" charset="2"/>
              </a:rPr>
              <a:t>&lt;</a:t>
            </a:r>
            <a:r>
              <a:rPr lang="en-US" altLang="zh-CN" smtClean="0"/>
              <a:t>t&lt;+</a:t>
            </a:r>
            <a:r>
              <a:rPr lang="en-US" altLang="zh-CN" smtClean="0">
                <a:sym typeface="Symbol" panose="05050102010706020507" pitchFamily="18" charset="2"/>
              </a:rPr>
              <a:t></a:t>
            </a:r>
          </a:p>
          <a:p>
            <a:pPr algn="dist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其中</a:t>
            </a:r>
            <a:r>
              <a:rPr lang="zh-CN" altLang="en-US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,</a:t>
            </a:r>
            <a:r>
              <a:rPr lang="zh-CN" altLang="en-US" smtClean="0">
                <a:sym typeface="Symbol" panose="05050102010706020507" pitchFamily="18" charset="2"/>
              </a:rPr>
              <a:t>为常数，是在</a:t>
            </a:r>
            <a:r>
              <a:rPr lang="en-US" altLang="zh-CN" smtClean="0">
                <a:sym typeface="Symbol" panose="05050102010706020507" pitchFamily="18" charset="2"/>
              </a:rPr>
              <a:t>[0,2]</a:t>
            </a:r>
            <a:r>
              <a:rPr lang="zh-CN" altLang="en-US" smtClean="0">
                <a:sym typeface="Symbol" panose="05050102010706020507" pitchFamily="18" charset="2"/>
              </a:rPr>
              <a:t>上均匀分布</a:t>
            </a:r>
            <a:r>
              <a:rPr lang="zh-CN" altLang="en-US" smtClean="0"/>
              <a:t>的随机</a:t>
            </a:r>
          </a:p>
          <a:p>
            <a:pPr algn="dist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变量。求</a:t>
            </a:r>
            <a:r>
              <a:rPr lang="en-US" altLang="zh-CN" smtClean="0"/>
              <a:t>{X(t),-</a:t>
            </a:r>
            <a:r>
              <a:rPr lang="en-US" altLang="zh-CN" smtClean="0">
                <a:sym typeface="Symbol" panose="05050102010706020507" pitchFamily="18" charset="2"/>
              </a:rPr>
              <a:t>&lt;</a:t>
            </a:r>
            <a:r>
              <a:rPr lang="en-US" altLang="zh-CN" smtClean="0"/>
              <a:t>t&lt;+</a:t>
            </a:r>
            <a:r>
              <a:rPr lang="en-US" altLang="zh-CN" smtClean="0">
                <a:sym typeface="Symbol" panose="05050102010706020507" pitchFamily="18" charset="2"/>
              </a:rPr>
              <a:t></a:t>
            </a:r>
            <a:r>
              <a:rPr lang="en-US" altLang="zh-CN" smtClean="0"/>
              <a:t>}</a:t>
            </a:r>
            <a:r>
              <a:rPr lang="zh-CN" altLang="en-US" smtClean="0"/>
              <a:t>的均值函数、方差函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数、相关函数、协方差函数。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1143000" y="4035425"/>
            <a:ext cx="3505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>
                <a:solidFill>
                  <a:srgbClr val="FF9900"/>
                </a:solidFill>
              </a:rPr>
              <a:t>解</a:t>
            </a:r>
            <a:r>
              <a:rPr lang="zh-CN" altLang="en-US"/>
              <a:t>  </a:t>
            </a:r>
            <a:r>
              <a:rPr lang="zh-CN" altLang="en-US">
                <a:sym typeface="Symbol" panose="05050102010706020507" pitchFamily="18" charset="2"/>
              </a:rPr>
              <a:t>的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概率密度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endParaRPr lang="zh-CN" altLang="en-US"/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1143000" y="5060950"/>
            <a:ext cx="41576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>
                <a:solidFill>
                  <a:srgbClr val="6600CC"/>
                </a:solidFill>
              </a:rPr>
              <a:t>1.  </a:t>
            </a:r>
            <a:r>
              <a:rPr lang="zh-CN" altLang="en-US">
                <a:solidFill>
                  <a:srgbClr val="0000FF"/>
                </a:solidFill>
              </a:rPr>
              <a:t>均值函数</a:t>
            </a:r>
            <a:r>
              <a:rPr lang="en-US" altLang="zh-CN"/>
              <a:t>m(t)</a:t>
            </a:r>
            <a:r>
              <a:rPr lang="zh-CN" altLang="en-US"/>
              <a:t>＝</a:t>
            </a:r>
            <a:r>
              <a:rPr lang="en-US" altLang="zh-CN"/>
              <a:t>E[X(t)]</a:t>
            </a:r>
          </a:p>
        </p:txBody>
      </p:sp>
      <p:graphicFrame>
        <p:nvGraphicFramePr>
          <p:cNvPr id="280582" name="Object 6"/>
          <p:cNvGraphicFramePr>
            <a:graphicFrameLocks noChangeAspect="1"/>
          </p:cNvGraphicFramePr>
          <p:nvPr/>
        </p:nvGraphicFramePr>
        <p:xfrm>
          <a:off x="4286250" y="3716338"/>
          <a:ext cx="38862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公式" r:id="rId3" imgW="1676400" imgH="609600" progId="Equation.3">
                  <p:embed/>
                </p:oleObj>
              </mc:Choice>
              <mc:Fallback>
                <p:oleObj name="公式" r:id="rId3" imgW="16764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716338"/>
                        <a:ext cx="3886200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3" name="Object 7"/>
          <p:cNvGraphicFramePr>
            <a:graphicFrameLocks noChangeAspect="1"/>
          </p:cNvGraphicFramePr>
          <p:nvPr/>
        </p:nvGraphicFramePr>
        <p:xfrm>
          <a:off x="2286000" y="5562600"/>
          <a:ext cx="6553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5" imgW="2870200" imgH="406400" progId="Equation.3">
                  <p:embed/>
                </p:oleObj>
              </mc:Choice>
              <mc:Fallback>
                <p:oleObj name="Equation" r:id="rId5" imgW="28702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562600"/>
                        <a:ext cx="65532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482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7E042B2A-2D1E-449A-9126-3F1206EAC54F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30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  <p:bldP spid="280580" grpId="0" autoUpdateAnimBg="0"/>
      <p:bldP spid="28058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139771-A2FA-402B-953D-E7305DF6959E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2(</a:t>
            </a:r>
            <a:r>
              <a:rPr lang="zh-CN" altLang="en-US" smtClean="0"/>
              <a:t>续</a:t>
            </a:r>
            <a:r>
              <a:rPr lang="en-US" altLang="zh-CN" smtClean="0"/>
              <a:t>1)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66813"/>
            <a:ext cx="7848600" cy="512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6600CC"/>
                </a:solidFill>
                <a:latin typeface="宋体" panose="02010600030101010101" pitchFamily="2" charset="-122"/>
              </a:rPr>
              <a:t>2.  </a:t>
            </a:r>
            <a:r>
              <a:rPr lang="zh-CN" altLang="en-US" smtClean="0">
                <a:solidFill>
                  <a:srgbClr val="0000FF"/>
                </a:solidFill>
                <a:latin typeface="宋体" panose="02010600030101010101" pitchFamily="2" charset="-122"/>
              </a:rPr>
              <a:t>相关函数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graphicFrame>
        <p:nvGraphicFramePr>
          <p:cNvPr id="308228" name="Object 4"/>
          <p:cNvGraphicFramePr>
            <a:graphicFrameLocks noChangeAspect="1"/>
          </p:cNvGraphicFramePr>
          <p:nvPr/>
        </p:nvGraphicFramePr>
        <p:xfrm>
          <a:off x="1587500" y="1938338"/>
          <a:ext cx="27971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公式" r:id="rId3" imgW="1346200" imgH="203200" progId="Equation.3">
                  <p:embed/>
                </p:oleObj>
              </mc:Choice>
              <mc:Fallback>
                <p:oleObj name="公式" r:id="rId3" imgW="1346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1938338"/>
                        <a:ext cx="27971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9" name="Object 5"/>
          <p:cNvGraphicFramePr>
            <a:graphicFrameLocks noChangeAspect="1"/>
          </p:cNvGraphicFramePr>
          <p:nvPr/>
        </p:nvGraphicFramePr>
        <p:xfrm>
          <a:off x="2593975" y="2711450"/>
          <a:ext cx="47244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公式" r:id="rId5" imgW="2273300" imgH="393700" progId="Equation.3">
                  <p:embed/>
                </p:oleObj>
              </mc:Choice>
              <mc:Fallback>
                <p:oleObj name="公式" r:id="rId5" imgW="22733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2711450"/>
                        <a:ext cx="47244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0" name="Object 6"/>
          <p:cNvGraphicFramePr>
            <a:graphicFrameLocks noChangeAspect="1"/>
          </p:cNvGraphicFramePr>
          <p:nvPr/>
        </p:nvGraphicFramePr>
        <p:xfrm>
          <a:off x="2646363" y="3881438"/>
          <a:ext cx="57816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公式" r:id="rId7" imgW="2781300" imgH="419100" progId="Equation.3">
                  <p:embed/>
                </p:oleObj>
              </mc:Choice>
              <mc:Fallback>
                <p:oleObj name="公式" r:id="rId7" imgW="2781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3881438"/>
                        <a:ext cx="578167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1" name="Object 7"/>
          <p:cNvGraphicFramePr>
            <a:graphicFrameLocks noChangeAspect="1"/>
          </p:cNvGraphicFramePr>
          <p:nvPr/>
        </p:nvGraphicFramePr>
        <p:xfrm>
          <a:off x="2566988" y="5105400"/>
          <a:ext cx="213836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公式" r:id="rId9" imgW="1028700" imgH="419100" progId="Equation.3">
                  <p:embed/>
                </p:oleObj>
              </mc:Choice>
              <mc:Fallback>
                <p:oleObj name="公式" r:id="rId9" imgW="10287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5105400"/>
                        <a:ext cx="2138362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58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4717E2E3-7F6A-4BAF-AB42-5E6EC930C6B4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31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B021E7-5A2B-4121-80E6-E9D3C28CC936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2(</a:t>
            </a:r>
            <a:r>
              <a:rPr lang="zh-CN" altLang="en-US" smtClean="0"/>
              <a:t>续</a:t>
            </a:r>
            <a:r>
              <a:rPr lang="en-US" altLang="zh-CN" smtClean="0"/>
              <a:t>2)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2225" y="1143000"/>
            <a:ext cx="70993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6600CC"/>
                </a:solidFill>
              </a:rPr>
              <a:t>3.  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协方差函数</a:t>
            </a:r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1868488" y="2133600"/>
          <a:ext cx="56483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公式" r:id="rId3" imgW="2717800" imgH="419100" progId="Equation.3">
                  <p:embed/>
                </p:oleObj>
              </mc:Choice>
              <mc:Fallback>
                <p:oleObj name="公式" r:id="rId3" imgW="2717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133600"/>
                        <a:ext cx="564832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1219200" y="3505200"/>
            <a:ext cx="21780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>
                <a:solidFill>
                  <a:srgbClr val="6600CC"/>
                </a:solidFill>
              </a:rPr>
              <a:t>4.  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方差函数</a:t>
            </a:r>
            <a:endParaRPr lang="zh-CN" altLang="en-US">
              <a:sym typeface="Symbol" panose="05050102010706020507" pitchFamily="18" charset="2"/>
            </a:endParaRPr>
          </a:p>
        </p:txBody>
      </p:sp>
      <p:graphicFrame>
        <p:nvGraphicFramePr>
          <p:cNvPr id="309254" name="Object 6"/>
          <p:cNvGraphicFramePr>
            <a:graphicFrameLocks noChangeAspect="1"/>
          </p:cNvGraphicFramePr>
          <p:nvPr/>
        </p:nvGraphicFramePr>
        <p:xfrm>
          <a:off x="2984500" y="4648200"/>
          <a:ext cx="24812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公式" r:id="rId5" imgW="1193800" imgH="419100" progId="Equation.3">
                  <p:embed/>
                </p:oleObj>
              </mc:Choice>
              <mc:Fallback>
                <p:oleObj name="公式" r:id="rId5" imgW="11938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4648200"/>
                        <a:ext cx="248126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68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6C253ADF-1A90-4039-AF6C-F7EBD8A790FB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32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  <p:bldP spid="30925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E4A5FB-E54A-44F7-A4CD-A4EEE306D448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本讲主要内容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8088" y="1125538"/>
            <a:ext cx="7467600" cy="255428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0000FF"/>
                </a:solidFill>
                <a:latin typeface="黑体" panose="02010609060101010101" pitchFamily="49" charset="-122"/>
              </a:rPr>
              <a:t>随机过程的基本概念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</a:rPr>
              <a:t>随机过程的定义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</a:rPr>
              <a:t>随机过程的分布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</a:rPr>
              <a:t>随机过程的数字特征</a:t>
            </a:r>
            <a:endParaRPr lang="zh-CN" altLang="en-US" sz="3600" smtClean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78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126CFD27-E800-45F0-93E9-E4301A7F91BC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33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228382-C032-4CFD-83D6-F323329CCC02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下一讲内容预告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0963" y="1125538"/>
            <a:ext cx="7108825" cy="3397250"/>
          </a:xfrm>
        </p:spPr>
        <p:txBody>
          <a:bodyPr/>
          <a:lstStyle/>
          <a:p>
            <a:pPr marL="533400" lvl="1" indent="-533400" eaLnBrk="1" hangingPunct="1">
              <a:buClr>
                <a:srgbClr val="00FF00"/>
              </a:buClr>
              <a:buFont typeface="Wingdings" pitchFamily="2" charset="2"/>
              <a:buChar char="Ø"/>
              <a:defRPr/>
            </a:pPr>
            <a:r>
              <a:rPr lang="zh-CN" altLang="en-US" sz="4000" dirty="0" smtClean="0">
                <a:solidFill>
                  <a:srgbClr val="0000FF"/>
                </a:solidFill>
                <a:latin typeface="黑体" pitchFamily="2" charset="-122"/>
              </a:rPr>
              <a:t>重要随机过程</a:t>
            </a:r>
          </a:p>
          <a:p>
            <a:pPr lvl="1" eaLnBrk="1" hangingPunct="1">
              <a:buClr>
                <a:srgbClr val="6600CC"/>
              </a:buClr>
              <a:buFont typeface="Arial" pitchFamily="34" charset="0"/>
              <a:buChar char="•"/>
              <a:defRPr/>
            </a:pPr>
            <a:r>
              <a:rPr lang="zh-CN" altLang="en-US" sz="3600" dirty="0" smtClean="0">
                <a:solidFill>
                  <a:srgbClr val="CC00CC"/>
                </a:solidFill>
              </a:rPr>
              <a:t>独立过程</a:t>
            </a:r>
            <a:endParaRPr lang="en-US" altLang="zh-CN" sz="3600" dirty="0" smtClean="0">
              <a:solidFill>
                <a:srgbClr val="CC00CC"/>
              </a:solidFill>
            </a:endParaRPr>
          </a:p>
          <a:p>
            <a:pPr lvl="1" eaLnBrk="1" hangingPunct="1">
              <a:buClr>
                <a:srgbClr val="6600CC"/>
              </a:buClr>
              <a:buFont typeface="Arial" pitchFamily="34" charset="0"/>
              <a:buChar char="•"/>
              <a:defRPr/>
            </a:pPr>
            <a:r>
              <a:rPr lang="zh-CN" altLang="en-US" sz="3600" dirty="0" smtClean="0">
                <a:solidFill>
                  <a:srgbClr val="CC00CC"/>
                </a:solidFill>
                <a:latin typeface="黑体" pitchFamily="2" charset="-122"/>
              </a:rPr>
              <a:t>独立增量过程</a:t>
            </a:r>
          </a:p>
          <a:p>
            <a:pPr lvl="1" eaLnBrk="1" hangingPunct="1">
              <a:buClr>
                <a:srgbClr val="6600CC"/>
              </a:buClr>
              <a:buFont typeface="Arial" pitchFamily="34" charset="0"/>
              <a:buChar char="•"/>
              <a:defRPr/>
            </a:pPr>
            <a:r>
              <a:rPr lang="zh-CN" altLang="en-US" sz="3600" dirty="0" smtClean="0">
                <a:solidFill>
                  <a:srgbClr val="CC00CC"/>
                </a:solidFill>
                <a:latin typeface="黑体" pitchFamily="2" charset="-122"/>
              </a:rPr>
              <a:t>正态过程</a:t>
            </a:r>
          </a:p>
          <a:p>
            <a:pPr lvl="1" eaLnBrk="1" hangingPunct="1">
              <a:buClr>
                <a:srgbClr val="6600CC"/>
              </a:buClr>
              <a:buFont typeface="Arial" pitchFamily="34" charset="0"/>
              <a:buChar char="•"/>
              <a:defRPr/>
            </a:pPr>
            <a:r>
              <a:rPr lang="zh-CN" altLang="en-US" sz="3600" dirty="0" smtClean="0">
                <a:solidFill>
                  <a:srgbClr val="CC00CC"/>
                </a:solidFill>
                <a:latin typeface="黑体" pitchFamily="2" charset="-122"/>
              </a:rPr>
              <a:t>维纳过程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89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07E2F902-5A33-4999-8CD2-782E116AABBD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34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3FC8F5-18C2-432A-B96B-789F0E7D002F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1196975"/>
            <a:ext cx="7561263" cy="22336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4400" smtClean="0">
                <a:solidFill>
                  <a:srgbClr val="CC00CC"/>
                </a:solidFill>
              </a:rPr>
              <a:t>	P66</a:t>
            </a:r>
            <a:r>
              <a:rPr lang="zh-CN" altLang="en-US" sz="4400" smtClean="0">
                <a:solidFill>
                  <a:srgbClr val="CC00CC"/>
                </a:solidFill>
              </a:rPr>
              <a:t>～</a:t>
            </a:r>
            <a:r>
              <a:rPr lang="en-US" altLang="zh-CN" sz="4400" smtClean="0">
                <a:solidFill>
                  <a:srgbClr val="CC00CC"/>
                </a:solidFill>
              </a:rPr>
              <a:t>69   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4400" smtClean="0">
                <a:solidFill>
                  <a:srgbClr val="0000FF"/>
                </a:solidFill>
              </a:rPr>
              <a:t>				1. 		</a:t>
            </a:r>
            <a:r>
              <a:rPr lang="en-US" altLang="zh-CN" sz="4400" smtClean="0">
                <a:solidFill>
                  <a:srgbClr val="0000FF"/>
                </a:solidFill>
              </a:rPr>
              <a:t>9.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4400" smtClean="0">
                <a:solidFill>
                  <a:srgbClr val="0000FF"/>
                </a:solidFill>
              </a:rPr>
              <a:t>				15.		19.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习 题 二</a:t>
            </a: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743325"/>
            <a:ext cx="67056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99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BFF12C26-7C70-4EDF-A306-99F77C749E17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35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716F33-C753-4434-ACE9-2F369C281AB6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习 题 二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196975"/>
            <a:ext cx="8115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52588"/>
            <a:ext cx="428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98675"/>
            <a:ext cx="57912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5445125"/>
            <a:ext cx="82200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096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B77EA177-7CC5-4FE6-BE39-C1BE0B5A50F0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36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8DF7EF-EB35-426B-9598-F88C1BC741DA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习 题 二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81819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19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87CB12A5-4A88-4D68-A7B6-25681C5DBA89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37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FAB4FF-938A-4A63-AC5E-54E9DF8D4C73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第二章 随机过程的基本概念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1212850"/>
            <a:ext cx="6767513" cy="502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sz="4400" smtClean="0">
                <a:solidFill>
                  <a:srgbClr val="0000FF"/>
                </a:solidFill>
              </a:rPr>
              <a:t>	</a:t>
            </a:r>
            <a:r>
              <a:rPr lang="zh-CN" altLang="en-US" sz="4400" smtClean="0">
                <a:solidFill>
                  <a:srgbClr val="0000FF"/>
                </a:solidFill>
              </a:rPr>
              <a:t>随机过程的引入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4400" smtClean="0">
                <a:solidFill>
                  <a:srgbClr val="0000FF"/>
                </a:solidFill>
              </a:rPr>
              <a:t>	随机过程的定义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4400" smtClean="0">
                <a:solidFill>
                  <a:srgbClr val="0000FF"/>
                </a:solidFill>
              </a:rPr>
              <a:t>	随机过程的分布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4400" smtClean="0">
                <a:solidFill>
                  <a:srgbClr val="0000FF"/>
                </a:solidFill>
              </a:rPr>
              <a:t>	随机过程的数字特征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4400" smtClean="0">
                <a:solidFill>
                  <a:srgbClr val="0000FF"/>
                </a:solidFill>
              </a:rPr>
              <a:t>	几种重要的随机过程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81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1CD808F6-5948-45E7-9625-4B4E73292179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4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5AA072-0110-4944-A564-593F8460DCE4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一、随机过程的引入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66813"/>
            <a:ext cx="7632700" cy="5416550"/>
          </a:xfrm>
        </p:spPr>
        <p:txBody>
          <a:bodyPr/>
          <a:lstStyle/>
          <a:p>
            <a:pPr marL="0" indent="648000" algn="just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600" dirty="0" smtClean="0">
                <a:solidFill>
                  <a:srgbClr val="000066"/>
                </a:solidFill>
                <a:latin typeface="楷体_GB2312" pitchFamily="49" charset="-122"/>
              </a:rPr>
              <a:t>在许多实际问题中</a:t>
            </a:r>
            <a:r>
              <a:rPr lang="en-US" altLang="zh-CN" sz="2600" dirty="0" smtClean="0">
                <a:solidFill>
                  <a:srgbClr val="000066"/>
                </a:solidFill>
                <a:latin typeface="楷体_GB2312" pitchFamily="49" charset="-122"/>
              </a:rPr>
              <a:t>,</a:t>
            </a:r>
            <a:r>
              <a:rPr lang="zh-CN" altLang="en-US" sz="2600" dirty="0" smtClean="0">
                <a:solidFill>
                  <a:srgbClr val="000066"/>
                </a:solidFill>
                <a:latin typeface="楷体_GB2312" pitchFamily="49" charset="-122"/>
              </a:rPr>
              <a:t>不仅需要对随机现象做特定时间点上的一次观察</a:t>
            </a:r>
            <a:r>
              <a:rPr lang="en-US" altLang="zh-CN" sz="2600" dirty="0" smtClean="0">
                <a:solidFill>
                  <a:srgbClr val="000066"/>
                </a:solidFill>
                <a:latin typeface="楷体_GB2312" pitchFamily="49" charset="-122"/>
              </a:rPr>
              <a:t>,</a:t>
            </a:r>
            <a:r>
              <a:rPr lang="zh-CN" altLang="en-US" sz="2600" dirty="0" smtClean="0">
                <a:solidFill>
                  <a:srgbClr val="000066"/>
                </a:solidFill>
                <a:latin typeface="楷体_GB2312" pitchFamily="49" charset="-122"/>
              </a:rPr>
              <a:t>且需要做多次的连续不断的观察</a:t>
            </a:r>
            <a:r>
              <a:rPr lang="en-US" altLang="zh-CN" sz="2600" dirty="0" smtClean="0">
                <a:solidFill>
                  <a:srgbClr val="000066"/>
                </a:solidFill>
                <a:latin typeface="楷体_GB2312" pitchFamily="49" charset="-122"/>
              </a:rPr>
              <a:t>,</a:t>
            </a:r>
            <a:r>
              <a:rPr lang="zh-CN" altLang="en-US" sz="2600" dirty="0" smtClean="0">
                <a:solidFill>
                  <a:srgbClr val="000066"/>
                </a:solidFill>
                <a:latin typeface="楷体_GB2312" pitchFamily="49" charset="-122"/>
              </a:rPr>
              <a:t>以观察研究对象随时间推移的演变过程。</a:t>
            </a:r>
            <a:endParaRPr lang="en-US" altLang="zh-CN" sz="2600" dirty="0" smtClean="0">
              <a:solidFill>
                <a:srgbClr val="000066"/>
              </a:solidFill>
              <a:latin typeface="楷体_GB2312" pitchFamily="49" charset="-122"/>
            </a:endParaRPr>
          </a:p>
          <a:p>
            <a:pPr marL="0" indent="648000" algn="just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600" dirty="0" smtClean="0">
                <a:latin typeface="宋体" pitchFamily="2" charset="-122"/>
              </a:rPr>
              <a:t>随机过程产生于二十世纪初，起源于统计物理学领域，布朗运动和热噪声是随机过程的最早例子。随机过程理论</a:t>
            </a:r>
            <a:r>
              <a:rPr lang="zh-CN" altLang="en-US" sz="2600" dirty="0" smtClean="0">
                <a:solidFill>
                  <a:srgbClr val="0000FF"/>
                </a:solidFill>
                <a:latin typeface="宋体" pitchFamily="2" charset="-122"/>
              </a:rPr>
              <a:t>社会科学</a:t>
            </a:r>
            <a:r>
              <a:rPr lang="zh-CN" altLang="en-US" sz="2600" dirty="0" smtClean="0">
                <a:latin typeface="宋体" pitchFamily="2" charset="-122"/>
              </a:rPr>
              <a:t>、</a:t>
            </a:r>
            <a:r>
              <a:rPr lang="zh-CN" altLang="en-US" sz="2600" dirty="0" smtClean="0">
                <a:solidFill>
                  <a:srgbClr val="0000FF"/>
                </a:solidFill>
                <a:latin typeface="宋体" pitchFamily="2" charset="-122"/>
              </a:rPr>
              <a:t>自然科学</a:t>
            </a:r>
            <a:r>
              <a:rPr lang="zh-CN" altLang="en-US" sz="2600" dirty="0" smtClean="0">
                <a:latin typeface="宋体" pitchFamily="2" charset="-122"/>
              </a:rPr>
              <a:t>和</a:t>
            </a:r>
            <a:r>
              <a:rPr lang="zh-CN" altLang="en-US" sz="2600" dirty="0" smtClean="0">
                <a:solidFill>
                  <a:srgbClr val="0000FF"/>
                </a:solidFill>
                <a:latin typeface="宋体" pitchFamily="2" charset="-122"/>
              </a:rPr>
              <a:t>工程技术的各个领域</a:t>
            </a:r>
            <a:r>
              <a:rPr lang="zh-CN" altLang="en-US" sz="2600" dirty="0" smtClean="0">
                <a:latin typeface="宋体" pitchFamily="2" charset="-122"/>
              </a:rPr>
              <a:t>中都有着广泛的应用。例如：</a:t>
            </a:r>
            <a:r>
              <a:rPr lang="zh-CN" altLang="en-US" sz="2600" dirty="0" smtClean="0">
                <a:solidFill>
                  <a:srgbClr val="0000FF"/>
                </a:solidFill>
                <a:latin typeface="宋体" pitchFamily="2" charset="-122"/>
              </a:rPr>
              <a:t>现代电子技术</a:t>
            </a:r>
            <a:r>
              <a:rPr lang="zh-CN" altLang="en-US" sz="2600" dirty="0" smtClean="0">
                <a:latin typeface="宋体" pitchFamily="2" charset="-122"/>
              </a:rPr>
              <a:t>、</a:t>
            </a:r>
            <a:r>
              <a:rPr lang="zh-CN" altLang="en-US" sz="2600" dirty="0" smtClean="0">
                <a:solidFill>
                  <a:srgbClr val="0000FF"/>
                </a:solidFill>
                <a:latin typeface="宋体" pitchFamily="2" charset="-122"/>
              </a:rPr>
              <a:t>现代通信</a:t>
            </a:r>
            <a:r>
              <a:rPr lang="zh-CN" altLang="en-US" sz="2600" dirty="0" smtClean="0">
                <a:latin typeface="宋体" pitchFamily="2" charset="-122"/>
              </a:rPr>
              <a:t>、</a:t>
            </a:r>
            <a:r>
              <a:rPr lang="zh-CN" altLang="en-US" sz="2600" dirty="0" smtClean="0">
                <a:solidFill>
                  <a:srgbClr val="0000FF"/>
                </a:solidFill>
                <a:latin typeface="宋体" pitchFamily="2" charset="-122"/>
              </a:rPr>
              <a:t>自动控制</a:t>
            </a:r>
            <a:r>
              <a:rPr lang="zh-CN" altLang="en-US" sz="2600" dirty="0" smtClean="0">
                <a:latin typeface="宋体" pitchFamily="2" charset="-122"/>
              </a:rPr>
              <a:t>、</a:t>
            </a:r>
            <a:r>
              <a:rPr lang="zh-CN" altLang="en-US" sz="2600" dirty="0" smtClean="0">
                <a:solidFill>
                  <a:srgbClr val="0000FF"/>
                </a:solidFill>
                <a:latin typeface="宋体" pitchFamily="2" charset="-122"/>
              </a:rPr>
              <a:t>系统工程的可靠性工程</a:t>
            </a:r>
            <a:r>
              <a:rPr lang="zh-CN" altLang="en-US" sz="2600" dirty="0" smtClean="0">
                <a:latin typeface="宋体" pitchFamily="2" charset="-122"/>
              </a:rPr>
              <a:t>、</a:t>
            </a:r>
            <a:r>
              <a:rPr lang="zh-CN" altLang="en-US" sz="2600" dirty="0" smtClean="0">
                <a:solidFill>
                  <a:srgbClr val="0000FF"/>
                </a:solidFill>
                <a:latin typeface="宋体" pitchFamily="2" charset="-122"/>
              </a:rPr>
              <a:t>市场经济的预测和控制</a:t>
            </a:r>
            <a:r>
              <a:rPr lang="zh-CN" altLang="en-US" sz="2600" dirty="0" smtClean="0">
                <a:latin typeface="宋体" pitchFamily="2" charset="-122"/>
              </a:rPr>
              <a:t>、</a:t>
            </a:r>
            <a:r>
              <a:rPr lang="zh-CN" altLang="en-US" sz="2600" dirty="0" smtClean="0">
                <a:solidFill>
                  <a:srgbClr val="0000FF"/>
                </a:solidFill>
                <a:latin typeface="宋体" pitchFamily="2" charset="-122"/>
              </a:rPr>
              <a:t>随机服务系统的排队论</a:t>
            </a:r>
            <a:r>
              <a:rPr lang="zh-CN" altLang="en-US" sz="2600" dirty="0" smtClean="0">
                <a:latin typeface="宋体" pitchFamily="2" charset="-122"/>
              </a:rPr>
              <a:t>、</a:t>
            </a:r>
            <a:r>
              <a:rPr lang="zh-CN" altLang="en-US" sz="2600" dirty="0" smtClean="0">
                <a:solidFill>
                  <a:srgbClr val="0000FF"/>
                </a:solidFill>
                <a:latin typeface="宋体" pitchFamily="2" charset="-122"/>
              </a:rPr>
              <a:t>储存论</a:t>
            </a:r>
            <a:r>
              <a:rPr lang="zh-CN" altLang="en-US" sz="2600" dirty="0" smtClean="0">
                <a:latin typeface="宋体" pitchFamily="2" charset="-122"/>
              </a:rPr>
              <a:t>、</a:t>
            </a:r>
            <a:r>
              <a:rPr lang="zh-CN" altLang="en-US" sz="2600" dirty="0" smtClean="0">
                <a:solidFill>
                  <a:srgbClr val="0000FF"/>
                </a:solidFill>
                <a:latin typeface="宋体" pitchFamily="2" charset="-122"/>
              </a:rPr>
              <a:t>生物医学工程</a:t>
            </a:r>
            <a:r>
              <a:rPr lang="zh-CN" altLang="en-US" sz="2600" dirty="0" smtClean="0">
                <a:latin typeface="宋体" pitchFamily="2" charset="-122"/>
              </a:rPr>
              <a:t>、</a:t>
            </a:r>
            <a:r>
              <a:rPr lang="zh-CN" altLang="en-US" sz="2600" dirty="0" smtClean="0">
                <a:solidFill>
                  <a:srgbClr val="0000FF"/>
                </a:solidFill>
                <a:latin typeface="宋体" pitchFamily="2" charset="-122"/>
              </a:rPr>
              <a:t>人口的预测和控制</a:t>
            </a:r>
            <a:r>
              <a:rPr lang="zh-CN" altLang="en-US" sz="2600" dirty="0" smtClean="0">
                <a:latin typeface="宋体" pitchFamily="2" charset="-122"/>
              </a:rPr>
              <a:t>等等。</a:t>
            </a:r>
            <a:endParaRPr lang="en-US" altLang="zh-CN" sz="2600" dirty="0" smtClean="0">
              <a:latin typeface="宋体" pitchFamily="2" charset="-122"/>
            </a:endParaRPr>
          </a:p>
          <a:p>
            <a:pPr marL="0" indent="648000" algn="just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600" dirty="0" smtClean="0">
                <a:solidFill>
                  <a:srgbClr val="CC00CC"/>
                </a:solidFill>
                <a:latin typeface="宋体" pitchFamily="2" charset="-122"/>
              </a:rPr>
              <a:t>只要研究</a:t>
            </a:r>
            <a:r>
              <a:rPr lang="zh-CN" altLang="en-US" sz="26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随时间变化的动态系统的随机现象的统计规律</a:t>
            </a:r>
            <a:r>
              <a:rPr lang="zh-CN" altLang="en-US" sz="2600" dirty="0" smtClean="0">
                <a:solidFill>
                  <a:srgbClr val="CC00CC"/>
                </a:solidFill>
                <a:latin typeface="宋体" pitchFamily="2" charset="-122"/>
              </a:rPr>
              <a:t>，就要用到随机过程的理论。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92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20CC5037-0346-44AE-9164-CD7C32B1FFB0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5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116013" y="1341438"/>
            <a:ext cx="7532687" cy="2017712"/>
          </a:xfrm>
        </p:spPr>
        <p:txBody>
          <a:bodyPr/>
          <a:lstStyle/>
          <a:p>
            <a:r>
              <a:rPr lang="zh-CN" altLang="en-US" smtClean="0">
                <a:solidFill>
                  <a:srgbClr val="000066"/>
                </a:solidFill>
              </a:rPr>
              <a:t>关注对象是</a:t>
            </a:r>
            <a:r>
              <a:rPr lang="zh-CN" altLang="en-US" smtClean="0">
                <a:solidFill>
                  <a:srgbClr val="800000"/>
                </a:solidFill>
              </a:rPr>
              <a:t>一族</a:t>
            </a:r>
            <a:r>
              <a:rPr lang="zh-CN" altLang="en-US" smtClean="0">
                <a:solidFill>
                  <a:srgbClr val="000066"/>
                </a:solidFill>
              </a:rPr>
              <a:t>随时间或地点变化的随机变量</a:t>
            </a:r>
            <a:r>
              <a:rPr lang="en-US" altLang="zh-CN" smtClean="0">
                <a:solidFill>
                  <a:srgbClr val="000066"/>
                </a:solidFill>
              </a:rPr>
              <a:t>; </a:t>
            </a:r>
          </a:p>
          <a:p>
            <a:r>
              <a:rPr lang="en-US" altLang="zh-CN" smtClean="0">
                <a:solidFill>
                  <a:srgbClr val="000066"/>
                </a:solidFill>
              </a:rPr>
              <a:t> </a:t>
            </a:r>
            <a:r>
              <a:rPr lang="zh-CN" altLang="en-US" smtClean="0">
                <a:solidFill>
                  <a:srgbClr val="000066"/>
                </a:solidFill>
              </a:rPr>
              <a:t>需要研究这</a:t>
            </a:r>
            <a:r>
              <a:rPr lang="zh-CN" altLang="en-US" smtClean="0">
                <a:solidFill>
                  <a:srgbClr val="800000"/>
                </a:solidFill>
              </a:rPr>
              <a:t>一族</a:t>
            </a:r>
            <a:r>
              <a:rPr lang="zh-CN" altLang="en-US" smtClean="0">
                <a:solidFill>
                  <a:srgbClr val="000066"/>
                </a:solidFill>
              </a:rPr>
              <a:t>随机变量的整体或局部统计规律性</a:t>
            </a:r>
            <a:r>
              <a:rPr lang="en-US" altLang="zh-CN" smtClean="0">
                <a:solidFill>
                  <a:srgbClr val="000066"/>
                </a:solidFill>
              </a:rPr>
              <a:t>;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B2D28F-2D43-490C-BF5B-96B98EB8ED2E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02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03DABA2F-9740-4628-94E9-B847B850FF18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6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5E3502-CF83-4CA8-83DC-A4AD5C9B7B77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61130" name="Rectangle 10"/>
          <p:cNvSpPr>
            <a:spLocks noChangeArrowheads="1"/>
          </p:cNvSpPr>
          <p:nvPr/>
        </p:nvSpPr>
        <p:spPr bwMode="auto">
          <a:xfrm>
            <a:off x="1042988" y="4005263"/>
            <a:ext cx="76200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设有一个生物群体，由于繁殖而产生后代，对于固定的</a:t>
            </a:r>
            <a:r>
              <a:rPr lang="en-US" altLang="zh-CN" sz="2800"/>
              <a:t>n(n</a:t>
            </a:r>
            <a:r>
              <a:rPr lang="en-US" altLang="zh-CN"/>
              <a:t>≥1)</a:t>
            </a:r>
            <a:r>
              <a:rPr lang="zh-CN" altLang="en-US"/>
              <a:t>，令</a:t>
            </a:r>
            <a:r>
              <a:rPr lang="en-US" altLang="zh-CN"/>
              <a:t>X(n,</a:t>
            </a:r>
            <a:r>
              <a:rPr lang="en-US" altLang="zh-CN" sz="2800">
                <a:sym typeface="Symbol" panose="05050102010706020507" pitchFamily="18" charset="2"/>
              </a:rPr>
              <a:t></a:t>
            </a:r>
            <a:r>
              <a:rPr lang="en-US" altLang="zh-CN"/>
              <a:t>)</a:t>
            </a:r>
            <a:r>
              <a:rPr lang="zh-CN" altLang="en-US"/>
              <a:t>表示第</a:t>
            </a:r>
            <a:r>
              <a:rPr lang="en-US" altLang="zh-CN"/>
              <a:t>n</a:t>
            </a:r>
            <a:r>
              <a:rPr lang="zh-CN" altLang="en-US"/>
              <a:t>代生物群体的个数，</a:t>
            </a:r>
            <a:r>
              <a:rPr lang="en-US" altLang="zh-CN"/>
              <a:t>X(n,</a:t>
            </a:r>
            <a:r>
              <a:rPr lang="en-US" altLang="zh-CN" sz="2800">
                <a:sym typeface="Symbol" panose="05050102010706020507" pitchFamily="18" charset="2"/>
              </a:rPr>
              <a:t></a:t>
            </a:r>
            <a:r>
              <a:rPr lang="en-US" altLang="zh-CN"/>
              <a:t>)</a:t>
            </a:r>
            <a:r>
              <a:rPr lang="zh-CN" altLang="en-US"/>
              <a:t>是随机变量，可取非负整数值</a:t>
            </a:r>
            <a:r>
              <a:rPr lang="en-US" altLang="zh-CN"/>
              <a:t>0,1,2,…</a:t>
            </a:r>
            <a:r>
              <a:rPr lang="zh-CN" altLang="en-US"/>
              <a:t>，而</a:t>
            </a:r>
            <a:r>
              <a:rPr lang="en-US" altLang="zh-CN"/>
              <a:t>X(n,</a:t>
            </a:r>
            <a:r>
              <a:rPr lang="en-US" altLang="zh-CN" sz="2800">
                <a:sym typeface="Symbol" panose="05050102010706020507" pitchFamily="18" charset="2"/>
              </a:rPr>
              <a:t></a:t>
            </a:r>
            <a:r>
              <a:rPr lang="en-US" altLang="zh-CN"/>
              <a:t>),n=0,1,2,…</a:t>
            </a:r>
            <a:r>
              <a:rPr lang="zh-CN" altLang="en-US"/>
              <a:t>是一族随机变量，即一个随机过程。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3073400" cy="658813"/>
          </a:xfrm>
        </p:spPr>
        <p:txBody>
          <a:bodyPr/>
          <a:lstStyle/>
          <a:p>
            <a:pPr marL="342900" indent="-342900"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3600" smtClean="0">
                <a:solidFill>
                  <a:srgbClr val="0000FF"/>
                </a:solidFill>
              </a:rPr>
              <a:t>电话问题</a:t>
            </a:r>
            <a:endParaRPr lang="zh-CN" altLang="en-US" smtClean="0"/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1042988" y="1762125"/>
            <a:ext cx="76200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设</a:t>
            </a:r>
            <a:r>
              <a:rPr lang="en-US" altLang="zh-CN" sz="2800"/>
              <a:t>X(t,</a:t>
            </a:r>
            <a:r>
              <a:rPr lang="en-US" altLang="zh-CN" sz="2800">
                <a:sym typeface="Symbol" panose="05050102010706020507" pitchFamily="18" charset="2"/>
              </a:rPr>
              <a:t></a:t>
            </a:r>
            <a:r>
              <a:rPr lang="en-US" altLang="zh-CN" sz="2800"/>
              <a:t>)</a:t>
            </a:r>
            <a:r>
              <a:rPr lang="zh-CN" altLang="en-US" sz="2800"/>
              <a:t>表示某电话台在</a:t>
            </a:r>
            <a:r>
              <a:rPr lang="en-US" altLang="zh-CN" sz="2800"/>
              <a:t>[0,t)</a:t>
            </a:r>
            <a:r>
              <a:rPr lang="zh-CN" altLang="en-US" sz="2800"/>
              <a:t>时间内收到用户的呼唤次数。对某个固定的</a:t>
            </a:r>
            <a:r>
              <a:rPr lang="en-US" altLang="zh-CN" sz="2800"/>
              <a:t>t(0</a:t>
            </a:r>
            <a:r>
              <a:rPr lang="en-US" altLang="zh-CN" sz="2800">
                <a:sym typeface="Symbol" panose="05050102010706020507" pitchFamily="18" charset="2"/>
              </a:rPr>
              <a:t>t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X(t,</a:t>
            </a:r>
            <a:r>
              <a:rPr lang="en-US" altLang="zh-CN" sz="2800">
                <a:sym typeface="Symbol" panose="05050102010706020507" pitchFamily="18" charset="2"/>
              </a:rPr>
              <a:t></a:t>
            </a:r>
            <a:r>
              <a:rPr lang="en-US" altLang="zh-CN" sz="2800"/>
              <a:t>)</a:t>
            </a:r>
            <a:r>
              <a:rPr lang="zh-CN" altLang="en-US" sz="2800"/>
              <a:t>是一个随机变量，它可以是任意非负整数，随着时间</a:t>
            </a:r>
            <a:r>
              <a:rPr lang="en-US" altLang="zh-CN" sz="2800"/>
              <a:t>t</a:t>
            </a:r>
            <a:r>
              <a:rPr lang="zh-CN" altLang="en-US" sz="2800"/>
              <a:t>的变化，就得到一族随机变量</a:t>
            </a:r>
            <a:r>
              <a:rPr lang="en-US" altLang="zh-CN" sz="2800"/>
              <a:t>X(t,</a:t>
            </a:r>
            <a:r>
              <a:rPr lang="en-US" altLang="zh-CN" sz="2800">
                <a:sym typeface="Symbol" panose="05050102010706020507" pitchFamily="18" charset="2"/>
              </a:rPr>
              <a:t>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0</a:t>
            </a:r>
            <a:r>
              <a:rPr lang="en-US" altLang="zh-CN" sz="2800">
                <a:sym typeface="Symbol" panose="05050102010706020507" pitchFamily="18" charset="2"/>
              </a:rPr>
              <a:t>t</a:t>
            </a:r>
            <a:r>
              <a:rPr lang="zh-CN" altLang="en-US" sz="2800">
                <a:sym typeface="Symbol" panose="05050102010706020507" pitchFamily="18" charset="2"/>
              </a:rPr>
              <a:t>，</a:t>
            </a:r>
            <a:r>
              <a:rPr lang="zh-CN" altLang="en-US" sz="2800"/>
              <a:t>即一个随机过程。</a:t>
            </a: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1042988" y="2449513"/>
            <a:ext cx="762000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悬浮在液体中的微粒由于分子的随机碰撞而作布朗运动。设</a:t>
            </a:r>
            <a:r>
              <a:rPr lang="en-US" altLang="zh-CN" sz="2800"/>
              <a:t>X(t,</a:t>
            </a:r>
            <a:r>
              <a:rPr lang="en-US" altLang="zh-CN" sz="2800">
                <a:sym typeface="Symbol" panose="05050102010706020507" pitchFamily="18" charset="2"/>
              </a:rPr>
              <a:t></a:t>
            </a:r>
            <a:r>
              <a:rPr lang="en-US" altLang="zh-CN" sz="2800"/>
              <a:t>)</a:t>
            </a:r>
            <a:r>
              <a:rPr lang="zh-CN" altLang="en-US" sz="2800"/>
              <a:t>表示时刻</a:t>
            </a:r>
            <a:r>
              <a:rPr lang="en-US" altLang="zh-CN" sz="2800"/>
              <a:t>t</a:t>
            </a:r>
            <a:r>
              <a:rPr lang="zh-CN" altLang="en-US" sz="2800"/>
              <a:t>微粒所处位置的横座标，当</a:t>
            </a:r>
            <a:r>
              <a:rPr lang="en-US" altLang="zh-CN" sz="2800"/>
              <a:t>t</a:t>
            </a:r>
            <a:r>
              <a:rPr lang="zh-CN" altLang="en-US" sz="2800"/>
              <a:t>变化时，</a:t>
            </a:r>
            <a:r>
              <a:rPr lang="en-US" altLang="zh-CN" sz="2800"/>
              <a:t>X(t,</a:t>
            </a:r>
            <a:r>
              <a:rPr lang="en-US" altLang="zh-CN" sz="2800">
                <a:sym typeface="Symbol" panose="05050102010706020507" pitchFamily="18" charset="2"/>
              </a:rPr>
              <a:t>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0</a:t>
            </a:r>
            <a:r>
              <a:rPr lang="en-US" altLang="zh-CN" sz="2800">
                <a:sym typeface="Symbol" panose="05050102010706020507" pitchFamily="18" charset="2"/>
              </a:rPr>
              <a:t>t</a:t>
            </a:r>
            <a:r>
              <a:rPr lang="zh-CN" altLang="en-US" sz="2800">
                <a:sym typeface="Symbol" panose="05050102010706020507" pitchFamily="18" charset="2"/>
              </a:rPr>
              <a:t>，是</a:t>
            </a:r>
            <a:r>
              <a:rPr lang="zh-CN" altLang="en-US" sz="2800"/>
              <a:t>一族随机变量</a:t>
            </a:r>
            <a:r>
              <a:rPr lang="zh-CN" altLang="en-US" sz="2800">
                <a:sym typeface="Symbol" panose="05050102010706020507" pitchFamily="18" charset="2"/>
              </a:rPr>
              <a:t>，</a:t>
            </a:r>
            <a:r>
              <a:rPr lang="zh-CN" altLang="en-US" sz="2800"/>
              <a:t>即一个随机过程。</a:t>
            </a:r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042988" y="3241675"/>
            <a:ext cx="76200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电子元件或器件由于内部电子的随机热运动所引起的端电压</a:t>
            </a:r>
            <a:r>
              <a:rPr lang="en-US" altLang="zh-CN" sz="2800"/>
              <a:t>X(t,</a:t>
            </a:r>
            <a:r>
              <a:rPr lang="en-US" altLang="zh-CN" sz="2800">
                <a:sym typeface="Symbol" panose="05050102010706020507" pitchFamily="18" charset="2"/>
              </a:rPr>
              <a:t></a:t>
            </a:r>
            <a:r>
              <a:rPr lang="en-US" altLang="zh-CN" sz="2800"/>
              <a:t>)</a:t>
            </a:r>
            <a:r>
              <a:rPr lang="zh-CN" altLang="en-US" sz="2800"/>
              <a:t>称为热噪声电压。对于固定的</a:t>
            </a:r>
            <a:r>
              <a:rPr lang="en-US" altLang="zh-CN" sz="2800"/>
              <a:t>t</a:t>
            </a:r>
            <a:r>
              <a:rPr lang="en-US" altLang="zh-CN" sz="2800">
                <a:sym typeface="Symbol" panose="05050102010706020507" pitchFamily="18" charset="2"/>
              </a:rPr>
              <a:t>0</a:t>
            </a:r>
            <a:r>
              <a:rPr lang="zh-CN" altLang="en-US" sz="2800">
                <a:sym typeface="Symbol" panose="05050102010706020507" pitchFamily="18" charset="2"/>
              </a:rPr>
              <a:t>，</a:t>
            </a:r>
            <a:r>
              <a:rPr lang="en-US" altLang="zh-CN" sz="2800"/>
              <a:t>X(t,</a:t>
            </a:r>
            <a:r>
              <a:rPr lang="en-US" altLang="zh-CN" sz="2800">
                <a:sym typeface="Symbol" panose="05050102010706020507" pitchFamily="18" charset="2"/>
              </a:rPr>
              <a:t></a:t>
            </a:r>
            <a:r>
              <a:rPr lang="en-US" altLang="zh-CN" sz="2800"/>
              <a:t>)</a:t>
            </a:r>
            <a:r>
              <a:rPr lang="zh-CN" altLang="en-US" sz="2800"/>
              <a:t>是一个随机变量，随着</a:t>
            </a:r>
            <a:r>
              <a:rPr lang="en-US" altLang="zh-CN" sz="2800"/>
              <a:t>t</a:t>
            </a:r>
            <a:r>
              <a:rPr lang="zh-CN" altLang="en-US" sz="2800"/>
              <a:t>的变化得到一族随机变量</a:t>
            </a:r>
            <a:r>
              <a:rPr lang="en-US" altLang="zh-CN" sz="2800"/>
              <a:t>X(t,</a:t>
            </a:r>
            <a:r>
              <a:rPr lang="en-US" altLang="zh-CN" sz="2800">
                <a:sym typeface="Symbol" panose="05050102010706020507" pitchFamily="18" charset="2"/>
              </a:rPr>
              <a:t>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>
                <a:sym typeface="Symbol" panose="05050102010706020507" pitchFamily="18" charset="2"/>
              </a:rPr>
              <a:t>t0</a:t>
            </a:r>
            <a:r>
              <a:rPr lang="zh-CN" altLang="en-US" sz="2800">
                <a:sym typeface="Symbol" panose="05050102010706020507" pitchFamily="18" charset="2"/>
              </a:rPr>
              <a:t>，是</a:t>
            </a:r>
            <a:r>
              <a:rPr lang="zh-CN" altLang="en-US" sz="2800"/>
              <a:t>一个随机过程。</a:t>
            </a:r>
          </a:p>
        </p:txBody>
      </p:sp>
      <p:sp>
        <p:nvSpPr>
          <p:cNvPr id="261127" name="Rectangle 7"/>
          <p:cNvSpPr>
            <a:spLocks noChangeArrowheads="1"/>
          </p:cNvSpPr>
          <p:nvPr/>
        </p:nvSpPr>
        <p:spPr bwMode="auto">
          <a:xfrm>
            <a:off x="1042988" y="1812925"/>
            <a:ext cx="37449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rgbClr val="0000FF"/>
                </a:solidFill>
              </a:rPr>
              <a:t>布朗运动</a:t>
            </a:r>
            <a:endParaRPr lang="zh-CN" altLang="en-US"/>
          </a:p>
        </p:txBody>
      </p:sp>
      <p:sp>
        <p:nvSpPr>
          <p:cNvPr id="261128" name="Rectangle 8"/>
          <p:cNvSpPr>
            <a:spLocks noChangeArrowheads="1"/>
          </p:cNvSpPr>
          <p:nvPr/>
        </p:nvSpPr>
        <p:spPr bwMode="auto">
          <a:xfrm>
            <a:off x="1042988" y="2636838"/>
            <a:ext cx="338455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rgbClr val="0000FF"/>
                </a:solidFill>
              </a:rPr>
              <a:t>热噪声</a:t>
            </a:r>
            <a:endParaRPr lang="zh-CN" altLang="en-US"/>
          </a:p>
        </p:txBody>
      </p:sp>
      <p:sp>
        <p:nvSpPr>
          <p:cNvPr id="261129" name="Rectangle 9"/>
          <p:cNvSpPr>
            <a:spLocks noChangeArrowheads="1"/>
          </p:cNvSpPr>
          <p:nvPr/>
        </p:nvSpPr>
        <p:spPr bwMode="auto">
          <a:xfrm>
            <a:off x="1042988" y="3370263"/>
            <a:ext cx="338455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rgbClr val="0000FF"/>
                </a:solidFill>
              </a:rPr>
              <a:t>生物群体</a:t>
            </a:r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127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E60C699C-EA4F-4DB5-A474-38B89CECD943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7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6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6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0" grpId="0" build="p" autoUpdateAnimBg="0"/>
      <p:bldP spid="261123" grpId="0" build="p" autoUpdateAnimBg="0"/>
      <p:bldP spid="261124" grpId="0" build="p" autoUpdateAnimBg="0"/>
      <p:bldP spid="261124" grpId="1" build="allAtOnce"/>
      <p:bldP spid="261125" grpId="0" build="p" autoUpdateAnimBg="0"/>
      <p:bldP spid="261125" grpId="1" build="allAtOnce"/>
      <p:bldP spid="261126" grpId="0" build="p" autoUpdateAnimBg="0"/>
      <p:bldP spid="261126" grpId="1" build="allAtOnce"/>
      <p:bldP spid="261127" grpId="0" build="p" autoUpdateAnimBg="0"/>
      <p:bldP spid="261128" grpId="0" build="p" autoUpdateAnimBg="0"/>
      <p:bldP spid="26112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575751-B0BB-47C9-8FB6-E74A1B12081E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二、随机过程的定义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35063"/>
            <a:ext cx="7848600" cy="4673600"/>
          </a:xfrm>
        </p:spPr>
        <p:txBody>
          <a:bodyPr/>
          <a:lstStyle/>
          <a:p>
            <a:pPr algn="just" eaLnBrk="1" hangingPunct="1"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z="3200" smtClean="0"/>
              <a:t>设</a:t>
            </a:r>
            <a:r>
              <a:rPr lang="en-US" altLang="zh-CN" sz="3200" smtClean="0"/>
              <a:t>(Ω,F,P)</a:t>
            </a:r>
            <a:r>
              <a:rPr lang="zh-CN" altLang="en-US" sz="3200" smtClean="0"/>
              <a:t>是一个概率空间，</a:t>
            </a:r>
            <a:r>
              <a:rPr lang="en-US" altLang="zh-CN" sz="3200" smtClean="0"/>
              <a:t>T</a:t>
            </a:r>
            <a:r>
              <a:rPr lang="zh-CN" altLang="en-US" sz="3200" smtClean="0"/>
              <a:t>是一个参数集</a:t>
            </a:r>
            <a:r>
              <a:rPr lang="en-US" altLang="zh-CN" sz="3200" smtClean="0"/>
              <a:t>(T</a:t>
            </a:r>
            <a:r>
              <a:rPr lang="en-US" altLang="zh-CN" sz="3200" smtClean="0">
                <a:sym typeface="Symbol" panose="05050102010706020507" pitchFamily="18" charset="2"/>
              </a:rPr>
              <a:t>R</a:t>
            </a:r>
            <a:r>
              <a:rPr lang="en-US" altLang="zh-CN" sz="3200" smtClean="0"/>
              <a:t>)</a:t>
            </a:r>
            <a:r>
              <a:rPr lang="zh-CN" altLang="en-US" sz="3200" smtClean="0"/>
              <a:t>，</a:t>
            </a:r>
            <a:r>
              <a:rPr lang="en-US" altLang="zh-CN" sz="3200" smtClean="0"/>
              <a:t>X(t,</a:t>
            </a:r>
            <a:r>
              <a:rPr lang="en-US" altLang="zh-CN" sz="3200" smtClean="0">
                <a:sym typeface="Symbol" panose="05050102010706020507" pitchFamily="18" charset="2"/>
              </a:rPr>
              <a:t></a:t>
            </a:r>
            <a:r>
              <a:rPr lang="en-US" altLang="zh-CN" sz="3200" smtClean="0"/>
              <a:t>)</a:t>
            </a:r>
            <a:r>
              <a:rPr lang="zh-CN" altLang="en-US" sz="3200" smtClean="0"/>
              <a:t>，</a:t>
            </a:r>
            <a:r>
              <a:rPr lang="en-US" altLang="zh-CN" sz="3200" smtClean="0"/>
              <a:t>t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T</a:t>
            </a:r>
            <a:r>
              <a:rPr lang="zh-CN" altLang="en-US" sz="3200" smtClean="0"/>
              <a:t>，</a:t>
            </a:r>
            <a:r>
              <a:rPr lang="zh-CN" altLang="en-US" sz="3200" smtClean="0">
                <a:sym typeface="Symbol" panose="05050102010706020507" pitchFamily="18" charset="2"/>
              </a:rPr>
              <a:t></a:t>
            </a:r>
            <a:r>
              <a:rPr lang="en-US" altLang="zh-CN" sz="3200" smtClean="0"/>
              <a:t>Ω</a:t>
            </a:r>
            <a:r>
              <a:rPr lang="zh-CN" altLang="en-US" sz="3200" smtClean="0"/>
              <a:t>是</a:t>
            </a:r>
            <a:r>
              <a:rPr lang="en-US" altLang="zh-CN" sz="3200" smtClean="0"/>
              <a:t>T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Ω</a:t>
            </a:r>
            <a:r>
              <a:rPr lang="zh-CN" altLang="en-US" sz="3200" smtClean="0"/>
              <a:t>上的二元函数，如果对于每一个</a:t>
            </a:r>
            <a:r>
              <a:rPr lang="en-US" altLang="zh-CN" sz="3200" smtClean="0"/>
              <a:t>t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T</a:t>
            </a:r>
            <a:r>
              <a:rPr lang="zh-CN" altLang="en-US" sz="3200" smtClean="0"/>
              <a:t>，</a:t>
            </a:r>
            <a:r>
              <a:rPr lang="en-US" altLang="zh-CN" sz="3200" smtClean="0"/>
              <a:t>X(t,</a:t>
            </a:r>
            <a:r>
              <a:rPr lang="en-US" altLang="zh-CN" sz="3200" smtClean="0">
                <a:sym typeface="Symbol" panose="05050102010706020507" pitchFamily="18" charset="2"/>
              </a:rPr>
              <a:t></a:t>
            </a:r>
            <a:r>
              <a:rPr lang="en-US" altLang="zh-CN" sz="3200" smtClean="0"/>
              <a:t>)</a:t>
            </a:r>
            <a:r>
              <a:rPr lang="zh-CN" altLang="en-US" sz="3200" smtClean="0"/>
              <a:t>是</a:t>
            </a:r>
            <a:r>
              <a:rPr lang="en-US" altLang="zh-CN" sz="3200" smtClean="0"/>
              <a:t>(Ω,F,P)</a:t>
            </a:r>
            <a:r>
              <a:rPr lang="zh-CN" altLang="en-US" sz="3200" smtClean="0"/>
              <a:t>上的随机变量，则称</a:t>
            </a:r>
            <a:r>
              <a:rPr lang="zh-CN" altLang="en-US" sz="3200" smtClean="0">
                <a:solidFill>
                  <a:srgbClr val="0000FF"/>
                </a:solidFill>
              </a:rPr>
              <a:t>随机变量族</a:t>
            </a:r>
            <a:r>
              <a:rPr lang="en-US" altLang="zh-CN" sz="3200" smtClean="0">
                <a:solidFill>
                  <a:srgbClr val="0000FF"/>
                </a:solidFill>
              </a:rPr>
              <a:t>{X(t,</a:t>
            </a:r>
            <a:r>
              <a:rPr lang="en-US" altLang="zh-CN" sz="3200" smtClean="0">
                <a:solidFill>
                  <a:srgbClr val="0000FF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3200" smtClean="0">
                <a:solidFill>
                  <a:srgbClr val="0000FF"/>
                </a:solidFill>
              </a:rPr>
              <a:t>)</a:t>
            </a:r>
            <a:r>
              <a:rPr lang="zh-CN" altLang="en-US" sz="3200" smtClean="0">
                <a:solidFill>
                  <a:srgbClr val="0000FF"/>
                </a:solidFill>
              </a:rPr>
              <a:t>，</a:t>
            </a:r>
            <a:r>
              <a:rPr lang="en-US" altLang="zh-CN" sz="3200" smtClean="0">
                <a:solidFill>
                  <a:srgbClr val="0000FF"/>
                </a:solidFill>
              </a:rPr>
              <a:t>t</a:t>
            </a:r>
            <a:r>
              <a:rPr lang="en-US" altLang="zh-CN" sz="3200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smtClean="0">
                <a:solidFill>
                  <a:srgbClr val="0000FF"/>
                </a:solidFill>
              </a:rPr>
              <a:t>T}</a:t>
            </a:r>
            <a:r>
              <a:rPr lang="zh-CN" altLang="en-US" sz="3200" smtClean="0">
                <a:solidFill>
                  <a:srgbClr val="0000FF"/>
                </a:solidFill>
              </a:rPr>
              <a:t>为定义在</a:t>
            </a:r>
            <a:r>
              <a:rPr lang="en-US" altLang="zh-CN" sz="3200" smtClean="0">
                <a:solidFill>
                  <a:srgbClr val="0000FF"/>
                </a:solidFill>
              </a:rPr>
              <a:t>(Ω,F,P)</a:t>
            </a:r>
            <a:r>
              <a:rPr lang="zh-CN" altLang="en-US" sz="3200" smtClean="0">
                <a:solidFill>
                  <a:srgbClr val="0000FF"/>
                </a:solidFill>
              </a:rPr>
              <a:t>上的</a:t>
            </a:r>
            <a:r>
              <a:rPr lang="zh-CN" altLang="en-US" sz="3200" smtClean="0">
                <a:solidFill>
                  <a:srgbClr val="CC00CC"/>
                </a:solidFill>
              </a:rPr>
              <a:t>随机过程</a:t>
            </a:r>
            <a:r>
              <a:rPr lang="en-US" altLang="zh-CN" sz="3200" smtClean="0"/>
              <a:t>(</a:t>
            </a:r>
            <a:r>
              <a:rPr lang="zh-CN" altLang="en-US" sz="3200" smtClean="0"/>
              <a:t>或</a:t>
            </a:r>
            <a:r>
              <a:rPr lang="zh-CN" altLang="en-US" sz="3200" smtClean="0">
                <a:solidFill>
                  <a:srgbClr val="CC00CC"/>
                </a:solidFill>
              </a:rPr>
              <a:t>随机函数</a:t>
            </a:r>
            <a:r>
              <a:rPr lang="en-US" altLang="zh-CN" sz="3200" smtClean="0"/>
              <a:t>)</a:t>
            </a:r>
            <a:r>
              <a:rPr lang="zh-CN" altLang="en-US" sz="3200" smtClean="0"/>
              <a:t>。简记为</a:t>
            </a:r>
            <a:r>
              <a:rPr lang="en-US" altLang="zh-CN" sz="3200" smtClean="0">
                <a:solidFill>
                  <a:srgbClr val="CC00CC"/>
                </a:solidFill>
              </a:rPr>
              <a:t>{X(t)</a:t>
            </a:r>
            <a:r>
              <a:rPr lang="zh-CN" altLang="en-US" sz="3200" smtClean="0">
                <a:solidFill>
                  <a:srgbClr val="CC00CC"/>
                </a:solidFill>
              </a:rPr>
              <a:t>，</a:t>
            </a:r>
            <a:r>
              <a:rPr lang="en-US" altLang="zh-CN" sz="3200" smtClean="0">
                <a:solidFill>
                  <a:srgbClr val="CC00CC"/>
                </a:solidFill>
              </a:rPr>
              <a:t>t</a:t>
            </a:r>
            <a:r>
              <a:rPr lang="en-US" altLang="zh-CN" sz="3200" smtClean="0">
                <a:solidFill>
                  <a:srgbClr val="CC00CC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smtClean="0">
                <a:solidFill>
                  <a:srgbClr val="CC00CC"/>
                </a:solidFill>
              </a:rPr>
              <a:t>T}</a:t>
            </a:r>
            <a:r>
              <a:rPr lang="zh-CN" altLang="en-US" sz="3200" smtClean="0"/>
              <a:t>，其中</a:t>
            </a:r>
            <a:r>
              <a:rPr lang="en-US" altLang="zh-CN" sz="3200" smtClean="0"/>
              <a:t>t</a:t>
            </a:r>
            <a:r>
              <a:rPr lang="zh-CN" altLang="en-US" sz="3200" smtClean="0"/>
              <a:t>称为</a:t>
            </a:r>
            <a:r>
              <a:rPr lang="zh-CN" altLang="en-US" sz="3200" smtClean="0">
                <a:solidFill>
                  <a:srgbClr val="CC00CC"/>
                </a:solidFill>
              </a:rPr>
              <a:t>参数</a:t>
            </a:r>
            <a:r>
              <a:rPr lang="zh-CN" altLang="en-US" sz="3200" smtClean="0"/>
              <a:t>，</a:t>
            </a:r>
            <a:r>
              <a:rPr lang="en-US" altLang="zh-CN" sz="3200" smtClean="0"/>
              <a:t>T</a:t>
            </a:r>
            <a:r>
              <a:rPr lang="zh-CN" altLang="en-US" sz="3200" smtClean="0"/>
              <a:t>称为</a:t>
            </a:r>
            <a:r>
              <a:rPr lang="zh-CN" altLang="en-US" sz="3200" smtClean="0">
                <a:solidFill>
                  <a:srgbClr val="CC00CC"/>
                </a:solidFill>
              </a:rPr>
              <a:t>参数集</a:t>
            </a:r>
            <a:r>
              <a:rPr lang="zh-CN" altLang="en-US" sz="3200" smtClean="0"/>
              <a:t>。</a:t>
            </a:r>
            <a:endParaRPr lang="zh-CN" altLang="en-US" sz="3200" smtClean="0">
              <a:solidFill>
                <a:srgbClr val="CC00CC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22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0AE7FD8D-3E1D-4CD1-BF55-5FAC9D50808B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8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9EA3A7-E17C-4420-BBCD-08F58731CBA1}" type="datetime1">
              <a:rPr lang="zh-CN" altLang="en-US"/>
              <a:pPr>
                <a:defRPr/>
              </a:pPr>
              <a:t>2018/12/12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样本函数与状态空间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96963"/>
            <a:ext cx="7848600" cy="5356225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50000"/>
              </a:spcBef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solidFill>
                  <a:srgbClr val="CC00CC"/>
                </a:solidFill>
              </a:rPr>
              <a:t>随机过程</a:t>
            </a:r>
            <a:r>
              <a:rPr lang="en-US" altLang="zh-CN" sz="3200" smtClean="0">
                <a:solidFill>
                  <a:srgbClr val="CC00CC"/>
                </a:solidFill>
              </a:rPr>
              <a:t>X(t,</a:t>
            </a:r>
            <a:r>
              <a:rPr lang="en-US" altLang="zh-CN" sz="3200" smtClean="0">
                <a:solidFill>
                  <a:srgbClr val="CC00CC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3200" smtClean="0">
                <a:solidFill>
                  <a:srgbClr val="CC00CC"/>
                </a:solidFill>
              </a:rPr>
              <a:t>)</a:t>
            </a:r>
            <a:r>
              <a:rPr lang="zh-CN" altLang="en-US" sz="3200" smtClean="0">
                <a:solidFill>
                  <a:srgbClr val="CC00CC"/>
                </a:solidFill>
              </a:rPr>
              <a:t>是定义在</a:t>
            </a:r>
            <a:r>
              <a:rPr lang="en-US" altLang="zh-CN" sz="3200" smtClean="0">
                <a:solidFill>
                  <a:srgbClr val="CC00CC"/>
                </a:solidFill>
              </a:rPr>
              <a:t>T</a:t>
            </a:r>
            <a:r>
              <a:rPr lang="en-US" altLang="zh-CN" sz="3200" smtClean="0">
                <a:solidFill>
                  <a:srgbClr val="CC00CC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3200" smtClean="0">
                <a:solidFill>
                  <a:srgbClr val="CC00CC"/>
                </a:solidFill>
              </a:rPr>
              <a:t>Ω</a:t>
            </a:r>
            <a:r>
              <a:rPr lang="zh-CN" altLang="en-US" sz="3200" smtClean="0">
                <a:solidFill>
                  <a:srgbClr val="CC00CC"/>
                </a:solidFill>
              </a:rPr>
              <a:t>上的二元函数</a:t>
            </a:r>
            <a:r>
              <a:rPr lang="zh-CN" altLang="en-US" sz="3200" smtClean="0"/>
              <a:t>：一方面，</a:t>
            </a:r>
            <a:r>
              <a:rPr lang="zh-CN" altLang="en-US" sz="3200" smtClean="0">
                <a:solidFill>
                  <a:srgbClr val="0000FF"/>
                </a:solidFill>
              </a:rPr>
              <a:t>当</a:t>
            </a:r>
            <a:r>
              <a:rPr lang="en-US" altLang="zh-CN" sz="3200" smtClean="0">
                <a:solidFill>
                  <a:srgbClr val="0000FF"/>
                </a:solidFill>
              </a:rPr>
              <a:t>t</a:t>
            </a:r>
            <a:r>
              <a:rPr lang="en-US" altLang="zh-CN" sz="3200" smtClean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smtClean="0">
                <a:solidFill>
                  <a:srgbClr val="0000FF"/>
                </a:solidFill>
              </a:rPr>
              <a:t>T</a:t>
            </a:r>
            <a:r>
              <a:rPr lang="zh-CN" altLang="en-US" sz="3200" smtClean="0">
                <a:solidFill>
                  <a:srgbClr val="0000FF"/>
                </a:solidFill>
              </a:rPr>
              <a:t>固定时，</a:t>
            </a:r>
            <a:r>
              <a:rPr lang="en-US" altLang="zh-CN" sz="3200" smtClean="0">
                <a:solidFill>
                  <a:srgbClr val="0000FF"/>
                </a:solidFill>
              </a:rPr>
              <a:t>X(t,</a:t>
            </a:r>
            <a:r>
              <a:rPr lang="en-US" altLang="zh-CN" sz="3200" smtClean="0">
                <a:solidFill>
                  <a:srgbClr val="0000FF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3200" smtClean="0">
                <a:solidFill>
                  <a:srgbClr val="0000FF"/>
                </a:solidFill>
              </a:rPr>
              <a:t>)</a:t>
            </a:r>
            <a:r>
              <a:rPr lang="zh-CN" altLang="en-US" sz="3200" smtClean="0">
                <a:solidFill>
                  <a:srgbClr val="0000FF"/>
                </a:solidFill>
              </a:rPr>
              <a:t>是定义在</a:t>
            </a:r>
            <a:r>
              <a:rPr lang="en-US" altLang="zh-CN" sz="3200" smtClean="0">
                <a:solidFill>
                  <a:srgbClr val="0000FF"/>
                </a:solidFill>
              </a:rPr>
              <a:t>Ω</a:t>
            </a:r>
            <a:r>
              <a:rPr lang="zh-CN" altLang="en-US" sz="3200" smtClean="0">
                <a:solidFill>
                  <a:srgbClr val="0000FF"/>
                </a:solidFill>
              </a:rPr>
              <a:t>上的随机变量</a:t>
            </a:r>
            <a:r>
              <a:rPr lang="zh-CN" altLang="en-US" sz="3200" smtClean="0"/>
              <a:t>；另一方面，</a:t>
            </a:r>
            <a:r>
              <a:rPr lang="zh-CN" altLang="en-US" sz="3200" smtClean="0">
                <a:solidFill>
                  <a:srgbClr val="0000FF"/>
                </a:solidFill>
              </a:rPr>
              <a:t>当</a:t>
            </a:r>
            <a:r>
              <a:rPr lang="zh-CN" altLang="en-US" sz="3200" smtClean="0">
                <a:solidFill>
                  <a:srgbClr val="0000FF"/>
                </a:solidFill>
                <a:sym typeface="Symbol" panose="05050102010706020507" pitchFamily="18" charset="2"/>
              </a:rPr>
              <a:t></a:t>
            </a:r>
            <a:r>
              <a:rPr lang="en-US" altLang="zh-CN" sz="3200" smtClean="0">
                <a:solidFill>
                  <a:srgbClr val="0000FF"/>
                </a:solidFill>
              </a:rPr>
              <a:t>Ω</a:t>
            </a:r>
            <a:r>
              <a:rPr lang="zh-CN" altLang="en-US" sz="3200" smtClean="0">
                <a:solidFill>
                  <a:srgbClr val="0000FF"/>
                </a:solidFill>
              </a:rPr>
              <a:t>固定时，</a:t>
            </a:r>
            <a:r>
              <a:rPr lang="en-US" altLang="zh-CN" sz="3200" smtClean="0">
                <a:solidFill>
                  <a:srgbClr val="0000FF"/>
                </a:solidFill>
              </a:rPr>
              <a:t>X(t,</a:t>
            </a:r>
            <a:r>
              <a:rPr lang="en-US" altLang="zh-CN" sz="3200" smtClean="0">
                <a:solidFill>
                  <a:srgbClr val="0000FF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3200" smtClean="0">
                <a:solidFill>
                  <a:srgbClr val="0000FF"/>
                </a:solidFill>
              </a:rPr>
              <a:t>)</a:t>
            </a:r>
            <a:r>
              <a:rPr lang="zh-CN" altLang="en-US" sz="3200" smtClean="0">
                <a:solidFill>
                  <a:srgbClr val="0000FF"/>
                </a:solidFill>
              </a:rPr>
              <a:t>是定义在</a:t>
            </a:r>
            <a:r>
              <a:rPr lang="en-US" altLang="zh-CN" sz="3200" smtClean="0">
                <a:solidFill>
                  <a:srgbClr val="0000FF"/>
                </a:solidFill>
              </a:rPr>
              <a:t>T</a:t>
            </a:r>
            <a:r>
              <a:rPr lang="zh-CN" altLang="en-US" sz="3200" smtClean="0">
                <a:solidFill>
                  <a:srgbClr val="0000FF"/>
                </a:solidFill>
              </a:rPr>
              <a:t>上的函数</a:t>
            </a:r>
            <a:r>
              <a:rPr lang="zh-CN" altLang="en-US" sz="3200" smtClean="0"/>
              <a:t>，称为随机过程的</a:t>
            </a:r>
            <a:r>
              <a:rPr lang="zh-CN" altLang="en-US" sz="3200" smtClean="0">
                <a:solidFill>
                  <a:srgbClr val="CC00CC"/>
                </a:solidFill>
              </a:rPr>
              <a:t>样本函数</a:t>
            </a:r>
            <a:r>
              <a:rPr lang="zh-CN" altLang="en-US" sz="3200" smtClean="0"/>
              <a:t>。</a:t>
            </a:r>
          </a:p>
          <a:p>
            <a:pPr algn="just" eaLnBrk="1" hangingPunct="1">
              <a:lnSpc>
                <a:spcPct val="105000"/>
              </a:lnSpc>
              <a:spcBef>
                <a:spcPct val="50000"/>
              </a:spcBef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z="3200" smtClean="0"/>
              <a:t>随机过程在时刻</a:t>
            </a:r>
            <a:r>
              <a:rPr lang="en-US" altLang="zh-CN" sz="3200" smtClean="0"/>
              <a:t>t</a:t>
            </a:r>
            <a:r>
              <a:rPr lang="zh-CN" altLang="en-US" sz="3200" smtClean="0"/>
              <a:t>所取的值</a:t>
            </a:r>
            <a:r>
              <a:rPr lang="en-US" altLang="zh-CN" sz="3200" smtClean="0"/>
              <a:t>X(t)=x</a:t>
            </a:r>
            <a:r>
              <a:rPr lang="zh-CN" altLang="en-US" sz="3200" smtClean="0"/>
              <a:t>称为时刻</a:t>
            </a:r>
            <a:r>
              <a:rPr lang="en-US" altLang="zh-CN" sz="3200" smtClean="0"/>
              <a:t>t</a:t>
            </a:r>
            <a:r>
              <a:rPr lang="zh-CN" altLang="en-US" sz="3200" smtClean="0"/>
              <a:t>时随机过程</a:t>
            </a:r>
            <a:r>
              <a:rPr lang="en-US" altLang="zh-CN" sz="3200" smtClean="0"/>
              <a:t>{X(t),t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T}</a:t>
            </a:r>
            <a:r>
              <a:rPr lang="zh-CN" altLang="en-US" sz="3200" smtClean="0"/>
              <a:t>处于</a:t>
            </a:r>
            <a:r>
              <a:rPr lang="zh-CN" altLang="en-US" sz="3200" smtClean="0">
                <a:solidFill>
                  <a:srgbClr val="CC00CC"/>
                </a:solidFill>
              </a:rPr>
              <a:t>状态</a:t>
            </a:r>
            <a:r>
              <a:rPr lang="en-US" altLang="zh-CN" sz="3200" smtClean="0"/>
              <a:t>x</a:t>
            </a:r>
            <a:r>
              <a:rPr lang="zh-CN" altLang="en-US" sz="3200" smtClean="0"/>
              <a:t>，随机过程</a:t>
            </a:r>
            <a:r>
              <a:rPr lang="en-US" altLang="zh-CN" sz="3200" smtClean="0"/>
              <a:t>{X(t),t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T}</a:t>
            </a:r>
            <a:r>
              <a:rPr lang="zh-CN" altLang="en-US" sz="3200" smtClean="0"/>
              <a:t>所有状态构成的集合称为</a:t>
            </a:r>
            <a:r>
              <a:rPr lang="zh-CN" altLang="en-US" sz="3200" smtClean="0">
                <a:solidFill>
                  <a:srgbClr val="CC00CC"/>
                </a:solidFill>
              </a:rPr>
              <a:t>状态空间</a:t>
            </a:r>
            <a:r>
              <a:rPr lang="zh-CN" altLang="en-US" sz="3200" smtClean="0"/>
              <a:t>，记为</a:t>
            </a:r>
            <a:r>
              <a:rPr lang="en-US" altLang="zh-CN" sz="3200" smtClean="0">
                <a:solidFill>
                  <a:srgbClr val="CC00CC"/>
                </a:solidFill>
              </a:rPr>
              <a:t>E</a:t>
            </a:r>
            <a:r>
              <a:rPr lang="zh-CN" altLang="en-US" sz="3200" smtClean="0"/>
              <a:t>，即：</a:t>
            </a:r>
          </a:p>
          <a:p>
            <a:pPr lvl="1" algn="ctr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CC00CC"/>
                </a:solidFill>
              </a:rPr>
              <a:t>E</a:t>
            </a:r>
            <a:r>
              <a:rPr lang="zh-CN" altLang="en-US" sz="3200" smtClean="0">
                <a:solidFill>
                  <a:srgbClr val="CC00CC"/>
                </a:solidFill>
              </a:rPr>
              <a:t>＝</a:t>
            </a:r>
            <a:r>
              <a:rPr lang="en-US" altLang="zh-CN" sz="3200" smtClean="0">
                <a:solidFill>
                  <a:srgbClr val="CC00CC"/>
                </a:solidFill>
              </a:rPr>
              <a:t>{x</a:t>
            </a:r>
            <a:r>
              <a:rPr lang="zh-CN" altLang="en-US" sz="3200" smtClean="0">
                <a:solidFill>
                  <a:srgbClr val="CC00CC"/>
                </a:solidFill>
              </a:rPr>
              <a:t>：</a:t>
            </a:r>
            <a:r>
              <a:rPr lang="en-US" altLang="zh-CN" sz="3200" smtClean="0">
                <a:solidFill>
                  <a:srgbClr val="CC00CC"/>
                </a:solidFill>
              </a:rPr>
              <a:t>X(t)=x,t</a:t>
            </a:r>
            <a:r>
              <a:rPr lang="en-US" altLang="zh-CN" sz="3200" smtClean="0">
                <a:solidFill>
                  <a:srgbClr val="CC00CC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smtClean="0">
                <a:solidFill>
                  <a:srgbClr val="CC00CC"/>
                </a:solidFill>
              </a:rPr>
              <a:t>T}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33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37</a:t>
            </a:r>
            <a:r>
              <a:rPr lang="zh-CN" altLang="en-US" sz="1800">
                <a:solidFill>
                  <a:srgbClr val="00FF00"/>
                </a:solidFill>
              </a:rPr>
              <a:t>－</a:t>
            </a:r>
            <a:fld id="{285BDBA2-01A8-47EF-B2F4-0E1FCC340B73}" type="slidenum">
              <a:rPr lang="zh-CN" altLang="en-US" sz="180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9</a:t>
            </a:fld>
            <a:endParaRPr lang="zh-CN" altLang="en-US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2163</Words>
  <Application>Microsoft Office PowerPoint</Application>
  <PresentationFormat>全屏显示(4:3)</PresentationFormat>
  <Paragraphs>358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Times New Roman</vt:lpstr>
      <vt:lpstr>宋体</vt:lpstr>
      <vt:lpstr>Arial</vt:lpstr>
      <vt:lpstr>黑体</vt:lpstr>
      <vt:lpstr>Wingdings</vt:lpstr>
      <vt:lpstr>华文行楷</vt:lpstr>
      <vt:lpstr>隶书</vt:lpstr>
      <vt:lpstr>楷体_GB2312</vt:lpstr>
      <vt:lpstr>Symbol</vt:lpstr>
      <vt:lpstr>默认设计模板</vt:lpstr>
      <vt:lpstr>BMP 图象</vt:lpstr>
      <vt:lpstr>Microsoft 公式 3.0</vt:lpstr>
      <vt:lpstr>随机过程与排队论</vt:lpstr>
      <vt:lpstr>上一讲内容回顾</vt:lpstr>
      <vt:lpstr>本讲主要内容</vt:lpstr>
      <vt:lpstr>第二章 随机过程的基本概念</vt:lpstr>
      <vt:lpstr>一、随机过程的引入</vt:lpstr>
      <vt:lpstr>PowerPoint 演示文稿</vt:lpstr>
      <vt:lpstr>例</vt:lpstr>
      <vt:lpstr>二、随机过程的定义</vt:lpstr>
      <vt:lpstr>样本函数与状态空间</vt:lpstr>
      <vt:lpstr>随机过程的分类</vt:lpstr>
      <vt:lpstr>三、随机过程的分布</vt:lpstr>
      <vt:lpstr>二维分布函数</vt:lpstr>
      <vt:lpstr>二维概率密度</vt:lpstr>
      <vt:lpstr>n维分布函数</vt:lpstr>
      <vt:lpstr>n维概率密度</vt:lpstr>
      <vt:lpstr>n+m维联合分布函数</vt:lpstr>
      <vt:lpstr>n+m维联合概率密度</vt:lpstr>
      <vt:lpstr>相互独立的随机过程</vt:lpstr>
      <vt:lpstr>n维特征函数</vt:lpstr>
      <vt:lpstr>例1</vt:lpstr>
      <vt:lpstr>例1(续1)</vt:lpstr>
      <vt:lpstr>例1(续2)</vt:lpstr>
      <vt:lpstr>四、随机过程的数字特征</vt:lpstr>
      <vt:lpstr>方差函数</vt:lpstr>
      <vt:lpstr>协方差函数和相关函数</vt:lpstr>
      <vt:lpstr>互协方差函数和互相关函数</vt:lpstr>
      <vt:lpstr>例1</vt:lpstr>
      <vt:lpstr>例1(续1)</vt:lpstr>
      <vt:lpstr>例1(续2)</vt:lpstr>
      <vt:lpstr>例2</vt:lpstr>
      <vt:lpstr>例2(续1)</vt:lpstr>
      <vt:lpstr>例2(续2)</vt:lpstr>
      <vt:lpstr>本讲主要内容</vt:lpstr>
      <vt:lpstr>下一讲内容预告</vt:lpstr>
      <vt:lpstr>习 题 二</vt:lpstr>
      <vt:lpstr>习 题 二</vt:lpstr>
      <vt:lpstr>习 题 二</vt:lpstr>
    </vt:vector>
  </TitlesOfParts>
  <Company>UESTC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顾小丰</dc:creator>
  <cp:lastModifiedBy>GuXF-QiuH</cp:lastModifiedBy>
  <cp:revision>80</cp:revision>
  <dcterms:created xsi:type="dcterms:W3CDTF">2002-12-17T04:12:09Z</dcterms:created>
  <dcterms:modified xsi:type="dcterms:W3CDTF">2018-12-12T15:44:14Z</dcterms:modified>
</cp:coreProperties>
</file>