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337" r:id="rId3"/>
    <p:sldId id="378" r:id="rId4"/>
    <p:sldId id="294" r:id="rId5"/>
    <p:sldId id="295" r:id="rId6"/>
    <p:sldId id="315" r:id="rId7"/>
    <p:sldId id="296" r:id="rId8"/>
    <p:sldId id="392" r:id="rId9"/>
    <p:sldId id="298" r:id="rId10"/>
    <p:sldId id="299" r:id="rId11"/>
    <p:sldId id="300" r:id="rId12"/>
    <p:sldId id="314" r:id="rId13"/>
    <p:sldId id="301" r:id="rId14"/>
    <p:sldId id="302" r:id="rId15"/>
    <p:sldId id="393" r:id="rId16"/>
    <p:sldId id="394" r:id="rId17"/>
    <p:sldId id="319" r:id="rId18"/>
    <p:sldId id="317" r:id="rId19"/>
    <p:sldId id="395" r:id="rId20"/>
    <p:sldId id="396" r:id="rId21"/>
    <p:sldId id="382" r:id="rId22"/>
    <p:sldId id="397" r:id="rId23"/>
    <p:sldId id="398" r:id="rId24"/>
    <p:sldId id="399" r:id="rId25"/>
    <p:sldId id="400" r:id="rId26"/>
    <p:sldId id="401" r:id="rId27"/>
    <p:sldId id="383" r:id="rId28"/>
    <p:sldId id="384" r:id="rId29"/>
    <p:sldId id="381" r:id="rId30"/>
    <p:sldId id="332" r:id="rId31"/>
    <p:sldId id="259" r:id="rId32"/>
    <p:sldId id="391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600CC"/>
    <a:srgbClr val="96FFFF"/>
    <a:srgbClr val="FF9900"/>
    <a:srgbClr val="FFFF00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683" autoAdjust="0"/>
  </p:normalViewPr>
  <p:slideViewPr>
    <p:cSldViewPr>
      <p:cViewPr varScale="1">
        <p:scale>
          <a:sx n="66" d="100"/>
          <a:sy n="66" d="100"/>
        </p:scale>
        <p:origin x="133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28.xml"/><Relationship Id="rId3" Type="http://schemas.openxmlformats.org/officeDocument/2006/relationships/slide" Target="slides/slide3.xml"/><Relationship Id="rId21" Type="http://schemas.openxmlformats.org/officeDocument/2006/relationships/slide" Target="slides/slide31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17" Type="http://schemas.openxmlformats.org/officeDocument/2006/relationships/slide" Target="slides/slide27.xml"/><Relationship Id="rId2" Type="http://schemas.openxmlformats.org/officeDocument/2006/relationships/slide" Target="slides/slide2.xml"/><Relationship Id="rId16" Type="http://schemas.openxmlformats.org/officeDocument/2006/relationships/slide" Target="slides/slide22.xml"/><Relationship Id="rId20" Type="http://schemas.openxmlformats.org/officeDocument/2006/relationships/slide" Target="slides/slide3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21.xml"/><Relationship Id="rId10" Type="http://schemas.openxmlformats.org/officeDocument/2006/relationships/slide" Target="slides/slide11.xml"/><Relationship Id="rId19" Type="http://schemas.openxmlformats.org/officeDocument/2006/relationships/slide" Target="slides/slide29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6C54FE-6373-4112-AF57-7A83A250F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12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17F563-E150-41C2-95B4-FD91C9493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685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241A26-7210-421A-9506-825EF9B419FC}" type="slidenum">
              <a:rPr lang="en-US" altLang="zh-CN" sz="1200" smtClean="0"/>
              <a:pPr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6708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26D90E-396B-4588-A478-7E2A5365C0D8}" type="slidenum">
              <a:rPr lang="en-US" altLang="zh-CN" sz="1200" smtClean="0"/>
              <a:pPr/>
              <a:t>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57980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8429C3-5297-4AEE-A930-FB1ACC3C8E72}" type="slidenum">
              <a:rPr lang="en-US" altLang="zh-CN" sz="1200" smtClean="0"/>
              <a:pPr/>
              <a:t>32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243012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/>
        </p:nvGraphicFramePr>
        <p:xfrm>
          <a:off x="3124200" y="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7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8" descr="minispi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966110017"/>
              </p:ext>
            </p:extLst>
          </p:nvPr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BMP 图象" r:id="rId4" imgW="885949" imgH="809738" progId="Paint.Picture">
                  <p:embed/>
                </p:oleObj>
              </mc:Choice>
              <mc:Fallback>
                <p:oleObj name="BMP 图象" r:id="rId4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2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2492826-8EFE-4A33-B61E-4E5464810345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mtClean="0"/>
              <a:t>32</a:t>
            </a:r>
            <a:r>
              <a:rPr lang="zh-CN" altLang="en-US" smtClean="0"/>
              <a:t>－</a:t>
            </a:r>
            <a:fld id="{7EBA4096-F9FF-43B0-BEEE-22181AF8E88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9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743850659"/>
              </p:ext>
            </p:extLst>
          </p:nvPr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49283E5-0818-405A-9AD1-2CCA7221F7CB}" type="datetime1">
              <a:rPr lang="zh-CN" altLang="en-US" smtClean="0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mtClean="0"/>
              <a:t>32</a:t>
            </a:r>
            <a:r>
              <a:rPr lang="zh-CN" altLang="en-US" smtClean="0"/>
              <a:t>－</a:t>
            </a:r>
            <a:fld id="{CF9B5360-22C2-4226-AB3A-EA1CCEEF032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黑体" pitchFamily="2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C00CC"/>
        </a:buClr>
        <a:buAutoNum type="arabicParenR"/>
        <a:defRPr kumimoji="1" sz="24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51125"/>
            <a:ext cx="7696200" cy="1096963"/>
          </a:xfrm>
        </p:spPr>
        <p:txBody>
          <a:bodyPr/>
          <a:lstStyle/>
          <a:p>
            <a:pPr eaLnBrk="1" hangingPunct="1"/>
            <a:r>
              <a:rPr lang="zh-CN" altLang="en-US" sz="7200" smtClean="0">
                <a:solidFill>
                  <a:srgbClr val="99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endParaRPr lang="zh-CN" altLang="en-US" sz="72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994150"/>
            <a:ext cx="7772400" cy="26352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36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36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4805B622-8A44-446E-BB5F-32849A70DC89}" type="datetime3">
              <a:rPr lang="zh-CN" altLang="en-US" sz="3600" smtClean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2018年12月13日星期四</a:t>
            </a:fld>
            <a:endParaRPr lang="en-US" altLang="zh-CN" sz="3600" smtClean="0">
              <a:solidFill>
                <a:srgbClr val="0000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231A18-E82E-4876-8E52-922A1903BAB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证明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2)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406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k=1</a:t>
            </a:r>
            <a:r>
              <a:rPr lang="zh-CN" altLang="en-US" sz="2400" smtClean="0"/>
              <a:t>时</a:t>
            </a:r>
            <a:r>
              <a:rPr lang="en-US" altLang="zh-CN" sz="2400" smtClean="0"/>
              <a:t>, 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/>
        </p:nvGraphicFramePr>
        <p:xfrm>
          <a:off x="2209800" y="1041400"/>
          <a:ext cx="2971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586811" imgH="495085" progId="Equation.3">
                  <p:embed/>
                </p:oleObj>
              </mc:Choice>
              <mc:Fallback>
                <p:oleObj name="Equation" r:id="rId3" imgW="1586811" imgH="495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41400"/>
                        <a:ext cx="2971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1143000" y="1905000"/>
            <a:ext cx="674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解得：</a:t>
            </a: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1</a:t>
            </a:r>
            <a:r>
              <a:rPr lang="en-US" altLang="zh-CN" sz="2400">
                <a:sym typeface="Symbol" panose="05050102010706020507" pitchFamily="18" charset="2"/>
              </a:rPr>
              <a:t>(t)</a:t>
            </a:r>
            <a:r>
              <a:rPr lang="zh-CN" altLang="en-US" sz="2400">
                <a:sym typeface="Symbol" panose="05050102010706020507" pitchFamily="18" charset="2"/>
              </a:rPr>
              <a:t>＝</a:t>
            </a:r>
            <a:r>
              <a:rPr lang="en-US" altLang="zh-CN" sz="2400">
                <a:sym typeface="Symbol" panose="05050102010706020507" pitchFamily="18" charset="2"/>
              </a:rPr>
              <a:t>te</a:t>
            </a:r>
            <a:r>
              <a:rPr lang="en-US" altLang="zh-CN" sz="2400" baseline="30000">
                <a:sym typeface="Symbol" panose="05050102010706020507" pitchFamily="18" charset="2"/>
              </a:rPr>
              <a:t>-t</a:t>
            </a:r>
            <a:r>
              <a:rPr lang="zh-CN" altLang="en-US" sz="2400">
                <a:sym typeface="Symbol" panose="05050102010706020507" pitchFamily="18" charset="2"/>
              </a:rPr>
              <a:t>，所以</a:t>
            </a:r>
            <a:r>
              <a:rPr lang="en-US" altLang="zh-CN" sz="2400">
                <a:sym typeface="Symbol" panose="05050102010706020507" pitchFamily="18" charset="2"/>
              </a:rPr>
              <a:t>k=1</a:t>
            </a:r>
            <a:r>
              <a:rPr lang="zh-CN" altLang="en-US" sz="2400">
                <a:sym typeface="Symbol" panose="05050102010706020507" pitchFamily="18" charset="2"/>
              </a:rPr>
              <a:t>时结论成立。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1143000" y="2459038"/>
            <a:ext cx="305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假设</a:t>
            </a:r>
            <a:r>
              <a:rPr lang="en-US" altLang="zh-CN" sz="2400">
                <a:sym typeface="Symbol" panose="05050102010706020507" pitchFamily="18" charset="2"/>
              </a:rPr>
              <a:t>k-1</a:t>
            </a:r>
            <a:r>
              <a:rPr lang="zh-CN" altLang="en-US" sz="2400">
                <a:sym typeface="Symbol" panose="05050102010706020507" pitchFamily="18" charset="2"/>
              </a:rPr>
              <a:t>时结论成立，</a:t>
            </a:r>
          </a:p>
        </p:txBody>
      </p:sp>
      <p:graphicFrame>
        <p:nvGraphicFramePr>
          <p:cNvPr id="296967" name="Object 7"/>
          <p:cNvGraphicFramePr>
            <a:graphicFrameLocks noChangeAspect="1"/>
          </p:cNvGraphicFramePr>
          <p:nvPr/>
        </p:nvGraphicFramePr>
        <p:xfrm>
          <a:off x="4168775" y="2284413"/>
          <a:ext cx="24606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1371600" imgH="444500" progId="Equation.3">
                  <p:embed/>
                </p:oleObj>
              </mc:Choice>
              <mc:Fallback>
                <p:oleObj name="Equation" r:id="rId5" imgW="13716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284413"/>
                        <a:ext cx="246062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8" name="Object 8"/>
          <p:cNvGraphicFramePr>
            <a:graphicFrameLocks noChangeAspect="1"/>
          </p:cNvGraphicFramePr>
          <p:nvPr/>
        </p:nvGraphicFramePr>
        <p:xfrm>
          <a:off x="1600200" y="2971800"/>
          <a:ext cx="3505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7" imgW="1866900" imgH="469900" progId="Equation.3">
                  <p:embed/>
                </p:oleObj>
              </mc:Choice>
              <mc:Fallback>
                <p:oleObj name="Equation" r:id="rId7" imgW="18669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3505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1143000" y="3162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5715000" y="3162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得</a:t>
            </a:r>
          </a:p>
        </p:txBody>
      </p:sp>
      <p:graphicFrame>
        <p:nvGraphicFramePr>
          <p:cNvPr id="296971" name="Object 11"/>
          <p:cNvGraphicFramePr>
            <a:graphicFrameLocks noChangeAspect="1"/>
          </p:cNvGraphicFramePr>
          <p:nvPr/>
        </p:nvGraphicFramePr>
        <p:xfrm>
          <a:off x="6172200" y="2971800"/>
          <a:ext cx="2209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9" imgW="1155700" imgH="419100" progId="Equation.3">
                  <p:embed/>
                </p:oleObj>
              </mc:Choice>
              <mc:Fallback>
                <p:oleObj name="Equation" r:id="rId9" imgW="11557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971800"/>
                        <a:ext cx="2209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1143000" y="3733800"/>
            <a:ext cx="640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结论成立。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由归纳法知，对一切</a:t>
            </a:r>
            <a:r>
              <a:rPr lang="en-US" altLang="zh-CN" sz="2400">
                <a:sym typeface="Symbol" panose="05050102010706020507" pitchFamily="18" charset="2"/>
              </a:rPr>
              <a:t>k=0, 1, 2, …</a:t>
            </a:r>
            <a:r>
              <a:rPr lang="zh-CN" altLang="en-US" sz="2400">
                <a:sym typeface="Symbol" panose="05050102010706020507" pitchFamily="18" charset="2"/>
              </a:rPr>
              <a:t>，结论成立。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得证</a:t>
            </a:r>
          </a:p>
        </p:txBody>
      </p:sp>
      <p:graphicFrame>
        <p:nvGraphicFramePr>
          <p:cNvPr id="296973" name="Object 13"/>
          <p:cNvGraphicFramePr>
            <a:graphicFrameLocks noChangeAspect="1"/>
          </p:cNvGraphicFramePr>
          <p:nvPr/>
        </p:nvGraphicFramePr>
        <p:xfrm>
          <a:off x="2743200" y="4495800"/>
          <a:ext cx="43434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1" imgW="2362200" imgH="419100" progId="Equation.3">
                  <p:embed/>
                </p:oleObj>
              </mc:Choice>
              <mc:Fallback>
                <p:oleObj name="Equation" r:id="rId11" imgW="23622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43434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4" name="Rectangle 14"/>
          <p:cNvSpPr>
            <a:spLocks noChangeArrowheads="1"/>
          </p:cNvSpPr>
          <p:nvPr/>
        </p:nvSpPr>
        <p:spPr bwMode="auto">
          <a:xfrm>
            <a:off x="1160463" y="5181600"/>
            <a:ext cx="538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再由平稳独立增量性质，对一切</a:t>
            </a:r>
            <a:r>
              <a:rPr lang="en-US" altLang="zh-CN" sz="2400">
                <a:sym typeface="Symbol" panose="05050102010706020507" pitchFamily="18" charset="2"/>
              </a:rPr>
              <a:t>0s&lt;t, </a:t>
            </a:r>
          </a:p>
        </p:txBody>
      </p:sp>
      <p:graphicFrame>
        <p:nvGraphicFramePr>
          <p:cNvPr id="296975" name="Object 15"/>
          <p:cNvGraphicFramePr>
            <a:graphicFrameLocks noChangeAspect="1"/>
          </p:cNvGraphicFramePr>
          <p:nvPr/>
        </p:nvGraphicFramePr>
        <p:xfrm>
          <a:off x="1219200" y="5565775"/>
          <a:ext cx="77724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3" imgW="4292600" imgH="419100" progId="Equation.3">
                  <p:embed/>
                </p:oleObj>
              </mc:Choice>
              <mc:Fallback>
                <p:oleObj name="Equation" r:id="rId13" imgW="42926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5775"/>
                        <a:ext cx="77724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1143000" y="6116638"/>
            <a:ext cx="1370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得出</a:t>
            </a:r>
            <a:r>
              <a:rPr lang="en-US" altLang="zh-CN" sz="2400">
                <a:sym typeface="Symbol" panose="05050102010706020507" pitchFamily="18" charset="2"/>
              </a:rPr>
              <a:t>3)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000"/>
          </a:p>
        </p:txBody>
      </p:sp>
      <p:sp>
        <p:nvSpPr>
          <p:cNvPr id="174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B9986A9-539A-4881-B194-0DACF52988A7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10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6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6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6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6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6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6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  <p:bldP spid="296965" grpId="0"/>
      <p:bldP spid="296966" grpId="0"/>
      <p:bldP spid="296969" grpId="0"/>
      <p:bldP spid="296970" grpId="0"/>
      <p:bldP spid="296972" grpId="0" build="p"/>
      <p:bldP spid="296974" grpId="0"/>
      <p:bldP spid="2969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B71F35-5CE5-4AEA-BB10-15D1DE4BE455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泊松过程的概率分布和数字特征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16652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一维概率分布及均值和方差函数</a:t>
            </a:r>
          </a:p>
          <a:p>
            <a:pPr marL="990600" lvl="1" indent="-533400" eaLnBrk="1" hangingPunct="1">
              <a:lnSpc>
                <a:spcPct val="125000"/>
              </a:lnSpc>
              <a:buFont typeface="Wingdings" panose="05000000000000000000" pitchFamily="2" charset="2"/>
              <a:buAutoNum type="arabicParenR"/>
            </a:pPr>
            <a:r>
              <a:rPr lang="zh-CN" altLang="en-US" smtClean="0"/>
              <a:t>对任意</a:t>
            </a:r>
            <a:r>
              <a:rPr lang="en-US" altLang="zh-CN" smtClean="0"/>
              <a:t>t&gt;0, N(t)</a:t>
            </a:r>
            <a:r>
              <a:rPr lang="zh-CN" altLang="en-US" smtClean="0"/>
              <a:t>～</a:t>
            </a:r>
            <a:r>
              <a:rPr lang="zh-CN" altLang="en-US" smtClean="0">
                <a:sym typeface="Symbol" panose="05050102010706020507" pitchFamily="18" charset="2"/>
              </a:rPr>
              <a:t></a:t>
            </a:r>
            <a:r>
              <a:rPr lang="en-US" altLang="zh-CN" smtClean="0">
                <a:sym typeface="Symbol" panose="05050102010706020507" pitchFamily="18" charset="2"/>
              </a:rPr>
              <a:t>(t), </a:t>
            </a:r>
          </a:p>
          <a:p>
            <a:pPr lvl="2" eaLnBrk="1" hangingPunct="1">
              <a:lnSpc>
                <a:spcPct val="130000"/>
              </a:lnSpc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ea typeface="黑体" panose="02010609060101010101" pitchFamily="49" charset="-122"/>
                <a:sym typeface="Symbol" panose="05050102010706020507" pitchFamily="18" charset="2"/>
              </a:rPr>
              <a:t>		P{N(t)=k}</a:t>
            </a:r>
            <a:r>
              <a:rPr lang="zh-CN" altLang="en-US" b="1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4572000" y="2057400"/>
          <a:ext cx="1447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3" imgW="672808" imgH="418918" progId="Equation.3">
                  <p:embed/>
                </p:oleObj>
              </mc:Choice>
              <mc:Fallback>
                <p:oleObj name="Equation" r:id="rId3" imgW="672808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1447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2252663" y="4540250"/>
          <a:ext cx="47910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5" imgW="2184400" imgH="444500" progId="Equation.3">
                  <p:embed/>
                </p:oleObj>
              </mc:Choice>
              <mc:Fallback>
                <p:oleObj name="公式" r:id="rId5" imgW="218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4540250"/>
                        <a:ext cx="47910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1042988" y="2905125"/>
            <a:ext cx="78486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90600" indent="-53340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/>
              <a:t>均值函数	</a:t>
            </a:r>
            <a:r>
              <a:rPr lang="en-US" altLang="zh-CN"/>
              <a:t>m(t)</a:t>
            </a:r>
            <a:r>
              <a:rPr lang="zh-CN" altLang="en-US"/>
              <a:t>＝</a:t>
            </a:r>
            <a:r>
              <a:rPr lang="en-US" altLang="zh-CN"/>
              <a:t>E[N(t)]</a:t>
            </a:r>
            <a:r>
              <a:rPr lang="zh-CN" altLang="en-US"/>
              <a:t>＝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>
                <a:sym typeface="Symbol" panose="05050102010706020507" pitchFamily="18" charset="2"/>
              </a:rPr>
              <a:t>方差函数	</a:t>
            </a:r>
            <a:r>
              <a:rPr lang="en-US" altLang="zh-CN">
                <a:sym typeface="Symbol" panose="05050102010706020507" pitchFamily="18" charset="2"/>
              </a:rPr>
              <a:t>D(t)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>
                <a:sym typeface="Symbol" panose="05050102010706020507" pitchFamily="18" charset="2"/>
              </a:rPr>
              <a:t>D[N(t)]</a:t>
            </a:r>
            <a:r>
              <a:rPr lang="zh-CN" altLang="en-US">
                <a:sym typeface="Symbol" panose="05050102010706020507" pitchFamily="18" charset="2"/>
              </a:rPr>
              <a:t>＝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AutoNum type="arabicPeriod" startAt="2"/>
            </a:pPr>
            <a:r>
              <a:rPr lang="zh-CN" altLang="en-US"/>
              <a:t>一维特征函数</a:t>
            </a:r>
          </a:p>
        </p:txBody>
      </p:sp>
      <p:graphicFrame>
        <p:nvGraphicFramePr>
          <p:cNvPr id="297995" name="Object 11"/>
          <p:cNvGraphicFramePr>
            <a:graphicFrameLocks noChangeAspect="1"/>
          </p:cNvGraphicFramePr>
          <p:nvPr/>
        </p:nvGraphicFramePr>
        <p:xfrm>
          <a:off x="1979613" y="5589588"/>
          <a:ext cx="51530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公式" r:id="rId7" imgW="2349500" imgH="444500" progId="Equation.3">
                  <p:embed/>
                </p:oleObj>
              </mc:Choice>
              <mc:Fallback>
                <p:oleObj name="公式" r:id="rId7" imgW="23495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89588"/>
                        <a:ext cx="51530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0AD6B68-0D11-4597-A5C6-BBDD3DFE2BA3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11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  <p:bldP spid="297994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41B19B-9B4B-4787-B41C-59A4F452750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泊松过程的概率分布和数字特征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58875"/>
            <a:ext cx="7315200" cy="4699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AutoNum type="arabicPeriod" startAt="3"/>
            </a:pPr>
            <a:r>
              <a:rPr lang="zh-CN" altLang="en-US" smtClean="0"/>
              <a:t>二维概率分布</a:t>
            </a:r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1681163" y="1587500"/>
            <a:ext cx="5480050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buClr>
                <a:srgbClr val="00FF00"/>
              </a:buCl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P{N(s)=j, N(t)=k}</a:t>
            </a:r>
          </a:p>
          <a:p>
            <a:pPr eaLnBrk="1" hangingPunct="1">
              <a:lnSpc>
                <a:spcPct val="160000"/>
              </a:lnSpc>
              <a:buClr>
                <a:srgbClr val="00FF00"/>
              </a:buClr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	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>
                <a:sym typeface="Symbol" panose="05050102010706020507" pitchFamily="18" charset="2"/>
              </a:rPr>
              <a:t>P{N(s)-N(0)=j, N(t)-N(s)=k-j}</a:t>
            </a:r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2124075" y="2311400"/>
            <a:ext cx="569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t&gt;s</a:t>
            </a:r>
          </a:p>
        </p:txBody>
      </p:sp>
      <p:graphicFrame>
        <p:nvGraphicFramePr>
          <p:cNvPr id="312328" name="Object 8"/>
          <p:cNvGraphicFramePr>
            <a:graphicFrameLocks noChangeAspect="1"/>
          </p:cNvGraphicFramePr>
          <p:nvPr/>
        </p:nvGraphicFramePr>
        <p:xfrm>
          <a:off x="2339975" y="3963988"/>
          <a:ext cx="47291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3" imgW="1892300" imgH="444500" progId="Equation.3">
                  <p:embed/>
                </p:oleObj>
              </mc:Choice>
              <mc:Fallback>
                <p:oleObj name="公式" r:id="rId3" imgW="18923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963988"/>
                        <a:ext cx="47291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0" name="Object 10"/>
          <p:cNvGraphicFramePr>
            <a:graphicFrameLocks noChangeAspect="1"/>
          </p:cNvGraphicFramePr>
          <p:nvPr/>
        </p:nvGraphicFramePr>
        <p:xfrm>
          <a:off x="2339975" y="5340350"/>
          <a:ext cx="463391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5" imgW="1854200" imgH="444500" progId="Equation.3">
                  <p:embed/>
                </p:oleObj>
              </mc:Choice>
              <mc:Fallback>
                <p:oleObj name="公式" r:id="rId5" imgW="18542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340350"/>
                        <a:ext cx="463391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1697038" y="3030538"/>
            <a:ext cx="46815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14400" indent="-45720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FF00"/>
              </a:buClr>
              <a:buFontTx/>
              <a:buNone/>
            </a:pPr>
            <a:r>
              <a:rPr lang="zh-CN" altLang="en-US" sz="2800">
                <a:sym typeface="Symbol" panose="05050102010706020507" pitchFamily="18" charset="2"/>
              </a:rPr>
              <a:t>＝</a:t>
            </a:r>
            <a:r>
              <a:rPr lang="en-US" altLang="zh-CN" sz="2800">
                <a:sym typeface="Symbol" panose="05050102010706020507" pitchFamily="18" charset="2"/>
              </a:rPr>
              <a:t>P{N(s)=j} ·P{N(t-s)=k-j}</a:t>
            </a: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5508625" y="1293813"/>
            <a:ext cx="3262313" cy="863600"/>
          </a:xfrm>
          <a:prstGeom prst="wedgeRoundRectCallout">
            <a:avLst>
              <a:gd name="adj1" fmla="val -41593"/>
              <a:gd name="adj2" fmla="val 96005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平稳独立增量过程</a:t>
            </a:r>
          </a:p>
        </p:txBody>
      </p:sp>
      <p:sp>
        <p:nvSpPr>
          <p:cNvPr id="194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420F6FA-5963-4EF1-B859-7A46F8469DF5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12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1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12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1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6" grpId="0" build="p" bldLvl="2" autoUpdateAnimBg="0"/>
      <p:bldP spid="312327" grpId="0" autoUpdateAnimBg="0"/>
      <p:bldP spid="312332" grpId="0" build="p" bldLvl="2" autoUpdateAnimBg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F58F84-7288-407C-BD5D-014315305CFE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泊松过程的概率分布和数字特征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66800"/>
            <a:ext cx="7772400" cy="16367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 smtClean="0"/>
              <a:t>协方差函数和相关函数</a:t>
            </a:r>
          </a:p>
          <a:p>
            <a:pPr marL="990600" lvl="1" indent="-533400" eaLnBrk="1" hangingPunct="1">
              <a:lnSpc>
                <a:spcPct val="140000"/>
              </a:lnSpc>
              <a:buFontTx/>
              <a:buNone/>
            </a:pPr>
            <a:r>
              <a:rPr lang="zh-CN" altLang="en-US" smtClean="0"/>
              <a:t>协方差函数		</a:t>
            </a:r>
            <a:r>
              <a:rPr lang="en-US" altLang="zh-CN" smtClean="0"/>
              <a:t>C(s, t)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min(s, t)</a:t>
            </a:r>
            <a:r>
              <a:rPr lang="zh-CN" altLang="en-US" smtClean="0">
                <a:sym typeface="Symbol" panose="05050102010706020507" pitchFamily="18" charset="2"/>
              </a:rPr>
              <a:t>，</a:t>
            </a:r>
            <a:endParaRPr lang="zh-CN" altLang="en-US" smtClean="0"/>
          </a:p>
          <a:p>
            <a:pPr marL="990600" lvl="1" indent="-533400" eaLnBrk="1" hangingPunct="1">
              <a:lnSpc>
                <a:spcPct val="140000"/>
              </a:lnSpc>
              <a:buFontTx/>
              <a:buNone/>
            </a:pPr>
            <a:r>
              <a:rPr lang="zh-CN" altLang="en-US" smtClean="0"/>
              <a:t>相关函数		</a:t>
            </a:r>
            <a:r>
              <a:rPr lang="en-US" altLang="zh-CN" smtClean="0"/>
              <a:t>R(s, t)</a:t>
            </a:r>
            <a:r>
              <a:rPr lang="zh-CN" altLang="en-US" smtClean="0"/>
              <a:t>＝</a:t>
            </a:r>
            <a:r>
              <a:rPr lang="zh-CN" altLang="en-US" smtClean="0">
                <a:sym typeface="Symbol" panose="05050102010706020507" pitchFamily="18" charset="2"/>
              </a:rPr>
              <a:t></a:t>
            </a:r>
            <a:r>
              <a:rPr lang="en-US" altLang="zh-CN" smtClean="0">
                <a:sym typeface="Symbol" panose="05050102010706020507" pitchFamily="18" charset="2"/>
              </a:rPr>
              <a:t>min(s, t)</a:t>
            </a:r>
            <a:r>
              <a:rPr lang="zh-CN" altLang="en-US" smtClean="0">
                <a:sym typeface="Symbol" panose="05050102010706020507" pitchFamily="18" charset="2"/>
              </a:rPr>
              <a:t>＋</a:t>
            </a:r>
            <a:r>
              <a:rPr lang="en-US" altLang="zh-CN" baseline="30000" smtClean="0">
                <a:sym typeface="Symbol" panose="05050102010706020507" pitchFamily="18" charset="2"/>
              </a:rPr>
              <a:t>2</a:t>
            </a:r>
            <a:r>
              <a:rPr lang="en-US" altLang="zh-CN" smtClean="0">
                <a:sym typeface="Symbol" panose="05050102010706020507" pitchFamily="18" charset="2"/>
              </a:rPr>
              <a:t>st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1143000" y="2730500"/>
            <a:ext cx="77724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证明</a:t>
            </a:r>
            <a:r>
              <a:rPr lang="zh-CN" altLang="en-US" sz="2400"/>
              <a:t>  </a:t>
            </a:r>
            <a:r>
              <a:rPr lang="en-US" altLang="zh-CN" sz="2400">
                <a:sym typeface="Symbol" panose="05050102010706020507" pitchFamily="18" charset="2"/>
              </a:rPr>
              <a:t>R(s, t)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E[N(s)N(t)]</a:t>
            </a:r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E{N(s)[N(t)-N(s)+N(s)]}	s&lt;t</a:t>
            </a:r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E[N(s)]E[N(t)-N(s)]+E[N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(s)]</a:t>
            </a:r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zh-CN" altLang="en-US" sz="2400">
                <a:sym typeface="Symbol" panose="05050102010706020507" pitchFamily="18" charset="2"/>
              </a:rPr>
              <a:t>＝</a:t>
            </a:r>
            <a:r>
              <a:rPr lang="en-US" altLang="zh-CN" sz="2400">
                <a:sym typeface="Symbol" panose="05050102010706020507" pitchFamily="18" charset="2"/>
              </a:rPr>
              <a:t>s</a:t>
            </a:r>
            <a:r>
              <a:rPr lang="en-US" altLang="zh-CN" sz="2400"/>
              <a:t>·</a:t>
            </a:r>
            <a:r>
              <a:rPr lang="en-US" altLang="zh-CN" sz="2400">
                <a:sym typeface="Symbol" panose="05050102010706020507" pitchFamily="18" charset="2"/>
              </a:rPr>
              <a:t>(t-s)+s+(s)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zh-CN" altLang="en-US" sz="2400">
                <a:sym typeface="Symbol" panose="05050102010706020507" pitchFamily="18" charset="2"/>
              </a:rPr>
              <a:t>＝</a:t>
            </a:r>
            <a:r>
              <a:rPr lang="en-US" altLang="zh-CN" sz="2400">
                <a:sym typeface="Symbol" panose="05050102010706020507" pitchFamily="18" charset="2"/>
              </a:rPr>
              <a:t>s</a:t>
            </a:r>
            <a:r>
              <a:rPr lang="en-US" altLang="zh-CN" sz="2400"/>
              <a:t>+</a:t>
            </a:r>
            <a:r>
              <a:rPr lang="en-US" altLang="zh-CN" sz="2400">
                <a:sym typeface="Symbol" panose="05050102010706020507" pitchFamily="18" charset="2"/>
              </a:rPr>
              <a:t>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st</a:t>
            </a:r>
            <a:endParaRPr lang="en-US" altLang="zh-CN" sz="2400" baseline="30000"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en-US" altLang="zh-CN" sz="2400"/>
              <a:t>		C(s, t)</a:t>
            </a:r>
            <a:r>
              <a:rPr lang="zh-CN" altLang="en-US" sz="2400"/>
              <a:t>＝</a:t>
            </a:r>
            <a:r>
              <a:rPr lang="en-US" altLang="zh-CN" sz="2400">
                <a:sym typeface="Symbol" panose="05050102010706020507" pitchFamily="18" charset="2"/>
              </a:rPr>
              <a:t>R(s, t)-m(s)m(t)</a:t>
            </a:r>
            <a:r>
              <a:rPr lang="zh-CN" altLang="en-US" sz="2400">
                <a:sym typeface="Symbol" panose="05050102010706020507" pitchFamily="18" charset="2"/>
              </a:rPr>
              <a:t>＝</a:t>
            </a:r>
            <a:r>
              <a:rPr lang="en-US" altLang="zh-CN" sz="2400">
                <a:sym typeface="Symbol" panose="05050102010706020507" pitchFamily="18" charset="2"/>
              </a:rPr>
              <a:t>s</a:t>
            </a:r>
            <a:r>
              <a:rPr lang="en-US" altLang="zh-CN" sz="2400"/>
              <a:t>+</a:t>
            </a:r>
            <a:r>
              <a:rPr lang="en-US" altLang="zh-CN" sz="2400">
                <a:sym typeface="Symbol" panose="05050102010706020507" pitchFamily="18" charset="2"/>
              </a:rPr>
              <a:t>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st-st</a:t>
            </a:r>
            <a:r>
              <a:rPr lang="zh-CN" altLang="en-US" sz="2400">
                <a:sym typeface="Symbol" panose="05050102010706020507" pitchFamily="18" charset="2"/>
              </a:rPr>
              <a:t>＝</a:t>
            </a:r>
            <a:r>
              <a:rPr lang="en-US" altLang="zh-CN" sz="2400">
                <a:sym typeface="Symbol" panose="05050102010706020507" pitchFamily="18" charset="2"/>
              </a:rPr>
              <a:t>s</a:t>
            </a:r>
            <a:endParaRPr lang="en-US" altLang="zh-CN" sz="2400"/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</a:t>
            </a:r>
            <a:r>
              <a:rPr lang="zh-CN" altLang="en-US" sz="2400">
                <a:sym typeface="Symbol" panose="05050102010706020507" pitchFamily="18" charset="2"/>
              </a:rPr>
              <a:t>一般地，</a:t>
            </a:r>
            <a:r>
              <a:rPr lang="en-US" altLang="zh-CN" sz="2400"/>
              <a:t>C(s, t)</a:t>
            </a:r>
            <a:r>
              <a:rPr lang="zh-CN" altLang="en-US" sz="2400"/>
              <a:t>＝</a:t>
            </a:r>
            <a:r>
              <a:rPr lang="zh-CN" altLang="en-US" sz="2400">
                <a:sym typeface="Symbol" panose="05050102010706020507" pitchFamily="18" charset="2"/>
              </a:rPr>
              <a:t></a:t>
            </a:r>
            <a:r>
              <a:rPr lang="en-US" altLang="zh-CN" sz="2400">
                <a:sym typeface="Symbol" panose="05050102010706020507" pitchFamily="18" charset="2"/>
              </a:rPr>
              <a:t>min(s, t)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40000"/>
              </a:lnSpc>
              <a:buClr>
                <a:srgbClr val="00FF00"/>
              </a:buClr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			</a:t>
            </a:r>
            <a:r>
              <a:rPr lang="en-US" altLang="zh-CN" sz="2400"/>
              <a:t>R(s, t)</a:t>
            </a:r>
            <a:r>
              <a:rPr lang="zh-CN" altLang="en-US" sz="2400"/>
              <a:t>＝</a:t>
            </a:r>
            <a:r>
              <a:rPr lang="zh-CN" altLang="en-US" sz="2400">
                <a:sym typeface="Symbol" panose="05050102010706020507" pitchFamily="18" charset="2"/>
              </a:rPr>
              <a:t></a:t>
            </a:r>
            <a:r>
              <a:rPr lang="en-US" altLang="zh-CN" sz="2400">
                <a:sym typeface="Symbol" panose="05050102010706020507" pitchFamily="18" charset="2"/>
              </a:rPr>
              <a:t>min(s, t)</a:t>
            </a:r>
            <a:r>
              <a:rPr lang="zh-CN" altLang="en-US" sz="2400">
                <a:sym typeface="Symbol" panose="05050102010706020507" pitchFamily="18" charset="2"/>
              </a:rPr>
              <a:t>＋</a:t>
            </a:r>
            <a:r>
              <a:rPr lang="en-US" altLang="zh-CN" sz="2400" baseline="30000">
                <a:sym typeface="Symbol" panose="05050102010706020507" pitchFamily="18" charset="2"/>
              </a:rPr>
              <a:t>2</a:t>
            </a:r>
            <a:r>
              <a:rPr lang="en-US" altLang="zh-CN" sz="2400">
                <a:sym typeface="Symbol" panose="05050102010706020507" pitchFamily="18" charset="2"/>
              </a:rPr>
              <a:t>st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  <a:endParaRPr lang="zh-CN" altLang="en-US" sz="2400"/>
          </a:p>
        </p:txBody>
      </p:sp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4C87ED99-E241-4BA2-A06D-D77085B54B3A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13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  <p:bldP spid="29901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C2ECA7-9571-46A4-8FF3-FD54EBD0A26F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泊松过程的性质</a:t>
            </a:r>
            <a:r>
              <a:rPr lang="en-US" altLang="zh-CN" smtClean="0"/>
              <a:t>1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60475"/>
            <a:ext cx="7151688" cy="584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solidFill>
                  <a:srgbClr val="0000FF"/>
                </a:solidFill>
              </a:rPr>
              <a:t>泊松过程是平稳独立增量过程；</a:t>
            </a:r>
            <a:endParaRPr lang="zh-CN" altLang="en-US" sz="3200" smtClean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1066800" y="1989138"/>
            <a:ext cx="78486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/>
              <a:t>N(t)</a:t>
            </a:r>
            <a:r>
              <a:rPr lang="zh-CN" altLang="en-US"/>
              <a:t>表示区间</a:t>
            </a:r>
            <a:r>
              <a:rPr lang="en-US" altLang="zh-CN"/>
              <a:t>[0, t)</a:t>
            </a:r>
            <a:r>
              <a:rPr lang="zh-CN" altLang="en-US"/>
              <a:t>内事件出现的次数，</a:t>
            </a:r>
            <a:r>
              <a:rPr lang="en-US" altLang="zh-CN"/>
              <a:t>{N(t), t</a:t>
            </a:r>
            <a:r>
              <a:rPr lang="en-US" altLang="zh-CN">
                <a:sym typeface="Symbol" panose="05050102010706020507" pitchFamily="18" charset="2"/>
              </a:rPr>
              <a:t>0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zh-CN" altLang="en-US">
                <a:sym typeface="Symbol" panose="05050102010706020507" pitchFamily="18" charset="2"/>
              </a:rPr>
              <a:t>参数为的泊松过程，设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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…, </a:t>
            </a:r>
            <a:r>
              <a:rPr lang="en-US" altLang="zh-CN" baseline="-25000">
                <a:sym typeface="Symbol" panose="05050102010706020507" pitchFamily="18" charset="2"/>
              </a:rPr>
              <a:t>n</a:t>
            </a:r>
            <a:r>
              <a:rPr lang="zh-CN" altLang="en-US"/>
              <a:t>分别表示事件第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…</a:t>
            </a:r>
            <a:r>
              <a:rPr lang="zh-CN" altLang="en-US"/>
              <a:t>、</a:t>
            </a:r>
            <a:r>
              <a:rPr lang="en-US" altLang="zh-CN"/>
              <a:t>n</a:t>
            </a:r>
            <a:r>
              <a:rPr lang="zh-CN" altLang="en-US"/>
              <a:t>次出现的时间，称</a:t>
            </a:r>
            <a:r>
              <a:rPr lang="zh-CN" altLang="en-US">
                <a:sym typeface="Symbol" panose="05050102010706020507" pitchFamily="18" charset="2"/>
              </a:rPr>
              <a:t>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zh-CN" altLang="en-US"/>
              <a:t>为事件第</a:t>
            </a:r>
            <a:r>
              <a:rPr lang="en-US" altLang="zh-CN"/>
              <a:t>k</a:t>
            </a:r>
            <a:r>
              <a:rPr lang="zh-CN" altLang="en-US"/>
              <a:t>次出现的</a:t>
            </a:r>
            <a:r>
              <a:rPr lang="zh-CN" altLang="en-US">
                <a:solidFill>
                  <a:srgbClr val="CC00CC"/>
                </a:solidFill>
              </a:rPr>
              <a:t>等待时间</a:t>
            </a:r>
            <a:r>
              <a:rPr lang="zh-CN" altLang="en-US"/>
              <a:t>；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(k1)</a:t>
            </a:r>
            <a:r>
              <a:rPr lang="zh-CN" altLang="en-US">
                <a:sym typeface="Symbol" panose="05050102010706020507" pitchFamily="18" charset="2"/>
              </a:rPr>
              <a:t>表示事件第</a:t>
            </a:r>
            <a:r>
              <a:rPr lang="en-US" altLang="zh-CN">
                <a:sym typeface="Symbol" panose="05050102010706020507" pitchFamily="18" charset="2"/>
              </a:rPr>
              <a:t>k-1</a:t>
            </a:r>
            <a:r>
              <a:rPr lang="zh-CN" altLang="en-US">
                <a:sym typeface="Symbol" panose="05050102010706020507" pitchFamily="18" charset="2"/>
              </a:rPr>
              <a:t>次出现到第</a:t>
            </a:r>
            <a:r>
              <a:rPr lang="en-US" altLang="zh-CN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次出现的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点间间距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＝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-</a:t>
            </a:r>
            <a:r>
              <a:rPr lang="en-US" altLang="zh-CN" baseline="-25000">
                <a:sym typeface="Symbol" panose="05050102010706020507" pitchFamily="18" charset="2"/>
              </a:rPr>
              <a:t>k-1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k=1, 2, …, n</a:t>
            </a:r>
            <a:r>
              <a:rPr lang="zh-CN" altLang="en-US">
                <a:sym typeface="Symbol" panose="05050102010706020507" pitchFamily="18" charset="2"/>
              </a:rPr>
              <a:t>，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=0</a:t>
            </a:r>
            <a:endParaRPr lang="zh-CN" altLang="en-US">
              <a:sym typeface="Symbol" panose="05050102010706020507" pitchFamily="18" charset="2"/>
            </a:endParaRPr>
          </a:p>
          <a:p>
            <a:pPr algn="ctr"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>
                <a:sym typeface="Symbol" panose="05050102010706020507" pitchFamily="18" charset="2"/>
              </a:rPr>
              <a:t>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＝</a:t>
            </a:r>
            <a:r>
              <a:rPr lang="en-US" altLang="zh-CN">
                <a:sym typeface="Symbol" panose="05050102010706020507" pitchFamily="18" charset="2"/>
              </a:rPr>
              <a:t>T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+T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+…+T</a:t>
            </a:r>
            <a:r>
              <a:rPr lang="en-US" altLang="zh-CN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k=1, 2, …, n</a:t>
            </a:r>
          </a:p>
        </p:txBody>
      </p:sp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2BBFE60-E600-462E-AB05-648BC895BE84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14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autoUpdateAnimBg="0"/>
      <p:bldP spid="30003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泊松过程的性质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287463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设</a:t>
            </a:r>
            <a:r>
              <a:rPr lang="en-US" altLang="zh-CN" sz="2400" smtClean="0">
                <a:solidFill>
                  <a:srgbClr val="0000FF"/>
                </a:solidFill>
              </a:rPr>
              <a:t>{N(t), t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 smtClean="0">
                <a:solidFill>
                  <a:srgbClr val="0000FF"/>
                </a:solidFill>
              </a:rPr>
              <a:t>}</a:t>
            </a:r>
            <a:r>
              <a:rPr lang="zh-CN" altLang="en-US" sz="2400" smtClean="0">
                <a:solidFill>
                  <a:srgbClr val="0000FF"/>
                </a:solidFill>
              </a:rPr>
              <a:t>是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参数为的泊松过程，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{T</a:t>
            </a:r>
            <a:r>
              <a:rPr lang="en-US" altLang="zh-CN" sz="2400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, n=1, 2, …}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为点</a:t>
            </a:r>
          </a:p>
          <a:p>
            <a:pPr algn="dist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间间距序列，则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, n=1, 2, …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是相互独立同分布的随机变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量，且都服从参数为的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负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smtClean="0">
                <a:solidFill>
                  <a:srgbClr val="0000FF"/>
                </a:solidFill>
                <a:sym typeface="Symbol" panose="05050102010706020507" pitchFamily="18" charset="2"/>
              </a:rPr>
              <a:t>指数分布。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DE98E1-198A-4F7E-9969-5A892D9A384A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89038" y="2476500"/>
            <a:ext cx="770413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zh-CN" altLang="en-US" sz="2400">
                <a:solidFill>
                  <a:srgbClr val="CC00CC"/>
                </a:solidFill>
              </a:rPr>
              <a:t>证明</a:t>
            </a:r>
            <a:r>
              <a:rPr lang="zh-CN" altLang="en-US" sz="2400"/>
              <a:t>  因为</a:t>
            </a:r>
            <a:r>
              <a:rPr lang="en-US" altLang="zh-CN" sz="2400"/>
              <a:t>T</a:t>
            </a:r>
            <a:r>
              <a:rPr lang="en-US" altLang="zh-CN" sz="2400" baseline="-25000"/>
              <a:t>1</a:t>
            </a:r>
            <a:r>
              <a:rPr lang="zh-CN" altLang="en-US" sz="2400"/>
              <a:t>表示事件第</a:t>
            </a:r>
            <a:r>
              <a:rPr lang="en-US" altLang="zh-CN" sz="2400"/>
              <a:t>1</a:t>
            </a:r>
            <a:r>
              <a:rPr lang="zh-CN" altLang="en-US" sz="2400"/>
              <a:t>次出现以前所需要的时间，所以事件</a:t>
            </a:r>
            <a:r>
              <a:rPr lang="en-US" altLang="zh-CN" sz="2400"/>
              <a:t>{T</a:t>
            </a:r>
            <a:r>
              <a:rPr lang="en-US" altLang="zh-CN" sz="2400" baseline="-25000"/>
              <a:t>1</a:t>
            </a:r>
            <a:r>
              <a:rPr lang="en-US" altLang="zh-CN" sz="2400"/>
              <a:t>&gt;t}</a:t>
            </a:r>
            <a:r>
              <a:rPr lang="zh-CN" altLang="en-US" sz="2400"/>
              <a:t>表示在</a:t>
            </a:r>
            <a:r>
              <a:rPr lang="en-US" altLang="zh-CN" sz="2400"/>
              <a:t>[0, t)</a:t>
            </a:r>
            <a:r>
              <a:rPr lang="zh-CN" altLang="en-US" sz="2400"/>
              <a:t>内泊松事件还没有出现，因此，事件</a:t>
            </a:r>
            <a:r>
              <a:rPr lang="en-US" altLang="zh-CN" sz="2400"/>
              <a:t>{T</a:t>
            </a:r>
            <a:r>
              <a:rPr lang="en-US" altLang="zh-CN" sz="2400" baseline="-25000"/>
              <a:t>1</a:t>
            </a:r>
            <a:r>
              <a:rPr lang="en-US" altLang="zh-CN" sz="2400"/>
              <a:t>&gt;t}</a:t>
            </a:r>
            <a:r>
              <a:rPr lang="zh-CN" altLang="en-US" sz="2400"/>
              <a:t>的发生当且仅当没有泊松事件在在</a:t>
            </a:r>
            <a:r>
              <a:rPr lang="en-US" altLang="zh-CN" sz="2400"/>
              <a:t>[0, t)</a:t>
            </a:r>
            <a:r>
              <a:rPr lang="zh-CN" altLang="en-US" sz="2400"/>
              <a:t>内出现，于是对</a:t>
            </a:r>
            <a:r>
              <a:rPr lang="en-US" altLang="zh-CN" sz="2400"/>
              <a:t>t≥0</a:t>
            </a:r>
            <a:r>
              <a:rPr lang="zh-CN" altLang="en-US" sz="2400"/>
              <a:t>，有</a:t>
            </a:r>
          </a:p>
          <a:p>
            <a:pPr algn="just" eaLnBrk="1" hangingPunct="1">
              <a:buClrTx/>
              <a:buFontTx/>
              <a:buNone/>
            </a:pPr>
            <a:r>
              <a:rPr lang="zh-CN" altLang="en-US" sz="2400"/>
              <a:t>		</a:t>
            </a:r>
            <a:r>
              <a:rPr lang="en-US" altLang="zh-CN" sz="2400"/>
              <a:t>P {T</a:t>
            </a:r>
            <a:r>
              <a:rPr lang="en-US" altLang="zh-CN" sz="2400" baseline="-25000"/>
              <a:t>1</a:t>
            </a:r>
            <a:r>
              <a:rPr lang="en-US" altLang="zh-CN" sz="2400"/>
              <a:t>&gt;t}</a:t>
            </a:r>
            <a:r>
              <a:rPr lang="zh-CN" altLang="en-US" sz="2400"/>
              <a:t>＝</a:t>
            </a:r>
            <a:r>
              <a:rPr lang="en-US" altLang="zh-CN" sz="2400"/>
              <a:t>P{N(t)=0}</a:t>
            </a:r>
            <a:r>
              <a:rPr lang="zh-CN" altLang="en-US" sz="2400"/>
              <a:t>＝</a:t>
            </a:r>
            <a:r>
              <a:rPr lang="en-US" altLang="zh-CN" sz="2400"/>
              <a:t>e</a:t>
            </a:r>
            <a:r>
              <a:rPr lang="en-US" altLang="zh-CN" sz="2400" baseline="30000"/>
              <a:t>-</a:t>
            </a:r>
            <a:r>
              <a:rPr lang="el-GR" altLang="zh-CN" sz="2400" baseline="30000">
                <a:cs typeface="Times New Roman" panose="02020603050405020304" pitchFamily="18" charset="0"/>
              </a:rPr>
              <a:t>λ</a:t>
            </a:r>
            <a:r>
              <a:rPr lang="en-US" altLang="zh-CN" sz="2400" baseline="30000">
                <a:cs typeface="Times New Roman" panose="02020603050405020304" pitchFamily="18" charset="0"/>
              </a:rPr>
              <a:t>t</a:t>
            </a:r>
          </a:p>
          <a:p>
            <a:pPr algn="just" eaLnBrk="1" hangingPunct="1">
              <a:buClrTx/>
              <a:buFontTx/>
              <a:buNone/>
            </a:pPr>
            <a:r>
              <a:rPr lang="en-US" altLang="zh-CN" sz="2400"/>
              <a:t>		P {T</a:t>
            </a:r>
            <a:r>
              <a:rPr lang="en-US" altLang="zh-CN" sz="2400" baseline="-25000"/>
              <a:t>1</a:t>
            </a:r>
            <a:r>
              <a:rPr lang="en-US" altLang="zh-CN" sz="2400"/>
              <a:t>≤t}</a:t>
            </a:r>
            <a:r>
              <a:rPr lang="zh-CN" altLang="en-US" sz="2400"/>
              <a:t>＝</a:t>
            </a:r>
            <a:r>
              <a:rPr lang="en-US" altLang="zh-CN" sz="2400"/>
              <a:t>1- P {T</a:t>
            </a:r>
            <a:r>
              <a:rPr lang="en-US" altLang="zh-CN" sz="2400" baseline="-25000"/>
              <a:t>1</a:t>
            </a:r>
            <a:r>
              <a:rPr lang="en-US" altLang="zh-CN" sz="2400"/>
              <a:t>&gt;t} </a:t>
            </a:r>
            <a:r>
              <a:rPr lang="zh-CN" altLang="en-US" sz="2400"/>
              <a:t>＝</a:t>
            </a:r>
            <a:r>
              <a:rPr lang="en-US" altLang="zh-CN" sz="2400"/>
              <a:t>1- e</a:t>
            </a:r>
            <a:r>
              <a:rPr lang="en-US" altLang="zh-CN" sz="2400" baseline="30000"/>
              <a:t>-</a:t>
            </a:r>
            <a:r>
              <a:rPr lang="el-GR" altLang="zh-CN" sz="2400" baseline="30000"/>
              <a:t>λ</a:t>
            </a:r>
            <a:r>
              <a:rPr lang="en-US" altLang="zh-CN" sz="2400" baseline="30000"/>
              <a:t>t</a:t>
            </a:r>
          </a:p>
          <a:p>
            <a:pPr algn="just" eaLnBrk="1" hangingPunct="1">
              <a:buClrTx/>
              <a:buFontTx/>
              <a:buNone/>
            </a:pPr>
            <a:r>
              <a:rPr lang="zh-CN" altLang="en-US" sz="2400"/>
              <a:t>对</a:t>
            </a:r>
            <a:r>
              <a:rPr lang="en-US" altLang="zh-CN" sz="2400"/>
              <a:t>t&lt;0</a:t>
            </a:r>
            <a:r>
              <a:rPr lang="zh-CN" altLang="en-US" sz="2400"/>
              <a:t>，有	</a:t>
            </a:r>
            <a:r>
              <a:rPr lang="en-US" altLang="zh-CN" sz="2400"/>
              <a:t>P {T</a:t>
            </a:r>
            <a:r>
              <a:rPr lang="en-US" altLang="zh-CN" sz="2400" baseline="-25000"/>
              <a:t>1</a:t>
            </a:r>
            <a:r>
              <a:rPr lang="en-US" altLang="zh-CN" sz="2400"/>
              <a:t>&gt;t}</a:t>
            </a:r>
            <a:r>
              <a:rPr lang="zh-CN" altLang="en-US" sz="2400"/>
              <a:t>＝</a:t>
            </a:r>
            <a:r>
              <a:rPr lang="en-US" altLang="zh-CN" sz="2400"/>
              <a:t>1</a:t>
            </a:r>
          </a:p>
          <a:p>
            <a:pPr algn="just" eaLnBrk="1" hangingPunct="1">
              <a:spcBef>
                <a:spcPct val="60000"/>
              </a:spcBef>
              <a:buClrTx/>
              <a:buFontTx/>
              <a:buNone/>
            </a:pPr>
            <a:r>
              <a:rPr lang="zh-CN" altLang="en-US" sz="2400"/>
              <a:t>因此，</a:t>
            </a:r>
            <a:r>
              <a:rPr lang="en-US" altLang="zh-CN" sz="2400"/>
              <a:t>T</a:t>
            </a:r>
            <a:r>
              <a:rPr lang="en-US" altLang="zh-CN" sz="2400" baseline="-25000"/>
              <a:t>1</a:t>
            </a:r>
            <a:r>
              <a:rPr lang="zh-CN" altLang="en-US" sz="2400"/>
              <a:t>的分布函数为</a:t>
            </a:r>
            <a:endParaRPr lang="zh-CN" altLang="el-GR" sz="240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429125" y="5478463"/>
          <a:ext cx="33115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1524000" imgH="482600" progId="Equation.3">
                  <p:embed/>
                </p:oleObj>
              </mc:Choice>
              <mc:Fallback>
                <p:oleObj name="公式" r:id="rId3" imgW="15240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478463"/>
                        <a:ext cx="33115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65E46487-1110-494A-AFCF-99BCA446AE4E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15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397000"/>
            <a:ext cx="7696200" cy="4016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00"/>
                </a:solidFill>
              </a:rPr>
              <a:t>T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</a:rPr>
              <a:t>的概率密度为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F1A418-3CCB-4189-9419-400024A9DDA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370263" y="1114425"/>
          <a:ext cx="2767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公式" r:id="rId3" imgW="1384300" imgH="482600" progId="Equation.3">
                  <p:embed/>
                </p:oleObj>
              </mc:Choice>
              <mc:Fallback>
                <p:oleObj name="公式" r:id="rId3" imgW="13843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1114425"/>
                        <a:ext cx="2767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16013" y="2076450"/>
            <a:ext cx="76327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即</a:t>
            </a:r>
            <a:r>
              <a:rPr lang="en-US" altLang="zh-CN" sz="2400"/>
              <a:t>T</a:t>
            </a:r>
            <a:r>
              <a:rPr lang="en-US" altLang="zh-CN" sz="2400" baseline="-25000"/>
              <a:t>1</a:t>
            </a:r>
            <a:r>
              <a:rPr lang="zh-CN" altLang="en-US" sz="2400"/>
              <a:t>服从参数为</a:t>
            </a:r>
            <a:r>
              <a:rPr lang="el-GR" altLang="zh-CN" sz="2400">
                <a:cs typeface="Times New Roman" panose="02020603050405020304" pitchFamily="18" charset="0"/>
              </a:rPr>
              <a:t>λ</a:t>
            </a:r>
            <a:r>
              <a:rPr lang="zh-CN" altLang="en-US" sz="2400"/>
              <a:t>的（负）指数分布。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T</a:t>
            </a:r>
            <a:r>
              <a:rPr lang="en-US" altLang="zh-CN" sz="2400" baseline="-25000"/>
              <a:t>2</a:t>
            </a:r>
            <a:r>
              <a:rPr lang="zh-CN" altLang="en-US" sz="2400"/>
              <a:t>表示事件第</a:t>
            </a:r>
            <a:r>
              <a:rPr lang="en-US" altLang="zh-CN" sz="2400"/>
              <a:t>1</a:t>
            </a:r>
            <a:r>
              <a:rPr lang="zh-CN" altLang="en-US" sz="2400"/>
              <a:t>次出现至第</a:t>
            </a:r>
            <a:r>
              <a:rPr lang="en-US" altLang="zh-CN" sz="2400"/>
              <a:t>2</a:t>
            </a:r>
            <a:r>
              <a:rPr lang="zh-CN" altLang="en-US" sz="2400"/>
              <a:t>次出现的点间间距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P {T</a:t>
            </a:r>
            <a:r>
              <a:rPr lang="en-US" altLang="zh-CN" sz="2400" baseline="-25000"/>
              <a:t>2</a:t>
            </a:r>
            <a:r>
              <a:rPr lang="en-US" altLang="zh-CN" sz="2400"/>
              <a:t>&gt;t|T</a:t>
            </a:r>
            <a:r>
              <a:rPr lang="en-US" altLang="zh-CN" sz="2400" baseline="-25000"/>
              <a:t>1 </a:t>
            </a:r>
            <a:r>
              <a:rPr lang="en-US" altLang="zh-CN" sz="2400"/>
              <a:t>= s</a:t>
            </a:r>
            <a:r>
              <a:rPr lang="en-US" altLang="zh-CN" sz="2400" baseline="-25000"/>
              <a:t>1</a:t>
            </a:r>
            <a:r>
              <a:rPr lang="en-US" altLang="zh-CN" sz="2400"/>
              <a:t>}</a:t>
            </a:r>
            <a:r>
              <a:rPr lang="zh-CN" altLang="en-US" sz="2400"/>
              <a:t>＝</a:t>
            </a:r>
            <a:r>
              <a:rPr lang="en-US" altLang="zh-CN" sz="2400"/>
              <a:t>P{</a:t>
            </a:r>
            <a:r>
              <a:rPr lang="zh-CN" altLang="en-US" sz="2400"/>
              <a:t>在</a:t>
            </a:r>
            <a:r>
              <a:rPr lang="en-US" altLang="zh-CN" sz="2400"/>
              <a:t>(s</a:t>
            </a:r>
            <a:r>
              <a:rPr lang="en-US" altLang="zh-CN" sz="2400" baseline="-25000"/>
              <a:t>1</a:t>
            </a:r>
            <a:r>
              <a:rPr lang="en-US" altLang="zh-CN" sz="2400"/>
              <a:t>, s</a:t>
            </a:r>
            <a:r>
              <a:rPr lang="en-US" altLang="zh-CN" sz="2400" baseline="-25000"/>
              <a:t>1</a:t>
            </a:r>
            <a:r>
              <a:rPr lang="en-US" altLang="zh-CN" sz="2400"/>
              <a:t>+t)</a:t>
            </a:r>
            <a:r>
              <a:rPr lang="zh-CN" altLang="en-US" sz="2400"/>
              <a:t>内没有事件出现</a:t>
            </a:r>
            <a:r>
              <a:rPr lang="en-US" altLang="zh-CN" sz="2400"/>
              <a:t>|T</a:t>
            </a:r>
            <a:r>
              <a:rPr lang="en-US" altLang="zh-CN" sz="2400" baseline="-25000"/>
              <a:t>1 </a:t>
            </a:r>
            <a:r>
              <a:rPr lang="en-US" altLang="zh-CN" sz="2400"/>
              <a:t>= s</a:t>
            </a:r>
            <a:r>
              <a:rPr lang="en-US" altLang="zh-CN" sz="2400" baseline="-25000"/>
              <a:t>1</a:t>
            </a:r>
            <a:r>
              <a:rPr lang="en-US" altLang="zh-CN" sz="2400"/>
              <a:t>}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＝ </a:t>
            </a:r>
            <a:r>
              <a:rPr lang="en-US" altLang="zh-CN" sz="2400"/>
              <a:t>P{N(s</a:t>
            </a:r>
            <a:r>
              <a:rPr lang="en-US" altLang="zh-CN" sz="2400" baseline="-25000"/>
              <a:t>1</a:t>
            </a:r>
            <a:r>
              <a:rPr lang="en-US" altLang="zh-CN" sz="2400"/>
              <a:t>+t)</a:t>
            </a:r>
            <a:r>
              <a:rPr lang="zh-CN" altLang="en-US" sz="2400"/>
              <a:t>－</a:t>
            </a:r>
            <a:r>
              <a:rPr lang="en-US" altLang="zh-CN" sz="2400"/>
              <a:t>N(s</a:t>
            </a:r>
            <a:r>
              <a:rPr lang="en-US" altLang="zh-CN" sz="2400" baseline="-25000"/>
              <a:t>1</a:t>
            </a:r>
            <a:r>
              <a:rPr lang="en-US" altLang="zh-CN" sz="2400"/>
              <a:t>) = 0| N(s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zh-CN" altLang="en-US" sz="2400"/>
              <a:t>－</a:t>
            </a:r>
            <a:r>
              <a:rPr lang="en-US" altLang="zh-CN" sz="2400"/>
              <a:t>N(0) =1 }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＝</a:t>
            </a:r>
            <a:r>
              <a:rPr lang="en-US" altLang="zh-CN" sz="2400"/>
              <a:t>P{ N(s</a:t>
            </a:r>
            <a:r>
              <a:rPr lang="en-US" altLang="zh-CN" sz="2400" baseline="-25000"/>
              <a:t>1</a:t>
            </a:r>
            <a:r>
              <a:rPr lang="en-US" altLang="zh-CN" sz="2400"/>
              <a:t>+t)</a:t>
            </a:r>
            <a:r>
              <a:rPr lang="zh-CN" altLang="en-US" sz="2400"/>
              <a:t>－</a:t>
            </a:r>
            <a:r>
              <a:rPr lang="en-US" altLang="zh-CN" sz="2400"/>
              <a:t>N(s</a:t>
            </a:r>
            <a:r>
              <a:rPr lang="en-US" altLang="zh-CN" sz="2400" baseline="-25000"/>
              <a:t>1</a:t>
            </a:r>
            <a:r>
              <a:rPr lang="en-US" altLang="zh-CN" sz="2400"/>
              <a:t>) = 0}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	</a:t>
            </a:r>
            <a:r>
              <a:rPr lang="zh-CN" altLang="en-US" sz="2400"/>
              <a:t>＝</a:t>
            </a:r>
            <a:r>
              <a:rPr lang="en-US" altLang="zh-CN" sz="2400"/>
              <a:t>P{ N(t) = 0}</a:t>
            </a:r>
            <a:r>
              <a:rPr lang="zh-CN" altLang="en-US" sz="2400"/>
              <a:t>＝</a:t>
            </a:r>
            <a:r>
              <a:rPr lang="en-US" altLang="zh-CN" sz="2400"/>
              <a:t>e</a:t>
            </a:r>
            <a:r>
              <a:rPr lang="en-US" altLang="zh-CN" sz="2400" baseline="30000"/>
              <a:t>-</a:t>
            </a:r>
            <a:r>
              <a:rPr lang="el-GR" altLang="zh-CN" sz="2400" baseline="30000"/>
              <a:t>λ</a:t>
            </a:r>
            <a:r>
              <a:rPr lang="en-US" altLang="zh-CN" sz="2400" baseline="30000"/>
              <a:t>t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51613" y="1190625"/>
          <a:ext cx="135096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公式" r:id="rId5" imgW="672808" imgH="406224" progId="Equation.3">
                  <p:embed/>
                </p:oleObj>
              </mc:Choice>
              <mc:Fallback>
                <p:oleObj name="公式" r:id="rId5" imgW="672808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1190625"/>
                        <a:ext cx="135096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1116013" y="4575175"/>
          <a:ext cx="46815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7" imgW="2336800" imgH="330200" progId="Equation.3">
                  <p:embed/>
                </p:oleObj>
              </mc:Choice>
              <mc:Fallback>
                <p:oleObj name="公式" r:id="rId7" imgW="23368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75175"/>
                        <a:ext cx="46815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1331913" y="5218113"/>
          <a:ext cx="36385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9" imgW="1816100" imgH="330200" progId="Equation.DSMT4">
                  <p:embed/>
                </p:oleObj>
              </mc:Choice>
              <mc:Fallback>
                <p:oleObj name="Equation" r:id="rId9" imgW="18161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18113"/>
                        <a:ext cx="36385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1331913" y="5865813"/>
          <a:ext cx="40020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公式" r:id="rId11" imgW="1968500" imgH="330200" progId="Equation.3">
                  <p:embed/>
                </p:oleObj>
              </mc:Choice>
              <mc:Fallback>
                <p:oleObj name="公式" r:id="rId11" imgW="1968500" imgH="330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65813"/>
                        <a:ext cx="400208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4887913" y="5218113"/>
          <a:ext cx="37163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3" imgW="1854200" imgH="330200" progId="Equation.DSMT4">
                  <p:embed/>
                </p:oleObj>
              </mc:Choice>
              <mc:Fallback>
                <p:oleObj name="Equation" r:id="rId13" imgW="1854200" imgH="330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5218113"/>
                        <a:ext cx="37163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5359400" y="5980113"/>
          <a:ext cx="2813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公式" r:id="rId15" imgW="1383699" imgH="215806" progId="Equation.3">
                  <p:embed/>
                </p:oleObj>
              </mc:Choice>
              <mc:Fallback>
                <p:oleObj name="公式" r:id="rId15" imgW="1383699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5980113"/>
                        <a:ext cx="2813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7019925" y="3954463"/>
            <a:ext cx="1771650" cy="987425"/>
          </a:xfrm>
          <a:prstGeom prst="wedgeRoundRectCallout">
            <a:avLst>
              <a:gd name="adj1" fmla="val -51968"/>
              <a:gd name="adj2" fmla="val -72782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</a:rPr>
              <a:t>平稳独立增量过程</a:t>
            </a:r>
          </a:p>
        </p:txBody>
      </p:sp>
      <p:sp>
        <p:nvSpPr>
          <p:cNvPr id="235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DCDBD3C-B382-41EB-80B7-FE17C212C68B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16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EE8740-0807-4A2D-A2F6-4BA2E2CB299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083550" cy="20447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当</a:t>
            </a:r>
            <a:r>
              <a:rPr lang="en-US" altLang="zh-CN" sz="2400" smtClean="0"/>
              <a:t>s</a:t>
            </a:r>
            <a:r>
              <a:rPr lang="zh-CN" altLang="en-US" sz="2400" smtClean="0"/>
              <a:t>＝</a:t>
            </a:r>
            <a:r>
              <a:rPr lang="en-US" altLang="zh-CN" sz="2400" smtClean="0"/>
              <a:t>0</a:t>
            </a:r>
            <a:r>
              <a:rPr lang="zh-CN" altLang="en-US" sz="2400" smtClean="0"/>
              <a:t>时，可见</a:t>
            </a:r>
            <a:r>
              <a:rPr lang="en-US" altLang="zh-CN" sz="2400" smtClean="0"/>
              <a:t>T</a:t>
            </a:r>
            <a:r>
              <a:rPr lang="en-US" altLang="zh-CN" sz="2400" baseline="-25000" smtClean="0"/>
              <a:t>2</a:t>
            </a:r>
            <a:r>
              <a:rPr lang="zh-CN" altLang="en-US" sz="2400" smtClean="0"/>
              <a:t>也服从参数为</a:t>
            </a:r>
            <a:r>
              <a:rPr lang="el-GR" altLang="zh-CN" sz="2400" smtClean="0">
                <a:cs typeface="Times New Roman" panose="02020603050405020304" pitchFamily="18" charset="0"/>
              </a:rPr>
              <a:t>λ</a:t>
            </a:r>
            <a:r>
              <a:rPr lang="zh-CN" altLang="en-US" sz="2400" smtClean="0">
                <a:cs typeface="Times New Roman" panose="02020603050405020304" pitchFamily="18" charset="0"/>
              </a:rPr>
              <a:t>的（负）指数分布且</a:t>
            </a:r>
            <a:r>
              <a:rPr lang="en-US" altLang="zh-CN" sz="2400" smtClean="0">
                <a:cs typeface="Times New Roman" panose="02020603050405020304" pitchFamily="18" charset="0"/>
              </a:rPr>
              <a:t>T</a:t>
            </a:r>
            <a:r>
              <a:rPr lang="en-US" altLang="zh-CN" sz="2400" baseline="-25000" smtClean="0">
                <a:cs typeface="Times New Roman" panose="02020603050405020304" pitchFamily="18" charset="0"/>
              </a:rPr>
              <a:t>2</a:t>
            </a:r>
            <a:r>
              <a:rPr lang="zh-CN" altLang="en-US" sz="2400" smtClean="0">
                <a:cs typeface="Times New Roman" panose="02020603050405020304" pitchFamily="18" charset="0"/>
              </a:rPr>
              <a:t>与</a:t>
            </a:r>
            <a:r>
              <a:rPr lang="en-US" altLang="zh-CN" sz="2400" smtClean="0">
                <a:cs typeface="Times New Roman" panose="02020603050405020304" pitchFamily="18" charset="0"/>
              </a:rPr>
              <a:t>T</a:t>
            </a:r>
            <a:r>
              <a:rPr lang="en-US" altLang="zh-CN" sz="2400" baseline="-25000" smtClean="0">
                <a:cs typeface="Times New Roman" panose="02020603050405020304" pitchFamily="18" charset="0"/>
              </a:rPr>
              <a:t>1</a:t>
            </a:r>
            <a:r>
              <a:rPr lang="zh-CN" altLang="en-US" sz="2400" smtClean="0">
                <a:cs typeface="Times New Roman" panose="02020603050405020304" pitchFamily="18" charset="0"/>
              </a:rPr>
              <a:t>独立同分布。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cs typeface="Times New Roman" panose="02020603050405020304" pitchFamily="18" charset="0"/>
              </a:rPr>
              <a:t>		类似地，可用数学归纳法证明当</a:t>
            </a:r>
            <a:r>
              <a:rPr lang="en-US" altLang="zh-CN" sz="2400" smtClean="0">
                <a:cs typeface="Times New Roman" panose="02020603050405020304" pitchFamily="18" charset="0"/>
              </a:rPr>
              <a:t>n&gt;2</a:t>
            </a:r>
            <a:r>
              <a:rPr lang="zh-CN" altLang="en-US" sz="2400" smtClean="0">
                <a:cs typeface="Times New Roman" panose="02020603050405020304" pitchFamily="18" charset="0"/>
              </a:rPr>
              <a:t>时，</a:t>
            </a:r>
            <a:r>
              <a:rPr lang="en-US" altLang="zh-CN" sz="2400" smtClean="0">
                <a:cs typeface="Times New Roman" panose="02020603050405020304" pitchFamily="18" charset="0"/>
              </a:rPr>
              <a:t>T</a:t>
            </a:r>
            <a:r>
              <a:rPr lang="en-US" altLang="zh-CN" sz="2400" baseline="-25000" smtClean="0">
                <a:cs typeface="Times New Roman" panose="02020603050405020304" pitchFamily="18" charset="0"/>
              </a:rPr>
              <a:t>n</a:t>
            </a:r>
            <a:r>
              <a:rPr lang="zh-CN" altLang="en-US" sz="2400" smtClean="0">
                <a:cs typeface="Times New Roman" panose="02020603050405020304" pitchFamily="18" charset="0"/>
              </a:rPr>
              <a:t>，</a:t>
            </a:r>
            <a:r>
              <a:rPr lang="en-US" altLang="zh-CN" sz="2400" smtClean="0">
                <a:cs typeface="Times New Roman" panose="02020603050405020304" pitchFamily="18" charset="0"/>
              </a:rPr>
              <a:t>n=1, 2, …</a:t>
            </a:r>
            <a:r>
              <a:rPr lang="zh-CN" altLang="en-US" sz="2400" smtClean="0">
                <a:cs typeface="Times New Roman" panose="02020603050405020304" pitchFamily="18" charset="0"/>
              </a:rPr>
              <a:t>相互独立，都</a:t>
            </a:r>
            <a:r>
              <a:rPr lang="zh-CN" altLang="en-US" sz="2400" smtClean="0"/>
              <a:t>参数为</a:t>
            </a:r>
            <a:r>
              <a:rPr lang="el-GR" altLang="zh-CN" sz="2400" smtClean="0">
                <a:cs typeface="Times New Roman" panose="02020603050405020304" pitchFamily="18" charset="0"/>
              </a:rPr>
              <a:t>λ</a:t>
            </a:r>
            <a:r>
              <a:rPr lang="zh-CN" altLang="en-US" sz="2400" smtClean="0">
                <a:cs typeface="Times New Roman" panose="02020603050405020304" pitchFamily="18" charset="0"/>
              </a:rPr>
              <a:t>的（负）指数分布。</a:t>
            </a:r>
            <a:endParaRPr lang="zh-CN" altLang="el-GR" sz="2400" smtClean="0">
              <a:cs typeface="Times New Roman" panose="02020603050405020304" pitchFamily="18" charset="0"/>
            </a:endParaRPr>
          </a:p>
        </p:txBody>
      </p:sp>
      <p:sp>
        <p:nvSpPr>
          <p:cNvPr id="245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7A95C05-2280-46D6-A6B5-A67FC2BCEEC6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17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41F3D6-1E21-47C2-9D68-F426D2741429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泊松过程的性质</a:t>
            </a:r>
            <a:r>
              <a:rPr lang="en-US" altLang="zh-CN" smtClean="0"/>
              <a:t>3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1211263"/>
            <a:ext cx="7705725" cy="1938337"/>
          </a:xfrm>
          <a:noFill/>
        </p:spPr>
        <p:txBody>
          <a:bodyPr/>
          <a:lstStyle/>
          <a:p>
            <a:pPr marL="0" indent="719138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设</a:t>
            </a:r>
            <a:r>
              <a:rPr lang="en-US" altLang="zh-CN" smtClean="0">
                <a:solidFill>
                  <a:srgbClr val="0000FF"/>
                </a:solidFill>
              </a:rPr>
              <a:t>{N(t), t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0</a:t>
            </a:r>
            <a:r>
              <a:rPr lang="en-US" altLang="zh-CN" smtClean="0">
                <a:solidFill>
                  <a:srgbClr val="0000FF"/>
                </a:solidFill>
              </a:rPr>
              <a:t>}</a:t>
            </a:r>
            <a:r>
              <a:rPr lang="zh-CN" altLang="en-US" smtClean="0">
                <a:solidFill>
                  <a:srgbClr val="0000FF"/>
                </a:solidFill>
              </a:rPr>
              <a:t>是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参数为的泊松过程，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{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, n = 1, 2, …}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为等待时间序列，则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～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(n, )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，即概率密度为：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2416175" y="3275013"/>
          <a:ext cx="50355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3" imgW="1767840" imgH="617220" progId="Equation.DSMT4">
                  <p:embed/>
                </p:oleObj>
              </mc:Choice>
              <mc:Fallback>
                <p:oleObj name="Equation" r:id="rId3" imgW="1767840" imgH="6172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175" y="3275013"/>
                        <a:ext cx="503555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1187450" y="5092700"/>
            <a:ext cx="770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3200">
                <a:solidFill>
                  <a:srgbClr val="CC00CC"/>
                </a:solidFill>
              </a:rPr>
              <a:t>即</a:t>
            </a:r>
            <a:r>
              <a:rPr lang="en-US" altLang="zh-CN" sz="3200">
                <a:solidFill>
                  <a:srgbClr val="CC00CC"/>
                </a:solidFill>
              </a:rPr>
              <a:t>n</a:t>
            </a:r>
            <a:r>
              <a:rPr lang="zh-CN" altLang="en-US" sz="3200">
                <a:solidFill>
                  <a:srgbClr val="CC00CC"/>
                </a:solidFill>
              </a:rPr>
              <a:t>阶爱而朗分布。</a:t>
            </a:r>
            <a:endParaRPr lang="zh-CN" altLang="en-US" sz="3200">
              <a:solidFill>
                <a:srgbClr val="CC00CC"/>
              </a:solidFill>
              <a:sym typeface="Symbol" panose="05050102010706020507" pitchFamily="18" charset="2"/>
            </a:endParaRPr>
          </a:p>
        </p:txBody>
      </p:sp>
      <p:sp>
        <p:nvSpPr>
          <p:cNvPr id="256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131C854-DB16-4370-B2BE-50AE1401B929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18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  <p:bldP spid="31847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证明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5352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因事件</a:t>
            </a:r>
            <a:r>
              <a:rPr lang="en-US" altLang="zh-CN" smtClean="0"/>
              <a:t>{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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/>
              <a:t>≤ t}</a:t>
            </a:r>
            <a:r>
              <a:rPr lang="zh-CN" altLang="en-US" smtClean="0"/>
              <a:t>等价于事件</a:t>
            </a:r>
            <a:r>
              <a:rPr lang="en-US" altLang="zh-CN" smtClean="0"/>
              <a:t>{N(t) ≥ n}</a:t>
            </a:r>
            <a:r>
              <a:rPr lang="zh-CN" altLang="en-US" smtClean="0"/>
              <a:t>，故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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mtClean="0"/>
              <a:t>的分布函数为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于是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</a:t>
            </a:r>
            <a:r>
              <a:rPr lang="en-US" altLang="zh-CN" baseline="-25000" smtClean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smtClean="0"/>
              <a:t>的概率密度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D285BB-63AE-4476-917A-A3ABFE4042C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1331913" y="2205038"/>
          <a:ext cx="7559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3" imgW="3327400" imgH="444500" progId="Equation.DSMT4">
                  <p:embed/>
                </p:oleObj>
              </mc:Choice>
              <mc:Fallback>
                <p:oleObj name="Equation" r:id="rId3" imgW="33274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7559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219200" y="3789363"/>
          <a:ext cx="6810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5" imgW="2997200" imgH="444500" progId="Equation.DSMT4">
                  <p:embed/>
                </p:oleObj>
              </mc:Choice>
              <mc:Fallback>
                <p:oleObj name="Equation" r:id="rId5" imgW="29972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89363"/>
                        <a:ext cx="6810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404938" y="5084763"/>
          <a:ext cx="7559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7" imgW="3327400" imgH="444500" progId="Equation.DSMT4">
                  <p:embed/>
                </p:oleObj>
              </mc:Choice>
              <mc:Fallback>
                <p:oleObj name="Equation" r:id="rId7" imgW="33274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5084763"/>
                        <a:ext cx="7559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3438840-AD83-4A35-B5B4-FD641AD3FED3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19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212095-F457-446B-A100-2683D9D44D65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上一讲内容回顾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1125538"/>
            <a:ext cx="6677025" cy="4235450"/>
          </a:xfrm>
        </p:spPr>
        <p:txBody>
          <a:bodyPr/>
          <a:lstStyle/>
          <a:p>
            <a:pPr marL="533400" lvl="1" indent="-533400" eaLnBrk="1" hangingPunct="1">
              <a:spcBef>
                <a:spcPts val="1200"/>
              </a:spcBef>
              <a:buClr>
                <a:srgbClr val="00FF00"/>
              </a:buClr>
              <a:buFont typeface="Wingdings" pitchFamily="2" charset="2"/>
              <a:buChar char="Ø"/>
              <a:defRPr/>
            </a:pPr>
            <a:r>
              <a:rPr lang="zh-CN" altLang="en-US" sz="4000" dirty="0" smtClean="0">
                <a:solidFill>
                  <a:srgbClr val="0000FF"/>
                </a:solidFill>
                <a:latin typeface="黑体" pitchFamily="2" charset="-122"/>
              </a:rPr>
              <a:t>重要随机过程</a:t>
            </a:r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独立过程</a:t>
            </a:r>
            <a:endParaRPr lang="en-US" altLang="zh-CN" sz="3600" dirty="0" smtClean="0">
              <a:solidFill>
                <a:srgbClr val="CC00CC"/>
              </a:solidFill>
              <a:latin typeface="黑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独立增量过程</a:t>
            </a:r>
            <a:endParaRPr lang="en-US" altLang="zh-CN" sz="3600" dirty="0" smtClean="0">
              <a:solidFill>
                <a:srgbClr val="CC00CC"/>
              </a:solidFill>
              <a:latin typeface="黑体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正</a:t>
            </a:r>
            <a:r>
              <a:rPr lang="zh-CN" altLang="en-US" sz="3600" dirty="0">
                <a:solidFill>
                  <a:srgbClr val="CC00CC"/>
                </a:solidFill>
                <a:latin typeface="黑体" pitchFamily="2" charset="-122"/>
              </a:rPr>
              <a:t>态过程</a:t>
            </a:r>
          </a:p>
          <a:p>
            <a:pPr lvl="1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3600" dirty="0" smtClean="0">
                <a:solidFill>
                  <a:srgbClr val="CC00CC"/>
                </a:solidFill>
                <a:latin typeface="黑体" pitchFamily="2" charset="-122"/>
              </a:rPr>
              <a:t>维纳过程</a:t>
            </a:r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307258A-B38E-4FE7-8239-6757CFAA0522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2254250"/>
            <a:ext cx="7696200" cy="4216400"/>
          </a:xfrm>
        </p:spPr>
        <p:txBody>
          <a:bodyPr/>
          <a:lstStyle/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cs typeface="Times New Roman" panose="02020603050405020304" pitchFamily="18" charset="0"/>
              </a:rPr>
              <a:t>t &lt; 0</a:t>
            </a:r>
            <a:r>
              <a:rPr lang="zh-CN" altLang="en-US" dirty="0" smtClean="0">
                <a:cs typeface="Times New Roman" panose="02020603050405020304" pitchFamily="18" charset="0"/>
              </a:rPr>
              <a:t>时，</a:t>
            </a:r>
            <a:r>
              <a:rPr lang="en-US" altLang="zh-CN" dirty="0" smtClean="0">
                <a:cs typeface="Times New Roman" panose="02020603050405020304" pitchFamily="18" charset="0"/>
              </a:rPr>
              <a:t>f(t) = 0</a:t>
            </a:r>
            <a:r>
              <a:rPr lang="zh-CN" altLang="en-US" dirty="0" smtClean="0">
                <a:cs typeface="Times New Roman" panose="02020603050405020304" pitchFamily="18" charset="0"/>
              </a:rPr>
              <a:t>，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cs typeface="Times New Roman" panose="02020603050405020304" pitchFamily="18" charset="0"/>
              </a:rPr>
              <a:t>故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20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则</a:t>
            </a:r>
            <a:r>
              <a:rPr lang="en-US" altLang="zh-CN" baseline="-25000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～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n, 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kern="1200" dirty="0">
                <a:cs typeface="Times New Roman" panose="02020603050405020304" pitchFamily="18" charset="0"/>
              </a:rPr>
              <a:t>即</a:t>
            </a:r>
            <a:r>
              <a:rPr lang="en-US" altLang="zh-CN" kern="1200" dirty="0">
                <a:cs typeface="Times New Roman" panose="02020603050405020304" pitchFamily="18" charset="0"/>
              </a:rPr>
              <a:t>n</a:t>
            </a:r>
            <a:r>
              <a:rPr lang="zh-CN" altLang="en-US" kern="1200" dirty="0">
                <a:cs typeface="Times New Roman" panose="02020603050405020304" pitchFamily="18" charset="0"/>
              </a:rPr>
              <a:t>阶爱而朗分布</a:t>
            </a:r>
            <a:r>
              <a:rPr lang="zh-CN" altLang="en-US" kern="1200" dirty="0" smtClean="0">
                <a:cs typeface="Times New Roman" panose="02020603050405020304" pitchFamily="18" charset="0"/>
              </a:rPr>
              <a:t>。</a:t>
            </a:r>
            <a:endParaRPr lang="en-US" altLang="zh-CN" kern="1200" dirty="0" smtClean="0"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cs typeface="Times New Roman" panose="02020603050405020304" pitchFamily="18" charset="0"/>
              </a:rPr>
              <a:t>（</a:t>
            </a:r>
            <a:r>
              <a:rPr lang="zh-CN" altLang="en-US" kern="1200" dirty="0">
                <a:solidFill>
                  <a:srgbClr val="C00000"/>
                </a:solidFill>
                <a:cs typeface="Times New Roman" panose="02020603050405020304" pitchFamily="18" charset="0"/>
              </a:rPr>
              <a:t>注：</a:t>
            </a:r>
            <a:r>
              <a:rPr lang="zh-CN" altLang="en-US" kern="12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也可以利用特征函数进行证明，见第</a:t>
            </a:r>
            <a:r>
              <a:rPr lang="en-US" altLang="zh-CN" kern="12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kern="12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讲</a:t>
            </a:r>
            <a:r>
              <a:rPr lang="en-US" altLang="zh-CN" kern="1200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P47</a:t>
            </a:r>
            <a:r>
              <a:rPr lang="zh-CN" altLang="en-US" kern="1200" dirty="0" smtClean="0">
                <a:cs typeface="Times New Roman" panose="02020603050405020304" pitchFamily="18" charset="0"/>
              </a:rPr>
              <a:t>）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484651D-4BB7-412F-AFED-853B30E4273A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200275" y="3059113"/>
          <a:ext cx="50355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1767840" imgH="617220" progId="Equation.DSMT4">
                  <p:embed/>
                </p:oleObj>
              </mc:Choice>
              <mc:Fallback>
                <p:oleObj name="Equation" r:id="rId3" imgW="1767840" imgH="6172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059113"/>
                        <a:ext cx="503555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527175" y="1268413"/>
          <a:ext cx="340518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1497950" imgH="444307" progId="Equation.DSMT4">
                  <p:embed/>
                </p:oleObj>
              </mc:Choice>
              <mc:Fallback>
                <p:oleObj name="Equation" r:id="rId5" imgW="1497950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1268413"/>
                        <a:ext cx="340518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70288EB-088E-4635-9F0B-3894C5DF5D4C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20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非齐次泊松过程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idx="1"/>
          </p:nvPr>
        </p:nvSpPr>
        <p:spPr>
          <a:xfrm>
            <a:off x="1116013" y="1143000"/>
            <a:ext cx="7559675" cy="4943475"/>
          </a:xfrm>
        </p:spPr>
        <p:txBody>
          <a:bodyPr/>
          <a:lstStyle/>
          <a:p>
            <a:pPr marL="0" indent="720000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如果计数过程</a:t>
            </a:r>
            <a:r>
              <a:rPr lang="en-US" altLang="zh-CN" dirty="0" smtClean="0">
                <a:sym typeface="Symbol" panose="05050102010706020507" pitchFamily="18" charset="2"/>
              </a:rPr>
              <a:t>{N(t), t0}</a:t>
            </a:r>
            <a:r>
              <a:rPr lang="zh-CN" altLang="en-US" dirty="0" smtClean="0">
                <a:sym typeface="Symbol" panose="05050102010706020507" pitchFamily="18" charset="2"/>
              </a:rPr>
              <a:t>满足下列条件：</a:t>
            </a:r>
          </a:p>
          <a:p>
            <a:pPr marL="720000" lvl="2" indent="0" eaLnBrk="1" hangingPunct="1">
              <a:lnSpc>
                <a:spcPct val="130000"/>
              </a:lnSpc>
              <a:spcBef>
                <a:spcPts val="600"/>
              </a:spcBef>
              <a:buClr>
                <a:srgbClr val="6600CC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N(0)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marL="720000" lvl="2" indent="0" eaLnBrk="1" hangingPunct="1">
              <a:lnSpc>
                <a:spcPct val="130000"/>
              </a:lnSpc>
              <a:spcBef>
                <a:spcPts val="600"/>
              </a:spcBef>
              <a:buClr>
                <a:srgbClr val="6600CC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{N(t</a:t>
            </a:r>
            <a:r>
              <a:rPr lang="en-US" altLang="zh-CN" sz="2800" b="1" dirty="0" smtClean="0">
                <a:ea typeface="黑体" panose="02010609060101010101" pitchFamily="49" charset="-122"/>
                <a:sym typeface="Symbol" panose="05050102010706020507" pitchFamily="18" charset="2"/>
              </a:rPr>
              <a:t>), t</a:t>
            </a: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0}</a:t>
            </a:r>
            <a:r>
              <a:rPr lang="zh-CN" altLang="en-US" sz="2800" b="1" dirty="0">
                <a:ea typeface="黑体" panose="02010609060101010101" pitchFamily="49" charset="-122"/>
                <a:sym typeface="Symbol" panose="05050102010706020507" pitchFamily="18" charset="2"/>
              </a:rPr>
              <a:t>是独立增量过程；</a:t>
            </a:r>
          </a:p>
          <a:p>
            <a:pPr marL="720000" lvl="2" indent="0" eaLnBrk="1" hangingPunct="1">
              <a:lnSpc>
                <a:spcPct val="130000"/>
              </a:lnSpc>
              <a:spcBef>
                <a:spcPts val="600"/>
              </a:spcBef>
              <a:buClr>
                <a:srgbClr val="6600CC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P{N(t+t)-N(t)=1}</a:t>
            </a:r>
            <a:r>
              <a:rPr lang="zh-CN" altLang="en-US" sz="2800" b="1" dirty="0">
                <a:ea typeface="黑体" panose="02010609060101010101" pitchFamily="49" charset="-122"/>
                <a:sym typeface="Symbol" panose="05050102010706020507" pitchFamily="18" charset="2"/>
              </a:rPr>
              <a:t>＝</a:t>
            </a: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(t)t+0(t)</a:t>
            </a:r>
            <a:r>
              <a:rPr lang="zh-CN" altLang="en-US" sz="2800" b="1" dirty="0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marL="720000" lvl="2" indent="0" eaLnBrk="1" hangingPunct="1">
              <a:lnSpc>
                <a:spcPct val="130000"/>
              </a:lnSpc>
              <a:spcBef>
                <a:spcPts val="600"/>
              </a:spcBef>
              <a:buClr>
                <a:srgbClr val="6600CC"/>
              </a:buClr>
              <a:buFont typeface="Wingdings" panose="05000000000000000000" pitchFamily="2" charset="2"/>
              <a:buAutoNum type="alphaLcParenR"/>
              <a:defRPr/>
            </a:pP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P{N(t+t)-N(t)2}</a:t>
            </a:r>
            <a:r>
              <a:rPr lang="zh-CN" altLang="en-US" sz="2800" b="1" dirty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 b="1" dirty="0">
                <a:ea typeface="黑体" panose="02010609060101010101" pitchFamily="49" charset="-122"/>
                <a:sym typeface="Symbol" panose="05050102010706020507" pitchFamily="18" charset="2"/>
              </a:rPr>
              <a:t>0(t)</a:t>
            </a:r>
          </a:p>
          <a:p>
            <a:pPr marL="0" indent="0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则称</a:t>
            </a:r>
            <a:r>
              <a:rPr lang="en-US" altLang="zh-CN" dirty="0" smtClean="0">
                <a:sym typeface="Symbol" panose="05050102010706020507" pitchFamily="18" charset="2"/>
              </a:rPr>
              <a:t>{N(t), t0}</a:t>
            </a:r>
            <a:r>
              <a:rPr lang="zh-CN" altLang="en-US" dirty="0" smtClean="0">
                <a:sym typeface="Symbol" panose="05050102010706020507" pitchFamily="18" charset="2"/>
              </a:rPr>
              <a:t>为</a:t>
            </a:r>
            <a:r>
              <a:rPr lang="zh-CN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参数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或平均率、强度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为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(t)</a:t>
            </a:r>
            <a:r>
              <a:rPr lang="zh-CN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C00CC"/>
                </a:solidFill>
                <a:sym typeface="Symbol" panose="05050102010706020507" pitchFamily="18" charset="2"/>
              </a:rPr>
              <a:t>非齐次泊松过程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720000" eaLnBrk="1" hangingPunct="1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Symbol" panose="05050102010706020507" pitchFamily="18" charset="2"/>
              </a:rPr>
              <a:t>特别，当</a:t>
            </a:r>
            <a:r>
              <a:rPr lang="en-US" altLang="zh-CN" dirty="0" smtClean="0">
                <a:sym typeface="Symbol" panose="05050102010706020507" pitchFamily="18" charset="2"/>
              </a:rPr>
              <a:t>(t)</a:t>
            </a:r>
            <a:r>
              <a:rPr lang="zh-CN" altLang="en-US" dirty="0" smtClean="0">
                <a:sym typeface="Symbol" panose="05050102010706020507" pitchFamily="18" charset="2"/>
              </a:rPr>
              <a:t>＝</a:t>
            </a:r>
            <a:r>
              <a:rPr lang="en-US" altLang="zh-CN" dirty="0" smtClean="0">
                <a:sym typeface="Symbol" panose="05050102010706020507" pitchFamily="18" charset="2"/>
              </a:rPr>
              <a:t></a:t>
            </a:r>
            <a:r>
              <a:rPr lang="zh-CN" altLang="en-US" dirty="0" smtClean="0">
                <a:sym typeface="Symbol" panose="05050102010706020507" pitchFamily="18" charset="2"/>
              </a:rPr>
              <a:t>时，即为</a:t>
            </a:r>
            <a:r>
              <a:rPr lang="zh-CN" altLang="en-US" dirty="0" smtClean="0">
                <a:solidFill>
                  <a:srgbClr val="CC00CC"/>
                </a:solidFill>
                <a:sym typeface="Symbol" panose="05050102010706020507" pitchFamily="18" charset="2"/>
              </a:rPr>
              <a:t>齐次泊松过程</a:t>
            </a:r>
            <a:r>
              <a:rPr lang="zh-CN" altLang="en-US" dirty="0" smtClean="0">
                <a:sym typeface="Symbol" panose="05050102010706020507" pitchFamily="18" charset="2"/>
              </a:rPr>
              <a:t>。</a:t>
            </a:r>
            <a:endParaRPr lang="zh-CN" altLang="en-US" sz="3200" dirty="0" smtClean="0"/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B0E21B3-E9EF-48E3-8FDE-A9DDBD1E3C8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DD12903F-D465-4204-9A07-01DAB275C63F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21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algn="l" eaLnBrk="1" hangingPunct="1"/>
            <a:r>
              <a:rPr lang="zh-CN" altLang="en-US" sz="4800" smtClean="0"/>
              <a:t>定理</a:t>
            </a:r>
          </a:p>
        </p:txBody>
      </p:sp>
      <p:sp>
        <p:nvSpPr>
          <p:cNvPr id="301060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696200" cy="3317875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过程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{N(t</a:t>
            </a:r>
            <a:r>
              <a:rPr lang="en-US" altLang="zh-CN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), t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0}</a:t>
            </a:r>
            <a:r>
              <a:rPr lang="zh-CN" altLang="en-US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是非齐次泊松过程，则在时间间距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t</a:t>
            </a:r>
            <a:r>
              <a:rPr lang="en-US" altLang="zh-CN" kern="1200" baseline="-250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+t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内事件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出现</a:t>
            </a:r>
            <a:r>
              <a:rPr lang="en-US" altLang="zh-CN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kern="12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次的概率为</a:t>
            </a:r>
            <a:r>
              <a:rPr lang="zh-CN" altLang="en-US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kern="1200" dirty="0" smtClean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  <a:defRPr/>
            </a:pPr>
            <a:endParaRPr lang="en-US" altLang="zh-CN" kern="1200" dirty="0" smtClean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  <a:defRPr/>
            </a:pPr>
            <a:endParaRPr lang="en-US" altLang="zh-CN" kern="1200" dirty="0" smtClean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ClrTx/>
              <a:buFont typeface="Wingdings" panose="05000000000000000000" pitchFamily="2" charset="2"/>
              <a:buNone/>
              <a:defRPr/>
            </a:pPr>
            <a:endParaRPr lang="en-US" altLang="zh-CN" kern="1200" dirty="0" smtClean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spcAft>
                <a:spcPts val="600"/>
              </a:spcAft>
              <a:buClrTx/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式中</a:t>
            </a:r>
            <a:endParaRPr lang="en-US" altLang="zh-CN" kern="1200" dirty="0" smtClean="0">
              <a:solidFill>
                <a:srgbClr val="0000FF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C5A9B19-818A-4684-A438-6A0952C89325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01059" name="Object 3"/>
          <p:cNvGraphicFramePr>
            <a:graphicFrameLocks noChangeAspect="1"/>
          </p:cNvGraphicFramePr>
          <p:nvPr/>
        </p:nvGraphicFramePr>
        <p:xfrm>
          <a:off x="1187450" y="2276475"/>
          <a:ext cx="75596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3619440" imgH="634680" progId="Equation.DSMT4">
                  <p:embed/>
                </p:oleObj>
              </mc:Choice>
              <mc:Fallback>
                <p:oleObj name="Equation" r:id="rId3" imgW="361944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6475"/>
                        <a:ext cx="75596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1909763" y="3741738"/>
          <a:ext cx="23764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5" imgW="1054080" imgH="330120" progId="Equation.DSMT4">
                  <p:embed/>
                </p:oleObj>
              </mc:Choice>
              <mc:Fallback>
                <p:oleObj name="Equation" r:id="rId5" imgW="105408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741738"/>
                        <a:ext cx="23764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2FEEB47-DA37-410D-9028-45FB7F2E6F99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22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build="p" bldLvl="3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0419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记</a:t>
            </a:r>
            <a:r>
              <a:rPr lang="en-US" altLang="zh-CN" i="1" kern="1200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kern="1200" baseline="-25000" dirty="0" err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)=P{[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P</a:t>
            </a:r>
            <a:r>
              <a:rPr lang="en-US" altLang="zh-CN" kern="1200" baseline="-25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)=P{[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)]=0}</a:t>
            </a: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=P{[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)]=0, 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)]=0}</a:t>
            </a: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=P{[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)]=0}P{[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)]=0}</a:t>
            </a:r>
            <a:endParaRPr lang="zh-CN" altLang="en-US" kern="12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kern="1200" baseline="-25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)[1-(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Δ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o(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整理得</a:t>
            </a:r>
            <a:endParaRPr lang="en-US" altLang="zh-CN" kern="1200" dirty="0" smtClean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kern="1200" dirty="0" smtClean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31C324-663A-4AFB-9CB7-F49382730421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619250" y="4508500"/>
          <a:ext cx="65246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3124080" imgH="393480" progId="Equation.DSMT4">
                  <p:embed/>
                </p:oleObj>
              </mc:Choice>
              <mc:Fallback>
                <p:oleObj name="Equation" r:id="rId3" imgW="31240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08500"/>
                        <a:ext cx="65246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819400" y="5511800"/>
          <a:ext cx="37925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1815840" imgH="393480" progId="Equation.DSMT4">
                  <p:embed/>
                </p:oleObj>
              </mc:Choice>
              <mc:Fallback>
                <p:oleObj name="Equation" r:id="rId5" imgW="18158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11800"/>
                        <a:ext cx="37925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17A8108-E8DA-4568-87C7-2126A1941DA2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23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876425"/>
            <a:ext cx="7696200" cy="4730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故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D9E694-9193-4E3F-BB83-D591D1F049D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46313" y="1143000"/>
          <a:ext cx="54895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3" imgW="2628720" imgH="355320" progId="Equation.DSMT4">
                  <p:embed/>
                </p:oleObj>
              </mc:Choice>
              <mc:Fallback>
                <p:oleObj name="Equation" r:id="rId3" imgW="26287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143000"/>
                        <a:ext cx="54895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152525" y="3195638"/>
            <a:ext cx="769620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716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752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2098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6670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1242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5814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4038600" indent="-3810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同理有</a:t>
            </a:r>
            <a:endParaRPr lang="en-US" altLang="zh-CN" kern="0" dirty="0" smtClean="0"/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)=P{[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=P{[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)]=0}</a:t>
            </a: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+ P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-1,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)]=1}</a:t>
            </a:r>
          </a:p>
          <a:p>
            <a:pPr marL="0" indent="0"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+ P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{[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)]≤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-2,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)-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≥2}</a:t>
            </a:r>
            <a:endParaRPr lang="en-US" altLang="zh-CN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baseline="-25000" dirty="0" err="1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)[1-(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Δ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i="1" baseline="-25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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 o(</a:t>
            </a:r>
            <a:r>
              <a:rPr lang="el-GR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)]</a:t>
            </a:r>
            <a:endParaRPr lang="zh-CN" altLang="en-US" kern="0" dirty="0" smtClean="0"/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246313" y="2203450"/>
          <a:ext cx="25987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5" imgW="1244520" imgH="355320" progId="Equation.DSMT4">
                  <p:embed/>
                </p:oleObj>
              </mc:Choice>
              <mc:Fallback>
                <p:oleObj name="Equation" r:id="rId5" imgW="12445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203450"/>
                        <a:ext cx="25987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4568B58-C59F-459F-BD93-92C85C685888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24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4954588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整理得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令</a:t>
            </a:r>
            <a:r>
              <a:rPr lang="el-GR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Δ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0</a:t>
            </a: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en-US" altLang="zh-CN" kern="1200" dirty="0" smtClean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K=1</a:t>
            </a:r>
            <a:r>
              <a:rPr lang="zh-CN" altLang="en-US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en-US" altLang="zh-CN" kern="1200" dirty="0" smtClean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en-US" altLang="zh-CN" kern="120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利用初始条件，</a:t>
            </a:r>
            <a:r>
              <a:rPr lang="en-US" altLang="zh-CN" i="1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kern="1200" baseline="-250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(0, </a:t>
            </a:r>
            <a:r>
              <a:rPr lang="en-US" altLang="zh-CN" i="1" kern="12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kern="1200" baseline="-250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kern="1200" dirty="0" smtClean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)=0</a:t>
            </a:r>
            <a:r>
              <a:rPr lang="zh-CN" altLang="en-US" dirty="0" smtClean="0"/>
              <a:t>，解得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AF5789-6940-4D04-B70C-B505449671A7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042988" y="1700213"/>
          <a:ext cx="79200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3" imgW="4330440" imgH="393480" progId="Equation.DSMT4">
                  <p:embed/>
                </p:oleObj>
              </mc:Choice>
              <mc:Fallback>
                <p:oleObj name="Equation" r:id="rId3" imgW="433044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79200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628775" y="3084513"/>
          <a:ext cx="62071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5" imgW="2971800" imgH="393480" progId="Equation.DSMT4">
                  <p:embed/>
                </p:oleObj>
              </mc:Choice>
              <mc:Fallback>
                <p:oleObj name="Equation" r:id="rId5" imgW="297180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3084513"/>
                        <a:ext cx="62071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441450" y="4581525"/>
          <a:ext cx="7162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7" imgW="3429000" imgH="431640" progId="Equation.DSMT4">
                  <p:embed/>
                </p:oleObj>
              </mc:Choice>
              <mc:Fallback>
                <p:oleObj name="Equation" r:id="rId7" imgW="34290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581525"/>
                        <a:ext cx="7162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灯片编号占位符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0A027AE3-24A3-49EC-BEEA-4A58A8B954EA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25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2117725"/>
            <a:ext cx="7696200" cy="31019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利用数学归纳法，可以证得</a:t>
            </a: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mtClean="0"/>
              <a:t>其中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C90C44-06AC-423D-B42D-D5097275A0EE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268538" y="1155700"/>
          <a:ext cx="44005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2108160" imgH="419040" progId="Equation.DSMT4">
                  <p:embed/>
                </p:oleObj>
              </mc:Choice>
              <mc:Fallback>
                <p:oleObj name="Equation" r:id="rId3" imgW="21081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55700"/>
                        <a:ext cx="44005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557338" y="2614613"/>
          <a:ext cx="4959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5" imgW="2374560" imgH="431640" progId="Equation.DSMT4">
                  <p:embed/>
                </p:oleObj>
              </mc:Choice>
              <mc:Fallback>
                <p:oleObj name="Equation" r:id="rId5" imgW="2374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614613"/>
                        <a:ext cx="4959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608263" y="3587750"/>
          <a:ext cx="44021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7" imgW="2108160" imgH="419040" progId="Equation.DSMT4">
                  <p:embed/>
                </p:oleObj>
              </mc:Choice>
              <mc:Fallback>
                <p:oleObj name="Equation" r:id="rId7" imgW="21081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3587750"/>
                        <a:ext cx="440213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909763" y="4508500"/>
          <a:ext cx="23764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9" imgW="1054080" imgH="330120" progId="Equation.DSMT4">
                  <p:embed/>
                </p:oleObj>
              </mc:Choice>
              <mc:Fallback>
                <p:oleObj name="Equation" r:id="rId9" imgW="105408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508500"/>
                        <a:ext cx="23764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39F573FF-3764-4420-8720-57655516EB9B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26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例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47775"/>
            <a:ext cx="8382000" cy="500062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某镇有一小商店，每日</a:t>
            </a:r>
            <a:r>
              <a:rPr lang="en-US" altLang="zh-CN" smtClean="0"/>
              <a:t>8:00</a:t>
            </a:r>
            <a:r>
              <a:rPr lang="zh-CN" altLang="en-US" smtClean="0"/>
              <a:t>开始营业。从</a:t>
            </a:r>
            <a:r>
              <a:rPr lang="en-US" altLang="zh-CN" smtClean="0"/>
              <a:t>8:00</a:t>
            </a:r>
            <a:r>
              <a:rPr lang="zh-CN" altLang="en-US" smtClean="0"/>
              <a:t>到</a:t>
            </a:r>
            <a:r>
              <a:rPr lang="en-US" altLang="zh-CN" smtClean="0"/>
              <a:t>11:00</a:t>
            </a:r>
            <a:r>
              <a:rPr lang="zh-CN" altLang="en-US" smtClean="0"/>
              <a:t>平均顾客到达率线性增加，在</a:t>
            </a:r>
            <a:r>
              <a:rPr lang="en-US" altLang="zh-CN" smtClean="0"/>
              <a:t>8:00</a:t>
            </a:r>
            <a:r>
              <a:rPr lang="zh-CN" altLang="en-US" smtClean="0"/>
              <a:t>顾客平均到达</a:t>
            </a:r>
            <a:r>
              <a:rPr lang="en-US" altLang="zh-CN" smtClean="0"/>
              <a:t>5</a:t>
            </a:r>
            <a:r>
              <a:rPr lang="zh-CN" altLang="en-US" smtClean="0"/>
              <a:t>人</a:t>
            </a:r>
            <a:r>
              <a:rPr lang="en-US" altLang="zh-CN" smtClean="0"/>
              <a:t>/</a:t>
            </a:r>
            <a:r>
              <a:rPr lang="zh-CN" altLang="en-US" smtClean="0"/>
              <a:t>小时；</a:t>
            </a:r>
            <a:r>
              <a:rPr lang="en-US" altLang="zh-CN" smtClean="0"/>
              <a:t>11:00</a:t>
            </a:r>
            <a:r>
              <a:rPr lang="zh-CN" altLang="en-US" smtClean="0"/>
              <a:t>到达率达最高峰</a:t>
            </a:r>
            <a:r>
              <a:rPr lang="en-US" altLang="zh-CN" smtClean="0"/>
              <a:t>20</a:t>
            </a:r>
            <a:r>
              <a:rPr lang="zh-CN" altLang="en-US" smtClean="0"/>
              <a:t>人</a:t>
            </a:r>
            <a:r>
              <a:rPr lang="en-US" altLang="zh-CN" smtClean="0"/>
              <a:t>/</a:t>
            </a:r>
            <a:r>
              <a:rPr lang="zh-CN" altLang="en-US" smtClean="0"/>
              <a:t>小时。从</a:t>
            </a:r>
            <a:r>
              <a:rPr lang="en-US" altLang="zh-CN" smtClean="0"/>
              <a:t>11:00</a:t>
            </a:r>
            <a:r>
              <a:rPr lang="zh-CN" altLang="en-US" smtClean="0"/>
              <a:t>到</a:t>
            </a:r>
            <a:r>
              <a:rPr lang="en-US" altLang="zh-CN" smtClean="0"/>
              <a:t>13:00</a:t>
            </a:r>
            <a:r>
              <a:rPr lang="zh-CN" altLang="en-US" smtClean="0"/>
              <a:t>平均顾客到达率为</a:t>
            </a:r>
            <a:r>
              <a:rPr lang="en-US" altLang="zh-CN" smtClean="0"/>
              <a:t>20</a:t>
            </a:r>
            <a:r>
              <a:rPr lang="zh-CN" altLang="en-US" smtClean="0"/>
              <a:t>人</a:t>
            </a:r>
            <a:r>
              <a:rPr lang="en-US" altLang="zh-CN" smtClean="0"/>
              <a:t>/</a:t>
            </a:r>
            <a:r>
              <a:rPr lang="zh-CN" altLang="en-US" smtClean="0"/>
              <a:t>小时。从</a:t>
            </a:r>
            <a:r>
              <a:rPr lang="en-US" altLang="zh-CN" smtClean="0"/>
              <a:t>13:00</a:t>
            </a:r>
            <a:r>
              <a:rPr lang="zh-CN" altLang="en-US" smtClean="0"/>
              <a:t>到</a:t>
            </a:r>
            <a:r>
              <a:rPr lang="en-US" altLang="zh-CN" smtClean="0"/>
              <a:t>17:00</a:t>
            </a:r>
            <a:r>
              <a:rPr lang="zh-CN" altLang="en-US" smtClean="0"/>
              <a:t>平均顾客到达率线性下降，</a:t>
            </a:r>
            <a:r>
              <a:rPr lang="en-US" altLang="zh-CN" smtClean="0"/>
              <a:t>17:00</a:t>
            </a:r>
            <a:r>
              <a:rPr lang="zh-CN" altLang="en-US" smtClean="0"/>
              <a:t>顾客到达率为</a:t>
            </a:r>
            <a:r>
              <a:rPr lang="en-US" altLang="zh-CN" smtClean="0"/>
              <a:t>12</a:t>
            </a:r>
            <a:r>
              <a:rPr lang="zh-CN" altLang="en-US" smtClean="0"/>
              <a:t>人</a:t>
            </a:r>
            <a:r>
              <a:rPr lang="en-US" altLang="zh-CN" smtClean="0"/>
              <a:t>/</a:t>
            </a:r>
            <a:r>
              <a:rPr lang="zh-CN" altLang="en-US" smtClean="0"/>
              <a:t>小时。假设在不相交的时间间隔内到达商店的顾客数是相互独立的，试问在</a:t>
            </a:r>
            <a:r>
              <a:rPr lang="en-US" altLang="zh-CN" smtClean="0"/>
              <a:t>8:30</a:t>
            </a:r>
            <a:r>
              <a:rPr lang="zh-CN" altLang="en-US" smtClean="0"/>
              <a:t>到</a:t>
            </a:r>
            <a:r>
              <a:rPr lang="en-US" altLang="zh-CN" smtClean="0"/>
              <a:t>9:30</a:t>
            </a:r>
            <a:r>
              <a:rPr lang="zh-CN" altLang="en-US" smtClean="0"/>
              <a:t>时间内无顾客到达商店的概率为多少？在这段时间机内到达商店的顾客的均值为多少？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318E30-3499-4D37-8254-822FD0EEF9E6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557353EA-ADA4-4842-9BDC-27A56A80F7F0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27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解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17600"/>
            <a:ext cx="8001000" cy="10953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zh-CN" altLang="en-US" sz="2400" smtClean="0"/>
              <a:t>设</a:t>
            </a:r>
            <a:r>
              <a:rPr lang="en-US" altLang="zh-CN" sz="2400" smtClean="0"/>
              <a:t>8:00</a:t>
            </a:r>
            <a:r>
              <a:rPr lang="zh-CN" altLang="en-US" sz="2400" smtClean="0"/>
              <a:t>为</a:t>
            </a:r>
            <a:r>
              <a:rPr lang="en-US" altLang="zh-CN" sz="2400" smtClean="0"/>
              <a:t>t=0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11:00</a:t>
            </a:r>
            <a:r>
              <a:rPr lang="zh-CN" altLang="en-US" sz="2400" smtClean="0"/>
              <a:t>为</a:t>
            </a:r>
            <a:r>
              <a:rPr lang="en-US" altLang="zh-CN" sz="2400" smtClean="0"/>
              <a:t>t=3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13:00</a:t>
            </a:r>
            <a:r>
              <a:rPr lang="zh-CN" altLang="en-US" sz="2400" smtClean="0"/>
              <a:t>为</a:t>
            </a:r>
            <a:r>
              <a:rPr lang="en-US" altLang="zh-CN" sz="2400" smtClean="0"/>
              <a:t>t=5</a:t>
            </a:r>
            <a:r>
              <a:rPr lang="zh-CN" altLang="en-US" sz="2400" smtClean="0"/>
              <a:t>，</a:t>
            </a:r>
            <a:r>
              <a:rPr lang="en-US" altLang="zh-CN" sz="2400" smtClean="0"/>
              <a:t>17:00</a:t>
            </a:r>
            <a:r>
              <a:rPr lang="zh-CN" altLang="en-US" sz="2400" smtClean="0"/>
              <a:t>为</a:t>
            </a:r>
            <a:r>
              <a:rPr lang="en-US" altLang="zh-CN" sz="2400" smtClean="0"/>
              <a:t>t=9</a:t>
            </a:r>
            <a:r>
              <a:rPr lang="zh-CN" altLang="en-US" sz="2400" smtClean="0"/>
              <a:t>，第二天</a:t>
            </a:r>
            <a:r>
              <a:rPr lang="en-US" altLang="zh-CN" sz="2400" smtClean="0"/>
              <a:t>8:00</a:t>
            </a:r>
            <a:r>
              <a:rPr lang="zh-CN" altLang="en-US" sz="2400" smtClean="0"/>
              <a:t>可以为</a:t>
            </a:r>
            <a:r>
              <a:rPr lang="en-US" altLang="zh-CN" sz="2400" smtClean="0"/>
              <a:t>t=9</a:t>
            </a:r>
            <a:r>
              <a:rPr lang="zh-CN" altLang="en-US" sz="2400" smtClean="0"/>
              <a:t>。于是，顾客到达率是周期为</a:t>
            </a:r>
            <a:r>
              <a:rPr lang="en-US" altLang="zh-CN" sz="2400" smtClean="0"/>
              <a:t>9</a:t>
            </a:r>
            <a:r>
              <a:rPr lang="zh-CN" altLang="en-US" sz="2400" smtClean="0"/>
              <a:t>的函数：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B20402-A888-4F2E-8720-19432D12E872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graphicFrame>
        <p:nvGraphicFramePr>
          <p:cNvPr id="303108" name="Object 4"/>
          <p:cNvGraphicFramePr>
            <a:graphicFrameLocks noChangeAspect="1"/>
          </p:cNvGraphicFramePr>
          <p:nvPr/>
        </p:nvGraphicFramePr>
        <p:xfrm>
          <a:off x="2667000" y="2124075"/>
          <a:ext cx="3657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3" imgW="1968500" imgH="698500" progId="Equation.3">
                  <p:embed/>
                </p:oleObj>
              </mc:Choice>
              <mc:Fallback>
                <p:oleObj name="Equation" r:id="rId3" imgW="19685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24075"/>
                        <a:ext cx="36576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2590800" y="3386138"/>
            <a:ext cx="168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>
                <a:solidFill>
                  <a:srgbClr val="000000"/>
                </a:solidFill>
              </a:rPr>
              <a:t>(t)</a:t>
            </a:r>
            <a:r>
              <a:rPr lang="zh-CN" altLang="en-US" sz="2400">
                <a:solidFill>
                  <a:srgbClr val="000000"/>
                </a:solidFill>
              </a:rPr>
              <a:t>＝</a:t>
            </a:r>
            <a:r>
              <a:rPr lang="zh-CN" altLang="en-US" sz="2400">
                <a:solidFill>
                  <a:srgbClr val="0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(t-9)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1143000" y="3808413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    </a:t>
            </a:r>
            <a:r>
              <a:rPr lang="zh-CN" altLang="en-US" sz="2400">
                <a:solidFill>
                  <a:srgbClr val="000000"/>
                </a:solidFill>
              </a:rPr>
              <a:t>根据题意，在</a:t>
            </a:r>
            <a:r>
              <a:rPr lang="en-US" altLang="zh-CN" sz="2400">
                <a:solidFill>
                  <a:srgbClr val="000000"/>
                </a:solidFill>
              </a:rPr>
              <a:t>[0, t)</a:t>
            </a:r>
            <a:r>
              <a:rPr lang="zh-CN" altLang="en-US" sz="2400">
                <a:solidFill>
                  <a:srgbClr val="000000"/>
                </a:solidFill>
              </a:rPr>
              <a:t>内到达的顾客数</a:t>
            </a:r>
            <a:r>
              <a:rPr lang="en-US" altLang="zh-CN" sz="2400">
                <a:solidFill>
                  <a:srgbClr val="000000"/>
                </a:solidFill>
                <a:sym typeface="Symbol" panose="05050102010706020507" pitchFamily="18" charset="2"/>
              </a:rPr>
              <a:t>{N(t), t0}</a:t>
            </a:r>
            <a:r>
              <a:rPr lang="zh-CN" altLang="en-US" sz="2400">
                <a:solidFill>
                  <a:srgbClr val="000000"/>
                </a:solidFill>
              </a:rPr>
              <a:t>是一个非齐次泊松过程。</a:t>
            </a:r>
          </a:p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    在</a:t>
            </a:r>
            <a:r>
              <a:rPr lang="en-US" altLang="zh-CN" sz="2400">
                <a:solidFill>
                  <a:srgbClr val="000000"/>
                </a:solidFill>
              </a:rPr>
              <a:t>8:30</a:t>
            </a:r>
            <a:r>
              <a:rPr lang="zh-CN" altLang="en-US" sz="2400">
                <a:solidFill>
                  <a:srgbClr val="000000"/>
                </a:solidFill>
              </a:rPr>
              <a:t>到</a:t>
            </a:r>
            <a:r>
              <a:rPr lang="en-US" altLang="zh-CN" sz="2400">
                <a:solidFill>
                  <a:srgbClr val="000000"/>
                </a:solidFill>
              </a:rPr>
              <a:t>9:30</a:t>
            </a:r>
            <a:r>
              <a:rPr lang="zh-CN" altLang="en-US" sz="2400">
                <a:solidFill>
                  <a:srgbClr val="000000"/>
                </a:solidFill>
              </a:rPr>
              <a:t>无顾客到达商店的概率为</a:t>
            </a:r>
          </a:p>
        </p:txBody>
      </p:sp>
      <p:graphicFrame>
        <p:nvGraphicFramePr>
          <p:cNvPr id="303111" name="Object 7"/>
          <p:cNvGraphicFramePr>
            <a:graphicFrameLocks noChangeAspect="1"/>
          </p:cNvGraphicFramePr>
          <p:nvPr/>
        </p:nvGraphicFramePr>
        <p:xfrm>
          <a:off x="1714500" y="4959350"/>
          <a:ext cx="69961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5" imgW="3429000" imgH="342720" progId="Equation.DSMT4">
                  <p:embed/>
                </p:oleObj>
              </mc:Choice>
              <mc:Fallback>
                <p:oleObj name="Equation" r:id="rId5" imgW="3429000" imgH="342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959350"/>
                        <a:ext cx="69961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1427163" y="5643563"/>
            <a:ext cx="497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在</a:t>
            </a:r>
            <a:r>
              <a:rPr lang="en-US" altLang="zh-CN" sz="2400">
                <a:solidFill>
                  <a:srgbClr val="000000"/>
                </a:solidFill>
              </a:rPr>
              <a:t>8:30</a:t>
            </a:r>
            <a:r>
              <a:rPr lang="zh-CN" altLang="en-US" sz="2400">
                <a:solidFill>
                  <a:srgbClr val="000000"/>
                </a:solidFill>
              </a:rPr>
              <a:t>到</a:t>
            </a:r>
            <a:r>
              <a:rPr lang="en-US" altLang="zh-CN" sz="2400">
                <a:solidFill>
                  <a:srgbClr val="000000"/>
                </a:solidFill>
              </a:rPr>
              <a:t>9:30</a:t>
            </a:r>
            <a:r>
              <a:rPr lang="zh-CN" altLang="en-US" sz="2400">
                <a:solidFill>
                  <a:srgbClr val="000000"/>
                </a:solidFill>
              </a:rPr>
              <a:t>到达商店的顾客均值为</a:t>
            </a:r>
          </a:p>
        </p:txBody>
      </p:sp>
      <p:graphicFrame>
        <p:nvGraphicFramePr>
          <p:cNvPr id="303113" name="Object 9"/>
          <p:cNvGraphicFramePr>
            <a:graphicFrameLocks noChangeAspect="1"/>
          </p:cNvGraphicFramePr>
          <p:nvPr/>
        </p:nvGraphicFramePr>
        <p:xfrm>
          <a:off x="1773238" y="6043613"/>
          <a:ext cx="63039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7" imgW="3162300" imgH="254000" progId="Equation.3">
                  <p:embed/>
                </p:oleObj>
              </mc:Choice>
              <mc:Fallback>
                <p:oleObj name="Equation" r:id="rId7" imgW="31623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6043613"/>
                        <a:ext cx="63039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C075F2A4-0F7D-4E9E-B21B-6176468D7198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28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  <p:bldP spid="303109" grpId="0"/>
      <p:bldP spid="303110" grpId="0"/>
      <p:bldP spid="303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EEC6B9-372F-4DA2-9392-1E50F4625BFF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139825"/>
            <a:ext cx="7108825" cy="45926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泊松过程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泊松过程的两个定义及其等价性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泊松过程的概率分布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泊松过程的数字特征</a:t>
            </a: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泊松过程的性质</a:t>
            </a:r>
            <a:endParaRPr lang="en-US" altLang="zh-CN" sz="3200" smtClean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非齐次泊松过程</a:t>
            </a:r>
            <a:endParaRPr lang="zh-CN" altLang="en-US" sz="44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368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FDDA3EC9-30D0-4E97-AE4A-CD9B399B4D27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29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5C0821-153C-4AB8-BF43-8C94AB5A1252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本讲主要内容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052513"/>
            <a:ext cx="7108825" cy="3689350"/>
          </a:xfrm>
        </p:spPr>
        <p:txBody>
          <a:bodyPr/>
          <a:lstStyle/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泊松过程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泊松过程的两个定义及其等价性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泊松过程的概率分布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泊松过程的性质</a:t>
            </a:r>
            <a:endParaRPr lang="en-US" altLang="zh-CN" sz="3200" smtClean="0">
              <a:solidFill>
                <a:srgbClr val="CC00CC"/>
              </a:solidFill>
              <a:latin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200" smtClean="0">
                <a:solidFill>
                  <a:srgbClr val="CC00CC"/>
                </a:solidFill>
                <a:latin typeface="黑体" panose="02010609060101010101" pitchFamily="49" charset="-122"/>
              </a:rPr>
              <a:t>非齐次泊松过程</a:t>
            </a:r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D431D678-7ACD-487D-8158-EA742F3A3816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3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D6D95D-1BA1-4EFE-AD7F-91186A070BD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下一讲内容预告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25" y="1136650"/>
            <a:ext cx="5813425" cy="51704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泊松过程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复合泊松过程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latin typeface="黑体" panose="02010609060101010101" pitchFamily="49" charset="-122"/>
              </a:rPr>
              <a:t>更新计数过程</a:t>
            </a:r>
            <a:endParaRPr lang="en-US" altLang="zh-CN" sz="4400" smtClean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latin typeface="黑体" panose="02010609060101010101" pitchFamily="49" charset="-122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马尔可夫过程的概念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马尔可夫过程的分类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latin typeface="黑体" panose="02010609060101010101" pitchFamily="49" charset="-122"/>
              </a:rPr>
              <a:t>离散参数马氏链</a:t>
            </a:r>
            <a:endParaRPr lang="zh-CN" altLang="en-US" sz="4400" smtClean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sp>
        <p:nvSpPr>
          <p:cNvPr id="378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ADB21E30-AD60-4B3D-953B-D31976CD3862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30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F435167-2B27-423D-892C-9ED41E1147CB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6375" y="1154113"/>
            <a:ext cx="7056438" cy="6905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4400" smtClean="0">
                <a:solidFill>
                  <a:srgbClr val="6600CC"/>
                </a:solidFill>
              </a:rPr>
              <a:t>P98			</a:t>
            </a:r>
            <a:r>
              <a:rPr lang="en-US" altLang="en-US" sz="4400" smtClean="0">
                <a:solidFill>
                  <a:srgbClr val="0000FF"/>
                </a:solidFill>
              </a:rPr>
              <a:t>12.		15</a:t>
            </a:r>
            <a:r>
              <a:rPr lang="en-US" altLang="zh-CN" sz="4400" smtClean="0">
                <a:solidFill>
                  <a:srgbClr val="0000FF"/>
                </a:solidFill>
              </a:rPr>
              <a:t>.		19.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/>
              <a:t>习  题  三</a:t>
            </a:r>
          </a:p>
        </p:txBody>
      </p:sp>
      <p:pic>
        <p:nvPicPr>
          <p:cNvPr id="3891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16113"/>
            <a:ext cx="8047038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387725"/>
            <a:ext cx="80470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157788"/>
            <a:ext cx="8047038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D0AB4B8E-DC13-4D34-A5BA-1C6952113356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31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r>
              <a:rPr lang="en-US" altLang="zh-CN" smtClean="0"/>
              <a:t>—</a:t>
            </a:r>
            <a:r>
              <a:rPr lang="zh-CN" altLang="en-US" smtClean="0"/>
              <a:t>下课交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1214438" y="1143000"/>
            <a:ext cx="7461250" cy="32321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13. </a:t>
            </a:r>
            <a:r>
              <a:rPr lang="zh-CN" altLang="en-US" smtClean="0"/>
              <a:t>设</a:t>
            </a:r>
            <a:r>
              <a:rPr lang="en-US" altLang="zh-CN" smtClean="0">
                <a:sym typeface="Symbol" panose="05050102010706020507" pitchFamily="18" charset="2"/>
              </a:rPr>
              <a:t>{ N(t), t  0}</a:t>
            </a:r>
            <a:r>
              <a:rPr lang="zh-CN" altLang="en-US" smtClean="0"/>
              <a:t>是平均率为</a:t>
            </a:r>
            <a:r>
              <a:rPr lang="el-GR" altLang="zh-CN" smtClean="0"/>
              <a:t>λ</a:t>
            </a:r>
            <a:r>
              <a:rPr lang="en-US" altLang="zh-CN" smtClean="0"/>
              <a:t> = 2</a:t>
            </a:r>
            <a:r>
              <a:rPr lang="zh-CN" altLang="en-US" smtClean="0"/>
              <a:t>的泊松过程，分别求：</a:t>
            </a:r>
            <a:endParaRPr lang="en-US" altLang="zh-CN" smtClean="0"/>
          </a:p>
          <a:p>
            <a:pPr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mtClean="0"/>
              <a:t>E(N(2)N(3))</a:t>
            </a:r>
          </a:p>
          <a:p>
            <a:pPr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mtClean="0"/>
              <a:t>P( N(2)=1,  N(3)=2 )</a:t>
            </a:r>
          </a:p>
          <a:p>
            <a:pPr>
              <a:lnSpc>
                <a:spcPct val="150000"/>
              </a:lnSpc>
              <a:buFont typeface="黑体" panose="02010609060101010101" pitchFamily="49" charset="-122"/>
              <a:buAutoNum type="circleNumDbPlain"/>
            </a:pPr>
            <a:r>
              <a:rPr lang="en-US" altLang="zh-CN" smtClean="0"/>
              <a:t>P( N(3)=2 | N(2)=1 )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8EFE97-4058-452D-A8D4-2D9ABA98B68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99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5C2CE5F-332F-4470-81F0-A390AAA4CD56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32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E9CB36-9542-4CA6-9F60-8A5DE864C0F8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eaLnBrk="1" hangingPunct="1"/>
            <a:r>
              <a:rPr lang="en-US" altLang="zh-CN" sz="4800" smtClean="0"/>
              <a:t>3.</a:t>
            </a:r>
            <a:r>
              <a:rPr lang="zh-CN" altLang="en-US" sz="4800" smtClean="0"/>
              <a:t>泊松过程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990600"/>
            <a:ext cx="7799387" cy="5556250"/>
          </a:xfrm>
        </p:spPr>
        <p:txBody>
          <a:bodyPr/>
          <a:lstStyle/>
          <a:p>
            <a:pPr algn="r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泊松过程是一种很重要的计数过程，它在随机过</a:t>
            </a:r>
          </a:p>
          <a:p>
            <a:pPr algn="di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程的理论和应用方面都起着重要的作用，特别在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运筹学和排队论中的作用更为显著。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泊松过程的实例很多，例如：在</a:t>
            </a:r>
            <a:r>
              <a:rPr lang="en-US" altLang="zh-CN" smtClean="0"/>
              <a:t>[0, t)</a:t>
            </a:r>
            <a:r>
              <a:rPr lang="zh-CN" altLang="en-US" smtClean="0"/>
              <a:t>时间内，</a:t>
            </a:r>
            <a:endParaRPr lang="zh-CN" altLang="en-US" smtClean="0">
              <a:sym typeface="Symbol" panose="05050102010706020507" pitchFamily="18" charset="2"/>
            </a:endParaRPr>
          </a:p>
          <a:p>
            <a:pPr marL="990600" lvl="1" indent="-533400"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到达某超级市场的顾客数</a:t>
            </a:r>
            <a:r>
              <a:rPr lang="en-US" altLang="zh-CN" sz="2800" smtClean="0">
                <a:sym typeface="Symbol" panose="05050102010706020507" pitchFamily="18" charset="2"/>
              </a:rPr>
              <a:t>N(t)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某电话交换台的呼唤数</a:t>
            </a:r>
            <a:r>
              <a:rPr lang="en-US" altLang="zh-CN" sz="2800" smtClean="0">
                <a:sym typeface="Symbol" panose="05050102010706020507" pitchFamily="18" charset="2"/>
              </a:rPr>
              <a:t>N(t)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某车间发生故障的机器数</a:t>
            </a:r>
            <a:r>
              <a:rPr lang="en-US" altLang="zh-CN" sz="2800" smtClean="0">
                <a:sym typeface="Symbol" panose="05050102010706020507" pitchFamily="18" charset="2"/>
              </a:rPr>
              <a:t>N(t)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某计数器接受到的粒子数</a:t>
            </a:r>
            <a:r>
              <a:rPr lang="en-US" altLang="zh-CN" sz="2800" smtClean="0">
                <a:sym typeface="Symbol" panose="05050102010706020507" pitchFamily="18" charset="2"/>
              </a:rPr>
              <a:t>N(t)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某通信系统出现的误码数</a:t>
            </a:r>
            <a:r>
              <a:rPr lang="en-US" altLang="zh-CN" sz="2800" smtClean="0">
                <a:sym typeface="Symbol" panose="05050102010706020507" pitchFamily="18" charset="2"/>
              </a:rPr>
              <a:t>N(t)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等等，</a:t>
            </a:r>
            <a:r>
              <a:rPr lang="en-US" altLang="zh-CN" smtClean="0">
                <a:sym typeface="Symbol" panose="05050102010706020507" pitchFamily="18" charset="2"/>
              </a:rPr>
              <a:t>{N(t), t0}</a:t>
            </a:r>
            <a:r>
              <a:rPr lang="zh-CN" altLang="en-US" smtClean="0">
                <a:sym typeface="Symbol" panose="05050102010706020507" pitchFamily="18" charset="2"/>
              </a:rPr>
              <a:t>都是泊松过程的典型实例。</a:t>
            </a:r>
          </a:p>
        </p:txBody>
      </p:sp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EDF98EB-3F2E-42C1-90F0-D43D0F969E8C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4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7AE702-768B-4E6C-9E34-05A961563DBD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泊松过程的定义</a:t>
            </a:r>
            <a:r>
              <a:rPr lang="en-US" altLang="zh-CN" sz="4800" smtClean="0"/>
              <a:t>1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7777162" cy="27781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如果取非负整数值的计数过程</a:t>
            </a:r>
            <a:r>
              <a:rPr lang="en-US" altLang="zh-CN" smtClean="0">
                <a:sym typeface="Symbol" panose="05050102010706020507" pitchFamily="18" charset="2"/>
              </a:rPr>
              <a:t>{N(t), t0}</a:t>
            </a:r>
            <a:r>
              <a:rPr lang="zh-CN" altLang="en-US" smtClean="0">
                <a:sym typeface="Symbol" panose="05050102010706020507" pitchFamily="18" charset="2"/>
              </a:rPr>
              <a:t>满足：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</a:pPr>
            <a:r>
              <a:rPr lang="en-US" altLang="zh-CN" sz="2800" smtClean="0">
                <a:sym typeface="Symbol" panose="05050102010706020507" pitchFamily="18" charset="2"/>
              </a:rPr>
              <a:t>N(0)</a:t>
            </a:r>
            <a:r>
              <a:rPr lang="zh-CN" altLang="en-US" sz="2800" smtClean="0"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sym typeface="Symbol" panose="05050102010706020507" pitchFamily="18" charset="2"/>
              </a:rPr>
              <a:t>0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具有独立增量；</a:t>
            </a:r>
          </a:p>
          <a:p>
            <a:pPr marL="990600" lvl="1" indent="-533400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AutoNum type="arabicParenR"/>
            </a:pPr>
            <a:r>
              <a:rPr lang="zh-CN" altLang="en-US" sz="2800" smtClean="0">
                <a:sym typeface="Symbol" panose="05050102010706020507" pitchFamily="18" charset="2"/>
              </a:rPr>
              <a:t>对任意</a:t>
            </a:r>
            <a:r>
              <a:rPr lang="en-US" altLang="zh-CN" sz="2800" smtClean="0">
                <a:sym typeface="Symbol" panose="05050102010706020507" pitchFamily="18" charset="2"/>
              </a:rPr>
              <a:t>0s&lt;t, N(t)-N(s)</a:t>
            </a:r>
            <a:r>
              <a:rPr lang="zh-CN" altLang="en-US" sz="2800" smtClean="0">
                <a:sym typeface="Symbol" panose="05050102010706020507" pitchFamily="18" charset="2"/>
              </a:rPr>
              <a:t>服从参数为</a:t>
            </a:r>
            <a:r>
              <a:rPr lang="en-US" altLang="zh-CN" sz="2800" smtClean="0">
                <a:sym typeface="Symbol" panose="05050102010706020507" pitchFamily="18" charset="2"/>
              </a:rPr>
              <a:t>(t-s)</a:t>
            </a:r>
            <a:r>
              <a:rPr lang="zh-CN" altLang="en-US" sz="2800" smtClean="0">
                <a:sym typeface="Symbol" panose="05050102010706020507" pitchFamily="18" charset="2"/>
              </a:rPr>
              <a:t>泊松分布，即</a:t>
            </a:r>
          </a:p>
        </p:txBody>
      </p:sp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1589088" y="4032250"/>
          <a:ext cx="73723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3" imgW="3149600" imgH="419100" progId="Equation.3">
                  <p:embed/>
                </p:oleObj>
              </mc:Choice>
              <mc:Fallback>
                <p:oleObj name="公式" r:id="rId3" imgW="3149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032250"/>
                        <a:ext cx="73723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1189038" y="5013325"/>
            <a:ext cx="770413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则称</a:t>
            </a:r>
            <a:r>
              <a:rPr lang="en-US" altLang="zh-CN">
                <a:sym typeface="Symbol" panose="05050102010706020507" pitchFamily="18" charset="2"/>
              </a:rPr>
              <a:t>{N(t), t0}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参数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或平均率、强度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0000FF"/>
                </a:solidFill>
                <a:sym typeface="Symbol" panose="05050102010706020507" pitchFamily="18" charset="2"/>
              </a:rPr>
              <a:t>为的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齐次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rgbClr val="CC00CC"/>
                </a:solidFill>
                <a:sym typeface="Symbol" panose="05050102010706020507" pitchFamily="18" charset="2"/>
              </a:rPr>
              <a:t>泊松过程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E6908E6A-D5B4-462D-8CAC-426F6B804546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5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  <p:bldP spid="2928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7A3B86-26D2-40AA-B256-67FD14519614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82575"/>
            <a:ext cx="7467600" cy="731838"/>
          </a:xfrm>
        </p:spPr>
        <p:txBody>
          <a:bodyPr/>
          <a:lstStyle/>
          <a:p>
            <a:pPr eaLnBrk="1" hangingPunct="1"/>
            <a:r>
              <a:rPr lang="zh-CN" altLang="en-US" sz="4800" smtClean="0"/>
              <a:t>泊松过程的定义</a:t>
            </a:r>
            <a:r>
              <a:rPr lang="en-US" altLang="zh-CN" sz="4800" smtClean="0"/>
              <a:t>2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079500"/>
            <a:ext cx="7561263" cy="5089525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如果取非负整数值得计数过程</a:t>
            </a:r>
            <a:r>
              <a:rPr lang="en-US" altLang="zh-CN" smtClean="0">
                <a:sym typeface="Symbol" panose="05050102010706020507" pitchFamily="18" charset="2"/>
              </a:rPr>
              <a:t>{N(t), t0}</a:t>
            </a:r>
            <a:r>
              <a:rPr lang="zh-CN" altLang="en-US" smtClean="0">
                <a:sym typeface="Symbol" panose="05050102010706020507" pitchFamily="18" charset="2"/>
              </a:rPr>
              <a:t>满足下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列条件：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lphaLcParenR"/>
            </a:pPr>
            <a:r>
              <a:rPr lang="en-US" altLang="zh-CN" sz="2800" smtClean="0">
                <a:sym typeface="Symbol" panose="05050102010706020507" pitchFamily="18" charset="2"/>
              </a:rPr>
              <a:t>N(0)</a:t>
            </a:r>
            <a:r>
              <a:rPr lang="zh-CN" altLang="en-US" sz="2800" smtClean="0"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sym typeface="Symbol" panose="05050102010706020507" pitchFamily="18" charset="2"/>
              </a:rPr>
              <a:t>0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lphaLcParenR"/>
            </a:pPr>
            <a:r>
              <a:rPr lang="zh-CN" altLang="en-US" sz="2800" smtClean="0">
                <a:sym typeface="Symbol" panose="05050102010706020507" pitchFamily="18" charset="2"/>
              </a:rPr>
              <a:t>具有平稳独立增量；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lphaLcParenR"/>
            </a:pPr>
            <a:r>
              <a:rPr lang="en-US" altLang="zh-CN" sz="2800" smtClean="0">
                <a:sym typeface="Symbol" panose="05050102010706020507" pitchFamily="18" charset="2"/>
              </a:rPr>
              <a:t>P{N(h)=1}</a:t>
            </a:r>
            <a:r>
              <a:rPr lang="zh-CN" altLang="en-US" sz="2800" smtClean="0">
                <a:sym typeface="Symbol" panose="05050102010706020507" pitchFamily="18" charset="2"/>
              </a:rPr>
              <a:t>＝</a:t>
            </a:r>
            <a:r>
              <a:rPr lang="en-US" altLang="zh-CN" sz="2800" smtClean="0">
                <a:sym typeface="Symbol" panose="05050102010706020507" pitchFamily="18" charset="2"/>
              </a:rPr>
              <a:t>h+o(h)</a:t>
            </a:r>
            <a:r>
              <a:rPr lang="zh-CN" altLang="en-US" sz="2800" smtClean="0">
                <a:sym typeface="Symbol" panose="05050102010706020507" pitchFamily="18" charset="2"/>
              </a:rPr>
              <a:t>；</a:t>
            </a:r>
          </a:p>
          <a:p>
            <a:pPr marL="990600" lvl="1" indent="-533400" eaLnBrk="1" hangingPunct="1">
              <a:lnSpc>
                <a:spcPct val="150000"/>
              </a:lnSpc>
              <a:buFontTx/>
              <a:buAutoNum type="alphaLcParenR"/>
            </a:pPr>
            <a:r>
              <a:rPr lang="en-US" altLang="zh-CN" sz="2800" smtClean="0">
                <a:sym typeface="Symbol" panose="05050102010706020507" pitchFamily="18" charset="2"/>
              </a:rPr>
              <a:t>P{N(h)2}</a:t>
            </a:r>
            <a:r>
              <a:rPr lang="zh-CN" altLang="en-US" sz="2800" smtClean="0">
                <a:sym typeface="Symbol" panose="05050102010706020507" pitchFamily="18" charset="2"/>
              </a:rPr>
              <a:t>＝</a:t>
            </a:r>
            <a:r>
              <a:rPr lang="en-US" altLang="zh-CN" sz="2800" smtClean="0">
                <a:sym typeface="Symbol" panose="05050102010706020507" pitchFamily="18" charset="2"/>
              </a:rPr>
              <a:t>o(h)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ym typeface="Symbol" panose="05050102010706020507" pitchFamily="18" charset="2"/>
              </a:rPr>
              <a:t>则称</a:t>
            </a:r>
            <a:r>
              <a:rPr lang="en-US" altLang="zh-CN" smtClean="0">
                <a:sym typeface="Symbol" panose="05050102010706020507" pitchFamily="18" charset="2"/>
              </a:rPr>
              <a:t>{N(t), t0}</a:t>
            </a:r>
            <a:r>
              <a:rPr lang="zh-CN" altLang="en-US" smtClean="0">
                <a:sym typeface="Symbol" panose="05050102010706020507" pitchFamily="18" charset="2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参数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或平均率、强度</a:t>
            </a:r>
            <a:r>
              <a:rPr lang="en-US" altLang="zh-CN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sym typeface="Symbol" panose="05050102010706020507" pitchFamily="18" charset="2"/>
              </a:rPr>
              <a:t>为的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zh-CN" altLang="en-US" smtClean="0">
                <a:solidFill>
                  <a:srgbClr val="CC00CC"/>
                </a:solidFill>
                <a:sym typeface="Symbol" panose="05050102010706020507" pitchFamily="18" charset="2"/>
              </a:rPr>
              <a:t>齐</a:t>
            </a:r>
            <a:endParaRPr lang="en-US" altLang="zh-CN" smtClean="0">
              <a:solidFill>
                <a:srgbClr val="CC00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C00CC"/>
                </a:solidFill>
                <a:sym typeface="Symbol" panose="05050102010706020507" pitchFamily="18" charset="2"/>
              </a:rPr>
              <a:t>次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r>
              <a:rPr lang="zh-CN" altLang="en-US" smtClean="0">
                <a:solidFill>
                  <a:srgbClr val="CC00CC"/>
                </a:solidFill>
                <a:sym typeface="Symbol" panose="05050102010706020507" pitchFamily="18" charset="2"/>
              </a:rPr>
              <a:t>泊松过程</a:t>
            </a:r>
            <a:r>
              <a:rPr lang="zh-CN" altLang="en-US" smtClean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23859BFF-EE79-412F-9909-3316AC892593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6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CE7CB7-E24B-4613-9EEC-2227BF5F99FB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等价定理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6962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C00CC"/>
                </a:solidFill>
              </a:rPr>
              <a:t>定理</a:t>
            </a:r>
            <a:r>
              <a:rPr lang="zh-CN" altLang="en-US" smtClean="0"/>
              <a:t>  </a:t>
            </a:r>
            <a:r>
              <a:rPr lang="zh-CN" altLang="en-US" smtClean="0">
                <a:solidFill>
                  <a:srgbClr val="0000FF"/>
                </a:solidFill>
              </a:rPr>
              <a:t>泊松过程的定义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与定义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是等价的。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1066800" y="1692275"/>
            <a:ext cx="7848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CC00CC"/>
                </a:solidFill>
              </a:rPr>
              <a:t>证明</a:t>
            </a:r>
            <a:r>
              <a:rPr lang="zh-CN" altLang="en-US"/>
              <a:t>  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zh-CN" altLang="en-US"/>
              <a:t>条件</a:t>
            </a:r>
            <a:r>
              <a:rPr lang="en-US" altLang="zh-CN"/>
              <a:t>a)</a:t>
            </a:r>
            <a:r>
              <a:rPr lang="zh-CN" altLang="en-US"/>
              <a:t>与</a:t>
            </a:r>
            <a:r>
              <a:rPr lang="en-US" altLang="zh-CN"/>
              <a:t>1)</a:t>
            </a:r>
            <a:r>
              <a:rPr lang="zh-CN" altLang="en-US"/>
              <a:t>相同。条件</a:t>
            </a:r>
            <a:r>
              <a:rPr lang="en-US" altLang="zh-CN"/>
              <a:t>b)</a:t>
            </a:r>
            <a:r>
              <a:rPr lang="zh-CN" altLang="en-US"/>
              <a:t>可由</a:t>
            </a:r>
            <a:r>
              <a:rPr lang="en-US" altLang="zh-CN"/>
              <a:t>2)</a:t>
            </a:r>
            <a:r>
              <a:rPr lang="zh-CN" altLang="en-US"/>
              <a:t>和</a:t>
            </a:r>
            <a:r>
              <a:rPr lang="en-US" altLang="zh-CN"/>
              <a:t>3)</a:t>
            </a:r>
            <a:r>
              <a:rPr lang="zh-CN" altLang="en-US"/>
              <a:t>直接得到。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/>
              <a:t>      </a:t>
            </a:r>
            <a:r>
              <a:rPr lang="en-US" altLang="zh-CN"/>
              <a:t>P{N(h)=1}</a:t>
            </a:r>
            <a:r>
              <a:rPr lang="zh-CN" altLang="en-US"/>
              <a:t>＝</a:t>
            </a:r>
            <a:r>
              <a:rPr lang="en-US" altLang="zh-CN"/>
              <a:t>P{N(h)-N(0)=1}</a:t>
            </a:r>
            <a:r>
              <a:rPr lang="zh-CN" altLang="en-US"/>
              <a:t>＝</a:t>
            </a:r>
            <a:endParaRPr lang="zh-CN" altLang="en-US">
              <a:sym typeface="Symbol" panose="05050102010706020507" pitchFamily="18" charset="2"/>
            </a:endParaRPr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6334125" y="2595563"/>
          <a:ext cx="1282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3" imgW="596641" imgH="406224" progId="Equation.3">
                  <p:embed/>
                </p:oleObj>
              </mc:Choice>
              <mc:Fallback>
                <p:oleObj name="Equation" r:id="rId3" imgW="596641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2595563"/>
                        <a:ext cx="12827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4" name="Object 6"/>
          <p:cNvGraphicFramePr>
            <a:graphicFrameLocks noChangeAspect="1"/>
          </p:cNvGraphicFramePr>
          <p:nvPr/>
        </p:nvGraphicFramePr>
        <p:xfrm>
          <a:off x="2495550" y="4318000"/>
          <a:ext cx="36496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5" imgW="1777229" imgH="444307" progId="Equation.3">
                  <p:embed/>
                </p:oleObj>
              </mc:Choice>
              <mc:Fallback>
                <p:oleObj name="Equation" r:id="rId5" imgW="1777229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318000"/>
                        <a:ext cx="36496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2190750" y="5254625"/>
          <a:ext cx="46672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7" imgW="2374900" imgH="482600" progId="Equation.3">
                  <p:embed/>
                </p:oleObj>
              </mc:Choice>
              <mc:Fallback>
                <p:oleObj name="Equation" r:id="rId7" imgW="23749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5254625"/>
                        <a:ext cx="46672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1143000" y="6042025"/>
            <a:ext cx="121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即</a:t>
            </a:r>
            <a:r>
              <a:rPr lang="en-US" altLang="zh-CN">
                <a:sym typeface="Symbol" panose="05050102010706020507" pitchFamily="18" charset="2"/>
              </a:rPr>
              <a:t>d)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1044575" y="3357563"/>
            <a:ext cx="7848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zh-CN"/>
              <a:t>  </a:t>
            </a:r>
            <a:r>
              <a:rPr lang="zh-CN" altLang="en-US"/>
              <a:t>＝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h[1-h+o(h)]</a:t>
            </a:r>
            <a:r>
              <a:rPr lang="zh-CN" altLang="en-US"/>
              <a:t>＝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h+o(h)</a:t>
            </a:r>
          </a:p>
          <a:p>
            <a:pPr eaLnBrk="1" hangingPunct="1"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即</a:t>
            </a:r>
            <a:r>
              <a:rPr lang="en-US" altLang="zh-CN">
                <a:sym typeface="Symbol" panose="05050102010706020507" pitchFamily="18" charset="2"/>
              </a:rPr>
              <a:t>c)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43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B647C72-EAE4-4174-8A3D-9E64497AD992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7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uild="p" autoUpdateAnimBg="0"/>
      <p:bldP spid="293896" grpId="0" autoUpdateAnimBg="0"/>
      <p:bldP spid="2938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11858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0000FF"/>
                </a:solidFill>
                <a:sym typeface="Symbol" panose="05050102010706020507" pitchFamily="18" charset="2"/>
              </a:rPr>
              <a:t>1</a:t>
            </a:r>
            <a:r>
              <a:rPr lang="zh-CN" altLang="en-US" sz="2400" smtClean="0">
                <a:solidFill>
                  <a:srgbClr val="0000FF"/>
                </a:solidFill>
              </a:rPr>
              <a:t>：</a:t>
            </a:r>
            <a:r>
              <a:rPr lang="zh-CN" altLang="en-US" sz="2400" smtClean="0">
                <a:solidFill>
                  <a:srgbClr val="000000"/>
                </a:solidFill>
              </a:rPr>
              <a:t>条件</a:t>
            </a:r>
            <a:r>
              <a:rPr lang="en-US" altLang="zh-CN" sz="2400" smtClean="0">
                <a:solidFill>
                  <a:srgbClr val="000000"/>
                </a:solidFill>
              </a:rPr>
              <a:t>1)</a:t>
            </a:r>
            <a:r>
              <a:rPr lang="zh-CN" altLang="en-US" sz="2400" smtClean="0">
                <a:solidFill>
                  <a:srgbClr val="000000"/>
                </a:solidFill>
              </a:rPr>
              <a:t>与</a:t>
            </a:r>
            <a:r>
              <a:rPr lang="en-US" altLang="zh-CN" sz="2400" smtClean="0">
                <a:solidFill>
                  <a:srgbClr val="000000"/>
                </a:solidFill>
              </a:rPr>
              <a:t>a)</a:t>
            </a:r>
            <a:r>
              <a:rPr lang="zh-CN" altLang="en-US" sz="2400" smtClean="0">
                <a:solidFill>
                  <a:srgbClr val="000000"/>
                </a:solidFill>
              </a:rPr>
              <a:t>相同。条件</a:t>
            </a:r>
            <a:r>
              <a:rPr lang="en-US" altLang="zh-CN" sz="2400" smtClean="0">
                <a:solidFill>
                  <a:srgbClr val="000000"/>
                </a:solidFill>
              </a:rPr>
              <a:t>2)</a:t>
            </a:r>
            <a:r>
              <a:rPr lang="zh-CN" altLang="en-US" sz="2400" smtClean="0">
                <a:solidFill>
                  <a:srgbClr val="000000"/>
                </a:solidFill>
              </a:rPr>
              <a:t>由</a:t>
            </a:r>
            <a:r>
              <a:rPr lang="en-US" altLang="zh-CN" sz="2400" smtClean="0">
                <a:solidFill>
                  <a:srgbClr val="000000"/>
                </a:solidFill>
              </a:rPr>
              <a:t>b)</a:t>
            </a:r>
            <a:r>
              <a:rPr lang="zh-CN" altLang="en-US" sz="2400" smtClean="0">
                <a:solidFill>
                  <a:srgbClr val="000000"/>
                </a:solidFill>
              </a:rPr>
              <a:t>直接得到。只要证明：</a:t>
            </a:r>
            <a:r>
              <a:rPr lang="en-US" altLang="zh-CN" sz="2400" smtClean="0">
                <a:solidFill>
                  <a:srgbClr val="000000"/>
                </a:solidFill>
              </a:rPr>
              <a:t>N(t)(t</a:t>
            </a:r>
            <a:r>
              <a:rPr lang="en-US" altLang="zh-CN" sz="2400" smtClean="0">
                <a:solidFill>
                  <a:srgbClr val="000000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 smtClean="0">
                <a:solidFill>
                  <a:srgbClr val="000000"/>
                </a:solidFill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服从参数为</a:t>
            </a:r>
            <a:r>
              <a:rPr lang="en-US" altLang="zh-CN" sz="2400" smtClean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泊松分布。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400" smtClean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smtClean="0">
                <a:solidFill>
                  <a:srgbClr val="000000"/>
                </a:solidFill>
                <a:sym typeface="Symbol" panose="05050102010706020507" pitchFamily="18" charset="2"/>
              </a:rPr>
              <a:t>(t)</a:t>
            </a:r>
            <a:r>
              <a:rPr lang="zh-CN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smtClean="0">
                <a:solidFill>
                  <a:srgbClr val="000000"/>
                </a:solidFill>
                <a:sym typeface="Symbol" panose="05050102010706020507" pitchFamily="18" charset="2"/>
              </a:rPr>
              <a:t>P{N(t)=k}</a:t>
            </a:r>
            <a:r>
              <a:rPr lang="zh-CN" altLang="en-US" sz="2400" smtClean="0">
                <a:solidFill>
                  <a:srgbClr val="000000"/>
                </a:solidFill>
                <a:sym typeface="Symbol" panose="05050102010706020507" pitchFamily="18" charset="2"/>
              </a:rPr>
              <a:t>，利用归纳法证明：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1E85C6-0AF0-4B56-B76A-C796560154B0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590800" y="2309813"/>
          <a:ext cx="37338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3" imgW="1905000" imgH="419100" progId="Equation.3">
                  <p:embed/>
                </p:oleObj>
              </mc:Choice>
              <mc:Fallback>
                <p:oleObj name="Equation" r:id="rId3" imgW="1905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09813"/>
                        <a:ext cx="37338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66800" y="3048000"/>
            <a:ext cx="7848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(1)  k=0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0</a:t>
            </a:r>
            <a:r>
              <a:rPr lang="en-US" altLang="zh-CN" sz="2400">
                <a:sym typeface="Symbol" panose="05050102010706020507" pitchFamily="18" charset="2"/>
              </a:rPr>
              <a:t>(t+h)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P{N(t+h)=0}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P{N(t)=0, N(t+h)-N(t)=0}</a:t>
            </a:r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		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P{N(t)=0}P{N(t+h)-N(t)=0}</a:t>
            </a: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438400" y="4800600"/>
          <a:ext cx="4025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5" imgW="2197100" imgH="406400" progId="Equation.3">
                  <p:embed/>
                </p:oleObj>
              </mc:Choice>
              <mc:Fallback>
                <p:oleObj name="Equation" r:id="rId5" imgW="21971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40259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117600" y="5559425"/>
          <a:ext cx="48514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公式" r:id="rId7" imgW="2413000" imgH="482600" progId="Equation.3">
                  <p:embed/>
                </p:oleObj>
              </mc:Choice>
              <mc:Fallback>
                <p:oleObj name="公式" r:id="rId7" imgW="2413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559425"/>
                        <a:ext cx="48514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145213" y="5810250"/>
            <a:ext cx="2674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解得：</a:t>
            </a: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0</a:t>
            </a:r>
            <a:r>
              <a:rPr lang="en-US" altLang="zh-CN" sz="2400">
                <a:sym typeface="Symbol" panose="05050102010706020507" pitchFamily="18" charset="2"/>
              </a:rPr>
              <a:t>(t)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e</a:t>
            </a:r>
            <a:r>
              <a:rPr lang="en-US" altLang="zh-CN" sz="2400" baseline="30000">
                <a:sym typeface="Symbol" panose="05050102010706020507" pitchFamily="18" charset="2"/>
              </a:rPr>
              <a:t>-t</a:t>
            </a:r>
            <a:r>
              <a:rPr lang="zh-CN" altLang="en-US" sz="240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987675" y="4292600"/>
            <a:ext cx="59769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＝ </a:t>
            </a:r>
            <a:r>
              <a:rPr lang="en-US" altLang="zh-CN" sz="2400">
                <a:sym typeface="Symbol" panose="05050102010706020507" pitchFamily="18" charset="2"/>
              </a:rPr>
              <a:t>P{N(t)=0}P{N(h)=0}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0</a:t>
            </a:r>
            <a:r>
              <a:rPr lang="en-US" altLang="zh-CN" sz="2400">
                <a:sym typeface="Symbol" panose="05050102010706020507" pitchFamily="18" charset="2"/>
              </a:rPr>
              <a:t>(t)[1-h+o(h)]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87450" y="4879975"/>
            <a:ext cx="9366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因为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6588125" y="2636838"/>
            <a:ext cx="2232025" cy="792162"/>
          </a:xfrm>
          <a:prstGeom prst="wedgeRoundRectCallout">
            <a:avLst>
              <a:gd name="adj1" fmla="val -45194"/>
              <a:gd name="adj2" fmla="val 119287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</a:rPr>
              <a:t>独立增量过程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971550" y="3644900"/>
            <a:ext cx="1728788" cy="792163"/>
          </a:xfrm>
          <a:prstGeom prst="wedgeRoundRectCallout">
            <a:avLst>
              <a:gd name="adj1" fmla="val 78241"/>
              <a:gd name="adj2" fmla="val 54810"/>
              <a:gd name="adj3" fmla="val 16667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</a:rPr>
              <a:t>平稳性</a:t>
            </a:r>
          </a:p>
        </p:txBody>
      </p: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6443663" y="1268413"/>
            <a:ext cx="2520950" cy="1008062"/>
            <a:chOff x="4059" y="799"/>
            <a:chExt cx="1588" cy="635"/>
          </a:xfrm>
        </p:grpSpPr>
        <p:sp>
          <p:nvSpPr>
            <p:cNvPr id="15377" name="AutoShape 14"/>
            <p:cNvSpPr>
              <a:spLocks noChangeArrowheads="1"/>
            </p:cNvSpPr>
            <p:nvPr/>
          </p:nvSpPr>
          <p:spPr bwMode="auto">
            <a:xfrm>
              <a:off x="4059" y="799"/>
              <a:ext cx="1588" cy="635"/>
            </a:xfrm>
            <a:prstGeom prst="wedgeRoundRectCallout">
              <a:avLst>
                <a:gd name="adj1" fmla="val 4157"/>
                <a:gd name="adj2" fmla="val 264486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CC00CC"/>
                </a:buClr>
                <a:buAutoNum type="arabicParenR"/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zh-CN" sz="2400">
                <a:sym typeface="Symbol" panose="05050102010706020507" pitchFamily="18" charset="2"/>
              </a:endParaRPr>
            </a:p>
          </p:txBody>
        </p:sp>
        <p:graphicFrame>
          <p:nvGraphicFramePr>
            <p:cNvPr id="15378" name="Object 15"/>
            <p:cNvGraphicFramePr>
              <a:graphicFrameLocks noChangeAspect="1"/>
            </p:cNvGraphicFramePr>
            <p:nvPr/>
          </p:nvGraphicFramePr>
          <p:xfrm>
            <a:off x="4150" y="845"/>
            <a:ext cx="145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6" name="Equation" r:id="rId9" imgW="1135326" imgH="396168" progId="Equation.DSMT4">
                    <p:embed/>
                  </p:oleObj>
                </mc:Choice>
                <mc:Fallback>
                  <p:oleObj name="Equation" r:id="rId9" imgW="1135326" imgH="396168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845"/>
                          <a:ext cx="145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89255BAA-25A1-4150-B0F1-BCD6C324613D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8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xit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11" grpId="0"/>
      <p:bldP spid="12" grpId="0" build="p"/>
      <p:bldP spid="13" grpId="0" build="p"/>
      <p:bldP spid="14" grpId="0" animBg="1"/>
      <p:bldP spid="14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A63228C-CDA3-4370-B21C-FAD177D543DC}" type="datetime1">
              <a:rPr lang="zh-CN" altLang="en-US"/>
              <a:pPr>
                <a:defRPr/>
              </a:pPr>
              <a:t>2018/12/13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/>
              <a:t>证明</a:t>
            </a:r>
            <a:r>
              <a:rPr lang="en-US" altLang="zh-CN" smtClean="0"/>
              <a:t>(</a:t>
            </a:r>
            <a:r>
              <a:rPr lang="zh-CN" altLang="en-US" smtClean="0"/>
              <a:t>续</a:t>
            </a:r>
            <a:r>
              <a:rPr lang="en-US" altLang="zh-CN" smtClean="0"/>
              <a:t>1)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848600" cy="4016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smtClean="0"/>
              <a:t>(2)  k</a:t>
            </a:r>
            <a:r>
              <a:rPr lang="en-US" altLang="zh-CN" sz="2400" smtClean="0">
                <a:sym typeface="Symbol" panose="05050102010706020507" pitchFamily="18" charset="2"/>
              </a:rPr>
              <a:t>1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1524000" y="1463675"/>
            <a:ext cx="3200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(t+h)</a:t>
            </a: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P{N(t+h)=k}</a:t>
            </a:r>
          </a:p>
        </p:txBody>
      </p:sp>
      <p:graphicFrame>
        <p:nvGraphicFramePr>
          <p:cNvPr id="295941" name="Object 5"/>
          <p:cNvGraphicFramePr>
            <a:graphicFrameLocks noChangeAspect="1"/>
          </p:cNvGraphicFramePr>
          <p:nvPr/>
        </p:nvGraphicFramePr>
        <p:xfrm>
          <a:off x="1600200" y="4876800"/>
          <a:ext cx="5715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3" imgW="2870200" imgH="406400" progId="Equation.3">
                  <p:embed/>
                </p:oleObj>
              </mc:Choice>
              <mc:Fallback>
                <p:oleObj name="Equation" r:id="rId3" imgW="2870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5715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1387475" y="5608638"/>
          <a:ext cx="71278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3543300" imgH="469900" progId="Equation.DSMT4">
                  <p:embed/>
                </p:oleObj>
              </mc:Choice>
              <mc:Fallback>
                <p:oleObj name="Equation" r:id="rId5" imgW="35433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5608638"/>
                        <a:ext cx="712787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3" name="Object 7"/>
          <p:cNvGraphicFramePr>
            <a:graphicFrameLocks noChangeAspect="1"/>
          </p:cNvGraphicFramePr>
          <p:nvPr/>
        </p:nvGraphicFramePr>
        <p:xfrm>
          <a:off x="1828800" y="1905000"/>
          <a:ext cx="4800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7" imgW="2425700" imgH="444500" progId="Equation.3">
                  <p:embed/>
                </p:oleObj>
              </mc:Choice>
              <mc:Fallback>
                <p:oleObj name="Equation" r:id="rId7" imgW="24257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800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4" name="Object 8"/>
          <p:cNvGraphicFramePr>
            <a:graphicFrameLocks noChangeAspect="1"/>
          </p:cNvGraphicFramePr>
          <p:nvPr/>
        </p:nvGraphicFramePr>
        <p:xfrm>
          <a:off x="1828800" y="2790825"/>
          <a:ext cx="3581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9" imgW="1981200" imgH="444500" progId="Equation.3">
                  <p:embed/>
                </p:oleObj>
              </mc:Choice>
              <mc:Fallback>
                <p:oleObj name="Equation" r:id="rId9" imgW="19812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90825"/>
                        <a:ext cx="3581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1828800" y="3568700"/>
          <a:ext cx="647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11" imgW="3708400" imgH="444500" progId="Equation.3">
                  <p:embed/>
                </p:oleObj>
              </mc:Choice>
              <mc:Fallback>
                <p:oleObj name="Equation" r:id="rId11" imgW="37084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68700"/>
                        <a:ext cx="6477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1752600" y="4306888"/>
            <a:ext cx="7086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zh-CN" altLang="en-US" sz="2400">
                <a:sym typeface="Symbol" panose="05050102010706020507" pitchFamily="18" charset="2"/>
              </a:rPr>
              <a:t>＝</a:t>
            </a:r>
            <a:r>
              <a:rPr lang="en-US" altLang="zh-CN" sz="2400"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sym typeface="Symbol" panose="05050102010706020507" pitchFamily="18" charset="2"/>
              </a:rPr>
              <a:t>k</a:t>
            </a:r>
            <a:r>
              <a:rPr lang="en-US" altLang="zh-CN" sz="2400">
                <a:sym typeface="Symbol" panose="05050102010706020507" pitchFamily="18" charset="2"/>
              </a:rPr>
              <a:t>(t)[1-h+o(h)]+p</a:t>
            </a:r>
            <a:r>
              <a:rPr lang="en-US" altLang="zh-CN" sz="2400" baseline="-25000">
                <a:sym typeface="Symbol" panose="05050102010706020507" pitchFamily="18" charset="2"/>
              </a:rPr>
              <a:t>k-1</a:t>
            </a:r>
            <a:r>
              <a:rPr lang="en-US" altLang="zh-CN" sz="2400">
                <a:sym typeface="Symbol" panose="05050102010706020507" pitchFamily="18" charset="2"/>
              </a:rPr>
              <a:t>(t)[h+o(h)]+o(h)</a:t>
            </a:r>
            <a:r>
              <a:rPr lang="zh-CN" altLang="en-US" sz="2400">
                <a:sym typeface="Symbol" panose="05050102010706020507" pitchFamily="18" charset="2"/>
              </a:rPr>
              <a:t>，</a:t>
            </a:r>
          </a:p>
        </p:txBody>
      </p:sp>
      <p:sp>
        <p:nvSpPr>
          <p:cNvPr id="163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>
                <a:solidFill>
                  <a:srgbClr val="00FF00"/>
                </a:solidFill>
                <a:ea typeface="黑体" panose="02010609060101010101" pitchFamily="49" charset="-122"/>
              </a:rPr>
              <a:t>32</a:t>
            </a:r>
            <a:r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t>－</a:t>
            </a:r>
            <a:fld id="{B43D821E-00E5-45B8-967E-9C9DB7DAB38E}" type="slidenum">
              <a:rPr lang="zh-CN" altLang="en-US" sz="1800">
                <a:solidFill>
                  <a:srgbClr val="00FF00"/>
                </a:solidFill>
                <a:ea typeface="黑体" panose="02010609060101010101" pitchFamily="49" charset="-122"/>
              </a:rPr>
              <a:pPr/>
              <a:t>9</a:t>
            </a:fld>
            <a:endParaRPr lang="zh-CN" altLang="en-US" sz="1800">
              <a:solidFill>
                <a:srgbClr val="00FF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  <p:bldP spid="295940" grpId="0"/>
      <p:bldP spid="29594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1904</Words>
  <Application>Microsoft Office PowerPoint</Application>
  <PresentationFormat>全屏显示(4:3)</PresentationFormat>
  <Paragraphs>309</Paragraphs>
  <Slides>32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BMP 图象</vt:lpstr>
      <vt:lpstr>公式</vt:lpstr>
      <vt:lpstr>Equation</vt:lpstr>
      <vt:lpstr>随机过程与排队论</vt:lpstr>
      <vt:lpstr>上一讲内容回顾</vt:lpstr>
      <vt:lpstr>本讲主要内容</vt:lpstr>
      <vt:lpstr>3.泊松过程</vt:lpstr>
      <vt:lpstr>泊松过程的定义1</vt:lpstr>
      <vt:lpstr>泊松过程的定义2</vt:lpstr>
      <vt:lpstr>等价定理</vt:lpstr>
      <vt:lpstr>证明</vt:lpstr>
      <vt:lpstr>证明(续1)</vt:lpstr>
      <vt:lpstr>证明(续2)</vt:lpstr>
      <vt:lpstr>泊松过程的概率分布和数字特征</vt:lpstr>
      <vt:lpstr>泊松过程的概率分布和数字特征</vt:lpstr>
      <vt:lpstr>泊松过程的概率分布和数字特征</vt:lpstr>
      <vt:lpstr>泊松过程的性质1</vt:lpstr>
      <vt:lpstr>泊松过程的性质2</vt:lpstr>
      <vt:lpstr>PowerPoint 演示文稿</vt:lpstr>
      <vt:lpstr>PowerPoint 演示文稿</vt:lpstr>
      <vt:lpstr>泊松过程的性质3</vt:lpstr>
      <vt:lpstr>证明</vt:lpstr>
      <vt:lpstr>PowerPoint 演示文稿</vt:lpstr>
      <vt:lpstr>非齐次泊松过程</vt:lpstr>
      <vt:lpstr>定理</vt:lpstr>
      <vt:lpstr>证明</vt:lpstr>
      <vt:lpstr>PowerPoint 演示文稿</vt:lpstr>
      <vt:lpstr>PowerPoint 演示文稿</vt:lpstr>
      <vt:lpstr>PowerPoint 演示文稿</vt:lpstr>
      <vt:lpstr>例</vt:lpstr>
      <vt:lpstr>解</vt:lpstr>
      <vt:lpstr>本讲主要内容</vt:lpstr>
      <vt:lpstr>下一讲内容预告</vt:lpstr>
      <vt:lpstr>习  题  三</vt:lpstr>
      <vt:lpstr>课堂练习—下课交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GuXF-QiuH</cp:lastModifiedBy>
  <cp:revision>80</cp:revision>
  <dcterms:created xsi:type="dcterms:W3CDTF">2002-12-17T04:12:09Z</dcterms:created>
  <dcterms:modified xsi:type="dcterms:W3CDTF">2018-12-12T17:24:10Z</dcterms:modified>
</cp:coreProperties>
</file>