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7" r:id="rId2"/>
    <p:sldId id="340" r:id="rId3"/>
    <p:sldId id="342" r:id="rId4"/>
    <p:sldId id="343" r:id="rId5"/>
    <p:sldId id="306" r:id="rId6"/>
    <p:sldId id="338" r:id="rId7"/>
    <p:sldId id="339" r:id="rId8"/>
    <p:sldId id="307" r:id="rId9"/>
    <p:sldId id="308" r:id="rId10"/>
    <p:sldId id="309"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41" r:id="rId32"/>
    <p:sldId id="332" r:id="rId33"/>
    <p:sldId id="344" r:id="rId34"/>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CC"/>
    <a:srgbClr val="96FFFF"/>
    <a:srgbClr val="FF9900"/>
    <a:srgbClr val="FFFF00"/>
    <a:srgbClr val="CC00CC"/>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3" autoAdjust="0"/>
    <p:restoredTop sz="94683" autoAdjust="0"/>
  </p:normalViewPr>
  <p:slideViewPr>
    <p:cSldViewPr>
      <p:cViewPr varScale="1">
        <p:scale>
          <a:sx n="66" d="100"/>
          <a:sy n="66" d="100"/>
        </p:scale>
        <p:origin x="1336" y="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00" d="100"/>
        <a:sy n="100" d="100"/>
      </p:scale>
      <p:origin x="0" y="0"/>
    </p:cViewPr>
  </p:notesTextViewPr>
  <p:notesViewPr>
    <p:cSldViewPr>
      <p:cViewPr varScale="1">
        <p:scale>
          <a:sx n="40" d="100"/>
          <a:sy n="40" d="100"/>
        </p:scale>
        <p:origin x="-15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 Type="http://schemas.openxmlformats.org/officeDocument/2006/relationships/slide" Target="slides/slide4.xml"/><Relationship Id="rId21" Type="http://schemas.openxmlformats.org/officeDocument/2006/relationships/slide" Target="slides/slide23.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9.xml"/><Relationship Id="rId25"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6.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3.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970E9EC-19FD-4455-8398-784C78324E16}" type="slidenum">
              <a:rPr lang="en-US" altLang="zh-CN"/>
              <a:pPr>
                <a:defRPr/>
              </a:pPr>
              <a:t>‹#›</a:t>
            </a:fld>
            <a:endParaRPr lang="en-US" altLang="zh-CN"/>
          </a:p>
        </p:txBody>
      </p:sp>
    </p:spTree>
    <p:extLst>
      <p:ext uri="{BB962C8B-B14F-4D97-AF65-F5344CB8AC3E}">
        <p14:creationId xmlns:p14="http://schemas.microsoft.com/office/powerpoint/2010/main" val="2231457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40E3CD-3723-494E-8841-3D428691553F}" type="slidenum">
              <a:rPr lang="en-US" altLang="zh-CN"/>
              <a:pPr>
                <a:defRPr/>
              </a:pPr>
              <a:t>‹#›</a:t>
            </a:fld>
            <a:endParaRPr lang="en-US" altLang="zh-CN"/>
          </a:p>
        </p:txBody>
      </p:sp>
    </p:spTree>
    <p:extLst>
      <p:ext uri="{BB962C8B-B14F-4D97-AF65-F5344CB8AC3E}">
        <p14:creationId xmlns:p14="http://schemas.microsoft.com/office/powerpoint/2010/main" val="4256938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8C5A75A-4469-4E75-A1D3-532A52854EB0}" type="slidenum">
              <a:rPr lang="en-US" altLang="zh-CN" smtClean="0">
                <a:solidFill>
                  <a:srgbClr val="000000"/>
                </a:solidFill>
              </a:rPr>
              <a:pPr>
                <a:spcBef>
                  <a:spcPct val="0"/>
                </a:spcBef>
              </a:pPr>
              <a:t>11</a:t>
            </a:fld>
            <a:endParaRPr lang="en-US" altLang="zh-CN" smtClean="0">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40263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156783-A0B0-4101-BDA9-EE951C29D8DF}" type="slidenum">
              <a:rPr lang="en-US" altLang="zh-CN" smtClean="0">
                <a:solidFill>
                  <a:srgbClr val="000000"/>
                </a:solidFill>
              </a:rPr>
              <a:pPr>
                <a:spcBef>
                  <a:spcPct val="0"/>
                </a:spcBef>
              </a:pPr>
              <a:t>20</a:t>
            </a:fld>
            <a:endParaRPr lang="en-US" altLang="zh-CN" smtClean="0">
              <a:solidFill>
                <a:srgbClr val="000000"/>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4929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678C73F-4056-4CDB-8540-C52455ACCAD0}" type="slidenum">
              <a:rPr lang="en-US" altLang="zh-CN" smtClean="0">
                <a:solidFill>
                  <a:srgbClr val="000000"/>
                </a:solidFill>
              </a:rPr>
              <a:pPr>
                <a:spcBef>
                  <a:spcPct val="0"/>
                </a:spcBef>
              </a:pPr>
              <a:t>21</a:t>
            </a:fld>
            <a:endParaRPr lang="en-US" altLang="zh-CN" smtClean="0">
              <a:solidFill>
                <a:srgbClr val="000000"/>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828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B592FC6-3811-46B2-91B8-8F4C21425D3B}" type="slidenum">
              <a:rPr lang="en-US" altLang="zh-CN" smtClean="0">
                <a:solidFill>
                  <a:srgbClr val="000000"/>
                </a:solidFill>
              </a:rPr>
              <a:pPr>
                <a:spcBef>
                  <a:spcPct val="0"/>
                </a:spcBef>
              </a:pPr>
              <a:t>22</a:t>
            </a:fld>
            <a:endParaRPr lang="en-US" altLang="zh-CN" smtClean="0">
              <a:solidFill>
                <a:srgbClr val="000000"/>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25340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C0D948C-47DE-492F-B0F5-2B75EF1BBE48}" type="slidenum">
              <a:rPr lang="en-US" altLang="zh-CN" smtClean="0">
                <a:solidFill>
                  <a:srgbClr val="000000"/>
                </a:solidFill>
              </a:rPr>
              <a:pPr>
                <a:spcBef>
                  <a:spcPct val="0"/>
                </a:spcBef>
              </a:pPr>
              <a:t>23</a:t>
            </a:fld>
            <a:endParaRPr lang="en-US" altLang="zh-CN" smtClean="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07216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FFB295-FAB1-45DA-962A-1E9C1F6661B5}" type="slidenum">
              <a:rPr lang="en-US" altLang="zh-CN" smtClean="0">
                <a:solidFill>
                  <a:srgbClr val="000000"/>
                </a:solidFill>
              </a:rPr>
              <a:pPr>
                <a:spcBef>
                  <a:spcPct val="0"/>
                </a:spcBef>
              </a:pPr>
              <a:t>24</a:t>
            </a:fld>
            <a:endParaRPr lang="en-US" altLang="zh-CN" smtClean="0">
              <a:solidFill>
                <a:srgbClr val="000000"/>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644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BA0B28C-B3A8-4768-B894-1456834867DB}" type="slidenum">
              <a:rPr lang="en-US" altLang="zh-CN" smtClean="0">
                <a:solidFill>
                  <a:srgbClr val="000000"/>
                </a:solidFill>
              </a:rPr>
              <a:pPr>
                <a:spcBef>
                  <a:spcPct val="0"/>
                </a:spcBef>
              </a:pPr>
              <a:t>25</a:t>
            </a:fld>
            <a:endParaRPr lang="en-US" altLang="zh-CN" smtClean="0">
              <a:solidFill>
                <a:srgbClr val="000000"/>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26216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8EC2FD5-F8D9-4B7D-A7F2-78C736592D0D}" type="slidenum">
              <a:rPr lang="en-US" altLang="zh-CN" smtClean="0">
                <a:solidFill>
                  <a:srgbClr val="000000"/>
                </a:solidFill>
              </a:rPr>
              <a:pPr>
                <a:spcBef>
                  <a:spcPct val="0"/>
                </a:spcBef>
              </a:pPr>
              <a:t>26</a:t>
            </a:fld>
            <a:endParaRPr lang="en-US" altLang="zh-CN" smtClean="0">
              <a:solidFill>
                <a:srgbClr val="000000"/>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8157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7D6613-4903-4012-83CE-648D9795FA4A}" type="slidenum">
              <a:rPr lang="en-US" altLang="zh-CN" smtClean="0">
                <a:solidFill>
                  <a:srgbClr val="000000"/>
                </a:solidFill>
              </a:rPr>
              <a:pPr>
                <a:spcBef>
                  <a:spcPct val="0"/>
                </a:spcBef>
              </a:pPr>
              <a:t>27</a:t>
            </a:fld>
            <a:endParaRPr lang="en-US" altLang="zh-CN" smtClean="0">
              <a:solidFill>
                <a:srgbClr val="000000"/>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29977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8B0AA3B-318E-433B-92D8-AE7FA0562BD1}" type="slidenum">
              <a:rPr lang="en-US" altLang="zh-CN" smtClean="0">
                <a:solidFill>
                  <a:srgbClr val="000000"/>
                </a:solidFill>
              </a:rPr>
              <a:pPr>
                <a:spcBef>
                  <a:spcPct val="0"/>
                </a:spcBef>
              </a:pPr>
              <a:t>28</a:t>
            </a:fld>
            <a:endParaRPr lang="en-US" altLang="zh-CN" smtClean="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61128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A4A988-90E1-4341-B89F-64FF532EA1EB}" type="slidenum">
              <a:rPr lang="en-US" altLang="zh-CN" smtClean="0">
                <a:solidFill>
                  <a:srgbClr val="000000"/>
                </a:solidFill>
              </a:rPr>
              <a:pPr>
                <a:spcBef>
                  <a:spcPct val="0"/>
                </a:spcBef>
              </a:pPr>
              <a:t>29</a:t>
            </a:fld>
            <a:endParaRPr lang="en-US" altLang="zh-CN" smtClean="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0143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F809CE-4B23-477C-9555-80318603380A}" type="slidenum">
              <a:rPr lang="en-US" altLang="zh-CN" smtClean="0">
                <a:solidFill>
                  <a:srgbClr val="000000"/>
                </a:solidFill>
              </a:rPr>
              <a:pPr>
                <a:spcBef>
                  <a:spcPct val="0"/>
                </a:spcBef>
              </a:pPr>
              <a:t>12</a:t>
            </a:fld>
            <a:endParaRPr lang="en-US" altLang="zh-CN" smtClean="0">
              <a:solidFill>
                <a:srgbClr val="000000"/>
              </a:solidFill>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55447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F995BCF-62B8-46B2-94D4-5C53FD5FBD7D}" type="slidenum">
              <a:rPr lang="en-US" altLang="zh-CN" smtClean="0">
                <a:solidFill>
                  <a:srgbClr val="000000"/>
                </a:solidFill>
              </a:rPr>
              <a:pPr>
                <a:spcBef>
                  <a:spcPct val="0"/>
                </a:spcBef>
              </a:pPr>
              <a:t>30</a:t>
            </a:fld>
            <a:endParaRPr lang="en-US" altLang="zh-CN" smtClean="0">
              <a:solidFill>
                <a:srgbClr val="000000"/>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0765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6D2B25-C766-4204-8FE3-E0D08C84774E}" type="slidenum">
              <a:rPr lang="en-US" altLang="zh-CN" smtClean="0">
                <a:solidFill>
                  <a:srgbClr val="000000"/>
                </a:solidFill>
              </a:rPr>
              <a:pPr>
                <a:spcBef>
                  <a:spcPct val="0"/>
                </a:spcBef>
              </a:pPr>
              <a:t>33</a:t>
            </a:fld>
            <a:endParaRPr lang="en-US" altLang="zh-CN" smtClean="0">
              <a:solidFill>
                <a:srgbClr val="000000"/>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4300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D5EB47-EC32-4A6F-9667-12F3FFF05FD6}" type="slidenum">
              <a:rPr lang="en-US" altLang="zh-CN" smtClean="0">
                <a:solidFill>
                  <a:srgbClr val="000000"/>
                </a:solidFill>
              </a:rPr>
              <a:pPr>
                <a:spcBef>
                  <a:spcPct val="0"/>
                </a:spcBef>
              </a:pPr>
              <a:t>13</a:t>
            </a:fld>
            <a:endParaRPr lang="en-US" altLang="zh-CN" smtClean="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2551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86613B-9170-43C3-9FE5-F4AF3169229A}" type="slidenum">
              <a:rPr lang="en-US" altLang="zh-CN" smtClean="0">
                <a:solidFill>
                  <a:srgbClr val="000000"/>
                </a:solidFill>
              </a:rPr>
              <a:pPr>
                <a:spcBef>
                  <a:spcPct val="0"/>
                </a:spcBef>
              </a:pPr>
              <a:t>14</a:t>
            </a:fld>
            <a:endParaRPr lang="en-US" altLang="zh-CN"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569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50CD6DC-52EB-406D-A18F-B54D67FBED3F}" type="slidenum">
              <a:rPr lang="en-US" altLang="zh-CN" smtClean="0">
                <a:solidFill>
                  <a:srgbClr val="000000"/>
                </a:solidFill>
              </a:rPr>
              <a:pPr>
                <a:spcBef>
                  <a:spcPct val="0"/>
                </a:spcBef>
              </a:pPr>
              <a:t>15</a:t>
            </a:fld>
            <a:endParaRPr lang="en-US" altLang="zh-CN" smtClean="0">
              <a:solidFill>
                <a:srgbClr val="00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29529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7D8736-B2E8-4D1A-A67F-29E63337120D}" type="slidenum">
              <a:rPr lang="en-US" altLang="zh-CN" smtClean="0">
                <a:solidFill>
                  <a:srgbClr val="000000"/>
                </a:solidFill>
              </a:rPr>
              <a:pPr>
                <a:spcBef>
                  <a:spcPct val="0"/>
                </a:spcBef>
              </a:pPr>
              <a:t>16</a:t>
            </a:fld>
            <a:endParaRPr lang="en-US" altLang="zh-CN" smtClean="0">
              <a:solidFill>
                <a:srgbClr val="000000"/>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32874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73558C-6460-4381-B258-3525ABD767AA}" type="slidenum">
              <a:rPr lang="en-US" altLang="zh-CN" smtClean="0">
                <a:solidFill>
                  <a:srgbClr val="000000"/>
                </a:solidFill>
              </a:rPr>
              <a:pPr>
                <a:spcBef>
                  <a:spcPct val="0"/>
                </a:spcBef>
              </a:pPr>
              <a:t>17</a:t>
            </a:fld>
            <a:endParaRPr lang="en-US" altLang="zh-CN" smtClean="0">
              <a:solidFill>
                <a:srgbClr val="000000"/>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18202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C75F7C5-6A50-4E60-80DF-2342916C3633}" type="slidenum">
              <a:rPr lang="en-US" altLang="zh-CN" smtClean="0">
                <a:solidFill>
                  <a:srgbClr val="000000"/>
                </a:solidFill>
              </a:rPr>
              <a:pPr>
                <a:spcBef>
                  <a:spcPct val="0"/>
                </a:spcBef>
              </a:pPr>
              <a:t>18</a:t>
            </a:fld>
            <a:endParaRPr lang="en-US" altLang="zh-CN" smtClean="0">
              <a:solidFill>
                <a:srgbClr val="000000"/>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0714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30DAABA-0CCD-46B8-9968-5FE94F0E0A2B}" type="slidenum">
              <a:rPr lang="en-US" altLang="zh-CN" smtClean="0">
                <a:solidFill>
                  <a:srgbClr val="000000"/>
                </a:solidFill>
              </a:rPr>
              <a:pPr>
                <a:spcBef>
                  <a:spcPct val="0"/>
                </a:spcBef>
              </a:pPr>
              <a:t>19</a:t>
            </a:fld>
            <a:endParaRPr lang="en-US" altLang="zh-CN" smtClean="0">
              <a:solidFill>
                <a:srgbClr val="000000"/>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09959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userDrawn="1"/>
        </p:nvGraphicFramePr>
        <p:xfrm>
          <a:off x="3124200" y="0"/>
          <a:ext cx="2743200" cy="2506663"/>
        </p:xfrm>
        <a:graphic>
          <a:graphicData uri="http://schemas.openxmlformats.org/presentationml/2006/ole">
            <mc:AlternateContent xmlns:mc="http://schemas.openxmlformats.org/markup-compatibility/2006">
              <mc:Choice xmlns:v="urn:schemas-microsoft-com:vml" Requires="v">
                <p:oleObj spid="_x0000_s63491" name="BMP 图象" r:id="rId3" imgW="885949" imgH="809738" progId="Paint.Picture">
                  <p:embed/>
                </p:oleObj>
              </mc:Choice>
              <mc:Fallback>
                <p:oleObj name="BMP 图象" r:id="rId3" imgW="885949"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0"/>
                        <a:ext cx="2743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 name="Rectangle 2"/>
          <p:cNvSpPr>
            <a:spLocks noGrp="1" noChangeArrowheads="1"/>
          </p:cNvSpPr>
          <p:nvPr>
            <p:ph type="ctrTitle"/>
          </p:nvPr>
        </p:nvSpPr>
        <p:spPr>
          <a:xfrm>
            <a:off x="685800" y="2552700"/>
            <a:ext cx="7772400" cy="609600"/>
          </a:xfrm>
        </p:spPr>
        <p:txBody>
          <a:bodyPr/>
          <a:lstStyle>
            <a:lvl1pPr>
              <a:defRPr/>
            </a:lvl1pPr>
          </a:lstStyle>
          <a:p>
            <a:r>
              <a:rPr lang="zh-CN" altLang="en-US"/>
              <a:t>单击此处编辑母版标题样式</a:t>
            </a:r>
          </a:p>
        </p:txBody>
      </p:sp>
      <p:sp>
        <p:nvSpPr>
          <p:cNvPr id="7171" name="Rectangle 3"/>
          <p:cNvSpPr>
            <a:spLocks noGrp="1" noChangeArrowheads="1"/>
          </p:cNvSpPr>
          <p:nvPr>
            <p:ph type="subTitle" idx="1"/>
          </p:nvPr>
        </p:nvSpPr>
        <p:spPr>
          <a:xfrm>
            <a:off x="1371600" y="3886200"/>
            <a:ext cx="6400800" cy="512763"/>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336373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Picture 8" descr="minispir"/>
          <p:cNvPicPr>
            <a:picLocks noChangeAspect="1" noChangeArrowheads="1"/>
          </p:cNvPicPr>
          <p:nvPr userDrawn="1"/>
        </p:nvPicPr>
        <p:blipFill>
          <a:blip r:embed="rId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Object 12"/>
          <p:cNvGraphicFramePr>
            <a:graphicFrameLocks noChangeAspect="1"/>
          </p:cNvGraphicFramePr>
          <p:nvPr userDrawn="1">
            <p:extLst>
              <p:ext uri="{D42A27DB-BD31-4B8C-83A1-F6EECF244321}">
                <p14:modId xmlns:p14="http://schemas.microsoft.com/office/powerpoint/2010/main" val="4209811792"/>
              </p:ext>
            </p:extLst>
          </p:nvPr>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64515" name="BMP 图象" r:id="rId4" imgW="885949" imgH="809738" progId="Paint.Picture">
                  <p:embed/>
                </p:oleObj>
              </mc:Choice>
              <mc:Fallback>
                <p:oleObj name="BMP 图象" r:id="rId4" imgW="885949" imgH="8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3000" y="1143000"/>
            <a:ext cx="7696200" cy="2142125"/>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Rectangle 4"/>
          <p:cNvSpPr>
            <a:spLocks noGrp="1" noChangeArrowheads="1"/>
          </p:cNvSpPr>
          <p:nvPr>
            <p:ph type="dt" sz="half" idx="10"/>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EA396D55-FDBC-465B-944B-9DA20C2912C9}" type="datetime1">
              <a:rPr lang="zh-CN" altLang="en-US" smtClean="0"/>
              <a:pPr>
                <a:defRPr/>
              </a:pPr>
              <a:t>2018/12/13</a:t>
            </a:fld>
            <a:endParaRPr lang="en-US" altLang="zh-CN"/>
          </a:p>
        </p:txBody>
      </p:sp>
      <p:sp>
        <p:nvSpPr>
          <p:cNvPr id="11" name="Rectangle 5"/>
          <p:cNvSpPr>
            <a:spLocks noGrp="1" noChangeArrowheads="1"/>
          </p:cNvSpPr>
          <p:nvPr>
            <p:ph type="ftr" sz="quarter" idx="11"/>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smtClean="0"/>
              <a:t>信息与软件工程学院　顾小丰</a:t>
            </a:r>
            <a:endParaRPr lang="en-US" altLang="zh-CN"/>
          </a:p>
        </p:txBody>
      </p:sp>
      <p:sp>
        <p:nvSpPr>
          <p:cNvPr id="12" name="Rectangle 6"/>
          <p:cNvSpPr>
            <a:spLocks noGrp="1" noChangeArrowheads="1"/>
          </p:cNvSpPr>
          <p:nvPr>
            <p:ph type="sldNum" sz="quarter" idx="12"/>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smtClean="0"/>
              <a:t>33</a:t>
            </a:r>
            <a:r>
              <a:rPr lang="zh-CN" altLang="en-US" smtClean="0"/>
              <a:t>－</a:t>
            </a:r>
            <a:fld id="{D25E594A-B8A9-4F39-A0E3-837A11B28277}" type="slidenum">
              <a:rPr lang="zh-CN" altLang="en-US" smtClean="0"/>
              <a:pPr>
                <a:defRPr/>
              </a:pPr>
              <a:t>‹#›</a:t>
            </a:fld>
            <a:endParaRPr lang="zh-CN" altLang="en-US"/>
          </a:p>
        </p:txBody>
      </p:sp>
    </p:spTree>
    <p:extLst>
      <p:ext uri="{BB962C8B-B14F-4D97-AF65-F5344CB8AC3E}">
        <p14:creationId xmlns:p14="http://schemas.microsoft.com/office/powerpoint/2010/main" val="939435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3429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143000" y="1143000"/>
            <a:ext cx="76962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p:txBody>
      </p:sp>
      <p:sp>
        <p:nvSpPr>
          <p:cNvPr id="1028"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pic>
        <p:nvPicPr>
          <p:cNvPr id="1029" name="Picture 8" descr="minispir"/>
          <p:cNvPicPr>
            <a:picLocks noChangeAspect="1" noChangeArrowheads="1"/>
          </p:cNvPicPr>
          <p:nvPr userDrawn="1"/>
        </p:nvPicPr>
        <p:blipFill>
          <a:blip r:embed="rId5">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1"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2"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graphicFrame>
        <p:nvGraphicFramePr>
          <p:cNvPr id="1033"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038" name="BMP 图象" r:id="rId6" imgW="885949" imgH="809738" progId="Paint.Picture">
                  <p:embed/>
                </p:oleObj>
              </mc:Choice>
              <mc:Fallback>
                <p:oleObj name="BMP 图象" r:id="rId6" imgW="885949" imgH="809738" progId="Paint.Picture">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4"/>
          <p:cNvSpPr>
            <a:spLocks noGrp="1" noChangeArrowheads="1"/>
          </p:cNvSpPr>
          <p:nvPr>
            <p:ph type="dt" sz="half" idx="2"/>
          </p:nvPr>
        </p:nvSpPr>
        <p:spPr bwMode="auto">
          <a:xfrm>
            <a:off x="1143000" y="6569075"/>
            <a:ext cx="16764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1800" b="1">
                <a:solidFill>
                  <a:srgbClr val="00FF00"/>
                </a:solidFill>
                <a:ea typeface="+mn-ea"/>
              </a:defRPr>
            </a:lvl1pPr>
          </a:lstStyle>
          <a:p>
            <a:pPr>
              <a:defRPr/>
            </a:pPr>
            <a:fld id="{98084F18-14B6-4C20-99CB-30CF8823C46F}" type="datetime1">
              <a:rPr lang="zh-CN" altLang="en-US"/>
              <a:pPr>
                <a:defRPr/>
              </a:pPr>
              <a:t>2018/12/13</a:t>
            </a:fld>
            <a:endParaRPr lang="en-US" altLang="zh-CN"/>
          </a:p>
        </p:txBody>
      </p:sp>
      <p:sp>
        <p:nvSpPr>
          <p:cNvPr id="4" name="Rectangle 5"/>
          <p:cNvSpPr>
            <a:spLocks noGrp="1" noChangeArrowheads="1"/>
          </p:cNvSpPr>
          <p:nvPr>
            <p:ph type="ftr" sz="quarter" idx="3"/>
          </p:nvPr>
        </p:nvSpPr>
        <p:spPr bwMode="auto">
          <a:xfrm>
            <a:off x="2819400" y="6569075"/>
            <a:ext cx="4191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1" hangingPunct="1">
              <a:defRPr sz="1800" b="1">
                <a:solidFill>
                  <a:srgbClr val="00FF00"/>
                </a:solidFill>
                <a:ea typeface="+mn-ea"/>
              </a:defRPr>
            </a:lvl1pPr>
          </a:lstStyle>
          <a:p>
            <a:pPr>
              <a:defRPr/>
            </a:pPr>
            <a:r>
              <a:rPr lang="zh-CN" altLang="en-US"/>
              <a:t>信息与软件工程学院　顾小丰</a:t>
            </a:r>
            <a:endParaRPr lang="en-US" altLang="zh-CN"/>
          </a:p>
        </p:txBody>
      </p:sp>
      <p:sp>
        <p:nvSpPr>
          <p:cNvPr id="2" name="Rectangle 6"/>
          <p:cNvSpPr>
            <a:spLocks noGrp="1" noChangeArrowheads="1"/>
          </p:cNvSpPr>
          <p:nvPr>
            <p:ph type="sldNum" sz="quarter" idx="4"/>
          </p:nvPr>
        </p:nvSpPr>
        <p:spPr bwMode="auto">
          <a:xfrm>
            <a:off x="7086600" y="6569075"/>
            <a:ext cx="1524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1800" b="1">
                <a:solidFill>
                  <a:srgbClr val="00FF00"/>
                </a:solidFill>
                <a:ea typeface="黑体" panose="02010609060101010101" pitchFamily="49" charset="-122"/>
              </a:defRPr>
            </a:lvl1pPr>
          </a:lstStyle>
          <a:p>
            <a:pPr>
              <a:defRPr/>
            </a:pPr>
            <a:r>
              <a:rPr lang="en-US" altLang="zh-CN"/>
              <a:t>33</a:t>
            </a:r>
            <a:r>
              <a:rPr lang="zh-CN" altLang="en-US"/>
              <a:t>－</a:t>
            </a:r>
            <a:fld id="{AEEF68CA-64D3-4989-884D-3CB4908E764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Lst>
  <p:timing>
    <p:tnLst>
      <p:par>
        <p:cTn id="1" dur="indefinite" restart="never" nodeType="tmRoot"/>
      </p:par>
    </p:tnLst>
  </p:timing>
  <p:hf hdr="0"/>
  <p:txStyles>
    <p:titleStyle>
      <a:lvl1pPr algn="ctr" rtl="0" eaLnBrk="0" fontAlgn="base" hangingPunct="0">
        <a:spcBef>
          <a:spcPct val="0"/>
        </a:spcBef>
        <a:spcAft>
          <a:spcPct val="0"/>
        </a:spcAft>
        <a:defRPr kumimoji="1" sz="4000" b="1">
          <a:solidFill>
            <a:srgbClr val="CC00CC"/>
          </a:solidFill>
          <a:latin typeface="+mj-lt"/>
          <a:ea typeface="+mj-ea"/>
          <a:cs typeface="+mj-cs"/>
        </a:defRPr>
      </a:lvl1pPr>
      <a:lvl2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2pPr>
      <a:lvl3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3pPr>
      <a:lvl4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4pPr>
      <a:lvl5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5pPr>
      <a:lvl6pPr marL="457200" algn="ctr" rtl="0" fontAlgn="base">
        <a:spcBef>
          <a:spcPct val="0"/>
        </a:spcBef>
        <a:spcAft>
          <a:spcPct val="0"/>
        </a:spcAft>
        <a:defRPr kumimoji="1" sz="4000" b="1">
          <a:solidFill>
            <a:srgbClr val="CC00CC"/>
          </a:solidFill>
          <a:latin typeface="Times New Roman" pitchFamily="18" charset="0"/>
          <a:ea typeface="黑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黑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黑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黑体" pitchFamily="2" charset="-122"/>
        </a:defRPr>
      </a:lvl9pPr>
    </p:titleStyle>
    <p:bodyStyle>
      <a:lvl1pPr marL="533400" indent="-533400" algn="l" rtl="0" eaLnBrk="0" fontAlgn="base" hangingPunct="0">
        <a:lnSpc>
          <a:spcPct val="120000"/>
        </a:lnSpc>
        <a:spcBef>
          <a:spcPct val="0"/>
        </a:spcBef>
        <a:spcAft>
          <a:spcPct val="0"/>
        </a:spcAft>
        <a:buClr>
          <a:srgbClr val="0000FF"/>
        </a:buClr>
        <a:buFont typeface="Wingdings" panose="05000000000000000000" pitchFamily="2" charset="2"/>
        <a:buAutoNum type="arabicPeriod"/>
        <a:defRPr kumimoji="1" sz="2800" b="1">
          <a:solidFill>
            <a:schemeClr val="tx1"/>
          </a:solidFill>
          <a:latin typeface="+mn-lt"/>
          <a:ea typeface="+mn-ea"/>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mn-ea"/>
        </a:defRPr>
      </a:lvl2pPr>
      <a:lvl3pPr marL="1371600" indent="-4572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667000" indent="-381000" algn="l" rtl="0" fontAlgn="base">
        <a:spcBef>
          <a:spcPct val="20000"/>
        </a:spcBef>
        <a:spcAft>
          <a:spcPct val="0"/>
        </a:spcAft>
        <a:buChar char="»"/>
        <a:defRPr kumimoji="1" sz="2000">
          <a:solidFill>
            <a:schemeClr val="tx1"/>
          </a:solidFill>
          <a:latin typeface="+mn-lt"/>
          <a:ea typeface="宋体" pitchFamily="2" charset="-122"/>
        </a:defRPr>
      </a:lvl6pPr>
      <a:lvl7pPr marL="3124200" indent="-381000" algn="l" rtl="0" fontAlgn="base">
        <a:spcBef>
          <a:spcPct val="20000"/>
        </a:spcBef>
        <a:spcAft>
          <a:spcPct val="0"/>
        </a:spcAft>
        <a:buChar char="»"/>
        <a:defRPr kumimoji="1" sz="2000">
          <a:solidFill>
            <a:schemeClr val="tx1"/>
          </a:solidFill>
          <a:latin typeface="+mn-lt"/>
          <a:ea typeface="宋体" pitchFamily="2" charset="-122"/>
        </a:defRPr>
      </a:lvl7pPr>
      <a:lvl8pPr marL="3581400" indent="-381000" algn="l" rtl="0" fontAlgn="base">
        <a:spcBef>
          <a:spcPct val="20000"/>
        </a:spcBef>
        <a:spcAft>
          <a:spcPct val="0"/>
        </a:spcAft>
        <a:buChar char="»"/>
        <a:defRPr kumimoji="1" sz="2000">
          <a:solidFill>
            <a:schemeClr val="tx1"/>
          </a:solidFill>
          <a:latin typeface="+mn-lt"/>
          <a:ea typeface="宋体" pitchFamily="2" charset="-122"/>
        </a:defRPr>
      </a:lvl8pPr>
      <a:lvl9pPr marL="4038600" indent="-381000" algn="l" rtl="0" fontAlgn="base">
        <a:spcBef>
          <a:spcPct val="20000"/>
        </a:spcBef>
        <a:spcAft>
          <a:spcPct val="0"/>
        </a:spcAft>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7.e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21.wmf"/><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23.wmf"/><Relationship Id="rId4"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5.w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6.wmf"/><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7.wmf"/><Relationship Id="rId4"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8.wmf"/><Relationship Id="rId4"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9.wmf"/><Relationship Id="rId4"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5.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7.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651125"/>
            <a:ext cx="7696200" cy="1096963"/>
          </a:xfrm>
        </p:spPr>
        <p:txBody>
          <a:bodyPr/>
          <a:lstStyle/>
          <a:p>
            <a:pPr eaLnBrk="1" hangingPunct="1"/>
            <a:r>
              <a:rPr lang="zh-CN" altLang="en-US" sz="7200" smtClean="0">
                <a:solidFill>
                  <a:srgbClr val="9900CC"/>
                </a:solidFill>
                <a:latin typeface="华文行楷" panose="02010800040101010101" pitchFamily="2" charset="-122"/>
                <a:ea typeface="华文行楷" panose="02010800040101010101" pitchFamily="2" charset="-122"/>
              </a:rPr>
              <a:t>随机过程与排队论</a:t>
            </a:r>
            <a:endParaRPr lang="zh-CN" altLang="en-US" sz="7200" smtClean="0">
              <a:latin typeface="华文行楷" panose="02010800040101010101" pitchFamily="2" charset="-122"/>
              <a:ea typeface="华文行楷" panose="02010800040101010101" pitchFamily="2" charset="-122"/>
            </a:endParaRPr>
          </a:p>
        </p:txBody>
      </p:sp>
      <p:sp>
        <p:nvSpPr>
          <p:cNvPr id="6147" name="Rectangle 3"/>
          <p:cNvSpPr>
            <a:spLocks noGrp="1" noChangeArrowheads="1"/>
          </p:cNvSpPr>
          <p:nvPr>
            <p:ph type="subTitle" idx="1"/>
          </p:nvPr>
        </p:nvSpPr>
        <p:spPr>
          <a:xfrm>
            <a:off x="685800" y="3994150"/>
            <a:ext cx="7772400" cy="2635250"/>
          </a:xfrm>
        </p:spPr>
        <p:txBody>
          <a:bodyPr/>
          <a:lstStyle/>
          <a:p>
            <a:pPr eaLnBrk="1" hangingPunct="1"/>
            <a:r>
              <a:rPr lang="zh-CN" altLang="en-US" sz="3600" smtClean="0">
                <a:solidFill>
                  <a:srgbClr val="0000CC"/>
                </a:solidFill>
                <a:latin typeface="华文行楷" panose="02010800040101010101" pitchFamily="2" charset="-122"/>
                <a:ea typeface="华文行楷" panose="02010800040101010101" pitchFamily="2" charset="-122"/>
              </a:rPr>
              <a:t>信息与软件工程学院</a:t>
            </a:r>
          </a:p>
          <a:p>
            <a:pPr eaLnBrk="1" hangingPunct="1"/>
            <a:r>
              <a:rPr lang="zh-CN" altLang="en-US" sz="3600" smtClean="0">
                <a:solidFill>
                  <a:srgbClr val="CC00CC"/>
                </a:solidFill>
                <a:latin typeface="华文行楷" panose="02010800040101010101" pitchFamily="2" charset="-122"/>
                <a:ea typeface="华文行楷" panose="02010800040101010101" pitchFamily="2" charset="-122"/>
              </a:rPr>
              <a:t>顾小丰</a:t>
            </a:r>
          </a:p>
          <a:p>
            <a:pPr eaLnBrk="1" hangingPunct="1"/>
            <a:r>
              <a:rPr lang="en-US" altLang="zh-CN" sz="3600" smtClean="0">
                <a:solidFill>
                  <a:srgbClr val="6600CC"/>
                </a:solidFill>
                <a:ea typeface="华文行楷" panose="02010800040101010101" pitchFamily="2" charset="-122"/>
              </a:rPr>
              <a:t>Email</a:t>
            </a:r>
            <a:r>
              <a:rPr lang="zh-CN" altLang="en-US" sz="3600" smtClean="0">
                <a:solidFill>
                  <a:srgbClr val="6600CC"/>
                </a:solidFill>
                <a:ea typeface="华文行楷" panose="02010800040101010101" pitchFamily="2" charset="-122"/>
              </a:rPr>
              <a:t>：</a:t>
            </a:r>
            <a:r>
              <a:rPr lang="en-US" altLang="zh-CN" sz="3600" smtClean="0">
                <a:solidFill>
                  <a:srgbClr val="6600CC"/>
                </a:solidFill>
                <a:ea typeface="华文行楷" panose="02010800040101010101" pitchFamily="2" charset="-122"/>
              </a:rPr>
              <a:t>guxf@uestc.edu.cn</a:t>
            </a:r>
          </a:p>
          <a:p>
            <a:pPr eaLnBrk="1" hangingPunct="1"/>
            <a:fld id="{1835F587-25B4-43FB-A070-08FAFA55BF02}" type="datetime3">
              <a:rPr lang="zh-CN" altLang="en-US" sz="3600" smtClean="0">
                <a:solidFill>
                  <a:srgbClr val="0000FF"/>
                </a:solidFill>
                <a:latin typeface="华文行楷" panose="02010800040101010101" pitchFamily="2" charset="-122"/>
                <a:ea typeface="华文行楷" panose="02010800040101010101" pitchFamily="2" charset="-122"/>
              </a:rPr>
              <a:pPr eaLnBrk="1" hangingPunct="1"/>
              <a:t>2018年12月13日星期四</a:t>
            </a:fld>
            <a:endParaRPr lang="en-US" altLang="zh-CN" sz="3600" smtClean="0">
              <a:solidFill>
                <a:srgbClr val="0000FF"/>
              </a:solidFill>
              <a:latin typeface="华文行楷" panose="02010800040101010101" pitchFamily="2" charset="-122"/>
              <a:ea typeface="华文行楷" panose="02010800040101010101" pitchFamily="2"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2D6FBE86-FEB7-40A1-A26B-8466B48018CC}" type="datetime1">
              <a:rPr lang="zh-CN" altLang="en-US"/>
              <a:pPr>
                <a:defRPr/>
              </a:pPr>
              <a:t>2018/12/13</a:t>
            </a:fld>
            <a:endParaRPr lang="en-US" altLang="zh-CN"/>
          </a:p>
        </p:txBody>
      </p:sp>
      <p:sp>
        <p:nvSpPr>
          <p:cNvPr id="9"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5364" name="Rectangle 2"/>
          <p:cNvSpPr>
            <a:spLocks noGrp="1" noChangeArrowheads="1"/>
          </p:cNvSpPr>
          <p:nvPr>
            <p:ph type="title"/>
          </p:nvPr>
        </p:nvSpPr>
        <p:spPr>
          <a:xfrm>
            <a:off x="1219200" y="282575"/>
            <a:ext cx="7467600" cy="731838"/>
          </a:xfrm>
        </p:spPr>
        <p:txBody>
          <a:bodyPr/>
          <a:lstStyle/>
          <a:p>
            <a:pPr eaLnBrk="1" hangingPunct="1"/>
            <a:r>
              <a:rPr lang="zh-CN" altLang="en-US" sz="4800" smtClean="0"/>
              <a:t>更新过程的均值函数</a:t>
            </a:r>
          </a:p>
        </p:txBody>
      </p:sp>
      <p:sp>
        <p:nvSpPr>
          <p:cNvPr id="307203" name="Rectangle 3"/>
          <p:cNvSpPr>
            <a:spLocks noGrp="1" noChangeArrowheads="1"/>
          </p:cNvSpPr>
          <p:nvPr>
            <p:ph type="body" idx="1"/>
          </p:nvPr>
        </p:nvSpPr>
        <p:spPr>
          <a:xfrm>
            <a:off x="1741488" y="1268413"/>
            <a:ext cx="7097712" cy="469900"/>
          </a:xfrm>
        </p:spPr>
        <p:txBody>
          <a:bodyPr/>
          <a:lstStyle/>
          <a:p>
            <a:pPr eaLnBrk="1" hangingPunct="1">
              <a:lnSpc>
                <a:spcPct val="110000"/>
              </a:lnSpc>
              <a:buFont typeface="Wingdings" panose="05000000000000000000" pitchFamily="2" charset="2"/>
              <a:buNone/>
            </a:pPr>
            <a:r>
              <a:rPr lang="zh-CN" altLang="en-US" smtClean="0"/>
              <a:t>设</a:t>
            </a:r>
            <a:r>
              <a:rPr lang="en-US" altLang="zh-CN" smtClean="0">
                <a:sym typeface="Symbol" panose="05050102010706020507" pitchFamily="18" charset="2"/>
              </a:rPr>
              <a:t>{N(t),t0}</a:t>
            </a:r>
            <a:r>
              <a:rPr lang="zh-CN" altLang="en-US" smtClean="0"/>
              <a:t>是更新过程，则</a:t>
            </a:r>
            <a:endParaRPr lang="zh-CN" altLang="en-US" smtClean="0">
              <a:sym typeface="Symbol" panose="05050102010706020507" pitchFamily="18" charset="2"/>
            </a:endParaRPr>
          </a:p>
        </p:txBody>
      </p:sp>
      <p:graphicFrame>
        <p:nvGraphicFramePr>
          <p:cNvPr id="307204" name="Object 4"/>
          <p:cNvGraphicFramePr>
            <a:graphicFrameLocks noChangeAspect="1"/>
          </p:cNvGraphicFramePr>
          <p:nvPr/>
        </p:nvGraphicFramePr>
        <p:xfrm>
          <a:off x="1219200" y="1752600"/>
          <a:ext cx="4191000" cy="823913"/>
        </p:xfrm>
        <a:graphic>
          <a:graphicData uri="http://schemas.openxmlformats.org/presentationml/2006/ole">
            <mc:AlternateContent xmlns:mc="http://schemas.openxmlformats.org/markup-compatibility/2006">
              <mc:Choice xmlns:v="urn:schemas-microsoft-com:vml" Requires="v">
                <p:oleObj spid="_x0000_s15375" name="Equation" r:id="rId3" imgW="2197100" imgH="431800" progId="Equation.3">
                  <p:embed/>
                </p:oleObj>
              </mc:Choice>
              <mc:Fallback>
                <p:oleObj name="Equation" r:id="rId3" imgW="21971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752600"/>
                        <a:ext cx="41910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05" name="Object 5"/>
          <p:cNvGraphicFramePr>
            <a:graphicFrameLocks noChangeAspect="1"/>
          </p:cNvGraphicFramePr>
          <p:nvPr/>
        </p:nvGraphicFramePr>
        <p:xfrm>
          <a:off x="1751013" y="2635250"/>
          <a:ext cx="2662237" cy="793750"/>
        </p:xfrm>
        <a:graphic>
          <a:graphicData uri="http://schemas.openxmlformats.org/presentationml/2006/ole">
            <mc:AlternateContent xmlns:mc="http://schemas.openxmlformats.org/markup-compatibility/2006">
              <mc:Choice xmlns:v="urn:schemas-microsoft-com:vml" Requires="v">
                <p:oleObj spid="_x0000_s15376" name="Equation" r:id="rId5" imgW="1447800" imgH="431800" progId="Equation.3">
                  <p:embed/>
                </p:oleObj>
              </mc:Choice>
              <mc:Fallback>
                <p:oleObj name="Equation" r:id="rId5" imgW="14478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1013" y="2635250"/>
                        <a:ext cx="2662237"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06" name="Object 6"/>
          <p:cNvGraphicFramePr>
            <a:graphicFrameLocks noChangeAspect="1"/>
          </p:cNvGraphicFramePr>
          <p:nvPr/>
        </p:nvGraphicFramePr>
        <p:xfrm>
          <a:off x="1751013" y="3671888"/>
          <a:ext cx="7218362" cy="442912"/>
        </p:xfrm>
        <a:graphic>
          <a:graphicData uri="http://schemas.openxmlformats.org/presentationml/2006/ole">
            <mc:AlternateContent xmlns:mc="http://schemas.openxmlformats.org/markup-compatibility/2006">
              <mc:Choice xmlns:v="urn:schemas-microsoft-com:vml" Requires="v">
                <p:oleObj spid="_x0000_s15377" name="Equation" r:id="rId7" imgW="3924300" imgH="241300" progId="Equation.3">
                  <p:embed/>
                </p:oleObj>
              </mc:Choice>
              <mc:Fallback>
                <p:oleObj name="Equation" r:id="rId7" imgW="39243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1013" y="3671888"/>
                        <a:ext cx="721836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07" name="Object 7"/>
          <p:cNvGraphicFramePr>
            <a:graphicFrameLocks noChangeAspect="1"/>
          </p:cNvGraphicFramePr>
          <p:nvPr/>
        </p:nvGraphicFramePr>
        <p:xfrm>
          <a:off x="1751013" y="4343400"/>
          <a:ext cx="1308100" cy="793750"/>
        </p:xfrm>
        <a:graphic>
          <a:graphicData uri="http://schemas.openxmlformats.org/presentationml/2006/ole">
            <mc:AlternateContent xmlns:mc="http://schemas.openxmlformats.org/markup-compatibility/2006">
              <mc:Choice xmlns:v="urn:schemas-microsoft-com:vml" Requires="v">
                <p:oleObj spid="_x0000_s15378" name="Equation" r:id="rId9" imgW="710891" imgH="431613" progId="Equation.3">
                  <p:embed/>
                </p:oleObj>
              </mc:Choice>
              <mc:Fallback>
                <p:oleObj name="Equation" r:id="rId9" imgW="710891" imgH="431613"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1013" y="4343400"/>
                        <a:ext cx="13081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54C1EE65-51E7-40FC-81F6-E29F66D8BC35}" type="slidenum">
              <a:rPr lang="zh-CN" altLang="en-US" sz="1800" smtClean="0">
                <a:solidFill>
                  <a:srgbClr val="00FF00"/>
                </a:solidFill>
                <a:ea typeface="黑体" panose="02010609060101010101" pitchFamily="49" charset="-122"/>
              </a:rPr>
              <a:pPr/>
              <a:t>10</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204"/>
                                        </p:tgtEl>
                                        <p:attrNameLst>
                                          <p:attrName>style.visibility</p:attrName>
                                        </p:attrNameLst>
                                      </p:cBhvr>
                                      <p:to>
                                        <p:strVal val="visible"/>
                                      </p:to>
                                    </p:set>
                                    <p:anim calcmode="lin" valueType="num">
                                      <p:cBhvr additive="base">
                                        <p:cTn id="13" dur="500" fill="hold"/>
                                        <p:tgtEl>
                                          <p:spTgt spid="307204"/>
                                        </p:tgtEl>
                                        <p:attrNameLst>
                                          <p:attrName>ppt_x</p:attrName>
                                        </p:attrNameLst>
                                      </p:cBhvr>
                                      <p:tavLst>
                                        <p:tav tm="0">
                                          <p:val>
                                            <p:strVal val="#ppt_x"/>
                                          </p:val>
                                        </p:tav>
                                        <p:tav tm="100000">
                                          <p:val>
                                            <p:strVal val="#ppt_x"/>
                                          </p:val>
                                        </p:tav>
                                      </p:tavLst>
                                    </p:anim>
                                    <p:anim calcmode="lin" valueType="num">
                                      <p:cBhvr additive="base">
                                        <p:cTn id="14" dur="500" fill="hold"/>
                                        <p:tgtEl>
                                          <p:spTgt spid="3072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205"/>
                                        </p:tgtEl>
                                        <p:attrNameLst>
                                          <p:attrName>style.visibility</p:attrName>
                                        </p:attrNameLst>
                                      </p:cBhvr>
                                      <p:to>
                                        <p:strVal val="visible"/>
                                      </p:to>
                                    </p:set>
                                    <p:anim calcmode="lin" valueType="num">
                                      <p:cBhvr additive="base">
                                        <p:cTn id="19" dur="500" fill="hold"/>
                                        <p:tgtEl>
                                          <p:spTgt spid="307205"/>
                                        </p:tgtEl>
                                        <p:attrNameLst>
                                          <p:attrName>ppt_x</p:attrName>
                                        </p:attrNameLst>
                                      </p:cBhvr>
                                      <p:tavLst>
                                        <p:tav tm="0">
                                          <p:val>
                                            <p:strVal val="#ppt_x"/>
                                          </p:val>
                                        </p:tav>
                                        <p:tav tm="100000">
                                          <p:val>
                                            <p:strVal val="#ppt_x"/>
                                          </p:val>
                                        </p:tav>
                                      </p:tavLst>
                                    </p:anim>
                                    <p:anim calcmode="lin" valueType="num">
                                      <p:cBhvr additive="base">
                                        <p:cTn id="20" dur="500" fill="hold"/>
                                        <p:tgtEl>
                                          <p:spTgt spid="30720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7206"/>
                                        </p:tgtEl>
                                        <p:attrNameLst>
                                          <p:attrName>style.visibility</p:attrName>
                                        </p:attrNameLst>
                                      </p:cBhvr>
                                      <p:to>
                                        <p:strVal val="visible"/>
                                      </p:to>
                                    </p:set>
                                    <p:anim calcmode="lin" valueType="num">
                                      <p:cBhvr additive="base">
                                        <p:cTn id="25" dur="500" fill="hold"/>
                                        <p:tgtEl>
                                          <p:spTgt spid="307206"/>
                                        </p:tgtEl>
                                        <p:attrNameLst>
                                          <p:attrName>ppt_x</p:attrName>
                                        </p:attrNameLst>
                                      </p:cBhvr>
                                      <p:tavLst>
                                        <p:tav tm="0">
                                          <p:val>
                                            <p:strVal val="#ppt_x"/>
                                          </p:val>
                                        </p:tav>
                                        <p:tav tm="100000">
                                          <p:val>
                                            <p:strVal val="#ppt_x"/>
                                          </p:val>
                                        </p:tav>
                                      </p:tavLst>
                                    </p:anim>
                                    <p:anim calcmode="lin" valueType="num">
                                      <p:cBhvr additive="base">
                                        <p:cTn id="26" dur="500" fill="hold"/>
                                        <p:tgtEl>
                                          <p:spTgt spid="30720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7207"/>
                                        </p:tgtEl>
                                        <p:attrNameLst>
                                          <p:attrName>style.visibility</p:attrName>
                                        </p:attrNameLst>
                                      </p:cBhvr>
                                      <p:to>
                                        <p:strVal val="visible"/>
                                      </p:to>
                                    </p:set>
                                    <p:anim calcmode="lin" valueType="num">
                                      <p:cBhvr additive="base">
                                        <p:cTn id="31" dur="500" fill="hold"/>
                                        <p:tgtEl>
                                          <p:spTgt spid="307207"/>
                                        </p:tgtEl>
                                        <p:attrNameLst>
                                          <p:attrName>ppt_x</p:attrName>
                                        </p:attrNameLst>
                                      </p:cBhvr>
                                      <p:tavLst>
                                        <p:tav tm="0">
                                          <p:val>
                                            <p:strVal val="#ppt_x"/>
                                          </p:val>
                                        </p:tav>
                                        <p:tav tm="100000">
                                          <p:val>
                                            <p:strVal val="#ppt_x"/>
                                          </p:val>
                                        </p:tav>
                                      </p:tavLst>
                                    </p:anim>
                                    <p:anim calcmode="lin" valueType="num">
                                      <p:cBhvr additive="base">
                                        <p:cTn id="32" dur="500" fill="hold"/>
                                        <p:tgtEl>
                                          <p:spTgt spid="307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第三章  马尔可夫过程</a:t>
            </a:r>
          </a:p>
        </p:txBody>
      </p:sp>
      <p:sp>
        <p:nvSpPr>
          <p:cNvPr id="259075" name="Rectangle 3"/>
          <p:cNvSpPr>
            <a:spLocks noGrp="1" noChangeArrowheads="1"/>
          </p:cNvSpPr>
          <p:nvPr>
            <p:ph idx="1"/>
          </p:nvPr>
        </p:nvSpPr>
        <p:spPr>
          <a:xfrm>
            <a:off x="1219200" y="1066800"/>
            <a:ext cx="7543800" cy="5476875"/>
          </a:xfrm>
        </p:spPr>
        <p:txBody>
          <a:bodyPr/>
          <a:lstStyle/>
          <a:p>
            <a:pPr marL="342900" indent="-342900" eaLnBrk="1" hangingPunct="1">
              <a:lnSpc>
                <a:spcPct val="150000"/>
              </a:lnSpc>
              <a:buClr>
                <a:srgbClr val="FF0000"/>
              </a:buClr>
              <a:buFont typeface="Wingdings" panose="05000000000000000000" pitchFamily="2" charset="2"/>
              <a:buChar char="v"/>
            </a:pPr>
            <a:r>
              <a:rPr lang="zh-CN" altLang="en-US" sz="2400" smtClean="0">
                <a:solidFill>
                  <a:srgbClr val="0000FF"/>
                </a:solidFill>
              </a:rPr>
              <a:t>当过程在</a:t>
            </a:r>
            <a:r>
              <a:rPr lang="en-US" altLang="zh-CN" sz="2400" smtClean="0">
                <a:solidFill>
                  <a:srgbClr val="0000FF"/>
                </a:solidFill>
              </a:rPr>
              <a:t>t=t</a:t>
            </a:r>
            <a:r>
              <a:rPr lang="en-US" altLang="zh-CN" sz="2400" baseline="-25000" smtClean="0">
                <a:solidFill>
                  <a:srgbClr val="0000FF"/>
                </a:solidFill>
              </a:rPr>
              <a:t>0</a:t>
            </a:r>
            <a:r>
              <a:rPr lang="zh-CN" altLang="en-US" sz="2400" smtClean="0">
                <a:solidFill>
                  <a:srgbClr val="0000FF"/>
                </a:solidFill>
              </a:rPr>
              <a:t>时刻所处的状态已知的情况下，过程在时刻</a:t>
            </a:r>
            <a:r>
              <a:rPr lang="en-US" altLang="zh-CN" sz="2400" smtClean="0">
                <a:solidFill>
                  <a:srgbClr val="0000FF"/>
                </a:solidFill>
              </a:rPr>
              <a:t>t(t&gt;t</a:t>
            </a:r>
            <a:r>
              <a:rPr lang="en-US" altLang="zh-CN" sz="2400" baseline="-25000" smtClean="0">
                <a:solidFill>
                  <a:srgbClr val="0000FF"/>
                </a:solidFill>
              </a:rPr>
              <a:t>0</a:t>
            </a:r>
            <a:r>
              <a:rPr lang="en-US" altLang="zh-CN" sz="2400" smtClean="0">
                <a:solidFill>
                  <a:srgbClr val="0000FF"/>
                </a:solidFill>
              </a:rPr>
              <a:t>)</a:t>
            </a:r>
            <a:r>
              <a:rPr lang="zh-CN" altLang="en-US" sz="2400" smtClean="0">
                <a:solidFill>
                  <a:srgbClr val="0000FF"/>
                </a:solidFill>
              </a:rPr>
              <a:t>所处的状态与过程在</a:t>
            </a:r>
            <a:r>
              <a:rPr lang="en-US" altLang="zh-CN" sz="2400" smtClean="0">
                <a:solidFill>
                  <a:srgbClr val="0000FF"/>
                </a:solidFill>
              </a:rPr>
              <a:t>t=t</a:t>
            </a:r>
            <a:r>
              <a:rPr lang="en-US" altLang="zh-CN" sz="2400" baseline="-25000" smtClean="0">
                <a:solidFill>
                  <a:srgbClr val="0000FF"/>
                </a:solidFill>
              </a:rPr>
              <a:t>0</a:t>
            </a:r>
            <a:r>
              <a:rPr lang="zh-CN" altLang="en-US" sz="2400" smtClean="0">
                <a:solidFill>
                  <a:srgbClr val="0000FF"/>
                </a:solidFill>
              </a:rPr>
              <a:t>时刻之前的状态无关。这种已知“现在”的条件下，“将来”与“过去”无关的性质，就是直观意义下的</a:t>
            </a:r>
            <a:r>
              <a:rPr lang="zh-CN" altLang="en-US" sz="2400" smtClean="0">
                <a:solidFill>
                  <a:srgbClr val="CC00CC"/>
                </a:solidFill>
              </a:rPr>
              <a:t>马尔可夫性</a:t>
            </a:r>
            <a:r>
              <a:rPr lang="zh-CN" altLang="en-US" sz="2400" smtClean="0">
                <a:solidFill>
                  <a:srgbClr val="0000FF"/>
                </a:solidFill>
              </a:rPr>
              <a:t>或称为</a:t>
            </a:r>
            <a:r>
              <a:rPr lang="zh-CN" altLang="en-US" sz="2400" smtClean="0">
                <a:solidFill>
                  <a:srgbClr val="CC00CC"/>
                </a:solidFill>
              </a:rPr>
              <a:t>无后效性</a:t>
            </a:r>
            <a:r>
              <a:rPr lang="zh-CN" altLang="en-US" sz="2400" smtClean="0">
                <a:solidFill>
                  <a:srgbClr val="0000FF"/>
                </a:solidFill>
              </a:rPr>
              <a:t>。具有无后效性的过程称为马尔可夫过程。</a:t>
            </a:r>
          </a:p>
          <a:p>
            <a:pPr marL="342900" indent="-342900" eaLnBrk="1" hangingPunct="1">
              <a:lnSpc>
                <a:spcPct val="150000"/>
              </a:lnSpc>
              <a:buClr>
                <a:srgbClr val="FF0000"/>
              </a:buClr>
              <a:buFont typeface="Wingdings" panose="05000000000000000000" pitchFamily="2" charset="2"/>
              <a:buChar char="v"/>
            </a:pPr>
            <a:r>
              <a:rPr lang="zh-CN" altLang="en-US" sz="2400" smtClean="0">
                <a:solidFill>
                  <a:srgbClr val="0000FF"/>
                </a:solidFill>
              </a:rPr>
              <a:t>马尔可夫过程是理论和实际应用都十分重要的一类随机过程。在工程系统中的噪声和信号分析、通信网络和输送现象的模拟、统计物理学、生物学、数字计算方法、经济管理和市场预测等领域中都有十分重要的作用和广泛应用。</a:t>
            </a:r>
          </a:p>
        </p:txBody>
      </p:sp>
      <p:sp>
        <p:nvSpPr>
          <p:cNvPr id="4" name="日期占位符 3"/>
          <p:cNvSpPr>
            <a:spLocks noGrp="1"/>
          </p:cNvSpPr>
          <p:nvPr>
            <p:ph type="dt" sz="quarter" idx="10"/>
          </p:nvPr>
        </p:nvSpPr>
        <p:spPr/>
        <p:txBody>
          <a:bodyPr/>
          <a:lstStyle/>
          <a:p>
            <a:pPr>
              <a:defRPr/>
            </a:pPr>
            <a:fld id="{A4AF7FDE-B429-4000-AE4F-92D86B803B2A}"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63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52DFD046-4F02-462C-BC77-E037E38E8914}" type="slidenum">
              <a:rPr lang="zh-CN" altLang="en-US" sz="1800" smtClean="0">
                <a:solidFill>
                  <a:srgbClr val="00FF00"/>
                </a:solidFill>
                <a:ea typeface="黑体" panose="02010609060101010101" pitchFamily="49" charset="-122"/>
              </a:rPr>
              <a:pPr/>
              <a:t>11</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up)">
                                      <p:cBhvr>
                                        <p:cTn id="7" dur="1000"/>
                                        <p:tgtEl>
                                          <p:spTgt spid="259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wipe(up)">
                                      <p:cBhvr>
                                        <p:cTn id="12" dur="1000"/>
                                        <p:tgtEl>
                                          <p:spTgt spid="259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§3.1  </a:t>
            </a:r>
            <a:r>
              <a:rPr lang="zh-CN" altLang="en-US" smtClean="0"/>
              <a:t>马尔可夫过程的概念</a:t>
            </a:r>
          </a:p>
        </p:txBody>
      </p:sp>
      <p:sp>
        <p:nvSpPr>
          <p:cNvPr id="260099" name="Rectangle 3"/>
          <p:cNvSpPr>
            <a:spLocks noGrp="1" noChangeArrowheads="1"/>
          </p:cNvSpPr>
          <p:nvPr>
            <p:ph idx="1"/>
          </p:nvPr>
        </p:nvSpPr>
        <p:spPr>
          <a:xfrm>
            <a:off x="1116013" y="1066800"/>
            <a:ext cx="7777162" cy="803275"/>
          </a:xfrm>
        </p:spPr>
        <p:txBody>
          <a:bodyPr/>
          <a:lstStyle/>
          <a:p>
            <a:pPr eaLnBrk="1" hangingPunct="1">
              <a:lnSpc>
                <a:spcPct val="110000"/>
              </a:lnSpc>
              <a:buFont typeface="Wingdings" panose="05000000000000000000" pitchFamily="2" charset="2"/>
              <a:buNone/>
            </a:pPr>
            <a:r>
              <a:rPr lang="en-US" altLang="zh-CN" sz="2400" smtClean="0"/>
              <a:t>	</a:t>
            </a:r>
            <a:r>
              <a:rPr lang="zh-CN" altLang="en-US" sz="2400" smtClean="0"/>
              <a:t>给定随机过程</a:t>
            </a:r>
            <a:r>
              <a:rPr lang="en-US" altLang="zh-CN" sz="2400" smtClean="0"/>
              <a:t>{X(t),t</a:t>
            </a:r>
            <a:r>
              <a:rPr lang="en-US" altLang="zh-CN" sz="2400" smtClean="0">
                <a:sym typeface="Symbol" panose="05050102010706020507" pitchFamily="18" charset="2"/>
              </a:rPr>
              <a:t>T}</a:t>
            </a:r>
            <a:r>
              <a:rPr lang="zh-CN" altLang="en-US" sz="2400" smtClean="0">
                <a:sym typeface="Symbol" panose="05050102010706020507" pitchFamily="18" charset="2"/>
              </a:rPr>
              <a:t>，如果对于参数中任意</a:t>
            </a:r>
            <a:r>
              <a:rPr lang="en-US" altLang="zh-CN" sz="2400" smtClean="0">
                <a:sym typeface="Symbol" panose="05050102010706020507" pitchFamily="18" charset="2"/>
              </a:rPr>
              <a:t>n</a:t>
            </a:r>
            <a:r>
              <a:rPr lang="zh-CN" altLang="en-US" sz="2400" smtClean="0">
                <a:sym typeface="Symbol" panose="05050102010706020507" pitchFamily="18" charset="2"/>
              </a:rPr>
              <a:t>个时</a:t>
            </a:r>
          </a:p>
          <a:p>
            <a:pPr eaLnBrk="1" hangingPunct="1">
              <a:lnSpc>
                <a:spcPct val="110000"/>
              </a:lnSpc>
              <a:buFont typeface="Wingdings" panose="05000000000000000000" pitchFamily="2" charset="2"/>
              <a:buNone/>
            </a:pPr>
            <a:r>
              <a:rPr lang="zh-CN" altLang="en-US" sz="2400" smtClean="0">
                <a:sym typeface="Symbol" panose="05050102010706020507" pitchFamily="18" charset="2"/>
              </a:rPr>
              <a:t>刻</a:t>
            </a:r>
            <a:r>
              <a:rPr lang="en-US" altLang="zh-CN" sz="2400" smtClean="0">
                <a:sym typeface="Symbol" panose="05050102010706020507" pitchFamily="18" charset="2"/>
              </a:rPr>
              <a:t>t</a:t>
            </a:r>
            <a:r>
              <a:rPr lang="en-US" altLang="zh-CN" sz="2400" baseline="-25000" smtClean="0">
                <a:sym typeface="Symbol" panose="05050102010706020507" pitchFamily="18" charset="2"/>
              </a:rPr>
              <a:t>i</a:t>
            </a:r>
            <a:r>
              <a:rPr lang="en-US" altLang="zh-CN" sz="2400" smtClean="0">
                <a:sym typeface="Symbol" panose="05050102010706020507" pitchFamily="18" charset="2"/>
              </a:rPr>
              <a:t>,i=1,2,…,n</a:t>
            </a:r>
            <a:r>
              <a:rPr lang="zh-CN" altLang="en-US" sz="2400" smtClean="0">
                <a:sym typeface="Symbol" panose="05050102010706020507" pitchFamily="18" charset="2"/>
              </a:rPr>
              <a:t>，</a:t>
            </a:r>
            <a:r>
              <a:rPr lang="en-US" altLang="zh-CN" sz="2400" smtClean="0">
                <a:sym typeface="Symbol" panose="05050102010706020507" pitchFamily="18" charset="2"/>
              </a:rPr>
              <a:t>t</a:t>
            </a:r>
            <a:r>
              <a:rPr lang="en-US" altLang="zh-CN" sz="2400" baseline="-25000" smtClean="0">
                <a:sym typeface="Symbol" panose="05050102010706020507" pitchFamily="18" charset="2"/>
              </a:rPr>
              <a:t>1</a:t>
            </a:r>
            <a:r>
              <a:rPr lang="en-US" altLang="zh-CN" sz="2400" smtClean="0">
                <a:sym typeface="Symbol" panose="05050102010706020507" pitchFamily="18" charset="2"/>
              </a:rPr>
              <a:t>&lt;t</a:t>
            </a:r>
            <a:r>
              <a:rPr lang="en-US" altLang="zh-CN" sz="2400" baseline="-25000" smtClean="0">
                <a:sym typeface="Symbol" panose="05050102010706020507" pitchFamily="18" charset="2"/>
              </a:rPr>
              <a:t>2</a:t>
            </a:r>
            <a:r>
              <a:rPr lang="en-US" altLang="zh-CN" sz="2400" smtClean="0">
                <a:sym typeface="Symbol" panose="05050102010706020507" pitchFamily="18" charset="2"/>
              </a:rPr>
              <a:t>&lt;…&lt;t</a:t>
            </a:r>
            <a:r>
              <a:rPr lang="en-US" altLang="zh-CN" sz="2400" baseline="-25000" smtClean="0">
                <a:sym typeface="Symbol" panose="05050102010706020507" pitchFamily="18" charset="2"/>
              </a:rPr>
              <a:t>n</a:t>
            </a:r>
            <a:r>
              <a:rPr lang="zh-CN" altLang="en-US" sz="2400" smtClean="0">
                <a:sym typeface="Symbol" panose="05050102010706020507" pitchFamily="18" charset="2"/>
              </a:rPr>
              <a:t>有</a:t>
            </a:r>
          </a:p>
        </p:txBody>
      </p:sp>
      <p:sp>
        <p:nvSpPr>
          <p:cNvPr id="7" name="日期占位符 3"/>
          <p:cNvSpPr>
            <a:spLocks noGrp="1"/>
          </p:cNvSpPr>
          <p:nvPr>
            <p:ph type="dt" sz="quarter" idx="10"/>
          </p:nvPr>
        </p:nvSpPr>
        <p:spPr/>
        <p:txBody>
          <a:bodyPr/>
          <a:lstStyle/>
          <a:p>
            <a:pPr>
              <a:defRPr/>
            </a:pPr>
            <a:fld id="{265EAD2A-31F3-439A-A6BA-352C19E195C3}" type="datetime1">
              <a:rPr lang="zh-CN" altLang="en-US"/>
              <a:pPr>
                <a:defRPr/>
              </a:pPr>
              <a:t>2018/12/13</a:t>
            </a:fld>
            <a:endParaRPr lang="en-US" altLang="zh-CN"/>
          </a:p>
        </p:txBody>
      </p:sp>
      <p:sp>
        <p:nvSpPr>
          <p:cNvPr id="8"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0100" name="Rectangle 4"/>
          <p:cNvSpPr>
            <a:spLocks noChangeArrowheads="1"/>
          </p:cNvSpPr>
          <p:nvPr/>
        </p:nvSpPr>
        <p:spPr bwMode="auto">
          <a:xfrm>
            <a:off x="990600" y="1828800"/>
            <a:ext cx="8001000" cy="1606550"/>
          </a:xfrm>
          <a:prstGeom prst="rect">
            <a:avLst/>
          </a:prstGeom>
          <a:noFill/>
          <a:ln w="9525">
            <a:noFill/>
            <a:miter lim="800000"/>
            <a:headEnd/>
            <a:tailEnd/>
          </a:ln>
        </p:spPr>
        <p:txBody>
          <a:bodyPr lIns="0" tIns="0" rIns="0" bIns="0">
            <a:spAutoFit/>
          </a:bodyPr>
          <a:lstStyle/>
          <a:p>
            <a:pPr algn="ctr" eaLnBrk="1" hangingPunct="1">
              <a:lnSpc>
                <a:spcPct val="110000"/>
              </a:lnSpc>
              <a:buClr>
                <a:srgbClr val="00FF00"/>
              </a:buClr>
              <a:buFont typeface="Wingdings" pitchFamily="2" charset="2"/>
              <a:buNone/>
              <a:defRPr/>
            </a:pPr>
            <a:r>
              <a:rPr lang="en-US" altLang="zh-CN" b="1" dirty="0">
                <a:solidFill>
                  <a:srgbClr val="000000"/>
                </a:solidFill>
                <a:ea typeface="黑体" pitchFamily="2" charset="-122"/>
                <a:sym typeface="Symbol" pitchFamily="18" charset="2"/>
              </a:rPr>
              <a:t>P{X(</a:t>
            </a:r>
            <a:r>
              <a:rPr lang="en-US" altLang="zh-CN" b="1" dirty="0" err="1">
                <a:solidFill>
                  <a:srgbClr val="000000"/>
                </a:solidFill>
                <a:ea typeface="黑体" pitchFamily="2" charset="-122"/>
                <a:sym typeface="Symbol" pitchFamily="18" charset="2"/>
              </a:rPr>
              <a:t>t</a:t>
            </a:r>
            <a:r>
              <a:rPr lang="en-US" altLang="zh-CN" b="1" baseline="-25000" dirty="0" err="1">
                <a:solidFill>
                  <a:srgbClr val="000000"/>
                </a:solidFill>
                <a:ea typeface="黑体" pitchFamily="2" charset="-122"/>
                <a:sym typeface="Symbol" pitchFamily="18" charset="2"/>
              </a:rPr>
              <a:t>n</a:t>
            </a:r>
            <a:r>
              <a:rPr lang="en-US" altLang="zh-CN" b="1" dirty="0">
                <a:solidFill>
                  <a:srgbClr val="000000"/>
                </a:solidFill>
                <a:ea typeface="黑体" pitchFamily="2" charset="-122"/>
                <a:sym typeface="Symbol" pitchFamily="18" charset="2"/>
              </a:rPr>
              <a:t>)&lt;</a:t>
            </a:r>
            <a:r>
              <a:rPr lang="en-US" altLang="zh-CN" b="1" dirty="0" err="1">
                <a:solidFill>
                  <a:srgbClr val="000000"/>
                </a:solidFill>
                <a:ea typeface="黑体" pitchFamily="2" charset="-122"/>
                <a:sym typeface="Symbol" pitchFamily="18" charset="2"/>
              </a:rPr>
              <a:t>x</a:t>
            </a:r>
            <a:r>
              <a:rPr lang="en-US" altLang="zh-CN" b="1" baseline="-25000" dirty="0" err="1">
                <a:solidFill>
                  <a:srgbClr val="000000"/>
                </a:solidFill>
                <a:ea typeface="黑体" pitchFamily="2" charset="-122"/>
                <a:sym typeface="Symbol" pitchFamily="18" charset="2"/>
              </a:rPr>
              <a:t>n</a:t>
            </a:r>
            <a:r>
              <a:rPr lang="en-US" altLang="zh-CN" b="1" dirty="0" err="1">
                <a:solidFill>
                  <a:srgbClr val="000000"/>
                </a:solidFill>
                <a:ea typeface="黑体" pitchFamily="2" charset="-122"/>
                <a:sym typeface="Symbol" pitchFamily="18" charset="2"/>
              </a:rPr>
              <a:t>|X</a:t>
            </a:r>
            <a:r>
              <a:rPr lang="en-US" altLang="zh-CN" b="1" dirty="0">
                <a:solidFill>
                  <a:srgbClr val="000000"/>
                </a:solidFill>
                <a:ea typeface="黑体" pitchFamily="2" charset="-122"/>
                <a:sym typeface="Symbol" pitchFamily="18" charset="2"/>
              </a:rPr>
              <a:t>(t</a:t>
            </a:r>
            <a:r>
              <a:rPr lang="en-US" altLang="zh-CN" b="1" baseline="-25000" dirty="0">
                <a:solidFill>
                  <a:srgbClr val="000000"/>
                </a:solidFill>
                <a:ea typeface="黑体" pitchFamily="2" charset="-122"/>
                <a:sym typeface="Symbol" pitchFamily="18" charset="2"/>
              </a:rPr>
              <a:t>1</a:t>
            </a:r>
            <a:r>
              <a:rPr lang="en-US" altLang="zh-CN" b="1" dirty="0">
                <a:solidFill>
                  <a:srgbClr val="000000"/>
                </a:solidFill>
                <a:ea typeface="黑体" pitchFamily="2" charset="-122"/>
                <a:sym typeface="Symbol" pitchFamily="18" charset="2"/>
              </a:rPr>
              <a:t>)=x</a:t>
            </a:r>
            <a:r>
              <a:rPr lang="en-US" altLang="zh-CN" b="1" baseline="-25000" dirty="0">
                <a:solidFill>
                  <a:srgbClr val="000000"/>
                </a:solidFill>
                <a:ea typeface="黑体" pitchFamily="2" charset="-122"/>
                <a:sym typeface="Symbol" pitchFamily="18" charset="2"/>
              </a:rPr>
              <a:t>1</a:t>
            </a:r>
            <a:r>
              <a:rPr lang="en-US" altLang="zh-CN" b="1" dirty="0">
                <a:solidFill>
                  <a:srgbClr val="000000"/>
                </a:solidFill>
                <a:ea typeface="黑体" pitchFamily="2" charset="-122"/>
                <a:sym typeface="Symbol" pitchFamily="18" charset="2"/>
              </a:rPr>
              <a:t>,X(t</a:t>
            </a:r>
            <a:r>
              <a:rPr lang="en-US" altLang="zh-CN" b="1" baseline="-25000" dirty="0">
                <a:solidFill>
                  <a:srgbClr val="000000"/>
                </a:solidFill>
                <a:ea typeface="黑体" pitchFamily="2" charset="-122"/>
                <a:sym typeface="Symbol" pitchFamily="18" charset="2"/>
              </a:rPr>
              <a:t>2</a:t>
            </a:r>
            <a:r>
              <a:rPr lang="en-US" altLang="zh-CN" b="1" dirty="0">
                <a:solidFill>
                  <a:srgbClr val="000000"/>
                </a:solidFill>
                <a:ea typeface="黑体" pitchFamily="2" charset="-122"/>
                <a:sym typeface="Symbol" pitchFamily="18" charset="2"/>
              </a:rPr>
              <a:t>)=x</a:t>
            </a:r>
            <a:r>
              <a:rPr lang="en-US" altLang="zh-CN" b="1" baseline="-25000" dirty="0">
                <a:solidFill>
                  <a:srgbClr val="000000"/>
                </a:solidFill>
                <a:ea typeface="黑体" pitchFamily="2" charset="-122"/>
                <a:sym typeface="Symbol" pitchFamily="18" charset="2"/>
              </a:rPr>
              <a:t>2</a:t>
            </a:r>
            <a:r>
              <a:rPr lang="en-US" altLang="zh-CN" b="1" dirty="0">
                <a:solidFill>
                  <a:srgbClr val="000000"/>
                </a:solidFill>
                <a:ea typeface="黑体" pitchFamily="2" charset="-122"/>
                <a:sym typeface="Symbol" pitchFamily="18" charset="2"/>
              </a:rPr>
              <a:t>,…,X(t</a:t>
            </a:r>
            <a:r>
              <a:rPr lang="en-US" altLang="zh-CN" b="1" baseline="-25000" dirty="0">
                <a:solidFill>
                  <a:srgbClr val="000000"/>
                </a:solidFill>
                <a:ea typeface="黑体" pitchFamily="2" charset="-122"/>
                <a:sym typeface="Symbol" pitchFamily="18" charset="2"/>
              </a:rPr>
              <a:t>n-1</a:t>
            </a:r>
            <a:r>
              <a:rPr lang="en-US" altLang="zh-CN" b="1" dirty="0">
                <a:solidFill>
                  <a:srgbClr val="000000"/>
                </a:solidFill>
                <a:ea typeface="黑体" pitchFamily="2" charset="-122"/>
                <a:sym typeface="Symbol" pitchFamily="18" charset="2"/>
              </a:rPr>
              <a:t>)=x</a:t>
            </a:r>
            <a:r>
              <a:rPr lang="en-US" altLang="zh-CN" b="1" baseline="-25000" dirty="0">
                <a:solidFill>
                  <a:srgbClr val="000000"/>
                </a:solidFill>
                <a:ea typeface="黑体" pitchFamily="2" charset="-122"/>
                <a:sym typeface="Symbol" pitchFamily="18" charset="2"/>
              </a:rPr>
              <a:t>n-1</a:t>
            </a:r>
            <a:r>
              <a:rPr lang="en-US" altLang="zh-CN" b="1" dirty="0">
                <a:solidFill>
                  <a:srgbClr val="000000"/>
                </a:solidFill>
                <a:ea typeface="黑体" pitchFamily="2" charset="-122"/>
                <a:sym typeface="Symbol" pitchFamily="18" charset="2"/>
              </a:rPr>
              <a:t>}</a:t>
            </a:r>
          </a:p>
          <a:p>
            <a:pPr marL="1548000" indent="-720000" eaLnBrk="1" hangingPunct="1">
              <a:lnSpc>
                <a:spcPct val="110000"/>
              </a:lnSpc>
              <a:buClr>
                <a:srgbClr val="00FF00"/>
              </a:buClr>
              <a:buFont typeface="Wingdings" pitchFamily="2" charset="2"/>
              <a:buNone/>
              <a:defRPr/>
            </a:pPr>
            <a:r>
              <a:rPr lang="zh-CN" altLang="en-US" b="1" dirty="0">
                <a:solidFill>
                  <a:srgbClr val="000000"/>
                </a:solidFill>
                <a:ea typeface="黑体" pitchFamily="2" charset="-122"/>
                <a:sym typeface="Symbol" pitchFamily="18" charset="2"/>
              </a:rPr>
              <a:t>＝</a:t>
            </a:r>
            <a:r>
              <a:rPr lang="en-US" altLang="zh-CN" b="1" dirty="0">
                <a:solidFill>
                  <a:srgbClr val="000000"/>
                </a:solidFill>
                <a:ea typeface="黑体" pitchFamily="2" charset="-122"/>
                <a:sym typeface="Symbol" pitchFamily="18" charset="2"/>
              </a:rPr>
              <a:t>P{X(</a:t>
            </a:r>
            <a:r>
              <a:rPr lang="en-US" altLang="zh-CN" b="1" dirty="0" err="1">
                <a:solidFill>
                  <a:srgbClr val="000000"/>
                </a:solidFill>
                <a:ea typeface="黑体" pitchFamily="2" charset="-122"/>
                <a:sym typeface="Symbol" pitchFamily="18" charset="2"/>
              </a:rPr>
              <a:t>t</a:t>
            </a:r>
            <a:r>
              <a:rPr lang="en-US" altLang="zh-CN" b="1" baseline="-25000" dirty="0" err="1">
                <a:solidFill>
                  <a:srgbClr val="000000"/>
                </a:solidFill>
                <a:ea typeface="黑体" pitchFamily="2" charset="-122"/>
                <a:sym typeface="Symbol" pitchFamily="18" charset="2"/>
              </a:rPr>
              <a:t>n</a:t>
            </a:r>
            <a:r>
              <a:rPr lang="en-US" altLang="zh-CN" b="1" dirty="0">
                <a:solidFill>
                  <a:srgbClr val="000000"/>
                </a:solidFill>
                <a:ea typeface="黑体" pitchFamily="2" charset="-122"/>
                <a:sym typeface="Symbol" pitchFamily="18" charset="2"/>
              </a:rPr>
              <a:t>)&lt;</a:t>
            </a:r>
            <a:r>
              <a:rPr lang="en-US" altLang="zh-CN" b="1" dirty="0" err="1">
                <a:solidFill>
                  <a:srgbClr val="000000"/>
                </a:solidFill>
                <a:ea typeface="黑体" pitchFamily="2" charset="-122"/>
                <a:sym typeface="Symbol" pitchFamily="18" charset="2"/>
              </a:rPr>
              <a:t>x</a:t>
            </a:r>
            <a:r>
              <a:rPr lang="en-US" altLang="zh-CN" b="1" baseline="-25000" dirty="0" err="1">
                <a:solidFill>
                  <a:srgbClr val="000000"/>
                </a:solidFill>
                <a:ea typeface="黑体" pitchFamily="2" charset="-122"/>
                <a:sym typeface="Symbol" pitchFamily="18" charset="2"/>
              </a:rPr>
              <a:t>n</a:t>
            </a:r>
            <a:r>
              <a:rPr lang="en-US" altLang="zh-CN" b="1" dirty="0" err="1">
                <a:solidFill>
                  <a:srgbClr val="000000"/>
                </a:solidFill>
                <a:ea typeface="黑体" pitchFamily="2" charset="-122"/>
                <a:sym typeface="Symbol" pitchFamily="18" charset="2"/>
              </a:rPr>
              <a:t>|X</a:t>
            </a:r>
            <a:r>
              <a:rPr lang="en-US" altLang="zh-CN" b="1" dirty="0">
                <a:solidFill>
                  <a:srgbClr val="000000"/>
                </a:solidFill>
                <a:ea typeface="黑体" pitchFamily="2" charset="-122"/>
                <a:sym typeface="Symbol" pitchFamily="18" charset="2"/>
              </a:rPr>
              <a:t>(t</a:t>
            </a:r>
            <a:r>
              <a:rPr lang="en-US" altLang="zh-CN" b="1" baseline="-25000" dirty="0">
                <a:solidFill>
                  <a:srgbClr val="000000"/>
                </a:solidFill>
                <a:ea typeface="黑体" pitchFamily="2" charset="-122"/>
                <a:sym typeface="Symbol" pitchFamily="18" charset="2"/>
              </a:rPr>
              <a:t>n-1</a:t>
            </a:r>
            <a:r>
              <a:rPr lang="en-US" altLang="zh-CN" b="1" dirty="0">
                <a:solidFill>
                  <a:srgbClr val="000000"/>
                </a:solidFill>
                <a:ea typeface="黑体" pitchFamily="2" charset="-122"/>
                <a:sym typeface="Symbol" pitchFamily="18" charset="2"/>
              </a:rPr>
              <a:t>)=x</a:t>
            </a:r>
            <a:r>
              <a:rPr lang="en-US" altLang="zh-CN" b="1" baseline="-25000" dirty="0">
                <a:solidFill>
                  <a:srgbClr val="000000"/>
                </a:solidFill>
                <a:ea typeface="黑体" pitchFamily="2" charset="-122"/>
                <a:sym typeface="Symbol" pitchFamily="18" charset="2"/>
              </a:rPr>
              <a:t>n-1</a:t>
            </a:r>
            <a:r>
              <a:rPr lang="en-US" altLang="zh-CN" b="1" dirty="0">
                <a:solidFill>
                  <a:srgbClr val="000000"/>
                </a:solidFill>
                <a:ea typeface="黑体" pitchFamily="2" charset="-122"/>
                <a:sym typeface="Symbol" pitchFamily="18" charset="2"/>
              </a:rPr>
              <a:t>}				</a:t>
            </a:r>
            <a:r>
              <a:rPr lang="en-US" altLang="zh-CN" b="1" dirty="0">
                <a:solidFill>
                  <a:srgbClr val="0000FF"/>
                </a:solidFill>
                <a:ea typeface="黑体" pitchFamily="2" charset="-122"/>
                <a:sym typeface="Symbol" pitchFamily="18" charset="2"/>
              </a:rPr>
              <a:t>(3.1)</a:t>
            </a:r>
          </a:p>
          <a:p>
            <a:pPr eaLnBrk="1" hangingPunct="1">
              <a:lnSpc>
                <a:spcPct val="110000"/>
              </a:lnSpc>
              <a:buClr>
                <a:srgbClr val="00FF00"/>
              </a:buClr>
              <a:buFont typeface="Wingdings" pitchFamily="2" charset="2"/>
              <a:buNone/>
              <a:defRPr/>
            </a:pPr>
            <a:r>
              <a:rPr lang="zh-CN" altLang="en-US" b="1" dirty="0">
                <a:solidFill>
                  <a:srgbClr val="000000"/>
                </a:solidFill>
                <a:ea typeface="黑体" pitchFamily="2" charset="-122"/>
                <a:sym typeface="Symbol" pitchFamily="18" charset="2"/>
              </a:rPr>
              <a:t>则称</a:t>
            </a:r>
            <a:r>
              <a:rPr lang="zh-CN" altLang="en-US" b="1" dirty="0">
                <a:solidFill>
                  <a:srgbClr val="000000"/>
                </a:solidFill>
                <a:ea typeface="黑体" pitchFamily="2" charset="-122"/>
              </a:rPr>
              <a:t>随机过程</a:t>
            </a:r>
            <a:r>
              <a:rPr lang="en-US" altLang="zh-CN" b="1" dirty="0">
                <a:solidFill>
                  <a:srgbClr val="000000"/>
                </a:solidFill>
                <a:ea typeface="黑体" pitchFamily="2" charset="-122"/>
              </a:rPr>
              <a:t>{X(t),</a:t>
            </a:r>
            <a:r>
              <a:rPr lang="en-US" altLang="zh-CN" b="1" dirty="0" err="1">
                <a:solidFill>
                  <a:srgbClr val="000000"/>
                </a:solidFill>
                <a:ea typeface="黑体" pitchFamily="2" charset="-122"/>
              </a:rPr>
              <a:t>t</a:t>
            </a:r>
            <a:r>
              <a:rPr lang="en-US" altLang="zh-CN" b="1" dirty="0" err="1">
                <a:solidFill>
                  <a:srgbClr val="000000"/>
                </a:solidFill>
                <a:ea typeface="黑体" pitchFamily="2" charset="-122"/>
                <a:sym typeface="Symbol" pitchFamily="18" charset="2"/>
              </a:rPr>
              <a:t>T</a:t>
            </a:r>
            <a:r>
              <a:rPr lang="en-US" altLang="zh-CN" b="1" dirty="0">
                <a:solidFill>
                  <a:srgbClr val="000000"/>
                </a:solidFill>
                <a:ea typeface="黑体" pitchFamily="2" charset="-122"/>
                <a:sym typeface="Symbol" pitchFamily="18" charset="2"/>
              </a:rPr>
              <a:t>}</a:t>
            </a:r>
            <a:r>
              <a:rPr lang="zh-CN" altLang="en-US" b="1" dirty="0">
                <a:solidFill>
                  <a:srgbClr val="000000"/>
                </a:solidFill>
                <a:ea typeface="黑体" pitchFamily="2" charset="-122"/>
                <a:sym typeface="Symbol" pitchFamily="18" charset="2"/>
              </a:rPr>
              <a:t>为</a:t>
            </a:r>
            <a:r>
              <a:rPr lang="zh-CN" altLang="en-US" b="1" dirty="0">
                <a:solidFill>
                  <a:srgbClr val="CC00CC"/>
                </a:solidFill>
                <a:ea typeface="黑体" pitchFamily="2" charset="-122"/>
                <a:sym typeface="Symbol" pitchFamily="18" charset="2"/>
              </a:rPr>
              <a:t>马尔可夫过程</a:t>
            </a:r>
            <a:r>
              <a:rPr lang="zh-CN" altLang="en-US" b="1" dirty="0">
                <a:solidFill>
                  <a:srgbClr val="000000"/>
                </a:solidFill>
                <a:ea typeface="黑体" pitchFamily="2" charset="-122"/>
                <a:sym typeface="Symbol" pitchFamily="18" charset="2"/>
              </a:rPr>
              <a:t>，简称</a:t>
            </a:r>
            <a:r>
              <a:rPr lang="zh-CN" altLang="en-US" b="1" dirty="0">
                <a:solidFill>
                  <a:srgbClr val="CC00CC"/>
                </a:solidFill>
                <a:ea typeface="黑体" pitchFamily="2" charset="-122"/>
                <a:sym typeface="Symbol" pitchFamily="18" charset="2"/>
              </a:rPr>
              <a:t>马氏过程</a:t>
            </a:r>
            <a:r>
              <a:rPr lang="zh-CN" altLang="en-US" b="1" dirty="0">
                <a:solidFill>
                  <a:srgbClr val="000000"/>
                </a:solidFill>
                <a:ea typeface="黑体" pitchFamily="2" charset="-122"/>
                <a:sym typeface="Symbol" pitchFamily="18" charset="2"/>
              </a:rPr>
              <a:t>。</a:t>
            </a:r>
          </a:p>
          <a:p>
            <a:pPr eaLnBrk="1" hangingPunct="1">
              <a:lnSpc>
                <a:spcPct val="110000"/>
              </a:lnSpc>
              <a:buClr>
                <a:srgbClr val="00FF00"/>
              </a:buClr>
              <a:buFont typeface="Wingdings" pitchFamily="2" charset="2"/>
              <a:buNone/>
              <a:defRPr/>
            </a:pPr>
            <a:r>
              <a:rPr lang="zh-CN" altLang="en-US" b="1" dirty="0">
                <a:solidFill>
                  <a:srgbClr val="000000"/>
                </a:solidFill>
                <a:ea typeface="黑体" pitchFamily="2" charset="-122"/>
                <a:sym typeface="Symbol" pitchFamily="18" charset="2"/>
              </a:rPr>
              <a:t>具有</a:t>
            </a:r>
            <a:r>
              <a:rPr lang="en-US" altLang="zh-CN" b="1" dirty="0">
                <a:solidFill>
                  <a:srgbClr val="000000"/>
                </a:solidFill>
                <a:ea typeface="黑体" pitchFamily="2" charset="-122"/>
                <a:sym typeface="Symbol" pitchFamily="18" charset="2"/>
              </a:rPr>
              <a:t>(3.1)</a:t>
            </a:r>
            <a:r>
              <a:rPr lang="zh-CN" altLang="en-US" b="1" dirty="0">
                <a:solidFill>
                  <a:srgbClr val="000000"/>
                </a:solidFill>
                <a:ea typeface="黑体" pitchFamily="2" charset="-122"/>
                <a:sym typeface="Symbol" pitchFamily="18" charset="2"/>
              </a:rPr>
              <a:t>式性质称为具有</a:t>
            </a:r>
            <a:r>
              <a:rPr lang="zh-CN" altLang="en-US" b="1" dirty="0">
                <a:solidFill>
                  <a:srgbClr val="CC00CC"/>
                </a:solidFill>
                <a:ea typeface="黑体" pitchFamily="2" charset="-122"/>
                <a:sym typeface="Symbol" pitchFamily="18" charset="2"/>
              </a:rPr>
              <a:t>马尔可夫性</a:t>
            </a:r>
            <a:r>
              <a:rPr lang="zh-CN" altLang="en-US" b="1" dirty="0">
                <a:solidFill>
                  <a:srgbClr val="000000"/>
                </a:solidFill>
                <a:ea typeface="黑体" pitchFamily="2" charset="-122"/>
                <a:sym typeface="Symbol" pitchFamily="18" charset="2"/>
              </a:rPr>
              <a:t>、</a:t>
            </a:r>
            <a:r>
              <a:rPr lang="zh-CN" altLang="en-US" b="1" dirty="0">
                <a:solidFill>
                  <a:srgbClr val="CC00CC"/>
                </a:solidFill>
                <a:ea typeface="黑体" pitchFamily="2" charset="-122"/>
                <a:sym typeface="Symbol" pitchFamily="18" charset="2"/>
              </a:rPr>
              <a:t>无后效性</a:t>
            </a:r>
            <a:r>
              <a:rPr lang="zh-CN" altLang="en-US" b="1" dirty="0">
                <a:solidFill>
                  <a:srgbClr val="000000"/>
                </a:solidFill>
                <a:ea typeface="黑体" pitchFamily="2" charset="-122"/>
                <a:sym typeface="Symbol" pitchFamily="18" charset="2"/>
              </a:rPr>
              <a:t>或</a:t>
            </a:r>
            <a:r>
              <a:rPr lang="zh-CN" altLang="en-US" b="1" dirty="0">
                <a:solidFill>
                  <a:srgbClr val="CC00CC"/>
                </a:solidFill>
                <a:ea typeface="黑体" pitchFamily="2" charset="-122"/>
                <a:sym typeface="Symbol" pitchFamily="18" charset="2"/>
              </a:rPr>
              <a:t>无记忆性</a:t>
            </a:r>
            <a:r>
              <a:rPr lang="zh-CN" altLang="en-US" b="1" dirty="0">
                <a:solidFill>
                  <a:srgbClr val="000000"/>
                </a:solidFill>
                <a:ea typeface="黑体" pitchFamily="2" charset="-122"/>
                <a:sym typeface="Symbol" pitchFamily="18" charset="2"/>
              </a:rPr>
              <a:t>。</a:t>
            </a:r>
          </a:p>
        </p:txBody>
      </p:sp>
      <p:sp>
        <p:nvSpPr>
          <p:cNvPr id="260101" name="Rectangle 5"/>
          <p:cNvSpPr>
            <a:spLocks noChangeArrowheads="1"/>
          </p:cNvSpPr>
          <p:nvPr/>
        </p:nvSpPr>
        <p:spPr bwMode="auto">
          <a:xfrm>
            <a:off x="990600" y="3727450"/>
            <a:ext cx="80010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FF00"/>
              </a:buClr>
              <a:buFont typeface="Wingdings" panose="05000000000000000000" pitchFamily="2" charset="2"/>
              <a:buNone/>
            </a:pPr>
            <a:r>
              <a:rPr lang="en-US" altLang="zh-CN" sz="2400">
                <a:solidFill>
                  <a:srgbClr val="000000"/>
                </a:solidFill>
                <a:sym typeface="Symbol" panose="05050102010706020507" pitchFamily="18" charset="2"/>
              </a:rPr>
              <a:t>    </a:t>
            </a:r>
            <a:r>
              <a:rPr lang="zh-CN" altLang="en-US" sz="2400">
                <a:solidFill>
                  <a:srgbClr val="000000"/>
                </a:solidFill>
                <a:sym typeface="Symbol" panose="05050102010706020507" pitchFamily="18" charset="2"/>
              </a:rPr>
              <a:t>由条件分布函数的定义，</a:t>
            </a:r>
            <a:r>
              <a:rPr lang="en-US" altLang="zh-CN" sz="2400">
                <a:solidFill>
                  <a:srgbClr val="000000"/>
                </a:solidFill>
                <a:sym typeface="Symbol" panose="05050102010706020507" pitchFamily="18" charset="2"/>
              </a:rPr>
              <a:t>(3.1)</a:t>
            </a:r>
            <a:r>
              <a:rPr lang="zh-CN" altLang="en-US" sz="2400">
                <a:solidFill>
                  <a:srgbClr val="000000"/>
                </a:solidFill>
                <a:sym typeface="Symbol" panose="05050102010706020507" pitchFamily="18" charset="2"/>
              </a:rPr>
              <a:t>等价于</a:t>
            </a:r>
          </a:p>
          <a:p>
            <a:pPr algn="ctr" eaLnBrk="1" hangingPunct="1">
              <a:lnSpc>
                <a:spcPct val="110000"/>
              </a:lnSpc>
              <a:buClr>
                <a:srgbClr val="00FF00"/>
              </a:buClr>
              <a:buFont typeface="Wingdings" panose="05000000000000000000" pitchFamily="2" charset="2"/>
              <a:buNone/>
            </a:pPr>
            <a:r>
              <a:rPr lang="en-US" altLang="zh-CN" sz="2400">
                <a:solidFill>
                  <a:srgbClr val="000000"/>
                </a:solidFill>
                <a:sym typeface="Symbol" panose="05050102010706020507" pitchFamily="18" charset="2"/>
              </a:rPr>
              <a:t>F(x</a:t>
            </a:r>
            <a:r>
              <a:rPr lang="en-US" altLang="zh-CN" sz="2400" baseline="-25000">
                <a:solidFill>
                  <a:srgbClr val="000000"/>
                </a:solidFill>
                <a:sym typeface="Symbol" panose="05050102010706020507" pitchFamily="18" charset="2"/>
              </a:rPr>
              <a:t>n</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n</a:t>
            </a:r>
            <a:r>
              <a:rPr lang="en-US" altLang="zh-CN" sz="2400">
                <a:solidFill>
                  <a:srgbClr val="000000"/>
                </a:solidFill>
                <a:sym typeface="Symbol" panose="05050102010706020507" pitchFamily="18" charset="2"/>
              </a:rPr>
              <a:t>|x</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,x</a:t>
            </a:r>
            <a:r>
              <a:rPr lang="en-US" altLang="zh-CN" sz="2400" baseline="-25000">
                <a:solidFill>
                  <a:srgbClr val="000000"/>
                </a:solidFill>
                <a:sym typeface="Symbol" panose="05050102010706020507" pitchFamily="18" charset="2"/>
              </a:rPr>
              <a:t>2</a:t>
            </a:r>
            <a:r>
              <a:rPr lang="en-US" altLang="zh-CN" sz="2400">
                <a:solidFill>
                  <a:srgbClr val="000000"/>
                </a:solidFill>
                <a:sym typeface="Symbol" panose="05050102010706020507" pitchFamily="18" charset="2"/>
              </a:rPr>
              <a:t>,…,x</a:t>
            </a:r>
            <a:r>
              <a:rPr lang="en-US" altLang="zh-CN" sz="2400" baseline="-25000">
                <a:solidFill>
                  <a:srgbClr val="000000"/>
                </a:solidFill>
                <a:sym typeface="Symbol" panose="05050102010706020507" pitchFamily="18" charset="2"/>
              </a:rPr>
              <a:t>n-1</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2</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n-1</a:t>
            </a:r>
            <a:r>
              <a:rPr lang="en-US" altLang="zh-CN" sz="2400">
                <a:solidFill>
                  <a:srgbClr val="000000"/>
                </a:solidFill>
                <a:sym typeface="Symbol" panose="05050102010706020507" pitchFamily="18" charset="2"/>
              </a:rPr>
              <a: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F(x</a:t>
            </a:r>
            <a:r>
              <a:rPr lang="en-US" altLang="zh-CN" sz="2400" baseline="-25000">
                <a:solidFill>
                  <a:srgbClr val="000000"/>
                </a:solidFill>
                <a:sym typeface="Symbol" panose="05050102010706020507" pitchFamily="18" charset="2"/>
              </a:rPr>
              <a:t>n</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n</a:t>
            </a:r>
            <a:r>
              <a:rPr lang="en-US" altLang="zh-CN" sz="2400">
                <a:solidFill>
                  <a:srgbClr val="000000"/>
                </a:solidFill>
                <a:sym typeface="Symbol" panose="05050102010706020507" pitchFamily="18" charset="2"/>
              </a:rPr>
              <a:t>|x</a:t>
            </a:r>
            <a:r>
              <a:rPr lang="en-US" altLang="zh-CN" sz="2400" baseline="-25000">
                <a:solidFill>
                  <a:srgbClr val="000000"/>
                </a:solidFill>
                <a:sym typeface="Symbol" panose="05050102010706020507" pitchFamily="18" charset="2"/>
              </a:rPr>
              <a:t>n-1</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n-1</a:t>
            </a:r>
            <a:r>
              <a:rPr lang="en-US" altLang="zh-CN" sz="2400">
                <a:solidFill>
                  <a:srgbClr val="000000"/>
                </a:solidFill>
                <a:sym typeface="Symbol" panose="05050102010706020507" pitchFamily="18" charset="2"/>
              </a:rPr>
              <a:t>)</a:t>
            </a:r>
            <a:r>
              <a:rPr lang="zh-CN" altLang="en-US" sz="2400">
                <a:solidFill>
                  <a:srgbClr val="000000"/>
                </a:solidFill>
                <a:sym typeface="Symbol" panose="05050102010706020507" pitchFamily="18" charset="2"/>
              </a:rPr>
              <a:t>。</a:t>
            </a:r>
          </a:p>
          <a:p>
            <a:pPr eaLnBrk="1" hangingPunct="1">
              <a:lnSpc>
                <a:spcPct val="110000"/>
              </a:lnSpc>
              <a:buClr>
                <a:srgbClr val="00FF00"/>
              </a:buClr>
              <a:buFont typeface="Wingdings" panose="05000000000000000000" pitchFamily="2" charset="2"/>
              <a:buNone/>
            </a:pPr>
            <a:r>
              <a:rPr lang="zh-CN" altLang="en-US" sz="2400">
                <a:solidFill>
                  <a:srgbClr val="000000"/>
                </a:solidFill>
                <a:sym typeface="Symbol" panose="05050102010706020507" pitchFamily="18" charset="2"/>
              </a:rPr>
              <a:t>    如果概率密度函数存在，它等价于</a:t>
            </a:r>
          </a:p>
          <a:p>
            <a:pPr algn="ctr" eaLnBrk="1" hangingPunct="1">
              <a:lnSpc>
                <a:spcPct val="110000"/>
              </a:lnSpc>
              <a:buClr>
                <a:srgbClr val="00FF00"/>
              </a:buClr>
              <a:buFont typeface="Wingdings" panose="05000000000000000000" pitchFamily="2" charset="2"/>
              <a:buNone/>
            </a:pPr>
            <a:r>
              <a:rPr lang="en-US" altLang="zh-CN" sz="2400">
                <a:solidFill>
                  <a:srgbClr val="000000"/>
                </a:solidFill>
                <a:sym typeface="Symbol" panose="05050102010706020507" pitchFamily="18" charset="2"/>
              </a:rPr>
              <a:t>f(x</a:t>
            </a:r>
            <a:r>
              <a:rPr lang="en-US" altLang="zh-CN" sz="2400" baseline="-25000">
                <a:solidFill>
                  <a:srgbClr val="000000"/>
                </a:solidFill>
                <a:sym typeface="Symbol" panose="05050102010706020507" pitchFamily="18" charset="2"/>
              </a:rPr>
              <a:t>n</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n</a:t>
            </a:r>
            <a:r>
              <a:rPr lang="en-US" altLang="zh-CN" sz="2400">
                <a:solidFill>
                  <a:srgbClr val="000000"/>
                </a:solidFill>
                <a:sym typeface="Symbol" panose="05050102010706020507" pitchFamily="18" charset="2"/>
              </a:rPr>
              <a:t>|x</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,x</a:t>
            </a:r>
            <a:r>
              <a:rPr lang="en-US" altLang="zh-CN" sz="2400" baseline="-25000">
                <a:solidFill>
                  <a:srgbClr val="000000"/>
                </a:solidFill>
                <a:sym typeface="Symbol" panose="05050102010706020507" pitchFamily="18" charset="2"/>
              </a:rPr>
              <a:t>2</a:t>
            </a:r>
            <a:r>
              <a:rPr lang="en-US" altLang="zh-CN" sz="2400">
                <a:solidFill>
                  <a:srgbClr val="000000"/>
                </a:solidFill>
                <a:sym typeface="Symbol" panose="05050102010706020507" pitchFamily="18" charset="2"/>
              </a:rPr>
              <a:t>,…,x</a:t>
            </a:r>
            <a:r>
              <a:rPr lang="en-US" altLang="zh-CN" sz="2400" baseline="-25000">
                <a:solidFill>
                  <a:srgbClr val="000000"/>
                </a:solidFill>
                <a:sym typeface="Symbol" panose="05050102010706020507" pitchFamily="18" charset="2"/>
              </a:rPr>
              <a:t>n-1</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2</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n-1</a:t>
            </a:r>
            <a:r>
              <a:rPr lang="en-US" altLang="zh-CN" sz="2400">
                <a:solidFill>
                  <a:srgbClr val="000000"/>
                </a:solidFill>
                <a:sym typeface="Symbol" panose="05050102010706020507" pitchFamily="18" charset="2"/>
              </a:rPr>
              <a: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f(x</a:t>
            </a:r>
            <a:r>
              <a:rPr lang="en-US" altLang="zh-CN" sz="2400" baseline="-25000">
                <a:solidFill>
                  <a:srgbClr val="000000"/>
                </a:solidFill>
                <a:sym typeface="Symbol" panose="05050102010706020507" pitchFamily="18" charset="2"/>
              </a:rPr>
              <a:t>n</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n</a:t>
            </a:r>
            <a:r>
              <a:rPr lang="en-US" altLang="zh-CN" sz="2400">
                <a:solidFill>
                  <a:srgbClr val="000000"/>
                </a:solidFill>
                <a:sym typeface="Symbol" panose="05050102010706020507" pitchFamily="18" charset="2"/>
              </a:rPr>
              <a:t>|x</a:t>
            </a:r>
            <a:r>
              <a:rPr lang="en-US" altLang="zh-CN" sz="2400" baseline="-25000">
                <a:solidFill>
                  <a:srgbClr val="000000"/>
                </a:solidFill>
                <a:sym typeface="Symbol" panose="05050102010706020507" pitchFamily="18" charset="2"/>
              </a:rPr>
              <a:t>n-1</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n-1</a:t>
            </a:r>
            <a:r>
              <a:rPr lang="en-US" altLang="zh-CN" sz="2400">
                <a:solidFill>
                  <a:srgbClr val="000000"/>
                </a:solidFill>
                <a:sym typeface="Symbol" panose="05050102010706020507" pitchFamily="18" charset="2"/>
              </a:rPr>
              <a:t>)</a:t>
            </a:r>
            <a:r>
              <a:rPr lang="zh-CN" altLang="en-US" sz="2400">
                <a:solidFill>
                  <a:srgbClr val="000000"/>
                </a:solidFill>
                <a:sym typeface="Symbol" panose="05050102010706020507" pitchFamily="18" charset="2"/>
              </a:rPr>
              <a:t>。</a:t>
            </a:r>
          </a:p>
        </p:txBody>
      </p:sp>
      <p:sp>
        <p:nvSpPr>
          <p:cNvPr id="260102" name="Rectangle 6"/>
          <p:cNvSpPr>
            <a:spLocks noChangeArrowheads="1"/>
          </p:cNvSpPr>
          <p:nvPr/>
        </p:nvSpPr>
        <p:spPr bwMode="auto">
          <a:xfrm>
            <a:off x="990600" y="5257800"/>
            <a:ext cx="79248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FF00"/>
              </a:buClr>
              <a:buFont typeface="Wingdings" panose="05000000000000000000" pitchFamily="2" charset="2"/>
              <a:buNone/>
            </a:pPr>
            <a:r>
              <a:rPr lang="en-US" altLang="zh-CN" sz="2400">
                <a:solidFill>
                  <a:srgbClr val="000000"/>
                </a:solidFill>
              </a:rPr>
              <a:t>    </a:t>
            </a:r>
            <a:r>
              <a:rPr lang="zh-CN" altLang="en-US" sz="2400">
                <a:solidFill>
                  <a:srgbClr val="000000"/>
                </a:solidFill>
              </a:rPr>
              <a:t>随机过程</a:t>
            </a:r>
            <a:r>
              <a:rPr lang="zh-CN" altLang="en-US" sz="2400">
                <a:solidFill>
                  <a:srgbClr val="000000"/>
                </a:solidFill>
                <a:sym typeface="Symbol" panose="05050102010706020507" pitchFamily="18" charset="2"/>
              </a:rPr>
              <a:t>具有马尔可夫性质是说：</a:t>
            </a:r>
            <a:r>
              <a:rPr lang="zh-CN" altLang="en-US" sz="2400">
                <a:solidFill>
                  <a:srgbClr val="0000FF"/>
                </a:solidFill>
                <a:sym typeface="Symbol" panose="05050102010706020507" pitchFamily="18" charset="2"/>
              </a:rPr>
              <a:t>当给定</a:t>
            </a:r>
            <a:r>
              <a:rPr lang="en-US" altLang="zh-CN" sz="2400">
                <a:solidFill>
                  <a:srgbClr val="0000FF"/>
                </a:solidFill>
                <a:sym typeface="Symbol" panose="05050102010706020507" pitchFamily="18" charset="2"/>
              </a:rPr>
              <a:t>X(t</a:t>
            </a:r>
            <a:r>
              <a:rPr lang="en-US" altLang="zh-CN" sz="2400" baseline="-25000">
                <a:solidFill>
                  <a:srgbClr val="0000FF"/>
                </a:solidFill>
                <a:sym typeface="Symbol" panose="05050102010706020507" pitchFamily="18" charset="2"/>
              </a:rPr>
              <a:t>1</a:t>
            </a:r>
            <a:r>
              <a:rPr lang="en-US" altLang="zh-CN" sz="2400">
                <a:solidFill>
                  <a:srgbClr val="0000FF"/>
                </a:solidFill>
                <a:sym typeface="Symbol" panose="05050102010706020507" pitchFamily="18" charset="2"/>
              </a:rPr>
              <a:t>), X(t</a:t>
            </a:r>
            <a:r>
              <a:rPr lang="en-US" altLang="zh-CN" sz="2400" baseline="-25000">
                <a:solidFill>
                  <a:srgbClr val="0000FF"/>
                </a:solidFill>
                <a:sym typeface="Symbol" panose="05050102010706020507" pitchFamily="18" charset="2"/>
              </a:rPr>
              <a:t>2</a:t>
            </a:r>
            <a:r>
              <a:rPr lang="en-US" altLang="zh-CN" sz="2400">
                <a:solidFill>
                  <a:srgbClr val="0000FF"/>
                </a:solidFill>
                <a:sym typeface="Symbol" panose="05050102010706020507" pitchFamily="18" charset="2"/>
              </a:rPr>
              <a:t>),</a:t>
            </a:r>
          </a:p>
          <a:p>
            <a:pPr eaLnBrk="1" hangingPunct="1">
              <a:lnSpc>
                <a:spcPct val="110000"/>
              </a:lnSpc>
              <a:buClr>
                <a:srgbClr val="00FF00"/>
              </a:buClr>
              <a:buFont typeface="Wingdings" panose="05000000000000000000" pitchFamily="2" charset="2"/>
              <a:buNone/>
            </a:pPr>
            <a:r>
              <a:rPr lang="en-US" altLang="zh-CN" sz="2400">
                <a:solidFill>
                  <a:srgbClr val="0000FF"/>
                </a:solidFill>
                <a:sym typeface="Symbol" panose="05050102010706020507" pitchFamily="18" charset="2"/>
              </a:rPr>
              <a:t>…,X(t</a:t>
            </a:r>
            <a:r>
              <a:rPr lang="en-US" altLang="zh-CN" sz="2400" baseline="-25000">
                <a:solidFill>
                  <a:srgbClr val="0000FF"/>
                </a:solidFill>
                <a:sym typeface="Symbol" panose="05050102010706020507" pitchFamily="18" charset="2"/>
              </a:rPr>
              <a:t>n-1</a:t>
            </a:r>
            <a:r>
              <a:rPr lang="en-US" altLang="zh-CN" sz="24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时，</a:t>
            </a:r>
            <a:r>
              <a:rPr lang="en-US" altLang="zh-CN" sz="2400">
                <a:solidFill>
                  <a:srgbClr val="0000FF"/>
                </a:solidFill>
                <a:sym typeface="Symbol" panose="05050102010706020507" pitchFamily="18" charset="2"/>
              </a:rPr>
              <a:t>X(t</a:t>
            </a:r>
            <a:r>
              <a:rPr lang="en-US" altLang="zh-CN" sz="2400" baseline="-25000">
                <a:solidFill>
                  <a:srgbClr val="0000FF"/>
                </a:solidFill>
                <a:sym typeface="Symbol" panose="05050102010706020507" pitchFamily="18" charset="2"/>
              </a:rPr>
              <a:t>n</a:t>
            </a:r>
            <a:r>
              <a:rPr lang="en-US" altLang="zh-CN" sz="24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的条件分布只依赖于</a:t>
            </a:r>
            <a:r>
              <a:rPr lang="en-US" altLang="zh-CN" sz="2400">
                <a:solidFill>
                  <a:srgbClr val="0000FF"/>
                </a:solidFill>
                <a:sym typeface="Symbol" panose="05050102010706020507" pitchFamily="18" charset="2"/>
              </a:rPr>
              <a:t>X(t</a:t>
            </a:r>
            <a:r>
              <a:rPr lang="en-US" altLang="zh-CN" sz="2400" baseline="-25000">
                <a:solidFill>
                  <a:srgbClr val="0000FF"/>
                </a:solidFill>
                <a:sym typeface="Symbol" panose="05050102010706020507" pitchFamily="18" charset="2"/>
              </a:rPr>
              <a:t>n-1</a:t>
            </a:r>
            <a:r>
              <a:rPr lang="en-US" altLang="zh-CN" sz="24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的已知值，而与在</a:t>
            </a:r>
            <a:r>
              <a:rPr lang="en-US" altLang="zh-CN" sz="2400">
                <a:solidFill>
                  <a:srgbClr val="0000FF"/>
                </a:solidFill>
                <a:sym typeface="Symbol" panose="05050102010706020507" pitchFamily="18" charset="2"/>
              </a:rPr>
              <a:t>t</a:t>
            </a:r>
            <a:r>
              <a:rPr lang="en-US" altLang="zh-CN" sz="2400" baseline="-25000">
                <a:solidFill>
                  <a:srgbClr val="0000FF"/>
                </a:solidFill>
                <a:sym typeface="Symbol" panose="05050102010706020507" pitchFamily="18" charset="2"/>
              </a:rPr>
              <a:t>n-1</a:t>
            </a:r>
            <a:r>
              <a:rPr lang="zh-CN" altLang="en-US" sz="2400">
                <a:solidFill>
                  <a:srgbClr val="0000FF"/>
                </a:solidFill>
                <a:sym typeface="Symbol" panose="05050102010706020507" pitchFamily="18" charset="2"/>
              </a:rPr>
              <a:t>以前</a:t>
            </a:r>
            <a:r>
              <a:rPr lang="en-US" altLang="zh-CN" sz="2400">
                <a:solidFill>
                  <a:srgbClr val="0000FF"/>
                </a:solidFill>
                <a:sym typeface="Symbol" panose="05050102010706020507" pitchFamily="18" charset="2"/>
              </a:rPr>
              <a:t>X(t)</a:t>
            </a:r>
            <a:r>
              <a:rPr lang="zh-CN" altLang="en-US" sz="2400">
                <a:solidFill>
                  <a:srgbClr val="0000FF"/>
                </a:solidFill>
                <a:sym typeface="Symbol" panose="05050102010706020507" pitchFamily="18" charset="2"/>
              </a:rPr>
              <a:t>的取值无关。</a:t>
            </a:r>
          </a:p>
        </p:txBody>
      </p:sp>
      <p:sp>
        <p:nvSpPr>
          <p:cNvPr id="1844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D05C7A8D-E7F1-4247-8D2D-1D331E9A4BBF}" type="slidenum">
              <a:rPr lang="zh-CN" altLang="en-US" sz="1800" smtClean="0">
                <a:solidFill>
                  <a:srgbClr val="00FF00"/>
                </a:solidFill>
                <a:ea typeface="黑体" panose="02010609060101010101" pitchFamily="49" charset="-122"/>
              </a:rPr>
              <a:pPr/>
              <a:t>12</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 calcmode="lin" valueType="num">
                                      <p:cBhvr additive="base">
                                        <p:cTn id="12"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60100">
                                            <p:txEl>
                                              <p:pRg st="0" end="0"/>
                                            </p:txEl>
                                          </p:spTgt>
                                        </p:tgtEl>
                                        <p:attrNameLst>
                                          <p:attrName>style.visibility</p:attrName>
                                        </p:attrNameLst>
                                      </p:cBhvr>
                                      <p:to>
                                        <p:strVal val="visible"/>
                                      </p:to>
                                    </p:set>
                                    <p:anim calcmode="lin" valueType="num">
                                      <p:cBhvr additive="base">
                                        <p:cTn id="17" dur="500" fill="hold"/>
                                        <p:tgtEl>
                                          <p:spTgt spid="26010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0100">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60100">
                                            <p:txEl>
                                              <p:pRg st="1" end="1"/>
                                            </p:txEl>
                                          </p:spTgt>
                                        </p:tgtEl>
                                        <p:attrNameLst>
                                          <p:attrName>style.visibility</p:attrName>
                                        </p:attrNameLst>
                                      </p:cBhvr>
                                      <p:to>
                                        <p:strVal val="visible"/>
                                      </p:to>
                                    </p:set>
                                    <p:anim calcmode="lin" valueType="num">
                                      <p:cBhvr additive="base">
                                        <p:cTn id="22" dur="500" fill="hold"/>
                                        <p:tgtEl>
                                          <p:spTgt spid="260100">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0100">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60100">
                                            <p:txEl>
                                              <p:pRg st="2" end="2"/>
                                            </p:txEl>
                                          </p:spTgt>
                                        </p:tgtEl>
                                        <p:attrNameLst>
                                          <p:attrName>style.visibility</p:attrName>
                                        </p:attrNameLst>
                                      </p:cBhvr>
                                      <p:to>
                                        <p:strVal val="visible"/>
                                      </p:to>
                                    </p:set>
                                    <p:anim calcmode="lin" valueType="num">
                                      <p:cBhvr additive="base">
                                        <p:cTn id="27" dur="500" fill="hold"/>
                                        <p:tgtEl>
                                          <p:spTgt spid="260100">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0100">
                                            <p:txEl>
                                              <p:pRg st="2" end="2"/>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60100">
                                            <p:txEl>
                                              <p:pRg st="3" end="3"/>
                                            </p:txEl>
                                          </p:spTgt>
                                        </p:tgtEl>
                                        <p:attrNameLst>
                                          <p:attrName>style.visibility</p:attrName>
                                        </p:attrNameLst>
                                      </p:cBhvr>
                                      <p:to>
                                        <p:strVal val="visible"/>
                                      </p:to>
                                    </p:set>
                                    <p:anim calcmode="lin" valueType="num">
                                      <p:cBhvr additive="base">
                                        <p:cTn id="32" dur="500" fill="hold"/>
                                        <p:tgtEl>
                                          <p:spTgt spid="260100">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60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260101">
                                            <p:txEl>
                                              <p:pRg st="0" end="0"/>
                                            </p:txEl>
                                          </p:spTgt>
                                        </p:tgtEl>
                                        <p:attrNameLst>
                                          <p:attrName>style.visibility</p:attrName>
                                        </p:attrNameLst>
                                      </p:cBhvr>
                                      <p:to>
                                        <p:strVal val="visible"/>
                                      </p:to>
                                    </p:set>
                                    <p:animEffect transition="in" filter="slide(fromBottom)">
                                      <p:cBhvr>
                                        <p:cTn id="38" dur="500"/>
                                        <p:tgtEl>
                                          <p:spTgt spid="260101">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60101">
                                            <p:txEl>
                                              <p:pRg st="1" end="1"/>
                                            </p:txEl>
                                          </p:spTgt>
                                        </p:tgtEl>
                                        <p:attrNameLst>
                                          <p:attrName>style.visibility</p:attrName>
                                        </p:attrNameLst>
                                      </p:cBhvr>
                                      <p:to>
                                        <p:strVal val="visible"/>
                                      </p:to>
                                    </p:set>
                                    <p:animEffect transition="in" filter="slide(fromBottom)">
                                      <p:cBhvr>
                                        <p:cTn id="43" dur="500"/>
                                        <p:tgtEl>
                                          <p:spTgt spid="260101">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60101">
                                            <p:txEl>
                                              <p:pRg st="2" end="2"/>
                                            </p:txEl>
                                          </p:spTgt>
                                        </p:tgtEl>
                                        <p:attrNameLst>
                                          <p:attrName>style.visibility</p:attrName>
                                        </p:attrNameLst>
                                      </p:cBhvr>
                                      <p:to>
                                        <p:strVal val="visible"/>
                                      </p:to>
                                    </p:set>
                                    <p:animEffect transition="in" filter="slide(fromBottom)">
                                      <p:cBhvr>
                                        <p:cTn id="48" dur="500"/>
                                        <p:tgtEl>
                                          <p:spTgt spid="260101">
                                            <p:txEl>
                                              <p:pRg st="2" end="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260101">
                                            <p:txEl>
                                              <p:pRg st="3" end="3"/>
                                            </p:txEl>
                                          </p:spTgt>
                                        </p:tgtEl>
                                        <p:attrNameLst>
                                          <p:attrName>style.visibility</p:attrName>
                                        </p:attrNameLst>
                                      </p:cBhvr>
                                      <p:to>
                                        <p:strVal val="visible"/>
                                      </p:to>
                                    </p:set>
                                    <p:animEffect transition="in" filter="slide(fromBottom)">
                                      <p:cBhvr>
                                        <p:cTn id="53" dur="500"/>
                                        <p:tgtEl>
                                          <p:spTgt spid="260101">
                                            <p:txEl>
                                              <p:pRg st="3" end="3"/>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60102"/>
                                        </p:tgtEl>
                                        <p:attrNameLst>
                                          <p:attrName>style.visibility</p:attrName>
                                        </p:attrNameLst>
                                      </p:cBhvr>
                                      <p:to>
                                        <p:strVal val="visible"/>
                                      </p:to>
                                    </p:set>
                                    <p:animEffect transition="in" filter="slide(fromBottom)">
                                      <p:cBhvr>
                                        <p:cTn id="58" dur="500"/>
                                        <p:tgtEl>
                                          <p:spTgt spid="260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60100" grpId="0" build="p"/>
      <p:bldP spid="260101" grpId="0" build="p" autoUpdateAnimBg="0"/>
      <p:bldP spid="26010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转移概率</a:t>
            </a:r>
          </a:p>
        </p:txBody>
      </p:sp>
      <p:sp>
        <p:nvSpPr>
          <p:cNvPr id="261123" name="Rectangle 3"/>
          <p:cNvSpPr>
            <a:spLocks noGrp="1" noChangeArrowheads="1"/>
          </p:cNvSpPr>
          <p:nvPr>
            <p:ph idx="1"/>
          </p:nvPr>
        </p:nvSpPr>
        <p:spPr>
          <a:xfrm>
            <a:off x="1066800" y="1166813"/>
            <a:ext cx="7848600" cy="1538287"/>
          </a:xfrm>
        </p:spPr>
        <p:txBody>
          <a:bodyPr/>
          <a:lstStyle/>
          <a:p>
            <a:pPr eaLnBrk="1" hangingPunct="1">
              <a:buFont typeface="Wingdings" panose="05000000000000000000" pitchFamily="2" charset="2"/>
              <a:buNone/>
            </a:pPr>
            <a:r>
              <a:rPr lang="en-US" altLang="zh-CN" smtClean="0"/>
              <a:t>    </a:t>
            </a:r>
            <a:r>
              <a:rPr lang="zh-CN" altLang="en-US" smtClean="0"/>
              <a:t>给定马氏过程</a:t>
            </a:r>
            <a:r>
              <a:rPr lang="en-US" altLang="zh-CN" smtClean="0"/>
              <a:t>{X(t),t</a:t>
            </a:r>
            <a:r>
              <a:rPr lang="en-US" altLang="zh-CN" smtClean="0">
                <a:sym typeface="Symbol" panose="05050102010706020507" pitchFamily="18" charset="2"/>
              </a:rPr>
              <a:t>T}</a:t>
            </a:r>
            <a:r>
              <a:rPr lang="zh-CN" altLang="en-US" smtClean="0">
                <a:sym typeface="Symbol" panose="05050102010706020507" pitchFamily="18" charset="2"/>
              </a:rPr>
              <a:t>，条件概率</a:t>
            </a:r>
          </a:p>
          <a:p>
            <a:pPr algn="ctr" eaLnBrk="1" hangingPunct="1">
              <a:buFont typeface="Wingdings" panose="05000000000000000000" pitchFamily="2" charset="2"/>
              <a:buNone/>
            </a:pPr>
            <a:r>
              <a:rPr lang="en-US" altLang="zh-CN" smtClean="0">
                <a:solidFill>
                  <a:srgbClr val="0000FF"/>
                </a:solidFill>
                <a:sym typeface="Symbol" panose="05050102010706020507" pitchFamily="18" charset="2"/>
              </a:rPr>
              <a:t>p(s,t;x,y)</a:t>
            </a:r>
            <a:r>
              <a:rPr lang="zh-CN" altLang="en-US" smtClean="0">
                <a:solidFill>
                  <a:srgbClr val="0000FF"/>
                </a:solidFill>
                <a:sym typeface="Symbol" panose="05050102010706020507" pitchFamily="18" charset="2"/>
              </a:rPr>
              <a:t>＝</a:t>
            </a:r>
            <a:r>
              <a:rPr lang="en-US" altLang="zh-CN" smtClean="0">
                <a:solidFill>
                  <a:srgbClr val="0000FF"/>
                </a:solidFill>
                <a:sym typeface="Symbol" panose="05050102010706020507" pitchFamily="18" charset="2"/>
              </a:rPr>
              <a:t>P{X(s+t)&lt;y|X(s)=x}</a:t>
            </a:r>
          </a:p>
          <a:p>
            <a:pPr eaLnBrk="1" hangingPunct="1">
              <a:buFont typeface="Wingdings" panose="05000000000000000000" pitchFamily="2" charset="2"/>
              <a:buNone/>
            </a:pPr>
            <a:r>
              <a:rPr lang="zh-CN" altLang="en-US" smtClean="0">
                <a:sym typeface="Symbol" panose="05050102010706020507" pitchFamily="18" charset="2"/>
              </a:rPr>
              <a:t>称为马氏过程的</a:t>
            </a:r>
            <a:r>
              <a:rPr lang="zh-CN" altLang="en-US" smtClean="0">
                <a:solidFill>
                  <a:srgbClr val="CC00CC"/>
                </a:solidFill>
                <a:sym typeface="Symbol" panose="05050102010706020507" pitchFamily="18" charset="2"/>
              </a:rPr>
              <a:t>转移概率</a:t>
            </a:r>
            <a:r>
              <a:rPr lang="zh-CN" altLang="en-US" smtClean="0">
                <a:sym typeface="Symbol" panose="05050102010706020507" pitchFamily="18" charset="2"/>
              </a:rPr>
              <a:t>。</a:t>
            </a:r>
          </a:p>
        </p:txBody>
      </p:sp>
      <p:sp>
        <p:nvSpPr>
          <p:cNvPr id="6" name="日期占位符 3"/>
          <p:cNvSpPr>
            <a:spLocks noGrp="1"/>
          </p:cNvSpPr>
          <p:nvPr>
            <p:ph type="dt" sz="quarter" idx="10"/>
          </p:nvPr>
        </p:nvSpPr>
        <p:spPr/>
        <p:txBody>
          <a:bodyPr/>
          <a:lstStyle/>
          <a:p>
            <a:pPr>
              <a:defRPr/>
            </a:pPr>
            <a:fld id="{4AAC6363-A67F-4A49-81B8-1855E8E07BB6}"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1124" name="Rectangle 4"/>
          <p:cNvSpPr>
            <a:spLocks noChangeArrowheads="1"/>
          </p:cNvSpPr>
          <p:nvPr/>
        </p:nvSpPr>
        <p:spPr bwMode="auto">
          <a:xfrm>
            <a:off x="1066800" y="2768600"/>
            <a:ext cx="7848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en-US" altLang="zh-CN">
                <a:solidFill>
                  <a:srgbClr val="000000"/>
                </a:solidFill>
                <a:sym typeface="Symbol" panose="05050102010706020507" pitchFamily="18" charset="2"/>
              </a:rPr>
              <a:t>    </a:t>
            </a:r>
            <a:r>
              <a:rPr lang="zh-CN" altLang="en-US">
                <a:solidFill>
                  <a:srgbClr val="000000"/>
                </a:solidFill>
                <a:sym typeface="Symbol" panose="05050102010706020507" pitchFamily="18" charset="2"/>
              </a:rPr>
              <a:t>若转移概率与</a:t>
            </a:r>
            <a:r>
              <a:rPr lang="en-US" altLang="zh-CN">
                <a:solidFill>
                  <a:srgbClr val="000000"/>
                </a:solidFill>
                <a:sym typeface="Symbol" panose="05050102010706020507" pitchFamily="18" charset="2"/>
              </a:rPr>
              <a:t>s</a:t>
            </a:r>
            <a:r>
              <a:rPr lang="zh-CN" altLang="en-US">
                <a:solidFill>
                  <a:srgbClr val="000000"/>
                </a:solidFill>
                <a:sym typeface="Symbol" panose="05050102010706020507" pitchFamily="18" charset="2"/>
              </a:rPr>
              <a:t>无关，则此过程称为</a:t>
            </a:r>
            <a:r>
              <a:rPr lang="zh-CN" altLang="en-US">
                <a:solidFill>
                  <a:srgbClr val="CC00CC"/>
                </a:solidFill>
                <a:sym typeface="Symbol" panose="05050102010706020507" pitchFamily="18" charset="2"/>
              </a:rPr>
              <a:t>齐次</a:t>
            </a:r>
            <a:r>
              <a:rPr lang="en-US" altLang="zh-CN">
                <a:solidFill>
                  <a:srgbClr val="000000"/>
                </a:solidFill>
                <a:sym typeface="Symbol" panose="05050102010706020507" pitchFamily="18" charset="2"/>
              </a:rPr>
              <a:t>(</a:t>
            </a:r>
            <a:r>
              <a:rPr lang="zh-CN" altLang="en-US">
                <a:solidFill>
                  <a:srgbClr val="CC00CC"/>
                </a:solidFill>
                <a:sym typeface="Symbol" panose="05050102010706020507" pitchFamily="18" charset="2"/>
              </a:rPr>
              <a:t>时</a:t>
            </a:r>
            <a:r>
              <a:rPr lang="en-US" altLang="zh-CN">
                <a:solidFill>
                  <a:srgbClr val="000000"/>
                </a:solidFill>
                <a:sym typeface="Symbol" panose="05050102010706020507" pitchFamily="18" charset="2"/>
              </a:rPr>
              <a:t>)</a:t>
            </a:r>
            <a:r>
              <a:rPr lang="zh-CN" altLang="en-US">
                <a:solidFill>
                  <a:srgbClr val="CC00CC"/>
                </a:solidFill>
                <a:sym typeface="Symbol" panose="05050102010706020507" pitchFamily="18" charset="2"/>
              </a:rPr>
              <a:t>马氏过程</a:t>
            </a:r>
            <a:r>
              <a:rPr lang="zh-CN" altLang="en-US">
                <a:solidFill>
                  <a:srgbClr val="000000"/>
                </a:solidFill>
                <a:sym typeface="Symbol" panose="05050102010706020507" pitchFamily="18" charset="2"/>
              </a:rPr>
              <a:t>。</a:t>
            </a:r>
          </a:p>
        </p:txBody>
      </p:sp>
      <p:sp>
        <p:nvSpPr>
          <p:cNvPr id="261125" name="Rectangle 5"/>
          <p:cNvSpPr>
            <a:spLocks noChangeArrowheads="1"/>
          </p:cNvSpPr>
          <p:nvPr/>
        </p:nvSpPr>
        <p:spPr bwMode="auto">
          <a:xfrm>
            <a:off x="1066800" y="3886200"/>
            <a:ext cx="78486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en-US" altLang="zh-CN">
                <a:solidFill>
                  <a:srgbClr val="000000"/>
                </a:solidFill>
              </a:rPr>
              <a:t>    </a:t>
            </a:r>
            <a:r>
              <a:rPr lang="zh-CN" altLang="en-US">
                <a:solidFill>
                  <a:srgbClr val="000000"/>
                </a:solidFill>
              </a:rPr>
              <a:t>马氏过程</a:t>
            </a:r>
            <a:r>
              <a:rPr lang="en-US" altLang="zh-CN">
                <a:solidFill>
                  <a:srgbClr val="000000"/>
                </a:solidFill>
              </a:rPr>
              <a:t>{X(t),t</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中，</a:t>
            </a:r>
            <a:r>
              <a:rPr lang="en-US" altLang="zh-CN">
                <a:solidFill>
                  <a:srgbClr val="000000"/>
                </a:solidFill>
                <a:sym typeface="Symbol" panose="05050102010706020507" pitchFamily="18" charset="2"/>
              </a:rPr>
              <a:t>X(t)</a:t>
            </a:r>
            <a:r>
              <a:rPr lang="zh-CN" altLang="en-US">
                <a:solidFill>
                  <a:srgbClr val="000000"/>
                </a:solidFill>
                <a:sym typeface="Symbol" panose="05050102010706020507" pitchFamily="18" charset="2"/>
              </a:rPr>
              <a:t>的取值</a:t>
            </a:r>
            <a:r>
              <a:rPr lang="en-US" altLang="zh-CN">
                <a:solidFill>
                  <a:srgbClr val="000000"/>
                </a:solidFill>
                <a:sym typeface="Symbol" panose="05050102010706020507" pitchFamily="18" charset="2"/>
              </a:rPr>
              <a:t>x</a:t>
            </a:r>
            <a:r>
              <a:rPr lang="zh-CN" altLang="en-US">
                <a:solidFill>
                  <a:srgbClr val="000000"/>
                </a:solidFill>
                <a:sym typeface="Symbol" panose="05050102010706020507" pitchFamily="18" charset="2"/>
              </a:rPr>
              <a:t>称为</a:t>
            </a:r>
            <a:r>
              <a:rPr lang="zh-CN" altLang="en-US">
                <a:solidFill>
                  <a:srgbClr val="CC00CC"/>
                </a:solidFill>
                <a:sym typeface="Symbol" panose="05050102010706020507" pitchFamily="18" charset="2"/>
              </a:rPr>
              <a:t>状态</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X(t)</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x</a:t>
            </a:r>
            <a:r>
              <a:rPr lang="zh-CN" altLang="en-US">
                <a:solidFill>
                  <a:srgbClr val="000000"/>
                </a:solidFill>
                <a:sym typeface="Symbol" panose="05050102010706020507" pitchFamily="18" charset="2"/>
              </a:rPr>
              <a:t>表示过程在时刻</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处于状态</a:t>
            </a:r>
            <a:r>
              <a:rPr lang="en-US" altLang="zh-CN">
                <a:solidFill>
                  <a:srgbClr val="000000"/>
                </a:solidFill>
                <a:sym typeface="Symbol" panose="05050102010706020507" pitchFamily="18" charset="2"/>
              </a:rPr>
              <a:t>x</a:t>
            </a:r>
            <a:r>
              <a:rPr lang="zh-CN" altLang="en-US">
                <a:solidFill>
                  <a:srgbClr val="000000"/>
                </a:solidFill>
                <a:sym typeface="Symbol" panose="05050102010706020507" pitchFamily="18" charset="2"/>
              </a:rPr>
              <a:t>，过程所取状态的全体</a:t>
            </a:r>
          </a:p>
          <a:p>
            <a:pPr algn="ctr" eaLnBrk="1" hangingPunct="1">
              <a:buClrTx/>
              <a:buFontTx/>
              <a:buNone/>
            </a:pPr>
            <a:r>
              <a:rPr lang="en-US" altLang="zh-CN">
                <a:solidFill>
                  <a:srgbClr val="0000FF"/>
                </a:solidFill>
                <a:sym typeface="Symbol" panose="05050102010706020507" pitchFamily="18" charset="2"/>
              </a:rPr>
              <a:t>E</a:t>
            </a:r>
            <a:r>
              <a:rPr lang="zh-CN" altLang="en-US">
                <a:solidFill>
                  <a:srgbClr val="0000FF"/>
                </a:solidFill>
                <a:sym typeface="Symbol" panose="05050102010706020507" pitchFamily="18" charset="2"/>
              </a:rPr>
              <a:t>＝</a:t>
            </a:r>
            <a:r>
              <a:rPr lang="en-US" altLang="zh-CN">
                <a:solidFill>
                  <a:srgbClr val="0000FF"/>
                </a:solidFill>
                <a:sym typeface="Symbol" panose="05050102010706020507" pitchFamily="18" charset="2"/>
              </a:rPr>
              <a:t>{x</a:t>
            </a:r>
            <a:r>
              <a:rPr lang="zh-CN" altLang="en-US">
                <a:solidFill>
                  <a:srgbClr val="0000FF"/>
                </a:solidFill>
                <a:sym typeface="Symbol" panose="05050102010706020507" pitchFamily="18" charset="2"/>
              </a:rPr>
              <a:t>：</a:t>
            </a:r>
            <a:r>
              <a:rPr lang="en-US" altLang="zh-CN">
                <a:solidFill>
                  <a:srgbClr val="0000FF"/>
                </a:solidFill>
                <a:sym typeface="Symbol" panose="05050102010706020507" pitchFamily="18" charset="2"/>
              </a:rPr>
              <a:t>X(t)=x,tT}</a:t>
            </a:r>
          </a:p>
          <a:p>
            <a:pPr eaLnBrk="1" hangingPunct="1">
              <a:buClrTx/>
              <a:buFontTx/>
              <a:buNone/>
            </a:pPr>
            <a:r>
              <a:rPr lang="zh-CN" altLang="en-US">
                <a:solidFill>
                  <a:srgbClr val="000000"/>
                </a:solidFill>
                <a:sym typeface="Symbol" panose="05050102010706020507" pitchFamily="18" charset="2"/>
              </a:rPr>
              <a:t>称为</a:t>
            </a:r>
            <a:r>
              <a:rPr lang="zh-CN" altLang="en-US">
                <a:solidFill>
                  <a:srgbClr val="CC00CC"/>
                </a:solidFill>
                <a:sym typeface="Symbol" panose="05050102010706020507" pitchFamily="18" charset="2"/>
              </a:rPr>
              <a:t>状态空间</a:t>
            </a:r>
            <a:r>
              <a:rPr lang="zh-CN" altLang="en-US">
                <a:solidFill>
                  <a:srgbClr val="000000"/>
                </a:solidFill>
                <a:sym typeface="Symbol" panose="05050102010706020507" pitchFamily="18" charset="2"/>
              </a:rPr>
              <a:t>。</a:t>
            </a:r>
          </a:p>
        </p:txBody>
      </p:sp>
      <p:sp>
        <p:nvSpPr>
          <p:cNvPr id="204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77A3AC4F-A796-4F04-BB77-C819A8462238}" type="slidenum">
              <a:rPr lang="zh-CN" altLang="en-US" sz="1800" smtClean="0">
                <a:solidFill>
                  <a:srgbClr val="00FF00"/>
                </a:solidFill>
                <a:ea typeface="黑体" panose="02010609060101010101" pitchFamily="49" charset="-122"/>
              </a:rPr>
              <a:pPr/>
              <a:t>13</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 calcmode="lin" valueType="num">
                                      <p:cBhvr additive="base">
                                        <p:cTn id="12" dur="500" fill="hold"/>
                                        <p:tgtEl>
                                          <p:spTgt spid="26112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6112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 calcmode="lin" valueType="num">
                                      <p:cBhvr additive="base">
                                        <p:cTn id="17" dur="500" fill="hold"/>
                                        <p:tgtEl>
                                          <p:spTgt spid="2611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1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1124"/>
                                        </p:tgtEl>
                                        <p:attrNameLst>
                                          <p:attrName>style.visibility</p:attrName>
                                        </p:attrNameLst>
                                      </p:cBhvr>
                                      <p:to>
                                        <p:strVal val="visible"/>
                                      </p:to>
                                    </p:set>
                                    <p:anim calcmode="lin" valueType="num">
                                      <p:cBhvr additive="base">
                                        <p:cTn id="23" dur="500" fill="hold"/>
                                        <p:tgtEl>
                                          <p:spTgt spid="261124"/>
                                        </p:tgtEl>
                                        <p:attrNameLst>
                                          <p:attrName>ppt_x</p:attrName>
                                        </p:attrNameLst>
                                      </p:cBhvr>
                                      <p:tavLst>
                                        <p:tav tm="0">
                                          <p:val>
                                            <p:strVal val="0-#ppt_w/2"/>
                                          </p:val>
                                        </p:tav>
                                        <p:tav tm="100000">
                                          <p:val>
                                            <p:strVal val="#ppt_x"/>
                                          </p:val>
                                        </p:tav>
                                      </p:tavLst>
                                    </p:anim>
                                    <p:anim calcmode="lin" valueType="num">
                                      <p:cBhvr additive="base">
                                        <p:cTn id="24" dur="500" fill="hold"/>
                                        <p:tgtEl>
                                          <p:spTgt spid="26112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1125"/>
                                        </p:tgtEl>
                                        <p:attrNameLst>
                                          <p:attrName>style.visibility</p:attrName>
                                        </p:attrNameLst>
                                      </p:cBhvr>
                                      <p:to>
                                        <p:strVal val="visible"/>
                                      </p:to>
                                    </p:set>
                                    <p:anim calcmode="lin" valueType="num">
                                      <p:cBhvr additive="base">
                                        <p:cTn id="29" dur="500" fill="hold"/>
                                        <p:tgtEl>
                                          <p:spTgt spid="261125"/>
                                        </p:tgtEl>
                                        <p:attrNameLst>
                                          <p:attrName>ppt_x</p:attrName>
                                        </p:attrNameLst>
                                      </p:cBhvr>
                                      <p:tavLst>
                                        <p:tav tm="0">
                                          <p:val>
                                            <p:strVal val="0-#ppt_w/2"/>
                                          </p:val>
                                        </p:tav>
                                        <p:tav tm="100000">
                                          <p:val>
                                            <p:strVal val="#ppt_x"/>
                                          </p:val>
                                        </p:tav>
                                      </p:tavLst>
                                    </p:anim>
                                    <p:anim calcmode="lin" valueType="num">
                                      <p:cBhvr additive="base">
                                        <p:cTn id="30" dur="500" fill="hold"/>
                                        <p:tgtEl>
                                          <p:spTgt spid="261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P spid="261124" grpId="0" autoUpdateAnimBg="0"/>
      <p:bldP spid="26112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马尔可夫过程的分类</a:t>
            </a:r>
          </a:p>
        </p:txBody>
      </p:sp>
      <p:sp>
        <p:nvSpPr>
          <p:cNvPr id="22531" name="Rectangle 3"/>
          <p:cNvSpPr>
            <a:spLocks noGrp="1" noChangeArrowheads="1"/>
          </p:cNvSpPr>
          <p:nvPr>
            <p:ph idx="1"/>
          </p:nvPr>
        </p:nvSpPr>
        <p:spPr>
          <a:xfrm>
            <a:off x="1143000" y="1143000"/>
            <a:ext cx="7696200" cy="512763"/>
          </a:xfrm>
        </p:spPr>
        <p:txBody>
          <a:bodyPr/>
          <a:lstStyle/>
          <a:p>
            <a:pPr eaLnBrk="1" hangingPunct="1"/>
            <a:endParaRPr lang="zh-CN" altLang="zh-CN" smtClean="0"/>
          </a:p>
        </p:txBody>
      </p:sp>
      <p:sp>
        <p:nvSpPr>
          <p:cNvPr id="33" name="日期占位符 3"/>
          <p:cNvSpPr>
            <a:spLocks noGrp="1"/>
          </p:cNvSpPr>
          <p:nvPr>
            <p:ph type="dt" sz="quarter" idx="10"/>
          </p:nvPr>
        </p:nvSpPr>
        <p:spPr/>
        <p:txBody>
          <a:bodyPr/>
          <a:lstStyle/>
          <a:p>
            <a:pPr>
              <a:defRPr/>
            </a:pPr>
            <a:fld id="{3CD800DA-0F58-48F6-A5DF-DDB7BE9C0436}" type="datetime1">
              <a:rPr lang="zh-CN" altLang="en-US"/>
              <a:pPr>
                <a:defRPr/>
              </a:pPr>
              <a:t>2018/12/13</a:t>
            </a:fld>
            <a:endParaRPr lang="en-US" altLang="zh-CN"/>
          </a:p>
        </p:txBody>
      </p:sp>
      <p:sp>
        <p:nvSpPr>
          <p:cNvPr id="34"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62186" name="Group 42"/>
          <p:cNvGraphicFramePr>
            <a:graphicFrameLocks noGrp="1"/>
          </p:cNvGraphicFramePr>
          <p:nvPr/>
        </p:nvGraphicFramePr>
        <p:xfrm>
          <a:off x="1116013" y="1981200"/>
          <a:ext cx="7570787" cy="2060576"/>
        </p:xfrm>
        <a:graphic>
          <a:graphicData uri="http://schemas.openxmlformats.org/drawingml/2006/table">
            <a:tbl>
              <a:tblPr/>
              <a:tblGrid>
                <a:gridCol w="1511300"/>
                <a:gridCol w="877887"/>
                <a:gridCol w="2590800"/>
                <a:gridCol w="2590800"/>
              </a:tblGrid>
              <a:tr h="515144">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endParaRPr kumimoji="1" lang="zh-CN" altLang="zh-CN" sz="2400" b="1" i="0" u="none" strike="noStrike" cap="none" normalizeH="0" baseline="0" smtClean="0">
                        <a:ln>
                          <a:noFill/>
                        </a:ln>
                        <a:solidFill>
                          <a:srgbClr val="6600CC"/>
                        </a:solidFill>
                        <a:effectLst/>
                        <a:latin typeface="Times New Roman" pitchFamily="18" charset="0"/>
                        <a:ea typeface="黑体" pitchFamily="2" charset="-122"/>
                      </a:endParaRPr>
                    </a:p>
                  </a:txBody>
                  <a:tcPr marL="0" marR="0" marT="38102" marB="38102"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endParaRPr kumimoji="1" lang="zh-CN" altLang="zh-CN" sz="2400" b="1" i="0" u="none" strike="noStrike" cap="none" normalizeH="0" baseline="0" smtClean="0">
                        <a:ln>
                          <a:noFill/>
                        </a:ln>
                        <a:solidFill>
                          <a:srgbClr val="6600CC"/>
                        </a:solidFill>
                        <a:effectLst/>
                        <a:latin typeface="Times New Roman" pitchFamily="18" charset="0"/>
                        <a:ea typeface="黑体" pitchFamily="2" charset="-122"/>
                      </a:endParaRPr>
                    </a:p>
                  </a:txBody>
                  <a:tcPr marL="0" marR="0" marT="38102" marB="38102" horzOverflow="overflow">
                    <a:lnL>
                      <a:noFill/>
                    </a:lnL>
                    <a:lnR w="19050" cap="flat" cmpd="sng" algn="ctr">
                      <a:solidFill>
                        <a:srgbClr val="FF9900"/>
                      </a:solidFill>
                      <a:prstDash val="solid"/>
                      <a:round/>
                      <a:headEnd type="none" w="med" len="med"/>
                      <a:tailEnd type="none" w="med" len="med"/>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参数集</a:t>
                      </a:r>
                      <a:r>
                        <a:rPr kumimoji="1" lang="en-US" altLang="zh-CN" sz="2400" b="1" i="0" u="none" strike="noStrike" cap="none" normalizeH="0" baseline="0" smtClean="0">
                          <a:ln>
                            <a:noFill/>
                          </a:ln>
                          <a:solidFill>
                            <a:srgbClr val="6600CC"/>
                          </a:solidFill>
                          <a:effectLst/>
                          <a:latin typeface="Times New Roman" pitchFamily="18" charset="0"/>
                          <a:ea typeface="黑体" pitchFamily="2" charset="-122"/>
                        </a:rPr>
                        <a:t>T</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c hMerge="1">
                  <a:txBody>
                    <a:bodyPr/>
                    <a:lstStyle/>
                    <a:p>
                      <a:endParaRPr lang="zh-CN" altLang="en-US"/>
                    </a:p>
                  </a:txBody>
                  <a:tcPr/>
                </a:tc>
              </a:tr>
              <a:tr h="515144">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endParaRPr kumimoji="1" lang="zh-CN" altLang="zh-CN" sz="2400" b="1" i="0" u="none" strike="noStrike" cap="none" normalizeH="0" baseline="0" smtClean="0">
                        <a:ln>
                          <a:noFill/>
                        </a:ln>
                        <a:solidFill>
                          <a:srgbClr val="6600CC"/>
                        </a:solidFill>
                        <a:effectLst/>
                        <a:latin typeface="Times New Roman" pitchFamily="18" charset="0"/>
                        <a:ea typeface="黑体" pitchFamily="2" charset="-122"/>
                      </a:endParaRPr>
                    </a:p>
                  </a:txBody>
                  <a:tcPr marL="0" marR="0" marT="38102" marB="38102" horzOverflow="overflow">
                    <a:lnL cap="flat">
                      <a:noFill/>
                    </a:lnL>
                    <a:lnR>
                      <a:noFill/>
                    </a:lnR>
                    <a:lnT>
                      <a:noFill/>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endParaRPr kumimoji="1" lang="zh-CN" altLang="zh-CN" sz="2400" b="1" i="0" u="none" strike="noStrike" cap="none" normalizeH="0" baseline="0" smtClean="0">
                        <a:ln>
                          <a:noFill/>
                        </a:ln>
                        <a:solidFill>
                          <a:srgbClr val="6600CC"/>
                        </a:solidFill>
                        <a:effectLst/>
                        <a:latin typeface="Times New Roman" pitchFamily="18" charset="0"/>
                        <a:ea typeface="黑体" pitchFamily="2" charset="-122"/>
                      </a:endParaRPr>
                    </a:p>
                  </a:txBody>
                  <a:tcPr marL="0" marR="0" marT="38102" marB="38102" horzOverflow="overflow">
                    <a:lnL>
                      <a:noFill/>
                    </a:lnL>
                    <a:lnR w="19050" cap="flat" cmpd="sng" algn="ctr">
                      <a:solidFill>
                        <a:srgbClr val="FF9900"/>
                      </a:solidFill>
                      <a:prstDash val="solid"/>
                      <a:round/>
                      <a:headEnd type="none" w="med" len="med"/>
                      <a:tailEnd type="none" w="med" len="med"/>
                    </a:lnR>
                    <a:lnT>
                      <a:noFill/>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离散</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连续</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r>
              <a:tr h="515144">
                <a:tc rowSpan="2">
                  <a:txBody>
                    <a:bodyPr/>
                    <a:lstStyle/>
                    <a:p>
                      <a:pPr marL="0" marR="0" lvl="0" indent="0" algn="ctr" defTabSz="914400" rtl="0" eaLnBrk="1" fontAlgn="base" latinLnBrk="0" hangingPunct="1">
                        <a:lnSpc>
                          <a:spcPct val="120000"/>
                        </a:lnSpc>
                        <a:spcBef>
                          <a:spcPct val="5000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状态空间</a:t>
                      </a:r>
                      <a:r>
                        <a:rPr kumimoji="1" lang="en-US" altLang="zh-CN" sz="2400" b="1" i="0" u="none" strike="noStrike" cap="none" normalizeH="0" baseline="0" smtClean="0">
                          <a:ln>
                            <a:noFill/>
                          </a:ln>
                          <a:solidFill>
                            <a:srgbClr val="6600CC"/>
                          </a:solidFill>
                          <a:effectLst/>
                          <a:latin typeface="Times New Roman" pitchFamily="18" charset="0"/>
                          <a:ea typeface="黑体" pitchFamily="2" charset="-122"/>
                        </a:rPr>
                        <a:t>E</a:t>
                      </a:r>
                    </a:p>
                  </a:txBody>
                  <a:tcPr marL="0" marR="0" marT="39602" marB="39602" anchor="ctr"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离散</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离散参数马氏链</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连续参数马氏链</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r>
              <a:tr h="515144">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连续</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离散参数马氏序列</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zh-CN" altLang="en-US" sz="2400" b="1" i="0" u="none" strike="noStrike" cap="none" normalizeH="0" baseline="0" smtClean="0">
                          <a:ln>
                            <a:noFill/>
                          </a:ln>
                          <a:solidFill>
                            <a:srgbClr val="6600CC"/>
                          </a:solidFill>
                          <a:effectLst/>
                          <a:latin typeface="Times New Roman" pitchFamily="18" charset="0"/>
                          <a:ea typeface="黑体" pitchFamily="2" charset="-122"/>
                        </a:rPr>
                        <a:t>连续参数马氏过程</a:t>
                      </a:r>
                    </a:p>
                  </a:txBody>
                  <a:tcPr marL="0" marR="0" marT="38102" marB="38102"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96FFFF"/>
                    </a:solidFill>
                  </a:tcPr>
                </a:tc>
              </a:tr>
            </a:tbl>
          </a:graphicData>
        </a:graphic>
      </p:graphicFrame>
      <p:sp>
        <p:nvSpPr>
          <p:cNvPr id="2255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2867A198-4E8F-4A44-8C4B-DF918E95E709}" type="slidenum">
              <a:rPr lang="zh-CN" altLang="en-US" sz="1800" smtClean="0">
                <a:solidFill>
                  <a:srgbClr val="00FF00"/>
                </a:solidFill>
                <a:ea typeface="黑体" panose="02010609060101010101" pitchFamily="49" charset="-122"/>
              </a:rPr>
              <a:pPr/>
              <a:t>14</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62186"/>
                                        </p:tgtEl>
                                        <p:attrNameLst>
                                          <p:attrName>style.visibility</p:attrName>
                                        </p:attrNameLst>
                                      </p:cBhvr>
                                      <p:to>
                                        <p:strVal val="visible"/>
                                      </p:to>
                                    </p:set>
                                    <p:animEffect transition="in" filter="diamond(in)">
                                      <p:cBhvr>
                                        <p:cTn id="7" dur="2000"/>
                                        <p:tgtEl>
                                          <p:spTgt spid="262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zh-CN" altLang="en-US" smtClean="0"/>
              <a:t>例</a:t>
            </a:r>
            <a:r>
              <a:rPr lang="en-US" altLang="zh-CN" smtClean="0"/>
              <a:t>1  </a:t>
            </a:r>
            <a:r>
              <a:rPr lang="zh-CN" altLang="en-US" smtClean="0"/>
              <a:t>一维随机游动</a:t>
            </a:r>
          </a:p>
        </p:txBody>
      </p:sp>
      <p:sp>
        <p:nvSpPr>
          <p:cNvPr id="263171" name="Rectangle 3"/>
          <p:cNvSpPr>
            <a:spLocks noGrp="1" noChangeArrowheads="1"/>
          </p:cNvSpPr>
          <p:nvPr>
            <p:ph idx="1"/>
          </p:nvPr>
        </p:nvSpPr>
        <p:spPr>
          <a:xfrm>
            <a:off x="1116013" y="1166813"/>
            <a:ext cx="7799387" cy="2563812"/>
          </a:xfrm>
        </p:spPr>
        <p:txBody>
          <a:bodyPr/>
          <a:lstStyle/>
          <a:p>
            <a:pPr algn="dist" eaLnBrk="1" hangingPunct="1">
              <a:buFont typeface="Wingdings" panose="05000000000000000000" pitchFamily="2" charset="2"/>
              <a:buNone/>
            </a:pPr>
            <a:r>
              <a:rPr lang="en-US" altLang="zh-CN" smtClean="0"/>
              <a:t>	</a:t>
            </a:r>
            <a:r>
              <a:rPr lang="zh-CN" altLang="en-US" smtClean="0"/>
              <a:t>在直线上非负整数点作随机游动的质点，当时</a:t>
            </a:r>
          </a:p>
          <a:p>
            <a:pPr algn="dist" eaLnBrk="1" hangingPunct="1">
              <a:buFont typeface="Wingdings" panose="05000000000000000000" pitchFamily="2" charset="2"/>
              <a:buNone/>
            </a:pPr>
            <a:r>
              <a:rPr lang="zh-CN" altLang="en-US" smtClean="0"/>
              <a:t>刻</a:t>
            </a:r>
            <a:r>
              <a:rPr lang="en-US" altLang="zh-CN" smtClean="0"/>
              <a:t>n</a:t>
            </a:r>
            <a:r>
              <a:rPr lang="zh-CN" altLang="en-US" smtClean="0"/>
              <a:t>时处于位置</a:t>
            </a:r>
            <a:r>
              <a:rPr lang="en-US" altLang="zh-CN" smtClean="0"/>
              <a:t>i(i</a:t>
            </a:r>
            <a:r>
              <a:rPr lang="en-US" altLang="zh-CN" smtClean="0">
                <a:sym typeface="Symbol" panose="05050102010706020507" pitchFamily="18" charset="2"/>
              </a:rPr>
              <a:t>0)</a:t>
            </a:r>
            <a:r>
              <a:rPr lang="zh-CN" altLang="en-US" smtClean="0">
                <a:sym typeface="Symbol" panose="05050102010706020507" pitchFamily="18" charset="2"/>
              </a:rPr>
              <a:t>，时刻</a:t>
            </a:r>
            <a:r>
              <a:rPr lang="en-US" altLang="zh-CN" smtClean="0">
                <a:sym typeface="Symbol" panose="05050102010706020507" pitchFamily="18" charset="2"/>
              </a:rPr>
              <a:t>n+1</a:t>
            </a:r>
            <a:r>
              <a:rPr lang="zh-CN" altLang="en-US" smtClean="0">
                <a:sym typeface="Symbol" panose="05050102010706020507" pitchFamily="18" charset="2"/>
              </a:rPr>
              <a:t>时处于</a:t>
            </a:r>
            <a:r>
              <a:rPr lang="en-US" altLang="zh-CN" smtClean="0">
                <a:sym typeface="Symbol" panose="05050102010706020507" pitchFamily="18" charset="2"/>
              </a:rPr>
              <a:t>i+1</a:t>
            </a:r>
            <a:r>
              <a:rPr lang="zh-CN" altLang="en-US" smtClean="0">
                <a:sym typeface="Symbol" panose="05050102010706020507" pitchFamily="18" charset="2"/>
              </a:rPr>
              <a:t>的概率为</a:t>
            </a:r>
          </a:p>
          <a:p>
            <a:pPr algn="dist" eaLnBrk="1" hangingPunct="1">
              <a:buFont typeface="Wingdings" panose="05000000000000000000" pitchFamily="2" charset="2"/>
              <a:buNone/>
            </a:pPr>
            <a:r>
              <a:rPr lang="en-US" altLang="zh-CN" smtClean="0">
                <a:sym typeface="Symbol" panose="05050102010706020507" pitchFamily="18" charset="2"/>
              </a:rPr>
              <a:t>p</a:t>
            </a:r>
            <a:r>
              <a:rPr lang="en-US" altLang="zh-CN" baseline="-25000" smtClean="0">
                <a:sym typeface="Symbol" panose="05050102010706020507" pitchFamily="18" charset="2"/>
              </a:rPr>
              <a:t>i</a:t>
            </a:r>
            <a:r>
              <a:rPr lang="zh-CN" altLang="en-US" smtClean="0">
                <a:sym typeface="Symbol" panose="05050102010706020507" pitchFamily="18" charset="2"/>
              </a:rPr>
              <a:t>，处于</a:t>
            </a:r>
            <a:r>
              <a:rPr lang="en-US" altLang="zh-CN" smtClean="0">
                <a:sym typeface="Symbol" panose="05050102010706020507" pitchFamily="18" charset="2"/>
              </a:rPr>
              <a:t>i-1</a:t>
            </a:r>
            <a:r>
              <a:rPr lang="zh-CN" altLang="en-US" smtClean="0">
                <a:sym typeface="Symbol" panose="05050102010706020507" pitchFamily="18" charset="2"/>
              </a:rPr>
              <a:t>的概率为</a:t>
            </a:r>
            <a:r>
              <a:rPr lang="en-US" altLang="zh-CN" smtClean="0">
                <a:sym typeface="Symbol" panose="05050102010706020507" pitchFamily="18" charset="2"/>
              </a:rPr>
              <a:t>q</a:t>
            </a:r>
            <a:r>
              <a:rPr lang="en-US" altLang="zh-CN" baseline="-25000" smtClean="0">
                <a:sym typeface="Symbol" panose="05050102010706020507" pitchFamily="18" charset="2"/>
              </a:rPr>
              <a:t>i</a:t>
            </a:r>
            <a:r>
              <a:rPr lang="zh-CN" altLang="en-US" smtClean="0">
                <a:sym typeface="Symbol" panose="05050102010706020507" pitchFamily="18" charset="2"/>
              </a:rPr>
              <a:t>，不动的概率为</a:t>
            </a:r>
            <a:r>
              <a:rPr lang="en-US" altLang="zh-CN" smtClean="0">
                <a:sym typeface="Symbol" panose="05050102010706020507" pitchFamily="18" charset="2"/>
              </a:rPr>
              <a:t>r</a:t>
            </a:r>
            <a:r>
              <a:rPr lang="en-US" altLang="zh-CN" baseline="-25000" smtClean="0">
                <a:sym typeface="Symbol" panose="05050102010706020507" pitchFamily="18" charset="2"/>
              </a:rPr>
              <a:t>i</a:t>
            </a:r>
            <a:r>
              <a:rPr lang="en-US" altLang="zh-CN" smtClean="0">
                <a:sym typeface="Symbol" panose="05050102010706020507" pitchFamily="18" charset="2"/>
              </a:rPr>
              <a:t>(p</a:t>
            </a:r>
            <a:r>
              <a:rPr lang="en-US" altLang="zh-CN" baseline="-25000" smtClean="0">
                <a:sym typeface="Symbol" panose="05050102010706020507" pitchFamily="18" charset="2"/>
              </a:rPr>
              <a:t>i</a:t>
            </a:r>
            <a:r>
              <a:rPr lang="en-US" altLang="zh-CN" smtClean="0">
                <a:sym typeface="Symbol" panose="05050102010706020507" pitchFamily="18" charset="2"/>
              </a:rPr>
              <a:t>+q</a:t>
            </a:r>
            <a:r>
              <a:rPr lang="en-US" altLang="zh-CN" baseline="-25000" smtClean="0">
                <a:sym typeface="Symbol" panose="05050102010706020507" pitchFamily="18" charset="2"/>
              </a:rPr>
              <a:t>i</a:t>
            </a:r>
            <a:r>
              <a:rPr lang="en-US" altLang="zh-CN" smtClean="0">
                <a:sym typeface="Symbol" panose="05050102010706020507" pitchFamily="18" charset="2"/>
              </a:rPr>
              <a:t>+r</a:t>
            </a:r>
            <a:r>
              <a:rPr lang="en-US" altLang="zh-CN" baseline="-25000" smtClean="0">
                <a:sym typeface="Symbol" panose="05050102010706020507" pitchFamily="18" charset="2"/>
              </a:rPr>
              <a:t>i </a:t>
            </a:r>
          </a:p>
          <a:p>
            <a:pPr algn="dist" eaLnBrk="1" hangingPunct="1">
              <a:buFont typeface="Wingdings" panose="05000000000000000000" pitchFamily="2" charset="2"/>
              <a:buNone/>
            </a:pPr>
            <a:r>
              <a:rPr lang="en-US" altLang="zh-CN" smtClean="0">
                <a:sym typeface="Symbol" panose="05050102010706020507" pitchFamily="18" charset="2"/>
              </a:rPr>
              <a:t>=1)</a:t>
            </a:r>
            <a:r>
              <a:rPr lang="zh-CN" altLang="en-US" smtClean="0">
                <a:sym typeface="Symbol" panose="05050102010706020507" pitchFamily="18" charset="2"/>
              </a:rPr>
              <a:t>，若以</a:t>
            </a:r>
            <a:r>
              <a:rPr lang="en-US" altLang="zh-CN" smtClean="0">
                <a:sym typeface="Symbol" panose="05050102010706020507" pitchFamily="18" charset="2"/>
              </a:rPr>
              <a:t>X(n)</a:t>
            </a:r>
            <a:r>
              <a:rPr lang="zh-CN" altLang="en-US" smtClean="0">
                <a:sym typeface="Symbol" panose="05050102010706020507" pitchFamily="18" charset="2"/>
              </a:rPr>
              <a:t>表示时刻</a:t>
            </a:r>
            <a:r>
              <a:rPr lang="en-US" altLang="zh-CN" smtClean="0">
                <a:sym typeface="Symbol" panose="05050102010706020507" pitchFamily="18" charset="2"/>
              </a:rPr>
              <a:t>n</a:t>
            </a:r>
            <a:r>
              <a:rPr lang="zh-CN" altLang="en-US" smtClean="0">
                <a:sym typeface="Symbol" panose="05050102010706020507" pitchFamily="18" charset="2"/>
              </a:rPr>
              <a:t>质点的位置，那么</a:t>
            </a:r>
            <a:r>
              <a:rPr lang="en-US" altLang="zh-CN" smtClean="0">
                <a:sym typeface="Symbol" panose="05050102010706020507" pitchFamily="18" charset="2"/>
              </a:rPr>
              <a:t>{X(n),</a:t>
            </a:r>
          </a:p>
          <a:p>
            <a:pPr eaLnBrk="1" hangingPunct="1">
              <a:buFont typeface="Wingdings" panose="05000000000000000000" pitchFamily="2" charset="2"/>
              <a:buNone/>
            </a:pPr>
            <a:r>
              <a:rPr lang="en-US" altLang="zh-CN" smtClean="0">
                <a:sym typeface="Symbol" panose="05050102010706020507" pitchFamily="18" charset="2"/>
              </a:rPr>
              <a:t>n=0,1,2,…}</a:t>
            </a:r>
            <a:r>
              <a:rPr lang="zh-CN" altLang="en-US" smtClean="0">
                <a:sym typeface="Symbol" panose="05050102010706020507" pitchFamily="18" charset="2"/>
              </a:rPr>
              <a:t>离散参数马氏链。</a:t>
            </a:r>
          </a:p>
        </p:txBody>
      </p:sp>
      <p:sp>
        <p:nvSpPr>
          <p:cNvPr id="5" name="日期占位符 3"/>
          <p:cNvSpPr>
            <a:spLocks noGrp="1"/>
          </p:cNvSpPr>
          <p:nvPr>
            <p:ph type="dt" sz="quarter" idx="10"/>
          </p:nvPr>
        </p:nvSpPr>
        <p:spPr/>
        <p:txBody>
          <a:bodyPr/>
          <a:lstStyle/>
          <a:p>
            <a:pPr>
              <a:defRPr/>
            </a:pPr>
            <a:fld id="{7B14A28C-8D43-4AD0-ACD2-5DC9DA2E3767}"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3172" name="Rectangle 4"/>
          <p:cNvSpPr>
            <a:spLocks noChangeArrowheads="1"/>
          </p:cNvSpPr>
          <p:nvPr/>
        </p:nvSpPr>
        <p:spPr bwMode="auto">
          <a:xfrm>
            <a:off x="1143000" y="3886200"/>
            <a:ext cx="77724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rgbClr val="00FF00"/>
              </a:buClr>
              <a:buFont typeface="Wingdings" panose="05000000000000000000" pitchFamily="2" charset="2"/>
              <a:buNone/>
            </a:pPr>
            <a:r>
              <a:rPr lang="en-US" altLang="zh-CN">
                <a:solidFill>
                  <a:srgbClr val="000000"/>
                </a:solidFill>
                <a:sym typeface="Symbol" panose="05050102010706020507" pitchFamily="18" charset="2"/>
              </a:rPr>
              <a:t>        </a:t>
            </a:r>
            <a:r>
              <a:rPr lang="zh-CN" altLang="en-US">
                <a:solidFill>
                  <a:srgbClr val="000000"/>
                </a:solidFill>
                <a:sym typeface="Symbol" panose="05050102010706020507" pitchFamily="18" charset="2"/>
              </a:rPr>
              <a:t>这是因为，当</a:t>
            </a:r>
            <a:r>
              <a:rPr lang="en-US" altLang="zh-CN">
                <a:solidFill>
                  <a:srgbClr val="000000"/>
                </a:solidFill>
                <a:sym typeface="Symbol" panose="05050102010706020507" pitchFamily="18" charset="2"/>
              </a:rPr>
              <a:t>X(n)</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i</a:t>
            </a:r>
            <a:r>
              <a:rPr lang="zh-CN" altLang="en-US">
                <a:solidFill>
                  <a:srgbClr val="000000"/>
                </a:solidFill>
                <a:sym typeface="Symbol" panose="05050102010706020507" pitchFamily="18" charset="2"/>
              </a:rPr>
              <a:t>时，</a:t>
            </a:r>
            <a:r>
              <a:rPr lang="en-US" altLang="zh-CN">
                <a:solidFill>
                  <a:srgbClr val="000000"/>
                </a:solidFill>
                <a:sym typeface="Symbol" panose="05050102010706020507" pitchFamily="18" charset="2"/>
              </a:rPr>
              <a:t>X(n+1),X(n+2),…</a:t>
            </a:r>
            <a:r>
              <a:rPr lang="zh-CN" altLang="en-US">
                <a:solidFill>
                  <a:srgbClr val="000000"/>
                </a:solidFill>
                <a:sym typeface="Symbol" panose="05050102010706020507" pitchFamily="18" charset="2"/>
              </a:rPr>
              <a:t>等以后的行为只与</a:t>
            </a:r>
            <a:r>
              <a:rPr lang="en-US" altLang="zh-CN">
                <a:solidFill>
                  <a:srgbClr val="000000"/>
                </a:solidFill>
                <a:sym typeface="Symbol" panose="05050102010706020507" pitchFamily="18" charset="2"/>
              </a:rPr>
              <a:t>X(n)=i</a:t>
            </a:r>
            <a:r>
              <a:rPr lang="zh-CN" altLang="en-US">
                <a:solidFill>
                  <a:srgbClr val="000000"/>
                </a:solidFill>
                <a:sym typeface="Symbol" panose="05050102010706020507" pitchFamily="18" charset="2"/>
              </a:rPr>
              <a:t>有关，而与质点在</a:t>
            </a:r>
            <a:r>
              <a:rPr lang="en-US" altLang="zh-CN">
                <a:solidFill>
                  <a:srgbClr val="000000"/>
                </a:solidFill>
                <a:sym typeface="Symbol" panose="05050102010706020507" pitchFamily="18" charset="2"/>
              </a:rPr>
              <a:t>n</a:t>
            </a:r>
            <a:r>
              <a:rPr lang="zh-CN" altLang="en-US">
                <a:solidFill>
                  <a:srgbClr val="000000"/>
                </a:solidFill>
                <a:sym typeface="Symbol" panose="05050102010706020507" pitchFamily="18" charset="2"/>
              </a:rPr>
              <a:t>以前如何到达</a:t>
            </a:r>
            <a:r>
              <a:rPr lang="en-US" altLang="zh-CN">
                <a:solidFill>
                  <a:srgbClr val="000000"/>
                </a:solidFill>
                <a:sym typeface="Symbol" panose="05050102010706020507" pitchFamily="18" charset="2"/>
              </a:rPr>
              <a:t>i</a:t>
            </a:r>
            <a:r>
              <a:rPr lang="zh-CN" altLang="en-US">
                <a:solidFill>
                  <a:srgbClr val="000000"/>
                </a:solidFill>
                <a:sym typeface="Symbol" panose="05050102010706020507" pitchFamily="18" charset="2"/>
              </a:rPr>
              <a:t>是无关的。它的状态空间</a:t>
            </a:r>
            <a:r>
              <a:rPr lang="en-US" altLang="zh-CN">
                <a:solidFill>
                  <a:srgbClr val="000000"/>
                </a:solidFill>
                <a:sym typeface="Symbol" panose="05050102010706020507" pitchFamily="18" charset="2"/>
              </a:rPr>
              <a:t>E={0,1,2,…}</a:t>
            </a:r>
            <a:r>
              <a:rPr lang="zh-CN" altLang="en-US">
                <a:solidFill>
                  <a:srgbClr val="000000"/>
                </a:solidFill>
                <a:sym typeface="Symbol" panose="05050102010706020507" pitchFamily="18" charset="2"/>
              </a:rPr>
              <a:t>。</a:t>
            </a:r>
          </a:p>
        </p:txBody>
      </p:sp>
      <p:sp>
        <p:nvSpPr>
          <p:cNvPr id="2458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10017952-BE50-4EBB-9765-AFE198B00AE1}" type="slidenum">
              <a:rPr lang="zh-CN" altLang="en-US" sz="1800" smtClean="0">
                <a:solidFill>
                  <a:srgbClr val="00FF00"/>
                </a:solidFill>
                <a:ea typeface="黑体" panose="02010609060101010101" pitchFamily="49" charset="-122"/>
              </a:rPr>
              <a:pPr/>
              <a:t>15</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wd">
                                    <p:tmPct val="5000"/>
                                  </p:iterate>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750"/>
                            </p:stCondLst>
                            <p:childTnLst>
                              <p:par>
                                <p:cTn id="10" presetID="2" presetClass="entr" presetSubtype="4" fill="hold" grpId="0" nodeType="afterEffect">
                                  <p:stCondLst>
                                    <p:cond delay="0"/>
                                  </p:stCondLst>
                                  <p:iterate type="wd">
                                    <p:tmPct val="5000"/>
                                  </p:iterate>
                                  <p:childTnLst>
                                    <p:set>
                                      <p:cBhvr>
                                        <p:cTn id="11" dur="1" fill="hold">
                                          <p:stCondLst>
                                            <p:cond delay="0"/>
                                          </p:stCondLst>
                                        </p:cTn>
                                        <p:tgtEl>
                                          <p:spTgt spid="263171">
                                            <p:txEl>
                                              <p:pRg st="1" end="1"/>
                                            </p:txEl>
                                          </p:spTgt>
                                        </p:tgtEl>
                                        <p:attrNameLst>
                                          <p:attrName>style.visibility</p:attrName>
                                        </p:attrNameLst>
                                      </p:cBhvr>
                                      <p:to>
                                        <p:strVal val="visible"/>
                                      </p:to>
                                    </p:set>
                                    <p:anim calcmode="lin" valueType="num">
                                      <p:cBhvr additive="base">
                                        <p:cTn id="12"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317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675"/>
                            </p:stCondLst>
                            <p:childTnLst>
                              <p:par>
                                <p:cTn id="15" presetID="2" presetClass="entr" presetSubtype="4" fill="hold" grpId="0" nodeType="afterEffect">
                                  <p:stCondLst>
                                    <p:cond delay="0"/>
                                  </p:stCondLst>
                                  <p:iterate type="wd">
                                    <p:tmPct val="5000"/>
                                  </p:iterate>
                                  <p:childTnLst>
                                    <p:set>
                                      <p:cBhvr>
                                        <p:cTn id="16" dur="1" fill="hold">
                                          <p:stCondLst>
                                            <p:cond delay="0"/>
                                          </p:stCondLst>
                                        </p:cTn>
                                        <p:tgtEl>
                                          <p:spTgt spid="263171">
                                            <p:txEl>
                                              <p:pRg st="2" end="2"/>
                                            </p:txEl>
                                          </p:spTgt>
                                        </p:tgtEl>
                                        <p:attrNameLst>
                                          <p:attrName>style.visibility</p:attrName>
                                        </p:attrNameLst>
                                      </p:cBhvr>
                                      <p:to>
                                        <p:strVal val="visible"/>
                                      </p:to>
                                    </p:set>
                                    <p:anim calcmode="lin" valueType="num">
                                      <p:cBhvr additive="base">
                                        <p:cTn id="17"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550"/>
                            </p:stCondLst>
                            <p:childTnLst>
                              <p:par>
                                <p:cTn id="20" presetID="2" presetClass="entr" presetSubtype="4" fill="hold" grpId="0" nodeType="afterEffect">
                                  <p:stCondLst>
                                    <p:cond delay="0"/>
                                  </p:stCondLst>
                                  <p:iterate type="wd">
                                    <p:tmPct val="5000"/>
                                  </p:iterate>
                                  <p:childTnLst>
                                    <p:set>
                                      <p:cBhvr>
                                        <p:cTn id="21" dur="1" fill="hold">
                                          <p:stCondLst>
                                            <p:cond delay="0"/>
                                          </p:stCondLst>
                                        </p:cTn>
                                        <p:tgtEl>
                                          <p:spTgt spid="263171">
                                            <p:txEl>
                                              <p:pRg st="3" end="3"/>
                                            </p:txEl>
                                          </p:spTgt>
                                        </p:tgtEl>
                                        <p:attrNameLst>
                                          <p:attrName>style.visibility</p:attrName>
                                        </p:attrNameLst>
                                      </p:cBhvr>
                                      <p:to>
                                        <p:strVal val="visible"/>
                                      </p:to>
                                    </p:set>
                                    <p:anim calcmode="lin" valueType="num">
                                      <p:cBhvr additive="base">
                                        <p:cTn id="22" dur="500" fill="hold"/>
                                        <p:tgtEl>
                                          <p:spTgt spid="26317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317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3500"/>
                            </p:stCondLst>
                            <p:childTnLst>
                              <p:par>
                                <p:cTn id="25" presetID="2" presetClass="entr" presetSubtype="4" fill="hold" grpId="0" nodeType="afterEffect">
                                  <p:stCondLst>
                                    <p:cond delay="0"/>
                                  </p:stCondLst>
                                  <p:iterate type="wd">
                                    <p:tmPct val="5000"/>
                                  </p:iterate>
                                  <p:childTnLst>
                                    <p:set>
                                      <p:cBhvr>
                                        <p:cTn id="26" dur="1" fill="hold">
                                          <p:stCondLst>
                                            <p:cond delay="0"/>
                                          </p:stCondLst>
                                        </p:cTn>
                                        <p:tgtEl>
                                          <p:spTgt spid="263171">
                                            <p:txEl>
                                              <p:pRg st="4" end="4"/>
                                            </p:txEl>
                                          </p:spTgt>
                                        </p:tgtEl>
                                        <p:attrNameLst>
                                          <p:attrName>style.visibility</p:attrName>
                                        </p:attrNameLst>
                                      </p:cBhvr>
                                      <p:to>
                                        <p:strVal val="visible"/>
                                      </p:to>
                                    </p:set>
                                    <p:anim calcmode="lin" valueType="num">
                                      <p:cBhvr additive="base">
                                        <p:cTn id="27"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63172"/>
                                        </p:tgtEl>
                                        <p:attrNameLst>
                                          <p:attrName>style.visibility</p:attrName>
                                        </p:attrNameLst>
                                      </p:cBhvr>
                                      <p:to>
                                        <p:strVal val="visible"/>
                                      </p:to>
                                    </p:set>
                                    <p:anim calcmode="lin" valueType="num">
                                      <p:cBhvr additive="base">
                                        <p:cTn id="33" dur="500" fill="hold"/>
                                        <p:tgtEl>
                                          <p:spTgt spid="263172"/>
                                        </p:tgtEl>
                                        <p:attrNameLst>
                                          <p:attrName>ppt_x</p:attrName>
                                        </p:attrNameLst>
                                      </p:cBhvr>
                                      <p:tavLst>
                                        <p:tav tm="0">
                                          <p:val>
                                            <p:strVal val="0-#ppt_w/2"/>
                                          </p:val>
                                        </p:tav>
                                        <p:tav tm="100000">
                                          <p:val>
                                            <p:strVal val="#ppt_x"/>
                                          </p:val>
                                        </p:tav>
                                      </p:tavLst>
                                    </p:anim>
                                    <p:anim calcmode="lin" valueType="num">
                                      <p:cBhvr additive="base">
                                        <p:cTn id="34"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P spid="26317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zh-CN" altLang="en-US" smtClean="0"/>
              <a:t>例</a:t>
            </a:r>
            <a:r>
              <a:rPr lang="en-US" altLang="zh-CN" smtClean="0"/>
              <a:t>2</a:t>
            </a:r>
          </a:p>
        </p:txBody>
      </p:sp>
      <p:sp>
        <p:nvSpPr>
          <p:cNvPr id="264195" name="Rectangle 3"/>
          <p:cNvSpPr>
            <a:spLocks noGrp="1" noChangeArrowheads="1"/>
          </p:cNvSpPr>
          <p:nvPr>
            <p:ph idx="1"/>
          </p:nvPr>
        </p:nvSpPr>
        <p:spPr>
          <a:xfrm>
            <a:off x="1143000" y="1143000"/>
            <a:ext cx="7696200" cy="512763"/>
          </a:xfrm>
        </p:spPr>
        <p:txBody>
          <a:bodyPr/>
          <a:lstStyle/>
          <a:p>
            <a:pPr eaLnBrk="1" hangingPunct="1">
              <a:buFont typeface="Wingdings" panose="05000000000000000000" pitchFamily="2" charset="2"/>
              <a:buNone/>
            </a:pPr>
            <a:r>
              <a:rPr lang="en-US" altLang="zh-CN" smtClean="0"/>
              <a:t>		</a:t>
            </a:r>
            <a:r>
              <a:rPr lang="zh-CN" altLang="en-US" smtClean="0"/>
              <a:t>独立过程</a:t>
            </a:r>
            <a:r>
              <a:rPr lang="en-US" altLang="zh-CN" smtClean="0"/>
              <a:t>{X(t),t</a:t>
            </a:r>
            <a:r>
              <a:rPr lang="en-US" altLang="zh-CN" smtClean="0">
                <a:sym typeface="Symbol" panose="05050102010706020507" pitchFamily="18" charset="2"/>
              </a:rPr>
              <a:t>T</a:t>
            </a:r>
            <a:r>
              <a:rPr lang="en-US" altLang="zh-CN" smtClean="0"/>
              <a:t>}</a:t>
            </a:r>
            <a:r>
              <a:rPr lang="zh-CN" altLang="en-US" smtClean="0"/>
              <a:t>是马尔可夫过程</a:t>
            </a:r>
            <a:r>
              <a:rPr lang="zh-CN" altLang="en-US" smtClean="0">
                <a:sym typeface="Symbol" panose="05050102010706020507" pitchFamily="18" charset="2"/>
              </a:rPr>
              <a:t>。</a:t>
            </a:r>
          </a:p>
        </p:txBody>
      </p:sp>
      <p:sp>
        <p:nvSpPr>
          <p:cNvPr id="5" name="日期占位符 3"/>
          <p:cNvSpPr>
            <a:spLocks noGrp="1"/>
          </p:cNvSpPr>
          <p:nvPr>
            <p:ph type="dt" sz="quarter" idx="10"/>
          </p:nvPr>
        </p:nvSpPr>
        <p:spPr/>
        <p:txBody>
          <a:bodyPr/>
          <a:lstStyle/>
          <a:p>
            <a:pPr>
              <a:defRPr/>
            </a:pPr>
            <a:fld id="{CC5750D2-A925-4AD0-9F60-7CFC1211A9CF}"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4196" name="Rectangle 4"/>
          <p:cNvSpPr>
            <a:spLocks noChangeArrowheads="1"/>
          </p:cNvSpPr>
          <p:nvPr/>
        </p:nvSpPr>
        <p:spPr bwMode="auto">
          <a:xfrm>
            <a:off x="1143000" y="1752600"/>
            <a:ext cx="7772400"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0000"/>
              </a:lnSpc>
              <a:buClr>
                <a:srgbClr val="00FF00"/>
              </a:buClr>
              <a:buFont typeface="Wingdings" panose="05000000000000000000" pitchFamily="2" charset="2"/>
              <a:buNone/>
            </a:pPr>
            <a:r>
              <a:rPr lang="zh-CN" altLang="en-US">
                <a:solidFill>
                  <a:srgbClr val="CC00CC"/>
                </a:solidFill>
                <a:sym typeface="Symbol" panose="05050102010706020507" pitchFamily="18" charset="2"/>
              </a:rPr>
              <a:t>证明</a:t>
            </a:r>
            <a:r>
              <a:rPr lang="zh-CN" altLang="en-US">
                <a:solidFill>
                  <a:srgbClr val="FF9900"/>
                </a:solidFill>
                <a:sym typeface="Symbol" panose="05050102010706020507" pitchFamily="18" charset="2"/>
              </a:rPr>
              <a:t> </a:t>
            </a:r>
            <a:r>
              <a:rPr lang="zh-CN" altLang="en-US">
                <a:solidFill>
                  <a:srgbClr val="000000"/>
                </a:solidFill>
                <a:sym typeface="Symbol" panose="05050102010706020507" pitchFamily="18" charset="2"/>
              </a:rPr>
              <a:t>设</a:t>
            </a:r>
            <a:r>
              <a:rPr lang="en-US" altLang="zh-CN">
                <a:solidFill>
                  <a:srgbClr val="000000"/>
                </a:solidFill>
              </a:rPr>
              <a:t>{X(t),t</a:t>
            </a:r>
            <a:r>
              <a:rPr lang="en-US" altLang="zh-CN">
                <a:solidFill>
                  <a:srgbClr val="000000"/>
                </a:solidFill>
                <a:sym typeface="Symbol" panose="05050102010706020507" pitchFamily="18" charset="2"/>
              </a:rPr>
              <a:t>T</a:t>
            </a:r>
            <a:r>
              <a:rPr lang="en-US" altLang="zh-CN">
                <a:solidFill>
                  <a:srgbClr val="000000"/>
                </a:solidFill>
              </a:rPr>
              <a:t>}</a:t>
            </a:r>
            <a:r>
              <a:rPr lang="zh-CN" altLang="en-US">
                <a:solidFill>
                  <a:srgbClr val="000000"/>
                </a:solidFill>
              </a:rPr>
              <a:t>是独立过程，对于</a:t>
            </a:r>
            <a:r>
              <a:rPr lang="en-US" altLang="zh-CN">
                <a:solidFill>
                  <a:srgbClr val="000000"/>
                </a:solidFill>
                <a:sym typeface="Symbol" panose="05050102010706020507" pitchFamily="18" charset="2"/>
              </a:rPr>
              <a:t>t</a:t>
            </a:r>
            <a:r>
              <a:rPr lang="en-US" altLang="zh-CN" baseline="-25000">
                <a:solidFill>
                  <a:srgbClr val="000000"/>
                </a:solidFill>
                <a:sym typeface="Symbol" panose="05050102010706020507" pitchFamily="18" charset="2"/>
              </a:rPr>
              <a:t>1</a:t>
            </a:r>
            <a:r>
              <a:rPr lang="en-US" altLang="zh-CN">
                <a:solidFill>
                  <a:srgbClr val="000000"/>
                </a:solidFill>
                <a:sym typeface="Symbol" panose="05050102010706020507" pitchFamily="18" charset="2"/>
              </a:rPr>
              <a:t>&lt;t</a:t>
            </a:r>
            <a:r>
              <a:rPr lang="en-US" altLang="zh-CN" baseline="-25000">
                <a:solidFill>
                  <a:srgbClr val="000000"/>
                </a:solidFill>
                <a:sym typeface="Symbol" panose="05050102010706020507" pitchFamily="18" charset="2"/>
              </a:rPr>
              <a:t>2</a:t>
            </a:r>
            <a:r>
              <a:rPr lang="en-US" altLang="zh-CN">
                <a:solidFill>
                  <a:srgbClr val="000000"/>
                </a:solidFill>
                <a:sym typeface="Symbol" panose="05050102010706020507" pitchFamily="18" charset="2"/>
              </a:rPr>
              <a:t>&lt;…&lt;t</a:t>
            </a:r>
            <a:r>
              <a:rPr lang="en-US" altLang="zh-CN" baseline="-25000">
                <a:solidFill>
                  <a:srgbClr val="000000"/>
                </a:solidFill>
                <a:sym typeface="Symbol" panose="05050102010706020507" pitchFamily="18" charset="2"/>
              </a:rPr>
              <a:t>n </a:t>
            </a:r>
            <a:r>
              <a:rPr lang="en-US" altLang="zh-CN">
                <a:solidFill>
                  <a:srgbClr val="000000"/>
                </a:solidFill>
                <a:sym typeface="Symbol" panose="05050102010706020507" pitchFamily="18" charset="2"/>
              </a:rPr>
              <a:t>T</a:t>
            </a:r>
            <a:r>
              <a:rPr lang="zh-CN" altLang="en-US">
                <a:solidFill>
                  <a:srgbClr val="000000"/>
                </a:solidFill>
                <a:sym typeface="Symbol" panose="05050102010706020507" pitchFamily="18" charset="2"/>
              </a:rPr>
              <a:t>，</a:t>
            </a:r>
            <a:r>
              <a:rPr lang="en-US" altLang="zh-CN">
                <a:solidFill>
                  <a:srgbClr val="000000"/>
                </a:solidFill>
              </a:rPr>
              <a:t>X(</a:t>
            </a:r>
            <a:r>
              <a:rPr lang="en-US" altLang="zh-CN">
                <a:solidFill>
                  <a:srgbClr val="000000"/>
                </a:solidFill>
                <a:sym typeface="Symbol" panose="05050102010706020507" pitchFamily="18" charset="2"/>
              </a:rPr>
              <a:t>t</a:t>
            </a:r>
            <a:r>
              <a:rPr lang="en-US" altLang="zh-CN" baseline="-25000">
                <a:solidFill>
                  <a:srgbClr val="000000"/>
                </a:solidFill>
                <a:sym typeface="Symbol" panose="05050102010706020507" pitchFamily="18" charset="2"/>
              </a:rPr>
              <a:t>1</a:t>
            </a:r>
            <a:r>
              <a:rPr lang="en-US" altLang="zh-CN">
                <a:solidFill>
                  <a:srgbClr val="000000"/>
                </a:solidFill>
              </a:rPr>
              <a:t>),X(</a:t>
            </a:r>
            <a:r>
              <a:rPr lang="en-US" altLang="zh-CN">
                <a:solidFill>
                  <a:srgbClr val="000000"/>
                </a:solidFill>
                <a:sym typeface="Symbol" panose="05050102010706020507" pitchFamily="18" charset="2"/>
              </a:rPr>
              <a:t>t</a:t>
            </a:r>
            <a:r>
              <a:rPr lang="en-US" altLang="zh-CN" baseline="-25000">
                <a:solidFill>
                  <a:srgbClr val="000000"/>
                </a:solidFill>
                <a:sym typeface="Symbol" panose="05050102010706020507" pitchFamily="18" charset="2"/>
              </a:rPr>
              <a:t>2</a:t>
            </a:r>
            <a:r>
              <a:rPr lang="en-US" altLang="zh-CN">
                <a:solidFill>
                  <a:srgbClr val="000000"/>
                </a:solidFill>
                <a:sym typeface="Symbol" panose="05050102010706020507" pitchFamily="18" charset="2"/>
              </a:rPr>
              <a:t>),…,X(t</a:t>
            </a:r>
            <a:r>
              <a:rPr lang="en-US" altLang="zh-CN" baseline="-25000">
                <a:solidFill>
                  <a:srgbClr val="000000"/>
                </a:solidFill>
                <a:sym typeface="Symbol" panose="05050102010706020507" pitchFamily="18" charset="2"/>
              </a:rPr>
              <a:t>n</a:t>
            </a:r>
            <a:r>
              <a:rPr lang="en-US" altLang="zh-CN">
                <a:solidFill>
                  <a:srgbClr val="000000"/>
                </a:solidFill>
              </a:rPr>
              <a:t>)</a:t>
            </a:r>
            <a:r>
              <a:rPr lang="zh-CN" altLang="en-US">
                <a:solidFill>
                  <a:srgbClr val="000000"/>
                </a:solidFill>
              </a:rPr>
              <a:t>相互独立，因此</a:t>
            </a:r>
          </a:p>
          <a:p>
            <a:pPr algn="just" eaLnBrk="1" hangingPunct="1">
              <a:lnSpc>
                <a:spcPct val="140000"/>
              </a:lnSpc>
              <a:buClr>
                <a:srgbClr val="00FF00"/>
              </a:buClr>
              <a:buFont typeface="Wingdings" panose="05000000000000000000" pitchFamily="2" charset="2"/>
              <a:buNone/>
            </a:pPr>
            <a:r>
              <a:rPr lang="zh-CN" altLang="en-US">
                <a:solidFill>
                  <a:srgbClr val="000000"/>
                </a:solidFill>
              </a:rPr>
              <a:t>	</a:t>
            </a:r>
            <a:r>
              <a:rPr lang="en-US" altLang="zh-CN">
                <a:solidFill>
                  <a:srgbClr val="000000"/>
                </a:solidFill>
              </a:rPr>
              <a:t>P{X(t</a:t>
            </a:r>
            <a:r>
              <a:rPr lang="en-US" altLang="zh-CN" baseline="-25000">
                <a:solidFill>
                  <a:srgbClr val="000000"/>
                </a:solidFill>
              </a:rPr>
              <a:t>n</a:t>
            </a:r>
            <a:r>
              <a:rPr lang="en-US" altLang="zh-CN">
                <a:solidFill>
                  <a:srgbClr val="000000"/>
                </a:solidFill>
              </a:rPr>
              <a:t>)&lt;x</a:t>
            </a:r>
            <a:r>
              <a:rPr lang="en-US" altLang="zh-CN" baseline="-25000">
                <a:solidFill>
                  <a:srgbClr val="000000"/>
                </a:solidFill>
              </a:rPr>
              <a:t>n</a:t>
            </a:r>
            <a:r>
              <a:rPr lang="en-US" altLang="zh-CN">
                <a:solidFill>
                  <a:srgbClr val="000000"/>
                </a:solidFill>
              </a:rPr>
              <a:t>|X(t</a:t>
            </a:r>
            <a:r>
              <a:rPr lang="en-US" altLang="zh-CN" baseline="-25000">
                <a:solidFill>
                  <a:srgbClr val="000000"/>
                </a:solidFill>
              </a:rPr>
              <a:t>1</a:t>
            </a:r>
            <a:r>
              <a:rPr lang="en-US" altLang="zh-CN">
                <a:solidFill>
                  <a:srgbClr val="000000"/>
                </a:solidFill>
              </a:rPr>
              <a:t>)=x</a:t>
            </a:r>
            <a:r>
              <a:rPr lang="en-US" altLang="zh-CN" baseline="-25000">
                <a:solidFill>
                  <a:srgbClr val="000000"/>
                </a:solidFill>
              </a:rPr>
              <a:t>1</a:t>
            </a:r>
            <a:r>
              <a:rPr lang="en-US" altLang="zh-CN">
                <a:solidFill>
                  <a:srgbClr val="000000"/>
                </a:solidFill>
              </a:rPr>
              <a:t>,X(t</a:t>
            </a:r>
            <a:r>
              <a:rPr lang="en-US" altLang="zh-CN" baseline="-25000">
                <a:solidFill>
                  <a:srgbClr val="000000"/>
                </a:solidFill>
              </a:rPr>
              <a:t>2</a:t>
            </a:r>
            <a:r>
              <a:rPr lang="en-US" altLang="zh-CN">
                <a:solidFill>
                  <a:srgbClr val="000000"/>
                </a:solidFill>
              </a:rPr>
              <a:t>)=x</a:t>
            </a:r>
            <a:r>
              <a:rPr lang="en-US" altLang="zh-CN" baseline="-25000">
                <a:solidFill>
                  <a:srgbClr val="000000"/>
                </a:solidFill>
              </a:rPr>
              <a:t>2</a:t>
            </a:r>
            <a:r>
              <a:rPr lang="en-US" altLang="zh-CN">
                <a:solidFill>
                  <a:srgbClr val="000000"/>
                </a:solidFill>
              </a:rPr>
              <a:t>,…,X(t</a:t>
            </a:r>
            <a:r>
              <a:rPr lang="en-US" altLang="zh-CN" baseline="-25000">
                <a:solidFill>
                  <a:srgbClr val="000000"/>
                </a:solidFill>
              </a:rPr>
              <a:t>n-1</a:t>
            </a:r>
            <a:r>
              <a:rPr lang="en-US" altLang="zh-CN">
                <a:solidFill>
                  <a:srgbClr val="000000"/>
                </a:solidFill>
              </a:rPr>
              <a:t>)=x</a:t>
            </a:r>
            <a:r>
              <a:rPr lang="en-US" altLang="zh-CN" baseline="-25000">
                <a:solidFill>
                  <a:srgbClr val="000000"/>
                </a:solidFill>
              </a:rPr>
              <a:t>n-1</a:t>
            </a:r>
            <a:r>
              <a:rPr lang="en-US" altLang="zh-CN">
                <a:solidFill>
                  <a:srgbClr val="000000"/>
                </a:solidFill>
              </a:rPr>
              <a:t>}</a:t>
            </a:r>
          </a:p>
          <a:p>
            <a:pPr algn="just" eaLnBrk="1" hangingPunct="1">
              <a:lnSpc>
                <a:spcPct val="140000"/>
              </a:lnSpc>
              <a:buClr>
                <a:srgbClr val="00FF00"/>
              </a:buClr>
              <a:buFont typeface="Wingdings" panose="05000000000000000000" pitchFamily="2" charset="2"/>
              <a:buNone/>
            </a:pPr>
            <a:r>
              <a:rPr lang="en-US" altLang="zh-CN">
                <a:solidFill>
                  <a:srgbClr val="000000"/>
                </a:solidFill>
              </a:rPr>
              <a:t>      </a:t>
            </a:r>
            <a:r>
              <a:rPr lang="zh-CN" altLang="en-US">
                <a:solidFill>
                  <a:srgbClr val="000000"/>
                </a:solidFill>
              </a:rPr>
              <a:t>＝</a:t>
            </a:r>
            <a:r>
              <a:rPr lang="en-US" altLang="zh-CN">
                <a:solidFill>
                  <a:srgbClr val="000000"/>
                </a:solidFill>
              </a:rPr>
              <a:t>P{X(t</a:t>
            </a:r>
            <a:r>
              <a:rPr lang="en-US" altLang="zh-CN" baseline="-25000">
                <a:solidFill>
                  <a:srgbClr val="000000"/>
                </a:solidFill>
              </a:rPr>
              <a:t>n</a:t>
            </a:r>
            <a:r>
              <a:rPr lang="en-US" altLang="zh-CN">
                <a:solidFill>
                  <a:srgbClr val="000000"/>
                </a:solidFill>
              </a:rPr>
              <a:t>)&lt;x</a:t>
            </a:r>
            <a:r>
              <a:rPr lang="en-US" altLang="zh-CN" baseline="-25000">
                <a:solidFill>
                  <a:srgbClr val="000000"/>
                </a:solidFill>
              </a:rPr>
              <a:t>n</a:t>
            </a:r>
            <a:r>
              <a:rPr lang="en-US" altLang="zh-CN">
                <a:solidFill>
                  <a:srgbClr val="000000"/>
                </a:solidFill>
              </a:rPr>
              <a:t>}</a:t>
            </a:r>
          </a:p>
          <a:p>
            <a:pPr algn="just" eaLnBrk="1" hangingPunct="1">
              <a:lnSpc>
                <a:spcPct val="140000"/>
              </a:lnSpc>
              <a:buClr>
                <a:srgbClr val="00FF00"/>
              </a:buClr>
              <a:buFont typeface="Wingdings" panose="05000000000000000000" pitchFamily="2" charset="2"/>
              <a:buNone/>
            </a:pPr>
            <a:r>
              <a:rPr lang="en-US" altLang="zh-CN">
                <a:solidFill>
                  <a:srgbClr val="000000"/>
                </a:solidFill>
              </a:rPr>
              <a:t>      </a:t>
            </a:r>
            <a:r>
              <a:rPr lang="zh-CN" altLang="en-US">
                <a:solidFill>
                  <a:srgbClr val="000000"/>
                </a:solidFill>
              </a:rPr>
              <a:t>＝</a:t>
            </a:r>
            <a:r>
              <a:rPr lang="en-US" altLang="zh-CN">
                <a:solidFill>
                  <a:srgbClr val="000000"/>
                </a:solidFill>
              </a:rPr>
              <a:t>P{X(t</a:t>
            </a:r>
            <a:r>
              <a:rPr lang="en-US" altLang="zh-CN" baseline="-25000">
                <a:solidFill>
                  <a:srgbClr val="000000"/>
                </a:solidFill>
              </a:rPr>
              <a:t>n</a:t>
            </a:r>
            <a:r>
              <a:rPr lang="en-US" altLang="zh-CN">
                <a:solidFill>
                  <a:srgbClr val="000000"/>
                </a:solidFill>
              </a:rPr>
              <a:t>)&lt;x</a:t>
            </a:r>
            <a:r>
              <a:rPr lang="en-US" altLang="zh-CN" baseline="-25000">
                <a:solidFill>
                  <a:srgbClr val="000000"/>
                </a:solidFill>
              </a:rPr>
              <a:t>n</a:t>
            </a:r>
            <a:r>
              <a:rPr lang="en-US" altLang="zh-CN">
                <a:solidFill>
                  <a:srgbClr val="000000"/>
                </a:solidFill>
              </a:rPr>
              <a:t>|X(t</a:t>
            </a:r>
            <a:r>
              <a:rPr lang="en-US" altLang="zh-CN" baseline="-25000">
                <a:solidFill>
                  <a:srgbClr val="000000"/>
                </a:solidFill>
              </a:rPr>
              <a:t>n-1</a:t>
            </a:r>
            <a:r>
              <a:rPr lang="en-US" altLang="zh-CN">
                <a:solidFill>
                  <a:srgbClr val="000000"/>
                </a:solidFill>
              </a:rPr>
              <a:t>)=x</a:t>
            </a:r>
            <a:r>
              <a:rPr lang="en-US" altLang="zh-CN" baseline="-25000">
                <a:solidFill>
                  <a:srgbClr val="000000"/>
                </a:solidFill>
              </a:rPr>
              <a:t>n-1</a:t>
            </a:r>
            <a:r>
              <a:rPr lang="en-US" altLang="zh-CN">
                <a:solidFill>
                  <a:srgbClr val="000000"/>
                </a:solidFill>
              </a:rPr>
              <a:t>}</a:t>
            </a:r>
          </a:p>
          <a:p>
            <a:pPr algn="just" eaLnBrk="1" hangingPunct="1">
              <a:lnSpc>
                <a:spcPct val="140000"/>
              </a:lnSpc>
              <a:buClr>
                <a:srgbClr val="00FF00"/>
              </a:buClr>
              <a:buFont typeface="Wingdings" panose="05000000000000000000" pitchFamily="2" charset="2"/>
              <a:buNone/>
            </a:pPr>
            <a:r>
              <a:rPr lang="zh-CN" altLang="en-US">
                <a:solidFill>
                  <a:srgbClr val="000000"/>
                </a:solidFill>
              </a:rPr>
              <a:t>马氏性成立，故独立过程</a:t>
            </a:r>
            <a:r>
              <a:rPr lang="en-US" altLang="zh-CN">
                <a:solidFill>
                  <a:srgbClr val="000000"/>
                </a:solidFill>
              </a:rPr>
              <a:t>{X(t),t</a:t>
            </a:r>
            <a:r>
              <a:rPr lang="en-US" altLang="zh-CN">
                <a:solidFill>
                  <a:srgbClr val="000000"/>
                </a:solidFill>
                <a:sym typeface="Symbol" panose="05050102010706020507" pitchFamily="18" charset="2"/>
              </a:rPr>
              <a:t>T</a:t>
            </a:r>
            <a:r>
              <a:rPr lang="en-US" altLang="zh-CN">
                <a:solidFill>
                  <a:srgbClr val="000000"/>
                </a:solidFill>
              </a:rPr>
              <a:t>}</a:t>
            </a:r>
            <a:r>
              <a:rPr lang="zh-CN" altLang="en-US">
                <a:solidFill>
                  <a:srgbClr val="000000"/>
                </a:solidFill>
              </a:rPr>
              <a:t>是马尔可夫过程</a:t>
            </a:r>
            <a:r>
              <a:rPr lang="zh-CN" altLang="en-US">
                <a:solidFill>
                  <a:srgbClr val="000000"/>
                </a:solidFill>
                <a:sym typeface="Symbol" panose="05050102010706020507" pitchFamily="18" charset="2"/>
              </a:rPr>
              <a:t>。</a:t>
            </a:r>
            <a:endParaRPr lang="zh-CN" altLang="en-US">
              <a:solidFill>
                <a:srgbClr val="000000"/>
              </a:solidFill>
            </a:endParaRPr>
          </a:p>
        </p:txBody>
      </p:sp>
      <p:sp>
        <p:nvSpPr>
          <p:cNvPr id="2663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B6225AE3-34F8-48CB-A5D0-1ADB4B75F24F}" type="slidenum">
              <a:rPr lang="zh-CN" altLang="en-US" sz="1800" smtClean="0">
                <a:solidFill>
                  <a:srgbClr val="00FF00"/>
                </a:solidFill>
                <a:ea typeface="黑体" panose="02010609060101010101" pitchFamily="49" charset="-122"/>
              </a:rPr>
              <a:pPr/>
              <a:t>16</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6">
                                            <p:txEl>
                                              <p:pRg st="0" end="0"/>
                                            </p:txEl>
                                          </p:spTgt>
                                        </p:tgtEl>
                                        <p:attrNameLst>
                                          <p:attrName>style.visibility</p:attrName>
                                        </p:attrNameLst>
                                      </p:cBhvr>
                                      <p:to>
                                        <p:strVal val="visible"/>
                                      </p:to>
                                    </p:set>
                                    <p:anim calcmode="lin" valueType="num">
                                      <p:cBhvr additive="base">
                                        <p:cTn id="13" dur="500" fill="hold"/>
                                        <p:tgtEl>
                                          <p:spTgt spid="26419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41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4196">
                                            <p:txEl>
                                              <p:pRg st="1" end="1"/>
                                            </p:txEl>
                                          </p:spTgt>
                                        </p:tgtEl>
                                        <p:attrNameLst>
                                          <p:attrName>style.visibility</p:attrName>
                                        </p:attrNameLst>
                                      </p:cBhvr>
                                      <p:to>
                                        <p:strVal val="visible"/>
                                      </p:to>
                                    </p:set>
                                    <p:anim calcmode="lin" valueType="num">
                                      <p:cBhvr additive="base">
                                        <p:cTn id="19" dur="500" fill="hold"/>
                                        <p:tgtEl>
                                          <p:spTgt spid="26419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41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4196">
                                            <p:txEl>
                                              <p:pRg st="2" end="2"/>
                                            </p:txEl>
                                          </p:spTgt>
                                        </p:tgtEl>
                                        <p:attrNameLst>
                                          <p:attrName>style.visibility</p:attrName>
                                        </p:attrNameLst>
                                      </p:cBhvr>
                                      <p:to>
                                        <p:strVal val="visible"/>
                                      </p:to>
                                    </p:set>
                                    <p:anim calcmode="lin" valueType="num">
                                      <p:cBhvr additive="base">
                                        <p:cTn id="25" dur="500" fill="hold"/>
                                        <p:tgtEl>
                                          <p:spTgt spid="26419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41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4196">
                                            <p:txEl>
                                              <p:pRg st="3" end="3"/>
                                            </p:txEl>
                                          </p:spTgt>
                                        </p:tgtEl>
                                        <p:attrNameLst>
                                          <p:attrName>style.visibility</p:attrName>
                                        </p:attrNameLst>
                                      </p:cBhvr>
                                      <p:to>
                                        <p:strVal val="visible"/>
                                      </p:to>
                                    </p:set>
                                    <p:anim calcmode="lin" valueType="num">
                                      <p:cBhvr additive="base">
                                        <p:cTn id="31" dur="500" fill="hold"/>
                                        <p:tgtEl>
                                          <p:spTgt spid="26419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41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4196">
                                            <p:txEl>
                                              <p:pRg st="4" end="4"/>
                                            </p:txEl>
                                          </p:spTgt>
                                        </p:tgtEl>
                                        <p:attrNameLst>
                                          <p:attrName>style.visibility</p:attrName>
                                        </p:attrNameLst>
                                      </p:cBhvr>
                                      <p:to>
                                        <p:strVal val="visible"/>
                                      </p:to>
                                    </p:set>
                                    <p:anim calcmode="lin" valueType="num">
                                      <p:cBhvr additive="base">
                                        <p:cTn id="37" dur="500" fill="hold"/>
                                        <p:tgtEl>
                                          <p:spTgt spid="26419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419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P spid="26419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zh-CN" altLang="en-US" smtClean="0">
                <a:sym typeface="Symbol" panose="05050102010706020507" pitchFamily="18" charset="2"/>
              </a:rPr>
              <a:t>贝努里随机序列</a:t>
            </a:r>
            <a:endParaRPr lang="zh-CN" altLang="en-US" smtClean="0"/>
          </a:p>
        </p:txBody>
      </p:sp>
      <p:sp>
        <p:nvSpPr>
          <p:cNvPr id="28675" name="Rectangle 3"/>
          <p:cNvSpPr>
            <a:spLocks noGrp="1" noChangeArrowheads="1"/>
          </p:cNvSpPr>
          <p:nvPr>
            <p:ph idx="1"/>
          </p:nvPr>
        </p:nvSpPr>
        <p:spPr>
          <a:xfrm>
            <a:off x="1143000" y="1143000"/>
            <a:ext cx="7543800" cy="1282700"/>
          </a:xfrm>
        </p:spPr>
        <p:txBody>
          <a:bodyPr/>
          <a:lstStyle/>
          <a:p>
            <a:pPr algn="just" eaLnBrk="1" hangingPunct="1">
              <a:lnSpc>
                <a:spcPct val="150000"/>
              </a:lnSpc>
              <a:buFont typeface="Wingdings" panose="05000000000000000000" pitchFamily="2" charset="2"/>
              <a:buNone/>
            </a:pPr>
            <a:r>
              <a:rPr lang="en-US" altLang="zh-CN" smtClean="0">
                <a:solidFill>
                  <a:srgbClr val="FF9900"/>
                </a:solidFill>
                <a:sym typeface="Symbol" panose="05050102010706020507" pitchFamily="18" charset="2"/>
              </a:rPr>
              <a:t>		</a:t>
            </a:r>
            <a:r>
              <a:rPr lang="zh-CN" altLang="en-US" smtClean="0">
                <a:solidFill>
                  <a:srgbClr val="CC00CC"/>
                </a:solidFill>
                <a:sym typeface="Symbol" panose="05050102010706020507" pitchFamily="18" charset="2"/>
              </a:rPr>
              <a:t>特例</a:t>
            </a:r>
            <a:r>
              <a:rPr lang="zh-CN" altLang="en-US" smtClean="0">
                <a:solidFill>
                  <a:srgbClr val="FF9900"/>
                </a:solidFill>
                <a:sym typeface="Symbol" panose="05050102010706020507" pitchFamily="18" charset="2"/>
              </a:rPr>
              <a:t>  </a:t>
            </a:r>
            <a:r>
              <a:rPr lang="zh-CN" altLang="en-US" smtClean="0">
                <a:solidFill>
                  <a:srgbClr val="0000FF"/>
                </a:solidFill>
                <a:sym typeface="Symbol" panose="05050102010706020507" pitchFamily="18" charset="2"/>
              </a:rPr>
              <a:t>贝努里随机序列</a:t>
            </a:r>
            <a:r>
              <a:rPr lang="zh-CN" altLang="en-US" smtClean="0">
                <a:sym typeface="Symbol" panose="05050102010706020507" pitchFamily="18" charset="2"/>
              </a:rPr>
              <a:t>，即</a:t>
            </a:r>
            <a:r>
              <a:rPr lang="en-US" altLang="zh-CN" smtClean="0">
                <a:sym typeface="Symbol" panose="05050102010706020507" pitchFamily="18" charset="2"/>
              </a:rPr>
              <a:t>X(n)</a:t>
            </a:r>
            <a:r>
              <a:rPr lang="zh-CN" altLang="en-US" smtClean="0">
                <a:sym typeface="Symbol" panose="05050102010706020507" pitchFamily="18" charset="2"/>
              </a:rPr>
              <a:t>，</a:t>
            </a:r>
            <a:r>
              <a:rPr lang="en-US" altLang="zh-CN" smtClean="0">
                <a:sym typeface="Symbol" panose="05050102010706020507" pitchFamily="18" charset="2"/>
              </a:rPr>
              <a:t>n=0,1,</a:t>
            </a:r>
          </a:p>
          <a:p>
            <a:pPr algn="just" eaLnBrk="1" hangingPunct="1">
              <a:lnSpc>
                <a:spcPct val="150000"/>
              </a:lnSpc>
              <a:buFont typeface="Wingdings" panose="05000000000000000000" pitchFamily="2" charset="2"/>
              <a:buNone/>
            </a:pPr>
            <a:r>
              <a:rPr lang="en-US" altLang="zh-CN" smtClean="0">
                <a:sym typeface="Symbol" panose="05050102010706020507" pitchFamily="18" charset="2"/>
              </a:rPr>
              <a:t>2,…</a:t>
            </a:r>
            <a:r>
              <a:rPr lang="zh-CN" altLang="en-US" smtClean="0">
                <a:sym typeface="Symbol" panose="05050102010706020507" pitchFamily="18" charset="2"/>
              </a:rPr>
              <a:t>是相互独立同分布的贝努里随机变量，</a:t>
            </a:r>
          </a:p>
        </p:txBody>
      </p:sp>
      <p:sp>
        <p:nvSpPr>
          <p:cNvPr id="20" name="日期占位符 3"/>
          <p:cNvSpPr>
            <a:spLocks noGrp="1"/>
          </p:cNvSpPr>
          <p:nvPr>
            <p:ph type="dt" sz="quarter" idx="10"/>
          </p:nvPr>
        </p:nvSpPr>
        <p:spPr/>
        <p:txBody>
          <a:bodyPr/>
          <a:lstStyle/>
          <a:p>
            <a:pPr>
              <a:defRPr/>
            </a:pPr>
            <a:fld id="{4C2D0794-AD91-4E20-93AB-F958FB57862D}" type="datetime1">
              <a:rPr lang="zh-CN" altLang="en-US"/>
              <a:pPr>
                <a:defRPr/>
              </a:pPr>
              <a:t>2018/12/13</a:t>
            </a:fld>
            <a:endParaRPr lang="en-US" altLang="zh-CN"/>
          </a:p>
        </p:txBody>
      </p:sp>
      <p:sp>
        <p:nvSpPr>
          <p:cNvPr id="21"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350214" name="Group 6"/>
          <p:cNvGraphicFramePr>
            <a:graphicFrameLocks noGrp="1"/>
          </p:cNvGraphicFramePr>
          <p:nvPr/>
        </p:nvGraphicFramePr>
        <p:xfrm>
          <a:off x="2743200" y="2667000"/>
          <a:ext cx="2667000" cy="954088"/>
        </p:xfrm>
        <a:graphic>
          <a:graphicData uri="http://schemas.openxmlformats.org/drawingml/2006/table">
            <a:tbl>
              <a:tblPr/>
              <a:tblGrid>
                <a:gridCol w="914400"/>
                <a:gridCol w="838200"/>
                <a:gridCol w="914400"/>
              </a:tblGrid>
              <a:tr h="477044">
                <a:tc>
                  <a:txBody>
                    <a:bodyPr/>
                    <a:lstStyle>
                      <a:lvl1pPr eaLnBrk="0" hangingPunct="0">
                        <a:lnSpc>
                          <a:spcPct val="120000"/>
                        </a:lnSpc>
                        <a:buClr>
                          <a:srgbClr val="00FF00"/>
                        </a:buClr>
                        <a:buFont typeface="Wingdings" pitchFamily="2" charset="2"/>
                        <a:defRPr kumimoji="1" sz="2400" b="1">
                          <a:solidFill>
                            <a:schemeClr val="tx1"/>
                          </a:solidFill>
                          <a:latin typeface="Times New Roman" pitchFamily="18" charset="0"/>
                          <a:ea typeface="宋体" charset="-122"/>
                        </a:defRPr>
                      </a:lvl1pPr>
                      <a:lvl2pPr marL="742950" indent="-285750" eaLnBrk="0" hangingPunct="0">
                        <a:lnSpc>
                          <a:spcPct val="120000"/>
                        </a:lnSpc>
                        <a:buClr>
                          <a:srgbClr val="CC00CC"/>
                        </a:buClr>
                        <a:defRPr kumimoji="1" sz="2000" b="1">
                          <a:solidFill>
                            <a:schemeClr val="tx1"/>
                          </a:solidFill>
                          <a:latin typeface="Times New Roman" pitchFamily="18" charset="0"/>
                          <a:ea typeface="宋体" charset="-122"/>
                        </a:defRPr>
                      </a:lvl2pPr>
                      <a:lvl3pPr marL="1143000" indent="-228600" eaLnBrk="0" hangingPunct="0">
                        <a:spcBef>
                          <a:spcPct val="20000"/>
                        </a:spcBef>
                        <a:defRPr kumimoji="1" sz="2000">
                          <a:solidFill>
                            <a:schemeClr val="tx1"/>
                          </a:solidFill>
                          <a:latin typeface="Times New Roman" pitchFamily="18" charset="0"/>
                          <a:ea typeface="宋体" charset="-122"/>
                        </a:defRPr>
                      </a:lvl3pPr>
                      <a:lvl4pPr marL="1600200" indent="-228600" eaLnBrk="0" hangingPunct="0">
                        <a:spcBef>
                          <a:spcPct val="20000"/>
                        </a:spcBef>
                        <a:defRPr kumimoji="1">
                          <a:solidFill>
                            <a:schemeClr val="tx1"/>
                          </a:solidFill>
                          <a:latin typeface="Times New Roman" pitchFamily="18" charset="0"/>
                          <a:ea typeface="宋体" charset="-122"/>
                        </a:defRPr>
                      </a:lvl4pPr>
                      <a:lvl5pPr marL="2057400" indent="-228600" eaLnBrk="0" hangingPunct="0">
                        <a:spcBef>
                          <a:spcPct val="20000"/>
                        </a:spcBef>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smtClean="0">
                          <a:ln>
                            <a:noFill/>
                          </a:ln>
                          <a:solidFill>
                            <a:srgbClr val="0000FF"/>
                          </a:solidFill>
                          <a:effectLst/>
                          <a:latin typeface="Times New Roman" pitchFamily="18" charset="0"/>
                          <a:ea typeface="黑体" pitchFamily="2" charset="-122"/>
                        </a:rPr>
                        <a:t>X(n)</a:t>
                      </a:r>
                    </a:p>
                  </a:txBody>
                  <a:tcPr marL="19050" marR="19050" marT="19051" marB="19051" horzOverflow="overflow">
                    <a:lnL w="28575"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lvl1pPr eaLnBrk="0" hangingPunct="0">
                        <a:lnSpc>
                          <a:spcPct val="120000"/>
                        </a:lnSpc>
                        <a:buClr>
                          <a:srgbClr val="00FF00"/>
                        </a:buClr>
                        <a:buFont typeface="Wingdings" pitchFamily="2" charset="2"/>
                        <a:defRPr kumimoji="1" sz="2400" b="1">
                          <a:solidFill>
                            <a:schemeClr val="tx1"/>
                          </a:solidFill>
                          <a:latin typeface="Times New Roman" pitchFamily="18" charset="0"/>
                          <a:ea typeface="宋体" charset="-122"/>
                        </a:defRPr>
                      </a:lvl1pPr>
                      <a:lvl2pPr marL="742950" indent="-285750" eaLnBrk="0" hangingPunct="0">
                        <a:lnSpc>
                          <a:spcPct val="120000"/>
                        </a:lnSpc>
                        <a:buClr>
                          <a:srgbClr val="CC00CC"/>
                        </a:buClr>
                        <a:defRPr kumimoji="1" sz="2000" b="1">
                          <a:solidFill>
                            <a:schemeClr val="tx1"/>
                          </a:solidFill>
                          <a:latin typeface="Times New Roman" pitchFamily="18" charset="0"/>
                          <a:ea typeface="宋体" charset="-122"/>
                        </a:defRPr>
                      </a:lvl2pPr>
                      <a:lvl3pPr marL="1143000" indent="-228600" eaLnBrk="0" hangingPunct="0">
                        <a:spcBef>
                          <a:spcPct val="20000"/>
                        </a:spcBef>
                        <a:defRPr kumimoji="1" sz="2000">
                          <a:solidFill>
                            <a:schemeClr val="tx1"/>
                          </a:solidFill>
                          <a:latin typeface="Times New Roman" pitchFamily="18" charset="0"/>
                          <a:ea typeface="宋体" charset="-122"/>
                        </a:defRPr>
                      </a:lvl3pPr>
                      <a:lvl4pPr marL="1600200" indent="-228600" eaLnBrk="0" hangingPunct="0">
                        <a:spcBef>
                          <a:spcPct val="20000"/>
                        </a:spcBef>
                        <a:defRPr kumimoji="1">
                          <a:solidFill>
                            <a:schemeClr val="tx1"/>
                          </a:solidFill>
                          <a:latin typeface="Times New Roman" pitchFamily="18" charset="0"/>
                          <a:ea typeface="宋体" charset="-122"/>
                        </a:defRPr>
                      </a:lvl4pPr>
                      <a:lvl5pPr marL="2057400" indent="-228600" eaLnBrk="0" hangingPunct="0">
                        <a:spcBef>
                          <a:spcPct val="20000"/>
                        </a:spcBef>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smtClean="0">
                          <a:ln>
                            <a:noFill/>
                          </a:ln>
                          <a:solidFill>
                            <a:srgbClr val="0000FF"/>
                          </a:solidFill>
                          <a:effectLst/>
                          <a:latin typeface="Times New Roman" pitchFamily="18" charset="0"/>
                          <a:ea typeface="黑体" pitchFamily="2" charset="-122"/>
                        </a:rPr>
                        <a:t>0</a:t>
                      </a:r>
                    </a:p>
                  </a:txBody>
                  <a:tcPr marL="19050" marR="19050" marT="19051" marB="19051"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lvl1pPr eaLnBrk="0" hangingPunct="0">
                        <a:lnSpc>
                          <a:spcPct val="120000"/>
                        </a:lnSpc>
                        <a:buClr>
                          <a:srgbClr val="00FF00"/>
                        </a:buClr>
                        <a:buFont typeface="Wingdings" pitchFamily="2" charset="2"/>
                        <a:defRPr kumimoji="1" sz="2400" b="1">
                          <a:solidFill>
                            <a:schemeClr val="tx1"/>
                          </a:solidFill>
                          <a:latin typeface="Times New Roman" pitchFamily="18" charset="0"/>
                          <a:ea typeface="宋体" charset="-122"/>
                        </a:defRPr>
                      </a:lvl1pPr>
                      <a:lvl2pPr marL="742950" indent="-285750" eaLnBrk="0" hangingPunct="0">
                        <a:lnSpc>
                          <a:spcPct val="120000"/>
                        </a:lnSpc>
                        <a:buClr>
                          <a:srgbClr val="CC00CC"/>
                        </a:buClr>
                        <a:defRPr kumimoji="1" sz="2000" b="1">
                          <a:solidFill>
                            <a:schemeClr val="tx1"/>
                          </a:solidFill>
                          <a:latin typeface="Times New Roman" pitchFamily="18" charset="0"/>
                          <a:ea typeface="宋体" charset="-122"/>
                        </a:defRPr>
                      </a:lvl2pPr>
                      <a:lvl3pPr marL="1143000" indent="-228600" eaLnBrk="0" hangingPunct="0">
                        <a:spcBef>
                          <a:spcPct val="20000"/>
                        </a:spcBef>
                        <a:defRPr kumimoji="1" sz="2000">
                          <a:solidFill>
                            <a:schemeClr val="tx1"/>
                          </a:solidFill>
                          <a:latin typeface="Times New Roman" pitchFamily="18" charset="0"/>
                          <a:ea typeface="宋体" charset="-122"/>
                        </a:defRPr>
                      </a:lvl3pPr>
                      <a:lvl4pPr marL="1600200" indent="-228600" eaLnBrk="0" hangingPunct="0">
                        <a:spcBef>
                          <a:spcPct val="20000"/>
                        </a:spcBef>
                        <a:defRPr kumimoji="1">
                          <a:solidFill>
                            <a:schemeClr val="tx1"/>
                          </a:solidFill>
                          <a:latin typeface="Times New Roman" pitchFamily="18" charset="0"/>
                          <a:ea typeface="宋体" charset="-122"/>
                        </a:defRPr>
                      </a:lvl4pPr>
                      <a:lvl5pPr marL="2057400" indent="-228600" eaLnBrk="0" hangingPunct="0">
                        <a:spcBef>
                          <a:spcPct val="20000"/>
                        </a:spcBef>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smtClean="0">
                          <a:ln>
                            <a:noFill/>
                          </a:ln>
                          <a:solidFill>
                            <a:srgbClr val="0000FF"/>
                          </a:solidFill>
                          <a:effectLst/>
                          <a:latin typeface="Times New Roman" pitchFamily="18" charset="0"/>
                          <a:ea typeface="黑体" pitchFamily="2" charset="-122"/>
                        </a:rPr>
                        <a:t>1</a:t>
                      </a:r>
                    </a:p>
                  </a:txBody>
                  <a:tcPr marL="19050" marR="19050" marT="19051" marB="19051" horzOverflow="overflow">
                    <a:lnL w="1270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2700" cap="flat" cmpd="sng" algn="ctr">
                      <a:solidFill>
                        <a:srgbClr val="FF9900"/>
                      </a:solidFill>
                      <a:prstDash val="solid"/>
                      <a:round/>
                      <a:headEnd type="none" w="med" len="med"/>
                      <a:tailEnd type="none" w="med" len="med"/>
                    </a:lnB>
                    <a:lnTlToBr>
                      <a:noFill/>
                    </a:lnTlToBr>
                    <a:lnBlToTr>
                      <a:noFill/>
                    </a:lnBlToTr>
                    <a:solidFill>
                      <a:srgbClr val="96FFFF"/>
                    </a:solidFill>
                  </a:tcPr>
                </a:tc>
              </a:tr>
              <a:tr h="477044">
                <a:tc>
                  <a:txBody>
                    <a:bodyPr/>
                    <a:lstStyle>
                      <a:lvl1pPr eaLnBrk="0" hangingPunct="0">
                        <a:lnSpc>
                          <a:spcPct val="120000"/>
                        </a:lnSpc>
                        <a:buClr>
                          <a:srgbClr val="00FF00"/>
                        </a:buClr>
                        <a:buFont typeface="Wingdings" pitchFamily="2" charset="2"/>
                        <a:defRPr kumimoji="1" sz="2400" b="1">
                          <a:solidFill>
                            <a:schemeClr val="tx1"/>
                          </a:solidFill>
                          <a:latin typeface="Times New Roman" pitchFamily="18" charset="0"/>
                          <a:ea typeface="宋体" charset="-122"/>
                        </a:defRPr>
                      </a:lvl1pPr>
                      <a:lvl2pPr marL="742950" indent="-285750" eaLnBrk="0" hangingPunct="0">
                        <a:lnSpc>
                          <a:spcPct val="120000"/>
                        </a:lnSpc>
                        <a:buClr>
                          <a:srgbClr val="CC00CC"/>
                        </a:buClr>
                        <a:defRPr kumimoji="1" sz="2000" b="1">
                          <a:solidFill>
                            <a:schemeClr val="tx1"/>
                          </a:solidFill>
                          <a:latin typeface="Times New Roman" pitchFamily="18" charset="0"/>
                          <a:ea typeface="宋体" charset="-122"/>
                        </a:defRPr>
                      </a:lvl2pPr>
                      <a:lvl3pPr marL="1143000" indent="-228600" eaLnBrk="0" hangingPunct="0">
                        <a:spcBef>
                          <a:spcPct val="20000"/>
                        </a:spcBef>
                        <a:defRPr kumimoji="1" sz="2000">
                          <a:solidFill>
                            <a:schemeClr val="tx1"/>
                          </a:solidFill>
                          <a:latin typeface="Times New Roman" pitchFamily="18" charset="0"/>
                          <a:ea typeface="宋体" charset="-122"/>
                        </a:defRPr>
                      </a:lvl3pPr>
                      <a:lvl4pPr marL="1600200" indent="-228600" eaLnBrk="0" hangingPunct="0">
                        <a:spcBef>
                          <a:spcPct val="20000"/>
                        </a:spcBef>
                        <a:defRPr kumimoji="1">
                          <a:solidFill>
                            <a:schemeClr val="tx1"/>
                          </a:solidFill>
                          <a:latin typeface="Times New Roman" pitchFamily="18" charset="0"/>
                          <a:ea typeface="宋体" charset="-122"/>
                        </a:defRPr>
                      </a:lvl4pPr>
                      <a:lvl5pPr marL="2057400" indent="-228600" eaLnBrk="0" hangingPunct="0">
                        <a:spcBef>
                          <a:spcPct val="20000"/>
                        </a:spcBef>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smtClean="0">
                          <a:ln>
                            <a:noFill/>
                          </a:ln>
                          <a:solidFill>
                            <a:srgbClr val="0000FF"/>
                          </a:solidFill>
                          <a:effectLst/>
                          <a:latin typeface="Times New Roman" pitchFamily="18" charset="0"/>
                          <a:ea typeface="黑体" pitchFamily="2" charset="-122"/>
                        </a:rPr>
                        <a:t>P</a:t>
                      </a:r>
                    </a:p>
                  </a:txBody>
                  <a:tcPr marL="19050" marR="19050" marT="19051" marB="19051" horzOverflow="overflow">
                    <a:lnL w="28575"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lvl1pPr eaLnBrk="0" hangingPunct="0">
                        <a:lnSpc>
                          <a:spcPct val="120000"/>
                        </a:lnSpc>
                        <a:buClr>
                          <a:srgbClr val="00FF00"/>
                        </a:buClr>
                        <a:buFont typeface="Wingdings" pitchFamily="2" charset="2"/>
                        <a:defRPr kumimoji="1" sz="2400" b="1">
                          <a:solidFill>
                            <a:schemeClr val="tx1"/>
                          </a:solidFill>
                          <a:latin typeface="Times New Roman" pitchFamily="18" charset="0"/>
                          <a:ea typeface="宋体" charset="-122"/>
                        </a:defRPr>
                      </a:lvl1pPr>
                      <a:lvl2pPr marL="742950" indent="-285750" eaLnBrk="0" hangingPunct="0">
                        <a:lnSpc>
                          <a:spcPct val="120000"/>
                        </a:lnSpc>
                        <a:buClr>
                          <a:srgbClr val="CC00CC"/>
                        </a:buClr>
                        <a:defRPr kumimoji="1" sz="2000" b="1">
                          <a:solidFill>
                            <a:schemeClr val="tx1"/>
                          </a:solidFill>
                          <a:latin typeface="Times New Roman" pitchFamily="18" charset="0"/>
                          <a:ea typeface="宋体" charset="-122"/>
                        </a:defRPr>
                      </a:lvl2pPr>
                      <a:lvl3pPr marL="1143000" indent="-228600" eaLnBrk="0" hangingPunct="0">
                        <a:spcBef>
                          <a:spcPct val="20000"/>
                        </a:spcBef>
                        <a:defRPr kumimoji="1" sz="2000">
                          <a:solidFill>
                            <a:schemeClr val="tx1"/>
                          </a:solidFill>
                          <a:latin typeface="Times New Roman" pitchFamily="18" charset="0"/>
                          <a:ea typeface="宋体" charset="-122"/>
                        </a:defRPr>
                      </a:lvl3pPr>
                      <a:lvl4pPr marL="1600200" indent="-228600" eaLnBrk="0" hangingPunct="0">
                        <a:spcBef>
                          <a:spcPct val="20000"/>
                        </a:spcBef>
                        <a:defRPr kumimoji="1">
                          <a:solidFill>
                            <a:schemeClr val="tx1"/>
                          </a:solidFill>
                          <a:latin typeface="Times New Roman" pitchFamily="18" charset="0"/>
                          <a:ea typeface="宋体" charset="-122"/>
                        </a:defRPr>
                      </a:lvl4pPr>
                      <a:lvl5pPr marL="2057400" indent="-228600" eaLnBrk="0" hangingPunct="0">
                        <a:spcBef>
                          <a:spcPct val="20000"/>
                        </a:spcBef>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smtClean="0">
                          <a:ln>
                            <a:noFill/>
                          </a:ln>
                          <a:solidFill>
                            <a:srgbClr val="0000FF"/>
                          </a:solidFill>
                          <a:effectLst/>
                          <a:latin typeface="Times New Roman" pitchFamily="18" charset="0"/>
                          <a:ea typeface="黑体" pitchFamily="2" charset="-122"/>
                        </a:rPr>
                        <a:t>q</a:t>
                      </a:r>
                    </a:p>
                  </a:txBody>
                  <a:tcPr marL="19050" marR="19050" marT="19051" marB="19051" horzOverflow="overflow">
                    <a:lnL w="12700" cap="flat" cmpd="sng" algn="ctr">
                      <a:solidFill>
                        <a:srgbClr val="FF9900"/>
                      </a:solidFill>
                      <a:prstDash val="solid"/>
                      <a:round/>
                      <a:headEnd type="none" w="med" len="med"/>
                      <a:tailEnd type="none" w="med" len="med"/>
                    </a:lnL>
                    <a:lnR w="12700"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solidFill>
                      <a:srgbClr val="96FFFF"/>
                    </a:solidFill>
                  </a:tcPr>
                </a:tc>
                <a:tc>
                  <a:txBody>
                    <a:bodyPr/>
                    <a:lstStyle>
                      <a:lvl1pPr eaLnBrk="0" hangingPunct="0">
                        <a:lnSpc>
                          <a:spcPct val="120000"/>
                        </a:lnSpc>
                        <a:buClr>
                          <a:srgbClr val="00FF00"/>
                        </a:buClr>
                        <a:buFont typeface="Wingdings" pitchFamily="2" charset="2"/>
                        <a:defRPr kumimoji="1" sz="2400" b="1">
                          <a:solidFill>
                            <a:schemeClr val="tx1"/>
                          </a:solidFill>
                          <a:latin typeface="Times New Roman" pitchFamily="18" charset="0"/>
                          <a:ea typeface="宋体" charset="-122"/>
                        </a:defRPr>
                      </a:lvl1pPr>
                      <a:lvl2pPr marL="742950" indent="-285750" eaLnBrk="0" hangingPunct="0">
                        <a:lnSpc>
                          <a:spcPct val="120000"/>
                        </a:lnSpc>
                        <a:buClr>
                          <a:srgbClr val="CC00CC"/>
                        </a:buClr>
                        <a:defRPr kumimoji="1" sz="2000" b="1">
                          <a:solidFill>
                            <a:schemeClr val="tx1"/>
                          </a:solidFill>
                          <a:latin typeface="Times New Roman" pitchFamily="18" charset="0"/>
                          <a:ea typeface="宋体" charset="-122"/>
                        </a:defRPr>
                      </a:lvl2pPr>
                      <a:lvl3pPr marL="1143000" indent="-228600" eaLnBrk="0" hangingPunct="0">
                        <a:spcBef>
                          <a:spcPct val="20000"/>
                        </a:spcBef>
                        <a:defRPr kumimoji="1" sz="2000">
                          <a:solidFill>
                            <a:schemeClr val="tx1"/>
                          </a:solidFill>
                          <a:latin typeface="Times New Roman" pitchFamily="18" charset="0"/>
                          <a:ea typeface="宋体" charset="-122"/>
                        </a:defRPr>
                      </a:lvl3pPr>
                      <a:lvl4pPr marL="1600200" indent="-228600" eaLnBrk="0" hangingPunct="0">
                        <a:spcBef>
                          <a:spcPct val="20000"/>
                        </a:spcBef>
                        <a:defRPr kumimoji="1">
                          <a:solidFill>
                            <a:schemeClr val="tx1"/>
                          </a:solidFill>
                          <a:latin typeface="Times New Roman" pitchFamily="18" charset="0"/>
                          <a:ea typeface="宋体" charset="-122"/>
                        </a:defRPr>
                      </a:lvl4pPr>
                      <a:lvl5pPr marL="2057400" indent="-228600" eaLnBrk="0" hangingPunct="0">
                        <a:spcBef>
                          <a:spcPct val="20000"/>
                        </a:spcBef>
                        <a:defRPr kumimoji="1">
                          <a:solidFill>
                            <a:schemeClr val="tx1"/>
                          </a:solidFill>
                          <a:latin typeface="Times New Roman" pitchFamily="18" charset="0"/>
                          <a:ea typeface="宋体"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itchFamily="2" charset="2"/>
                        <a:buNone/>
                        <a:tabLst/>
                      </a:pPr>
                      <a:r>
                        <a:rPr kumimoji="1" lang="en-US" altLang="zh-CN" sz="2400" b="1" i="0" u="none" strike="noStrike" cap="none" normalizeH="0" baseline="0" smtClean="0">
                          <a:ln>
                            <a:noFill/>
                          </a:ln>
                          <a:solidFill>
                            <a:srgbClr val="0000FF"/>
                          </a:solidFill>
                          <a:effectLst/>
                          <a:latin typeface="Times New Roman" pitchFamily="18" charset="0"/>
                          <a:ea typeface="黑体" pitchFamily="2" charset="-122"/>
                        </a:rPr>
                        <a:t>p</a:t>
                      </a:r>
                    </a:p>
                  </a:txBody>
                  <a:tcPr marL="19050" marR="19050" marT="19051" marB="19051" horzOverflow="overflow">
                    <a:lnL w="1270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270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solidFill>
                      <a:srgbClr val="96FFFF"/>
                    </a:solidFill>
                  </a:tcPr>
                </a:tc>
              </a:tr>
            </a:tbl>
          </a:graphicData>
        </a:graphic>
      </p:graphicFrame>
      <p:sp>
        <p:nvSpPr>
          <p:cNvPr id="350228" name="Rectangle 20"/>
          <p:cNvSpPr>
            <a:spLocks noChangeArrowheads="1"/>
          </p:cNvSpPr>
          <p:nvPr/>
        </p:nvSpPr>
        <p:spPr bwMode="auto">
          <a:xfrm>
            <a:off x="3095625" y="3759200"/>
            <a:ext cx="19192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Tx/>
              <a:buFontTx/>
              <a:buNone/>
            </a:pPr>
            <a:r>
              <a:rPr lang="en-US" altLang="zh-CN" sz="2400">
                <a:solidFill>
                  <a:srgbClr val="000000"/>
                </a:solidFill>
              </a:rPr>
              <a:t>0&lt;p&lt;1,p+q=1</a:t>
            </a:r>
          </a:p>
          <a:p>
            <a:pPr algn="ctr" eaLnBrk="1" hangingPunct="1">
              <a:lnSpc>
                <a:spcPct val="150000"/>
              </a:lnSpc>
              <a:buClrTx/>
              <a:buFontTx/>
              <a:buNone/>
            </a:pPr>
            <a:r>
              <a:rPr lang="en-US" altLang="zh-CN" sz="2400">
                <a:solidFill>
                  <a:srgbClr val="000000"/>
                </a:solidFill>
              </a:rPr>
              <a:t>n=1,2,…</a:t>
            </a:r>
          </a:p>
        </p:txBody>
      </p:sp>
      <p:sp>
        <p:nvSpPr>
          <p:cNvPr id="350229" name="Rectangle 21"/>
          <p:cNvSpPr>
            <a:spLocks noChangeArrowheads="1"/>
          </p:cNvSpPr>
          <p:nvPr/>
        </p:nvSpPr>
        <p:spPr bwMode="auto">
          <a:xfrm>
            <a:off x="1143000" y="4997450"/>
            <a:ext cx="637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a:solidFill>
                  <a:srgbClr val="000000"/>
                </a:solidFill>
                <a:sym typeface="Symbol" panose="05050102010706020507" pitchFamily="18" charset="2"/>
              </a:rPr>
              <a:t>{X(n)</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n=0,1, 2,…}</a:t>
            </a:r>
            <a:r>
              <a:rPr lang="zh-CN" altLang="en-US">
                <a:solidFill>
                  <a:srgbClr val="000000"/>
                </a:solidFill>
              </a:rPr>
              <a:t>是离散参数马氏链。</a:t>
            </a:r>
          </a:p>
        </p:txBody>
      </p:sp>
      <p:sp>
        <p:nvSpPr>
          <p:cNvPr id="2869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0B3975A6-0D45-4870-B711-2647AEDD9F30}" type="slidenum">
              <a:rPr lang="zh-CN" altLang="en-US" sz="1800" smtClean="0">
                <a:solidFill>
                  <a:srgbClr val="00FF00"/>
                </a:solidFill>
                <a:ea typeface="黑体" panose="02010609060101010101" pitchFamily="49" charset="-122"/>
              </a:rPr>
              <a:pPr/>
              <a:t>17</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350214"/>
                                        </p:tgtEl>
                                        <p:attrNameLst>
                                          <p:attrName>style.visibility</p:attrName>
                                        </p:attrNameLst>
                                      </p:cBhvr>
                                      <p:to>
                                        <p:strVal val="visible"/>
                                      </p:to>
                                    </p:set>
                                    <p:anim calcmode="lin" valueType="num">
                                      <p:cBhvr>
                                        <p:cTn id="7" dur="1000" fill="hold"/>
                                        <p:tgtEl>
                                          <p:spTgt spid="350214"/>
                                        </p:tgtEl>
                                        <p:attrNameLst>
                                          <p:attrName>ppt_w</p:attrName>
                                        </p:attrNameLst>
                                      </p:cBhvr>
                                      <p:tavLst>
                                        <p:tav tm="0">
                                          <p:val>
                                            <p:fltVal val="0"/>
                                          </p:val>
                                        </p:tav>
                                        <p:tav tm="100000">
                                          <p:val>
                                            <p:strVal val="#ppt_w"/>
                                          </p:val>
                                        </p:tav>
                                      </p:tavLst>
                                    </p:anim>
                                    <p:anim calcmode="lin" valueType="num">
                                      <p:cBhvr>
                                        <p:cTn id="8" dur="1000" fill="hold"/>
                                        <p:tgtEl>
                                          <p:spTgt spid="350214"/>
                                        </p:tgtEl>
                                        <p:attrNameLst>
                                          <p:attrName>ppt_h</p:attrName>
                                        </p:attrNameLst>
                                      </p:cBhvr>
                                      <p:tavLst>
                                        <p:tav tm="0">
                                          <p:val>
                                            <p:fltVal val="0"/>
                                          </p:val>
                                        </p:tav>
                                        <p:tav tm="100000">
                                          <p:val>
                                            <p:strVal val="#ppt_h"/>
                                          </p:val>
                                        </p:tav>
                                      </p:tavLst>
                                    </p:anim>
                                    <p:anim calcmode="lin" valueType="num">
                                      <p:cBhvr>
                                        <p:cTn id="9" dur="1000" fill="hold"/>
                                        <p:tgtEl>
                                          <p:spTgt spid="3502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021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350228"/>
                                        </p:tgtEl>
                                        <p:attrNameLst>
                                          <p:attrName>style.visibility</p:attrName>
                                        </p:attrNameLst>
                                      </p:cBhvr>
                                      <p:to>
                                        <p:strVal val="visible"/>
                                      </p:to>
                                    </p:set>
                                    <p:anim calcmode="lin" valueType="num">
                                      <p:cBhvr additive="base">
                                        <p:cTn id="14" dur="500" fill="hold"/>
                                        <p:tgtEl>
                                          <p:spTgt spid="350228"/>
                                        </p:tgtEl>
                                        <p:attrNameLst>
                                          <p:attrName>ppt_x</p:attrName>
                                        </p:attrNameLst>
                                      </p:cBhvr>
                                      <p:tavLst>
                                        <p:tav tm="0">
                                          <p:val>
                                            <p:strVal val="1+#ppt_w/2"/>
                                          </p:val>
                                        </p:tav>
                                        <p:tav tm="100000">
                                          <p:val>
                                            <p:strVal val="#ppt_x"/>
                                          </p:val>
                                        </p:tav>
                                      </p:tavLst>
                                    </p:anim>
                                    <p:anim calcmode="lin" valueType="num">
                                      <p:cBhvr additive="base">
                                        <p:cTn id="15" dur="500" fill="hold"/>
                                        <p:tgtEl>
                                          <p:spTgt spid="350228"/>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350229"/>
                                        </p:tgtEl>
                                        <p:attrNameLst>
                                          <p:attrName>style.visibility</p:attrName>
                                        </p:attrNameLst>
                                      </p:cBhvr>
                                      <p:to>
                                        <p:strVal val="visible"/>
                                      </p:to>
                                    </p:set>
                                    <p:anim calcmode="lin" valueType="num">
                                      <p:cBhvr additive="base">
                                        <p:cTn id="19" dur="500" fill="hold"/>
                                        <p:tgtEl>
                                          <p:spTgt spid="350229"/>
                                        </p:tgtEl>
                                        <p:attrNameLst>
                                          <p:attrName>ppt_x</p:attrName>
                                        </p:attrNameLst>
                                      </p:cBhvr>
                                      <p:tavLst>
                                        <p:tav tm="0">
                                          <p:val>
                                            <p:strVal val="0-#ppt_w/2"/>
                                          </p:val>
                                        </p:tav>
                                        <p:tav tm="100000">
                                          <p:val>
                                            <p:strVal val="#ppt_x"/>
                                          </p:val>
                                        </p:tav>
                                      </p:tavLst>
                                    </p:anim>
                                    <p:anim calcmode="lin" valueType="num">
                                      <p:cBhvr additive="base">
                                        <p:cTn id="20" dur="500" fill="hold"/>
                                        <p:tgtEl>
                                          <p:spTgt spid="350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28" grpId="0" autoUpdateAnimBg="0"/>
      <p:bldP spid="35022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zh-CN" altLang="en-US" smtClean="0"/>
              <a:t>例</a:t>
            </a:r>
            <a:r>
              <a:rPr lang="en-US" altLang="zh-CN" smtClean="0"/>
              <a:t>3</a:t>
            </a:r>
          </a:p>
        </p:txBody>
      </p:sp>
      <p:sp>
        <p:nvSpPr>
          <p:cNvPr id="265219" name="Rectangle 3"/>
          <p:cNvSpPr>
            <a:spLocks noGrp="1" noChangeArrowheads="1"/>
          </p:cNvSpPr>
          <p:nvPr>
            <p:ph idx="1"/>
          </p:nvPr>
        </p:nvSpPr>
        <p:spPr>
          <a:xfrm>
            <a:off x="1143000" y="1133475"/>
            <a:ext cx="7696200" cy="438150"/>
          </a:xfrm>
        </p:spPr>
        <p:txBody>
          <a:bodyPr/>
          <a:lstStyle/>
          <a:p>
            <a:pPr algn="r" eaLnBrk="1" hangingPunct="1">
              <a:buFont typeface="Wingdings" panose="05000000000000000000" pitchFamily="2" charset="2"/>
              <a:buNone/>
            </a:pPr>
            <a:r>
              <a:rPr lang="zh-CN" altLang="en-US" sz="2400" smtClean="0"/>
              <a:t>独立增量过程</a:t>
            </a:r>
            <a:r>
              <a:rPr lang="en-US" altLang="zh-CN" sz="2400" smtClean="0"/>
              <a:t>{X(t),t</a:t>
            </a:r>
            <a:r>
              <a:rPr lang="en-US" altLang="zh-CN" sz="2400" smtClean="0">
                <a:sym typeface="Symbol" panose="05050102010706020507" pitchFamily="18" charset="2"/>
              </a:rPr>
              <a:t>0</a:t>
            </a:r>
            <a:r>
              <a:rPr lang="en-US" altLang="zh-CN" sz="2400" smtClean="0"/>
              <a:t>}</a:t>
            </a:r>
            <a:r>
              <a:rPr lang="zh-CN" altLang="en-US" sz="2400" smtClean="0"/>
              <a:t>，</a:t>
            </a:r>
            <a:r>
              <a:rPr lang="en-US" altLang="zh-CN" sz="2400" smtClean="0"/>
              <a:t>(X(0)=0)</a:t>
            </a:r>
            <a:r>
              <a:rPr lang="zh-CN" altLang="en-US" sz="2400" smtClean="0"/>
              <a:t>是马尔可夫过程</a:t>
            </a:r>
            <a:r>
              <a:rPr lang="zh-CN" altLang="en-US" sz="2400" smtClean="0">
                <a:sym typeface="Symbol" panose="05050102010706020507" pitchFamily="18" charset="2"/>
              </a:rPr>
              <a:t>。</a:t>
            </a:r>
          </a:p>
        </p:txBody>
      </p:sp>
      <p:sp>
        <p:nvSpPr>
          <p:cNvPr id="5" name="日期占位符 3"/>
          <p:cNvSpPr>
            <a:spLocks noGrp="1"/>
          </p:cNvSpPr>
          <p:nvPr>
            <p:ph type="dt" sz="quarter" idx="10"/>
          </p:nvPr>
        </p:nvSpPr>
        <p:spPr/>
        <p:txBody>
          <a:bodyPr/>
          <a:lstStyle/>
          <a:p>
            <a:pPr>
              <a:defRPr/>
            </a:pPr>
            <a:fld id="{4E80B3E8-A943-441A-960A-CB434EA7FEE1}"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5220" name="Rectangle 4"/>
          <p:cNvSpPr>
            <a:spLocks noChangeArrowheads="1"/>
          </p:cNvSpPr>
          <p:nvPr/>
        </p:nvSpPr>
        <p:spPr bwMode="auto">
          <a:xfrm>
            <a:off x="1143000" y="1524000"/>
            <a:ext cx="77724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70000"/>
              </a:lnSpc>
              <a:buClr>
                <a:srgbClr val="00FF00"/>
              </a:buClr>
              <a:buFont typeface="Wingdings" panose="05000000000000000000" pitchFamily="2" charset="2"/>
              <a:buNone/>
            </a:pPr>
            <a:r>
              <a:rPr lang="zh-CN" altLang="en-US" sz="2400">
                <a:solidFill>
                  <a:srgbClr val="CC00CC"/>
                </a:solidFill>
                <a:sym typeface="Symbol" panose="05050102010706020507" pitchFamily="18" charset="2"/>
              </a:rPr>
              <a:t>证明</a:t>
            </a:r>
            <a:r>
              <a:rPr lang="zh-CN" altLang="en-US" sz="2400">
                <a:solidFill>
                  <a:srgbClr val="000000"/>
                </a:solidFill>
                <a:sym typeface="Symbol" panose="05050102010706020507" pitchFamily="18" charset="2"/>
              </a:rPr>
              <a:t>  设</a:t>
            </a:r>
            <a:r>
              <a:rPr lang="en-US" altLang="zh-CN" sz="2400">
                <a:solidFill>
                  <a:srgbClr val="000000"/>
                </a:solidFill>
              </a:rPr>
              <a:t>{X(t),t</a:t>
            </a:r>
            <a:r>
              <a:rPr lang="en-US" altLang="zh-CN" sz="2400">
                <a:solidFill>
                  <a:srgbClr val="000000"/>
                </a:solidFill>
                <a:sym typeface="Symbol" panose="05050102010706020507" pitchFamily="18" charset="2"/>
              </a:rPr>
              <a:t>T</a:t>
            </a:r>
            <a:r>
              <a:rPr lang="en-US" altLang="zh-CN" sz="2400">
                <a:solidFill>
                  <a:srgbClr val="000000"/>
                </a:solidFill>
              </a:rPr>
              <a:t>}</a:t>
            </a:r>
            <a:r>
              <a:rPr lang="zh-CN" altLang="en-US" sz="2400">
                <a:solidFill>
                  <a:srgbClr val="000000"/>
                </a:solidFill>
              </a:rPr>
              <a:t>是独立增量过程，</a:t>
            </a:r>
            <a:r>
              <a:rPr lang="en-US" altLang="zh-CN" sz="2400">
                <a:solidFill>
                  <a:srgbClr val="000000"/>
                </a:solidFill>
              </a:rPr>
              <a:t>X(0)=0</a:t>
            </a:r>
            <a:r>
              <a:rPr lang="zh-CN" altLang="en-US" sz="2400">
                <a:solidFill>
                  <a:srgbClr val="000000"/>
                </a:solidFill>
              </a:rPr>
              <a:t>，对任意</a:t>
            </a:r>
            <a:r>
              <a:rPr lang="en-US" altLang="zh-CN" sz="2400">
                <a:solidFill>
                  <a:srgbClr val="000000"/>
                </a:solidFill>
                <a:sym typeface="Symbol" panose="05050102010706020507" pitchFamily="18" charset="2"/>
              </a:rPr>
              <a:t>t</a:t>
            </a:r>
            <a:r>
              <a:rPr lang="en-US" altLang="zh-CN" sz="2400" baseline="-25000">
                <a:solidFill>
                  <a:srgbClr val="000000"/>
                </a:solidFill>
                <a:sym typeface="Symbol" panose="05050102010706020507" pitchFamily="18" charset="2"/>
              </a:rPr>
              <a:t>1</a:t>
            </a:r>
            <a:r>
              <a:rPr lang="en-US" altLang="zh-CN" sz="2400">
                <a:solidFill>
                  <a:srgbClr val="000000"/>
                </a:solidFill>
                <a:sym typeface="Symbol" panose="05050102010706020507" pitchFamily="18" charset="2"/>
              </a:rPr>
              <a:t>&lt;t</a:t>
            </a:r>
            <a:r>
              <a:rPr lang="en-US" altLang="zh-CN" sz="2400" baseline="-25000">
                <a:solidFill>
                  <a:srgbClr val="000000"/>
                </a:solidFill>
                <a:sym typeface="Symbol" panose="05050102010706020507" pitchFamily="18" charset="2"/>
              </a:rPr>
              <a:t>2</a:t>
            </a:r>
            <a:r>
              <a:rPr lang="en-US" altLang="zh-CN" sz="2400">
                <a:solidFill>
                  <a:srgbClr val="000000"/>
                </a:solidFill>
                <a:sym typeface="Symbol" panose="05050102010706020507" pitchFamily="18" charset="2"/>
              </a:rPr>
              <a:t>&lt;…&lt;t</a:t>
            </a:r>
            <a:r>
              <a:rPr lang="en-US" altLang="zh-CN" sz="2400" baseline="-25000">
                <a:solidFill>
                  <a:srgbClr val="000000"/>
                </a:solidFill>
                <a:sym typeface="Symbol" panose="05050102010706020507" pitchFamily="18" charset="2"/>
              </a:rPr>
              <a:t>n</a:t>
            </a:r>
            <a:r>
              <a:rPr lang="zh-CN" altLang="en-US" sz="2400">
                <a:solidFill>
                  <a:srgbClr val="000000"/>
                </a:solidFill>
                <a:sym typeface="Symbol" panose="05050102010706020507" pitchFamily="18" charset="2"/>
              </a:rPr>
              <a:t>，</a:t>
            </a:r>
            <a:r>
              <a:rPr lang="zh-CN" altLang="en-US" sz="2400">
                <a:solidFill>
                  <a:srgbClr val="000000"/>
                </a:solidFill>
              </a:rPr>
              <a:t>有</a:t>
            </a:r>
          </a:p>
          <a:p>
            <a:pPr algn="ctr" eaLnBrk="1" hangingPunct="1">
              <a:lnSpc>
                <a:spcPct val="170000"/>
              </a:lnSpc>
              <a:buClr>
                <a:srgbClr val="00FF00"/>
              </a:buClr>
              <a:buFont typeface="Wingdings" panose="05000000000000000000" pitchFamily="2" charset="2"/>
              <a:buNone/>
            </a:pPr>
            <a:r>
              <a:rPr lang="en-US" altLang="zh-CN" sz="2400">
                <a:solidFill>
                  <a:srgbClr val="000000"/>
                </a:solidFill>
              </a:rPr>
              <a:t>P{X(t</a:t>
            </a:r>
            <a:r>
              <a:rPr lang="en-US" altLang="zh-CN" sz="2400" baseline="-25000">
                <a:solidFill>
                  <a:srgbClr val="000000"/>
                </a:solidFill>
              </a:rPr>
              <a:t>n</a:t>
            </a:r>
            <a:r>
              <a:rPr lang="en-US" altLang="zh-CN" sz="2400">
                <a:solidFill>
                  <a:srgbClr val="000000"/>
                </a:solidFill>
              </a:rPr>
              <a:t>)&lt;x</a:t>
            </a:r>
            <a:r>
              <a:rPr lang="en-US" altLang="zh-CN" sz="2400" baseline="-25000">
                <a:solidFill>
                  <a:srgbClr val="000000"/>
                </a:solidFill>
              </a:rPr>
              <a:t>n</a:t>
            </a:r>
            <a:r>
              <a:rPr lang="en-US" altLang="zh-CN" sz="2400">
                <a:solidFill>
                  <a:srgbClr val="000000"/>
                </a:solidFill>
              </a:rPr>
              <a:t>|X(t</a:t>
            </a:r>
            <a:r>
              <a:rPr lang="en-US" altLang="zh-CN" sz="2400" baseline="-25000">
                <a:solidFill>
                  <a:srgbClr val="000000"/>
                </a:solidFill>
              </a:rPr>
              <a:t>1</a:t>
            </a:r>
            <a:r>
              <a:rPr lang="en-US" altLang="zh-CN" sz="2400">
                <a:solidFill>
                  <a:srgbClr val="000000"/>
                </a:solidFill>
              </a:rPr>
              <a:t>)=x</a:t>
            </a:r>
            <a:r>
              <a:rPr lang="en-US" altLang="zh-CN" sz="2400" baseline="-25000">
                <a:solidFill>
                  <a:srgbClr val="000000"/>
                </a:solidFill>
              </a:rPr>
              <a:t>1</a:t>
            </a:r>
            <a:r>
              <a:rPr lang="en-US" altLang="zh-CN" sz="2400">
                <a:solidFill>
                  <a:srgbClr val="000000"/>
                </a:solidFill>
              </a:rPr>
              <a:t>,X(t</a:t>
            </a:r>
            <a:r>
              <a:rPr lang="en-US" altLang="zh-CN" sz="2400" baseline="-25000">
                <a:solidFill>
                  <a:srgbClr val="000000"/>
                </a:solidFill>
              </a:rPr>
              <a:t>2</a:t>
            </a:r>
            <a:r>
              <a:rPr lang="en-US" altLang="zh-CN" sz="2400">
                <a:solidFill>
                  <a:srgbClr val="000000"/>
                </a:solidFill>
              </a:rPr>
              <a:t>)=x</a:t>
            </a:r>
            <a:r>
              <a:rPr lang="en-US" altLang="zh-CN" sz="2400" baseline="-25000">
                <a:solidFill>
                  <a:srgbClr val="000000"/>
                </a:solidFill>
              </a:rPr>
              <a:t>2</a:t>
            </a:r>
            <a:r>
              <a:rPr lang="en-US" altLang="zh-CN" sz="2400">
                <a:solidFill>
                  <a:srgbClr val="000000"/>
                </a:solidFill>
              </a:rPr>
              <a:t>,…,X(t</a:t>
            </a:r>
            <a:r>
              <a:rPr lang="en-US" altLang="zh-CN" sz="2400" baseline="-25000">
                <a:solidFill>
                  <a:srgbClr val="000000"/>
                </a:solidFill>
              </a:rPr>
              <a:t>n-1</a:t>
            </a:r>
            <a:r>
              <a:rPr lang="en-US" altLang="zh-CN" sz="2400">
                <a:solidFill>
                  <a:srgbClr val="000000"/>
                </a:solidFill>
              </a:rPr>
              <a:t>)=x</a:t>
            </a:r>
            <a:r>
              <a:rPr lang="en-US" altLang="zh-CN" sz="2400" baseline="-25000">
                <a:solidFill>
                  <a:srgbClr val="000000"/>
                </a:solidFill>
              </a:rPr>
              <a:t>n-1</a:t>
            </a:r>
            <a:r>
              <a:rPr lang="en-US" altLang="zh-CN" sz="2400">
                <a:solidFill>
                  <a:srgbClr val="000000"/>
                </a:solidFill>
              </a:rPr>
              <a:t>}</a:t>
            </a:r>
          </a:p>
          <a:p>
            <a:pPr eaLnBrk="1" hangingPunct="1">
              <a:lnSpc>
                <a:spcPct val="170000"/>
              </a:lnSpc>
              <a:buClr>
                <a:srgbClr val="00FF00"/>
              </a:buClr>
              <a:buFont typeface="Wingdings" panose="05000000000000000000" pitchFamily="2" charset="2"/>
              <a:buNone/>
            </a:pPr>
            <a:r>
              <a:rPr lang="zh-CN" altLang="en-US" sz="2400">
                <a:solidFill>
                  <a:srgbClr val="000000"/>
                </a:solidFill>
              </a:rPr>
              <a:t>＝</a:t>
            </a:r>
            <a:r>
              <a:rPr lang="en-US" altLang="zh-CN" sz="2400">
                <a:solidFill>
                  <a:srgbClr val="000000"/>
                </a:solidFill>
              </a:rPr>
              <a:t>P{X(t</a:t>
            </a:r>
            <a:r>
              <a:rPr lang="en-US" altLang="zh-CN" sz="2400" baseline="-25000">
                <a:solidFill>
                  <a:srgbClr val="000000"/>
                </a:solidFill>
              </a:rPr>
              <a:t>n</a:t>
            </a:r>
            <a:r>
              <a:rPr lang="en-US" altLang="zh-CN" sz="2400">
                <a:solidFill>
                  <a:srgbClr val="000000"/>
                </a:solidFill>
              </a:rPr>
              <a:t>)-X(t</a:t>
            </a:r>
            <a:r>
              <a:rPr lang="en-US" altLang="zh-CN" sz="2400" baseline="-25000">
                <a:solidFill>
                  <a:srgbClr val="000000"/>
                </a:solidFill>
              </a:rPr>
              <a:t>n-1</a:t>
            </a:r>
            <a:r>
              <a:rPr lang="en-US" altLang="zh-CN" sz="2400">
                <a:solidFill>
                  <a:srgbClr val="000000"/>
                </a:solidFill>
              </a:rPr>
              <a:t>)&lt;x</a:t>
            </a:r>
            <a:r>
              <a:rPr lang="en-US" altLang="zh-CN" sz="2400" baseline="-25000">
                <a:solidFill>
                  <a:srgbClr val="000000"/>
                </a:solidFill>
              </a:rPr>
              <a:t>n</a:t>
            </a:r>
            <a:r>
              <a:rPr lang="en-US" altLang="zh-CN" sz="2400">
                <a:solidFill>
                  <a:srgbClr val="000000"/>
                </a:solidFill>
              </a:rPr>
              <a:t>-x</a:t>
            </a:r>
            <a:r>
              <a:rPr lang="en-US" altLang="zh-CN" sz="2400" baseline="-25000">
                <a:solidFill>
                  <a:srgbClr val="000000"/>
                </a:solidFill>
              </a:rPr>
              <a:t>n-1</a:t>
            </a:r>
            <a:r>
              <a:rPr lang="en-US" altLang="zh-CN" sz="2400">
                <a:solidFill>
                  <a:srgbClr val="000000"/>
                </a:solidFill>
              </a:rPr>
              <a:t>|X(t</a:t>
            </a:r>
            <a:r>
              <a:rPr lang="en-US" altLang="zh-CN" sz="2400" baseline="-25000">
                <a:solidFill>
                  <a:srgbClr val="000000"/>
                </a:solidFill>
              </a:rPr>
              <a:t>1</a:t>
            </a:r>
            <a:r>
              <a:rPr lang="en-US" altLang="zh-CN" sz="2400">
                <a:solidFill>
                  <a:srgbClr val="000000"/>
                </a:solidFill>
              </a:rPr>
              <a:t>)-X(t</a:t>
            </a:r>
            <a:r>
              <a:rPr lang="en-US" altLang="zh-CN" sz="2400" baseline="-25000">
                <a:solidFill>
                  <a:srgbClr val="000000"/>
                </a:solidFill>
              </a:rPr>
              <a:t>0</a:t>
            </a:r>
            <a:r>
              <a:rPr lang="en-US" altLang="zh-CN" sz="2400">
                <a:solidFill>
                  <a:srgbClr val="000000"/>
                </a:solidFill>
              </a:rPr>
              <a:t>)=x</a:t>
            </a:r>
            <a:r>
              <a:rPr lang="en-US" altLang="zh-CN" sz="2400" baseline="-25000">
                <a:solidFill>
                  <a:srgbClr val="000000"/>
                </a:solidFill>
              </a:rPr>
              <a:t>1</a:t>
            </a:r>
            <a:r>
              <a:rPr lang="en-US" altLang="zh-CN" sz="2400">
                <a:solidFill>
                  <a:srgbClr val="000000"/>
                </a:solidFill>
              </a:rPr>
              <a:t>,</a:t>
            </a:r>
          </a:p>
          <a:p>
            <a:pPr lvl="1" algn="just" eaLnBrk="1" hangingPunct="1">
              <a:lnSpc>
                <a:spcPct val="170000"/>
              </a:lnSpc>
              <a:buClr>
                <a:srgbClr val="00FF00"/>
              </a:buClr>
              <a:buFont typeface="Wingdings" panose="05000000000000000000" pitchFamily="2" charset="2"/>
              <a:buNone/>
            </a:pPr>
            <a:r>
              <a:rPr lang="en-US" altLang="zh-CN">
                <a:solidFill>
                  <a:srgbClr val="000000"/>
                </a:solidFill>
              </a:rPr>
              <a:t>X(t</a:t>
            </a:r>
            <a:r>
              <a:rPr lang="en-US" altLang="zh-CN" baseline="-25000">
                <a:solidFill>
                  <a:srgbClr val="000000"/>
                </a:solidFill>
              </a:rPr>
              <a:t>2</a:t>
            </a:r>
            <a:r>
              <a:rPr lang="en-US" altLang="zh-CN">
                <a:solidFill>
                  <a:srgbClr val="000000"/>
                </a:solidFill>
              </a:rPr>
              <a:t>)-X(t</a:t>
            </a:r>
            <a:r>
              <a:rPr lang="en-US" altLang="zh-CN" baseline="-25000">
                <a:solidFill>
                  <a:srgbClr val="000000"/>
                </a:solidFill>
              </a:rPr>
              <a:t>1</a:t>
            </a:r>
            <a:r>
              <a:rPr lang="en-US" altLang="zh-CN">
                <a:solidFill>
                  <a:srgbClr val="000000"/>
                </a:solidFill>
              </a:rPr>
              <a:t>)=x</a:t>
            </a:r>
            <a:r>
              <a:rPr lang="en-US" altLang="zh-CN" baseline="-25000">
                <a:solidFill>
                  <a:srgbClr val="000000"/>
                </a:solidFill>
              </a:rPr>
              <a:t>2</a:t>
            </a:r>
            <a:r>
              <a:rPr lang="en-US" altLang="zh-CN">
                <a:solidFill>
                  <a:srgbClr val="000000"/>
                </a:solidFill>
              </a:rPr>
              <a:t>-x</a:t>
            </a:r>
            <a:r>
              <a:rPr lang="en-US" altLang="zh-CN" baseline="-25000">
                <a:solidFill>
                  <a:srgbClr val="000000"/>
                </a:solidFill>
              </a:rPr>
              <a:t>1</a:t>
            </a:r>
            <a:r>
              <a:rPr lang="en-US" altLang="zh-CN">
                <a:solidFill>
                  <a:srgbClr val="000000"/>
                </a:solidFill>
              </a:rPr>
              <a:t>,…,X(t</a:t>
            </a:r>
            <a:r>
              <a:rPr lang="en-US" altLang="zh-CN" baseline="-25000">
                <a:solidFill>
                  <a:srgbClr val="000000"/>
                </a:solidFill>
              </a:rPr>
              <a:t>n-1</a:t>
            </a:r>
            <a:r>
              <a:rPr lang="en-US" altLang="zh-CN">
                <a:solidFill>
                  <a:srgbClr val="000000"/>
                </a:solidFill>
              </a:rPr>
              <a:t>)-X(t</a:t>
            </a:r>
            <a:r>
              <a:rPr lang="en-US" altLang="zh-CN" baseline="-25000">
                <a:solidFill>
                  <a:srgbClr val="000000"/>
                </a:solidFill>
              </a:rPr>
              <a:t>n-2</a:t>
            </a:r>
            <a:r>
              <a:rPr lang="en-US" altLang="zh-CN">
                <a:solidFill>
                  <a:srgbClr val="000000"/>
                </a:solidFill>
              </a:rPr>
              <a:t>)=x</a:t>
            </a:r>
            <a:r>
              <a:rPr lang="en-US" altLang="zh-CN" baseline="-25000">
                <a:solidFill>
                  <a:srgbClr val="000000"/>
                </a:solidFill>
              </a:rPr>
              <a:t>n-1</a:t>
            </a:r>
            <a:r>
              <a:rPr lang="en-US" altLang="zh-CN">
                <a:solidFill>
                  <a:srgbClr val="000000"/>
                </a:solidFill>
              </a:rPr>
              <a:t>-x</a:t>
            </a:r>
            <a:r>
              <a:rPr lang="en-US" altLang="zh-CN" baseline="-25000">
                <a:solidFill>
                  <a:srgbClr val="000000"/>
                </a:solidFill>
              </a:rPr>
              <a:t>n-2</a:t>
            </a:r>
            <a:r>
              <a:rPr lang="en-US" altLang="zh-CN">
                <a:solidFill>
                  <a:srgbClr val="000000"/>
                </a:solidFill>
              </a:rPr>
              <a:t>}</a:t>
            </a:r>
          </a:p>
          <a:p>
            <a:pPr eaLnBrk="1" hangingPunct="1">
              <a:lnSpc>
                <a:spcPct val="170000"/>
              </a:lnSpc>
              <a:buClr>
                <a:srgbClr val="00FF00"/>
              </a:buClr>
              <a:buFont typeface="Wingdings" panose="05000000000000000000" pitchFamily="2" charset="2"/>
              <a:buNone/>
            </a:pPr>
            <a:r>
              <a:rPr lang="zh-CN" altLang="en-US" sz="2400">
                <a:solidFill>
                  <a:srgbClr val="000000"/>
                </a:solidFill>
              </a:rPr>
              <a:t>＝</a:t>
            </a:r>
            <a:r>
              <a:rPr lang="en-US" altLang="zh-CN" sz="2400">
                <a:solidFill>
                  <a:srgbClr val="000000"/>
                </a:solidFill>
              </a:rPr>
              <a:t>P{X(t</a:t>
            </a:r>
            <a:r>
              <a:rPr lang="en-US" altLang="zh-CN" sz="2400" baseline="-25000">
                <a:solidFill>
                  <a:srgbClr val="000000"/>
                </a:solidFill>
              </a:rPr>
              <a:t>n</a:t>
            </a:r>
            <a:r>
              <a:rPr lang="en-US" altLang="zh-CN" sz="2400">
                <a:solidFill>
                  <a:srgbClr val="000000"/>
                </a:solidFill>
              </a:rPr>
              <a:t>)-X(t</a:t>
            </a:r>
            <a:r>
              <a:rPr lang="en-US" altLang="zh-CN" sz="2400" baseline="-25000">
                <a:solidFill>
                  <a:srgbClr val="000000"/>
                </a:solidFill>
              </a:rPr>
              <a:t>n-1</a:t>
            </a:r>
            <a:r>
              <a:rPr lang="en-US" altLang="zh-CN" sz="2400">
                <a:solidFill>
                  <a:srgbClr val="000000"/>
                </a:solidFill>
              </a:rPr>
              <a:t>)&lt;x</a:t>
            </a:r>
            <a:r>
              <a:rPr lang="en-US" altLang="zh-CN" sz="2400" baseline="-25000">
                <a:solidFill>
                  <a:srgbClr val="000000"/>
                </a:solidFill>
              </a:rPr>
              <a:t>n</a:t>
            </a:r>
            <a:r>
              <a:rPr lang="en-US" altLang="zh-CN" sz="2400">
                <a:solidFill>
                  <a:srgbClr val="000000"/>
                </a:solidFill>
              </a:rPr>
              <a:t>-x</a:t>
            </a:r>
            <a:r>
              <a:rPr lang="en-US" altLang="zh-CN" sz="2400" baseline="-25000">
                <a:solidFill>
                  <a:srgbClr val="000000"/>
                </a:solidFill>
              </a:rPr>
              <a:t>n-1</a:t>
            </a:r>
            <a:r>
              <a:rPr lang="en-US" altLang="zh-CN" sz="2400">
                <a:solidFill>
                  <a:srgbClr val="000000"/>
                </a:solidFill>
              </a:rPr>
              <a:t>}</a:t>
            </a:r>
          </a:p>
          <a:p>
            <a:pPr eaLnBrk="1" hangingPunct="1">
              <a:lnSpc>
                <a:spcPct val="170000"/>
              </a:lnSpc>
              <a:buClr>
                <a:srgbClr val="00FF00"/>
              </a:buClr>
              <a:buFont typeface="Wingdings" panose="05000000000000000000" pitchFamily="2" charset="2"/>
              <a:buNone/>
            </a:pPr>
            <a:r>
              <a:rPr lang="zh-CN" altLang="en-US" sz="2400">
                <a:solidFill>
                  <a:srgbClr val="000000"/>
                </a:solidFill>
              </a:rPr>
              <a:t>＝</a:t>
            </a:r>
            <a:r>
              <a:rPr lang="en-US" altLang="zh-CN" sz="2400">
                <a:solidFill>
                  <a:srgbClr val="000000"/>
                </a:solidFill>
              </a:rPr>
              <a:t>P{X(t</a:t>
            </a:r>
            <a:r>
              <a:rPr lang="en-US" altLang="zh-CN" sz="2400" baseline="-25000">
                <a:solidFill>
                  <a:srgbClr val="000000"/>
                </a:solidFill>
              </a:rPr>
              <a:t>n</a:t>
            </a:r>
            <a:r>
              <a:rPr lang="en-US" altLang="zh-CN" sz="2400">
                <a:solidFill>
                  <a:srgbClr val="000000"/>
                </a:solidFill>
              </a:rPr>
              <a:t>)&lt;x</a:t>
            </a:r>
            <a:r>
              <a:rPr lang="en-US" altLang="zh-CN" sz="2400" baseline="-25000">
                <a:solidFill>
                  <a:srgbClr val="000000"/>
                </a:solidFill>
              </a:rPr>
              <a:t>n</a:t>
            </a:r>
            <a:r>
              <a:rPr lang="en-US" altLang="zh-CN" sz="2400">
                <a:solidFill>
                  <a:srgbClr val="000000"/>
                </a:solidFill>
              </a:rPr>
              <a:t>|X(t</a:t>
            </a:r>
            <a:r>
              <a:rPr lang="en-US" altLang="zh-CN" sz="2400" baseline="-25000">
                <a:solidFill>
                  <a:srgbClr val="000000"/>
                </a:solidFill>
              </a:rPr>
              <a:t>n-1</a:t>
            </a:r>
            <a:r>
              <a:rPr lang="en-US" altLang="zh-CN" sz="2400">
                <a:solidFill>
                  <a:srgbClr val="000000"/>
                </a:solidFill>
              </a:rPr>
              <a:t>)=x</a:t>
            </a:r>
            <a:r>
              <a:rPr lang="en-US" altLang="zh-CN" sz="2400" baseline="-25000">
                <a:solidFill>
                  <a:srgbClr val="000000"/>
                </a:solidFill>
              </a:rPr>
              <a:t>n-1</a:t>
            </a:r>
            <a:r>
              <a:rPr lang="en-US" altLang="zh-CN" sz="2400">
                <a:solidFill>
                  <a:srgbClr val="000000"/>
                </a:solidFill>
              </a:rPr>
              <a:t>}</a:t>
            </a:r>
          </a:p>
          <a:p>
            <a:pPr algn="just" eaLnBrk="1" hangingPunct="1">
              <a:lnSpc>
                <a:spcPct val="170000"/>
              </a:lnSpc>
              <a:buClr>
                <a:srgbClr val="00FF00"/>
              </a:buClr>
              <a:buFont typeface="Wingdings" panose="05000000000000000000" pitchFamily="2" charset="2"/>
              <a:buNone/>
            </a:pPr>
            <a:r>
              <a:rPr lang="zh-CN" altLang="en-US" sz="2400">
                <a:solidFill>
                  <a:srgbClr val="000000"/>
                </a:solidFill>
              </a:rPr>
              <a:t>马氏性成立，故独立增量过程</a:t>
            </a:r>
            <a:r>
              <a:rPr lang="en-US" altLang="zh-CN" sz="2400">
                <a:solidFill>
                  <a:srgbClr val="000000"/>
                </a:solidFill>
              </a:rPr>
              <a:t>{X(t),t</a:t>
            </a:r>
            <a:r>
              <a:rPr lang="en-US" altLang="zh-CN" sz="2400">
                <a:solidFill>
                  <a:srgbClr val="000000"/>
                </a:solidFill>
                <a:sym typeface="Symbol" panose="05050102010706020507" pitchFamily="18" charset="2"/>
              </a:rPr>
              <a:t>0</a:t>
            </a:r>
            <a:r>
              <a:rPr lang="en-US" altLang="zh-CN" sz="2400">
                <a:solidFill>
                  <a:srgbClr val="000000"/>
                </a:solidFill>
              </a:rPr>
              <a:t>}</a:t>
            </a:r>
            <a:r>
              <a:rPr lang="zh-CN" altLang="en-US" sz="2400">
                <a:solidFill>
                  <a:srgbClr val="000000"/>
                </a:solidFill>
              </a:rPr>
              <a:t>是马尔可夫过程</a:t>
            </a:r>
            <a:r>
              <a:rPr lang="zh-CN" altLang="en-US" sz="2400">
                <a:solidFill>
                  <a:srgbClr val="000000"/>
                </a:solidFill>
                <a:sym typeface="Symbol" panose="05050102010706020507" pitchFamily="18" charset="2"/>
              </a:rPr>
              <a:t>。</a:t>
            </a:r>
            <a:endParaRPr lang="zh-CN" altLang="en-US" sz="2400">
              <a:solidFill>
                <a:srgbClr val="000000"/>
              </a:solidFill>
            </a:endParaRPr>
          </a:p>
        </p:txBody>
      </p:sp>
      <p:sp>
        <p:nvSpPr>
          <p:cNvPr id="3072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144C36DC-B0BF-402E-8754-7CE467331739}" type="slidenum">
              <a:rPr lang="zh-CN" altLang="en-US" sz="1800" smtClean="0">
                <a:solidFill>
                  <a:srgbClr val="00FF00"/>
                </a:solidFill>
                <a:ea typeface="黑体" panose="02010609060101010101" pitchFamily="49" charset="-122"/>
              </a:rPr>
              <a:pPr/>
              <a:t>18</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0">
                                            <p:txEl>
                                              <p:pRg st="0" end="0"/>
                                            </p:txEl>
                                          </p:spTgt>
                                        </p:tgtEl>
                                        <p:attrNameLst>
                                          <p:attrName>style.visibility</p:attrName>
                                        </p:attrNameLst>
                                      </p:cBhvr>
                                      <p:to>
                                        <p:strVal val="visible"/>
                                      </p:to>
                                    </p:set>
                                    <p:anim calcmode="lin" valueType="num">
                                      <p:cBhvr additive="base">
                                        <p:cTn id="13" dur="500" fill="hold"/>
                                        <p:tgtEl>
                                          <p:spTgt spid="26522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52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5220">
                                            <p:txEl>
                                              <p:pRg st="1" end="1"/>
                                            </p:txEl>
                                          </p:spTgt>
                                        </p:tgtEl>
                                        <p:attrNameLst>
                                          <p:attrName>style.visibility</p:attrName>
                                        </p:attrNameLst>
                                      </p:cBhvr>
                                      <p:to>
                                        <p:strVal val="visible"/>
                                      </p:to>
                                    </p:set>
                                    <p:anim calcmode="lin" valueType="num">
                                      <p:cBhvr additive="base">
                                        <p:cTn id="19" dur="500" fill="hold"/>
                                        <p:tgtEl>
                                          <p:spTgt spid="26522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52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5220">
                                            <p:txEl>
                                              <p:pRg st="2" end="2"/>
                                            </p:txEl>
                                          </p:spTgt>
                                        </p:tgtEl>
                                        <p:attrNameLst>
                                          <p:attrName>style.visibility</p:attrName>
                                        </p:attrNameLst>
                                      </p:cBhvr>
                                      <p:to>
                                        <p:strVal val="visible"/>
                                      </p:to>
                                    </p:set>
                                    <p:anim calcmode="lin" valueType="num">
                                      <p:cBhvr additive="base">
                                        <p:cTn id="25" dur="500" fill="hold"/>
                                        <p:tgtEl>
                                          <p:spTgt spid="26522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5220">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65220">
                                            <p:txEl>
                                              <p:pRg st="3" end="3"/>
                                            </p:txEl>
                                          </p:spTgt>
                                        </p:tgtEl>
                                        <p:attrNameLst>
                                          <p:attrName>style.visibility</p:attrName>
                                        </p:attrNameLst>
                                      </p:cBhvr>
                                      <p:to>
                                        <p:strVal val="visible"/>
                                      </p:to>
                                    </p:set>
                                    <p:anim calcmode="lin" valueType="num">
                                      <p:cBhvr additive="base">
                                        <p:cTn id="29" dur="500" fill="hold"/>
                                        <p:tgtEl>
                                          <p:spTgt spid="265220">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652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65220">
                                            <p:txEl>
                                              <p:pRg st="4" end="4"/>
                                            </p:txEl>
                                          </p:spTgt>
                                        </p:tgtEl>
                                        <p:attrNameLst>
                                          <p:attrName>style.visibility</p:attrName>
                                        </p:attrNameLst>
                                      </p:cBhvr>
                                      <p:to>
                                        <p:strVal val="visible"/>
                                      </p:to>
                                    </p:set>
                                    <p:anim calcmode="lin" valueType="num">
                                      <p:cBhvr additive="base">
                                        <p:cTn id="35" dur="500" fill="hold"/>
                                        <p:tgtEl>
                                          <p:spTgt spid="265220">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652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65220">
                                            <p:txEl>
                                              <p:pRg st="5" end="5"/>
                                            </p:txEl>
                                          </p:spTgt>
                                        </p:tgtEl>
                                        <p:attrNameLst>
                                          <p:attrName>style.visibility</p:attrName>
                                        </p:attrNameLst>
                                      </p:cBhvr>
                                      <p:to>
                                        <p:strVal val="visible"/>
                                      </p:to>
                                    </p:set>
                                    <p:anim calcmode="lin" valueType="num">
                                      <p:cBhvr additive="base">
                                        <p:cTn id="41" dur="500" fill="hold"/>
                                        <p:tgtEl>
                                          <p:spTgt spid="265220">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6522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65220">
                                            <p:txEl>
                                              <p:pRg st="6" end="6"/>
                                            </p:txEl>
                                          </p:spTgt>
                                        </p:tgtEl>
                                        <p:attrNameLst>
                                          <p:attrName>style.visibility</p:attrName>
                                        </p:attrNameLst>
                                      </p:cBhvr>
                                      <p:to>
                                        <p:strVal val="visible"/>
                                      </p:to>
                                    </p:set>
                                    <p:anim calcmode="lin" valueType="num">
                                      <p:cBhvr additive="base">
                                        <p:cTn id="47" dur="500" fill="hold"/>
                                        <p:tgtEl>
                                          <p:spTgt spid="265220">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6522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P spid="265220"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zh-CN" altLang="en-US" smtClean="0">
                <a:sym typeface="Symbol" panose="05050102010706020507" pitchFamily="18" charset="2"/>
              </a:rPr>
              <a:t>二项计数过程</a:t>
            </a:r>
          </a:p>
        </p:txBody>
      </p:sp>
      <p:sp>
        <p:nvSpPr>
          <p:cNvPr id="266243" name="Rectangle 3"/>
          <p:cNvSpPr>
            <a:spLocks noGrp="1" noChangeArrowheads="1"/>
          </p:cNvSpPr>
          <p:nvPr>
            <p:ph idx="1"/>
          </p:nvPr>
        </p:nvSpPr>
        <p:spPr>
          <a:xfrm>
            <a:off x="762000" y="1143000"/>
            <a:ext cx="8153400" cy="1538288"/>
          </a:xfrm>
        </p:spPr>
        <p:txBody>
          <a:bodyPr/>
          <a:lstStyle/>
          <a:p>
            <a:pPr eaLnBrk="1" hangingPunct="1">
              <a:buFont typeface="Wingdings" panose="05000000000000000000" pitchFamily="2" charset="2"/>
              <a:buNone/>
            </a:pPr>
            <a:r>
              <a:rPr lang="en-US" altLang="zh-CN" smtClean="0">
                <a:sym typeface="Symbol" panose="05050102010706020507" pitchFamily="18" charset="2"/>
              </a:rPr>
              <a:t>	    </a:t>
            </a:r>
            <a:r>
              <a:rPr lang="zh-CN" altLang="en-US" smtClean="0">
                <a:sym typeface="Symbol" panose="05050102010706020507" pitchFamily="18" charset="2"/>
              </a:rPr>
              <a:t>设</a:t>
            </a:r>
            <a:r>
              <a:rPr lang="en-US" altLang="zh-CN" smtClean="0">
                <a:sym typeface="Symbol" panose="05050102010706020507" pitchFamily="18" charset="2"/>
              </a:rPr>
              <a:t>{X(n),n=1,2,…}</a:t>
            </a:r>
            <a:r>
              <a:rPr lang="zh-CN" altLang="en-US" smtClean="0">
                <a:sym typeface="Symbol" panose="05050102010706020507" pitchFamily="18" charset="2"/>
              </a:rPr>
              <a:t>是</a:t>
            </a:r>
            <a:r>
              <a:rPr lang="zh-CN" altLang="en-US" smtClean="0">
                <a:solidFill>
                  <a:srgbClr val="0000FF"/>
                </a:solidFill>
                <a:sym typeface="Symbol" panose="05050102010706020507" pitchFamily="18" charset="2"/>
              </a:rPr>
              <a:t>贝努里随机序列</a:t>
            </a:r>
            <a:r>
              <a:rPr lang="zh-CN" altLang="en-US" smtClean="0">
                <a:sym typeface="Symbol" panose="05050102010706020507" pitchFamily="18" charset="2"/>
              </a:rPr>
              <a:t>，</a:t>
            </a:r>
            <a:r>
              <a:rPr lang="en-US" altLang="zh-CN" smtClean="0">
                <a:sym typeface="Symbol" panose="05050102010706020507" pitchFamily="18" charset="2"/>
              </a:rPr>
              <a:t>X(0)</a:t>
            </a:r>
          </a:p>
          <a:p>
            <a:pPr eaLnBrk="1" hangingPunct="1">
              <a:buFont typeface="Wingdings" panose="05000000000000000000" pitchFamily="2" charset="2"/>
              <a:buNone/>
            </a:pPr>
            <a:r>
              <a:rPr lang="en-US" altLang="zh-CN" smtClean="0">
                <a:sym typeface="Symbol" panose="05050102010706020507" pitchFamily="18" charset="2"/>
              </a:rPr>
              <a:t>	=0</a:t>
            </a:r>
            <a:r>
              <a:rPr lang="zh-CN" altLang="en-US" smtClean="0">
                <a:sym typeface="Symbol" panose="05050102010706020507" pitchFamily="18" charset="2"/>
              </a:rPr>
              <a:t>，</a:t>
            </a:r>
            <a:r>
              <a:rPr lang="en-US" altLang="zh-CN" smtClean="0">
                <a:sym typeface="Symbol" panose="05050102010706020507" pitchFamily="18" charset="2"/>
              </a:rPr>
              <a:t>X(n),n=1,2,…</a:t>
            </a:r>
            <a:r>
              <a:rPr lang="zh-CN" altLang="en-US" smtClean="0">
                <a:sym typeface="Symbol" panose="05050102010706020507" pitchFamily="18" charset="2"/>
              </a:rPr>
              <a:t>是相互独立同分布的贝努里随机变量，设</a:t>
            </a:r>
          </a:p>
        </p:txBody>
      </p:sp>
      <p:sp>
        <p:nvSpPr>
          <p:cNvPr id="6" name="日期占位符 3"/>
          <p:cNvSpPr>
            <a:spLocks noGrp="1"/>
          </p:cNvSpPr>
          <p:nvPr>
            <p:ph type="dt" sz="quarter" idx="10"/>
          </p:nvPr>
        </p:nvSpPr>
        <p:spPr/>
        <p:txBody>
          <a:bodyPr/>
          <a:lstStyle/>
          <a:p>
            <a:pPr>
              <a:defRPr/>
            </a:pPr>
            <a:fld id="{3815882B-A2F2-4513-8ED6-B49DC18C3AF2}"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6244" name="Rectangle 4"/>
          <p:cNvSpPr>
            <a:spLocks noChangeArrowheads="1"/>
          </p:cNvSpPr>
          <p:nvPr/>
        </p:nvSpPr>
        <p:spPr bwMode="auto">
          <a:xfrm>
            <a:off x="1133475" y="3733800"/>
            <a:ext cx="77819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olidFill>
                  <a:srgbClr val="000000"/>
                </a:solidFill>
              </a:rPr>
              <a:t>称</a:t>
            </a:r>
            <a:r>
              <a:rPr lang="en-US" altLang="zh-CN">
                <a:solidFill>
                  <a:srgbClr val="000000"/>
                </a:solidFill>
                <a:sym typeface="Symbol" panose="05050102010706020507" pitchFamily="18" charset="2"/>
              </a:rPr>
              <a:t>{Y(n),n=0,1,2,…}</a:t>
            </a:r>
            <a:r>
              <a:rPr lang="zh-CN" altLang="en-US">
                <a:solidFill>
                  <a:srgbClr val="000000"/>
                </a:solidFill>
                <a:sym typeface="Symbol" panose="05050102010706020507" pitchFamily="18" charset="2"/>
              </a:rPr>
              <a:t>为</a:t>
            </a:r>
            <a:r>
              <a:rPr lang="zh-CN" altLang="en-US">
                <a:solidFill>
                  <a:srgbClr val="CC00CC"/>
                </a:solidFill>
                <a:sym typeface="Symbol" panose="05050102010706020507" pitchFamily="18" charset="2"/>
              </a:rPr>
              <a:t>二项计数过程</a:t>
            </a:r>
            <a:r>
              <a:rPr lang="en-US" altLang="zh-CN">
                <a:solidFill>
                  <a:srgbClr val="000000"/>
                </a:solidFill>
                <a:sym typeface="Symbol" panose="05050102010706020507" pitchFamily="18" charset="2"/>
              </a:rPr>
              <a:t>(</a:t>
            </a:r>
            <a:r>
              <a:rPr lang="zh-CN" altLang="en-US">
                <a:solidFill>
                  <a:srgbClr val="CC00CC"/>
                </a:solidFill>
                <a:sym typeface="Symbol" panose="05050102010706020507" pitchFamily="18" charset="2"/>
              </a:rPr>
              <a:t>广义随机游动</a:t>
            </a:r>
            <a:r>
              <a:rPr lang="en-US" altLang="zh-CN">
                <a:solidFill>
                  <a:srgbClr val="000000"/>
                </a:solidFill>
                <a:sym typeface="Symbol" panose="05050102010706020507" pitchFamily="18" charset="2"/>
              </a:rPr>
              <a:t>)</a:t>
            </a:r>
            <a:r>
              <a:rPr lang="zh-CN" altLang="en-US">
                <a:solidFill>
                  <a:srgbClr val="000000"/>
                </a:solidFill>
                <a:sym typeface="Symbol" panose="05050102010706020507" pitchFamily="18" charset="2"/>
              </a:rPr>
              <a:t>，它是平稳独立增量过程，因而</a:t>
            </a:r>
            <a:r>
              <a:rPr lang="zh-CN" altLang="en-US">
                <a:solidFill>
                  <a:srgbClr val="000000"/>
                </a:solidFill>
              </a:rPr>
              <a:t>是离散参数马氏链。</a:t>
            </a:r>
          </a:p>
        </p:txBody>
      </p:sp>
      <p:graphicFrame>
        <p:nvGraphicFramePr>
          <p:cNvPr id="266245" name="Object 5"/>
          <p:cNvGraphicFramePr>
            <a:graphicFrameLocks noChangeAspect="1"/>
          </p:cNvGraphicFramePr>
          <p:nvPr/>
        </p:nvGraphicFramePr>
        <p:xfrm>
          <a:off x="2209800" y="2743200"/>
          <a:ext cx="5638800" cy="993775"/>
        </p:xfrm>
        <a:graphic>
          <a:graphicData uri="http://schemas.openxmlformats.org/presentationml/2006/ole">
            <mc:AlternateContent xmlns:mc="http://schemas.openxmlformats.org/markup-compatibility/2006">
              <mc:Choice xmlns:v="urn:schemas-microsoft-com:vml" Requires="v">
                <p:oleObj spid="_x0000_s32778" name="Equation" r:id="rId4" imgW="2451100" imgH="431800" progId="Equation.3">
                  <p:embed/>
                </p:oleObj>
              </mc:Choice>
              <mc:Fallback>
                <p:oleObj name="Equation" r:id="rId4" imgW="24511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743200"/>
                        <a:ext cx="56388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A7AAB320-AF5F-4E27-82FA-2228B9A98C3A}" type="slidenum">
              <a:rPr lang="zh-CN" altLang="en-US" sz="1800" smtClean="0">
                <a:solidFill>
                  <a:srgbClr val="00FF00"/>
                </a:solidFill>
                <a:ea typeface="黑体" panose="02010609060101010101" pitchFamily="49" charset="-122"/>
              </a:rPr>
              <a:pPr/>
              <a:t>19</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 calcmode="lin" valueType="num">
                                      <p:cBhvr additive="base">
                                        <p:cTn id="12" dur="500" fill="hold"/>
                                        <p:tgtEl>
                                          <p:spTgt spid="26624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624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6245"/>
                                        </p:tgtEl>
                                        <p:attrNameLst>
                                          <p:attrName>style.visibility</p:attrName>
                                        </p:attrNameLst>
                                      </p:cBhvr>
                                      <p:to>
                                        <p:strVal val="visible"/>
                                      </p:to>
                                    </p:set>
                                    <p:anim calcmode="lin" valueType="num">
                                      <p:cBhvr additive="base">
                                        <p:cTn id="17" dur="500" fill="hold"/>
                                        <p:tgtEl>
                                          <p:spTgt spid="266245"/>
                                        </p:tgtEl>
                                        <p:attrNameLst>
                                          <p:attrName>ppt_x</p:attrName>
                                        </p:attrNameLst>
                                      </p:cBhvr>
                                      <p:tavLst>
                                        <p:tav tm="0">
                                          <p:val>
                                            <p:strVal val="#ppt_x"/>
                                          </p:val>
                                        </p:tav>
                                        <p:tav tm="100000">
                                          <p:val>
                                            <p:strVal val="#ppt_x"/>
                                          </p:val>
                                        </p:tav>
                                      </p:tavLst>
                                    </p:anim>
                                    <p:anim calcmode="lin" valueType="num">
                                      <p:cBhvr additive="base">
                                        <p:cTn id="18" dur="500" fill="hold"/>
                                        <p:tgtEl>
                                          <p:spTgt spid="26624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66244"/>
                                        </p:tgtEl>
                                        <p:attrNameLst>
                                          <p:attrName>style.visibility</p:attrName>
                                        </p:attrNameLst>
                                      </p:cBhvr>
                                      <p:to>
                                        <p:strVal val="visible"/>
                                      </p:to>
                                    </p:set>
                                    <p:anim calcmode="lin" valueType="num">
                                      <p:cBhvr additive="base">
                                        <p:cTn id="22" dur="500" fill="hold"/>
                                        <p:tgtEl>
                                          <p:spTgt spid="266244"/>
                                        </p:tgtEl>
                                        <p:attrNameLst>
                                          <p:attrName>ppt_x</p:attrName>
                                        </p:attrNameLst>
                                      </p:cBhvr>
                                      <p:tavLst>
                                        <p:tav tm="0">
                                          <p:val>
                                            <p:strVal val="#ppt_x"/>
                                          </p:val>
                                        </p:tav>
                                        <p:tav tm="100000">
                                          <p:val>
                                            <p:strVal val="#ppt_x"/>
                                          </p:val>
                                        </p:tav>
                                      </p:tavLst>
                                    </p:anim>
                                    <p:anim calcmode="lin" valueType="num">
                                      <p:cBhvr additive="base">
                                        <p:cTn id="23" dur="500" fill="hold"/>
                                        <p:tgtEl>
                                          <p:spTgt spid="266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0338C0A-2F3E-4EC6-ABB4-273B9800CAED}"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7172" name="Rectangle 2"/>
          <p:cNvSpPr>
            <a:spLocks noGrp="1" noChangeArrowheads="1"/>
          </p:cNvSpPr>
          <p:nvPr>
            <p:ph type="title"/>
          </p:nvPr>
        </p:nvSpPr>
        <p:spPr/>
        <p:txBody>
          <a:bodyPr/>
          <a:lstStyle/>
          <a:p>
            <a:pPr eaLnBrk="1" hangingPunct="1"/>
            <a:r>
              <a:rPr lang="zh-CN" altLang="en-US" smtClean="0"/>
              <a:t>上一讲主要内容</a:t>
            </a:r>
          </a:p>
        </p:txBody>
      </p:sp>
      <p:sp>
        <p:nvSpPr>
          <p:cNvPr id="344067" name="Rectangle 3"/>
          <p:cNvSpPr>
            <a:spLocks noGrp="1" noChangeArrowheads="1"/>
          </p:cNvSpPr>
          <p:nvPr>
            <p:ph type="body" idx="1"/>
          </p:nvPr>
        </p:nvSpPr>
        <p:spPr>
          <a:xfrm>
            <a:off x="1403350" y="1133475"/>
            <a:ext cx="7108825" cy="4887913"/>
          </a:xfrm>
        </p:spPr>
        <p:txBody>
          <a:bodyPr/>
          <a:lstStyle/>
          <a:p>
            <a:pPr eaLnBrk="1" hangingPunct="1">
              <a:buFont typeface="Wingdings" panose="05000000000000000000" pitchFamily="2" charset="2"/>
              <a:buChar char="Ø"/>
            </a:pPr>
            <a:r>
              <a:rPr lang="zh-CN" altLang="en-US" sz="4400" smtClean="0">
                <a:solidFill>
                  <a:srgbClr val="0000FF"/>
                </a:solidFill>
                <a:latin typeface="黑体" panose="02010609060101010101" pitchFamily="49" charset="-122"/>
              </a:rPr>
              <a:t>泊松过程</a:t>
            </a:r>
          </a:p>
          <a:p>
            <a:pPr lvl="1" eaLnBrk="1" hangingPunct="1">
              <a:spcBef>
                <a:spcPts val="600"/>
              </a:spcBef>
              <a:buClr>
                <a:srgbClr val="FF0000"/>
              </a:buClr>
              <a:buFontTx/>
              <a:buChar char="•"/>
            </a:pPr>
            <a:r>
              <a:rPr lang="zh-CN" altLang="en-US" sz="3200" smtClean="0">
                <a:solidFill>
                  <a:srgbClr val="CC00CC"/>
                </a:solidFill>
                <a:latin typeface="黑体" panose="02010609060101010101" pitchFamily="49" charset="-122"/>
              </a:rPr>
              <a:t>泊松过程的两个定义及其等价性</a:t>
            </a:r>
          </a:p>
          <a:p>
            <a:pPr lvl="1" eaLnBrk="1" hangingPunct="1">
              <a:spcBef>
                <a:spcPts val="600"/>
              </a:spcBef>
              <a:buClr>
                <a:srgbClr val="FF0000"/>
              </a:buClr>
              <a:buFontTx/>
              <a:buChar char="•"/>
            </a:pPr>
            <a:r>
              <a:rPr lang="zh-CN" altLang="en-US" sz="3200" smtClean="0">
                <a:solidFill>
                  <a:srgbClr val="CC00CC"/>
                </a:solidFill>
                <a:latin typeface="黑体" panose="02010609060101010101" pitchFamily="49" charset="-122"/>
              </a:rPr>
              <a:t>泊松过程的概率分布</a:t>
            </a:r>
          </a:p>
          <a:p>
            <a:pPr lvl="1" eaLnBrk="1" hangingPunct="1">
              <a:spcBef>
                <a:spcPts val="600"/>
              </a:spcBef>
              <a:buClr>
                <a:srgbClr val="FF0000"/>
              </a:buClr>
              <a:buFontTx/>
              <a:buChar char="•"/>
            </a:pPr>
            <a:r>
              <a:rPr lang="zh-CN" altLang="en-US" sz="3200" smtClean="0">
                <a:solidFill>
                  <a:srgbClr val="CC00CC"/>
                </a:solidFill>
                <a:latin typeface="黑体" panose="02010609060101010101" pitchFamily="49" charset="-122"/>
              </a:rPr>
              <a:t>泊松过程的数字特征</a:t>
            </a:r>
            <a:endParaRPr lang="en-US" altLang="zh-CN" sz="3200" smtClean="0">
              <a:solidFill>
                <a:srgbClr val="CC00CC"/>
              </a:solidFill>
              <a:latin typeface="黑体" panose="02010609060101010101" pitchFamily="49" charset="-122"/>
            </a:endParaRPr>
          </a:p>
          <a:p>
            <a:pPr lvl="1" eaLnBrk="1" hangingPunct="1">
              <a:buClr>
                <a:srgbClr val="FF0000"/>
              </a:buClr>
              <a:buFontTx/>
              <a:buChar char="•"/>
            </a:pPr>
            <a:r>
              <a:rPr lang="zh-CN" altLang="en-US" sz="3200" smtClean="0">
                <a:solidFill>
                  <a:srgbClr val="CC00CC"/>
                </a:solidFill>
                <a:latin typeface="黑体" panose="02010609060101010101" pitchFamily="49" charset="-122"/>
              </a:rPr>
              <a:t>泊松过程的性质</a:t>
            </a:r>
          </a:p>
          <a:p>
            <a:pPr lvl="1" eaLnBrk="1" hangingPunct="1">
              <a:buClr>
                <a:srgbClr val="FF0000"/>
              </a:buClr>
              <a:buFontTx/>
              <a:buChar char="•"/>
            </a:pPr>
            <a:r>
              <a:rPr lang="zh-CN" altLang="en-US" sz="3200" smtClean="0">
                <a:solidFill>
                  <a:srgbClr val="CC00CC"/>
                </a:solidFill>
                <a:latin typeface="黑体" panose="02010609060101010101" pitchFamily="49" charset="-122"/>
              </a:rPr>
              <a:t>非齐次泊松过程</a:t>
            </a:r>
          </a:p>
          <a:p>
            <a:pPr lvl="1" eaLnBrk="1" hangingPunct="1">
              <a:spcBef>
                <a:spcPts val="600"/>
              </a:spcBef>
              <a:buClr>
                <a:srgbClr val="FF0000"/>
              </a:buClr>
              <a:buFontTx/>
              <a:buChar char="•"/>
            </a:pPr>
            <a:endParaRPr lang="zh-CN" altLang="en-US" sz="4400" smtClean="0">
              <a:solidFill>
                <a:srgbClr val="0000FF"/>
              </a:solidFill>
              <a:latin typeface="黑体" panose="02010609060101010101" pitchFamily="49" charset="-122"/>
            </a:endParaRPr>
          </a:p>
        </p:txBody>
      </p:sp>
      <p:grpSp>
        <p:nvGrpSpPr>
          <p:cNvPr id="2" name="组合 12"/>
          <p:cNvGrpSpPr>
            <a:grpSpLocks/>
          </p:cNvGrpSpPr>
          <p:nvPr/>
        </p:nvGrpSpPr>
        <p:grpSpPr bwMode="auto">
          <a:xfrm>
            <a:off x="2339975" y="3954463"/>
            <a:ext cx="3816350" cy="1322387"/>
            <a:chOff x="4644008" y="1844824"/>
            <a:chExt cx="3816424" cy="1322648"/>
          </a:xfrm>
        </p:grpSpPr>
        <p:sp>
          <p:nvSpPr>
            <p:cNvPr id="12" name="矩形标注 11"/>
            <p:cNvSpPr/>
            <p:nvPr/>
          </p:nvSpPr>
          <p:spPr bwMode="auto">
            <a:xfrm>
              <a:off x="4644008" y="1844824"/>
              <a:ext cx="3816424" cy="1295656"/>
            </a:xfrm>
            <a:prstGeom prst="wedgeRectCallout">
              <a:avLst>
                <a:gd name="adj1" fmla="val -3080"/>
                <a:gd name="adj2" fmla="val -99609"/>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533400" indent="-533400" eaLnBrk="1" hangingPunct="1">
                <a:lnSpc>
                  <a:spcPct val="125000"/>
                </a:lnSpc>
                <a:buClr>
                  <a:srgbClr val="0000FF"/>
                </a:buClr>
                <a:defRPr/>
              </a:pPr>
              <a:r>
                <a:rPr lang="zh-CN" altLang="en-US" b="1" kern="0" dirty="0">
                  <a:solidFill>
                    <a:srgbClr val="000000"/>
                  </a:solidFill>
                  <a:ea typeface="黑体" pitchFamily="2" charset="-122"/>
                  <a:cs typeface="Times New Roman" pitchFamily="18" charset="0"/>
                </a:rPr>
                <a:t>一维概率分布</a:t>
              </a:r>
              <a:r>
                <a:rPr lang="en-US" altLang="zh-CN" b="1" dirty="0">
                  <a:ea typeface="黑体" pitchFamily="2" charset="-122"/>
                  <a:cs typeface="Times New Roman" pitchFamily="18" charset="0"/>
                </a:rPr>
                <a:t>N(t)</a:t>
              </a:r>
              <a:r>
                <a:rPr lang="zh-CN" altLang="en-US" b="1" dirty="0">
                  <a:ea typeface="黑体" pitchFamily="2" charset="-122"/>
                  <a:cs typeface="Times New Roman" pitchFamily="18" charset="0"/>
                </a:rPr>
                <a:t>～</a:t>
              </a:r>
              <a:r>
                <a:rPr lang="zh-CN" altLang="en-US" b="1" dirty="0">
                  <a:ea typeface="黑体" pitchFamily="2" charset="-122"/>
                  <a:cs typeface="Times New Roman" pitchFamily="18" charset="0"/>
                  <a:sym typeface="Symbol" pitchFamily="18" charset="2"/>
                </a:rPr>
                <a:t></a:t>
              </a:r>
              <a:r>
                <a:rPr lang="en-US" altLang="zh-CN" b="1" dirty="0">
                  <a:ea typeface="黑体" pitchFamily="2" charset="-122"/>
                  <a:cs typeface="Times New Roman" pitchFamily="18" charset="0"/>
                  <a:sym typeface="Symbol" pitchFamily="18" charset="2"/>
                </a:rPr>
                <a:t>(t)</a:t>
              </a:r>
            </a:p>
            <a:p>
              <a:pPr marL="533400" indent="-533400" eaLnBrk="1" hangingPunct="1">
                <a:spcBef>
                  <a:spcPts val="1800"/>
                </a:spcBef>
                <a:buClr>
                  <a:srgbClr val="0000FF"/>
                </a:buClr>
                <a:defRPr/>
              </a:pPr>
              <a:r>
                <a:rPr lang="en-US" altLang="zh-CN" b="1" dirty="0">
                  <a:ea typeface="黑体" pitchFamily="2" charset="-122"/>
                  <a:cs typeface="Times New Roman" pitchFamily="18" charset="0"/>
                  <a:sym typeface="Symbol" pitchFamily="18" charset="2"/>
                </a:rPr>
                <a:t>     P{N(t)=k}</a:t>
              </a:r>
              <a:r>
                <a:rPr lang="zh-CN" altLang="en-US" b="1" dirty="0">
                  <a:ea typeface="黑体" pitchFamily="2" charset="-122"/>
                  <a:cs typeface="Times New Roman" pitchFamily="18" charset="0"/>
                  <a:sym typeface="Symbol" pitchFamily="18" charset="2"/>
                </a:rPr>
                <a:t>＝</a:t>
              </a:r>
              <a:endParaRPr lang="zh-CN" altLang="en-US" b="1" kern="0" dirty="0">
                <a:solidFill>
                  <a:srgbClr val="000000"/>
                </a:solidFill>
                <a:ea typeface="黑体" pitchFamily="2" charset="-122"/>
                <a:cs typeface="Times New Roman" pitchFamily="18" charset="0"/>
              </a:endParaRPr>
            </a:p>
          </p:txBody>
        </p:sp>
        <p:graphicFrame>
          <p:nvGraphicFramePr>
            <p:cNvPr id="7186" name="Object 4"/>
            <p:cNvGraphicFramePr>
              <a:graphicFrameLocks noChangeAspect="1"/>
            </p:cNvGraphicFramePr>
            <p:nvPr/>
          </p:nvGraphicFramePr>
          <p:xfrm>
            <a:off x="6737988" y="2265772"/>
            <a:ext cx="1338263" cy="901700"/>
          </p:xfrm>
          <a:graphic>
            <a:graphicData uri="http://schemas.openxmlformats.org/presentationml/2006/ole">
              <mc:AlternateContent xmlns:mc="http://schemas.openxmlformats.org/markup-compatibility/2006">
                <mc:Choice xmlns:v="urn:schemas-microsoft-com:vml" Requires="v">
                  <p:oleObj spid="_x0000_s7192" name="Equation" r:id="rId3" imgW="622030" imgH="418918" progId="Equation.DSMT4">
                    <p:embed/>
                  </p:oleObj>
                </mc:Choice>
                <mc:Fallback>
                  <p:oleObj name="Equation" r:id="rId3" imgW="622030" imgH="41891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7988" y="2265772"/>
                          <a:ext cx="133826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组合 14"/>
          <p:cNvGrpSpPr>
            <a:grpSpLocks/>
          </p:cNvGrpSpPr>
          <p:nvPr/>
        </p:nvGrpSpPr>
        <p:grpSpPr bwMode="auto">
          <a:xfrm>
            <a:off x="2339975" y="3929063"/>
            <a:ext cx="4752975" cy="1728787"/>
            <a:chOff x="4269029" y="1833520"/>
            <a:chExt cx="4752528" cy="1728192"/>
          </a:xfrm>
        </p:grpSpPr>
        <p:sp>
          <p:nvSpPr>
            <p:cNvPr id="7183" name="矩形标注 10"/>
            <p:cNvSpPr>
              <a:spLocks noChangeArrowheads="1"/>
            </p:cNvSpPr>
            <p:nvPr/>
          </p:nvSpPr>
          <p:spPr bwMode="auto">
            <a:xfrm>
              <a:off x="4269029" y="1833520"/>
              <a:ext cx="4752528" cy="1728192"/>
            </a:xfrm>
            <a:prstGeom prst="wedgeRectCallout">
              <a:avLst>
                <a:gd name="adj1" fmla="val -7741"/>
                <a:gd name="adj2" fmla="val -89968"/>
              </a:avLst>
            </a:prstGeom>
            <a:solidFill>
              <a:schemeClr val="accent1"/>
            </a:solidFill>
            <a:ln w="9525" algn="ctr">
              <a:solidFill>
                <a:srgbClr val="0000FF"/>
              </a:solidFill>
              <a:round/>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600">
                  <a:cs typeface="Times New Roman" panose="02020603050405020304" pitchFamily="18" charset="0"/>
                </a:rPr>
                <a:t>二维概率分布</a:t>
              </a:r>
              <a:r>
                <a:rPr lang="en-US" altLang="zh-CN" sz="2600">
                  <a:cs typeface="Times New Roman" panose="02020603050405020304" pitchFamily="18" charset="0"/>
                  <a:sym typeface="Symbol" panose="05050102010706020507" pitchFamily="18" charset="2"/>
                </a:rPr>
                <a:t>P{N(s)=j, N(t)=k}</a:t>
              </a:r>
            </a:p>
          </p:txBody>
        </p:sp>
        <p:graphicFrame>
          <p:nvGraphicFramePr>
            <p:cNvPr id="7184" name="Object 10"/>
            <p:cNvGraphicFramePr>
              <a:graphicFrameLocks noChangeAspect="1"/>
            </p:cNvGraphicFramePr>
            <p:nvPr/>
          </p:nvGraphicFramePr>
          <p:xfrm>
            <a:off x="4283968" y="2276872"/>
            <a:ext cx="4633913" cy="1112838"/>
          </p:xfrm>
          <a:graphic>
            <a:graphicData uri="http://schemas.openxmlformats.org/presentationml/2006/ole">
              <mc:AlternateContent xmlns:mc="http://schemas.openxmlformats.org/markup-compatibility/2006">
                <mc:Choice xmlns:v="urn:schemas-microsoft-com:vml" Requires="v">
                  <p:oleObj spid="_x0000_s7193" name="公式" r:id="rId5" imgW="1854200" imgH="444500" progId="Equation.3">
                    <p:embed/>
                  </p:oleObj>
                </mc:Choice>
                <mc:Fallback>
                  <p:oleObj name="公式" r:id="rId5" imgW="1854200" imgH="4445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2276872"/>
                          <a:ext cx="4633913"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矩形标注 15"/>
          <p:cNvSpPr/>
          <p:nvPr/>
        </p:nvSpPr>
        <p:spPr bwMode="auto">
          <a:xfrm>
            <a:off x="2490788" y="4071938"/>
            <a:ext cx="6264275" cy="2454275"/>
          </a:xfrm>
          <a:prstGeom prst="wedgeRectCallout">
            <a:avLst>
              <a:gd name="adj1" fmla="val -12591"/>
              <a:gd name="adj2" fmla="val -59218"/>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720000" indent="-468000" eaLnBrk="1" hangingPunct="1">
              <a:lnSpc>
                <a:spcPct val="130000"/>
              </a:lnSpc>
              <a:defRPr/>
            </a:pPr>
            <a:r>
              <a:rPr lang="zh-CN" altLang="en-US" b="1" dirty="0">
                <a:ea typeface="黑体" pitchFamily="2" charset="-122"/>
                <a:cs typeface="Times New Roman" pitchFamily="18" charset="0"/>
              </a:rPr>
              <a:t>均值函数	</a:t>
            </a:r>
            <a:r>
              <a:rPr lang="en-US" altLang="zh-CN" b="1" dirty="0">
                <a:ea typeface="黑体" pitchFamily="2" charset="-122"/>
                <a:cs typeface="Times New Roman" pitchFamily="18" charset="0"/>
              </a:rPr>
              <a:t>m(t)</a:t>
            </a:r>
            <a:r>
              <a:rPr lang="zh-CN" altLang="en-US" b="1" dirty="0">
                <a:ea typeface="黑体" pitchFamily="2" charset="-122"/>
                <a:cs typeface="Times New Roman" pitchFamily="18" charset="0"/>
              </a:rPr>
              <a:t>＝</a:t>
            </a:r>
            <a:r>
              <a:rPr lang="en-US" altLang="zh-CN" b="1" dirty="0">
                <a:ea typeface="黑体" pitchFamily="2" charset="-122"/>
                <a:cs typeface="Times New Roman" pitchFamily="18" charset="0"/>
              </a:rPr>
              <a:t>E[N(t)]</a:t>
            </a:r>
            <a:r>
              <a:rPr lang="zh-CN" altLang="en-US" b="1" dirty="0">
                <a:ea typeface="黑体" pitchFamily="2" charset="-122"/>
                <a:cs typeface="Times New Roman" pitchFamily="18" charset="0"/>
              </a:rPr>
              <a:t>＝</a:t>
            </a:r>
            <a:r>
              <a:rPr lang="zh-CN" altLang="en-US" b="1" dirty="0">
                <a:ea typeface="黑体" pitchFamily="2" charset="-122"/>
                <a:cs typeface="Times New Roman" pitchFamily="18" charset="0"/>
                <a:sym typeface="Symbol" pitchFamily="18" charset="2"/>
              </a:rPr>
              <a:t></a:t>
            </a:r>
            <a:r>
              <a:rPr lang="en-US" altLang="zh-CN" b="1" dirty="0">
                <a:ea typeface="黑体" pitchFamily="2" charset="-122"/>
                <a:cs typeface="Times New Roman" pitchFamily="18" charset="0"/>
                <a:sym typeface="Symbol" pitchFamily="18" charset="2"/>
              </a:rPr>
              <a:t>t</a:t>
            </a:r>
          </a:p>
          <a:p>
            <a:pPr marL="720000" indent="-468000" eaLnBrk="1" hangingPunct="1">
              <a:lnSpc>
                <a:spcPct val="130000"/>
              </a:lnSpc>
              <a:defRPr/>
            </a:pPr>
            <a:r>
              <a:rPr lang="zh-CN" altLang="en-US" b="1" dirty="0">
                <a:ea typeface="黑体" pitchFamily="2" charset="-122"/>
                <a:cs typeface="Times New Roman" pitchFamily="18" charset="0"/>
                <a:sym typeface="Symbol" pitchFamily="18" charset="2"/>
              </a:rPr>
              <a:t>方差函数	</a:t>
            </a:r>
            <a:r>
              <a:rPr lang="en-US" altLang="zh-CN" b="1" dirty="0">
                <a:ea typeface="黑体" pitchFamily="2" charset="-122"/>
                <a:cs typeface="Times New Roman" pitchFamily="18" charset="0"/>
                <a:sym typeface="Symbol" pitchFamily="18" charset="2"/>
              </a:rPr>
              <a:t>D(t)</a:t>
            </a:r>
            <a:r>
              <a:rPr lang="zh-CN" altLang="en-US" b="1" dirty="0">
                <a:ea typeface="黑体" pitchFamily="2" charset="-122"/>
                <a:cs typeface="Times New Roman" pitchFamily="18" charset="0"/>
                <a:sym typeface="Symbol" pitchFamily="18" charset="2"/>
              </a:rPr>
              <a:t>＝</a:t>
            </a:r>
            <a:r>
              <a:rPr lang="en-US" altLang="zh-CN" b="1" dirty="0">
                <a:ea typeface="黑体" pitchFamily="2" charset="-122"/>
                <a:cs typeface="Times New Roman" pitchFamily="18" charset="0"/>
                <a:sym typeface="Symbol" pitchFamily="18" charset="2"/>
              </a:rPr>
              <a:t>D[N(t)]</a:t>
            </a:r>
            <a:r>
              <a:rPr lang="zh-CN" altLang="en-US" b="1" dirty="0">
                <a:ea typeface="黑体" pitchFamily="2" charset="-122"/>
                <a:cs typeface="Times New Roman" pitchFamily="18" charset="0"/>
                <a:sym typeface="Symbol" pitchFamily="18" charset="2"/>
              </a:rPr>
              <a:t>＝</a:t>
            </a:r>
            <a:r>
              <a:rPr lang="en-US" altLang="zh-CN" b="1" dirty="0">
                <a:ea typeface="黑体" pitchFamily="2" charset="-122"/>
                <a:cs typeface="Times New Roman" pitchFamily="18" charset="0"/>
                <a:sym typeface="Symbol" pitchFamily="18" charset="2"/>
              </a:rPr>
              <a:t>t</a:t>
            </a:r>
          </a:p>
          <a:p>
            <a:pPr marL="720000" indent="-468000" eaLnBrk="1" hangingPunct="1">
              <a:lnSpc>
                <a:spcPct val="130000"/>
              </a:lnSpc>
              <a:defRPr/>
            </a:pPr>
            <a:r>
              <a:rPr lang="zh-CN" altLang="en-US" b="1" dirty="0">
                <a:ea typeface="黑体" pitchFamily="2" charset="-122"/>
                <a:cs typeface="Times New Roman" pitchFamily="18" charset="0"/>
              </a:rPr>
              <a:t>一维特征函数</a:t>
            </a:r>
            <a:endParaRPr lang="en-US" altLang="zh-CN" b="1" dirty="0">
              <a:ea typeface="黑体" pitchFamily="2" charset="-122"/>
              <a:cs typeface="Times New Roman" pitchFamily="18" charset="0"/>
            </a:endParaRPr>
          </a:p>
          <a:p>
            <a:pPr marL="720000" indent="-468000" eaLnBrk="1" hangingPunct="1">
              <a:lnSpc>
                <a:spcPct val="130000"/>
              </a:lnSpc>
              <a:defRPr/>
            </a:pPr>
            <a:r>
              <a:rPr lang="zh-CN" altLang="en-US" b="1" dirty="0">
                <a:ea typeface="黑体" pitchFamily="2" charset="-122"/>
                <a:cs typeface="Times New Roman" pitchFamily="18" charset="0"/>
              </a:rPr>
              <a:t>协方差函数	</a:t>
            </a:r>
            <a:r>
              <a:rPr lang="en-US" altLang="zh-CN" b="1" dirty="0">
                <a:ea typeface="黑体" pitchFamily="2" charset="-122"/>
                <a:cs typeface="Times New Roman" pitchFamily="18" charset="0"/>
              </a:rPr>
              <a:t>C(</a:t>
            </a:r>
            <a:r>
              <a:rPr lang="en-US" altLang="zh-CN" b="1" dirty="0" err="1">
                <a:ea typeface="黑体" pitchFamily="2" charset="-122"/>
                <a:cs typeface="Times New Roman" pitchFamily="18" charset="0"/>
              </a:rPr>
              <a:t>s,t</a:t>
            </a:r>
            <a:r>
              <a:rPr lang="en-US" altLang="zh-CN" b="1" dirty="0">
                <a:ea typeface="黑体" pitchFamily="2" charset="-122"/>
                <a:cs typeface="Times New Roman" pitchFamily="18" charset="0"/>
              </a:rPr>
              <a:t>)</a:t>
            </a:r>
            <a:r>
              <a:rPr lang="zh-CN" altLang="en-US" b="1" dirty="0">
                <a:ea typeface="黑体" pitchFamily="2" charset="-122"/>
                <a:cs typeface="Times New Roman" pitchFamily="18" charset="0"/>
              </a:rPr>
              <a:t>＝</a:t>
            </a:r>
            <a:r>
              <a:rPr lang="zh-CN" altLang="en-US" b="1" dirty="0">
                <a:ea typeface="黑体" pitchFamily="2" charset="-122"/>
                <a:cs typeface="Times New Roman" pitchFamily="18" charset="0"/>
                <a:sym typeface="Symbol" pitchFamily="18" charset="2"/>
              </a:rPr>
              <a:t></a:t>
            </a:r>
            <a:r>
              <a:rPr lang="en-US" altLang="zh-CN" b="1" dirty="0">
                <a:ea typeface="黑体" pitchFamily="2" charset="-122"/>
                <a:cs typeface="Times New Roman" pitchFamily="18" charset="0"/>
                <a:sym typeface="Symbol" pitchFamily="18" charset="2"/>
              </a:rPr>
              <a:t>min(</a:t>
            </a:r>
            <a:r>
              <a:rPr lang="en-US" altLang="zh-CN" b="1" dirty="0" err="1">
                <a:ea typeface="黑体" pitchFamily="2" charset="-122"/>
                <a:cs typeface="Times New Roman" pitchFamily="18" charset="0"/>
                <a:sym typeface="Symbol" pitchFamily="18" charset="2"/>
              </a:rPr>
              <a:t>s,t</a:t>
            </a:r>
            <a:r>
              <a:rPr lang="en-US" altLang="zh-CN" b="1" dirty="0">
                <a:ea typeface="黑体" pitchFamily="2" charset="-122"/>
                <a:cs typeface="Times New Roman" pitchFamily="18" charset="0"/>
                <a:sym typeface="Symbol" pitchFamily="18" charset="2"/>
              </a:rPr>
              <a:t>)</a:t>
            </a:r>
          </a:p>
          <a:p>
            <a:pPr marL="720000" indent="-468000" eaLnBrk="1" hangingPunct="1">
              <a:lnSpc>
                <a:spcPct val="130000"/>
              </a:lnSpc>
              <a:defRPr/>
            </a:pPr>
            <a:r>
              <a:rPr lang="zh-CN" altLang="en-US" b="1" dirty="0">
                <a:ea typeface="黑体" pitchFamily="2" charset="-122"/>
                <a:cs typeface="Times New Roman" pitchFamily="18" charset="0"/>
              </a:rPr>
              <a:t>相关函数	</a:t>
            </a:r>
            <a:r>
              <a:rPr lang="en-US" altLang="zh-CN" b="1" dirty="0">
                <a:ea typeface="黑体" pitchFamily="2" charset="-122"/>
                <a:cs typeface="Times New Roman" pitchFamily="18" charset="0"/>
              </a:rPr>
              <a:t>R(</a:t>
            </a:r>
            <a:r>
              <a:rPr lang="en-US" altLang="zh-CN" b="1" dirty="0" err="1">
                <a:ea typeface="黑体" pitchFamily="2" charset="-122"/>
                <a:cs typeface="Times New Roman" pitchFamily="18" charset="0"/>
              </a:rPr>
              <a:t>s,t</a:t>
            </a:r>
            <a:r>
              <a:rPr lang="en-US" altLang="zh-CN" b="1" dirty="0">
                <a:ea typeface="黑体" pitchFamily="2" charset="-122"/>
                <a:cs typeface="Times New Roman" pitchFamily="18" charset="0"/>
              </a:rPr>
              <a:t>)</a:t>
            </a:r>
            <a:r>
              <a:rPr lang="zh-CN" altLang="en-US" b="1" dirty="0">
                <a:ea typeface="黑体" pitchFamily="2" charset="-122"/>
                <a:cs typeface="Times New Roman" pitchFamily="18" charset="0"/>
              </a:rPr>
              <a:t>＝</a:t>
            </a:r>
            <a:r>
              <a:rPr lang="zh-CN" altLang="en-US" b="1" dirty="0">
                <a:ea typeface="黑体" pitchFamily="2" charset="-122"/>
                <a:cs typeface="Times New Roman" pitchFamily="18" charset="0"/>
                <a:sym typeface="Symbol" pitchFamily="18" charset="2"/>
              </a:rPr>
              <a:t></a:t>
            </a:r>
            <a:r>
              <a:rPr lang="en-US" altLang="zh-CN" b="1" dirty="0">
                <a:ea typeface="黑体" pitchFamily="2" charset="-122"/>
                <a:cs typeface="Times New Roman" pitchFamily="18" charset="0"/>
                <a:sym typeface="Symbol" pitchFamily="18" charset="2"/>
              </a:rPr>
              <a:t>min(</a:t>
            </a:r>
            <a:r>
              <a:rPr lang="en-US" altLang="zh-CN" b="1" dirty="0" err="1">
                <a:ea typeface="黑体" pitchFamily="2" charset="-122"/>
                <a:cs typeface="Times New Roman" pitchFamily="18" charset="0"/>
                <a:sym typeface="Symbol" pitchFamily="18" charset="2"/>
              </a:rPr>
              <a:t>s,t</a:t>
            </a:r>
            <a:r>
              <a:rPr lang="en-US" altLang="zh-CN" b="1" dirty="0">
                <a:ea typeface="黑体" pitchFamily="2" charset="-122"/>
                <a:cs typeface="Times New Roman" pitchFamily="18" charset="0"/>
                <a:sym typeface="Symbol" pitchFamily="18" charset="2"/>
              </a:rPr>
              <a:t>)</a:t>
            </a:r>
            <a:r>
              <a:rPr lang="zh-CN" altLang="en-US" b="1" dirty="0">
                <a:ea typeface="黑体" pitchFamily="2" charset="-122"/>
                <a:cs typeface="Times New Roman" pitchFamily="18" charset="0"/>
                <a:sym typeface="Symbol" pitchFamily="18" charset="2"/>
              </a:rPr>
              <a:t>＋</a:t>
            </a:r>
            <a:r>
              <a:rPr lang="en-US" altLang="zh-CN" b="1" baseline="30000" dirty="0">
                <a:ea typeface="黑体" pitchFamily="2" charset="-122"/>
                <a:cs typeface="Times New Roman" pitchFamily="18" charset="0"/>
                <a:sym typeface="Symbol" pitchFamily="18" charset="2"/>
              </a:rPr>
              <a:t>2</a:t>
            </a:r>
            <a:r>
              <a:rPr lang="en-US" altLang="zh-CN" b="1" dirty="0">
                <a:ea typeface="黑体" pitchFamily="2" charset="-122"/>
                <a:cs typeface="Times New Roman" pitchFamily="18" charset="0"/>
                <a:sym typeface="Symbol" pitchFamily="18" charset="2"/>
              </a:rPr>
              <a:t>st</a:t>
            </a:r>
          </a:p>
          <a:p>
            <a:pPr marL="720000" indent="-720000" eaLnBrk="1" hangingPunct="1">
              <a:lnSpc>
                <a:spcPct val="130000"/>
              </a:lnSpc>
              <a:defRPr/>
            </a:pPr>
            <a:endParaRPr lang="zh-CN" altLang="en-US" dirty="0"/>
          </a:p>
        </p:txBody>
      </p:sp>
      <p:graphicFrame>
        <p:nvGraphicFramePr>
          <p:cNvPr id="48132" name="Object 5"/>
          <p:cNvGraphicFramePr>
            <a:graphicFrameLocks noChangeAspect="1"/>
          </p:cNvGraphicFramePr>
          <p:nvPr/>
        </p:nvGraphicFramePr>
        <p:xfrm>
          <a:off x="4940300" y="5030788"/>
          <a:ext cx="3508375" cy="558800"/>
        </p:xfrm>
        <a:graphic>
          <a:graphicData uri="http://schemas.openxmlformats.org/presentationml/2006/ole">
            <mc:AlternateContent xmlns:mc="http://schemas.openxmlformats.org/markup-compatibility/2006">
              <mc:Choice xmlns:v="urn:schemas-microsoft-com:vml" Requires="v">
                <p:oleObj spid="_x0000_s7194" name="Equation" r:id="rId7" imgW="1600200" imgH="254000" progId="Equation.DSMT4">
                  <p:embed/>
                </p:oleObj>
              </mc:Choice>
              <mc:Fallback>
                <p:oleObj name="Equation" r:id="rId7" imgW="1600200" imgH="254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300" y="5030788"/>
                        <a:ext cx="35083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矩形标注 16"/>
          <p:cNvSpPr/>
          <p:nvPr/>
        </p:nvSpPr>
        <p:spPr bwMode="auto">
          <a:xfrm>
            <a:off x="2368550" y="1095375"/>
            <a:ext cx="6264275" cy="2368550"/>
          </a:xfrm>
          <a:prstGeom prst="wedgeRectCallout">
            <a:avLst>
              <a:gd name="adj1" fmla="val -17815"/>
              <a:gd name="adj2" fmla="val 72452"/>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720000" indent="-468000" eaLnBrk="1" hangingPunct="1">
              <a:lnSpc>
                <a:spcPct val="130000"/>
              </a:lnSpc>
              <a:spcBef>
                <a:spcPts val="0"/>
              </a:spcBef>
              <a:buClr>
                <a:srgbClr val="FFFF00"/>
              </a:buClr>
              <a:buFont typeface="Wingdings" panose="05000000000000000000" pitchFamily="2" charset="2"/>
              <a:buChar char="l"/>
              <a:defRPr/>
            </a:pPr>
            <a:r>
              <a:rPr lang="zh-CN" altLang="en-US" b="1" dirty="0">
                <a:solidFill>
                  <a:srgbClr val="0000FF"/>
                </a:solidFill>
                <a:ea typeface="黑体" panose="02010609060101010101" pitchFamily="49" charset="-122"/>
                <a:cs typeface="Times New Roman" panose="02020603050405020304" pitchFamily="18" charset="0"/>
              </a:rPr>
              <a:t>泊松过程是平稳独立增量过程</a:t>
            </a:r>
            <a:endParaRPr lang="en-US" altLang="zh-CN" b="1" dirty="0">
              <a:solidFill>
                <a:srgbClr val="0000FF"/>
              </a:solidFill>
              <a:ea typeface="黑体" panose="02010609060101010101" pitchFamily="49" charset="-122"/>
              <a:cs typeface="Times New Roman" panose="02020603050405020304" pitchFamily="18" charset="0"/>
              <a:sym typeface="Symbol" pitchFamily="18" charset="2"/>
            </a:endParaRPr>
          </a:p>
          <a:p>
            <a:pPr marL="720000" indent="-468000" eaLnBrk="1" hangingPunct="1">
              <a:lnSpc>
                <a:spcPct val="130000"/>
              </a:lnSpc>
              <a:spcBef>
                <a:spcPts val="0"/>
              </a:spcBef>
              <a:buClr>
                <a:srgbClr val="FFFF00"/>
              </a:buClr>
              <a:buFont typeface="Wingdings" panose="05000000000000000000" pitchFamily="2" charset="2"/>
              <a:buChar char="l"/>
              <a:defRPr/>
            </a:pPr>
            <a:r>
              <a:rPr lang="zh-CN" altLang="en-US" b="1" dirty="0">
                <a:solidFill>
                  <a:srgbClr val="0000FF"/>
                </a:solidFill>
                <a:ea typeface="黑体" panose="02010609060101010101" pitchFamily="49" charset="-122"/>
                <a:cs typeface="Times New Roman" panose="02020603050405020304" pitchFamily="18" charset="0"/>
              </a:rPr>
              <a:t>点间间距序列</a:t>
            </a:r>
            <a:r>
              <a:rPr lang="en-US" altLang="zh-CN" b="1" dirty="0" err="1">
                <a:solidFill>
                  <a:srgbClr val="0000FF"/>
                </a:solidFill>
                <a:ea typeface="黑体" panose="02010609060101010101" pitchFamily="49" charset="-122"/>
                <a:cs typeface="Times New Roman" panose="02020603050405020304" pitchFamily="18" charset="0"/>
              </a:rPr>
              <a:t>T</a:t>
            </a:r>
            <a:r>
              <a:rPr lang="en-US" altLang="zh-CN" b="1" baseline="-25000" dirty="0" err="1">
                <a:solidFill>
                  <a:srgbClr val="0000FF"/>
                </a:solidFill>
                <a:ea typeface="黑体" panose="02010609060101010101" pitchFamily="49" charset="-122"/>
                <a:cs typeface="Times New Roman" panose="02020603050405020304" pitchFamily="18" charset="0"/>
              </a:rPr>
              <a:t>n</a:t>
            </a:r>
            <a:r>
              <a:rPr lang="zh-CN" altLang="en-US" b="1" dirty="0">
                <a:solidFill>
                  <a:srgbClr val="0000FF"/>
                </a:solidFill>
                <a:ea typeface="黑体" panose="02010609060101010101" pitchFamily="49" charset="-122"/>
                <a:cs typeface="Times New Roman" panose="02020603050405020304" pitchFamily="18" charset="0"/>
              </a:rPr>
              <a:t>相互独立，都服从参数为</a:t>
            </a:r>
            <a:r>
              <a:rPr lang="zh-CN" altLang="en-US" b="1" kern="0" dirty="0">
                <a:solidFill>
                  <a:srgbClr val="0000FF"/>
                </a:solidFill>
                <a:ea typeface="黑体" panose="02010609060101010101" pitchFamily="49" charset="-122"/>
                <a:cs typeface="Times New Roman" panose="02020603050405020304" pitchFamily="18" charset="0"/>
                <a:sym typeface="Symbol" panose="05050102010706020507" pitchFamily="18" charset="2"/>
              </a:rPr>
              <a:t></a:t>
            </a:r>
            <a:r>
              <a:rPr lang="zh-CN" altLang="en-US" b="1" dirty="0">
                <a:solidFill>
                  <a:srgbClr val="0000FF"/>
                </a:solidFill>
                <a:ea typeface="黑体" panose="02010609060101010101" pitchFamily="49" charset="-122"/>
                <a:cs typeface="Times New Roman" panose="02020603050405020304" pitchFamily="18" charset="0"/>
              </a:rPr>
              <a:t>的指数分布。</a:t>
            </a:r>
          </a:p>
          <a:p>
            <a:pPr marL="720000" indent="-468000" eaLnBrk="1" hangingPunct="1">
              <a:lnSpc>
                <a:spcPct val="130000"/>
              </a:lnSpc>
              <a:spcBef>
                <a:spcPts val="0"/>
              </a:spcBef>
              <a:buClr>
                <a:srgbClr val="FFFF00"/>
              </a:buClr>
              <a:buFont typeface="Wingdings" panose="05000000000000000000" pitchFamily="2" charset="2"/>
              <a:buChar char="l"/>
              <a:defRPr/>
            </a:pPr>
            <a:r>
              <a:rPr lang="zh-CN" altLang="en-US" b="1" dirty="0">
                <a:solidFill>
                  <a:srgbClr val="0000FF"/>
                </a:solidFill>
                <a:ea typeface="黑体" panose="02010609060101010101" pitchFamily="49" charset="-122"/>
                <a:cs typeface="Times New Roman" panose="02020603050405020304" pitchFamily="18" charset="0"/>
                <a:sym typeface="Symbol" panose="05050102010706020507" pitchFamily="18" charset="2"/>
              </a:rPr>
              <a:t>等待时间序列</a:t>
            </a:r>
            <a:r>
              <a:rPr lang="en-US" altLang="zh-CN" b="1" baseline="-25000" dirty="0">
                <a:solidFill>
                  <a:srgbClr val="0000FF"/>
                </a:solidFill>
                <a:ea typeface="黑体" panose="02010609060101010101" pitchFamily="49" charset="-122"/>
                <a:cs typeface="Times New Roman" panose="02020603050405020304" pitchFamily="18" charset="0"/>
                <a:sym typeface="Symbol" panose="05050102010706020507" pitchFamily="18" charset="2"/>
              </a:rPr>
              <a:t>n</a:t>
            </a:r>
            <a:r>
              <a:rPr lang="zh-CN" altLang="en-US" b="1" dirty="0">
                <a:solidFill>
                  <a:srgbClr val="0000FF"/>
                </a:solidFill>
                <a:ea typeface="黑体" panose="02010609060101010101" pitchFamily="49" charset="-122"/>
                <a:cs typeface="Times New Roman" panose="02020603050405020304" pitchFamily="18" charset="0"/>
              </a:rPr>
              <a:t>都服从参数为</a:t>
            </a:r>
            <a:r>
              <a:rPr lang="zh-CN" altLang="en-US" b="1" kern="0" dirty="0">
                <a:solidFill>
                  <a:srgbClr val="0000FF"/>
                </a:solidFill>
                <a:ea typeface="黑体" panose="02010609060101010101" pitchFamily="49" charset="-122"/>
                <a:cs typeface="Times New Roman" panose="02020603050405020304" pitchFamily="18" charset="0"/>
                <a:sym typeface="Symbol" panose="05050102010706020507" pitchFamily="18" charset="2"/>
              </a:rPr>
              <a:t></a:t>
            </a:r>
            <a:r>
              <a:rPr lang="zh-CN" altLang="en-US" b="1" dirty="0">
                <a:solidFill>
                  <a:srgbClr val="0000FF"/>
                </a:solidFill>
                <a:ea typeface="黑体" panose="02010609060101010101" pitchFamily="49" charset="-122"/>
                <a:cs typeface="Times New Roman" panose="02020603050405020304" pitchFamily="18" charset="0"/>
              </a:rPr>
              <a:t>的</a:t>
            </a:r>
            <a:r>
              <a:rPr lang="en-US" altLang="zh-CN" b="1" dirty="0">
                <a:solidFill>
                  <a:srgbClr val="0000FF"/>
                </a:solidFill>
                <a:ea typeface="黑体" panose="02010609060101010101" pitchFamily="49" charset="-122"/>
                <a:cs typeface="Times New Roman" panose="02020603050405020304" pitchFamily="18" charset="0"/>
              </a:rPr>
              <a:t>n</a:t>
            </a:r>
            <a:r>
              <a:rPr lang="zh-CN" altLang="en-US" b="1" dirty="0">
                <a:solidFill>
                  <a:srgbClr val="0000FF"/>
                </a:solidFill>
                <a:ea typeface="黑体" panose="02010609060101010101" pitchFamily="49" charset="-122"/>
                <a:cs typeface="Times New Roman" panose="02020603050405020304" pitchFamily="18" charset="0"/>
              </a:rPr>
              <a:t>阶爱而朗分布。</a:t>
            </a:r>
          </a:p>
        </p:txBody>
      </p:sp>
      <p:graphicFrame>
        <p:nvGraphicFramePr>
          <p:cNvPr id="19" name="Object 3"/>
          <p:cNvGraphicFramePr>
            <a:graphicFrameLocks noChangeAspect="1"/>
          </p:cNvGraphicFramePr>
          <p:nvPr/>
        </p:nvGraphicFramePr>
        <p:xfrm>
          <a:off x="1042988" y="5084763"/>
          <a:ext cx="7945437" cy="1425575"/>
        </p:xfrm>
        <a:graphic>
          <a:graphicData uri="http://schemas.openxmlformats.org/presentationml/2006/ole">
            <mc:AlternateContent xmlns:mc="http://schemas.openxmlformats.org/markup-compatibility/2006">
              <mc:Choice xmlns:v="urn:schemas-microsoft-com:vml" Requires="v">
                <p:oleObj spid="_x0000_s7195" name="Equation" r:id="rId9" imgW="4396686" imgH="754380" progId="Equation.DSMT4">
                  <p:embed/>
                </p:oleObj>
              </mc:Choice>
              <mc:Fallback>
                <p:oleObj name="Equation" r:id="rId9" imgW="4396686" imgH="75438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084763"/>
                        <a:ext cx="7945437"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6"/>
          <p:cNvSpPr>
            <a:spLocks noChangeArrowheads="1"/>
          </p:cNvSpPr>
          <p:nvPr/>
        </p:nvSpPr>
        <p:spPr bwMode="auto">
          <a:xfrm>
            <a:off x="4406900" y="3549650"/>
            <a:ext cx="4284663" cy="1052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Tx/>
              <a:buFontTx/>
              <a:buNone/>
            </a:pPr>
            <a:r>
              <a:rPr lang="en-US" altLang="zh-CN" sz="2400">
                <a:solidFill>
                  <a:srgbClr val="000000"/>
                </a:solidFill>
                <a:sym typeface="Symbol" panose="05050102010706020507" pitchFamily="18" charset="2"/>
              </a:rPr>
              <a:t>P{N(h)=1}</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h+o(h)</a:t>
            </a:r>
            <a:r>
              <a:rPr lang="zh-CN" altLang="en-US" sz="2400">
                <a:solidFill>
                  <a:srgbClr val="000000"/>
                </a:solidFill>
                <a:sym typeface="Symbol" panose="05050102010706020507" pitchFamily="18" charset="2"/>
              </a:rPr>
              <a:t>；</a:t>
            </a:r>
          </a:p>
          <a:p>
            <a:pPr eaLnBrk="1" hangingPunct="1">
              <a:lnSpc>
                <a:spcPct val="130000"/>
              </a:lnSpc>
              <a:buClrTx/>
              <a:buFontTx/>
              <a:buNone/>
            </a:pPr>
            <a:r>
              <a:rPr lang="en-US" altLang="zh-CN" sz="2400">
                <a:solidFill>
                  <a:srgbClr val="000000"/>
                </a:solidFill>
                <a:sym typeface="Symbol" panose="05050102010706020507" pitchFamily="18" charset="2"/>
              </a:rPr>
              <a:t>P{N(h)2}</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o(h)</a:t>
            </a:r>
          </a:p>
        </p:txBody>
      </p:sp>
      <p:graphicFrame>
        <p:nvGraphicFramePr>
          <p:cNvPr id="21" name="Object 4"/>
          <p:cNvGraphicFramePr>
            <a:graphicFrameLocks noChangeAspect="1"/>
          </p:cNvGraphicFramePr>
          <p:nvPr/>
        </p:nvGraphicFramePr>
        <p:xfrm>
          <a:off x="1382713" y="2565400"/>
          <a:ext cx="7372350" cy="981075"/>
        </p:xfrm>
        <a:graphic>
          <a:graphicData uri="http://schemas.openxmlformats.org/presentationml/2006/ole">
            <mc:AlternateContent xmlns:mc="http://schemas.openxmlformats.org/markup-compatibility/2006">
              <mc:Choice xmlns:v="urn:schemas-microsoft-com:vml" Requires="v">
                <p:oleObj spid="_x0000_s7196" name="Equation" r:id="rId11" imgW="3149600" imgH="419100" progId="Equation.DSMT4">
                  <p:embed/>
                </p:oleObj>
              </mc:Choice>
              <mc:Fallback>
                <p:oleObj name="Equation" r:id="rId11" imgW="3149600" imgH="4191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2713" y="2565400"/>
                        <a:ext cx="7372350" cy="981075"/>
                      </a:xfrm>
                      <a:prstGeom prst="rect">
                        <a:avLst/>
                      </a:prstGeom>
                      <a:solidFill>
                        <a:srgbClr val="00997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BF2E0F28-108C-4E5D-AF1D-C9E3CB3BE157}" type="slidenum">
              <a:rPr lang="zh-CN" altLang="en-US" sz="1800" smtClean="0">
                <a:solidFill>
                  <a:srgbClr val="00FF00"/>
                </a:solidFill>
                <a:ea typeface="黑体" panose="02010609060101010101" pitchFamily="49" charset="-122"/>
              </a:rPr>
              <a:pPr/>
              <a:t>2</a:t>
            </a:fld>
            <a:endParaRPr lang="zh-CN" altLang="en-US" sz="1800" smtClean="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4067">
                                            <p:txEl>
                                              <p:pRg st="1" end="1"/>
                                            </p:txEl>
                                          </p:spTgt>
                                        </p:tgtEl>
                                        <p:attrNameLst>
                                          <p:attrName>style.visibility</p:attrName>
                                        </p:attrNameLst>
                                      </p:cBhvr>
                                      <p:to>
                                        <p:strVal val="visible"/>
                                      </p:to>
                                    </p:set>
                                    <p:anim calcmode="lin" valueType="num">
                                      <p:cBhvr additive="base">
                                        <p:cTn id="11"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40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4067">
                                            <p:txEl>
                                              <p:pRg st="2" end="2"/>
                                            </p:txEl>
                                          </p:spTgt>
                                        </p:tgtEl>
                                        <p:attrNameLst>
                                          <p:attrName>style.visibility</p:attrName>
                                        </p:attrNameLst>
                                      </p:cBhvr>
                                      <p:to>
                                        <p:strVal val="visible"/>
                                      </p:to>
                                    </p:set>
                                    <p:anim calcmode="lin" valueType="num">
                                      <p:cBhvr additive="base">
                                        <p:cTn id="15"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40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4067">
                                            <p:txEl>
                                              <p:pRg st="3" end="3"/>
                                            </p:txEl>
                                          </p:spTgt>
                                        </p:tgtEl>
                                        <p:attrNameLst>
                                          <p:attrName>style.visibility</p:attrName>
                                        </p:attrNameLst>
                                      </p:cBhvr>
                                      <p:to>
                                        <p:strVal val="visible"/>
                                      </p:to>
                                    </p:set>
                                    <p:anim calcmode="lin" valueType="num">
                                      <p:cBhvr additive="base">
                                        <p:cTn id="19"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40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4067">
                                            <p:txEl>
                                              <p:pRg st="4" end="4"/>
                                            </p:txEl>
                                          </p:spTgt>
                                        </p:tgtEl>
                                        <p:attrNameLst>
                                          <p:attrName>style.visibility</p:attrName>
                                        </p:attrNameLst>
                                      </p:cBhvr>
                                      <p:to>
                                        <p:strVal val="visible"/>
                                      </p:to>
                                    </p:set>
                                    <p:anim calcmode="lin" valueType="num">
                                      <p:cBhvr additive="base">
                                        <p:cTn id="23"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4067">
                                            <p:txEl>
                                              <p:pRg st="5" end="5"/>
                                            </p:txEl>
                                          </p:spTgt>
                                        </p:tgtEl>
                                        <p:attrNameLst>
                                          <p:attrName>style.visibility</p:attrName>
                                        </p:attrNameLst>
                                      </p:cBhvr>
                                      <p:to>
                                        <p:strVal val="visible"/>
                                      </p:to>
                                    </p:set>
                                    <p:anim calcmode="lin" valueType="num">
                                      <p:cBhvr additive="base">
                                        <p:cTn id="27"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4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1000" fill="hold"/>
                                        <p:tgtEl>
                                          <p:spTgt spid="21"/>
                                        </p:tgtEl>
                                        <p:attrNameLst>
                                          <p:attrName>ppt_x</p:attrName>
                                        </p:attrNameLst>
                                      </p:cBhvr>
                                      <p:tavLst>
                                        <p:tav tm="0">
                                          <p:val>
                                            <p:strVal val="#ppt_x"/>
                                          </p:val>
                                        </p:tav>
                                        <p:tav tm="100000">
                                          <p:val>
                                            <p:strVal val="#ppt_x"/>
                                          </p:val>
                                        </p:tav>
                                      </p:tavLst>
                                    </p:anim>
                                    <p:anim calcmode="lin" valueType="num">
                                      <p:cBhvr additive="base">
                                        <p:cTn id="34" dur="1000" fill="hold"/>
                                        <p:tgtEl>
                                          <p:spTgt spid="21"/>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000"/>
                            </p:stCondLst>
                            <p:childTnLst>
                              <p:par>
                                <p:cTn id="36" presetID="2" presetClass="entr" presetSubtype="4" fill="hold" grpId="0" nodeType="afterEffect">
                                  <p:stCondLst>
                                    <p:cond delay="0"/>
                                  </p:stCondLst>
                                  <p:iterate type="lt">
                                    <p:tmPct val="0"/>
                                  </p:iterate>
                                  <p:childTnLst>
                                    <p:set>
                                      <p:cBhvr>
                                        <p:cTn id="37" dur="1" fill="hold">
                                          <p:stCondLst>
                                            <p:cond delay="0"/>
                                          </p:stCondLst>
                                        </p:cTn>
                                        <p:tgtEl>
                                          <p:spTgt spid="20">
                                            <p:bg/>
                                          </p:spTgt>
                                        </p:tgtEl>
                                        <p:attrNameLst>
                                          <p:attrName>style.visibility</p:attrName>
                                        </p:attrNameLst>
                                      </p:cBhvr>
                                      <p:to>
                                        <p:strVal val="visible"/>
                                      </p:to>
                                    </p:set>
                                    <p:anim calcmode="lin" valueType="num">
                                      <p:cBhvr additive="base">
                                        <p:cTn id="38"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39" dur="500" fill="hold"/>
                                        <p:tgtEl>
                                          <p:spTgt spid="20">
                                            <p:bg/>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iterate type="lt">
                                    <p:tmPct val="0"/>
                                  </p:iterate>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additive="base">
                                        <p:cTn id="42"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500"/>
                            </p:stCondLst>
                            <p:childTnLst>
                              <p:par>
                                <p:cTn id="45" presetID="2" presetClass="entr" presetSubtype="4" fill="hold" grpId="0" nodeType="afterEffect">
                                  <p:stCondLst>
                                    <p:cond delay="0"/>
                                  </p:stCondLst>
                                  <p:iterate type="lt">
                                    <p:tmPct val="0"/>
                                  </p:iterate>
                                  <p:childTnLst>
                                    <p:set>
                                      <p:cBhvr>
                                        <p:cTn id="46" dur="1" fill="hold">
                                          <p:stCondLst>
                                            <p:cond delay="0"/>
                                          </p:stCondLst>
                                        </p:cTn>
                                        <p:tgtEl>
                                          <p:spTgt spid="20">
                                            <p:txEl>
                                              <p:pRg st="1" end="1"/>
                                            </p:txEl>
                                          </p:spTgt>
                                        </p:tgtEl>
                                        <p:attrNameLst>
                                          <p:attrName>style.visibility</p:attrName>
                                        </p:attrNameLst>
                                      </p:cBhvr>
                                      <p:to>
                                        <p:strVal val="visible"/>
                                      </p:to>
                                    </p:set>
                                    <p:anim calcmode="lin" valueType="num">
                                      <p:cBhvr additive="base">
                                        <p:cTn id="47"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1" presetClass="exit" presetSubtype="0" fill="hold" nodeType="clickEffect">
                                  <p:stCondLst>
                                    <p:cond delay="0"/>
                                  </p:stCondLst>
                                  <p:childTnLst>
                                    <p:anim calcmode="lin" valueType="num">
                                      <p:cBhvr>
                                        <p:cTn id="52" dur="1000"/>
                                        <p:tgtEl>
                                          <p:spTgt spid="21"/>
                                        </p:tgtEl>
                                        <p:attrNameLst>
                                          <p:attrName>ppt_w</p:attrName>
                                        </p:attrNameLst>
                                      </p:cBhvr>
                                      <p:tavLst>
                                        <p:tav tm="0">
                                          <p:val>
                                            <p:strVal val="ppt_w"/>
                                          </p:val>
                                        </p:tav>
                                        <p:tav tm="100000">
                                          <p:val>
                                            <p:fltVal val="0"/>
                                          </p:val>
                                        </p:tav>
                                      </p:tavLst>
                                    </p:anim>
                                    <p:anim calcmode="lin" valueType="num">
                                      <p:cBhvr>
                                        <p:cTn id="53" dur="1000"/>
                                        <p:tgtEl>
                                          <p:spTgt spid="21"/>
                                        </p:tgtEl>
                                        <p:attrNameLst>
                                          <p:attrName>ppt_h</p:attrName>
                                        </p:attrNameLst>
                                      </p:cBhvr>
                                      <p:tavLst>
                                        <p:tav tm="0">
                                          <p:val>
                                            <p:strVal val="ppt_h"/>
                                          </p:val>
                                        </p:tav>
                                        <p:tav tm="100000">
                                          <p:val>
                                            <p:fltVal val="0"/>
                                          </p:val>
                                        </p:tav>
                                      </p:tavLst>
                                    </p:anim>
                                    <p:anim calcmode="lin" valueType="num">
                                      <p:cBhvr>
                                        <p:cTn id="54" dur="1000"/>
                                        <p:tgtEl>
                                          <p:spTgt spid="21"/>
                                        </p:tgtEl>
                                        <p:attrNameLst>
                                          <p:attrName>style.rotation</p:attrName>
                                        </p:attrNameLst>
                                      </p:cBhvr>
                                      <p:tavLst>
                                        <p:tav tm="0">
                                          <p:val>
                                            <p:fltVal val="0"/>
                                          </p:val>
                                        </p:tav>
                                        <p:tav tm="100000">
                                          <p:val>
                                            <p:fltVal val="90"/>
                                          </p:val>
                                        </p:tav>
                                      </p:tavLst>
                                    </p:anim>
                                    <p:animEffect transition="out" filter="fade">
                                      <p:cBhvr>
                                        <p:cTn id="55" dur="1000"/>
                                        <p:tgtEl>
                                          <p:spTgt spid="21"/>
                                        </p:tgtEl>
                                      </p:cBhvr>
                                    </p:animEffect>
                                    <p:set>
                                      <p:cBhvr>
                                        <p:cTn id="56" dur="1" fill="hold">
                                          <p:stCondLst>
                                            <p:cond delay="999"/>
                                          </p:stCondLst>
                                        </p:cTn>
                                        <p:tgtEl>
                                          <p:spTgt spid="21"/>
                                        </p:tgtEl>
                                        <p:attrNameLst>
                                          <p:attrName>style.visibility</p:attrName>
                                        </p:attrNameLst>
                                      </p:cBhvr>
                                      <p:to>
                                        <p:strVal val="hidden"/>
                                      </p:to>
                                    </p:set>
                                  </p:childTnLst>
                                </p:cTn>
                              </p:par>
                              <p:par>
                                <p:cTn id="57" presetID="2" presetClass="exit" presetSubtype="9" fill="hold" grpId="1" nodeType="withEffect">
                                  <p:stCondLst>
                                    <p:cond delay="0"/>
                                  </p:stCondLst>
                                  <p:iterate type="lt">
                                    <p:tmPct val="0"/>
                                  </p:iterate>
                                  <p:childTnLst>
                                    <p:anim calcmode="lin" valueType="num">
                                      <p:cBhvr additive="base">
                                        <p:cTn id="58" dur="500"/>
                                        <p:tgtEl>
                                          <p:spTgt spid="20">
                                            <p:bg/>
                                          </p:spTgt>
                                        </p:tgtEl>
                                        <p:attrNameLst>
                                          <p:attrName>ppt_x</p:attrName>
                                        </p:attrNameLst>
                                      </p:cBhvr>
                                      <p:tavLst>
                                        <p:tav tm="0">
                                          <p:val>
                                            <p:strVal val="ppt_x"/>
                                          </p:val>
                                        </p:tav>
                                        <p:tav tm="100000">
                                          <p:val>
                                            <p:strVal val="0-ppt_w/2"/>
                                          </p:val>
                                        </p:tav>
                                      </p:tavLst>
                                    </p:anim>
                                    <p:anim calcmode="lin" valueType="num">
                                      <p:cBhvr additive="base">
                                        <p:cTn id="59" dur="500"/>
                                        <p:tgtEl>
                                          <p:spTgt spid="20">
                                            <p:bg/>
                                          </p:spTgt>
                                        </p:tgtEl>
                                        <p:attrNameLst>
                                          <p:attrName>ppt_y</p:attrName>
                                        </p:attrNameLst>
                                      </p:cBhvr>
                                      <p:tavLst>
                                        <p:tav tm="0">
                                          <p:val>
                                            <p:strVal val="ppt_y"/>
                                          </p:val>
                                        </p:tav>
                                        <p:tav tm="100000">
                                          <p:val>
                                            <p:strVal val="0-ppt_h/2"/>
                                          </p:val>
                                        </p:tav>
                                      </p:tavLst>
                                    </p:anim>
                                    <p:set>
                                      <p:cBhvr>
                                        <p:cTn id="60" dur="1" fill="hold">
                                          <p:stCondLst>
                                            <p:cond delay="499"/>
                                          </p:stCondLst>
                                        </p:cTn>
                                        <p:tgtEl>
                                          <p:spTgt spid="20">
                                            <p:bg/>
                                          </p:spTgt>
                                        </p:tgtEl>
                                        <p:attrNameLst>
                                          <p:attrName>style.visibility</p:attrName>
                                        </p:attrNameLst>
                                      </p:cBhvr>
                                      <p:to>
                                        <p:strVal val="hidden"/>
                                      </p:to>
                                    </p:set>
                                  </p:childTnLst>
                                </p:cTn>
                              </p:par>
                              <p:par>
                                <p:cTn id="61" presetID="2" presetClass="exit" presetSubtype="9" fill="hold" grpId="1" nodeType="withEffect">
                                  <p:stCondLst>
                                    <p:cond delay="0"/>
                                  </p:stCondLst>
                                  <p:iterate type="lt">
                                    <p:tmPct val="0"/>
                                  </p:iterate>
                                  <p:childTnLst>
                                    <p:anim calcmode="lin" valueType="num">
                                      <p:cBhvr additive="base">
                                        <p:cTn id="62" dur="500"/>
                                        <p:tgtEl>
                                          <p:spTgt spid="20">
                                            <p:txEl>
                                              <p:pRg st="0" end="0"/>
                                            </p:txEl>
                                          </p:spTgt>
                                        </p:tgtEl>
                                        <p:attrNameLst>
                                          <p:attrName>ppt_x</p:attrName>
                                        </p:attrNameLst>
                                      </p:cBhvr>
                                      <p:tavLst>
                                        <p:tav tm="0">
                                          <p:val>
                                            <p:strVal val="ppt_x"/>
                                          </p:val>
                                        </p:tav>
                                        <p:tav tm="100000">
                                          <p:val>
                                            <p:strVal val="0-ppt_w/2"/>
                                          </p:val>
                                        </p:tav>
                                      </p:tavLst>
                                    </p:anim>
                                    <p:anim calcmode="lin" valueType="num">
                                      <p:cBhvr additive="base">
                                        <p:cTn id="63" dur="500"/>
                                        <p:tgtEl>
                                          <p:spTgt spid="20">
                                            <p:txEl>
                                              <p:pRg st="0" end="0"/>
                                            </p:txEl>
                                          </p:spTgt>
                                        </p:tgtEl>
                                        <p:attrNameLst>
                                          <p:attrName>ppt_y</p:attrName>
                                        </p:attrNameLst>
                                      </p:cBhvr>
                                      <p:tavLst>
                                        <p:tav tm="0">
                                          <p:val>
                                            <p:strVal val="ppt_y"/>
                                          </p:val>
                                        </p:tav>
                                        <p:tav tm="100000">
                                          <p:val>
                                            <p:strVal val="0-ppt_h/2"/>
                                          </p:val>
                                        </p:tav>
                                      </p:tavLst>
                                    </p:anim>
                                    <p:set>
                                      <p:cBhvr>
                                        <p:cTn id="64" dur="1" fill="hold">
                                          <p:stCondLst>
                                            <p:cond delay="499"/>
                                          </p:stCondLst>
                                        </p:cTn>
                                        <p:tgtEl>
                                          <p:spTgt spid="20">
                                            <p:txEl>
                                              <p:pRg st="0" end="0"/>
                                            </p:txEl>
                                          </p:spTgt>
                                        </p:tgtEl>
                                        <p:attrNameLst>
                                          <p:attrName>style.visibility</p:attrName>
                                        </p:attrNameLst>
                                      </p:cBhvr>
                                      <p:to>
                                        <p:strVal val="hidden"/>
                                      </p:to>
                                    </p:set>
                                  </p:childTnLst>
                                </p:cTn>
                              </p:par>
                              <p:par>
                                <p:cTn id="65" presetID="2" presetClass="exit" presetSubtype="9" fill="hold" grpId="1" nodeType="withEffect">
                                  <p:stCondLst>
                                    <p:cond delay="0"/>
                                  </p:stCondLst>
                                  <p:iterate type="lt">
                                    <p:tmPct val="0"/>
                                  </p:iterate>
                                  <p:childTnLst>
                                    <p:anim calcmode="lin" valueType="num">
                                      <p:cBhvr additive="base">
                                        <p:cTn id="66" dur="500"/>
                                        <p:tgtEl>
                                          <p:spTgt spid="20">
                                            <p:txEl>
                                              <p:pRg st="1" end="1"/>
                                            </p:txEl>
                                          </p:spTgt>
                                        </p:tgtEl>
                                        <p:attrNameLst>
                                          <p:attrName>ppt_x</p:attrName>
                                        </p:attrNameLst>
                                      </p:cBhvr>
                                      <p:tavLst>
                                        <p:tav tm="0">
                                          <p:val>
                                            <p:strVal val="ppt_x"/>
                                          </p:val>
                                        </p:tav>
                                        <p:tav tm="100000">
                                          <p:val>
                                            <p:strVal val="0-ppt_w/2"/>
                                          </p:val>
                                        </p:tav>
                                      </p:tavLst>
                                    </p:anim>
                                    <p:anim calcmode="lin" valueType="num">
                                      <p:cBhvr additive="base">
                                        <p:cTn id="67" dur="500"/>
                                        <p:tgtEl>
                                          <p:spTgt spid="20">
                                            <p:txEl>
                                              <p:pRg st="1" end="1"/>
                                            </p:txEl>
                                          </p:spTgt>
                                        </p:tgtEl>
                                        <p:attrNameLst>
                                          <p:attrName>ppt_y</p:attrName>
                                        </p:attrNameLst>
                                      </p:cBhvr>
                                      <p:tavLst>
                                        <p:tav tm="0">
                                          <p:val>
                                            <p:strVal val="ppt_y"/>
                                          </p:val>
                                        </p:tav>
                                        <p:tav tm="100000">
                                          <p:val>
                                            <p:strVal val="0-ppt_h/2"/>
                                          </p:val>
                                        </p:tav>
                                      </p:tavLst>
                                    </p:anim>
                                    <p:set>
                                      <p:cBhvr>
                                        <p:cTn id="68" dur="1" fill="hold">
                                          <p:stCondLst>
                                            <p:cond delay="499"/>
                                          </p:stCondLst>
                                        </p:cTn>
                                        <p:tgtEl>
                                          <p:spTgt spid="20">
                                            <p:txEl>
                                              <p:pRg st="1" end="1"/>
                                            </p:txEl>
                                          </p:spTgt>
                                        </p:tgtEl>
                                        <p:attrNameLst>
                                          <p:attrName>style.visibility</p:attrName>
                                        </p:attrNameLst>
                                      </p:cBhvr>
                                      <p:to>
                                        <p:strVal val="hidden"/>
                                      </p:to>
                                    </p:set>
                                  </p:childTnLst>
                                </p:cTn>
                              </p:par>
                            </p:childTnLst>
                          </p:cTn>
                        </p:par>
                        <p:par>
                          <p:cTn id="69" fill="hold" nodeType="afterGroup">
                            <p:stCondLst>
                              <p:cond delay="1000"/>
                            </p:stCondLst>
                            <p:childTnLst>
                              <p:par>
                                <p:cTn id="70" presetID="2" presetClass="entr" presetSubtype="1" fill="hold" nodeType="afterEffect">
                                  <p:stCondLst>
                                    <p:cond delay="0"/>
                                  </p:stCondLst>
                                  <p:childTnLst>
                                    <p:set>
                                      <p:cBhvr>
                                        <p:cTn id="71" dur="1" fill="hold">
                                          <p:stCondLst>
                                            <p:cond delay="0"/>
                                          </p:stCondLst>
                                        </p:cTn>
                                        <p:tgtEl>
                                          <p:spTgt spid="2"/>
                                        </p:tgtEl>
                                        <p:attrNameLst>
                                          <p:attrName>style.visibility</p:attrName>
                                        </p:attrNameLst>
                                      </p:cBhvr>
                                      <p:to>
                                        <p:strVal val="visible"/>
                                      </p:to>
                                    </p:set>
                                    <p:anim calcmode="lin" valueType="num">
                                      <p:cBhvr additive="base">
                                        <p:cTn id="72" dur="500" fill="hold"/>
                                        <p:tgtEl>
                                          <p:spTgt spid="2"/>
                                        </p:tgtEl>
                                        <p:attrNameLst>
                                          <p:attrName>ppt_x</p:attrName>
                                        </p:attrNameLst>
                                      </p:cBhvr>
                                      <p:tavLst>
                                        <p:tav tm="0">
                                          <p:val>
                                            <p:strVal val="#ppt_x"/>
                                          </p:val>
                                        </p:tav>
                                        <p:tav tm="100000">
                                          <p:val>
                                            <p:strVal val="#ppt_x"/>
                                          </p:val>
                                        </p:tav>
                                      </p:tavLst>
                                    </p:anim>
                                    <p:anim calcmode="lin" valueType="num">
                                      <p:cBhvr additive="base">
                                        <p:cTn id="7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5" presetClass="exit" presetSubtype="0" fill="hold" nodeType="clickEffect">
                                  <p:stCondLst>
                                    <p:cond delay="0"/>
                                  </p:stCondLst>
                                  <p:childTnLst>
                                    <p:anim calcmode="lin" valueType="num">
                                      <p:cBhvr>
                                        <p:cTn id="77" dur="1000"/>
                                        <p:tgtEl>
                                          <p:spTgt spid="2"/>
                                        </p:tgtEl>
                                        <p:attrNameLst>
                                          <p:attrName>ppt_w</p:attrName>
                                        </p:attrNameLst>
                                      </p:cBhvr>
                                      <p:tavLst>
                                        <p:tav tm="0">
                                          <p:val>
                                            <p:strVal val="ppt_w"/>
                                          </p:val>
                                        </p:tav>
                                        <p:tav tm="100000">
                                          <p:val>
                                            <p:fltVal val="0"/>
                                          </p:val>
                                        </p:tav>
                                      </p:tavLst>
                                    </p:anim>
                                    <p:anim calcmode="lin" valueType="num">
                                      <p:cBhvr>
                                        <p:cTn id="78" dur="1000"/>
                                        <p:tgtEl>
                                          <p:spTgt spid="2"/>
                                        </p:tgtEl>
                                        <p:attrNameLst>
                                          <p:attrName>ppt_h</p:attrName>
                                        </p:attrNameLst>
                                      </p:cBhvr>
                                      <p:tavLst>
                                        <p:tav tm="0">
                                          <p:val>
                                            <p:strVal val="ppt_h"/>
                                          </p:val>
                                        </p:tav>
                                        <p:tav tm="100000">
                                          <p:val>
                                            <p:fltVal val="0"/>
                                          </p:val>
                                        </p:tav>
                                      </p:tavLst>
                                    </p:anim>
                                    <p:anim calcmode="lin" valueType="num">
                                      <p:cBhvr>
                                        <p:cTn id="79" dur="1000"/>
                                        <p:tgtEl>
                                          <p:spTgt spid="2"/>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80" dur="1000"/>
                                        <p:tgtEl>
                                          <p:spTgt spid="2"/>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81" dur="1" fill="hold">
                                          <p:stCondLst>
                                            <p:cond delay="999"/>
                                          </p:stCondLst>
                                        </p:cTn>
                                        <p:tgtEl>
                                          <p:spTgt spid="2"/>
                                        </p:tgtEl>
                                        <p:attrNameLst>
                                          <p:attrName>style.visibility</p:attrName>
                                        </p:attrNameLst>
                                      </p:cBhvr>
                                      <p:to>
                                        <p:strVal val="hidden"/>
                                      </p:to>
                                    </p:set>
                                  </p:childTnLst>
                                </p:cTn>
                              </p:par>
                            </p:childTnLst>
                          </p:cTn>
                        </p:par>
                        <p:par>
                          <p:cTn id="82" fill="hold" nodeType="afterGroup">
                            <p:stCondLst>
                              <p:cond delay="1000"/>
                            </p:stCondLst>
                            <p:childTnLst>
                              <p:par>
                                <p:cTn id="83" presetID="2" presetClass="entr" presetSubtype="1" fill="hold" nodeType="afterEffect">
                                  <p:stCondLst>
                                    <p:cond delay="0"/>
                                  </p:stCondLst>
                                  <p:childTnLst>
                                    <p:set>
                                      <p:cBhvr>
                                        <p:cTn id="84" dur="1" fill="hold">
                                          <p:stCondLst>
                                            <p:cond delay="0"/>
                                          </p:stCondLst>
                                        </p:cTn>
                                        <p:tgtEl>
                                          <p:spTgt spid="3"/>
                                        </p:tgtEl>
                                        <p:attrNameLst>
                                          <p:attrName>style.visibility</p:attrName>
                                        </p:attrNameLst>
                                      </p:cBhvr>
                                      <p:to>
                                        <p:strVal val="visible"/>
                                      </p:to>
                                    </p:set>
                                    <p:anim calcmode="lin" valueType="num">
                                      <p:cBhvr additive="base">
                                        <p:cTn id="85" dur="500" fill="hold"/>
                                        <p:tgtEl>
                                          <p:spTgt spid="3"/>
                                        </p:tgtEl>
                                        <p:attrNameLst>
                                          <p:attrName>ppt_x</p:attrName>
                                        </p:attrNameLst>
                                      </p:cBhvr>
                                      <p:tavLst>
                                        <p:tav tm="0">
                                          <p:val>
                                            <p:strVal val="#ppt_x"/>
                                          </p:val>
                                        </p:tav>
                                        <p:tav tm="100000">
                                          <p:val>
                                            <p:strVal val="#ppt_x"/>
                                          </p:val>
                                        </p:tav>
                                      </p:tavLst>
                                    </p:anim>
                                    <p:anim calcmode="lin" valueType="num">
                                      <p:cBhvr additive="base">
                                        <p:cTn id="8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5" presetClass="exit" presetSubtype="0" fill="hold" nodeType="clickEffect">
                                  <p:stCondLst>
                                    <p:cond delay="0"/>
                                  </p:stCondLst>
                                  <p:childTnLst>
                                    <p:animEffect transition="out" filter="fade">
                                      <p:cBhvr>
                                        <p:cTn id="90" dur="1000" accel="50000">
                                          <p:stCondLst>
                                            <p:cond delay="0"/>
                                          </p:stCondLst>
                                        </p:cTn>
                                        <p:tgtEl>
                                          <p:spTgt spid="3"/>
                                        </p:tgtEl>
                                      </p:cBhvr>
                                    </p:animEffect>
                                    <p:anim calcmode="lin" valueType="num">
                                      <p:cBhvr>
                                        <p:cTn id="91" dur="500" accel="50000">
                                          <p:stCondLst>
                                            <p:cond delay="0"/>
                                          </p:stCondLst>
                                        </p:cTn>
                                        <p:tgtEl>
                                          <p:spTgt spid="3"/>
                                        </p:tgtEl>
                                        <p:attrNameLst>
                                          <p:attrName>ppt_y</p:attrName>
                                        </p:attrNameLst>
                                      </p:cBhvr>
                                      <p:tavLst>
                                        <p:tav tm="0">
                                          <p:val>
                                            <p:strVal val="ppt_y"/>
                                          </p:val>
                                        </p:tav>
                                        <p:tav tm="100000">
                                          <p:val>
                                            <p:strVal val="ppt_y+.1"/>
                                          </p:val>
                                        </p:tav>
                                      </p:tavLst>
                                    </p:anim>
                                    <p:anim calcmode="lin" valueType="num">
                                      <p:cBhvr>
                                        <p:cTn id="92" dur="500" decel="50000">
                                          <p:stCondLst>
                                            <p:cond delay="500"/>
                                          </p:stCondLst>
                                        </p:cTn>
                                        <p:tgtEl>
                                          <p:spTgt spid="3"/>
                                        </p:tgtEl>
                                        <p:attrNameLst>
                                          <p:attrName>ppt_y</p:attrName>
                                        </p:attrNameLst>
                                      </p:cBhvr>
                                      <p:tavLst>
                                        <p:tav tm="0">
                                          <p:val>
                                            <p:strVal val="ppt_y"/>
                                          </p:val>
                                        </p:tav>
                                        <p:tav tm="100000">
                                          <p:val>
                                            <p:strVal val="ppt_y-.1"/>
                                          </p:val>
                                        </p:tav>
                                      </p:tavLst>
                                    </p:anim>
                                    <p:anim calcmode="lin" valueType="num">
                                      <p:cBhvr>
                                        <p:cTn id="93" dur="500" accel="50000">
                                          <p:stCondLst>
                                            <p:cond delay="500"/>
                                          </p:stCondLst>
                                        </p:cTn>
                                        <p:tgtEl>
                                          <p:spTgt spid="3"/>
                                        </p:tgtEl>
                                        <p:attrNameLst>
                                          <p:attrName>ppt_x</p:attrName>
                                        </p:attrNameLst>
                                      </p:cBhvr>
                                      <p:tavLst>
                                        <p:tav tm="0">
                                          <p:val>
                                            <p:strVal val="ppt_x"/>
                                          </p:val>
                                        </p:tav>
                                        <p:tav tm="100000">
                                          <p:val>
                                            <p:strVal val="ppt_x+.4"/>
                                          </p:val>
                                        </p:tav>
                                      </p:tavLst>
                                    </p:anim>
                                    <p:anim calcmode="lin" valueType="num">
                                      <p:cBhvr>
                                        <p:cTn id="94" dur="1000"/>
                                        <p:tgtEl>
                                          <p:spTgt spid="3"/>
                                        </p:tgtEl>
                                        <p:attrNameLst>
                                          <p:attrName>ppt_h</p:attrName>
                                        </p:attrNameLst>
                                      </p:cBhvr>
                                      <p:tavLst>
                                        <p:tav tm="0">
                                          <p:val>
                                            <p:strVal val="ppt_h"/>
                                          </p:val>
                                        </p:tav>
                                        <p:tav tm="100000">
                                          <p:val>
                                            <p:strVal val="ppt_h"/>
                                          </p:val>
                                        </p:tav>
                                      </p:tavLst>
                                    </p:anim>
                                    <p:anim calcmode="lin" valueType="num">
                                      <p:cBhvr>
                                        <p:cTn id="95" dur="500" accel="50000">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6" dur="500" decel="50000">
                                          <p:stCondLst>
                                            <p:cond delay="500"/>
                                          </p:stCondLst>
                                        </p:cTn>
                                        <p:tgtEl>
                                          <p:spTgt spid="3"/>
                                        </p:tgtEl>
                                        <p:attrNameLst>
                                          <p:attrName>ppt_w</p:attrName>
                                        </p:attrNameLst>
                                      </p:cBhvr>
                                      <p:tavLst>
                                        <p:tav tm="0">
                                          <p:val>
                                            <p:strVal val="ppt_w"/>
                                          </p:val>
                                        </p:tav>
                                        <p:tav tm="100000">
                                          <p:val>
                                            <p:strVal val="ppt_w/.05"/>
                                          </p:val>
                                        </p:tav>
                                      </p:tavLst>
                                    </p:anim>
                                    <p:anim calcmode="lin" valueType="num">
                                      <p:cBhvr>
                                        <p:cTn id="97" dur="500" accel="50000">
                                          <p:stCondLst>
                                            <p:cond delay="500"/>
                                          </p:stCondLst>
                                        </p:cTn>
                                        <p:tgtEl>
                                          <p:spTgt spid="3"/>
                                        </p:tgtEl>
                                        <p:attrNameLst>
                                          <p:attrName>style.rotation</p:attrName>
                                        </p:attrNameLst>
                                      </p:cBhvr>
                                      <p:tavLst>
                                        <p:tav tm="0">
                                          <p:val>
                                            <p:fltVal val="0"/>
                                          </p:val>
                                        </p:tav>
                                        <p:tav tm="100000">
                                          <p:val>
                                            <p:fltVal val="-90"/>
                                          </p:val>
                                        </p:tav>
                                      </p:tavLst>
                                    </p:anim>
                                    <p:set>
                                      <p:cBhvr>
                                        <p:cTn id="98" dur="1" fill="hold">
                                          <p:stCondLst>
                                            <p:cond delay="999"/>
                                          </p:stCondLst>
                                        </p:cTn>
                                        <p:tgtEl>
                                          <p:spTgt spid="3"/>
                                        </p:tgtEl>
                                        <p:attrNameLst>
                                          <p:attrName>style.visibility</p:attrName>
                                        </p:attrNameLst>
                                      </p:cBhvr>
                                      <p:to>
                                        <p:strVal val="hidden"/>
                                      </p:to>
                                    </p:set>
                                  </p:childTnLst>
                                </p:cTn>
                              </p:par>
                            </p:childTnLst>
                          </p:cTn>
                        </p:par>
                        <p:par>
                          <p:cTn id="99" fill="hold" nodeType="afterGroup">
                            <p:stCondLst>
                              <p:cond delay="1000"/>
                            </p:stCondLst>
                            <p:childTnLst>
                              <p:par>
                                <p:cTn id="100" presetID="2" presetClass="entr" presetSubtype="9" fill="hold" grpId="0" nodeType="afterEffect">
                                  <p:stCondLst>
                                    <p:cond delay="0"/>
                                  </p:stCondLst>
                                  <p:childTnLst>
                                    <p:set>
                                      <p:cBhvr>
                                        <p:cTn id="101" dur="1" fill="hold">
                                          <p:stCondLst>
                                            <p:cond delay="0"/>
                                          </p:stCondLst>
                                        </p:cTn>
                                        <p:tgtEl>
                                          <p:spTgt spid="16">
                                            <p:bg/>
                                          </p:spTgt>
                                        </p:tgtEl>
                                        <p:attrNameLst>
                                          <p:attrName>style.visibility</p:attrName>
                                        </p:attrNameLst>
                                      </p:cBhvr>
                                      <p:to>
                                        <p:strVal val="visible"/>
                                      </p:to>
                                    </p:set>
                                    <p:anim calcmode="lin" valueType="num">
                                      <p:cBhvr additive="base">
                                        <p:cTn id="102"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103" dur="500" fill="hold"/>
                                        <p:tgtEl>
                                          <p:spTgt spid="16">
                                            <p:bg/>
                                          </p:spTgt>
                                        </p:tgtEl>
                                        <p:attrNameLst>
                                          <p:attrName>ppt_y</p:attrName>
                                        </p:attrNameLst>
                                      </p:cBhvr>
                                      <p:tavLst>
                                        <p:tav tm="0">
                                          <p:val>
                                            <p:strVal val="0-#ppt_h/2"/>
                                          </p:val>
                                        </p:tav>
                                        <p:tav tm="100000">
                                          <p:val>
                                            <p:strVal val="#ppt_y"/>
                                          </p:val>
                                        </p:tav>
                                      </p:tavLst>
                                    </p:anim>
                                  </p:childTnLst>
                                </p:cTn>
                              </p:par>
                            </p:childTnLst>
                          </p:cTn>
                        </p:par>
                        <p:par>
                          <p:cTn id="104" fill="hold" nodeType="afterGroup">
                            <p:stCondLst>
                              <p:cond delay="1500"/>
                            </p:stCondLst>
                            <p:childTnLst>
                              <p:par>
                                <p:cTn id="105" presetID="2" presetClass="entr" presetSubtype="9" fill="hold" grpId="0" nodeType="afterEffect">
                                  <p:stCondLst>
                                    <p:cond delay="0"/>
                                  </p:stCondLst>
                                  <p:childTnLst>
                                    <p:set>
                                      <p:cBhvr>
                                        <p:cTn id="106" dur="1" fill="hold">
                                          <p:stCondLst>
                                            <p:cond delay="0"/>
                                          </p:stCondLst>
                                        </p:cTn>
                                        <p:tgtEl>
                                          <p:spTgt spid="16">
                                            <p:txEl>
                                              <p:pRg st="0" end="0"/>
                                            </p:txEl>
                                          </p:spTgt>
                                        </p:tgtEl>
                                        <p:attrNameLst>
                                          <p:attrName>style.visibility</p:attrName>
                                        </p:attrNameLst>
                                      </p:cBhvr>
                                      <p:to>
                                        <p:strVal val="visible"/>
                                      </p:to>
                                    </p:set>
                                    <p:anim calcmode="lin" valueType="num">
                                      <p:cBhvr additive="base">
                                        <p:cTn id="10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08" dur="500" fill="hold"/>
                                        <p:tgtEl>
                                          <p:spTgt spid="1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9" fill="hold" grpId="0" nodeType="clickEffect">
                                  <p:stCondLst>
                                    <p:cond delay="0"/>
                                  </p:stCondLst>
                                  <p:childTnLst>
                                    <p:set>
                                      <p:cBhvr>
                                        <p:cTn id="112" dur="1" fill="hold">
                                          <p:stCondLst>
                                            <p:cond delay="0"/>
                                          </p:stCondLst>
                                        </p:cTn>
                                        <p:tgtEl>
                                          <p:spTgt spid="16">
                                            <p:txEl>
                                              <p:pRg st="1" end="1"/>
                                            </p:txEl>
                                          </p:spTgt>
                                        </p:tgtEl>
                                        <p:attrNameLst>
                                          <p:attrName>style.visibility</p:attrName>
                                        </p:attrNameLst>
                                      </p:cBhvr>
                                      <p:to>
                                        <p:strVal val="visible"/>
                                      </p:to>
                                    </p:set>
                                    <p:anim calcmode="lin" valueType="num">
                                      <p:cBhvr additive="base">
                                        <p:cTn id="1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1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9" fill="hold" grpId="0" nodeType="clickEffect">
                                  <p:stCondLst>
                                    <p:cond delay="0"/>
                                  </p:stCondLst>
                                  <p:childTnLst>
                                    <p:set>
                                      <p:cBhvr>
                                        <p:cTn id="118" dur="1" fill="hold">
                                          <p:stCondLst>
                                            <p:cond delay="0"/>
                                          </p:stCondLst>
                                        </p:cTn>
                                        <p:tgtEl>
                                          <p:spTgt spid="16">
                                            <p:txEl>
                                              <p:pRg st="2" end="2"/>
                                            </p:txEl>
                                          </p:spTgt>
                                        </p:tgtEl>
                                        <p:attrNameLst>
                                          <p:attrName>style.visibility</p:attrName>
                                        </p:attrNameLst>
                                      </p:cBhvr>
                                      <p:to>
                                        <p:strVal val="visible"/>
                                      </p:to>
                                    </p:set>
                                    <p:anim calcmode="lin" valueType="num">
                                      <p:cBhvr additive="base">
                                        <p:cTn id="119"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16">
                                            <p:txEl>
                                              <p:pRg st="2" end="2"/>
                                            </p:txEl>
                                          </p:spTgt>
                                        </p:tgtEl>
                                        <p:attrNameLst>
                                          <p:attrName>ppt_y</p:attrName>
                                        </p:attrNameLst>
                                      </p:cBhvr>
                                      <p:tavLst>
                                        <p:tav tm="0">
                                          <p:val>
                                            <p:strVal val="0-#ppt_h/2"/>
                                          </p:val>
                                        </p:tav>
                                        <p:tav tm="100000">
                                          <p:val>
                                            <p:strVal val="#ppt_y"/>
                                          </p:val>
                                        </p:tav>
                                      </p:tavLst>
                                    </p:anim>
                                  </p:childTnLst>
                                </p:cTn>
                              </p:par>
                            </p:childTnLst>
                          </p:cTn>
                        </p:par>
                        <p:par>
                          <p:cTn id="121" fill="hold" nodeType="afterGroup">
                            <p:stCondLst>
                              <p:cond delay="500"/>
                            </p:stCondLst>
                            <p:childTnLst>
                              <p:par>
                                <p:cTn id="122" presetID="2" presetClass="entr" presetSubtype="4" fill="hold" nodeType="afterEffect">
                                  <p:stCondLst>
                                    <p:cond delay="0"/>
                                  </p:stCondLst>
                                  <p:childTnLst>
                                    <p:set>
                                      <p:cBhvr>
                                        <p:cTn id="123" dur="1" fill="hold">
                                          <p:stCondLst>
                                            <p:cond delay="0"/>
                                          </p:stCondLst>
                                        </p:cTn>
                                        <p:tgtEl>
                                          <p:spTgt spid="48132"/>
                                        </p:tgtEl>
                                        <p:attrNameLst>
                                          <p:attrName>style.visibility</p:attrName>
                                        </p:attrNameLst>
                                      </p:cBhvr>
                                      <p:to>
                                        <p:strVal val="visible"/>
                                      </p:to>
                                    </p:set>
                                    <p:anim calcmode="lin" valueType="num">
                                      <p:cBhvr additive="base">
                                        <p:cTn id="124" dur="500" fill="hold"/>
                                        <p:tgtEl>
                                          <p:spTgt spid="48132"/>
                                        </p:tgtEl>
                                        <p:attrNameLst>
                                          <p:attrName>ppt_x</p:attrName>
                                        </p:attrNameLst>
                                      </p:cBhvr>
                                      <p:tavLst>
                                        <p:tav tm="0">
                                          <p:val>
                                            <p:strVal val="#ppt_x"/>
                                          </p:val>
                                        </p:tav>
                                        <p:tav tm="100000">
                                          <p:val>
                                            <p:strVal val="#ppt_x"/>
                                          </p:val>
                                        </p:tav>
                                      </p:tavLst>
                                    </p:anim>
                                    <p:anim calcmode="lin" valueType="num">
                                      <p:cBhvr additive="base">
                                        <p:cTn id="125"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9" fill="hold" grpId="0" nodeType="clickEffect">
                                  <p:stCondLst>
                                    <p:cond delay="0"/>
                                  </p:stCondLst>
                                  <p:childTnLst>
                                    <p:set>
                                      <p:cBhvr>
                                        <p:cTn id="129" dur="1" fill="hold">
                                          <p:stCondLst>
                                            <p:cond delay="0"/>
                                          </p:stCondLst>
                                        </p:cTn>
                                        <p:tgtEl>
                                          <p:spTgt spid="16">
                                            <p:txEl>
                                              <p:pRg st="3" end="3"/>
                                            </p:txEl>
                                          </p:spTgt>
                                        </p:tgtEl>
                                        <p:attrNameLst>
                                          <p:attrName>style.visibility</p:attrName>
                                        </p:attrNameLst>
                                      </p:cBhvr>
                                      <p:to>
                                        <p:strVal val="visible"/>
                                      </p:to>
                                    </p:set>
                                    <p:anim calcmode="lin" valueType="num">
                                      <p:cBhvr additive="base">
                                        <p:cTn id="130"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1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9" fill="hold" grpId="0" nodeType="clickEffect">
                                  <p:stCondLst>
                                    <p:cond delay="0"/>
                                  </p:stCondLst>
                                  <p:childTnLst>
                                    <p:set>
                                      <p:cBhvr>
                                        <p:cTn id="135" dur="1" fill="hold">
                                          <p:stCondLst>
                                            <p:cond delay="0"/>
                                          </p:stCondLst>
                                        </p:cTn>
                                        <p:tgtEl>
                                          <p:spTgt spid="16">
                                            <p:txEl>
                                              <p:pRg st="4" end="4"/>
                                            </p:txEl>
                                          </p:spTgt>
                                        </p:tgtEl>
                                        <p:attrNameLst>
                                          <p:attrName>style.visibility</p:attrName>
                                        </p:attrNameLst>
                                      </p:cBhvr>
                                      <p:to>
                                        <p:strVal val="visible"/>
                                      </p:to>
                                    </p:set>
                                    <p:anim calcmode="lin" valueType="num">
                                      <p:cBhvr additive="base">
                                        <p:cTn id="136" dur="500" fill="hold"/>
                                        <p:tgtEl>
                                          <p:spTgt spid="16">
                                            <p:txEl>
                                              <p:pRg st="4" end="4"/>
                                            </p:txEl>
                                          </p:spTgt>
                                        </p:tgtEl>
                                        <p:attrNameLst>
                                          <p:attrName>ppt_x</p:attrName>
                                        </p:attrNameLst>
                                      </p:cBhvr>
                                      <p:tavLst>
                                        <p:tav tm="0">
                                          <p:val>
                                            <p:strVal val="0-#ppt_w/2"/>
                                          </p:val>
                                        </p:tav>
                                        <p:tav tm="100000">
                                          <p:val>
                                            <p:strVal val="#ppt_x"/>
                                          </p:val>
                                        </p:tav>
                                      </p:tavLst>
                                    </p:anim>
                                    <p:anim calcmode="lin" valueType="num">
                                      <p:cBhvr additive="base">
                                        <p:cTn id="137" dur="500" fill="hold"/>
                                        <p:tgtEl>
                                          <p:spTgt spid="1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1" presetClass="exit" presetSubtype="0" fill="hold" grpId="1" nodeType="clickEffect">
                                  <p:stCondLst>
                                    <p:cond delay="0"/>
                                  </p:stCondLst>
                                  <p:childTnLst>
                                    <p:anim calcmode="lin" valueType="num">
                                      <p:cBhvr>
                                        <p:cTn id="141" dur="1000"/>
                                        <p:tgtEl>
                                          <p:spTgt spid="16">
                                            <p:txEl>
                                              <p:pRg st="0" end="0"/>
                                            </p:txEl>
                                          </p:spTgt>
                                        </p:tgtEl>
                                        <p:attrNameLst>
                                          <p:attrName>ppt_w</p:attrName>
                                        </p:attrNameLst>
                                      </p:cBhvr>
                                      <p:tavLst>
                                        <p:tav tm="0">
                                          <p:val>
                                            <p:strVal val="ppt_w"/>
                                          </p:val>
                                        </p:tav>
                                        <p:tav tm="100000">
                                          <p:val>
                                            <p:fltVal val="0"/>
                                          </p:val>
                                        </p:tav>
                                      </p:tavLst>
                                    </p:anim>
                                    <p:anim calcmode="lin" valueType="num">
                                      <p:cBhvr>
                                        <p:cTn id="142" dur="1000"/>
                                        <p:tgtEl>
                                          <p:spTgt spid="16">
                                            <p:txEl>
                                              <p:pRg st="0" end="0"/>
                                            </p:txEl>
                                          </p:spTgt>
                                        </p:tgtEl>
                                        <p:attrNameLst>
                                          <p:attrName>ppt_h</p:attrName>
                                        </p:attrNameLst>
                                      </p:cBhvr>
                                      <p:tavLst>
                                        <p:tav tm="0">
                                          <p:val>
                                            <p:strVal val="ppt_h"/>
                                          </p:val>
                                        </p:tav>
                                        <p:tav tm="100000">
                                          <p:val>
                                            <p:fltVal val="0"/>
                                          </p:val>
                                        </p:tav>
                                      </p:tavLst>
                                    </p:anim>
                                    <p:anim calcmode="lin" valueType="num">
                                      <p:cBhvr>
                                        <p:cTn id="143" dur="1000"/>
                                        <p:tgtEl>
                                          <p:spTgt spid="16">
                                            <p:txEl>
                                              <p:pRg st="0" end="0"/>
                                            </p:txEl>
                                          </p:spTgt>
                                        </p:tgtEl>
                                        <p:attrNameLst>
                                          <p:attrName>style.rotation</p:attrName>
                                        </p:attrNameLst>
                                      </p:cBhvr>
                                      <p:tavLst>
                                        <p:tav tm="0">
                                          <p:val>
                                            <p:fltVal val="0"/>
                                          </p:val>
                                        </p:tav>
                                        <p:tav tm="100000">
                                          <p:val>
                                            <p:fltVal val="90"/>
                                          </p:val>
                                        </p:tav>
                                      </p:tavLst>
                                    </p:anim>
                                    <p:animEffect transition="out" filter="fade">
                                      <p:cBhvr>
                                        <p:cTn id="144" dur="1000"/>
                                        <p:tgtEl>
                                          <p:spTgt spid="16">
                                            <p:txEl>
                                              <p:pRg st="0" end="0"/>
                                            </p:txEl>
                                          </p:spTgt>
                                        </p:tgtEl>
                                      </p:cBhvr>
                                    </p:animEffect>
                                    <p:set>
                                      <p:cBhvr>
                                        <p:cTn id="145" dur="1" fill="hold">
                                          <p:stCondLst>
                                            <p:cond delay="999"/>
                                          </p:stCondLst>
                                        </p:cTn>
                                        <p:tgtEl>
                                          <p:spTgt spid="16">
                                            <p:txEl>
                                              <p:pRg st="0" end="0"/>
                                            </p:txEl>
                                          </p:spTgt>
                                        </p:tgtEl>
                                        <p:attrNameLst>
                                          <p:attrName>style.visibility</p:attrName>
                                        </p:attrNameLst>
                                      </p:cBhvr>
                                      <p:to>
                                        <p:strVal val="hidden"/>
                                      </p:to>
                                    </p:set>
                                  </p:childTnLst>
                                </p:cTn>
                              </p:par>
                              <p:par>
                                <p:cTn id="146" presetID="31" presetClass="exit" presetSubtype="0" fill="hold" grpId="1" nodeType="withEffect">
                                  <p:stCondLst>
                                    <p:cond delay="0"/>
                                  </p:stCondLst>
                                  <p:childTnLst>
                                    <p:anim calcmode="lin" valueType="num">
                                      <p:cBhvr>
                                        <p:cTn id="147" dur="1000"/>
                                        <p:tgtEl>
                                          <p:spTgt spid="16">
                                            <p:txEl>
                                              <p:pRg st="1" end="1"/>
                                            </p:txEl>
                                          </p:spTgt>
                                        </p:tgtEl>
                                        <p:attrNameLst>
                                          <p:attrName>ppt_w</p:attrName>
                                        </p:attrNameLst>
                                      </p:cBhvr>
                                      <p:tavLst>
                                        <p:tav tm="0">
                                          <p:val>
                                            <p:strVal val="ppt_w"/>
                                          </p:val>
                                        </p:tav>
                                        <p:tav tm="100000">
                                          <p:val>
                                            <p:fltVal val="0"/>
                                          </p:val>
                                        </p:tav>
                                      </p:tavLst>
                                    </p:anim>
                                    <p:anim calcmode="lin" valueType="num">
                                      <p:cBhvr>
                                        <p:cTn id="148" dur="1000"/>
                                        <p:tgtEl>
                                          <p:spTgt spid="16">
                                            <p:txEl>
                                              <p:pRg st="1" end="1"/>
                                            </p:txEl>
                                          </p:spTgt>
                                        </p:tgtEl>
                                        <p:attrNameLst>
                                          <p:attrName>ppt_h</p:attrName>
                                        </p:attrNameLst>
                                      </p:cBhvr>
                                      <p:tavLst>
                                        <p:tav tm="0">
                                          <p:val>
                                            <p:strVal val="ppt_h"/>
                                          </p:val>
                                        </p:tav>
                                        <p:tav tm="100000">
                                          <p:val>
                                            <p:fltVal val="0"/>
                                          </p:val>
                                        </p:tav>
                                      </p:tavLst>
                                    </p:anim>
                                    <p:anim calcmode="lin" valueType="num">
                                      <p:cBhvr>
                                        <p:cTn id="149" dur="1000"/>
                                        <p:tgtEl>
                                          <p:spTgt spid="16">
                                            <p:txEl>
                                              <p:pRg st="1" end="1"/>
                                            </p:txEl>
                                          </p:spTgt>
                                        </p:tgtEl>
                                        <p:attrNameLst>
                                          <p:attrName>style.rotation</p:attrName>
                                        </p:attrNameLst>
                                      </p:cBhvr>
                                      <p:tavLst>
                                        <p:tav tm="0">
                                          <p:val>
                                            <p:fltVal val="0"/>
                                          </p:val>
                                        </p:tav>
                                        <p:tav tm="100000">
                                          <p:val>
                                            <p:fltVal val="90"/>
                                          </p:val>
                                        </p:tav>
                                      </p:tavLst>
                                    </p:anim>
                                    <p:animEffect transition="out" filter="fade">
                                      <p:cBhvr>
                                        <p:cTn id="150" dur="1000"/>
                                        <p:tgtEl>
                                          <p:spTgt spid="16">
                                            <p:txEl>
                                              <p:pRg st="1" end="1"/>
                                            </p:txEl>
                                          </p:spTgt>
                                        </p:tgtEl>
                                      </p:cBhvr>
                                    </p:animEffect>
                                    <p:set>
                                      <p:cBhvr>
                                        <p:cTn id="151" dur="1" fill="hold">
                                          <p:stCondLst>
                                            <p:cond delay="999"/>
                                          </p:stCondLst>
                                        </p:cTn>
                                        <p:tgtEl>
                                          <p:spTgt spid="16">
                                            <p:txEl>
                                              <p:pRg st="1" end="1"/>
                                            </p:txEl>
                                          </p:spTgt>
                                        </p:tgtEl>
                                        <p:attrNameLst>
                                          <p:attrName>style.visibility</p:attrName>
                                        </p:attrNameLst>
                                      </p:cBhvr>
                                      <p:to>
                                        <p:strVal val="hidden"/>
                                      </p:to>
                                    </p:set>
                                  </p:childTnLst>
                                </p:cTn>
                              </p:par>
                              <p:par>
                                <p:cTn id="152" presetID="31" presetClass="exit" presetSubtype="0" fill="hold" grpId="1" nodeType="withEffect">
                                  <p:stCondLst>
                                    <p:cond delay="0"/>
                                  </p:stCondLst>
                                  <p:childTnLst>
                                    <p:anim calcmode="lin" valueType="num">
                                      <p:cBhvr>
                                        <p:cTn id="153" dur="1000"/>
                                        <p:tgtEl>
                                          <p:spTgt spid="16">
                                            <p:txEl>
                                              <p:pRg st="2" end="2"/>
                                            </p:txEl>
                                          </p:spTgt>
                                        </p:tgtEl>
                                        <p:attrNameLst>
                                          <p:attrName>ppt_w</p:attrName>
                                        </p:attrNameLst>
                                      </p:cBhvr>
                                      <p:tavLst>
                                        <p:tav tm="0">
                                          <p:val>
                                            <p:strVal val="ppt_w"/>
                                          </p:val>
                                        </p:tav>
                                        <p:tav tm="100000">
                                          <p:val>
                                            <p:fltVal val="0"/>
                                          </p:val>
                                        </p:tav>
                                      </p:tavLst>
                                    </p:anim>
                                    <p:anim calcmode="lin" valueType="num">
                                      <p:cBhvr>
                                        <p:cTn id="154" dur="1000"/>
                                        <p:tgtEl>
                                          <p:spTgt spid="16">
                                            <p:txEl>
                                              <p:pRg st="2" end="2"/>
                                            </p:txEl>
                                          </p:spTgt>
                                        </p:tgtEl>
                                        <p:attrNameLst>
                                          <p:attrName>ppt_h</p:attrName>
                                        </p:attrNameLst>
                                      </p:cBhvr>
                                      <p:tavLst>
                                        <p:tav tm="0">
                                          <p:val>
                                            <p:strVal val="ppt_h"/>
                                          </p:val>
                                        </p:tav>
                                        <p:tav tm="100000">
                                          <p:val>
                                            <p:fltVal val="0"/>
                                          </p:val>
                                        </p:tav>
                                      </p:tavLst>
                                    </p:anim>
                                    <p:anim calcmode="lin" valueType="num">
                                      <p:cBhvr>
                                        <p:cTn id="155" dur="1000"/>
                                        <p:tgtEl>
                                          <p:spTgt spid="16">
                                            <p:txEl>
                                              <p:pRg st="2" end="2"/>
                                            </p:txEl>
                                          </p:spTgt>
                                        </p:tgtEl>
                                        <p:attrNameLst>
                                          <p:attrName>style.rotation</p:attrName>
                                        </p:attrNameLst>
                                      </p:cBhvr>
                                      <p:tavLst>
                                        <p:tav tm="0">
                                          <p:val>
                                            <p:fltVal val="0"/>
                                          </p:val>
                                        </p:tav>
                                        <p:tav tm="100000">
                                          <p:val>
                                            <p:fltVal val="90"/>
                                          </p:val>
                                        </p:tav>
                                      </p:tavLst>
                                    </p:anim>
                                    <p:animEffect transition="out" filter="fade">
                                      <p:cBhvr>
                                        <p:cTn id="156" dur="1000"/>
                                        <p:tgtEl>
                                          <p:spTgt spid="16">
                                            <p:txEl>
                                              <p:pRg st="2" end="2"/>
                                            </p:txEl>
                                          </p:spTgt>
                                        </p:tgtEl>
                                      </p:cBhvr>
                                    </p:animEffect>
                                    <p:set>
                                      <p:cBhvr>
                                        <p:cTn id="157" dur="1" fill="hold">
                                          <p:stCondLst>
                                            <p:cond delay="999"/>
                                          </p:stCondLst>
                                        </p:cTn>
                                        <p:tgtEl>
                                          <p:spTgt spid="16">
                                            <p:txEl>
                                              <p:pRg st="2" end="2"/>
                                            </p:txEl>
                                          </p:spTgt>
                                        </p:tgtEl>
                                        <p:attrNameLst>
                                          <p:attrName>style.visibility</p:attrName>
                                        </p:attrNameLst>
                                      </p:cBhvr>
                                      <p:to>
                                        <p:strVal val="hidden"/>
                                      </p:to>
                                    </p:set>
                                  </p:childTnLst>
                                </p:cTn>
                              </p:par>
                              <p:par>
                                <p:cTn id="158" presetID="31" presetClass="exit" presetSubtype="0" fill="hold" grpId="1" nodeType="withEffect">
                                  <p:stCondLst>
                                    <p:cond delay="0"/>
                                  </p:stCondLst>
                                  <p:childTnLst>
                                    <p:anim calcmode="lin" valueType="num">
                                      <p:cBhvr>
                                        <p:cTn id="159" dur="1000"/>
                                        <p:tgtEl>
                                          <p:spTgt spid="16">
                                            <p:txEl>
                                              <p:pRg st="3" end="3"/>
                                            </p:txEl>
                                          </p:spTgt>
                                        </p:tgtEl>
                                        <p:attrNameLst>
                                          <p:attrName>ppt_w</p:attrName>
                                        </p:attrNameLst>
                                      </p:cBhvr>
                                      <p:tavLst>
                                        <p:tav tm="0">
                                          <p:val>
                                            <p:strVal val="ppt_w"/>
                                          </p:val>
                                        </p:tav>
                                        <p:tav tm="100000">
                                          <p:val>
                                            <p:fltVal val="0"/>
                                          </p:val>
                                        </p:tav>
                                      </p:tavLst>
                                    </p:anim>
                                    <p:anim calcmode="lin" valueType="num">
                                      <p:cBhvr>
                                        <p:cTn id="160" dur="1000"/>
                                        <p:tgtEl>
                                          <p:spTgt spid="16">
                                            <p:txEl>
                                              <p:pRg st="3" end="3"/>
                                            </p:txEl>
                                          </p:spTgt>
                                        </p:tgtEl>
                                        <p:attrNameLst>
                                          <p:attrName>ppt_h</p:attrName>
                                        </p:attrNameLst>
                                      </p:cBhvr>
                                      <p:tavLst>
                                        <p:tav tm="0">
                                          <p:val>
                                            <p:strVal val="ppt_h"/>
                                          </p:val>
                                        </p:tav>
                                        <p:tav tm="100000">
                                          <p:val>
                                            <p:fltVal val="0"/>
                                          </p:val>
                                        </p:tav>
                                      </p:tavLst>
                                    </p:anim>
                                    <p:anim calcmode="lin" valueType="num">
                                      <p:cBhvr>
                                        <p:cTn id="161" dur="1000"/>
                                        <p:tgtEl>
                                          <p:spTgt spid="16">
                                            <p:txEl>
                                              <p:pRg st="3" end="3"/>
                                            </p:txEl>
                                          </p:spTgt>
                                        </p:tgtEl>
                                        <p:attrNameLst>
                                          <p:attrName>style.rotation</p:attrName>
                                        </p:attrNameLst>
                                      </p:cBhvr>
                                      <p:tavLst>
                                        <p:tav tm="0">
                                          <p:val>
                                            <p:fltVal val="0"/>
                                          </p:val>
                                        </p:tav>
                                        <p:tav tm="100000">
                                          <p:val>
                                            <p:fltVal val="90"/>
                                          </p:val>
                                        </p:tav>
                                      </p:tavLst>
                                    </p:anim>
                                    <p:animEffect transition="out" filter="fade">
                                      <p:cBhvr>
                                        <p:cTn id="162" dur="1000"/>
                                        <p:tgtEl>
                                          <p:spTgt spid="16">
                                            <p:txEl>
                                              <p:pRg st="3" end="3"/>
                                            </p:txEl>
                                          </p:spTgt>
                                        </p:tgtEl>
                                      </p:cBhvr>
                                    </p:animEffect>
                                    <p:set>
                                      <p:cBhvr>
                                        <p:cTn id="163" dur="1" fill="hold">
                                          <p:stCondLst>
                                            <p:cond delay="999"/>
                                          </p:stCondLst>
                                        </p:cTn>
                                        <p:tgtEl>
                                          <p:spTgt spid="16">
                                            <p:txEl>
                                              <p:pRg st="3" end="3"/>
                                            </p:txEl>
                                          </p:spTgt>
                                        </p:tgtEl>
                                        <p:attrNameLst>
                                          <p:attrName>style.visibility</p:attrName>
                                        </p:attrNameLst>
                                      </p:cBhvr>
                                      <p:to>
                                        <p:strVal val="hidden"/>
                                      </p:to>
                                    </p:set>
                                  </p:childTnLst>
                                </p:cTn>
                              </p:par>
                              <p:par>
                                <p:cTn id="164" presetID="31" presetClass="exit" presetSubtype="0" fill="hold" grpId="1" nodeType="withEffect">
                                  <p:stCondLst>
                                    <p:cond delay="0"/>
                                  </p:stCondLst>
                                  <p:childTnLst>
                                    <p:anim calcmode="lin" valueType="num">
                                      <p:cBhvr>
                                        <p:cTn id="165" dur="1000"/>
                                        <p:tgtEl>
                                          <p:spTgt spid="16">
                                            <p:txEl>
                                              <p:pRg st="4" end="4"/>
                                            </p:txEl>
                                          </p:spTgt>
                                        </p:tgtEl>
                                        <p:attrNameLst>
                                          <p:attrName>ppt_w</p:attrName>
                                        </p:attrNameLst>
                                      </p:cBhvr>
                                      <p:tavLst>
                                        <p:tav tm="0">
                                          <p:val>
                                            <p:strVal val="ppt_w"/>
                                          </p:val>
                                        </p:tav>
                                        <p:tav tm="100000">
                                          <p:val>
                                            <p:fltVal val="0"/>
                                          </p:val>
                                        </p:tav>
                                      </p:tavLst>
                                    </p:anim>
                                    <p:anim calcmode="lin" valueType="num">
                                      <p:cBhvr>
                                        <p:cTn id="166" dur="1000"/>
                                        <p:tgtEl>
                                          <p:spTgt spid="16">
                                            <p:txEl>
                                              <p:pRg st="4" end="4"/>
                                            </p:txEl>
                                          </p:spTgt>
                                        </p:tgtEl>
                                        <p:attrNameLst>
                                          <p:attrName>ppt_h</p:attrName>
                                        </p:attrNameLst>
                                      </p:cBhvr>
                                      <p:tavLst>
                                        <p:tav tm="0">
                                          <p:val>
                                            <p:strVal val="ppt_h"/>
                                          </p:val>
                                        </p:tav>
                                        <p:tav tm="100000">
                                          <p:val>
                                            <p:fltVal val="0"/>
                                          </p:val>
                                        </p:tav>
                                      </p:tavLst>
                                    </p:anim>
                                    <p:anim calcmode="lin" valueType="num">
                                      <p:cBhvr>
                                        <p:cTn id="167" dur="1000"/>
                                        <p:tgtEl>
                                          <p:spTgt spid="16">
                                            <p:txEl>
                                              <p:pRg st="4" end="4"/>
                                            </p:txEl>
                                          </p:spTgt>
                                        </p:tgtEl>
                                        <p:attrNameLst>
                                          <p:attrName>style.rotation</p:attrName>
                                        </p:attrNameLst>
                                      </p:cBhvr>
                                      <p:tavLst>
                                        <p:tav tm="0">
                                          <p:val>
                                            <p:fltVal val="0"/>
                                          </p:val>
                                        </p:tav>
                                        <p:tav tm="100000">
                                          <p:val>
                                            <p:fltVal val="90"/>
                                          </p:val>
                                        </p:tav>
                                      </p:tavLst>
                                    </p:anim>
                                    <p:animEffect transition="out" filter="fade">
                                      <p:cBhvr>
                                        <p:cTn id="168" dur="1000"/>
                                        <p:tgtEl>
                                          <p:spTgt spid="16">
                                            <p:txEl>
                                              <p:pRg st="4" end="4"/>
                                            </p:txEl>
                                          </p:spTgt>
                                        </p:tgtEl>
                                      </p:cBhvr>
                                    </p:animEffect>
                                    <p:set>
                                      <p:cBhvr>
                                        <p:cTn id="169" dur="1" fill="hold">
                                          <p:stCondLst>
                                            <p:cond delay="999"/>
                                          </p:stCondLst>
                                        </p:cTn>
                                        <p:tgtEl>
                                          <p:spTgt spid="16">
                                            <p:txEl>
                                              <p:pRg st="4" end="4"/>
                                            </p:txEl>
                                          </p:spTgt>
                                        </p:tgtEl>
                                        <p:attrNameLst>
                                          <p:attrName>style.visibility</p:attrName>
                                        </p:attrNameLst>
                                      </p:cBhvr>
                                      <p:to>
                                        <p:strVal val="hidden"/>
                                      </p:to>
                                    </p:set>
                                  </p:childTnLst>
                                </p:cTn>
                              </p:par>
                              <p:par>
                                <p:cTn id="170" presetID="31" presetClass="exit" presetSubtype="0" fill="hold" grpId="1" nodeType="withEffect">
                                  <p:stCondLst>
                                    <p:cond delay="0"/>
                                  </p:stCondLst>
                                  <p:childTnLst>
                                    <p:anim calcmode="lin" valueType="num">
                                      <p:cBhvr>
                                        <p:cTn id="171" dur="1000"/>
                                        <p:tgtEl>
                                          <p:spTgt spid="16">
                                            <p:bg/>
                                          </p:spTgt>
                                        </p:tgtEl>
                                        <p:attrNameLst>
                                          <p:attrName>ppt_w</p:attrName>
                                        </p:attrNameLst>
                                      </p:cBhvr>
                                      <p:tavLst>
                                        <p:tav tm="0">
                                          <p:val>
                                            <p:strVal val="ppt_w"/>
                                          </p:val>
                                        </p:tav>
                                        <p:tav tm="100000">
                                          <p:val>
                                            <p:fltVal val="0"/>
                                          </p:val>
                                        </p:tav>
                                      </p:tavLst>
                                    </p:anim>
                                    <p:anim calcmode="lin" valueType="num">
                                      <p:cBhvr>
                                        <p:cTn id="172" dur="1000"/>
                                        <p:tgtEl>
                                          <p:spTgt spid="16">
                                            <p:bg/>
                                          </p:spTgt>
                                        </p:tgtEl>
                                        <p:attrNameLst>
                                          <p:attrName>ppt_h</p:attrName>
                                        </p:attrNameLst>
                                      </p:cBhvr>
                                      <p:tavLst>
                                        <p:tav tm="0">
                                          <p:val>
                                            <p:strVal val="ppt_h"/>
                                          </p:val>
                                        </p:tav>
                                        <p:tav tm="100000">
                                          <p:val>
                                            <p:fltVal val="0"/>
                                          </p:val>
                                        </p:tav>
                                      </p:tavLst>
                                    </p:anim>
                                    <p:anim calcmode="lin" valueType="num">
                                      <p:cBhvr>
                                        <p:cTn id="173" dur="1000"/>
                                        <p:tgtEl>
                                          <p:spTgt spid="16">
                                            <p:bg/>
                                          </p:spTgt>
                                        </p:tgtEl>
                                        <p:attrNameLst>
                                          <p:attrName>style.rotation</p:attrName>
                                        </p:attrNameLst>
                                      </p:cBhvr>
                                      <p:tavLst>
                                        <p:tav tm="0">
                                          <p:val>
                                            <p:fltVal val="0"/>
                                          </p:val>
                                        </p:tav>
                                        <p:tav tm="100000">
                                          <p:val>
                                            <p:fltVal val="90"/>
                                          </p:val>
                                        </p:tav>
                                      </p:tavLst>
                                    </p:anim>
                                    <p:animEffect transition="out" filter="fade">
                                      <p:cBhvr>
                                        <p:cTn id="174" dur="1000"/>
                                        <p:tgtEl>
                                          <p:spTgt spid="16">
                                            <p:bg/>
                                          </p:spTgt>
                                        </p:tgtEl>
                                      </p:cBhvr>
                                    </p:animEffect>
                                    <p:set>
                                      <p:cBhvr>
                                        <p:cTn id="175" dur="1" fill="hold">
                                          <p:stCondLst>
                                            <p:cond delay="999"/>
                                          </p:stCondLst>
                                        </p:cTn>
                                        <p:tgtEl>
                                          <p:spTgt spid="16">
                                            <p:bg/>
                                          </p:spTgt>
                                        </p:tgtEl>
                                        <p:attrNameLst>
                                          <p:attrName>style.visibility</p:attrName>
                                        </p:attrNameLst>
                                      </p:cBhvr>
                                      <p:to>
                                        <p:strVal val="hidden"/>
                                      </p:to>
                                    </p:set>
                                  </p:childTnLst>
                                </p:cTn>
                              </p:par>
                              <p:par>
                                <p:cTn id="176" presetID="31" presetClass="exit" presetSubtype="0" fill="hold" nodeType="withEffect">
                                  <p:stCondLst>
                                    <p:cond delay="0"/>
                                  </p:stCondLst>
                                  <p:childTnLst>
                                    <p:anim calcmode="lin" valueType="num">
                                      <p:cBhvr>
                                        <p:cTn id="177" dur="1000"/>
                                        <p:tgtEl>
                                          <p:spTgt spid="48132"/>
                                        </p:tgtEl>
                                        <p:attrNameLst>
                                          <p:attrName>ppt_w</p:attrName>
                                        </p:attrNameLst>
                                      </p:cBhvr>
                                      <p:tavLst>
                                        <p:tav tm="0">
                                          <p:val>
                                            <p:strVal val="ppt_w"/>
                                          </p:val>
                                        </p:tav>
                                        <p:tav tm="100000">
                                          <p:val>
                                            <p:fltVal val="0"/>
                                          </p:val>
                                        </p:tav>
                                      </p:tavLst>
                                    </p:anim>
                                    <p:anim calcmode="lin" valueType="num">
                                      <p:cBhvr>
                                        <p:cTn id="178" dur="1000"/>
                                        <p:tgtEl>
                                          <p:spTgt spid="48132"/>
                                        </p:tgtEl>
                                        <p:attrNameLst>
                                          <p:attrName>ppt_h</p:attrName>
                                        </p:attrNameLst>
                                      </p:cBhvr>
                                      <p:tavLst>
                                        <p:tav tm="0">
                                          <p:val>
                                            <p:strVal val="ppt_h"/>
                                          </p:val>
                                        </p:tav>
                                        <p:tav tm="100000">
                                          <p:val>
                                            <p:fltVal val="0"/>
                                          </p:val>
                                        </p:tav>
                                      </p:tavLst>
                                    </p:anim>
                                    <p:anim calcmode="lin" valueType="num">
                                      <p:cBhvr>
                                        <p:cTn id="179" dur="1000"/>
                                        <p:tgtEl>
                                          <p:spTgt spid="48132"/>
                                        </p:tgtEl>
                                        <p:attrNameLst>
                                          <p:attrName>style.rotation</p:attrName>
                                        </p:attrNameLst>
                                      </p:cBhvr>
                                      <p:tavLst>
                                        <p:tav tm="0">
                                          <p:val>
                                            <p:fltVal val="0"/>
                                          </p:val>
                                        </p:tav>
                                        <p:tav tm="100000">
                                          <p:val>
                                            <p:fltVal val="90"/>
                                          </p:val>
                                        </p:tav>
                                      </p:tavLst>
                                    </p:anim>
                                    <p:animEffect transition="out" filter="fade">
                                      <p:cBhvr>
                                        <p:cTn id="180" dur="1000"/>
                                        <p:tgtEl>
                                          <p:spTgt spid="48132"/>
                                        </p:tgtEl>
                                      </p:cBhvr>
                                    </p:animEffect>
                                    <p:set>
                                      <p:cBhvr>
                                        <p:cTn id="181" dur="1" fill="hold">
                                          <p:stCondLst>
                                            <p:cond delay="999"/>
                                          </p:stCondLst>
                                        </p:cTn>
                                        <p:tgtEl>
                                          <p:spTgt spid="48132"/>
                                        </p:tgtEl>
                                        <p:attrNameLst>
                                          <p:attrName>style.visibility</p:attrName>
                                        </p:attrNameLst>
                                      </p:cBhvr>
                                      <p:to>
                                        <p:strVal val="hidden"/>
                                      </p:to>
                                    </p:set>
                                  </p:childTnLst>
                                </p:cTn>
                              </p:par>
                            </p:childTnLst>
                          </p:cTn>
                        </p:par>
                        <p:par>
                          <p:cTn id="182" fill="hold" nodeType="afterGroup">
                            <p:stCondLst>
                              <p:cond delay="1000"/>
                            </p:stCondLst>
                            <p:childTnLst>
                              <p:par>
                                <p:cTn id="183" presetID="2" presetClass="entr" presetSubtype="9" fill="hold" grpId="0" nodeType="afterEffect">
                                  <p:stCondLst>
                                    <p:cond delay="0"/>
                                  </p:stCondLst>
                                  <p:childTnLst>
                                    <p:set>
                                      <p:cBhvr>
                                        <p:cTn id="184" dur="1" fill="hold">
                                          <p:stCondLst>
                                            <p:cond delay="0"/>
                                          </p:stCondLst>
                                        </p:cTn>
                                        <p:tgtEl>
                                          <p:spTgt spid="17">
                                            <p:bg/>
                                          </p:spTgt>
                                        </p:tgtEl>
                                        <p:attrNameLst>
                                          <p:attrName>style.visibility</p:attrName>
                                        </p:attrNameLst>
                                      </p:cBhvr>
                                      <p:to>
                                        <p:strVal val="visible"/>
                                      </p:to>
                                    </p:set>
                                    <p:anim calcmode="lin" valueType="num">
                                      <p:cBhvr additive="base">
                                        <p:cTn id="185" dur="500" fill="hold"/>
                                        <p:tgtEl>
                                          <p:spTgt spid="17">
                                            <p:bg/>
                                          </p:spTgt>
                                        </p:tgtEl>
                                        <p:attrNameLst>
                                          <p:attrName>ppt_x</p:attrName>
                                        </p:attrNameLst>
                                      </p:cBhvr>
                                      <p:tavLst>
                                        <p:tav tm="0">
                                          <p:val>
                                            <p:strVal val="0-#ppt_w/2"/>
                                          </p:val>
                                        </p:tav>
                                        <p:tav tm="100000">
                                          <p:val>
                                            <p:strVal val="#ppt_x"/>
                                          </p:val>
                                        </p:tav>
                                      </p:tavLst>
                                    </p:anim>
                                    <p:anim calcmode="lin" valueType="num">
                                      <p:cBhvr additive="base">
                                        <p:cTn id="186" dur="500" fill="hold"/>
                                        <p:tgtEl>
                                          <p:spTgt spid="17">
                                            <p:bg/>
                                          </p:spTgt>
                                        </p:tgtEl>
                                        <p:attrNameLst>
                                          <p:attrName>ppt_y</p:attrName>
                                        </p:attrNameLst>
                                      </p:cBhvr>
                                      <p:tavLst>
                                        <p:tav tm="0">
                                          <p:val>
                                            <p:strVal val="0-#ppt_h/2"/>
                                          </p:val>
                                        </p:tav>
                                        <p:tav tm="100000">
                                          <p:val>
                                            <p:strVal val="#ppt_y"/>
                                          </p:val>
                                        </p:tav>
                                      </p:tavLst>
                                    </p:anim>
                                  </p:childTnLst>
                                </p:cTn>
                              </p:par>
                            </p:childTnLst>
                          </p:cTn>
                        </p:par>
                        <p:par>
                          <p:cTn id="187" fill="hold" nodeType="afterGroup">
                            <p:stCondLst>
                              <p:cond delay="1500"/>
                            </p:stCondLst>
                            <p:childTnLst>
                              <p:par>
                                <p:cTn id="188" presetID="2" presetClass="entr" presetSubtype="9" fill="hold" grpId="0" nodeType="afterEffect">
                                  <p:stCondLst>
                                    <p:cond delay="0"/>
                                  </p:stCondLst>
                                  <p:childTnLst>
                                    <p:set>
                                      <p:cBhvr>
                                        <p:cTn id="189" dur="1" fill="hold">
                                          <p:stCondLst>
                                            <p:cond delay="0"/>
                                          </p:stCondLst>
                                        </p:cTn>
                                        <p:tgtEl>
                                          <p:spTgt spid="17">
                                            <p:txEl>
                                              <p:pRg st="0" end="0"/>
                                            </p:txEl>
                                          </p:spTgt>
                                        </p:tgtEl>
                                        <p:attrNameLst>
                                          <p:attrName>style.visibility</p:attrName>
                                        </p:attrNameLst>
                                      </p:cBhvr>
                                      <p:to>
                                        <p:strVal val="visible"/>
                                      </p:to>
                                    </p:set>
                                    <p:anim calcmode="lin" valueType="num">
                                      <p:cBhvr additive="base">
                                        <p:cTn id="190"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91"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 presetClass="entr" presetSubtype="9" fill="hold" grpId="0" nodeType="clickEffect">
                                  <p:stCondLst>
                                    <p:cond delay="0"/>
                                  </p:stCondLst>
                                  <p:childTnLst>
                                    <p:set>
                                      <p:cBhvr>
                                        <p:cTn id="195" dur="1" fill="hold">
                                          <p:stCondLst>
                                            <p:cond delay="0"/>
                                          </p:stCondLst>
                                        </p:cTn>
                                        <p:tgtEl>
                                          <p:spTgt spid="17">
                                            <p:txEl>
                                              <p:pRg st="1" end="1"/>
                                            </p:txEl>
                                          </p:spTgt>
                                        </p:tgtEl>
                                        <p:attrNameLst>
                                          <p:attrName>style.visibility</p:attrName>
                                        </p:attrNameLst>
                                      </p:cBhvr>
                                      <p:to>
                                        <p:strVal val="visible"/>
                                      </p:to>
                                    </p:set>
                                    <p:anim calcmode="lin" valueType="num">
                                      <p:cBhvr additive="base">
                                        <p:cTn id="196" dur="500" fill="hold"/>
                                        <p:tgtEl>
                                          <p:spTgt spid="17">
                                            <p:txEl>
                                              <p:pRg st="1" end="1"/>
                                            </p:txEl>
                                          </p:spTgt>
                                        </p:tgtEl>
                                        <p:attrNameLst>
                                          <p:attrName>ppt_x</p:attrName>
                                        </p:attrNameLst>
                                      </p:cBhvr>
                                      <p:tavLst>
                                        <p:tav tm="0">
                                          <p:val>
                                            <p:strVal val="0-#ppt_w/2"/>
                                          </p:val>
                                        </p:tav>
                                        <p:tav tm="100000">
                                          <p:val>
                                            <p:strVal val="#ppt_x"/>
                                          </p:val>
                                        </p:tav>
                                      </p:tavLst>
                                    </p:anim>
                                    <p:anim calcmode="lin" valueType="num">
                                      <p:cBhvr additive="base">
                                        <p:cTn id="197" dur="500" fill="hold"/>
                                        <p:tgtEl>
                                          <p:spTgt spid="1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 presetClass="entr" presetSubtype="9" fill="hold" grpId="0" nodeType="clickEffect">
                                  <p:stCondLst>
                                    <p:cond delay="0"/>
                                  </p:stCondLst>
                                  <p:childTnLst>
                                    <p:set>
                                      <p:cBhvr>
                                        <p:cTn id="201" dur="1" fill="hold">
                                          <p:stCondLst>
                                            <p:cond delay="0"/>
                                          </p:stCondLst>
                                        </p:cTn>
                                        <p:tgtEl>
                                          <p:spTgt spid="17">
                                            <p:txEl>
                                              <p:pRg st="2" end="2"/>
                                            </p:txEl>
                                          </p:spTgt>
                                        </p:tgtEl>
                                        <p:attrNameLst>
                                          <p:attrName>style.visibility</p:attrName>
                                        </p:attrNameLst>
                                      </p:cBhvr>
                                      <p:to>
                                        <p:strVal val="visible"/>
                                      </p:to>
                                    </p:set>
                                    <p:anim calcmode="lin" valueType="num">
                                      <p:cBhvr additive="base">
                                        <p:cTn id="202" dur="500" fill="hold"/>
                                        <p:tgtEl>
                                          <p:spTgt spid="17">
                                            <p:txEl>
                                              <p:pRg st="2" end="2"/>
                                            </p:txEl>
                                          </p:spTgt>
                                        </p:tgtEl>
                                        <p:attrNameLst>
                                          <p:attrName>ppt_x</p:attrName>
                                        </p:attrNameLst>
                                      </p:cBhvr>
                                      <p:tavLst>
                                        <p:tav tm="0">
                                          <p:val>
                                            <p:strVal val="0-#ppt_w/2"/>
                                          </p:val>
                                        </p:tav>
                                        <p:tav tm="100000">
                                          <p:val>
                                            <p:strVal val="#ppt_x"/>
                                          </p:val>
                                        </p:tav>
                                      </p:tavLst>
                                    </p:anim>
                                    <p:anim calcmode="lin" valueType="num">
                                      <p:cBhvr additive="base">
                                        <p:cTn id="203" dur="500" fill="hold"/>
                                        <p:tgtEl>
                                          <p:spTgt spid="1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31" presetClass="exit" presetSubtype="0" fill="hold" grpId="1" nodeType="clickEffect">
                                  <p:stCondLst>
                                    <p:cond delay="0"/>
                                  </p:stCondLst>
                                  <p:childTnLst>
                                    <p:anim calcmode="lin" valueType="num">
                                      <p:cBhvr>
                                        <p:cTn id="207" dur="1000"/>
                                        <p:tgtEl>
                                          <p:spTgt spid="17">
                                            <p:txEl>
                                              <p:pRg st="0" end="0"/>
                                            </p:txEl>
                                          </p:spTgt>
                                        </p:tgtEl>
                                        <p:attrNameLst>
                                          <p:attrName>ppt_w</p:attrName>
                                        </p:attrNameLst>
                                      </p:cBhvr>
                                      <p:tavLst>
                                        <p:tav tm="0">
                                          <p:val>
                                            <p:strVal val="ppt_w"/>
                                          </p:val>
                                        </p:tav>
                                        <p:tav tm="100000">
                                          <p:val>
                                            <p:fltVal val="0"/>
                                          </p:val>
                                        </p:tav>
                                      </p:tavLst>
                                    </p:anim>
                                    <p:anim calcmode="lin" valueType="num">
                                      <p:cBhvr>
                                        <p:cTn id="208" dur="1000"/>
                                        <p:tgtEl>
                                          <p:spTgt spid="17">
                                            <p:txEl>
                                              <p:pRg st="0" end="0"/>
                                            </p:txEl>
                                          </p:spTgt>
                                        </p:tgtEl>
                                        <p:attrNameLst>
                                          <p:attrName>ppt_h</p:attrName>
                                        </p:attrNameLst>
                                      </p:cBhvr>
                                      <p:tavLst>
                                        <p:tav tm="0">
                                          <p:val>
                                            <p:strVal val="ppt_h"/>
                                          </p:val>
                                        </p:tav>
                                        <p:tav tm="100000">
                                          <p:val>
                                            <p:fltVal val="0"/>
                                          </p:val>
                                        </p:tav>
                                      </p:tavLst>
                                    </p:anim>
                                    <p:anim calcmode="lin" valueType="num">
                                      <p:cBhvr>
                                        <p:cTn id="209" dur="1000"/>
                                        <p:tgtEl>
                                          <p:spTgt spid="17">
                                            <p:txEl>
                                              <p:pRg st="0" end="0"/>
                                            </p:txEl>
                                          </p:spTgt>
                                        </p:tgtEl>
                                        <p:attrNameLst>
                                          <p:attrName>style.rotation</p:attrName>
                                        </p:attrNameLst>
                                      </p:cBhvr>
                                      <p:tavLst>
                                        <p:tav tm="0">
                                          <p:val>
                                            <p:fltVal val="0"/>
                                          </p:val>
                                        </p:tav>
                                        <p:tav tm="100000">
                                          <p:val>
                                            <p:fltVal val="90"/>
                                          </p:val>
                                        </p:tav>
                                      </p:tavLst>
                                    </p:anim>
                                    <p:animEffect transition="out" filter="fade">
                                      <p:cBhvr>
                                        <p:cTn id="210" dur="1000"/>
                                        <p:tgtEl>
                                          <p:spTgt spid="17">
                                            <p:txEl>
                                              <p:pRg st="0" end="0"/>
                                            </p:txEl>
                                          </p:spTgt>
                                        </p:tgtEl>
                                      </p:cBhvr>
                                    </p:animEffect>
                                    <p:set>
                                      <p:cBhvr>
                                        <p:cTn id="211" dur="1" fill="hold">
                                          <p:stCondLst>
                                            <p:cond delay="999"/>
                                          </p:stCondLst>
                                        </p:cTn>
                                        <p:tgtEl>
                                          <p:spTgt spid="17">
                                            <p:txEl>
                                              <p:pRg st="0" end="0"/>
                                            </p:txEl>
                                          </p:spTgt>
                                        </p:tgtEl>
                                        <p:attrNameLst>
                                          <p:attrName>style.visibility</p:attrName>
                                        </p:attrNameLst>
                                      </p:cBhvr>
                                      <p:to>
                                        <p:strVal val="hidden"/>
                                      </p:to>
                                    </p:set>
                                  </p:childTnLst>
                                </p:cTn>
                              </p:par>
                              <p:par>
                                <p:cTn id="212" presetID="31" presetClass="exit" presetSubtype="0" fill="hold" grpId="1" nodeType="withEffect">
                                  <p:stCondLst>
                                    <p:cond delay="0"/>
                                  </p:stCondLst>
                                  <p:childTnLst>
                                    <p:anim calcmode="lin" valueType="num">
                                      <p:cBhvr>
                                        <p:cTn id="213" dur="1000"/>
                                        <p:tgtEl>
                                          <p:spTgt spid="17">
                                            <p:txEl>
                                              <p:pRg st="1" end="1"/>
                                            </p:txEl>
                                          </p:spTgt>
                                        </p:tgtEl>
                                        <p:attrNameLst>
                                          <p:attrName>ppt_w</p:attrName>
                                        </p:attrNameLst>
                                      </p:cBhvr>
                                      <p:tavLst>
                                        <p:tav tm="0">
                                          <p:val>
                                            <p:strVal val="ppt_w"/>
                                          </p:val>
                                        </p:tav>
                                        <p:tav tm="100000">
                                          <p:val>
                                            <p:fltVal val="0"/>
                                          </p:val>
                                        </p:tav>
                                      </p:tavLst>
                                    </p:anim>
                                    <p:anim calcmode="lin" valueType="num">
                                      <p:cBhvr>
                                        <p:cTn id="214" dur="1000"/>
                                        <p:tgtEl>
                                          <p:spTgt spid="17">
                                            <p:txEl>
                                              <p:pRg st="1" end="1"/>
                                            </p:txEl>
                                          </p:spTgt>
                                        </p:tgtEl>
                                        <p:attrNameLst>
                                          <p:attrName>ppt_h</p:attrName>
                                        </p:attrNameLst>
                                      </p:cBhvr>
                                      <p:tavLst>
                                        <p:tav tm="0">
                                          <p:val>
                                            <p:strVal val="ppt_h"/>
                                          </p:val>
                                        </p:tav>
                                        <p:tav tm="100000">
                                          <p:val>
                                            <p:fltVal val="0"/>
                                          </p:val>
                                        </p:tav>
                                      </p:tavLst>
                                    </p:anim>
                                    <p:anim calcmode="lin" valueType="num">
                                      <p:cBhvr>
                                        <p:cTn id="215" dur="1000"/>
                                        <p:tgtEl>
                                          <p:spTgt spid="17">
                                            <p:txEl>
                                              <p:pRg st="1" end="1"/>
                                            </p:txEl>
                                          </p:spTgt>
                                        </p:tgtEl>
                                        <p:attrNameLst>
                                          <p:attrName>style.rotation</p:attrName>
                                        </p:attrNameLst>
                                      </p:cBhvr>
                                      <p:tavLst>
                                        <p:tav tm="0">
                                          <p:val>
                                            <p:fltVal val="0"/>
                                          </p:val>
                                        </p:tav>
                                        <p:tav tm="100000">
                                          <p:val>
                                            <p:fltVal val="90"/>
                                          </p:val>
                                        </p:tav>
                                      </p:tavLst>
                                    </p:anim>
                                    <p:animEffect transition="out" filter="fade">
                                      <p:cBhvr>
                                        <p:cTn id="216" dur="1000"/>
                                        <p:tgtEl>
                                          <p:spTgt spid="17">
                                            <p:txEl>
                                              <p:pRg st="1" end="1"/>
                                            </p:txEl>
                                          </p:spTgt>
                                        </p:tgtEl>
                                      </p:cBhvr>
                                    </p:animEffect>
                                    <p:set>
                                      <p:cBhvr>
                                        <p:cTn id="217" dur="1" fill="hold">
                                          <p:stCondLst>
                                            <p:cond delay="999"/>
                                          </p:stCondLst>
                                        </p:cTn>
                                        <p:tgtEl>
                                          <p:spTgt spid="17">
                                            <p:txEl>
                                              <p:pRg st="1" end="1"/>
                                            </p:txEl>
                                          </p:spTgt>
                                        </p:tgtEl>
                                        <p:attrNameLst>
                                          <p:attrName>style.visibility</p:attrName>
                                        </p:attrNameLst>
                                      </p:cBhvr>
                                      <p:to>
                                        <p:strVal val="hidden"/>
                                      </p:to>
                                    </p:set>
                                  </p:childTnLst>
                                </p:cTn>
                              </p:par>
                              <p:par>
                                <p:cTn id="218" presetID="31" presetClass="exit" presetSubtype="0" fill="hold" grpId="1" nodeType="withEffect">
                                  <p:stCondLst>
                                    <p:cond delay="0"/>
                                  </p:stCondLst>
                                  <p:childTnLst>
                                    <p:anim calcmode="lin" valueType="num">
                                      <p:cBhvr>
                                        <p:cTn id="219" dur="1000"/>
                                        <p:tgtEl>
                                          <p:spTgt spid="17">
                                            <p:txEl>
                                              <p:pRg st="2" end="2"/>
                                            </p:txEl>
                                          </p:spTgt>
                                        </p:tgtEl>
                                        <p:attrNameLst>
                                          <p:attrName>ppt_w</p:attrName>
                                        </p:attrNameLst>
                                      </p:cBhvr>
                                      <p:tavLst>
                                        <p:tav tm="0">
                                          <p:val>
                                            <p:strVal val="ppt_w"/>
                                          </p:val>
                                        </p:tav>
                                        <p:tav tm="100000">
                                          <p:val>
                                            <p:fltVal val="0"/>
                                          </p:val>
                                        </p:tav>
                                      </p:tavLst>
                                    </p:anim>
                                    <p:anim calcmode="lin" valueType="num">
                                      <p:cBhvr>
                                        <p:cTn id="220" dur="1000"/>
                                        <p:tgtEl>
                                          <p:spTgt spid="17">
                                            <p:txEl>
                                              <p:pRg st="2" end="2"/>
                                            </p:txEl>
                                          </p:spTgt>
                                        </p:tgtEl>
                                        <p:attrNameLst>
                                          <p:attrName>ppt_h</p:attrName>
                                        </p:attrNameLst>
                                      </p:cBhvr>
                                      <p:tavLst>
                                        <p:tav tm="0">
                                          <p:val>
                                            <p:strVal val="ppt_h"/>
                                          </p:val>
                                        </p:tav>
                                        <p:tav tm="100000">
                                          <p:val>
                                            <p:fltVal val="0"/>
                                          </p:val>
                                        </p:tav>
                                      </p:tavLst>
                                    </p:anim>
                                    <p:anim calcmode="lin" valueType="num">
                                      <p:cBhvr>
                                        <p:cTn id="221" dur="1000"/>
                                        <p:tgtEl>
                                          <p:spTgt spid="17">
                                            <p:txEl>
                                              <p:pRg st="2" end="2"/>
                                            </p:txEl>
                                          </p:spTgt>
                                        </p:tgtEl>
                                        <p:attrNameLst>
                                          <p:attrName>style.rotation</p:attrName>
                                        </p:attrNameLst>
                                      </p:cBhvr>
                                      <p:tavLst>
                                        <p:tav tm="0">
                                          <p:val>
                                            <p:fltVal val="0"/>
                                          </p:val>
                                        </p:tav>
                                        <p:tav tm="100000">
                                          <p:val>
                                            <p:fltVal val="90"/>
                                          </p:val>
                                        </p:tav>
                                      </p:tavLst>
                                    </p:anim>
                                    <p:animEffect transition="out" filter="fade">
                                      <p:cBhvr>
                                        <p:cTn id="222" dur="1000"/>
                                        <p:tgtEl>
                                          <p:spTgt spid="17">
                                            <p:txEl>
                                              <p:pRg st="2" end="2"/>
                                            </p:txEl>
                                          </p:spTgt>
                                        </p:tgtEl>
                                      </p:cBhvr>
                                    </p:animEffect>
                                    <p:set>
                                      <p:cBhvr>
                                        <p:cTn id="223" dur="1" fill="hold">
                                          <p:stCondLst>
                                            <p:cond delay="999"/>
                                          </p:stCondLst>
                                        </p:cTn>
                                        <p:tgtEl>
                                          <p:spTgt spid="17">
                                            <p:txEl>
                                              <p:pRg st="2" end="2"/>
                                            </p:txEl>
                                          </p:spTgt>
                                        </p:tgtEl>
                                        <p:attrNameLst>
                                          <p:attrName>style.visibility</p:attrName>
                                        </p:attrNameLst>
                                      </p:cBhvr>
                                      <p:to>
                                        <p:strVal val="hidden"/>
                                      </p:to>
                                    </p:set>
                                  </p:childTnLst>
                                </p:cTn>
                              </p:par>
                              <p:par>
                                <p:cTn id="224" presetID="31" presetClass="exit" presetSubtype="0" fill="hold" grpId="1" nodeType="withEffect">
                                  <p:stCondLst>
                                    <p:cond delay="0"/>
                                  </p:stCondLst>
                                  <p:childTnLst>
                                    <p:anim calcmode="lin" valueType="num">
                                      <p:cBhvr>
                                        <p:cTn id="225" dur="1000"/>
                                        <p:tgtEl>
                                          <p:spTgt spid="17">
                                            <p:bg/>
                                          </p:spTgt>
                                        </p:tgtEl>
                                        <p:attrNameLst>
                                          <p:attrName>ppt_w</p:attrName>
                                        </p:attrNameLst>
                                      </p:cBhvr>
                                      <p:tavLst>
                                        <p:tav tm="0">
                                          <p:val>
                                            <p:strVal val="ppt_w"/>
                                          </p:val>
                                        </p:tav>
                                        <p:tav tm="100000">
                                          <p:val>
                                            <p:fltVal val="0"/>
                                          </p:val>
                                        </p:tav>
                                      </p:tavLst>
                                    </p:anim>
                                    <p:anim calcmode="lin" valueType="num">
                                      <p:cBhvr>
                                        <p:cTn id="226" dur="1000"/>
                                        <p:tgtEl>
                                          <p:spTgt spid="17">
                                            <p:bg/>
                                          </p:spTgt>
                                        </p:tgtEl>
                                        <p:attrNameLst>
                                          <p:attrName>ppt_h</p:attrName>
                                        </p:attrNameLst>
                                      </p:cBhvr>
                                      <p:tavLst>
                                        <p:tav tm="0">
                                          <p:val>
                                            <p:strVal val="ppt_h"/>
                                          </p:val>
                                        </p:tav>
                                        <p:tav tm="100000">
                                          <p:val>
                                            <p:fltVal val="0"/>
                                          </p:val>
                                        </p:tav>
                                      </p:tavLst>
                                    </p:anim>
                                    <p:anim calcmode="lin" valueType="num">
                                      <p:cBhvr>
                                        <p:cTn id="227" dur="1000"/>
                                        <p:tgtEl>
                                          <p:spTgt spid="17">
                                            <p:bg/>
                                          </p:spTgt>
                                        </p:tgtEl>
                                        <p:attrNameLst>
                                          <p:attrName>style.rotation</p:attrName>
                                        </p:attrNameLst>
                                      </p:cBhvr>
                                      <p:tavLst>
                                        <p:tav tm="0">
                                          <p:val>
                                            <p:fltVal val="0"/>
                                          </p:val>
                                        </p:tav>
                                        <p:tav tm="100000">
                                          <p:val>
                                            <p:fltVal val="90"/>
                                          </p:val>
                                        </p:tav>
                                      </p:tavLst>
                                    </p:anim>
                                    <p:animEffect transition="out" filter="fade">
                                      <p:cBhvr>
                                        <p:cTn id="228" dur="1000"/>
                                        <p:tgtEl>
                                          <p:spTgt spid="17">
                                            <p:bg/>
                                          </p:spTgt>
                                        </p:tgtEl>
                                      </p:cBhvr>
                                    </p:animEffect>
                                    <p:set>
                                      <p:cBhvr>
                                        <p:cTn id="229" dur="1" fill="hold">
                                          <p:stCondLst>
                                            <p:cond delay="999"/>
                                          </p:stCondLst>
                                        </p:cTn>
                                        <p:tgtEl>
                                          <p:spTgt spid="17">
                                            <p:bg/>
                                          </p:spTgt>
                                        </p:tgtEl>
                                        <p:attrNameLst>
                                          <p:attrName>style.visibility</p:attrName>
                                        </p:attrNameLst>
                                      </p:cBhvr>
                                      <p:to>
                                        <p:strVal val="hidden"/>
                                      </p:to>
                                    </p:set>
                                  </p:childTnLst>
                                </p:cTn>
                              </p:par>
                            </p:childTnLst>
                          </p:cTn>
                        </p:par>
                        <p:par>
                          <p:cTn id="230" fill="hold" nodeType="afterGroup">
                            <p:stCondLst>
                              <p:cond delay="1000"/>
                            </p:stCondLst>
                            <p:childTnLst>
                              <p:par>
                                <p:cTn id="231" presetID="2" presetClass="entr" presetSubtype="8" fill="hold" nodeType="afterEffect">
                                  <p:stCondLst>
                                    <p:cond delay="0"/>
                                  </p:stCondLst>
                                  <p:childTnLst>
                                    <p:set>
                                      <p:cBhvr>
                                        <p:cTn id="232" dur="1" fill="hold">
                                          <p:stCondLst>
                                            <p:cond delay="0"/>
                                          </p:stCondLst>
                                        </p:cTn>
                                        <p:tgtEl>
                                          <p:spTgt spid="19"/>
                                        </p:tgtEl>
                                        <p:attrNameLst>
                                          <p:attrName>style.visibility</p:attrName>
                                        </p:attrNameLst>
                                      </p:cBhvr>
                                      <p:to>
                                        <p:strVal val="visible"/>
                                      </p:to>
                                    </p:set>
                                    <p:anim calcmode="lin" valueType="num">
                                      <p:cBhvr additive="base">
                                        <p:cTn id="233" dur="500" fill="hold"/>
                                        <p:tgtEl>
                                          <p:spTgt spid="19"/>
                                        </p:tgtEl>
                                        <p:attrNameLst>
                                          <p:attrName>ppt_x</p:attrName>
                                        </p:attrNameLst>
                                      </p:cBhvr>
                                      <p:tavLst>
                                        <p:tav tm="0">
                                          <p:val>
                                            <p:strVal val="0-#ppt_w/2"/>
                                          </p:val>
                                        </p:tav>
                                        <p:tav tm="100000">
                                          <p:val>
                                            <p:strVal val="#ppt_x"/>
                                          </p:val>
                                        </p:tav>
                                      </p:tavLst>
                                    </p:anim>
                                    <p:anim calcmode="lin" valueType="num">
                                      <p:cBhvr additive="base">
                                        <p:cTn id="23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P spid="16" grpId="0" build="p" animBg="1"/>
      <p:bldP spid="16" grpId="1" build="allAtOnce" animBg="1"/>
      <p:bldP spid="17" grpId="0" build="p" animBg="1"/>
      <p:bldP spid="17" grpId="1" build="allAtOnce" animBg="1"/>
      <p:bldP spid="20" grpId="0" build="p" animBg="1"/>
      <p:bldP spid="20" grpId="1"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zh-CN" altLang="en-US" smtClean="0">
                <a:sym typeface="Symbol" panose="05050102010706020507" pitchFamily="18" charset="2"/>
              </a:rPr>
              <a:t>例</a:t>
            </a:r>
            <a:r>
              <a:rPr lang="en-US" altLang="zh-CN" smtClean="0">
                <a:sym typeface="Symbol" panose="05050102010706020507" pitchFamily="18" charset="2"/>
              </a:rPr>
              <a:t>4</a:t>
            </a:r>
          </a:p>
        </p:txBody>
      </p:sp>
      <p:sp>
        <p:nvSpPr>
          <p:cNvPr id="349187" name="Rectangle 3"/>
          <p:cNvSpPr>
            <a:spLocks noGrp="1" noChangeArrowheads="1"/>
          </p:cNvSpPr>
          <p:nvPr>
            <p:ph idx="1"/>
          </p:nvPr>
        </p:nvSpPr>
        <p:spPr>
          <a:xfrm>
            <a:off x="1066800" y="1203325"/>
            <a:ext cx="7543800" cy="2927350"/>
          </a:xfrm>
        </p:spPr>
        <p:txBody>
          <a:bodyPr/>
          <a:lstStyle/>
          <a:p>
            <a:pPr eaLnBrk="1" hangingPunct="1">
              <a:lnSpc>
                <a:spcPct val="150000"/>
              </a:lnSpc>
              <a:buFont typeface="Wingdings" panose="05000000000000000000" pitchFamily="2" charset="2"/>
              <a:buNone/>
            </a:pPr>
            <a:r>
              <a:rPr lang="en-US" altLang="zh-CN" sz="3200" smtClean="0">
                <a:solidFill>
                  <a:srgbClr val="FF0000"/>
                </a:solidFill>
              </a:rPr>
              <a:t>	</a:t>
            </a:r>
            <a:r>
              <a:rPr lang="zh-CN" altLang="en-US" sz="3200" smtClean="0">
                <a:solidFill>
                  <a:srgbClr val="FF0000"/>
                </a:solidFill>
              </a:rPr>
              <a:t>　　</a:t>
            </a:r>
            <a:r>
              <a:rPr lang="zh-CN" altLang="en-US" sz="3200" smtClean="0"/>
              <a:t>泊松过程</a:t>
            </a:r>
            <a:r>
              <a:rPr lang="en-US" altLang="zh-CN" sz="3200" smtClean="0">
                <a:sym typeface="Symbol" panose="05050102010706020507" pitchFamily="18" charset="2"/>
              </a:rPr>
              <a:t>{N(t),</a:t>
            </a:r>
            <a:r>
              <a:rPr lang="en-US" altLang="zh-CN" sz="3200" smtClean="0"/>
              <a:t>t</a:t>
            </a:r>
            <a:r>
              <a:rPr lang="en-US" altLang="zh-CN" sz="3200" smtClean="0">
                <a:sym typeface="Symbol" panose="05050102010706020507" pitchFamily="18" charset="2"/>
              </a:rPr>
              <a:t>0</a:t>
            </a:r>
            <a:r>
              <a:rPr lang="en-US" altLang="zh-CN" sz="3200" smtClean="0"/>
              <a:t>} </a:t>
            </a:r>
            <a:r>
              <a:rPr lang="zh-CN" altLang="en-US" sz="3200" smtClean="0"/>
              <a:t>是马尔可夫过程。</a:t>
            </a:r>
          </a:p>
          <a:p>
            <a:pPr eaLnBrk="1" hangingPunct="1">
              <a:lnSpc>
                <a:spcPct val="150000"/>
              </a:lnSpc>
              <a:buFont typeface="Wingdings" panose="05000000000000000000" pitchFamily="2" charset="2"/>
              <a:buNone/>
            </a:pPr>
            <a:r>
              <a:rPr lang="zh-CN" altLang="en-US" sz="3200" smtClean="0"/>
              <a:t>	</a:t>
            </a:r>
            <a:r>
              <a:rPr lang="zh-CN" altLang="en-US" sz="3200" smtClean="0">
                <a:solidFill>
                  <a:srgbClr val="CC00CC"/>
                </a:solidFill>
              </a:rPr>
              <a:t>证明</a:t>
            </a:r>
            <a:r>
              <a:rPr lang="zh-CN" altLang="en-US" sz="3200" smtClean="0"/>
              <a:t>  因为泊松过程</a:t>
            </a:r>
            <a:r>
              <a:rPr lang="en-US" altLang="zh-CN" sz="3200" smtClean="0">
                <a:sym typeface="Symbol" panose="05050102010706020507" pitchFamily="18" charset="2"/>
              </a:rPr>
              <a:t>{N(t),</a:t>
            </a:r>
            <a:r>
              <a:rPr lang="en-US" altLang="zh-CN" sz="3200" smtClean="0"/>
              <a:t>t</a:t>
            </a:r>
            <a:r>
              <a:rPr lang="en-US" altLang="zh-CN" sz="3200" smtClean="0">
                <a:sym typeface="Symbol" panose="05050102010706020507" pitchFamily="18" charset="2"/>
              </a:rPr>
              <a:t>0</a:t>
            </a:r>
            <a:r>
              <a:rPr lang="en-US" altLang="zh-CN" sz="3200" smtClean="0"/>
              <a:t>}</a:t>
            </a:r>
            <a:r>
              <a:rPr lang="zh-CN" altLang="en-US" sz="3200" smtClean="0"/>
              <a:t>是平稳独立增量过程</a:t>
            </a:r>
            <a:r>
              <a:rPr lang="zh-CN" altLang="en-US" sz="3200" smtClean="0">
                <a:sym typeface="Symbol" panose="05050102010706020507" pitchFamily="18" charset="2"/>
              </a:rPr>
              <a:t>，因而</a:t>
            </a:r>
            <a:r>
              <a:rPr lang="zh-CN" altLang="en-US" sz="3200" smtClean="0"/>
              <a:t>是马尔可夫过程。</a:t>
            </a:r>
          </a:p>
        </p:txBody>
      </p:sp>
      <p:sp>
        <p:nvSpPr>
          <p:cNvPr id="4" name="日期占位符 3"/>
          <p:cNvSpPr>
            <a:spLocks noGrp="1"/>
          </p:cNvSpPr>
          <p:nvPr>
            <p:ph type="dt" sz="quarter" idx="10"/>
          </p:nvPr>
        </p:nvSpPr>
        <p:spPr/>
        <p:txBody>
          <a:bodyPr/>
          <a:lstStyle/>
          <a:p>
            <a:pPr>
              <a:defRPr/>
            </a:pPr>
            <a:fld id="{A64837E0-8668-479B-9A29-580C6C5B6330}"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48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864ADD71-12CD-4DC0-8CA3-ABC0F39F112C}" type="slidenum">
              <a:rPr lang="zh-CN" altLang="en-US" sz="1800" smtClean="0">
                <a:solidFill>
                  <a:srgbClr val="00FF00"/>
                </a:solidFill>
                <a:ea typeface="黑体" panose="02010609060101010101" pitchFamily="49" charset="-122"/>
              </a:rPr>
              <a:pPr/>
              <a:t>20</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§3.2  </a:t>
            </a:r>
            <a:r>
              <a:rPr lang="zh-CN" altLang="en-US" smtClean="0"/>
              <a:t>离散参数马氏链</a:t>
            </a:r>
          </a:p>
        </p:txBody>
      </p:sp>
      <p:sp>
        <p:nvSpPr>
          <p:cNvPr id="267267" name="Rectangle 3"/>
          <p:cNvSpPr>
            <a:spLocks noGrp="1" noChangeArrowheads="1"/>
          </p:cNvSpPr>
          <p:nvPr>
            <p:ph idx="1"/>
          </p:nvPr>
        </p:nvSpPr>
        <p:spPr>
          <a:xfrm>
            <a:off x="1187450" y="1089025"/>
            <a:ext cx="7656513" cy="1111250"/>
          </a:xfrm>
        </p:spPr>
        <p:txBody>
          <a:bodyPr/>
          <a:lstStyle/>
          <a:p>
            <a:pPr algn="r" eaLnBrk="1" hangingPunct="1">
              <a:lnSpc>
                <a:spcPct val="130000"/>
              </a:lnSpc>
              <a:buFont typeface="Wingdings" panose="05000000000000000000" pitchFamily="2" charset="2"/>
              <a:buNone/>
            </a:pPr>
            <a:r>
              <a:rPr lang="zh-CN" altLang="en-US" smtClean="0"/>
              <a:t>状态空间</a:t>
            </a:r>
            <a:r>
              <a:rPr lang="en-US" altLang="zh-CN" smtClean="0"/>
              <a:t>E</a:t>
            </a:r>
            <a:r>
              <a:rPr lang="zh-CN" altLang="en-US" smtClean="0"/>
              <a:t>和参数集</a:t>
            </a:r>
            <a:r>
              <a:rPr lang="en-US" altLang="zh-CN" smtClean="0"/>
              <a:t>T</a:t>
            </a:r>
            <a:r>
              <a:rPr lang="zh-CN" altLang="en-US" smtClean="0"/>
              <a:t>都是离散的马尔可夫过</a:t>
            </a:r>
          </a:p>
          <a:p>
            <a:pPr eaLnBrk="1" hangingPunct="1">
              <a:lnSpc>
                <a:spcPct val="130000"/>
              </a:lnSpc>
              <a:buFont typeface="Wingdings" panose="05000000000000000000" pitchFamily="2" charset="2"/>
              <a:buNone/>
            </a:pPr>
            <a:r>
              <a:rPr lang="zh-CN" altLang="en-US" smtClean="0"/>
              <a:t>程称为</a:t>
            </a:r>
            <a:r>
              <a:rPr lang="zh-CN" altLang="en-US" smtClean="0">
                <a:solidFill>
                  <a:srgbClr val="0000FF"/>
                </a:solidFill>
              </a:rPr>
              <a:t>离散参数马氏链</a:t>
            </a:r>
            <a:r>
              <a:rPr lang="zh-CN" altLang="en-US" smtClean="0"/>
              <a:t>，简称</a:t>
            </a:r>
            <a:r>
              <a:rPr lang="zh-CN" altLang="en-US" smtClean="0">
                <a:solidFill>
                  <a:srgbClr val="0000FF"/>
                </a:solidFill>
              </a:rPr>
              <a:t>马氏链</a:t>
            </a:r>
            <a:r>
              <a:rPr lang="zh-CN" altLang="en-US" smtClean="0"/>
              <a:t>。即</a:t>
            </a:r>
          </a:p>
        </p:txBody>
      </p:sp>
      <p:sp>
        <p:nvSpPr>
          <p:cNvPr id="5" name="日期占位符 3"/>
          <p:cNvSpPr>
            <a:spLocks noGrp="1"/>
          </p:cNvSpPr>
          <p:nvPr>
            <p:ph type="dt" sz="quarter" idx="10"/>
          </p:nvPr>
        </p:nvSpPr>
        <p:spPr/>
        <p:txBody>
          <a:bodyPr/>
          <a:lstStyle/>
          <a:p>
            <a:pPr>
              <a:defRPr/>
            </a:pPr>
            <a:fld id="{7477C470-5ED1-4943-B1DA-5E4FDC2AD32C}"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7268" name="Rectangle 4"/>
          <p:cNvSpPr>
            <a:spLocks noChangeArrowheads="1"/>
          </p:cNvSpPr>
          <p:nvPr/>
        </p:nvSpPr>
        <p:spPr bwMode="auto">
          <a:xfrm>
            <a:off x="1143000" y="2200275"/>
            <a:ext cx="7772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lnSpc>
                <a:spcPct val="125000"/>
              </a:lnSpc>
              <a:buClrTx/>
              <a:buFontTx/>
              <a:buNone/>
            </a:pPr>
            <a:r>
              <a:rPr lang="zh-CN" altLang="en-US">
                <a:solidFill>
                  <a:srgbClr val="000000"/>
                </a:solidFill>
              </a:rPr>
              <a:t>设</a:t>
            </a:r>
            <a:r>
              <a:rPr lang="en-US" altLang="zh-CN">
                <a:solidFill>
                  <a:srgbClr val="000000"/>
                </a:solidFill>
                <a:sym typeface="Symbol" panose="05050102010706020507" pitchFamily="18" charset="2"/>
              </a:rPr>
              <a:t>{X(n),n=0,1,2,…}</a:t>
            </a:r>
            <a:r>
              <a:rPr lang="zh-CN" altLang="en-US">
                <a:solidFill>
                  <a:srgbClr val="000000"/>
                </a:solidFill>
                <a:sym typeface="Symbol" panose="05050102010706020507" pitchFamily="18" charset="2"/>
              </a:rPr>
              <a:t>为随机序列，状态空间</a:t>
            </a:r>
          </a:p>
          <a:p>
            <a:pPr eaLnBrk="1" hangingPunct="1">
              <a:lnSpc>
                <a:spcPct val="125000"/>
              </a:lnSpc>
              <a:buClrTx/>
              <a:buFontTx/>
              <a:buNone/>
            </a:pPr>
            <a:r>
              <a:rPr lang="en-US" altLang="zh-CN">
                <a:solidFill>
                  <a:srgbClr val="000000"/>
                </a:solidFill>
                <a:sym typeface="Symbol" panose="05050102010706020507" pitchFamily="18" charset="2"/>
              </a:rPr>
              <a:t>E={0,1,2,…}</a:t>
            </a:r>
            <a:r>
              <a:rPr lang="zh-CN" altLang="en-US">
                <a:solidFill>
                  <a:srgbClr val="000000"/>
                </a:solidFill>
                <a:sym typeface="Symbol" panose="05050102010706020507" pitchFamily="18" charset="2"/>
              </a:rPr>
              <a:t>。如果对于任意非负整数</a:t>
            </a:r>
            <a:r>
              <a:rPr lang="en-US" altLang="zh-CN">
                <a:solidFill>
                  <a:srgbClr val="000000"/>
                </a:solidFill>
                <a:sym typeface="Symbol" panose="05050102010706020507" pitchFamily="18" charset="2"/>
              </a:rPr>
              <a:t>k</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n</a:t>
            </a:r>
            <a:r>
              <a:rPr lang="en-US" altLang="zh-CN" baseline="-25000">
                <a:solidFill>
                  <a:srgbClr val="000000"/>
                </a:solidFill>
                <a:sym typeface="Symbol" panose="05050102010706020507" pitchFamily="18" charset="2"/>
              </a:rPr>
              <a:t>1</a:t>
            </a:r>
            <a:r>
              <a:rPr lang="en-US" altLang="zh-CN">
                <a:solidFill>
                  <a:srgbClr val="000000"/>
                </a:solidFill>
                <a:sym typeface="Symbol" panose="05050102010706020507" pitchFamily="18" charset="2"/>
              </a:rPr>
              <a:t>&lt;</a:t>
            </a:r>
          </a:p>
          <a:p>
            <a:pPr eaLnBrk="1" hangingPunct="1">
              <a:lnSpc>
                <a:spcPct val="125000"/>
              </a:lnSpc>
              <a:buClrTx/>
              <a:buFontTx/>
              <a:buNone/>
            </a:pPr>
            <a:r>
              <a:rPr lang="en-US" altLang="zh-CN">
                <a:solidFill>
                  <a:srgbClr val="000000"/>
                </a:solidFill>
                <a:sym typeface="Symbol" panose="05050102010706020507" pitchFamily="18" charset="2"/>
              </a:rPr>
              <a:t>n</a:t>
            </a:r>
            <a:r>
              <a:rPr lang="en-US" altLang="zh-CN" baseline="-25000">
                <a:solidFill>
                  <a:srgbClr val="000000"/>
                </a:solidFill>
                <a:sym typeface="Symbol" panose="05050102010706020507" pitchFamily="18" charset="2"/>
              </a:rPr>
              <a:t>2</a:t>
            </a:r>
            <a:r>
              <a:rPr lang="en-US" altLang="zh-CN">
                <a:solidFill>
                  <a:srgbClr val="000000"/>
                </a:solidFill>
                <a:sym typeface="Symbol" panose="05050102010706020507" pitchFamily="18" charset="2"/>
              </a:rPr>
              <a:t>&lt;…&lt;n</a:t>
            </a:r>
            <a:r>
              <a:rPr lang="en-US" altLang="zh-CN" baseline="-25000">
                <a:solidFill>
                  <a:srgbClr val="000000"/>
                </a:solidFill>
                <a:sym typeface="Symbol" panose="05050102010706020507" pitchFamily="18" charset="2"/>
              </a:rPr>
              <a:t>j</a:t>
            </a:r>
            <a:r>
              <a:rPr lang="en-US" altLang="zh-CN">
                <a:solidFill>
                  <a:srgbClr val="000000"/>
                </a:solidFill>
                <a:sym typeface="Symbol" panose="05050102010706020507" pitchFamily="18" charset="2"/>
              </a:rPr>
              <a:t>&lt;m</a:t>
            </a:r>
            <a:r>
              <a:rPr lang="zh-CN" altLang="en-US">
                <a:solidFill>
                  <a:srgbClr val="000000"/>
                </a:solidFill>
              </a:rPr>
              <a:t>及</a:t>
            </a:r>
            <a:r>
              <a:rPr lang="en-US" altLang="zh-CN">
                <a:solidFill>
                  <a:srgbClr val="000000"/>
                </a:solidFill>
              </a:rPr>
              <a:t>i</a:t>
            </a:r>
            <a:r>
              <a:rPr lang="en-US" altLang="zh-CN" baseline="-25000">
                <a:solidFill>
                  <a:srgbClr val="000000"/>
                </a:solidFill>
              </a:rPr>
              <a:t>n1</a:t>
            </a:r>
            <a:r>
              <a:rPr lang="en-US" altLang="zh-CN">
                <a:solidFill>
                  <a:srgbClr val="000000"/>
                </a:solidFill>
              </a:rPr>
              <a:t>,i</a:t>
            </a:r>
            <a:r>
              <a:rPr lang="en-US" altLang="zh-CN" baseline="-25000">
                <a:solidFill>
                  <a:srgbClr val="000000"/>
                </a:solidFill>
              </a:rPr>
              <a:t>n2</a:t>
            </a:r>
            <a:r>
              <a:rPr lang="en-US" altLang="zh-CN">
                <a:solidFill>
                  <a:srgbClr val="000000"/>
                </a:solidFill>
              </a:rPr>
              <a:t>,…i</a:t>
            </a:r>
            <a:r>
              <a:rPr lang="en-US" altLang="zh-CN" baseline="-25000">
                <a:solidFill>
                  <a:srgbClr val="000000"/>
                </a:solidFill>
              </a:rPr>
              <a:t>nj</a:t>
            </a:r>
            <a:r>
              <a:rPr lang="en-US" altLang="zh-CN">
                <a:solidFill>
                  <a:srgbClr val="000000"/>
                </a:solidFill>
              </a:rPr>
              <a:t>,i</a:t>
            </a:r>
            <a:r>
              <a:rPr lang="en-US" altLang="zh-CN" baseline="-25000">
                <a:solidFill>
                  <a:srgbClr val="000000"/>
                </a:solidFill>
              </a:rPr>
              <a:t>m</a:t>
            </a:r>
            <a:r>
              <a:rPr lang="en-US" altLang="zh-CN">
                <a:solidFill>
                  <a:srgbClr val="000000"/>
                </a:solidFill>
              </a:rPr>
              <a:t>,i</a:t>
            </a:r>
            <a:r>
              <a:rPr lang="en-US" altLang="zh-CN" baseline="-25000">
                <a:solidFill>
                  <a:srgbClr val="000000"/>
                </a:solidFill>
              </a:rPr>
              <a:t>m+k</a:t>
            </a:r>
            <a:r>
              <a:rPr lang="en-US" altLang="zh-CN">
                <a:solidFill>
                  <a:srgbClr val="000000"/>
                </a:solidFill>
                <a:sym typeface="Symbol" panose="05050102010706020507" pitchFamily="18" charset="2"/>
              </a:rPr>
              <a:t>E</a:t>
            </a:r>
            <a:r>
              <a:rPr lang="zh-CN" altLang="en-US">
                <a:solidFill>
                  <a:srgbClr val="000000"/>
                </a:solidFill>
                <a:sym typeface="Symbol" panose="05050102010706020507" pitchFamily="18" charset="2"/>
              </a:rPr>
              <a:t>马尔可夫性</a:t>
            </a:r>
          </a:p>
          <a:p>
            <a:pPr eaLnBrk="1" hangingPunct="1">
              <a:lnSpc>
                <a:spcPct val="125000"/>
              </a:lnSpc>
              <a:buClrTx/>
              <a:buFontTx/>
              <a:buNone/>
            </a:pPr>
            <a:r>
              <a:rPr lang="zh-CN" altLang="en-US">
                <a:solidFill>
                  <a:srgbClr val="000000"/>
                </a:solidFill>
                <a:sym typeface="Symbol" panose="05050102010706020507" pitchFamily="18" charset="2"/>
              </a:rPr>
              <a:t>    </a:t>
            </a:r>
            <a:r>
              <a:rPr lang="en-US" altLang="zh-CN">
                <a:solidFill>
                  <a:srgbClr val="000000"/>
                </a:solidFill>
                <a:sym typeface="Symbol" panose="05050102010706020507" pitchFamily="18" charset="2"/>
              </a:rPr>
              <a:t>P{X(m+k)=i</a:t>
            </a:r>
            <a:r>
              <a:rPr lang="en-US" altLang="zh-CN" baseline="-25000">
                <a:solidFill>
                  <a:srgbClr val="000000"/>
                </a:solidFill>
                <a:sym typeface="Symbol" panose="05050102010706020507" pitchFamily="18" charset="2"/>
              </a:rPr>
              <a:t>m+k</a:t>
            </a:r>
            <a:r>
              <a:rPr lang="en-US" altLang="zh-CN">
                <a:solidFill>
                  <a:srgbClr val="000000"/>
                </a:solidFill>
                <a:sym typeface="Symbol" panose="05050102010706020507" pitchFamily="18" charset="2"/>
              </a:rPr>
              <a:t>|X(n</a:t>
            </a:r>
            <a:r>
              <a:rPr lang="en-US" altLang="zh-CN" baseline="-25000">
                <a:solidFill>
                  <a:srgbClr val="000000"/>
                </a:solidFill>
                <a:sym typeface="Symbol" panose="05050102010706020507" pitchFamily="18" charset="2"/>
              </a:rPr>
              <a:t>1</a:t>
            </a:r>
            <a:r>
              <a:rPr lang="en-US" altLang="zh-CN">
                <a:solidFill>
                  <a:srgbClr val="000000"/>
                </a:solidFill>
                <a:sym typeface="Symbol" panose="05050102010706020507" pitchFamily="18" charset="2"/>
              </a:rPr>
              <a:t>)=i</a:t>
            </a:r>
            <a:r>
              <a:rPr lang="en-US" altLang="zh-CN" baseline="-25000">
                <a:solidFill>
                  <a:srgbClr val="000000"/>
                </a:solidFill>
                <a:sym typeface="Symbol" panose="05050102010706020507" pitchFamily="18" charset="2"/>
              </a:rPr>
              <a:t>n1</a:t>
            </a:r>
            <a:r>
              <a:rPr lang="en-US" altLang="zh-CN">
                <a:solidFill>
                  <a:srgbClr val="000000"/>
                </a:solidFill>
                <a:sym typeface="Symbol" panose="05050102010706020507" pitchFamily="18" charset="2"/>
              </a:rPr>
              <a:t>,</a:t>
            </a:r>
          </a:p>
          <a:p>
            <a:pPr lvl="1" eaLnBrk="1" hangingPunct="1">
              <a:lnSpc>
                <a:spcPct val="125000"/>
              </a:lnSpc>
              <a:buClrTx/>
              <a:buFontTx/>
              <a:buNone/>
            </a:pPr>
            <a:r>
              <a:rPr lang="en-US" altLang="zh-CN" sz="2800">
                <a:solidFill>
                  <a:srgbClr val="000000"/>
                </a:solidFill>
                <a:sym typeface="Symbol" panose="05050102010706020507" pitchFamily="18" charset="2"/>
              </a:rPr>
              <a:t>      X(n</a:t>
            </a:r>
            <a:r>
              <a:rPr lang="en-US" altLang="zh-CN" sz="2800" baseline="-25000">
                <a:solidFill>
                  <a:srgbClr val="000000"/>
                </a:solidFill>
                <a:sym typeface="Symbol" panose="05050102010706020507" pitchFamily="18" charset="2"/>
              </a:rPr>
              <a:t>2</a:t>
            </a:r>
            <a:r>
              <a:rPr lang="en-US" altLang="zh-CN" sz="2800">
                <a:solidFill>
                  <a:srgbClr val="000000"/>
                </a:solidFill>
                <a:sym typeface="Symbol" panose="05050102010706020507" pitchFamily="18" charset="2"/>
              </a:rPr>
              <a:t>)=i</a:t>
            </a:r>
            <a:r>
              <a:rPr lang="en-US" altLang="zh-CN" sz="2800" baseline="-25000">
                <a:solidFill>
                  <a:srgbClr val="000000"/>
                </a:solidFill>
                <a:sym typeface="Symbol" panose="05050102010706020507" pitchFamily="18" charset="2"/>
              </a:rPr>
              <a:t>n2</a:t>
            </a:r>
            <a:r>
              <a:rPr lang="en-US" altLang="zh-CN" sz="2800">
                <a:solidFill>
                  <a:srgbClr val="000000"/>
                </a:solidFill>
                <a:sym typeface="Symbol" panose="05050102010706020507" pitchFamily="18" charset="2"/>
              </a:rPr>
              <a:t>,…,X(n</a:t>
            </a:r>
            <a:r>
              <a:rPr lang="en-US" altLang="zh-CN" sz="2800" baseline="-25000">
                <a:solidFill>
                  <a:srgbClr val="000000"/>
                </a:solidFill>
                <a:sym typeface="Symbol" panose="05050102010706020507" pitchFamily="18" charset="2"/>
              </a:rPr>
              <a:t>j</a:t>
            </a:r>
            <a:r>
              <a:rPr lang="en-US" altLang="zh-CN" sz="2800">
                <a:solidFill>
                  <a:srgbClr val="000000"/>
                </a:solidFill>
                <a:sym typeface="Symbol" panose="05050102010706020507" pitchFamily="18" charset="2"/>
              </a:rPr>
              <a:t>)=i</a:t>
            </a:r>
            <a:r>
              <a:rPr lang="en-US" altLang="zh-CN" sz="2800" baseline="-25000">
                <a:solidFill>
                  <a:srgbClr val="000000"/>
                </a:solidFill>
                <a:sym typeface="Symbol" panose="05050102010706020507" pitchFamily="18" charset="2"/>
              </a:rPr>
              <a:t>nj</a:t>
            </a:r>
            <a:r>
              <a:rPr lang="en-US" altLang="zh-CN" sz="2800">
                <a:solidFill>
                  <a:srgbClr val="000000"/>
                </a:solidFill>
                <a:sym typeface="Symbol" panose="05050102010706020507" pitchFamily="18" charset="2"/>
              </a:rPr>
              <a:t>,X(m)=i</a:t>
            </a:r>
            <a:r>
              <a:rPr lang="en-US" altLang="zh-CN" sz="2800" baseline="-25000">
                <a:solidFill>
                  <a:srgbClr val="000000"/>
                </a:solidFill>
                <a:sym typeface="Symbol" panose="05050102010706020507" pitchFamily="18" charset="2"/>
              </a:rPr>
              <a:t>m</a:t>
            </a:r>
            <a:r>
              <a:rPr lang="en-US" altLang="zh-CN" sz="2800">
                <a:solidFill>
                  <a:srgbClr val="000000"/>
                </a:solidFill>
                <a:sym typeface="Symbol" panose="05050102010706020507" pitchFamily="18" charset="2"/>
              </a:rPr>
              <a:t>}</a:t>
            </a:r>
          </a:p>
          <a:p>
            <a:pPr eaLnBrk="1" hangingPunct="1">
              <a:lnSpc>
                <a:spcPct val="125000"/>
              </a:lnSpc>
              <a:buClrTx/>
              <a:buFontTx/>
              <a:buNone/>
            </a:pPr>
            <a:r>
              <a:rPr lang="en-US" altLang="zh-CN">
                <a:solidFill>
                  <a:srgbClr val="000000"/>
                </a:solidFill>
                <a:sym typeface="Symbol" panose="05050102010706020507" pitchFamily="18" charset="2"/>
              </a:rPr>
              <a:t>  </a:t>
            </a:r>
            <a:r>
              <a:rPr lang="zh-CN" altLang="en-US">
                <a:solidFill>
                  <a:srgbClr val="000000"/>
                </a:solidFill>
                <a:sym typeface="Symbol" panose="05050102010706020507" pitchFamily="18" charset="2"/>
              </a:rPr>
              <a:t>＝</a:t>
            </a:r>
            <a:r>
              <a:rPr lang="en-US" altLang="zh-CN">
                <a:solidFill>
                  <a:srgbClr val="000000"/>
                </a:solidFill>
                <a:sym typeface="Symbol" panose="05050102010706020507" pitchFamily="18" charset="2"/>
              </a:rPr>
              <a:t>P{X(m+k)=i</a:t>
            </a:r>
            <a:r>
              <a:rPr lang="en-US" altLang="zh-CN" baseline="-25000">
                <a:solidFill>
                  <a:srgbClr val="000000"/>
                </a:solidFill>
                <a:sym typeface="Symbol" panose="05050102010706020507" pitchFamily="18" charset="2"/>
              </a:rPr>
              <a:t>m+k</a:t>
            </a:r>
            <a:r>
              <a:rPr lang="en-US" altLang="zh-CN">
                <a:solidFill>
                  <a:srgbClr val="000000"/>
                </a:solidFill>
                <a:sym typeface="Symbol" panose="05050102010706020507" pitchFamily="18" charset="2"/>
              </a:rPr>
              <a:t>|X(m)=i</a:t>
            </a:r>
            <a:r>
              <a:rPr lang="en-US" altLang="zh-CN" baseline="-25000">
                <a:solidFill>
                  <a:srgbClr val="000000"/>
                </a:solidFill>
                <a:sym typeface="Symbol" panose="05050102010706020507" pitchFamily="18" charset="2"/>
              </a:rPr>
              <a:t>m</a:t>
            </a:r>
            <a:r>
              <a:rPr lang="en-US" altLang="zh-CN">
                <a:solidFill>
                  <a:srgbClr val="000000"/>
                </a:solidFill>
                <a:sym typeface="Symbol" panose="05050102010706020507" pitchFamily="18" charset="2"/>
              </a:rPr>
              <a:t>}</a:t>
            </a:r>
          </a:p>
          <a:p>
            <a:pPr eaLnBrk="1" hangingPunct="1">
              <a:lnSpc>
                <a:spcPct val="125000"/>
              </a:lnSpc>
              <a:buClrTx/>
              <a:buFontTx/>
              <a:buNone/>
            </a:pPr>
            <a:r>
              <a:rPr lang="zh-CN" altLang="en-US">
                <a:solidFill>
                  <a:srgbClr val="000000"/>
                </a:solidFill>
                <a:sym typeface="Symbol" panose="05050102010706020507" pitchFamily="18" charset="2"/>
              </a:rPr>
              <a:t>成立，则称</a:t>
            </a:r>
            <a:r>
              <a:rPr lang="en-US" altLang="zh-CN">
                <a:solidFill>
                  <a:srgbClr val="000000"/>
                </a:solidFill>
                <a:sym typeface="Symbol" panose="05050102010706020507" pitchFamily="18" charset="2"/>
              </a:rPr>
              <a:t>{X(n),n=0,1,2,…}</a:t>
            </a:r>
            <a:r>
              <a:rPr lang="zh-CN" altLang="en-US">
                <a:solidFill>
                  <a:srgbClr val="000000"/>
                </a:solidFill>
                <a:sym typeface="Symbol" panose="05050102010706020507" pitchFamily="18" charset="2"/>
              </a:rPr>
              <a:t>为</a:t>
            </a:r>
            <a:r>
              <a:rPr lang="zh-CN" altLang="en-US">
                <a:solidFill>
                  <a:srgbClr val="0000FF"/>
                </a:solidFill>
                <a:sym typeface="Symbol" panose="05050102010706020507" pitchFamily="18" charset="2"/>
              </a:rPr>
              <a:t>离散参数马尔可夫链</a:t>
            </a:r>
            <a:r>
              <a:rPr lang="zh-CN" altLang="en-US">
                <a:solidFill>
                  <a:srgbClr val="000000"/>
                </a:solidFill>
                <a:sym typeface="Symbol" panose="05050102010706020507" pitchFamily="18" charset="2"/>
              </a:rPr>
              <a:t>，简称</a:t>
            </a:r>
            <a:r>
              <a:rPr lang="zh-CN" altLang="en-US">
                <a:solidFill>
                  <a:srgbClr val="0000FF"/>
                </a:solidFill>
                <a:sym typeface="Symbol" panose="05050102010706020507" pitchFamily="18" charset="2"/>
              </a:rPr>
              <a:t>马氏链</a:t>
            </a:r>
            <a:r>
              <a:rPr lang="zh-CN" altLang="en-US">
                <a:solidFill>
                  <a:srgbClr val="000000"/>
                </a:solidFill>
                <a:sym typeface="Symbol" panose="05050102010706020507" pitchFamily="18" charset="2"/>
              </a:rPr>
              <a:t>。</a:t>
            </a:r>
          </a:p>
        </p:txBody>
      </p:sp>
      <p:sp>
        <p:nvSpPr>
          <p:cNvPr id="3687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DDF69F59-1587-4DF4-8B41-F9B03179F8B4}" type="slidenum">
              <a:rPr lang="zh-CN" altLang="en-US" sz="1800" smtClean="0">
                <a:solidFill>
                  <a:srgbClr val="00FF00"/>
                </a:solidFill>
                <a:ea typeface="黑体" panose="02010609060101010101" pitchFamily="49" charset="-122"/>
              </a:rPr>
              <a:pPr/>
              <a:t>21</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7267">
                                            <p:txEl>
                                              <p:pRg st="1" end="1"/>
                                            </p:txEl>
                                          </p:spTgt>
                                        </p:tgtEl>
                                        <p:attrNameLst>
                                          <p:attrName>style.visibility</p:attrName>
                                        </p:attrNameLst>
                                      </p:cBhvr>
                                      <p:to>
                                        <p:strVal val="visible"/>
                                      </p:to>
                                    </p:set>
                                    <p:anim calcmode="lin" valueType="num">
                                      <p:cBhvr additive="base">
                                        <p:cTn id="12"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67268">
                                            <p:txEl>
                                              <p:pRg st="0" end="0"/>
                                            </p:txEl>
                                          </p:spTgt>
                                        </p:tgtEl>
                                        <p:attrNameLst>
                                          <p:attrName>style.visibility</p:attrName>
                                        </p:attrNameLst>
                                      </p:cBhvr>
                                      <p:to>
                                        <p:strVal val="visible"/>
                                      </p:to>
                                    </p:set>
                                    <p:anim calcmode="lin" valueType="num">
                                      <p:cBhvr additive="base">
                                        <p:cTn id="17" dur="500" fill="hold"/>
                                        <p:tgtEl>
                                          <p:spTgt spid="26726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7268">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67268">
                                            <p:txEl>
                                              <p:pRg st="1" end="1"/>
                                            </p:txEl>
                                          </p:spTgt>
                                        </p:tgtEl>
                                        <p:attrNameLst>
                                          <p:attrName>style.visibility</p:attrName>
                                        </p:attrNameLst>
                                      </p:cBhvr>
                                      <p:to>
                                        <p:strVal val="visible"/>
                                      </p:to>
                                    </p:set>
                                    <p:anim calcmode="lin" valueType="num">
                                      <p:cBhvr additive="base">
                                        <p:cTn id="22" dur="500" fill="hold"/>
                                        <p:tgtEl>
                                          <p:spTgt spid="267268">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7268">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67268">
                                            <p:txEl>
                                              <p:pRg st="2" end="2"/>
                                            </p:txEl>
                                          </p:spTgt>
                                        </p:tgtEl>
                                        <p:attrNameLst>
                                          <p:attrName>style.visibility</p:attrName>
                                        </p:attrNameLst>
                                      </p:cBhvr>
                                      <p:to>
                                        <p:strVal val="visible"/>
                                      </p:to>
                                    </p:set>
                                    <p:anim calcmode="lin" valueType="num">
                                      <p:cBhvr additive="base">
                                        <p:cTn id="27" dur="500" fill="hold"/>
                                        <p:tgtEl>
                                          <p:spTgt spid="267268">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7268">
                                            <p:txEl>
                                              <p:pRg st="2" end="2"/>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67268">
                                            <p:txEl>
                                              <p:pRg st="3" end="3"/>
                                            </p:txEl>
                                          </p:spTgt>
                                        </p:tgtEl>
                                        <p:attrNameLst>
                                          <p:attrName>style.visibility</p:attrName>
                                        </p:attrNameLst>
                                      </p:cBhvr>
                                      <p:to>
                                        <p:strVal val="visible"/>
                                      </p:to>
                                    </p:set>
                                    <p:anim calcmode="lin" valueType="num">
                                      <p:cBhvr additive="base">
                                        <p:cTn id="32" dur="500" fill="hold"/>
                                        <p:tgtEl>
                                          <p:spTgt spid="26726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67268">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67268">
                                            <p:txEl>
                                              <p:pRg st="4" end="4"/>
                                            </p:txEl>
                                          </p:spTgt>
                                        </p:tgtEl>
                                        <p:attrNameLst>
                                          <p:attrName>style.visibility</p:attrName>
                                        </p:attrNameLst>
                                      </p:cBhvr>
                                      <p:to>
                                        <p:strVal val="visible"/>
                                      </p:to>
                                    </p:set>
                                    <p:anim calcmode="lin" valueType="num">
                                      <p:cBhvr additive="base">
                                        <p:cTn id="36" dur="500" fill="hold"/>
                                        <p:tgtEl>
                                          <p:spTgt spid="26726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67268">
                                            <p:txEl>
                                              <p:pRg st="4" end="4"/>
                                            </p:txEl>
                                          </p:spTgt>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267268">
                                            <p:txEl>
                                              <p:pRg st="5" end="5"/>
                                            </p:txEl>
                                          </p:spTgt>
                                        </p:tgtEl>
                                        <p:attrNameLst>
                                          <p:attrName>style.visibility</p:attrName>
                                        </p:attrNameLst>
                                      </p:cBhvr>
                                      <p:to>
                                        <p:strVal val="visible"/>
                                      </p:to>
                                    </p:set>
                                    <p:anim calcmode="lin" valueType="num">
                                      <p:cBhvr additive="base">
                                        <p:cTn id="41" dur="500" fill="hold"/>
                                        <p:tgtEl>
                                          <p:spTgt spid="267268">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7268">
                                            <p:txEl>
                                              <p:pRg st="5" end="5"/>
                                            </p:txEl>
                                          </p:spTgt>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267268">
                                            <p:txEl>
                                              <p:pRg st="6" end="6"/>
                                            </p:txEl>
                                          </p:spTgt>
                                        </p:tgtEl>
                                        <p:attrNameLst>
                                          <p:attrName>style.visibility</p:attrName>
                                        </p:attrNameLst>
                                      </p:cBhvr>
                                      <p:to>
                                        <p:strVal val="visible"/>
                                      </p:to>
                                    </p:set>
                                    <p:anim calcmode="lin" valueType="num">
                                      <p:cBhvr additive="base">
                                        <p:cTn id="46" dur="500" fill="hold"/>
                                        <p:tgtEl>
                                          <p:spTgt spid="267268">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6726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P spid="26726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k</a:t>
            </a:r>
            <a:r>
              <a:rPr lang="zh-CN" altLang="en-US" smtClean="0"/>
              <a:t>步转移概率</a:t>
            </a:r>
          </a:p>
        </p:txBody>
      </p:sp>
      <p:sp>
        <p:nvSpPr>
          <p:cNvPr id="268291" name="Rectangle 3"/>
          <p:cNvSpPr>
            <a:spLocks noGrp="1" noChangeArrowheads="1"/>
          </p:cNvSpPr>
          <p:nvPr>
            <p:ph idx="1"/>
          </p:nvPr>
        </p:nvSpPr>
        <p:spPr>
          <a:xfrm>
            <a:off x="1066800" y="1166813"/>
            <a:ext cx="7848600" cy="2051050"/>
          </a:xfrm>
        </p:spPr>
        <p:txBody>
          <a:bodyPr/>
          <a:lstStyle/>
          <a:p>
            <a:pPr algn="just" eaLnBrk="1" hangingPunct="1">
              <a:buFont typeface="Wingdings" panose="05000000000000000000" pitchFamily="2" charset="2"/>
              <a:buNone/>
            </a:pPr>
            <a:r>
              <a:rPr lang="en-US" altLang="zh-CN" smtClean="0"/>
              <a:t>		</a:t>
            </a:r>
            <a:r>
              <a:rPr lang="zh-CN" altLang="en-US" smtClean="0"/>
              <a:t>设</a:t>
            </a:r>
            <a:r>
              <a:rPr lang="en-US" altLang="zh-CN" smtClean="0">
                <a:sym typeface="Symbol" panose="05050102010706020507" pitchFamily="18" charset="2"/>
              </a:rPr>
              <a:t>{X(n),n=0,1,2,…}</a:t>
            </a:r>
            <a:r>
              <a:rPr lang="zh-CN" altLang="en-US" smtClean="0">
                <a:sym typeface="Symbol" panose="05050102010706020507" pitchFamily="18" charset="2"/>
              </a:rPr>
              <a:t>为马氏链，</a:t>
            </a:r>
            <a:r>
              <a:rPr lang="en-US" altLang="zh-CN" smtClean="0">
                <a:sym typeface="Symbol" panose="05050102010706020507" pitchFamily="18" charset="2"/>
              </a:rPr>
              <a:t>E={0,1,2,</a:t>
            </a:r>
          </a:p>
          <a:p>
            <a:pPr algn="just" eaLnBrk="1" hangingPunct="1">
              <a:buFont typeface="Wingdings" panose="05000000000000000000" pitchFamily="2" charset="2"/>
              <a:buNone/>
            </a:pPr>
            <a:r>
              <a:rPr lang="en-US" altLang="zh-CN" smtClean="0">
                <a:sym typeface="Symbol" panose="05050102010706020507" pitchFamily="18" charset="2"/>
              </a:rPr>
              <a:t>…}</a:t>
            </a:r>
            <a:r>
              <a:rPr lang="zh-CN" altLang="en-US" smtClean="0">
                <a:sym typeface="Symbol" panose="05050102010706020507" pitchFamily="18" charset="2"/>
              </a:rPr>
              <a:t>，</a:t>
            </a:r>
            <a:r>
              <a:rPr lang="zh-CN" altLang="en-US" smtClean="0"/>
              <a:t>称条件概率</a:t>
            </a:r>
          </a:p>
          <a:p>
            <a:pPr algn="ctr" eaLnBrk="1" hangingPunct="1">
              <a:buFont typeface="Wingdings" panose="05000000000000000000" pitchFamily="2" charset="2"/>
              <a:buNone/>
            </a:pPr>
            <a:r>
              <a:rPr lang="en-US" altLang="zh-CN" smtClean="0"/>
              <a:t>p</a:t>
            </a:r>
            <a:r>
              <a:rPr lang="en-US" altLang="zh-CN" baseline="-25000" smtClean="0"/>
              <a:t>ij</a:t>
            </a:r>
            <a:r>
              <a:rPr lang="en-US" altLang="zh-CN" smtClean="0"/>
              <a:t>(m,k)</a:t>
            </a:r>
            <a:r>
              <a:rPr lang="zh-CN" altLang="en-US" smtClean="0"/>
              <a:t>＝</a:t>
            </a:r>
            <a:r>
              <a:rPr lang="en-US" altLang="zh-CN" smtClean="0"/>
              <a:t>P{X(m+k)=j|X(m)=i}</a:t>
            </a:r>
          </a:p>
          <a:p>
            <a:pPr eaLnBrk="1" hangingPunct="1">
              <a:buFont typeface="Wingdings" panose="05000000000000000000" pitchFamily="2" charset="2"/>
              <a:buNone/>
            </a:pPr>
            <a:r>
              <a:rPr lang="zh-CN" altLang="en-US" smtClean="0"/>
              <a:t>为马氏链</a:t>
            </a:r>
            <a:r>
              <a:rPr lang="en-US" altLang="zh-CN" smtClean="0">
                <a:sym typeface="Symbol" panose="05050102010706020507" pitchFamily="18" charset="2"/>
              </a:rPr>
              <a:t>{X(n),n=0,1,…}</a:t>
            </a:r>
            <a:r>
              <a:rPr lang="zh-CN" altLang="en-US" smtClean="0">
                <a:solidFill>
                  <a:srgbClr val="0000FF"/>
                </a:solidFill>
              </a:rPr>
              <a:t>在</a:t>
            </a:r>
            <a:r>
              <a:rPr lang="en-US" altLang="zh-CN" smtClean="0">
                <a:solidFill>
                  <a:srgbClr val="0000FF"/>
                </a:solidFill>
              </a:rPr>
              <a:t>m</a:t>
            </a:r>
            <a:r>
              <a:rPr lang="zh-CN" altLang="en-US" smtClean="0">
                <a:solidFill>
                  <a:srgbClr val="0000FF"/>
                </a:solidFill>
              </a:rPr>
              <a:t>时刻的</a:t>
            </a:r>
            <a:r>
              <a:rPr lang="en-US" altLang="zh-CN" smtClean="0">
                <a:solidFill>
                  <a:srgbClr val="0000FF"/>
                </a:solidFill>
              </a:rPr>
              <a:t>k</a:t>
            </a:r>
            <a:r>
              <a:rPr lang="zh-CN" altLang="en-US" smtClean="0">
                <a:solidFill>
                  <a:srgbClr val="0000FF"/>
                </a:solidFill>
              </a:rPr>
              <a:t>步转移概率</a:t>
            </a:r>
            <a:r>
              <a:rPr lang="en-US" altLang="zh-CN" smtClean="0"/>
              <a:t>.</a:t>
            </a:r>
          </a:p>
        </p:txBody>
      </p:sp>
      <p:sp>
        <p:nvSpPr>
          <p:cNvPr id="6" name="日期占位符 3"/>
          <p:cNvSpPr>
            <a:spLocks noGrp="1"/>
          </p:cNvSpPr>
          <p:nvPr>
            <p:ph type="dt" sz="quarter" idx="10"/>
          </p:nvPr>
        </p:nvSpPr>
        <p:spPr/>
        <p:txBody>
          <a:bodyPr/>
          <a:lstStyle/>
          <a:p>
            <a:pPr>
              <a:defRPr/>
            </a:pPr>
            <a:fld id="{BF7E13EC-884C-4B76-965C-24A3E5CF0425}"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8292" name="Rectangle 4"/>
          <p:cNvSpPr>
            <a:spLocks noChangeArrowheads="1"/>
          </p:cNvSpPr>
          <p:nvPr/>
        </p:nvSpPr>
        <p:spPr bwMode="auto">
          <a:xfrm>
            <a:off x="1143000" y="3246438"/>
            <a:ext cx="7772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en-US" altLang="zh-CN">
                <a:solidFill>
                  <a:srgbClr val="000000"/>
                </a:solidFill>
              </a:rPr>
              <a:t>    </a:t>
            </a:r>
            <a:r>
              <a:rPr lang="en-US" altLang="zh-CN">
                <a:solidFill>
                  <a:srgbClr val="000000"/>
                </a:solidFill>
                <a:sym typeface="Symbol" panose="05050102010706020507" pitchFamily="18" charset="2"/>
              </a:rPr>
              <a:t>k</a:t>
            </a:r>
            <a:r>
              <a:rPr lang="zh-CN" altLang="en-US">
                <a:solidFill>
                  <a:srgbClr val="000000"/>
                </a:solidFill>
                <a:sym typeface="Symbol" panose="05050102010706020507" pitchFamily="18" charset="2"/>
              </a:rPr>
              <a:t>步转移概率的直观意义是：</a:t>
            </a:r>
            <a:r>
              <a:rPr lang="zh-CN" altLang="en-US">
                <a:solidFill>
                  <a:srgbClr val="CC00CC"/>
                </a:solidFill>
                <a:sym typeface="Symbol" panose="05050102010706020507" pitchFamily="18" charset="2"/>
              </a:rPr>
              <a:t>质点在时刻</a:t>
            </a:r>
            <a:r>
              <a:rPr lang="en-US" altLang="zh-CN">
                <a:solidFill>
                  <a:srgbClr val="CC00CC"/>
                </a:solidFill>
                <a:sym typeface="Symbol" panose="05050102010706020507" pitchFamily="18" charset="2"/>
              </a:rPr>
              <a:t>m</a:t>
            </a:r>
            <a:r>
              <a:rPr lang="zh-CN" altLang="en-US">
                <a:solidFill>
                  <a:srgbClr val="CC00CC"/>
                </a:solidFill>
                <a:sym typeface="Symbol" panose="05050102010706020507" pitchFamily="18" charset="2"/>
              </a:rPr>
              <a:t>时处于状态</a:t>
            </a:r>
            <a:r>
              <a:rPr lang="en-US" altLang="zh-CN">
                <a:solidFill>
                  <a:srgbClr val="CC00CC"/>
                </a:solidFill>
                <a:sym typeface="Symbol" panose="05050102010706020507" pitchFamily="18" charset="2"/>
              </a:rPr>
              <a:t>i</a:t>
            </a:r>
            <a:r>
              <a:rPr lang="zh-CN" altLang="en-US">
                <a:solidFill>
                  <a:srgbClr val="CC00CC"/>
                </a:solidFill>
                <a:sym typeface="Symbol" panose="05050102010706020507" pitchFamily="18" charset="2"/>
              </a:rPr>
              <a:t>，再经过</a:t>
            </a:r>
            <a:r>
              <a:rPr lang="en-US" altLang="zh-CN">
                <a:solidFill>
                  <a:srgbClr val="CC00CC"/>
                </a:solidFill>
                <a:sym typeface="Symbol" panose="05050102010706020507" pitchFamily="18" charset="2"/>
              </a:rPr>
              <a:t>k</a:t>
            </a:r>
            <a:r>
              <a:rPr lang="zh-CN" altLang="en-US">
                <a:solidFill>
                  <a:srgbClr val="CC00CC"/>
                </a:solidFill>
                <a:sym typeface="Symbol" panose="05050102010706020507" pitchFamily="18" charset="2"/>
              </a:rPr>
              <a:t>步</a:t>
            </a:r>
            <a:r>
              <a:rPr lang="en-US" altLang="zh-CN">
                <a:solidFill>
                  <a:srgbClr val="CC00CC"/>
                </a:solidFill>
                <a:sym typeface="Symbol" panose="05050102010706020507" pitchFamily="18" charset="2"/>
              </a:rPr>
              <a:t>(k</a:t>
            </a:r>
            <a:r>
              <a:rPr lang="zh-CN" altLang="en-US">
                <a:solidFill>
                  <a:srgbClr val="CC00CC"/>
                </a:solidFill>
                <a:sym typeface="Symbol" panose="05050102010706020507" pitchFamily="18" charset="2"/>
              </a:rPr>
              <a:t>个单位时间</a:t>
            </a:r>
            <a:r>
              <a:rPr lang="en-US" altLang="zh-CN">
                <a:solidFill>
                  <a:srgbClr val="CC00CC"/>
                </a:solidFill>
                <a:sym typeface="Symbol" panose="05050102010706020507" pitchFamily="18" charset="2"/>
              </a:rPr>
              <a:t>)</a:t>
            </a:r>
            <a:r>
              <a:rPr lang="zh-CN" altLang="en-US">
                <a:solidFill>
                  <a:srgbClr val="CC00CC"/>
                </a:solidFill>
                <a:sym typeface="Symbol" panose="05050102010706020507" pitchFamily="18" charset="2"/>
              </a:rPr>
              <a:t>处于状态</a:t>
            </a:r>
            <a:r>
              <a:rPr lang="en-US" altLang="zh-CN">
                <a:solidFill>
                  <a:srgbClr val="CC00CC"/>
                </a:solidFill>
                <a:sym typeface="Symbol" panose="05050102010706020507" pitchFamily="18" charset="2"/>
              </a:rPr>
              <a:t>j</a:t>
            </a:r>
            <a:r>
              <a:rPr lang="zh-CN" altLang="en-US">
                <a:solidFill>
                  <a:srgbClr val="CC00CC"/>
                </a:solidFill>
                <a:sym typeface="Symbol" panose="05050102010706020507" pitchFamily="18" charset="2"/>
              </a:rPr>
              <a:t>的条件概率</a:t>
            </a:r>
            <a:r>
              <a:rPr lang="zh-CN" altLang="en-US">
                <a:solidFill>
                  <a:srgbClr val="000000"/>
                </a:solidFill>
                <a:sym typeface="Symbol" panose="05050102010706020507" pitchFamily="18" charset="2"/>
              </a:rPr>
              <a:t>。</a:t>
            </a:r>
          </a:p>
        </p:txBody>
      </p:sp>
      <p:sp>
        <p:nvSpPr>
          <p:cNvPr id="268293" name="Rectangle 5"/>
          <p:cNvSpPr>
            <a:spLocks noChangeArrowheads="1"/>
          </p:cNvSpPr>
          <p:nvPr/>
        </p:nvSpPr>
        <p:spPr bwMode="auto">
          <a:xfrm>
            <a:off x="1143000" y="4846638"/>
            <a:ext cx="7772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en-US" altLang="zh-CN">
                <a:solidFill>
                  <a:srgbClr val="000000"/>
                </a:solidFill>
              </a:rPr>
              <a:t>    </a:t>
            </a:r>
            <a:r>
              <a:rPr lang="zh-CN" altLang="en-US">
                <a:solidFill>
                  <a:srgbClr val="000000"/>
                </a:solidFill>
              </a:rPr>
              <a:t>特别地，</a:t>
            </a:r>
            <a:r>
              <a:rPr lang="en-US" altLang="zh-CN">
                <a:solidFill>
                  <a:srgbClr val="000000"/>
                </a:solidFill>
              </a:rPr>
              <a:t>k=1</a:t>
            </a:r>
            <a:r>
              <a:rPr lang="zh-CN" altLang="en-US">
                <a:solidFill>
                  <a:srgbClr val="000000"/>
                </a:solidFill>
              </a:rPr>
              <a:t>时，</a:t>
            </a:r>
          </a:p>
          <a:p>
            <a:pPr algn="ctr" eaLnBrk="1" hangingPunct="1">
              <a:buClr>
                <a:srgbClr val="00FF00"/>
              </a:buClr>
              <a:buFont typeface="Wingdings" panose="05000000000000000000" pitchFamily="2" charset="2"/>
              <a:buNone/>
            </a:pPr>
            <a:r>
              <a:rPr lang="en-US" altLang="zh-CN">
                <a:solidFill>
                  <a:srgbClr val="000000"/>
                </a:solidFill>
              </a:rPr>
              <a:t>p</a:t>
            </a:r>
            <a:r>
              <a:rPr lang="en-US" altLang="zh-CN" baseline="-25000">
                <a:solidFill>
                  <a:srgbClr val="000000"/>
                </a:solidFill>
              </a:rPr>
              <a:t>ij</a:t>
            </a:r>
            <a:r>
              <a:rPr lang="en-US" altLang="zh-CN">
                <a:solidFill>
                  <a:srgbClr val="000000"/>
                </a:solidFill>
              </a:rPr>
              <a:t>(m,1)</a:t>
            </a:r>
            <a:r>
              <a:rPr lang="zh-CN" altLang="en-US">
                <a:solidFill>
                  <a:srgbClr val="000000"/>
                </a:solidFill>
              </a:rPr>
              <a:t>＝</a:t>
            </a:r>
            <a:r>
              <a:rPr lang="en-US" altLang="zh-CN">
                <a:solidFill>
                  <a:srgbClr val="000000"/>
                </a:solidFill>
              </a:rPr>
              <a:t>P{X(m+1)=j|X(m)=i}</a:t>
            </a:r>
          </a:p>
          <a:p>
            <a:pPr algn="just" eaLnBrk="1" hangingPunct="1">
              <a:buClr>
                <a:srgbClr val="00FF00"/>
              </a:buClr>
              <a:buFont typeface="Wingdings" panose="05000000000000000000" pitchFamily="2" charset="2"/>
              <a:buNone/>
            </a:pPr>
            <a:r>
              <a:rPr lang="zh-CN" altLang="en-US">
                <a:solidFill>
                  <a:srgbClr val="000000"/>
                </a:solidFill>
              </a:rPr>
              <a:t>称为</a:t>
            </a:r>
            <a:r>
              <a:rPr lang="zh-CN" altLang="en-US">
                <a:solidFill>
                  <a:srgbClr val="0000FF"/>
                </a:solidFill>
              </a:rPr>
              <a:t>一步转移概率</a:t>
            </a:r>
            <a:r>
              <a:rPr lang="zh-CN" altLang="en-US">
                <a:solidFill>
                  <a:srgbClr val="000000"/>
                </a:solidFill>
              </a:rPr>
              <a:t>，简称</a:t>
            </a:r>
            <a:r>
              <a:rPr lang="zh-CN" altLang="en-US">
                <a:solidFill>
                  <a:srgbClr val="0000FF"/>
                </a:solidFill>
              </a:rPr>
              <a:t>转移概率</a:t>
            </a:r>
            <a:r>
              <a:rPr lang="zh-CN" altLang="en-US">
                <a:solidFill>
                  <a:srgbClr val="000000"/>
                </a:solidFill>
              </a:rPr>
              <a:t>。</a:t>
            </a:r>
          </a:p>
        </p:txBody>
      </p:sp>
      <p:sp>
        <p:nvSpPr>
          <p:cNvPr id="389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43F2834A-DF18-41B4-9976-4B57DFDED5B9}" type="slidenum">
              <a:rPr lang="zh-CN" altLang="en-US" sz="1800" smtClean="0">
                <a:solidFill>
                  <a:srgbClr val="00FF00"/>
                </a:solidFill>
                <a:ea typeface="黑体" panose="02010609060101010101" pitchFamily="49" charset="-122"/>
              </a:rPr>
              <a:pPr/>
              <a:t>22</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8291">
                                            <p:txEl>
                                              <p:pRg st="1" end="1"/>
                                            </p:txEl>
                                          </p:spTgt>
                                        </p:tgtEl>
                                        <p:attrNameLst>
                                          <p:attrName>style.visibility</p:attrName>
                                        </p:attrNameLst>
                                      </p:cBhvr>
                                      <p:to>
                                        <p:strVal val="visible"/>
                                      </p:to>
                                    </p:set>
                                    <p:anim calcmode="lin" valueType="num">
                                      <p:cBhvr additive="base">
                                        <p:cTn id="12" dur="500" fill="hold"/>
                                        <p:tgtEl>
                                          <p:spTgt spid="26829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6829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8291">
                                            <p:txEl>
                                              <p:pRg st="2" end="2"/>
                                            </p:txEl>
                                          </p:spTgt>
                                        </p:tgtEl>
                                        <p:attrNameLst>
                                          <p:attrName>style.visibility</p:attrName>
                                        </p:attrNameLst>
                                      </p:cBhvr>
                                      <p:to>
                                        <p:strVal val="visible"/>
                                      </p:to>
                                    </p:set>
                                    <p:anim calcmode="lin" valueType="num">
                                      <p:cBhvr additive="base">
                                        <p:cTn id="17" dur="500" fill="hold"/>
                                        <p:tgtEl>
                                          <p:spTgt spid="26829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829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68291">
                                            <p:txEl>
                                              <p:pRg st="3" end="3"/>
                                            </p:txEl>
                                          </p:spTgt>
                                        </p:tgtEl>
                                        <p:attrNameLst>
                                          <p:attrName>style.visibility</p:attrName>
                                        </p:attrNameLst>
                                      </p:cBhvr>
                                      <p:to>
                                        <p:strVal val="visible"/>
                                      </p:to>
                                    </p:set>
                                    <p:anim calcmode="lin" valueType="num">
                                      <p:cBhvr additive="base">
                                        <p:cTn id="22" dur="500" fill="hold"/>
                                        <p:tgtEl>
                                          <p:spTgt spid="26829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68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iterate type="wd">
                                    <p:tmPct val="10000"/>
                                  </p:iterate>
                                  <p:childTnLst>
                                    <p:set>
                                      <p:cBhvr>
                                        <p:cTn id="27" dur="1" fill="hold">
                                          <p:stCondLst>
                                            <p:cond delay="0"/>
                                          </p:stCondLst>
                                        </p:cTn>
                                        <p:tgtEl>
                                          <p:spTgt spid="268292"/>
                                        </p:tgtEl>
                                        <p:attrNameLst>
                                          <p:attrName>style.visibility</p:attrName>
                                        </p:attrNameLst>
                                      </p:cBhvr>
                                      <p:to>
                                        <p:strVal val="visible"/>
                                      </p:to>
                                    </p:set>
                                    <p:anim calcmode="lin" valueType="num">
                                      <p:cBhvr additive="base">
                                        <p:cTn id="28" dur="500" fill="hold"/>
                                        <p:tgtEl>
                                          <p:spTgt spid="268292"/>
                                        </p:tgtEl>
                                        <p:attrNameLst>
                                          <p:attrName>ppt_x</p:attrName>
                                        </p:attrNameLst>
                                      </p:cBhvr>
                                      <p:tavLst>
                                        <p:tav tm="0">
                                          <p:val>
                                            <p:strVal val="0-#ppt_w/2"/>
                                          </p:val>
                                        </p:tav>
                                        <p:tav tm="100000">
                                          <p:val>
                                            <p:strVal val="#ppt_x"/>
                                          </p:val>
                                        </p:tav>
                                      </p:tavLst>
                                    </p:anim>
                                    <p:anim calcmode="lin" valueType="num">
                                      <p:cBhvr additive="base">
                                        <p:cTn id="29" dur="500" fill="hold"/>
                                        <p:tgtEl>
                                          <p:spTgt spid="268292"/>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68293"/>
                                        </p:tgtEl>
                                        <p:attrNameLst>
                                          <p:attrName>style.visibility</p:attrName>
                                        </p:attrNameLst>
                                      </p:cBhvr>
                                      <p:to>
                                        <p:strVal val="visible"/>
                                      </p:to>
                                    </p:set>
                                    <p:anim calcmode="lin" valueType="num">
                                      <p:cBhvr additive="base">
                                        <p:cTn id="34" dur="500" fill="hold"/>
                                        <p:tgtEl>
                                          <p:spTgt spid="268293"/>
                                        </p:tgtEl>
                                        <p:attrNameLst>
                                          <p:attrName>ppt_x</p:attrName>
                                        </p:attrNameLst>
                                      </p:cBhvr>
                                      <p:tavLst>
                                        <p:tav tm="0">
                                          <p:val>
                                            <p:strVal val="0-#ppt_w/2"/>
                                          </p:val>
                                        </p:tav>
                                        <p:tav tm="100000">
                                          <p:val>
                                            <p:strVal val="#ppt_x"/>
                                          </p:val>
                                        </p:tav>
                                      </p:tavLst>
                                    </p:anim>
                                    <p:anim calcmode="lin" valueType="num">
                                      <p:cBhvr additive="base">
                                        <p:cTn id="35"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268292" grpId="0" autoUpdateAnimBg="0"/>
      <p:bldP spid="26829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t>k</a:t>
            </a:r>
            <a:r>
              <a:rPr lang="zh-CN" altLang="en-US" smtClean="0"/>
              <a:t>步转移矩阵</a:t>
            </a:r>
          </a:p>
        </p:txBody>
      </p:sp>
      <p:sp>
        <p:nvSpPr>
          <p:cNvPr id="269315" name="Rectangle 3"/>
          <p:cNvSpPr>
            <a:spLocks noGrp="1" noChangeArrowheads="1"/>
          </p:cNvSpPr>
          <p:nvPr>
            <p:ph idx="1"/>
          </p:nvPr>
        </p:nvSpPr>
        <p:spPr>
          <a:xfrm>
            <a:off x="1143000" y="1143000"/>
            <a:ext cx="1195388" cy="512763"/>
          </a:xfrm>
        </p:spPr>
        <p:txBody>
          <a:bodyPr/>
          <a:lstStyle/>
          <a:p>
            <a:pPr eaLnBrk="1" hangingPunct="1">
              <a:buFont typeface="Wingdings" panose="05000000000000000000" pitchFamily="2" charset="2"/>
              <a:buNone/>
            </a:pPr>
            <a:r>
              <a:rPr lang="zh-CN" altLang="en-US" smtClean="0"/>
              <a:t>称矩阵</a:t>
            </a:r>
          </a:p>
        </p:txBody>
      </p:sp>
      <p:sp>
        <p:nvSpPr>
          <p:cNvPr id="8" name="日期占位符 3"/>
          <p:cNvSpPr>
            <a:spLocks noGrp="1"/>
          </p:cNvSpPr>
          <p:nvPr>
            <p:ph type="dt" sz="quarter" idx="10"/>
          </p:nvPr>
        </p:nvSpPr>
        <p:spPr/>
        <p:txBody>
          <a:bodyPr/>
          <a:lstStyle/>
          <a:p>
            <a:pPr>
              <a:defRPr/>
            </a:pPr>
            <a:fld id="{97FE410E-1C07-4B39-B4FA-D61050F59D9F}" type="datetime1">
              <a:rPr lang="zh-CN" altLang="en-US"/>
              <a:pPr>
                <a:defRPr/>
              </a:pPr>
              <a:t>2018/12/13</a:t>
            </a:fld>
            <a:endParaRPr lang="en-US" altLang="zh-CN"/>
          </a:p>
        </p:txBody>
      </p:sp>
      <p:sp>
        <p:nvSpPr>
          <p:cNvPr id="9"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69316" name="Object 4"/>
          <p:cNvGraphicFramePr>
            <a:graphicFrameLocks noChangeAspect="1"/>
          </p:cNvGraphicFramePr>
          <p:nvPr/>
        </p:nvGraphicFramePr>
        <p:xfrm>
          <a:off x="2208213" y="1204913"/>
          <a:ext cx="6324600" cy="2871787"/>
        </p:xfrm>
        <a:graphic>
          <a:graphicData uri="http://schemas.openxmlformats.org/presentationml/2006/ole">
            <mc:AlternateContent xmlns:mc="http://schemas.openxmlformats.org/markup-compatibility/2006">
              <mc:Choice xmlns:v="urn:schemas-microsoft-com:vml" Requires="v">
                <p:oleObj spid="_x0000_s40973" name="Equation" r:id="rId4" imgW="2908300" imgH="1320800" progId="Equation.3">
                  <p:embed/>
                </p:oleObj>
              </mc:Choice>
              <mc:Fallback>
                <p:oleObj name="Equation" r:id="rId4" imgW="2908300" imgH="1320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1204913"/>
                        <a:ext cx="6324600" cy="287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17" name="Rectangle 5"/>
          <p:cNvSpPr>
            <a:spLocks noChangeArrowheads="1"/>
          </p:cNvSpPr>
          <p:nvPr/>
        </p:nvSpPr>
        <p:spPr bwMode="auto">
          <a:xfrm>
            <a:off x="1143000" y="4008438"/>
            <a:ext cx="7772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olidFill>
                  <a:srgbClr val="000000"/>
                </a:solidFill>
              </a:rPr>
              <a:t>为马氏链</a:t>
            </a:r>
            <a:r>
              <a:rPr lang="en-US" altLang="zh-CN">
                <a:solidFill>
                  <a:srgbClr val="000000"/>
                </a:solidFill>
                <a:sym typeface="Symbol" panose="05050102010706020507" pitchFamily="18" charset="2"/>
              </a:rPr>
              <a:t>{X(n),n=0,1,…}</a:t>
            </a:r>
            <a:r>
              <a:rPr lang="zh-CN" altLang="en-US">
                <a:solidFill>
                  <a:srgbClr val="0000FF"/>
                </a:solidFill>
              </a:rPr>
              <a:t>在</a:t>
            </a:r>
            <a:r>
              <a:rPr lang="en-US" altLang="zh-CN">
                <a:solidFill>
                  <a:srgbClr val="0000FF"/>
                </a:solidFill>
              </a:rPr>
              <a:t>m</a:t>
            </a:r>
            <a:r>
              <a:rPr lang="zh-CN" altLang="en-US">
                <a:solidFill>
                  <a:srgbClr val="0000FF"/>
                </a:solidFill>
              </a:rPr>
              <a:t>时刻的</a:t>
            </a:r>
            <a:r>
              <a:rPr lang="en-US" altLang="zh-CN">
                <a:solidFill>
                  <a:srgbClr val="CC00CC"/>
                </a:solidFill>
              </a:rPr>
              <a:t>k</a:t>
            </a:r>
            <a:r>
              <a:rPr lang="zh-CN" altLang="en-US">
                <a:solidFill>
                  <a:srgbClr val="CC00CC"/>
                </a:solidFill>
              </a:rPr>
              <a:t>步转移矩阵</a:t>
            </a:r>
            <a:r>
              <a:rPr lang="zh-CN" altLang="en-US">
                <a:solidFill>
                  <a:srgbClr val="000000"/>
                </a:solidFill>
              </a:rPr>
              <a:t>。一步转移矩阵</a:t>
            </a:r>
            <a:r>
              <a:rPr lang="en-US" altLang="zh-CN">
                <a:solidFill>
                  <a:srgbClr val="000000"/>
                </a:solidFill>
              </a:rPr>
              <a:t>P(m,1)</a:t>
            </a:r>
            <a:r>
              <a:rPr lang="zh-CN" altLang="en-US">
                <a:solidFill>
                  <a:srgbClr val="000000"/>
                </a:solidFill>
              </a:rPr>
              <a:t>简称</a:t>
            </a:r>
            <a:r>
              <a:rPr lang="zh-CN" altLang="en-US">
                <a:solidFill>
                  <a:srgbClr val="CC00CC"/>
                </a:solidFill>
              </a:rPr>
              <a:t>转移矩阵</a:t>
            </a:r>
            <a:r>
              <a:rPr lang="zh-CN" altLang="en-US">
                <a:solidFill>
                  <a:srgbClr val="000000"/>
                </a:solidFill>
              </a:rPr>
              <a:t>。</a:t>
            </a:r>
          </a:p>
        </p:txBody>
      </p:sp>
      <p:graphicFrame>
        <p:nvGraphicFramePr>
          <p:cNvPr id="269318" name="Object 6"/>
          <p:cNvGraphicFramePr>
            <a:graphicFrameLocks noChangeAspect="1"/>
          </p:cNvGraphicFramePr>
          <p:nvPr/>
        </p:nvGraphicFramePr>
        <p:xfrm>
          <a:off x="2362200" y="5715000"/>
          <a:ext cx="4953000" cy="850900"/>
        </p:xfrm>
        <a:graphic>
          <a:graphicData uri="http://schemas.openxmlformats.org/presentationml/2006/ole">
            <mc:AlternateContent xmlns:mc="http://schemas.openxmlformats.org/markup-compatibility/2006">
              <mc:Choice xmlns:v="urn:schemas-microsoft-com:vml" Requires="v">
                <p:oleObj spid="_x0000_s40974" name="Equation" r:id="rId6" imgW="2070100" imgH="355600" progId="Equation.3">
                  <p:embed/>
                </p:oleObj>
              </mc:Choice>
              <mc:Fallback>
                <p:oleObj name="Equation" r:id="rId6" imgW="2070100" imgH="355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5715000"/>
                        <a:ext cx="4953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19" name="Rectangle 7"/>
          <p:cNvSpPr>
            <a:spLocks noChangeArrowheads="1"/>
          </p:cNvSpPr>
          <p:nvPr/>
        </p:nvSpPr>
        <p:spPr bwMode="auto">
          <a:xfrm>
            <a:off x="1116013" y="5084763"/>
            <a:ext cx="77724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en-US" altLang="zh-CN">
                <a:solidFill>
                  <a:srgbClr val="000000"/>
                </a:solidFill>
              </a:rPr>
              <a:t>    </a:t>
            </a:r>
            <a:r>
              <a:rPr lang="zh-CN" altLang="en-US">
                <a:solidFill>
                  <a:srgbClr val="000000"/>
                </a:solidFill>
              </a:rPr>
              <a:t>由转移概率的定义，显然有：</a:t>
            </a:r>
          </a:p>
        </p:txBody>
      </p:sp>
      <p:sp>
        <p:nvSpPr>
          <p:cNvPr id="4097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30C64074-82E1-407E-8E28-2976DECC5FC3}" type="slidenum">
              <a:rPr lang="zh-CN" altLang="en-US" sz="1800" smtClean="0">
                <a:solidFill>
                  <a:srgbClr val="00FF00"/>
                </a:solidFill>
                <a:ea typeface="黑体" panose="02010609060101010101" pitchFamily="49" charset="-122"/>
              </a:rPr>
              <a:pPr/>
              <a:t>23</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 calcmode="lin" valueType="num">
                                      <p:cBhvr additive="base">
                                        <p:cTn id="7" dur="500" fill="hold"/>
                                        <p:tgtEl>
                                          <p:spTgt spid="269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931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6" presetClass="entr" presetSubtype="32" fill="hold" nodeType="afterEffect">
                                  <p:stCondLst>
                                    <p:cond delay="0"/>
                                  </p:stCondLst>
                                  <p:childTnLst>
                                    <p:set>
                                      <p:cBhvr>
                                        <p:cTn id="11" dur="1" fill="hold">
                                          <p:stCondLst>
                                            <p:cond delay="0"/>
                                          </p:stCondLst>
                                        </p:cTn>
                                        <p:tgtEl>
                                          <p:spTgt spid="269316"/>
                                        </p:tgtEl>
                                        <p:attrNameLst>
                                          <p:attrName>style.visibility</p:attrName>
                                        </p:attrNameLst>
                                      </p:cBhvr>
                                      <p:to>
                                        <p:strVal val="visible"/>
                                      </p:to>
                                    </p:set>
                                    <p:animEffect transition="in" filter="circle(out)">
                                      <p:cBhvr>
                                        <p:cTn id="12" dur="2000"/>
                                        <p:tgtEl>
                                          <p:spTgt spid="269316"/>
                                        </p:tgtEl>
                                      </p:cBhvr>
                                    </p:animEffect>
                                  </p:childTnLst>
                                </p:cTn>
                              </p:par>
                            </p:childTnLst>
                          </p:cTn>
                        </p:par>
                        <p:par>
                          <p:cTn id="13" fill="hold" nodeType="afterGroup">
                            <p:stCondLst>
                              <p:cond delay="2500"/>
                            </p:stCondLst>
                            <p:childTnLst>
                              <p:par>
                                <p:cTn id="14" presetID="2" presetClass="entr" presetSubtype="4" fill="hold" grpId="0" nodeType="afterEffect">
                                  <p:stCondLst>
                                    <p:cond delay="0"/>
                                  </p:stCondLst>
                                  <p:childTnLst>
                                    <p:set>
                                      <p:cBhvr>
                                        <p:cTn id="15" dur="1" fill="hold">
                                          <p:stCondLst>
                                            <p:cond delay="0"/>
                                          </p:stCondLst>
                                        </p:cTn>
                                        <p:tgtEl>
                                          <p:spTgt spid="269317"/>
                                        </p:tgtEl>
                                        <p:attrNameLst>
                                          <p:attrName>style.visibility</p:attrName>
                                        </p:attrNameLst>
                                      </p:cBhvr>
                                      <p:to>
                                        <p:strVal val="visible"/>
                                      </p:to>
                                    </p:set>
                                    <p:anim calcmode="lin" valueType="num">
                                      <p:cBhvr additive="base">
                                        <p:cTn id="16" dur="500" fill="hold"/>
                                        <p:tgtEl>
                                          <p:spTgt spid="269317"/>
                                        </p:tgtEl>
                                        <p:attrNameLst>
                                          <p:attrName>ppt_x</p:attrName>
                                        </p:attrNameLst>
                                      </p:cBhvr>
                                      <p:tavLst>
                                        <p:tav tm="0">
                                          <p:val>
                                            <p:strVal val="#ppt_x"/>
                                          </p:val>
                                        </p:tav>
                                        <p:tav tm="100000">
                                          <p:val>
                                            <p:strVal val="#ppt_x"/>
                                          </p:val>
                                        </p:tav>
                                      </p:tavLst>
                                    </p:anim>
                                    <p:anim calcmode="lin" valueType="num">
                                      <p:cBhvr additive="base">
                                        <p:cTn id="17" dur="500" fill="hold"/>
                                        <p:tgtEl>
                                          <p:spTgt spid="269317"/>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9319"/>
                                        </p:tgtEl>
                                        <p:attrNameLst>
                                          <p:attrName>style.visibility</p:attrName>
                                        </p:attrNameLst>
                                      </p:cBhvr>
                                      <p:to>
                                        <p:strVal val="visible"/>
                                      </p:to>
                                    </p:set>
                                    <p:anim calcmode="lin" valueType="num">
                                      <p:cBhvr additive="base">
                                        <p:cTn id="22" dur="500" fill="hold"/>
                                        <p:tgtEl>
                                          <p:spTgt spid="269319"/>
                                        </p:tgtEl>
                                        <p:attrNameLst>
                                          <p:attrName>ppt_x</p:attrName>
                                        </p:attrNameLst>
                                      </p:cBhvr>
                                      <p:tavLst>
                                        <p:tav tm="0">
                                          <p:val>
                                            <p:strVal val="#ppt_x"/>
                                          </p:val>
                                        </p:tav>
                                        <p:tav tm="100000">
                                          <p:val>
                                            <p:strVal val="#ppt_x"/>
                                          </p:val>
                                        </p:tav>
                                      </p:tavLst>
                                    </p:anim>
                                    <p:anim calcmode="lin" valueType="num">
                                      <p:cBhvr additive="base">
                                        <p:cTn id="23" dur="500" fill="hold"/>
                                        <p:tgtEl>
                                          <p:spTgt spid="269319"/>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nodeType="afterEffect">
                                  <p:stCondLst>
                                    <p:cond delay="0"/>
                                  </p:stCondLst>
                                  <p:childTnLst>
                                    <p:set>
                                      <p:cBhvr>
                                        <p:cTn id="26" dur="1" fill="hold">
                                          <p:stCondLst>
                                            <p:cond delay="0"/>
                                          </p:stCondLst>
                                        </p:cTn>
                                        <p:tgtEl>
                                          <p:spTgt spid="269318"/>
                                        </p:tgtEl>
                                        <p:attrNameLst>
                                          <p:attrName>style.visibility</p:attrName>
                                        </p:attrNameLst>
                                      </p:cBhvr>
                                      <p:to>
                                        <p:strVal val="visible"/>
                                      </p:to>
                                    </p:set>
                                    <p:anim calcmode="lin" valueType="num">
                                      <p:cBhvr additive="base">
                                        <p:cTn id="27" dur="500" fill="hold"/>
                                        <p:tgtEl>
                                          <p:spTgt spid="269318"/>
                                        </p:tgtEl>
                                        <p:attrNameLst>
                                          <p:attrName>ppt_x</p:attrName>
                                        </p:attrNameLst>
                                      </p:cBhvr>
                                      <p:tavLst>
                                        <p:tav tm="0">
                                          <p:val>
                                            <p:strVal val="#ppt_x"/>
                                          </p:val>
                                        </p:tav>
                                        <p:tav tm="100000">
                                          <p:val>
                                            <p:strVal val="#ppt_x"/>
                                          </p:val>
                                        </p:tav>
                                      </p:tavLst>
                                    </p:anim>
                                    <p:anim calcmode="lin" valueType="num">
                                      <p:cBhvr additive="base">
                                        <p:cTn id="28" dur="500" fill="hold"/>
                                        <p:tgtEl>
                                          <p:spTgt spid="269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P spid="269317" grpId="0"/>
      <p:bldP spid="2693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齐次马尔可夫链</a:t>
            </a:r>
          </a:p>
        </p:txBody>
      </p:sp>
      <p:sp>
        <p:nvSpPr>
          <p:cNvPr id="270339" name="Rectangle 3"/>
          <p:cNvSpPr>
            <a:spLocks noGrp="1" noChangeArrowheads="1"/>
          </p:cNvSpPr>
          <p:nvPr>
            <p:ph idx="1"/>
          </p:nvPr>
        </p:nvSpPr>
        <p:spPr>
          <a:xfrm>
            <a:off x="1752600" y="1143000"/>
            <a:ext cx="7162800" cy="438150"/>
          </a:xfrm>
        </p:spPr>
        <p:txBody>
          <a:bodyPr/>
          <a:lstStyle/>
          <a:p>
            <a:pPr eaLnBrk="1" hangingPunct="1">
              <a:buFont typeface="Wingdings" panose="05000000000000000000" pitchFamily="2" charset="2"/>
              <a:buNone/>
            </a:pPr>
            <a:r>
              <a:rPr lang="zh-CN" altLang="en-US" sz="2400" smtClean="0"/>
              <a:t>若马氏链</a:t>
            </a:r>
            <a:r>
              <a:rPr lang="en-US" altLang="zh-CN" sz="2400" smtClean="0">
                <a:sym typeface="Symbol" panose="05050102010706020507" pitchFamily="18" charset="2"/>
              </a:rPr>
              <a:t>{X(n),n=0,1,2,…}</a:t>
            </a:r>
            <a:r>
              <a:rPr lang="zh-CN" altLang="en-US" sz="2400" smtClean="0">
                <a:sym typeface="Symbol" panose="05050102010706020507" pitchFamily="18" charset="2"/>
              </a:rPr>
              <a:t>的转移概率</a:t>
            </a:r>
            <a:r>
              <a:rPr lang="en-US" altLang="zh-CN" sz="2400" smtClean="0">
                <a:sym typeface="Symbol" panose="05050102010706020507" pitchFamily="18" charset="2"/>
              </a:rPr>
              <a:t>p</a:t>
            </a:r>
            <a:r>
              <a:rPr lang="en-US" altLang="zh-CN" sz="2400" baseline="-25000" smtClean="0">
                <a:sym typeface="Symbol" panose="05050102010706020507" pitchFamily="18" charset="2"/>
              </a:rPr>
              <a:t>ij</a:t>
            </a:r>
            <a:r>
              <a:rPr lang="en-US" altLang="zh-CN" sz="2400" smtClean="0">
                <a:sym typeface="Symbol" panose="05050102010706020507" pitchFamily="18" charset="2"/>
              </a:rPr>
              <a:t>(m,k)</a:t>
            </a:r>
            <a:r>
              <a:rPr lang="zh-CN" altLang="en-US" sz="2400" smtClean="0">
                <a:sym typeface="Symbol" panose="05050102010706020507" pitchFamily="18" charset="2"/>
              </a:rPr>
              <a:t>与</a:t>
            </a:r>
            <a:r>
              <a:rPr lang="en-US" altLang="zh-CN" sz="2400" smtClean="0">
                <a:sym typeface="Symbol" panose="05050102010706020507" pitchFamily="18" charset="2"/>
              </a:rPr>
              <a:t>m</a:t>
            </a:r>
            <a:endParaRPr lang="en-US" altLang="zh-CN" sz="2400" smtClean="0"/>
          </a:p>
        </p:txBody>
      </p:sp>
      <p:sp>
        <p:nvSpPr>
          <p:cNvPr id="9" name="日期占位符 3"/>
          <p:cNvSpPr>
            <a:spLocks noGrp="1"/>
          </p:cNvSpPr>
          <p:nvPr>
            <p:ph type="dt" sz="quarter" idx="10"/>
          </p:nvPr>
        </p:nvSpPr>
        <p:spPr/>
        <p:txBody>
          <a:bodyPr/>
          <a:lstStyle/>
          <a:p>
            <a:pPr>
              <a:defRPr/>
            </a:pPr>
            <a:fld id="{2E21113A-524F-487B-BE8A-92515114E8AC}"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70340" name="Rectangle 4"/>
          <p:cNvSpPr>
            <a:spLocks noChangeArrowheads="1"/>
          </p:cNvSpPr>
          <p:nvPr/>
        </p:nvSpPr>
        <p:spPr bwMode="auto">
          <a:xfrm>
            <a:off x="1143000" y="1454150"/>
            <a:ext cx="7772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FF00"/>
              </a:buClr>
              <a:buFont typeface="Wingdings" panose="05000000000000000000" pitchFamily="2" charset="2"/>
              <a:buNone/>
            </a:pPr>
            <a:r>
              <a:rPr lang="zh-CN" altLang="en-US" sz="2400">
                <a:solidFill>
                  <a:srgbClr val="000000"/>
                </a:solidFill>
                <a:sym typeface="Symbol" panose="05050102010706020507" pitchFamily="18" charset="2"/>
              </a:rPr>
              <a:t>无关，即</a:t>
            </a:r>
          </a:p>
          <a:p>
            <a:pPr eaLnBrk="1" hangingPunct="1">
              <a:lnSpc>
                <a:spcPct val="110000"/>
              </a:lnSpc>
              <a:buClr>
                <a:srgbClr val="00FF00"/>
              </a:buClr>
              <a:buFont typeface="Wingdings" panose="05000000000000000000" pitchFamily="2" charset="2"/>
              <a:buNone/>
            </a:pPr>
            <a:r>
              <a:rPr lang="zh-CN" altLang="en-US" sz="2400">
                <a:solidFill>
                  <a:srgbClr val="000000"/>
                </a:solidFill>
                <a:sym typeface="Symbol" panose="05050102010706020507" pitchFamily="18" charset="2"/>
              </a:rPr>
              <a:t>	</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ij</a:t>
            </a:r>
            <a:r>
              <a:rPr lang="en-US" altLang="zh-CN" sz="2400">
                <a:solidFill>
                  <a:srgbClr val="000000"/>
                </a:solidFill>
                <a:sym typeface="Symbol" panose="05050102010706020507" pitchFamily="18" charset="2"/>
              </a:rPr>
              <a:t>(m,k)</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P{X(m+k)=j|X(m)=i}</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ij</a:t>
            </a:r>
            <a:r>
              <a:rPr lang="en-US" altLang="zh-CN" sz="2400">
                <a:solidFill>
                  <a:srgbClr val="000000"/>
                </a:solidFill>
                <a:sym typeface="Symbol" panose="05050102010706020507" pitchFamily="18" charset="2"/>
              </a:rPr>
              <a:t>(k)</a:t>
            </a:r>
            <a:r>
              <a:rPr lang="zh-CN" altLang="en-US" sz="2400">
                <a:solidFill>
                  <a:srgbClr val="000000"/>
                </a:solidFill>
                <a:sym typeface="Symbol" panose="05050102010706020507" pitchFamily="18" charset="2"/>
              </a:rPr>
              <a:t>；</a:t>
            </a:r>
          </a:p>
          <a:p>
            <a:pPr eaLnBrk="1" hangingPunct="1">
              <a:lnSpc>
                <a:spcPct val="110000"/>
              </a:lnSpc>
              <a:buClr>
                <a:srgbClr val="00FF00"/>
              </a:buClr>
              <a:buFont typeface="Wingdings" panose="05000000000000000000" pitchFamily="2" charset="2"/>
              <a:buNone/>
            </a:pPr>
            <a:r>
              <a:rPr lang="zh-CN" altLang="en-US" sz="2400">
                <a:solidFill>
                  <a:srgbClr val="000000"/>
                </a:solidFill>
                <a:sym typeface="Symbol" panose="05050102010706020507" pitchFamily="18" charset="2"/>
              </a:rPr>
              <a:t>	</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ij</a:t>
            </a:r>
            <a:r>
              <a:rPr lang="en-US" altLang="zh-CN" sz="2400">
                <a:solidFill>
                  <a:srgbClr val="000000"/>
                </a:solidFill>
                <a:sym typeface="Symbol" panose="05050102010706020507" pitchFamily="18" charset="2"/>
              </a:rPr>
              <a:t>(m,1)</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P{X(m+1)=j|X(m)=i}</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ij</a:t>
            </a:r>
            <a:r>
              <a:rPr lang="en-US" altLang="zh-CN" sz="2400">
                <a:solidFill>
                  <a:srgbClr val="000000"/>
                </a:solidFill>
                <a:sym typeface="Symbol" panose="05050102010706020507" pitchFamily="18" charset="2"/>
              </a:rPr>
              <a:t>(1)</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ij</a:t>
            </a:r>
            <a:r>
              <a:rPr lang="zh-CN" altLang="en-US" sz="2400">
                <a:solidFill>
                  <a:srgbClr val="000000"/>
                </a:solidFill>
                <a:sym typeface="Symbol" panose="05050102010706020507" pitchFamily="18" charset="2"/>
              </a:rPr>
              <a:t>；</a:t>
            </a:r>
          </a:p>
          <a:p>
            <a:pPr eaLnBrk="1" hangingPunct="1">
              <a:lnSpc>
                <a:spcPct val="110000"/>
              </a:lnSpc>
              <a:buClr>
                <a:srgbClr val="00FF00"/>
              </a:buClr>
              <a:buFont typeface="Wingdings" panose="05000000000000000000" pitchFamily="2" charset="2"/>
              <a:buNone/>
            </a:pPr>
            <a:r>
              <a:rPr lang="zh-CN" altLang="en-US" sz="2400">
                <a:solidFill>
                  <a:srgbClr val="000000"/>
                </a:solidFill>
                <a:sym typeface="Symbol" panose="05050102010706020507" pitchFamily="18" charset="2"/>
              </a:rPr>
              <a:t>则称</a:t>
            </a:r>
            <a:r>
              <a:rPr lang="en-US" altLang="zh-CN" sz="2400">
                <a:solidFill>
                  <a:srgbClr val="000000"/>
                </a:solidFill>
                <a:sym typeface="Symbol" panose="05050102010706020507" pitchFamily="18" charset="2"/>
              </a:rPr>
              <a:t>{X(n),n=0,1,2,…}</a:t>
            </a:r>
            <a:r>
              <a:rPr lang="zh-CN" altLang="en-US" sz="2400">
                <a:solidFill>
                  <a:srgbClr val="000000"/>
                </a:solidFill>
                <a:sym typeface="Symbol" panose="05050102010706020507" pitchFamily="18" charset="2"/>
              </a:rPr>
              <a:t>为</a:t>
            </a:r>
            <a:r>
              <a:rPr lang="zh-CN" altLang="en-US" sz="2400">
                <a:solidFill>
                  <a:srgbClr val="CC00CC"/>
                </a:solidFill>
              </a:rPr>
              <a:t>齐次马尔可夫链</a:t>
            </a:r>
            <a:r>
              <a:rPr lang="zh-CN" altLang="en-US" sz="2400">
                <a:solidFill>
                  <a:srgbClr val="000000"/>
                </a:solidFill>
              </a:rPr>
              <a:t>，简称</a:t>
            </a:r>
            <a:r>
              <a:rPr lang="zh-CN" altLang="en-US" sz="2400">
                <a:solidFill>
                  <a:srgbClr val="CC00CC"/>
                </a:solidFill>
              </a:rPr>
              <a:t>齐次马氏链</a:t>
            </a:r>
            <a:r>
              <a:rPr lang="zh-CN" altLang="en-US" sz="2400">
                <a:solidFill>
                  <a:srgbClr val="000000"/>
                </a:solidFill>
              </a:rPr>
              <a:t>。  </a:t>
            </a:r>
            <a:endParaRPr lang="zh-CN" altLang="en-US">
              <a:solidFill>
                <a:srgbClr val="000000"/>
              </a:solidFill>
              <a:sym typeface="Symbol" panose="05050102010706020507" pitchFamily="18" charset="2"/>
            </a:endParaRPr>
          </a:p>
        </p:txBody>
      </p:sp>
      <p:graphicFrame>
        <p:nvGraphicFramePr>
          <p:cNvPr id="270341" name="Object 5"/>
          <p:cNvGraphicFramePr>
            <a:graphicFrameLocks noChangeAspect="1"/>
          </p:cNvGraphicFramePr>
          <p:nvPr/>
        </p:nvGraphicFramePr>
        <p:xfrm>
          <a:off x="2286000" y="5911850"/>
          <a:ext cx="1546225" cy="655638"/>
        </p:xfrm>
        <a:graphic>
          <a:graphicData uri="http://schemas.openxmlformats.org/presentationml/2006/ole">
            <mc:AlternateContent xmlns:mc="http://schemas.openxmlformats.org/markup-compatibility/2006">
              <mc:Choice xmlns:v="urn:schemas-microsoft-com:vml" Requires="v">
                <p:oleObj spid="_x0000_s43022" name="Equation" r:id="rId4" imgW="837836" imgH="355446" progId="Equation.3">
                  <p:embed/>
                </p:oleObj>
              </mc:Choice>
              <mc:Fallback>
                <p:oleObj name="Equation" r:id="rId4" imgW="837836" imgH="35544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911850"/>
                        <a:ext cx="1546225"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0342" name="Object 6"/>
          <p:cNvGraphicFramePr>
            <a:graphicFrameLocks noChangeAspect="1"/>
          </p:cNvGraphicFramePr>
          <p:nvPr/>
        </p:nvGraphicFramePr>
        <p:xfrm>
          <a:off x="5562600" y="5897563"/>
          <a:ext cx="1219200" cy="655637"/>
        </p:xfrm>
        <a:graphic>
          <a:graphicData uri="http://schemas.openxmlformats.org/presentationml/2006/ole">
            <mc:AlternateContent xmlns:mc="http://schemas.openxmlformats.org/markup-compatibility/2006">
              <mc:Choice xmlns:v="urn:schemas-microsoft-com:vml" Requires="v">
                <p:oleObj spid="_x0000_s43023" name="Equation" r:id="rId6" imgW="660113" imgH="355446" progId="Equation.3">
                  <p:embed/>
                </p:oleObj>
              </mc:Choice>
              <mc:Fallback>
                <p:oleObj name="Equation" r:id="rId6" imgW="660113" imgH="355446"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5897563"/>
                        <a:ext cx="1219200"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43" name="Rectangle 7"/>
          <p:cNvSpPr>
            <a:spLocks noChangeArrowheads="1"/>
          </p:cNvSpPr>
          <p:nvPr/>
        </p:nvSpPr>
        <p:spPr bwMode="auto">
          <a:xfrm>
            <a:off x="1724025" y="3546475"/>
            <a:ext cx="6200775"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buClr>
                <a:srgbClr val="00FF00"/>
              </a:buClr>
              <a:buFont typeface="Wingdings" panose="05000000000000000000" pitchFamily="2" charset="2"/>
              <a:buNone/>
            </a:pPr>
            <a:r>
              <a:rPr lang="zh-CN" altLang="en-US" sz="2400">
                <a:solidFill>
                  <a:srgbClr val="000000"/>
                </a:solidFill>
              </a:rPr>
              <a:t>齐次马氏链的</a:t>
            </a:r>
            <a:r>
              <a:rPr lang="en-US" altLang="zh-CN" sz="2400">
                <a:solidFill>
                  <a:srgbClr val="000000"/>
                </a:solidFill>
              </a:rPr>
              <a:t>k</a:t>
            </a:r>
            <a:r>
              <a:rPr lang="zh-CN" altLang="en-US" sz="2400">
                <a:solidFill>
                  <a:srgbClr val="000000"/>
                </a:solidFill>
              </a:rPr>
              <a:t>步转移矩阵记为：</a:t>
            </a:r>
          </a:p>
          <a:p>
            <a:pPr lvl="1" algn="ctr" eaLnBrk="1" hangingPunct="1">
              <a:lnSpc>
                <a:spcPct val="105000"/>
              </a:lnSpc>
              <a:buClr>
                <a:srgbClr val="00FF00"/>
              </a:buClr>
              <a:buFont typeface="Wingdings" panose="05000000000000000000" pitchFamily="2" charset="2"/>
              <a:buNone/>
            </a:pPr>
            <a:r>
              <a:rPr lang="en-US" altLang="zh-CN">
                <a:solidFill>
                  <a:srgbClr val="000000"/>
                </a:solidFill>
              </a:rPr>
              <a:t>P(m,k)</a:t>
            </a:r>
            <a:r>
              <a:rPr lang="zh-CN" altLang="en-US">
                <a:solidFill>
                  <a:srgbClr val="000000"/>
                </a:solidFill>
              </a:rPr>
              <a:t>＝</a:t>
            </a:r>
            <a:r>
              <a:rPr lang="en-US" altLang="zh-CN">
                <a:solidFill>
                  <a:srgbClr val="000000"/>
                </a:solidFill>
              </a:rPr>
              <a:t>P(k)</a:t>
            </a:r>
            <a:r>
              <a:rPr lang="zh-CN" altLang="en-US">
                <a:solidFill>
                  <a:srgbClr val="000000"/>
                </a:solidFill>
              </a:rPr>
              <a:t>＝</a:t>
            </a:r>
            <a:r>
              <a:rPr lang="en-US" altLang="zh-CN">
                <a:solidFill>
                  <a:srgbClr val="000000"/>
                </a:solidFill>
              </a:rPr>
              <a:t>(</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ij</a:t>
            </a:r>
            <a:r>
              <a:rPr lang="en-US" altLang="zh-CN">
                <a:solidFill>
                  <a:srgbClr val="000000"/>
                </a:solidFill>
                <a:sym typeface="Symbol" panose="05050102010706020507" pitchFamily="18" charset="2"/>
              </a:rPr>
              <a:t>(k)</a:t>
            </a:r>
            <a:r>
              <a:rPr lang="en-US" altLang="zh-CN">
                <a:solidFill>
                  <a:srgbClr val="000000"/>
                </a:solidFill>
              </a:rPr>
              <a:t>)</a:t>
            </a:r>
            <a:r>
              <a:rPr lang="en-US" altLang="zh-CN" baseline="-25000">
                <a:solidFill>
                  <a:srgbClr val="000000"/>
                </a:solidFill>
              </a:rPr>
              <a:t>i,j</a:t>
            </a:r>
            <a:r>
              <a:rPr lang="en-US" altLang="zh-CN" baseline="-25000">
                <a:solidFill>
                  <a:srgbClr val="000000"/>
                </a:solidFill>
                <a:sym typeface="Symbol" panose="05050102010706020507" pitchFamily="18" charset="2"/>
              </a:rPr>
              <a:t>E</a:t>
            </a:r>
          </a:p>
          <a:p>
            <a:pPr eaLnBrk="1" hangingPunct="1">
              <a:lnSpc>
                <a:spcPct val="105000"/>
              </a:lnSpc>
              <a:buClr>
                <a:srgbClr val="00FF00"/>
              </a:buClr>
              <a:buFont typeface="Wingdings" panose="05000000000000000000" pitchFamily="2" charset="2"/>
              <a:buNone/>
            </a:pPr>
            <a:r>
              <a:rPr lang="zh-CN" altLang="en-US" sz="2400">
                <a:solidFill>
                  <a:srgbClr val="000000"/>
                </a:solidFill>
              </a:rPr>
              <a:t>一步转移矩阵，简称</a:t>
            </a:r>
            <a:r>
              <a:rPr lang="zh-CN" altLang="en-US" sz="2400">
                <a:solidFill>
                  <a:srgbClr val="CC00CC"/>
                </a:solidFill>
              </a:rPr>
              <a:t>转移矩阵</a:t>
            </a:r>
            <a:r>
              <a:rPr lang="zh-CN" altLang="en-US" sz="2400">
                <a:solidFill>
                  <a:srgbClr val="000000"/>
                </a:solidFill>
              </a:rPr>
              <a:t>，记为：</a:t>
            </a:r>
          </a:p>
          <a:p>
            <a:pPr lvl="1" algn="ctr" eaLnBrk="1" hangingPunct="1">
              <a:lnSpc>
                <a:spcPct val="105000"/>
              </a:lnSpc>
              <a:buClr>
                <a:srgbClr val="00FF00"/>
              </a:buClr>
              <a:buFont typeface="Wingdings" panose="05000000000000000000" pitchFamily="2" charset="2"/>
              <a:buNone/>
            </a:pPr>
            <a:r>
              <a:rPr lang="en-US" altLang="zh-CN">
                <a:solidFill>
                  <a:srgbClr val="000000"/>
                </a:solidFill>
              </a:rPr>
              <a:t>P(m,1)</a:t>
            </a:r>
            <a:r>
              <a:rPr lang="zh-CN" altLang="en-US">
                <a:solidFill>
                  <a:srgbClr val="000000"/>
                </a:solidFill>
              </a:rPr>
              <a:t>＝</a:t>
            </a:r>
            <a:r>
              <a:rPr lang="en-US" altLang="zh-CN">
                <a:solidFill>
                  <a:srgbClr val="000000"/>
                </a:solidFill>
              </a:rPr>
              <a:t>P(1)</a:t>
            </a:r>
            <a:r>
              <a:rPr lang="zh-CN" altLang="en-US">
                <a:solidFill>
                  <a:srgbClr val="000000"/>
                </a:solidFill>
              </a:rPr>
              <a:t>＝</a:t>
            </a:r>
            <a:r>
              <a:rPr lang="en-US" altLang="zh-CN">
                <a:solidFill>
                  <a:srgbClr val="000000"/>
                </a:solidFill>
              </a:rPr>
              <a:t>P</a:t>
            </a:r>
            <a:r>
              <a:rPr lang="zh-CN" altLang="en-US">
                <a:solidFill>
                  <a:srgbClr val="000000"/>
                </a:solidFill>
              </a:rPr>
              <a:t>＝</a:t>
            </a:r>
            <a:r>
              <a:rPr lang="en-US" altLang="zh-CN">
                <a:solidFill>
                  <a:srgbClr val="000000"/>
                </a:solidFill>
              </a:rPr>
              <a:t>(</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ij</a:t>
            </a:r>
            <a:r>
              <a:rPr lang="en-US" altLang="zh-CN">
                <a:solidFill>
                  <a:srgbClr val="000000"/>
                </a:solidFill>
              </a:rPr>
              <a:t>)</a:t>
            </a:r>
            <a:r>
              <a:rPr lang="en-US" altLang="zh-CN" baseline="-25000">
                <a:solidFill>
                  <a:srgbClr val="000000"/>
                </a:solidFill>
              </a:rPr>
              <a:t>i,j</a:t>
            </a:r>
            <a:r>
              <a:rPr lang="en-US" altLang="zh-CN" baseline="-25000">
                <a:solidFill>
                  <a:srgbClr val="000000"/>
                </a:solidFill>
                <a:sym typeface="Symbol" panose="05050102010706020507" pitchFamily="18" charset="2"/>
              </a:rPr>
              <a:t>E</a:t>
            </a:r>
          </a:p>
          <a:p>
            <a:pPr eaLnBrk="1" hangingPunct="1">
              <a:lnSpc>
                <a:spcPct val="105000"/>
              </a:lnSpc>
              <a:buClr>
                <a:srgbClr val="00FF00"/>
              </a:buClr>
              <a:buFont typeface="Wingdings" panose="05000000000000000000" pitchFamily="2" charset="2"/>
              <a:buNone/>
            </a:pPr>
            <a:r>
              <a:rPr lang="zh-CN" altLang="en-US" sz="2400">
                <a:solidFill>
                  <a:srgbClr val="000000"/>
                </a:solidFill>
              </a:rPr>
              <a:t>齐次马氏链的转移概率具有如下性质：</a:t>
            </a:r>
          </a:p>
          <a:p>
            <a:pPr lvl="1" eaLnBrk="1" hangingPunct="1">
              <a:lnSpc>
                <a:spcPct val="105000"/>
              </a:lnSpc>
              <a:buClr>
                <a:srgbClr val="00FF00"/>
              </a:buClr>
              <a:buFont typeface="Wingdings" panose="05000000000000000000" pitchFamily="2" charset="2"/>
              <a:buNone/>
            </a:pPr>
            <a:r>
              <a:rPr lang="en-US" altLang="zh-CN">
                <a:solidFill>
                  <a:srgbClr val="000000"/>
                </a:solidFill>
              </a:rPr>
              <a:t>0</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ij</a:t>
            </a:r>
            <a:r>
              <a:rPr lang="en-US" altLang="zh-CN">
                <a:solidFill>
                  <a:srgbClr val="000000"/>
                </a:solidFill>
                <a:sym typeface="Symbol" panose="05050102010706020507" pitchFamily="18" charset="2"/>
              </a:rPr>
              <a:t>(k)1</a:t>
            </a:r>
            <a:r>
              <a:rPr lang="zh-CN" altLang="en-US">
                <a:solidFill>
                  <a:srgbClr val="000000"/>
                </a:solidFill>
                <a:sym typeface="Symbol" panose="05050102010706020507" pitchFamily="18" charset="2"/>
              </a:rPr>
              <a:t>，		 </a:t>
            </a:r>
            <a:r>
              <a:rPr lang="en-US" altLang="zh-CN">
                <a:solidFill>
                  <a:srgbClr val="000000"/>
                </a:solidFill>
              </a:rPr>
              <a:t>0</a:t>
            </a:r>
            <a:r>
              <a:rPr lang="en-US" altLang="zh-CN">
                <a:solidFill>
                  <a:srgbClr val="000000"/>
                </a:solidFill>
                <a:sym typeface="Symbol" panose="05050102010706020507" pitchFamily="18" charset="2"/>
              </a:rPr>
              <a:t>p</a:t>
            </a:r>
            <a:r>
              <a:rPr lang="en-US" altLang="zh-CN" baseline="-25000">
                <a:solidFill>
                  <a:srgbClr val="000000"/>
                </a:solidFill>
                <a:sym typeface="Symbol" panose="05050102010706020507" pitchFamily="18" charset="2"/>
              </a:rPr>
              <a:t>ij</a:t>
            </a:r>
            <a:r>
              <a:rPr lang="en-US" altLang="zh-CN">
                <a:solidFill>
                  <a:srgbClr val="000000"/>
                </a:solidFill>
                <a:sym typeface="Symbol" panose="05050102010706020507" pitchFamily="18" charset="2"/>
              </a:rPr>
              <a:t>1</a:t>
            </a:r>
            <a:r>
              <a:rPr lang="zh-CN" altLang="en-US">
                <a:solidFill>
                  <a:srgbClr val="000000"/>
                </a:solidFill>
                <a:sym typeface="Symbol" panose="05050102010706020507" pitchFamily="18" charset="2"/>
              </a:rPr>
              <a:t>，</a:t>
            </a:r>
          </a:p>
        </p:txBody>
      </p:sp>
      <p:sp>
        <p:nvSpPr>
          <p:cNvPr id="270344" name="Line 8"/>
          <p:cNvSpPr>
            <a:spLocks noChangeShapeType="1"/>
          </p:cNvSpPr>
          <p:nvPr/>
        </p:nvSpPr>
        <p:spPr bwMode="auto">
          <a:xfrm>
            <a:off x="4495800" y="5562600"/>
            <a:ext cx="0" cy="9144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1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A597BAB2-BEE1-4E65-BBEE-46815E138583}" type="slidenum">
              <a:rPr lang="zh-CN" altLang="en-US" sz="1800" smtClean="0">
                <a:solidFill>
                  <a:srgbClr val="00FF00"/>
                </a:solidFill>
                <a:ea typeface="黑体" panose="02010609060101010101" pitchFamily="49" charset="-122"/>
              </a:rPr>
              <a:pPr/>
              <a:t>24</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0340">
                                            <p:txEl>
                                              <p:pRg st="0" end="0"/>
                                            </p:txEl>
                                          </p:spTgt>
                                        </p:tgtEl>
                                        <p:attrNameLst>
                                          <p:attrName>style.visibility</p:attrName>
                                        </p:attrNameLst>
                                      </p:cBhvr>
                                      <p:to>
                                        <p:strVal val="visible"/>
                                      </p:to>
                                    </p:set>
                                    <p:anim calcmode="lin" valueType="num">
                                      <p:cBhvr additive="base">
                                        <p:cTn id="12" dur="500" fill="hold"/>
                                        <p:tgtEl>
                                          <p:spTgt spid="27034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0340">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70340">
                                            <p:txEl>
                                              <p:pRg st="1" end="1"/>
                                            </p:txEl>
                                          </p:spTgt>
                                        </p:tgtEl>
                                        <p:attrNameLst>
                                          <p:attrName>style.visibility</p:attrName>
                                        </p:attrNameLst>
                                      </p:cBhvr>
                                      <p:to>
                                        <p:strVal val="visible"/>
                                      </p:to>
                                    </p:set>
                                    <p:anim calcmode="lin" valueType="num">
                                      <p:cBhvr additive="base">
                                        <p:cTn id="17" dur="500" fill="hold"/>
                                        <p:tgtEl>
                                          <p:spTgt spid="27034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0340">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70340">
                                            <p:txEl>
                                              <p:pRg st="2" end="2"/>
                                            </p:txEl>
                                          </p:spTgt>
                                        </p:tgtEl>
                                        <p:attrNameLst>
                                          <p:attrName>style.visibility</p:attrName>
                                        </p:attrNameLst>
                                      </p:cBhvr>
                                      <p:to>
                                        <p:strVal val="visible"/>
                                      </p:to>
                                    </p:set>
                                    <p:anim calcmode="lin" valueType="num">
                                      <p:cBhvr additive="base">
                                        <p:cTn id="22" dur="500" fill="hold"/>
                                        <p:tgtEl>
                                          <p:spTgt spid="270340">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0340">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70340">
                                            <p:txEl>
                                              <p:pRg st="3" end="3"/>
                                            </p:txEl>
                                          </p:spTgt>
                                        </p:tgtEl>
                                        <p:attrNameLst>
                                          <p:attrName>style.visibility</p:attrName>
                                        </p:attrNameLst>
                                      </p:cBhvr>
                                      <p:to>
                                        <p:strVal val="visible"/>
                                      </p:to>
                                    </p:set>
                                    <p:anim calcmode="lin" valueType="num">
                                      <p:cBhvr additive="base">
                                        <p:cTn id="27" dur="500" fill="hold"/>
                                        <p:tgtEl>
                                          <p:spTgt spid="27034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03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70343">
                                            <p:txEl>
                                              <p:pRg st="0" end="0"/>
                                            </p:txEl>
                                          </p:spTgt>
                                        </p:tgtEl>
                                        <p:attrNameLst>
                                          <p:attrName>style.visibility</p:attrName>
                                        </p:attrNameLst>
                                      </p:cBhvr>
                                      <p:to>
                                        <p:strVal val="visible"/>
                                      </p:to>
                                    </p:set>
                                    <p:anim calcmode="lin" valueType="num">
                                      <p:cBhvr additive="base">
                                        <p:cTn id="33" dur="500" fill="hold"/>
                                        <p:tgtEl>
                                          <p:spTgt spid="27034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70343">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0343">
                                            <p:txEl>
                                              <p:pRg st="1" end="1"/>
                                            </p:txEl>
                                          </p:spTgt>
                                        </p:tgtEl>
                                        <p:attrNameLst>
                                          <p:attrName>style.visibility</p:attrName>
                                        </p:attrNameLst>
                                      </p:cBhvr>
                                      <p:to>
                                        <p:strVal val="visible"/>
                                      </p:to>
                                    </p:set>
                                    <p:anim calcmode="lin" valueType="num">
                                      <p:cBhvr additive="base">
                                        <p:cTn id="37" dur="500" fill="hold"/>
                                        <p:tgtEl>
                                          <p:spTgt spid="27034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03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0343">
                                            <p:txEl>
                                              <p:pRg st="2" end="2"/>
                                            </p:txEl>
                                          </p:spTgt>
                                        </p:tgtEl>
                                        <p:attrNameLst>
                                          <p:attrName>style.visibility</p:attrName>
                                        </p:attrNameLst>
                                      </p:cBhvr>
                                      <p:to>
                                        <p:strVal val="visible"/>
                                      </p:to>
                                    </p:set>
                                    <p:anim calcmode="lin" valueType="num">
                                      <p:cBhvr additive="base">
                                        <p:cTn id="43" dur="500" fill="hold"/>
                                        <p:tgtEl>
                                          <p:spTgt spid="27034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0343">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0343">
                                            <p:txEl>
                                              <p:pRg st="3" end="3"/>
                                            </p:txEl>
                                          </p:spTgt>
                                        </p:tgtEl>
                                        <p:attrNameLst>
                                          <p:attrName>style.visibility</p:attrName>
                                        </p:attrNameLst>
                                      </p:cBhvr>
                                      <p:to>
                                        <p:strVal val="visible"/>
                                      </p:to>
                                    </p:set>
                                    <p:anim calcmode="lin" valueType="num">
                                      <p:cBhvr additive="base">
                                        <p:cTn id="47" dur="500" fill="hold"/>
                                        <p:tgtEl>
                                          <p:spTgt spid="27034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03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70343">
                                            <p:txEl>
                                              <p:pRg st="4" end="4"/>
                                            </p:txEl>
                                          </p:spTgt>
                                        </p:tgtEl>
                                        <p:attrNameLst>
                                          <p:attrName>style.visibility</p:attrName>
                                        </p:attrNameLst>
                                      </p:cBhvr>
                                      <p:to>
                                        <p:strVal val="visible"/>
                                      </p:to>
                                    </p:set>
                                    <p:anim calcmode="lin" valueType="num">
                                      <p:cBhvr additive="base">
                                        <p:cTn id="53" dur="500" fill="hold"/>
                                        <p:tgtEl>
                                          <p:spTgt spid="27034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70343">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70343">
                                            <p:txEl>
                                              <p:pRg st="5" end="5"/>
                                            </p:txEl>
                                          </p:spTgt>
                                        </p:tgtEl>
                                        <p:attrNameLst>
                                          <p:attrName>style.visibility</p:attrName>
                                        </p:attrNameLst>
                                      </p:cBhvr>
                                      <p:to>
                                        <p:strVal val="visible"/>
                                      </p:to>
                                    </p:set>
                                    <p:anim calcmode="lin" valueType="num">
                                      <p:cBhvr additive="base">
                                        <p:cTn id="57" dur="500" fill="hold"/>
                                        <p:tgtEl>
                                          <p:spTgt spid="27034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0343">
                                            <p:txEl>
                                              <p:pRg st="5" end="5"/>
                                            </p:txEl>
                                          </p:spTgt>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00"/>
                            </p:stCondLst>
                            <p:childTnLst>
                              <p:par>
                                <p:cTn id="60" presetID="2" presetClass="entr" presetSubtype="4" fill="hold" nodeType="afterEffect">
                                  <p:stCondLst>
                                    <p:cond delay="0"/>
                                  </p:stCondLst>
                                  <p:childTnLst>
                                    <p:set>
                                      <p:cBhvr>
                                        <p:cTn id="61" dur="1" fill="hold">
                                          <p:stCondLst>
                                            <p:cond delay="0"/>
                                          </p:stCondLst>
                                        </p:cTn>
                                        <p:tgtEl>
                                          <p:spTgt spid="270341"/>
                                        </p:tgtEl>
                                        <p:attrNameLst>
                                          <p:attrName>style.visibility</p:attrName>
                                        </p:attrNameLst>
                                      </p:cBhvr>
                                      <p:to>
                                        <p:strVal val="visible"/>
                                      </p:to>
                                    </p:set>
                                    <p:anim calcmode="lin" valueType="num">
                                      <p:cBhvr additive="base">
                                        <p:cTn id="62" dur="500" fill="hold"/>
                                        <p:tgtEl>
                                          <p:spTgt spid="270341"/>
                                        </p:tgtEl>
                                        <p:attrNameLst>
                                          <p:attrName>ppt_x</p:attrName>
                                        </p:attrNameLst>
                                      </p:cBhvr>
                                      <p:tavLst>
                                        <p:tav tm="0">
                                          <p:val>
                                            <p:strVal val="#ppt_x"/>
                                          </p:val>
                                        </p:tav>
                                        <p:tav tm="100000">
                                          <p:val>
                                            <p:strVal val="#ppt_x"/>
                                          </p:val>
                                        </p:tav>
                                      </p:tavLst>
                                    </p:anim>
                                    <p:anim calcmode="lin" valueType="num">
                                      <p:cBhvr additive="base">
                                        <p:cTn id="63" dur="500" fill="hold"/>
                                        <p:tgtEl>
                                          <p:spTgt spid="270341"/>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270344"/>
                                        </p:tgtEl>
                                        <p:attrNameLst>
                                          <p:attrName>style.visibility</p:attrName>
                                        </p:attrNameLst>
                                      </p:cBhvr>
                                      <p:to>
                                        <p:strVal val="visible"/>
                                      </p:to>
                                    </p:set>
                                  </p:childTnLst>
                                </p:cTn>
                              </p:par>
                            </p:childTnLst>
                          </p:cTn>
                        </p:par>
                        <p:par>
                          <p:cTn id="67" fill="hold" nodeType="afterGroup">
                            <p:stCondLst>
                              <p:cond delay="1500"/>
                            </p:stCondLst>
                            <p:childTnLst>
                              <p:par>
                                <p:cTn id="68" presetID="2" presetClass="entr" presetSubtype="4" fill="hold" nodeType="afterEffect">
                                  <p:stCondLst>
                                    <p:cond delay="0"/>
                                  </p:stCondLst>
                                  <p:childTnLst>
                                    <p:set>
                                      <p:cBhvr>
                                        <p:cTn id="69" dur="1" fill="hold">
                                          <p:stCondLst>
                                            <p:cond delay="0"/>
                                          </p:stCondLst>
                                        </p:cTn>
                                        <p:tgtEl>
                                          <p:spTgt spid="270342"/>
                                        </p:tgtEl>
                                        <p:attrNameLst>
                                          <p:attrName>style.visibility</p:attrName>
                                        </p:attrNameLst>
                                      </p:cBhvr>
                                      <p:to>
                                        <p:strVal val="visible"/>
                                      </p:to>
                                    </p:set>
                                    <p:anim calcmode="lin" valueType="num">
                                      <p:cBhvr additive="base">
                                        <p:cTn id="70" dur="500" fill="hold"/>
                                        <p:tgtEl>
                                          <p:spTgt spid="270342"/>
                                        </p:tgtEl>
                                        <p:attrNameLst>
                                          <p:attrName>ppt_x</p:attrName>
                                        </p:attrNameLst>
                                      </p:cBhvr>
                                      <p:tavLst>
                                        <p:tav tm="0">
                                          <p:val>
                                            <p:strVal val="#ppt_x"/>
                                          </p:val>
                                        </p:tav>
                                        <p:tav tm="100000">
                                          <p:val>
                                            <p:strVal val="#ppt_x"/>
                                          </p:val>
                                        </p:tav>
                                      </p:tavLst>
                                    </p:anim>
                                    <p:anim calcmode="lin" valueType="num">
                                      <p:cBhvr additive="base">
                                        <p:cTn id="71" dur="500" fill="hold"/>
                                        <p:tgtEl>
                                          <p:spTgt spid="2703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P spid="270340" grpId="0" build="p"/>
      <p:bldP spid="270343" grpId="0" build="p" autoUpdateAnimBg="0"/>
      <p:bldP spid="2703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19200" y="312738"/>
            <a:ext cx="7467600" cy="669925"/>
          </a:xfrm>
        </p:spPr>
        <p:txBody>
          <a:bodyPr/>
          <a:lstStyle/>
          <a:p>
            <a:pPr algn="l" eaLnBrk="1" hangingPunct="1"/>
            <a:r>
              <a:rPr lang="zh-CN" altLang="en-US" smtClean="0"/>
              <a:t>例</a:t>
            </a:r>
            <a:r>
              <a:rPr lang="en-US" altLang="zh-CN" smtClean="0"/>
              <a:t>1  </a:t>
            </a:r>
            <a:r>
              <a:rPr lang="zh-CN" altLang="en-US" sz="4400" smtClean="0">
                <a:solidFill>
                  <a:srgbClr val="0000FF"/>
                </a:solidFill>
              </a:rPr>
              <a:t>贝努里序列</a:t>
            </a:r>
          </a:p>
        </p:txBody>
      </p:sp>
      <p:sp>
        <p:nvSpPr>
          <p:cNvPr id="271363" name="Rectangle 3"/>
          <p:cNvSpPr>
            <a:spLocks noGrp="1" noChangeArrowheads="1"/>
          </p:cNvSpPr>
          <p:nvPr>
            <p:ph idx="1"/>
          </p:nvPr>
        </p:nvSpPr>
        <p:spPr>
          <a:xfrm>
            <a:off x="1066800" y="1143000"/>
            <a:ext cx="7467600" cy="1025525"/>
          </a:xfrm>
        </p:spPr>
        <p:txBody>
          <a:bodyPr/>
          <a:lstStyle/>
          <a:p>
            <a:pPr eaLnBrk="1" hangingPunct="1">
              <a:buFont typeface="Wingdings" panose="05000000000000000000" pitchFamily="2" charset="2"/>
              <a:buNone/>
            </a:pPr>
            <a:r>
              <a:rPr lang="en-US" altLang="zh-CN" smtClean="0">
                <a:sym typeface="Symbol" panose="05050102010706020507" pitchFamily="18" charset="2"/>
              </a:rPr>
              <a:t>		</a:t>
            </a:r>
            <a:r>
              <a:rPr lang="zh-CN" altLang="en-US" smtClean="0">
                <a:sym typeface="Symbol" panose="05050102010706020507" pitchFamily="18" charset="2"/>
              </a:rPr>
              <a:t>如上节例</a:t>
            </a:r>
            <a:r>
              <a:rPr lang="en-US" altLang="zh-CN" smtClean="0">
                <a:sym typeface="Symbol" panose="05050102010706020507" pitchFamily="18" charset="2"/>
              </a:rPr>
              <a:t>2</a:t>
            </a:r>
            <a:r>
              <a:rPr lang="zh-CN" altLang="en-US" smtClean="0">
                <a:sym typeface="Symbol" panose="05050102010706020507" pitchFamily="18" charset="2"/>
              </a:rPr>
              <a:t>所述，贝努里序列是一个齐次马氏链，其转移矩阵为</a:t>
            </a:r>
          </a:p>
        </p:txBody>
      </p:sp>
      <p:sp>
        <p:nvSpPr>
          <p:cNvPr id="6" name="日期占位符 3"/>
          <p:cNvSpPr>
            <a:spLocks noGrp="1"/>
          </p:cNvSpPr>
          <p:nvPr>
            <p:ph type="dt" sz="quarter" idx="10"/>
          </p:nvPr>
        </p:nvSpPr>
        <p:spPr/>
        <p:txBody>
          <a:bodyPr/>
          <a:lstStyle/>
          <a:p>
            <a:pPr>
              <a:defRPr/>
            </a:pPr>
            <a:fld id="{E7996F18-A11A-4B12-AB3C-233AB38E36B5}"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71364" name="Object 4"/>
          <p:cNvGraphicFramePr>
            <a:graphicFrameLocks noChangeAspect="1"/>
          </p:cNvGraphicFramePr>
          <p:nvPr/>
        </p:nvGraphicFramePr>
        <p:xfrm>
          <a:off x="3276600" y="2435225"/>
          <a:ext cx="1981200" cy="1222375"/>
        </p:xfrm>
        <a:graphic>
          <a:graphicData uri="http://schemas.openxmlformats.org/presentationml/2006/ole">
            <mc:AlternateContent xmlns:mc="http://schemas.openxmlformats.org/markup-compatibility/2006">
              <mc:Choice xmlns:v="urn:schemas-microsoft-com:vml" Requires="v">
                <p:oleObj spid="_x0000_s45066" name="Equation" r:id="rId4" imgW="761669" imgH="469696" progId="Equation.3">
                  <p:embed/>
                </p:oleObj>
              </mc:Choice>
              <mc:Fallback>
                <p:oleObj name="Equation" r:id="rId4" imgW="761669" imgH="46969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435225"/>
                        <a:ext cx="198120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5" name="Rectangle 5"/>
          <p:cNvSpPr>
            <a:spLocks noChangeArrowheads="1"/>
          </p:cNvSpPr>
          <p:nvPr/>
        </p:nvSpPr>
        <p:spPr bwMode="auto">
          <a:xfrm>
            <a:off x="1371600" y="3683000"/>
            <a:ext cx="7391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00FF00"/>
              </a:buClr>
              <a:buFont typeface="Wingdings" panose="05000000000000000000" pitchFamily="2" charset="2"/>
              <a:buNone/>
            </a:pPr>
            <a:r>
              <a:rPr lang="en-US" altLang="zh-CN">
                <a:solidFill>
                  <a:srgbClr val="000000"/>
                </a:solidFill>
                <a:sym typeface="Symbol" panose="05050102010706020507" pitchFamily="18" charset="2"/>
              </a:rPr>
              <a:t>    </a:t>
            </a:r>
            <a:r>
              <a:rPr lang="zh-CN" altLang="en-US">
                <a:solidFill>
                  <a:srgbClr val="000000"/>
                </a:solidFill>
                <a:sym typeface="Symbol" panose="05050102010706020507" pitchFamily="18" charset="2"/>
              </a:rPr>
              <a:t>一般地，</a:t>
            </a:r>
            <a:r>
              <a:rPr lang="zh-CN" altLang="en-US">
                <a:solidFill>
                  <a:srgbClr val="0000FF"/>
                </a:solidFill>
                <a:sym typeface="Symbol" panose="05050102010706020507" pitchFamily="18" charset="2"/>
              </a:rPr>
              <a:t>独立同分布的离散随机变量序列</a:t>
            </a:r>
            <a:r>
              <a:rPr lang="en-US" altLang="zh-CN">
                <a:solidFill>
                  <a:srgbClr val="0000FF"/>
                </a:solidFill>
                <a:sym typeface="Symbol" panose="05050102010706020507" pitchFamily="18" charset="2"/>
              </a:rPr>
              <a:t>{X(n),n=0,1,2,…}</a:t>
            </a:r>
            <a:r>
              <a:rPr lang="zh-CN" altLang="en-US">
                <a:solidFill>
                  <a:srgbClr val="0000FF"/>
                </a:solidFill>
                <a:sym typeface="Symbol" panose="05050102010706020507" pitchFamily="18" charset="2"/>
              </a:rPr>
              <a:t>都是齐次马氏链</a:t>
            </a:r>
            <a:r>
              <a:rPr lang="zh-CN" altLang="en-US">
                <a:solidFill>
                  <a:srgbClr val="000000"/>
                </a:solidFill>
              </a:rPr>
              <a:t>。  </a:t>
            </a:r>
            <a:endParaRPr lang="zh-CN" altLang="en-US">
              <a:solidFill>
                <a:srgbClr val="000000"/>
              </a:solidFill>
              <a:sym typeface="Symbol" panose="05050102010706020507" pitchFamily="18" charset="2"/>
            </a:endParaRPr>
          </a:p>
        </p:txBody>
      </p:sp>
      <p:sp>
        <p:nvSpPr>
          <p:cNvPr id="4506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F649E573-D4FE-4E04-A042-A759A19F8FDF}" type="slidenum">
              <a:rPr lang="zh-CN" altLang="en-US" sz="1800" smtClean="0">
                <a:solidFill>
                  <a:srgbClr val="00FF00"/>
                </a:solidFill>
                <a:ea typeface="黑体" panose="02010609060101010101" pitchFamily="49" charset="-122"/>
              </a:rPr>
              <a:pPr/>
              <a:t>25</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71364"/>
                                        </p:tgtEl>
                                        <p:attrNameLst>
                                          <p:attrName>style.visibility</p:attrName>
                                        </p:attrNameLst>
                                      </p:cBhvr>
                                      <p:to>
                                        <p:strVal val="visible"/>
                                      </p:to>
                                    </p:set>
                                    <p:anim calcmode="lin" valueType="num">
                                      <p:cBhvr additive="base">
                                        <p:cTn id="12" dur="500" fill="hold"/>
                                        <p:tgtEl>
                                          <p:spTgt spid="271364"/>
                                        </p:tgtEl>
                                        <p:attrNameLst>
                                          <p:attrName>ppt_x</p:attrName>
                                        </p:attrNameLst>
                                      </p:cBhvr>
                                      <p:tavLst>
                                        <p:tav tm="0">
                                          <p:val>
                                            <p:strVal val="#ppt_x"/>
                                          </p:val>
                                        </p:tav>
                                        <p:tav tm="100000">
                                          <p:val>
                                            <p:strVal val="#ppt_x"/>
                                          </p:val>
                                        </p:tav>
                                      </p:tavLst>
                                    </p:anim>
                                    <p:anim calcmode="lin" valueType="num">
                                      <p:cBhvr additive="base">
                                        <p:cTn id="13" dur="500" fill="hold"/>
                                        <p:tgtEl>
                                          <p:spTgt spid="27136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1365"/>
                                        </p:tgtEl>
                                        <p:attrNameLst>
                                          <p:attrName>style.visibility</p:attrName>
                                        </p:attrNameLst>
                                      </p:cBhvr>
                                      <p:to>
                                        <p:strVal val="visible"/>
                                      </p:to>
                                    </p:set>
                                    <p:anim calcmode="lin" valueType="num">
                                      <p:cBhvr additive="base">
                                        <p:cTn id="18" dur="500" fill="hold"/>
                                        <p:tgtEl>
                                          <p:spTgt spid="271365"/>
                                        </p:tgtEl>
                                        <p:attrNameLst>
                                          <p:attrName>ppt_x</p:attrName>
                                        </p:attrNameLst>
                                      </p:cBhvr>
                                      <p:tavLst>
                                        <p:tav tm="0">
                                          <p:val>
                                            <p:strVal val="#ppt_x"/>
                                          </p:val>
                                        </p:tav>
                                        <p:tav tm="100000">
                                          <p:val>
                                            <p:strVal val="#ppt_x"/>
                                          </p:val>
                                        </p:tav>
                                      </p:tavLst>
                                    </p:anim>
                                    <p:anim calcmode="lin" valueType="num">
                                      <p:cBhvr additive="base">
                                        <p:cTn id="19" dur="500" fill="hold"/>
                                        <p:tgtEl>
                                          <p:spTgt spid="271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P spid="2713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eaLnBrk="1" hangingPunct="1"/>
            <a:r>
              <a:rPr lang="zh-CN" altLang="en-US" smtClean="0"/>
              <a:t>例</a:t>
            </a:r>
            <a:r>
              <a:rPr lang="en-US" altLang="zh-CN" smtClean="0"/>
              <a:t>2  </a:t>
            </a:r>
            <a:r>
              <a:rPr lang="zh-CN" altLang="en-US" smtClean="0">
                <a:solidFill>
                  <a:srgbClr val="0000FF"/>
                </a:solidFill>
              </a:rPr>
              <a:t>随机游动</a:t>
            </a:r>
          </a:p>
        </p:txBody>
      </p:sp>
      <p:sp>
        <p:nvSpPr>
          <p:cNvPr id="272387" name="Rectangle 3"/>
          <p:cNvSpPr>
            <a:spLocks noGrp="1" noChangeArrowheads="1"/>
          </p:cNvSpPr>
          <p:nvPr>
            <p:ph idx="1"/>
          </p:nvPr>
        </p:nvSpPr>
        <p:spPr>
          <a:xfrm>
            <a:off x="1042988" y="1125538"/>
            <a:ext cx="7799387" cy="5334000"/>
          </a:xfrm>
        </p:spPr>
        <p:txBody>
          <a:bodyPr/>
          <a:lstStyle/>
          <a:p>
            <a:pPr algn="r" eaLnBrk="1" hangingPunct="1">
              <a:lnSpc>
                <a:spcPct val="125000"/>
              </a:lnSpc>
              <a:buFont typeface="Wingdings" panose="05000000000000000000" pitchFamily="2" charset="2"/>
              <a:buNone/>
            </a:pPr>
            <a:r>
              <a:rPr lang="zh-CN" altLang="en-US" smtClean="0"/>
              <a:t>一质点在数轴上的整数点上作随机游动的，</a:t>
            </a:r>
          </a:p>
          <a:p>
            <a:pPr algn="dist" eaLnBrk="1" hangingPunct="1">
              <a:lnSpc>
                <a:spcPct val="125000"/>
              </a:lnSpc>
              <a:buFont typeface="Wingdings" panose="05000000000000000000" pitchFamily="2" charset="2"/>
              <a:buNone/>
            </a:pPr>
            <a:r>
              <a:rPr lang="zh-CN" altLang="en-US" smtClean="0">
                <a:sym typeface="Symbol" panose="05050102010706020507" pitchFamily="18" charset="2"/>
              </a:rPr>
              <a:t>以</a:t>
            </a:r>
            <a:r>
              <a:rPr lang="en-US" altLang="zh-CN" smtClean="0">
                <a:sym typeface="Symbol" panose="05050102010706020507" pitchFamily="18" charset="2"/>
              </a:rPr>
              <a:t>X(n)</a:t>
            </a:r>
            <a:r>
              <a:rPr lang="zh-CN" altLang="en-US" smtClean="0">
                <a:sym typeface="Symbol" panose="05050102010706020507" pitchFamily="18" charset="2"/>
              </a:rPr>
              <a:t>表示时刻</a:t>
            </a:r>
            <a:r>
              <a:rPr lang="en-US" altLang="zh-CN" smtClean="0">
                <a:sym typeface="Symbol" panose="05050102010706020507" pitchFamily="18" charset="2"/>
              </a:rPr>
              <a:t>n</a:t>
            </a:r>
            <a:r>
              <a:rPr lang="zh-CN" altLang="en-US" smtClean="0">
                <a:sym typeface="Symbol" panose="05050102010706020507" pitchFamily="18" charset="2"/>
              </a:rPr>
              <a:t>质点的位置。质点在某一</a:t>
            </a:r>
            <a:r>
              <a:rPr lang="zh-CN" altLang="en-US" smtClean="0"/>
              <a:t>时刻</a:t>
            </a:r>
            <a:r>
              <a:rPr lang="en-US" altLang="zh-CN" smtClean="0"/>
              <a:t>m</a:t>
            </a:r>
          </a:p>
          <a:p>
            <a:pPr algn="dist" eaLnBrk="1" hangingPunct="1">
              <a:lnSpc>
                <a:spcPct val="125000"/>
              </a:lnSpc>
              <a:buFont typeface="Wingdings" panose="05000000000000000000" pitchFamily="2" charset="2"/>
              <a:buNone/>
            </a:pPr>
            <a:r>
              <a:rPr lang="zh-CN" altLang="en-US" smtClean="0"/>
              <a:t>时处于状态</a:t>
            </a:r>
            <a:r>
              <a:rPr lang="en-US" altLang="zh-CN" smtClean="0"/>
              <a:t>i</a:t>
            </a:r>
            <a:r>
              <a:rPr lang="zh-CN" altLang="en-US" smtClean="0">
                <a:sym typeface="Symbol" panose="05050102010706020507" pitchFamily="18" charset="2"/>
              </a:rPr>
              <a:t>，即</a:t>
            </a:r>
            <a:r>
              <a:rPr lang="en-US" altLang="zh-CN" smtClean="0">
                <a:sym typeface="Symbol" panose="05050102010706020507" pitchFamily="18" charset="2"/>
              </a:rPr>
              <a:t>X(m)=i</a:t>
            </a:r>
            <a:r>
              <a:rPr lang="zh-CN" altLang="en-US" smtClean="0">
                <a:sym typeface="Symbol" panose="05050102010706020507" pitchFamily="18" charset="2"/>
              </a:rPr>
              <a:t>，则下一步以概率</a:t>
            </a:r>
            <a:r>
              <a:rPr lang="en-US" altLang="zh-CN" smtClean="0">
                <a:sym typeface="Symbol" panose="05050102010706020507" pitchFamily="18" charset="2"/>
              </a:rPr>
              <a:t>q</a:t>
            </a:r>
            <a:r>
              <a:rPr lang="zh-CN" altLang="en-US" smtClean="0">
                <a:sym typeface="Symbol" panose="05050102010706020507" pitchFamily="18" charset="2"/>
              </a:rPr>
              <a:t>左移</a:t>
            </a:r>
          </a:p>
          <a:p>
            <a:pPr algn="dist" eaLnBrk="1" hangingPunct="1">
              <a:lnSpc>
                <a:spcPct val="125000"/>
              </a:lnSpc>
              <a:buFont typeface="Wingdings" panose="05000000000000000000" pitchFamily="2" charset="2"/>
              <a:buNone/>
            </a:pPr>
            <a:r>
              <a:rPr lang="zh-CN" altLang="en-US" smtClean="0">
                <a:sym typeface="Symbol" panose="05050102010706020507" pitchFamily="18" charset="2"/>
              </a:rPr>
              <a:t>到状态</a:t>
            </a:r>
            <a:r>
              <a:rPr lang="en-US" altLang="zh-CN" smtClean="0">
                <a:sym typeface="Symbol" panose="05050102010706020507" pitchFamily="18" charset="2"/>
              </a:rPr>
              <a:t>i-1</a:t>
            </a:r>
            <a:r>
              <a:rPr lang="zh-CN" altLang="en-US" smtClean="0">
                <a:sym typeface="Symbol" panose="05050102010706020507" pitchFamily="18" charset="2"/>
              </a:rPr>
              <a:t>，即</a:t>
            </a:r>
            <a:r>
              <a:rPr lang="en-US" altLang="zh-CN" smtClean="0">
                <a:sym typeface="Symbol" panose="05050102010706020507" pitchFamily="18" charset="2"/>
              </a:rPr>
              <a:t>p</a:t>
            </a:r>
            <a:r>
              <a:rPr lang="en-US" altLang="zh-CN" baseline="-25000" smtClean="0">
                <a:sym typeface="Symbol" panose="05050102010706020507" pitchFamily="18" charset="2"/>
              </a:rPr>
              <a:t>i,i-1</a:t>
            </a:r>
            <a:r>
              <a:rPr lang="en-US" altLang="zh-CN" smtClean="0">
                <a:sym typeface="Symbol" panose="05050102010706020507" pitchFamily="18" charset="2"/>
              </a:rPr>
              <a:t>(m,1)=q</a:t>
            </a:r>
            <a:r>
              <a:rPr lang="zh-CN" altLang="en-US" smtClean="0">
                <a:sym typeface="Symbol" panose="05050102010706020507" pitchFamily="18" charset="2"/>
              </a:rPr>
              <a:t>；而以概率</a:t>
            </a:r>
            <a:r>
              <a:rPr lang="en-US" altLang="zh-CN" smtClean="0">
                <a:sym typeface="Symbol" panose="05050102010706020507" pitchFamily="18" charset="2"/>
              </a:rPr>
              <a:t>p</a:t>
            </a:r>
            <a:r>
              <a:rPr lang="zh-CN" altLang="en-US" smtClean="0">
                <a:sym typeface="Symbol" panose="05050102010706020507" pitchFamily="18" charset="2"/>
              </a:rPr>
              <a:t>右移到状</a:t>
            </a:r>
          </a:p>
          <a:p>
            <a:pPr algn="dist" eaLnBrk="1" hangingPunct="1">
              <a:lnSpc>
                <a:spcPct val="125000"/>
              </a:lnSpc>
              <a:buFont typeface="Wingdings" panose="05000000000000000000" pitchFamily="2" charset="2"/>
              <a:buNone/>
            </a:pPr>
            <a:r>
              <a:rPr lang="zh-CN" altLang="en-US" smtClean="0">
                <a:sym typeface="Symbol" panose="05050102010706020507" pitchFamily="18" charset="2"/>
              </a:rPr>
              <a:t>态</a:t>
            </a:r>
            <a:r>
              <a:rPr lang="en-US" altLang="zh-CN" smtClean="0">
                <a:sym typeface="Symbol" panose="05050102010706020507" pitchFamily="18" charset="2"/>
              </a:rPr>
              <a:t>i+1</a:t>
            </a:r>
            <a:r>
              <a:rPr lang="zh-CN" altLang="en-US" smtClean="0">
                <a:sym typeface="Symbol" panose="05050102010706020507" pitchFamily="18" charset="2"/>
              </a:rPr>
              <a:t>，即</a:t>
            </a:r>
            <a:r>
              <a:rPr lang="en-US" altLang="zh-CN" smtClean="0">
                <a:sym typeface="Symbol" panose="05050102010706020507" pitchFamily="18" charset="2"/>
              </a:rPr>
              <a:t>p</a:t>
            </a:r>
            <a:r>
              <a:rPr lang="en-US" altLang="zh-CN" baseline="-25000" smtClean="0">
                <a:sym typeface="Symbol" panose="05050102010706020507" pitchFamily="18" charset="2"/>
              </a:rPr>
              <a:t>i,i+1</a:t>
            </a:r>
            <a:r>
              <a:rPr lang="en-US" altLang="zh-CN" smtClean="0">
                <a:sym typeface="Symbol" panose="05050102010706020507" pitchFamily="18" charset="2"/>
              </a:rPr>
              <a:t>(m,1)=p</a:t>
            </a:r>
            <a:r>
              <a:rPr lang="zh-CN" altLang="en-US" smtClean="0">
                <a:sym typeface="Symbol" panose="05050102010706020507" pitchFamily="18" charset="2"/>
              </a:rPr>
              <a:t>。因而质点将来所处的状</a:t>
            </a:r>
          </a:p>
          <a:p>
            <a:pPr algn="dist" eaLnBrk="1" hangingPunct="1">
              <a:lnSpc>
                <a:spcPct val="125000"/>
              </a:lnSpc>
              <a:buFont typeface="Wingdings" panose="05000000000000000000" pitchFamily="2" charset="2"/>
              <a:buNone/>
            </a:pPr>
            <a:r>
              <a:rPr lang="zh-CN" altLang="en-US" smtClean="0">
                <a:sym typeface="Symbol" panose="05050102010706020507" pitchFamily="18" charset="2"/>
              </a:rPr>
              <a:t>态</a:t>
            </a:r>
            <a:r>
              <a:rPr lang="en-US" altLang="zh-CN" smtClean="0">
                <a:sym typeface="Symbol" panose="05050102010706020507" pitchFamily="18" charset="2"/>
              </a:rPr>
              <a:t>X(m+1),X(m+2),…,X(m+k)</a:t>
            </a:r>
            <a:r>
              <a:rPr lang="zh-CN" altLang="en-US" smtClean="0">
                <a:sym typeface="Symbol" panose="05050102010706020507" pitchFamily="18" charset="2"/>
              </a:rPr>
              <a:t>等仅与现在所处的</a:t>
            </a:r>
          </a:p>
          <a:p>
            <a:pPr algn="dist" eaLnBrk="1" hangingPunct="1">
              <a:lnSpc>
                <a:spcPct val="125000"/>
              </a:lnSpc>
              <a:buFont typeface="Wingdings" panose="05000000000000000000" pitchFamily="2" charset="2"/>
              <a:buNone/>
            </a:pPr>
            <a:r>
              <a:rPr lang="zh-CN" altLang="en-US" smtClean="0">
                <a:sym typeface="Symbol" panose="05050102010706020507" pitchFamily="18" charset="2"/>
              </a:rPr>
              <a:t>状态</a:t>
            </a:r>
            <a:r>
              <a:rPr lang="en-US" altLang="zh-CN" smtClean="0">
                <a:sym typeface="Symbol" panose="05050102010706020507" pitchFamily="18" charset="2"/>
              </a:rPr>
              <a:t>X(m)=i</a:t>
            </a:r>
            <a:r>
              <a:rPr lang="zh-CN" altLang="en-US" smtClean="0">
                <a:sym typeface="Symbol" panose="05050102010706020507" pitchFamily="18" charset="2"/>
              </a:rPr>
              <a:t>有关，而与过去所处的状态无关。因</a:t>
            </a:r>
          </a:p>
          <a:p>
            <a:pPr eaLnBrk="1" hangingPunct="1">
              <a:lnSpc>
                <a:spcPct val="125000"/>
              </a:lnSpc>
              <a:buFont typeface="Wingdings" panose="05000000000000000000" pitchFamily="2" charset="2"/>
              <a:buNone/>
            </a:pPr>
            <a:r>
              <a:rPr lang="zh-CN" altLang="en-US" smtClean="0">
                <a:sym typeface="Symbol" panose="05050102010706020507" pitchFamily="18" charset="2"/>
              </a:rPr>
              <a:t>此，随机游动</a:t>
            </a:r>
            <a:r>
              <a:rPr lang="en-US" altLang="zh-CN" smtClean="0">
                <a:sym typeface="Symbol" panose="05050102010706020507" pitchFamily="18" charset="2"/>
              </a:rPr>
              <a:t>{X(n),n=0,1,2,…}</a:t>
            </a:r>
            <a:r>
              <a:rPr lang="zh-CN" altLang="en-US" smtClean="0">
                <a:sym typeface="Symbol" panose="05050102010706020507" pitchFamily="18" charset="2"/>
              </a:rPr>
              <a:t>是齐次马氏链。</a:t>
            </a:r>
          </a:p>
          <a:p>
            <a:pPr algn="r" eaLnBrk="1" hangingPunct="1">
              <a:lnSpc>
                <a:spcPct val="125000"/>
              </a:lnSpc>
              <a:buFont typeface="Wingdings" panose="05000000000000000000" pitchFamily="2" charset="2"/>
              <a:buNone/>
            </a:pPr>
            <a:r>
              <a:rPr lang="zh-CN" altLang="en-US" smtClean="0">
                <a:sym typeface="Symbol" panose="05050102010706020507" pitchFamily="18" charset="2"/>
              </a:rPr>
              <a:t>随机游动的统计特征由它在边界的特点决定，</a:t>
            </a:r>
          </a:p>
          <a:p>
            <a:pPr eaLnBrk="1" hangingPunct="1">
              <a:lnSpc>
                <a:spcPct val="125000"/>
              </a:lnSpc>
              <a:buFont typeface="Wingdings" panose="05000000000000000000" pitchFamily="2" charset="2"/>
              <a:buNone/>
            </a:pPr>
            <a:r>
              <a:rPr lang="zh-CN" altLang="en-US" smtClean="0">
                <a:sym typeface="Symbol" panose="05050102010706020507" pitchFamily="18" charset="2"/>
              </a:rPr>
              <a:t>下面给出几种特殊的情形。</a:t>
            </a:r>
          </a:p>
        </p:txBody>
      </p:sp>
      <p:sp>
        <p:nvSpPr>
          <p:cNvPr id="4" name="日期占位符 3"/>
          <p:cNvSpPr>
            <a:spLocks noGrp="1"/>
          </p:cNvSpPr>
          <p:nvPr>
            <p:ph type="dt" sz="quarter" idx="10"/>
          </p:nvPr>
        </p:nvSpPr>
        <p:spPr/>
        <p:txBody>
          <a:bodyPr/>
          <a:lstStyle/>
          <a:p>
            <a:pPr>
              <a:defRPr/>
            </a:pPr>
            <a:fld id="{C75BA3B7-1DB9-4858-9DEC-5311A54C18E6}"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711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EA329EDB-2720-4451-A833-2D4C9DA19723}" type="slidenum">
              <a:rPr lang="zh-CN" altLang="en-US" sz="1800" smtClean="0">
                <a:solidFill>
                  <a:srgbClr val="00FF00"/>
                </a:solidFill>
                <a:ea typeface="黑体" panose="02010609060101010101" pitchFamily="49" charset="-122"/>
              </a:rPr>
              <a:pPr/>
              <a:t>26</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 calcmode="lin" valueType="num">
                                      <p:cBhvr additive="base">
                                        <p:cTn id="12"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 calcmode="lin" valueType="num">
                                      <p:cBhvr additive="base">
                                        <p:cTn id="17"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238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72387">
                                            <p:txEl>
                                              <p:pRg st="3" end="3"/>
                                            </p:txEl>
                                          </p:spTgt>
                                        </p:tgtEl>
                                        <p:attrNameLst>
                                          <p:attrName>style.visibility</p:attrName>
                                        </p:attrNameLst>
                                      </p:cBhvr>
                                      <p:to>
                                        <p:strVal val="visible"/>
                                      </p:to>
                                    </p:set>
                                    <p:anim calcmode="lin" valueType="num">
                                      <p:cBhvr additive="base">
                                        <p:cTn id="22" dur="500" fill="hold"/>
                                        <p:tgtEl>
                                          <p:spTgt spid="27238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2387">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72387">
                                            <p:txEl>
                                              <p:pRg st="4" end="4"/>
                                            </p:txEl>
                                          </p:spTgt>
                                        </p:tgtEl>
                                        <p:attrNameLst>
                                          <p:attrName>style.visibility</p:attrName>
                                        </p:attrNameLst>
                                      </p:cBhvr>
                                      <p:to>
                                        <p:strVal val="visible"/>
                                      </p:to>
                                    </p:set>
                                    <p:anim calcmode="lin" valueType="num">
                                      <p:cBhvr additive="base">
                                        <p:cTn id="27" dur="500" fill="hold"/>
                                        <p:tgtEl>
                                          <p:spTgt spid="2723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2387">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2387">
                                            <p:txEl>
                                              <p:pRg st="5" end="5"/>
                                            </p:txEl>
                                          </p:spTgt>
                                        </p:tgtEl>
                                        <p:attrNameLst>
                                          <p:attrName>style.visibility</p:attrName>
                                        </p:attrNameLst>
                                      </p:cBhvr>
                                      <p:to>
                                        <p:strVal val="visible"/>
                                      </p:to>
                                    </p:set>
                                    <p:anim calcmode="lin" valueType="num">
                                      <p:cBhvr additive="base">
                                        <p:cTn id="32" dur="500" fill="hold"/>
                                        <p:tgtEl>
                                          <p:spTgt spid="27238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2387">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72387">
                                            <p:txEl>
                                              <p:pRg st="6" end="6"/>
                                            </p:txEl>
                                          </p:spTgt>
                                        </p:tgtEl>
                                        <p:attrNameLst>
                                          <p:attrName>style.visibility</p:attrName>
                                        </p:attrNameLst>
                                      </p:cBhvr>
                                      <p:to>
                                        <p:strVal val="visible"/>
                                      </p:to>
                                    </p:set>
                                    <p:anim calcmode="lin" valueType="num">
                                      <p:cBhvr additive="base">
                                        <p:cTn id="37" dur="500" fill="hold"/>
                                        <p:tgtEl>
                                          <p:spTgt spid="2723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2387">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72387">
                                            <p:txEl>
                                              <p:pRg st="7" end="7"/>
                                            </p:txEl>
                                          </p:spTgt>
                                        </p:tgtEl>
                                        <p:attrNameLst>
                                          <p:attrName>style.visibility</p:attrName>
                                        </p:attrNameLst>
                                      </p:cBhvr>
                                      <p:to>
                                        <p:strVal val="visible"/>
                                      </p:to>
                                    </p:set>
                                    <p:anim calcmode="lin" valueType="num">
                                      <p:cBhvr additive="base">
                                        <p:cTn id="42" dur="500" fill="hold"/>
                                        <p:tgtEl>
                                          <p:spTgt spid="272387">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72387">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272387">
                                            <p:txEl>
                                              <p:pRg st="8" end="8"/>
                                            </p:txEl>
                                          </p:spTgt>
                                        </p:tgtEl>
                                        <p:attrNameLst>
                                          <p:attrName>style.visibility</p:attrName>
                                        </p:attrNameLst>
                                      </p:cBhvr>
                                      <p:to>
                                        <p:strVal val="visible"/>
                                      </p:to>
                                    </p:set>
                                    <p:anim calcmode="lin" valueType="num">
                                      <p:cBhvr additive="base">
                                        <p:cTn id="47" dur="500" fill="hold"/>
                                        <p:tgtEl>
                                          <p:spTgt spid="27238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2387">
                                            <p:txEl>
                                              <p:pRg st="8" end="8"/>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72387">
                                            <p:txEl>
                                              <p:pRg st="9" end="9"/>
                                            </p:txEl>
                                          </p:spTgt>
                                        </p:tgtEl>
                                        <p:attrNameLst>
                                          <p:attrName>style.visibility</p:attrName>
                                        </p:attrNameLst>
                                      </p:cBhvr>
                                      <p:to>
                                        <p:strVal val="visible"/>
                                      </p:to>
                                    </p:set>
                                    <p:anim calcmode="lin" valueType="num">
                                      <p:cBhvr additive="base">
                                        <p:cTn id="52" dur="500" fill="hold"/>
                                        <p:tgtEl>
                                          <p:spTgt spid="272387">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723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altLang="zh-CN" smtClean="0"/>
              <a:t>1.</a:t>
            </a:r>
            <a:r>
              <a:rPr lang="zh-CN" altLang="en-US" smtClean="0"/>
              <a:t>自由</a:t>
            </a:r>
            <a:r>
              <a:rPr lang="en-US" altLang="zh-CN" smtClean="0"/>
              <a:t>(</a:t>
            </a:r>
            <a:r>
              <a:rPr lang="zh-CN" altLang="en-US" smtClean="0"/>
              <a:t>无限制</a:t>
            </a:r>
            <a:r>
              <a:rPr lang="en-US" altLang="zh-CN" smtClean="0"/>
              <a:t>)</a:t>
            </a:r>
            <a:r>
              <a:rPr lang="zh-CN" altLang="en-US" smtClean="0"/>
              <a:t>随机游动</a:t>
            </a:r>
          </a:p>
        </p:txBody>
      </p:sp>
      <p:sp>
        <p:nvSpPr>
          <p:cNvPr id="273411" name="Rectangle 3"/>
          <p:cNvSpPr>
            <a:spLocks noGrp="1" noChangeArrowheads="1"/>
          </p:cNvSpPr>
          <p:nvPr>
            <p:ph idx="1"/>
          </p:nvPr>
        </p:nvSpPr>
        <p:spPr>
          <a:xfrm>
            <a:off x="1116013" y="1196975"/>
            <a:ext cx="7799387" cy="1666875"/>
          </a:xfrm>
        </p:spPr>
        <p:txBody>
          <a:bodyPr/>
          <a:lstStyle/>
          <a:p>
            <a:pPr eaLnBrk="1" hangingPunct="1">
              <a:lnSpc>
                <a:spcPct val="130000"/>
              </a:lnSpc>
              <a:buFont typeface="Wingdings" panose="05000000000000000000" pitchFamily="2" charset="2"/>
              <a:buNone/>
            </a:pPr>
            <a:r>
              <a:rPr lang="en-US" altLang="zh-CN" smtClean="0"/>
              <a:t>	</a:t>
            </a:r>
            <a:r>
              <a:rPr lang="zh-CN" altLang="en-US" smtClean="0"/>
              <a:t>状态空间</a:t>
            </a:r>
            <a:r>
              <a:rPr lang="en-US" altLang="zh-CN" smtClean="0"/>
              <a:t>E</a:t>
            </a:r>
            <a:r>
              <a:rPr lang="zh-CN" altLang="en-US" smtClean="0"/>
              <a:t>＝</a:t>
            </a:r>
            <a:r>
              <a:rPr lang="en-US" altLang="zh-CN" smtClean="0"/>
              <a:t>{…,-2,-1,0,1,2,…}</a:t>
            </a:r>
            <a:r>
              <a:rPr lang="zh-CN" altLang="en-US" smtClean="0"/>
              <a:t>两端无限</a:t>
            </a:r>
          </a:p>
          <a:p>
            <a:pPr eaLnBrk="1" hangingPunct="1">
              <a:lnSpc>
                <a:spcPct val="130000"/>
              </a:lnSpc>
              <a:buFont typeface="Wingdings" panose="05000000000000000000" pitchFamily="2" charset="2"/>
              <a:buNone/>
            </a:pPr>
            <a:r>
              <a:rPr lang="zh-CN" altLang="en-US" smtClean="0"/>
              <a:t>制。转移概率：</a:t>
            </a:r>
          </a:p>
          <a:p>
            <a:pPr algn="ctr" eaLnBrk="1" hangingPunct="1">
              <a:lnSpc>
                <a:spcPct val="130000"/>
              </a:lnSpc>
              <a:buFont typeface="Wingdings" panose="05000000000000000000" pitchFamily="2" charset="2"/>
              <a:buNone/>
            </a:pPr>
            <a:r>
              <a:rPr lang="en-US" altLang="zh-CN" smtClean="0"/>
              <a:t>p</a:t>
            </a:r>
            <a:r>
              <a:rPr lang="en-US" altLang="zh-CN" baseline="-25000" smtClean="0"/>
              <a:t>i,i-1</a:t>
            </a:r>
            <a:r>
              <a:rPr lang="zh-CN" altLang="en-US" smtClean="0"/>
              <a:t>＝</a:t>
            </a:r>
            <a:r>
              <a:rPr lang="en-US" altLang="zh-CN" smtClean="0"/>
              <a:t>q</a:t>
            </a:r>
            <a:r>
              <a:rPr lang="zh-CN" altLang="en-US" smtClean="0"/>
              <a:t>，</a:t>
            </a:r>
            <a:r>
              <a:rPr lang="en-US" altLang="zh-CN" smtClean="0"/>
              <a:t>p</a:t>
            </a:r>
            <a:r>
              <a:rPr lang="en-US" altLang="zh-CN" baseline="-25000" smtClean="0"/>
              <a:t>i,i+1</a:t>
            </a:r>
            <a:r>
              <a:rPr lang="zh-CN" altLang="en-US" smtClean="0"/>
              <a:t>＝</a:t>
            </a:r>
            <a:r>
              <a:rPr lang="en-US" altLang="zh-CN" smtClean="0"/>
              <a:t>p</a:t>
            </a:r>
            <a:r>
              <a:rPr lang="zh-CN" altLang="en-US" smtClean="0"/>
              <a:t>，其余</a:t>
            </a:r>
            <a:r>
              <a:rPr lang="en-US" altLang="zh-CN" smtClean="0"/>
              <a:t>p</a:t>
            </a:r>
            <a:r>
              <a:rPr lang="en-US" altLang="zh-CN" baseline="-25000" smtClean="0"/>
              <a:t>i,j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i-1,i+1</a:t>
            </a:r>
          </a:p>
        </p:txBody>
      </p:sp>
      <p:sp>
        <p:nvSpPr>
          <p:cNvPr id="6" name="日期占位符 3"/>
          <p:cNvSpPr>
            <a:spLocks noGrp="1"/>
          </p:cNvSpPr>
          <p:nvPr>
            <p:ph type="dt" sz="quarter" idx="10"/>
          </p:nvPr>
        </p:nvSpPr>
        <p:spPr/>
        <p:txBody>
          <a:bodyPr/>
          <a:lstStyle/>
          <a:p>
            <a:pPr>
              <a:defRPr/>
            </a:pPr>
            <a:fld id="{C556DC30-3180-4720-AE17-25F2145C2EDA}"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73412" name="Object 4"/>
          <p:cNvGraphicFramePr>
            <a:graphicFrameLocks noChangeAspect="1"/>
          </p:cNvGraphicFramePr>
          <p:nvPr/>
        </p:nvGraphicFramePr>
        <p:xfrm>
          <a:off x="2895600" y="3065463"/>
          <a:ext cx="6019800" cy="2524125"/>
        </p:xfrm>
        <a:graphic>
          <a:graphicData uri="http://schemas.openxmlformats.org/presentationml/2006/ole">
            <mc:AlternateContent xmlns:mc="http://schemas.openxmlformats.org/markup-compatibility/2006">
              <mc:Choice xmlns:v="urn:schemas-microsoft-com:vml" Requires="v">
                <p:oleObj spid="_x0000_s49162" name="Equation" r:id="rId4" imgW="2755900" imgH="1155700" progId="Equation.3">
                  <p:embed/>
                </p:oleObj>
              </mc:Choice>
              <mc:Fallback>
                <p:oleObj name="Equation" r:id="rId4" imgW="2755900" imgH="1155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065463"/>
                        <a:ext cx="6019800" cy="252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3" name="Rectangle 5"/>
          <p:cNvSpPr>
            <a:spLocks noChangeArrowheads="1"/>
          </p:cNvSpPr>
          <p:nvPr/>
        </p:nvSpPr>
        <p:spPr bwMode="auto">
          <a:xfrm>
            <a:off x="1187450" y="3983038"/>
            <a:ext cx="19843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buClr>
                <a:srgbClr val="00FF00"/>
              </a:buClr>
              <a:buFont typeface="Wingdings" panose="05000000000000000000" pitchFamily="2" charset="2"/>
              <a:buNone/>
            </a:pPr>
            <a:r>
              <a:rPr lang="zh-CN" altLang="en-US">
                <a:solidFill>
                  <a:srgbClr val="000000"/>
                </a:solidFill>
                <a:sym typeface="Symbol" panose="05050102010706020507" pitchFamily="18" charset="2"/>
              </a:rPr>
              <a:t>转移矩阵：</a:t>
            </a:r>
          </a:p>
        </p:txBody>
      </p:sp>
      <p:sp>
        <p:nvSpPr>
          <p:cNvPr id="491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74CDC4E4-4DDA-498B-8909-56B6F73B7517}" type="slidenum">
              <a:rPr lang="zh-CN" altLang="en-US" sz="1800" smtClean="0">
                <a:solidFill>
                  <a:srgbClr val="00FF00"/>
                </a:solidFill>
                <a:ea typeface="黑体" panose="02010609060101010101" pitchFamily="49" charset="-122"/>
              </a:rPr>
              <a:pPr/>
              <a:t>27</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additive="base">
                                        <p:cTn id="7" dur="500" fill="hold"/>
                                        <p:tgtEl>
                                          <p:spTgt spid="273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1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 calcmode="lin" valueType="num">
                                      <p:cBhvr additive="base">
                                        <p:cTn id="12" dur="500" fill="hold"/>
                                        <p:tgtEl>
                                          <p:spTgt spid="2734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7341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 calcmode="lin" valueType="num">
                                      <p:cBhvr additive="base">
                                        <p:cTn id="17" dur="500" fill="hold"/>
                                        <p:tgtEl>
                                          <p:spTgt spid="2734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3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3413"/>
                                        </p:tgtEl>
                                        <p:attrNameLst>
                                          <p:attrName>style.visibility</p:attrName>
                                        </p:attrNameLst>
                                      </p:cBhvr>
                                      <p:to>
                                        <p:strVal val="visible"/>
                                      </p:to>
                                    </p:set>
                                    <p:anim calcmode="lin" valueType="num">
                                      <p:cBhvr additive="base">
                                        <p:cTn id="23" dur="500" fill="hold"/>
                                        <p:tgtEl>
                                          <p:spTgt spid="273413"/>
                                        </p:tgtEl>
                                        <p:attrNameLst>
                                          <p:attrName>ppt_x</p:attrName>
                                        </p:attrNameLst>
                                      </p:cBhvr>
                                      <p:tavLst>
                                        <p:tav tm="0">
                                          <p:val>
                                            <p:strVal val="0-#ppt_w/2"/>
                                          </p:val>
                                        </p:tav>
                                        <p:tav tm="100000">
                                          <p:val>
                                            <p:strVal val="#ppt_x"/>
                                          </p:val>
                                        </p:tav>
                                      </p:tavLst>
                                    </p:anim>
                                    <p:anim calcmode="lin" valueType="num">
                                      <p:cBhvr additive="base">
                                        <p:cTn id="24" dur="500" fill="hold"/>
                                        <p:tgtEl>
                                          <p:spTgt spid="273413"/>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8" presetClass="entr" presetSubtype="32" fill="hold" nodeType="afterEffect">
                                  <p:stCondLst>
                                    <p:cond delay="0"/>
                                  </p:stCondLst>
                                  <p:childTnLst>
                                    <p:set>
                                      <p:cBhvr>
                                        <p:cTn id="27" dur="1" fill="hold">
                                          <p:stCondLst>
                                            <p:cond delay="0"/>
                                          </p:stCondLst>
                                        </p:cTn>
                                        <p:tgtEl>
                                          <p:spTgt spid="273412"/>
                                        </p:tgtEl>
                                        <p:attrNameLst>
                                          <p:attrName>style.visibility</p:attrName>
                                        </p:attrNameLst>
                                      </p:cBhvr>
                                      <p:to>
                                        <p:strVal val="visible"/>
                                      </p:to>
                                    </p:set>
                                    <p:animEffect transition="in" filter="diamond(out)">
                                      <p:cBhvr>
                                        <p:cTn id="28" dur="2000"/>
                                        <p:tgtEl>
                                          <p:spTgt spid="27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altLang="zh-CN" smtClean="0"/>
              <a:t>2.</a:t>
            </a:r>
            <a:r>
              <a:rPr lang="zh-CN" altLang="en-US" smtClean="0"/>
              <a:t>两个吸收壁随机游动</a:t>
            </a:r>
          </a:p>
        </p:txBody>
      </p:sp>
      <p:sp>
        <p:nvSpPr>
          <p:cNvPr id="274435" name="Rectangle 3"/>
          <p:cNvSpPr>
            <a:spLocks noGrp="1" noChangeArrowheads="1"/>
          </p:cNvSpPr>
          <p:nvPr>
            <p:ph idx="1"/>
          </p:nvPr>
        </p:nvSpPr>
        <p:spPr>
          <a:xfrm>
            <a:off x="1187450" y="1166813"/>
            <a:ext cx="7632700" cy="3076575"/>
          </a:xfrm>
        </p:spPr>
        <p:txBody>
          <a:bodyPr/>
          <a:lstStyle/>
          <a:p>
            <a:pPr eaLnBrk="1" hangingPunct="1">
              <a:buFont typeface="Wingdings" panose="05000000000000000000" pitchFamily="2" charset="2"/>
              <a:buNone/>
            </a:pPr>
            <a:r>
              <a:rPr lang="en-US" altLang="zh-CN" smtClean="0"/>
              <a:t>	</a:t>
            </a:r>
            <a:r>
              <a:rPr lang="zh-CN" altLang="en-US" smtClean="0"/>
              <a:t>状态空间</a:t>
            </a:r>
            <a:r>
              <a:rPr lang="en-US" altLang="zh-CN" smtClean="0"/>
              <a:t>E</a:t>
            </a:r>
            <a:r>
              <a:rPr lang="zh-CN" altLang="en-US" smtClean="0"/>
              <a:t>＝</a:t>
            </a:r>
            <a:r>
              <a:rPr lang="en-US" altLang="zh-CN" smtClean="0"/>
              <a:t>{1,2,3,4,5}</a:t>
            </a:r>
            <a:r>
              <a:rPr lang="zh-CN" altLang="en-US" smtClean="0"/>
              <a:t>。转移概率</a:t>
            </a:r>
          </a:p>
          <a:p>
            <a:pPr algn="ctr" eaLnBrk="1" hangingPunct="1">
              <a:buFont typeface="Wingdings" panose="05000000000000000000" pitchFamily="2" charset="2"/>
              <a:buNone/>
            </a:pPr>
            <a:r>
              <a:rPr lang="en-US" altLang="zh-CN" smtClean="0"/>
              <a:t>p</a:t>
            </a:r>
            <a:r>
              <a:rPr lang="en-US" altLang="zh-CN" baseline="-25000" smtClean="0"/>
              <a:t>11</a:t>
            </a:r>
            <a:r>
              <a:rPr lang="zh-CN" altLang="en-US" smtClean="0"/>
              <a:t>＝</a:t>
            </a:r>
            <a:r>
              <a:rPr lang="en-US" altLang="zh-CN" smtClean="0"/>
              <a:t>p</a:t>
            </a:r>
            <a:r>
              <a:rPr lang="en-US" altLang="zh-CN" baseline="-25000" smtClean="0"/>
              <a:t>55</a:t>
            </a:r>
            <a:r>
              <a:rPr lang="zh-CN" altLang="en-US" smtClean="0"/>
              <a:t>＝</a:t>
            </a:r>
            <a:r>
              <a:rPr lang="en-US" altLang="zh-CN" smtClean="0"/>
              <a:t>1</a:t>
            </a:r>
            <a:r>
              <a:rPr lang="zh-CN" altLang="en-US" smtClean="0"/>
              <a:t>；</a:t>
            </a:r>
            <a:r>
              <a:rPr lang="en-US" altLang="zh-CN" smtClean="0"/>
              <a:t>p</a:t>
            </a:r>
            <a:r>
              <a:rPr lang="en-US" altLang="zh-CN" baseline="-25000" smtClean="0"/>
              <a:t>1j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1</a:t>
            </a:r>
            <a:r>
              <a:rPr lang="zh-CN" altLang="en-US" smtClean="0">
                <a:sym typeface="Symbol" panose="05050102010706020507" pitchFamily="18" charset="2"/>
              </a:rPr>
              <a:t>；</a:t>
            </a:r>
            <a:r>
              <a:rPr lang="en-US" altLang="zh-CN" smtClean="0"/>
              <a:t>p</a:t>
            </a:r>
            <a:r>
              <a:rPr lang="en-US" altLang="zh-CN" baseline="-25000" smtClean="0"/>
              <a:t>5j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5</a:t>
            </a:r>
            <a:r>
              <a:rPr lang="zh-CN" altLang="en-US" smtClean="0">
                <a:sym typeface="Symbol" panose="05050102010706020507" pitchFamily="18" charset="2"/>
              </a:rPr>
              <a:t>；</a:t>
            </a:r>
          </a:p>
          <a:p>
            <a:pPr algn="ctr" eaLnBrk="1" hangingPunct="1">
              <a:buFont typeface="Wingdings" panose="05000000000000000000" pitchFamily="2" charset="2"/>
              <a:buNone/>
            </a:pPr>
            <a:r>
              <a:rPr lang="en-US" altLang="zh-CN" smtClean="0"/>
              <a:t>p</a:t>
            </a:r>
            <a:r>
              <a:rPr lang="en-US" altLang="zh-CN" baseline="-25000" smtClean="0"/>
              <a:t>i,i-1</a:t>
            </a:r>
            <a:r>
              <a:rPr lang="zh-CN" altLang="en-US" smtClean="0"/>
              <a:t>＝</a:t>
            </a:r>
            <a:r>
              <a:rPr lang="en-US" altLang="zh-CN" smtClean="0"/>
              <a:t>q</a:t>
            </a:r>
            <a:r>
              <a:rPr lang="zh-CN" altLang="en-US" smtClean="0"/>
              <a:t>，</a:t>
            </a:r>
            <a:r>
              <a:rPr lang="en-US" altLang="zh-CN" smtClean="0"/>
              <a:t>p</a:t>
            </a:r>
            <a:r>
              <a:rPr lang="en-US" altLang="zh-CN" baseline="-25000" smtClean="0"/>
              <a:t>i,i+1</a:t>
            </a:r>
            <a:r>
              <a:rPr lang="zh-CN" altLang="en-US" smtClean="0"/>
              <a:t>＝</a:t>
            </a:r>
            <a:r>
              <a:rPr lang="en-US" altLang="zh-CN" smtClean="0"/>
              <a:t>p</a:t>
            </a:r>
            <a:r>
              <a:rPr lang="zh-CN" altLang="en-US" smtClean="0"/>
              <a:t>，</a:t>
            </a:r>
            <a:r>
              <a:rPr lang="en-US" altLang="zh-CN" smtClean="0"/>
              <a:t>i=2,3,4</a:t>
            </a:r>
            <a:r>
              <a:rPr lang="zh-CN" altLang="en-US" smtClean="0"/>
              <a:t>；</a:t>
            </a:r>
          </a:p>
          <a:p>
            <a:pPr algn="ctr" eaLnBrk="1" hangingPunct="1">
              <a:buFont typeface="Wingdings" panose="05000000000000000000" pitchFamily="2" charset="2"/>
              <a:buNone/>
            </a:pPr>
            <a:r>
              <a:rPr lang="en-US" altLang="zh-CN" smtClean="0"/>
              <a:t>p</a:t>
            </a:r>
            <a:r>
              <a:rPr lang="en-US" altLang="zh-CN" baseline="-25000" smtClean="0"/>
              <a:t>i,j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i-1,i+1</a:t>
            </a:r>
            <a:r>
              <a:rPr lang="zh-CN" altLang="en-US" smtClean="0">
                <a:sym typeface="Symbol" panose="05050102010706020507" pitchFamily="18" charset="2"/>
              </a:rPr>
              <a:t>。</a:t>
            </a:r>
          </a:p>
          <a:p>
            <a:pPr eaLnBrk="1" hangingPunct="1">
              <a:buFont typeface="Wingdings" panose="05000000000000000000" pitchFamily="2" charset="2"/>
              <a:buNone/>
            </a:pPr>
            <a:r>
              <a:rPr lang="zh-CN" altLang="en-US" smtClean="0">
                <a:sym typeface="Symbol" panose="05050102010706020507" pitchFamily="18" charset="2"/>
              </a:rPr>
              <a:t>质点运动到</a:t>
            </a:r>
            <a:r>
              <a:rPr lang="en-US" altLang="zh-CN" smtClean="0">
                <a:sym typeface="Symbol" panose="05050102010706020507" pitchFamily="18" charset="2"/>
              </a:rPr>
              <a:t>1,5</a:t>
            </a:r>
            <a:r>
              <a:rPr lang="zh-CN" altLang="en-US" smtClean="0">
                <a:sym typeface="Symbol" panose="05050102010706020507" pitchFamily="18" charset="2"/>
              </a:rPr>
              <a:t>时，永远留在那里，称状态</a:t>
            </a:r>
            <a:r>
              <a:rPr lang="en-US" altLang="zh-CN" smtClean="0">
                <a:sym typeface="Symbol" panose="05050102010706020507" pitchFamily="18" charset="2"/>
              </a:rPr>
              <a:t>1,5</a:t>
            </a:r>
            <a:r>
              <a:rPr lang="zh-CN" altLang="en-US" smtClean="0">
                <a:sym typeface="Symbol" panose="05050102010706020507" pitchFamily="18" charset="2"/>
              </a:rPr>
              <a:t>为</a:t>
            </a:r>
          </a:p>
          <a:p>
            <a:pPr eaLnBrk="1" hangingPunct="1">
              <a:buFont typeface="Wingdings" panose="05000000000000000000" pitchFamily="2" charset="2"/>
              <a:buNone/>
            </a:pPr>
            <a:r>
              <a:rPr lang="zh-CN" altLang="en-US" smtClean="0">
                <a:solidFill>
                  <a:srgbClr val="0000FF"/>
                </a:solidFill>
                <a:sym typeface="Symbol" panose="05050102010706020507" pitchFamily="18" charset="2"/>
              </a:rPr>
              <a:t>吸收壁</a:t>
            </a:r>
            <a:r>
              <a:rPr lang="en-US" altLang="zh-CN" smtClean="0">
                <a:sym typeface="Symbol" panose="05050102010706020507" pitchFamily="18" charset="2"/>
              </a:rPr>
              <a:t>(</a:t>
            </a:r>
            <a:r>
              <a:rPr lang="zh-CN" altLang="en-US" smtClean="0">
                <a:solidFill>
                  <a:srgbClr val="0000FF"/>
                </a:solidFill>
                <a:sym typeface="Symbol" panose="05050102010706020507" pitchFamily="18" charset="2"/>
              </a:rPr>
              <a:t>状态</a:t>
            </a:r>
            <a:r>
              <a:rPr lang="en-US" altLang="zh-CN" smtClean="0">
                <a:sym typeface="Symbol" panose="05050102010706020507" pitchFamily="18" charset="2"/>
              </a:rPr>
              <a:t>)</a:t>
            </a:r>
            <a:r>
              <a:rPr lang="zh-CN" altLang="en-US" smtClean="0">
                <a:sym typeface="Symbol" panose="05050102010706020507" pitchFamily="18" charset="2"/>
              </a:rPr>
              <a:t>。</a:t>
            </a:r>
          </a:p>
        </p:txBody>
      </p:sp>
      <p:sp>
        <p:nvSpPr>
          <p:cNvPr id="6" name="日期占位符 3"/>
          <p:cNvSpPr>
            <a:spLocks noGrp="1"/>
          </p:cNvSpPr>
          <p:nvPr>
            <p:ph type="dt" sz="quarter" idx="10"/>
          </p:nvPr>
        </p:nvSpPr>
        <p:spPr/>
        <p:txBody>
          <a:bodyPr/>
          <a:lstStyle/>
          <a:p>
            <a:pPr>
              <a:defRPr/>
            </a:pPr>
            <a:fld id="{07D627F4-7E1F-406A-9345-08B0FCCC0AF9}"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74436" name="Object 4"/>
          <p:cNvGraphicFramePr>
            <a:graphicFrameLocks noChangeAspect="1"/>
          </p:cNvGraphicFramePr>
          <p:nvPr/>
        </p:nvGraphicFramePr>
        <p:xfrm>
          <a:off x="3508375" y="4144963"/>
          <a:ext cx="2933700" cy="2341562"/>
        </p:xfrm>
        <a:graphic>
          <a:graphicData uri="http://schemas.openxmlformats.org/presentationml/2006/ole">
            <mc:AlternateContent xmlns:mc="http://schemas.openxmlformats.org/markup-compatibility/2006">
              <mc:Choice xmlns:v="urn:schemas-microsoft-com:vml" Requires="v">
                <p:oleObj spid="_x0000_s51210" name="Equation" r:id="rId4" imgW="1447800" imgH="1155700" progId="Equation.3">
                  <p:embed/>
                </p:oleObj>
              </mc:Choice>
              <mc:Fallback>
                <p:oleObj name="Equation" r:id="rId4" imgW="1447800" imgH="1155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375" y="4144963"/>
                        <a:ext cx="2933700" cy="234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37" name="Rectangle 5"/>
          <p:cNvSpPr>
            <a:spLocks noChangeArrowheads="1"/>
          </p:cNvSpPr>
          <p:nvPr/>
        </p:nvSpPr>
        <p:spPr bwMode="auto">
          <a:xfrm>
            <a:off x="1403350" y="5029200"/>
            <a:ext cx="20986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buClr>
                <a:srgbClr val="00FF00"/>
              </a:buClr>
              <a:buFont typeface="Wingdings" panose="05000000000000000000" pitchFamily="2" charset="2"/>
              <a:buNone/>
            </a:pPr>
            <a:r>
              <a:rPr lang="zh-CN" altLang="en-US">
                <a:solidFill>
                  <a:srgbClr val="000000"/>
                </a:solidFill>
                <a:sym typeface="Symbol" panose="05050102010706020507" pitchFamily="18" charset="2"/>
              </a:rPr>
              <a:t>转移矩阵：</a:t>
            </a:r>
          </a:p>
        </p:txBody>
      </p:sp>
      <p:sp>
        <p:nvSpPr>
          <p:cNvPr id="512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7C554FCE-3672-4105-A224-427F20970816}" type="slidenum">
              <a:rPr lang="zh-CN" altLang="en-US" sz="1800" smtClean="0">
                <a:solidFill>
                  <a:srgbClr val="00FF00"/>
                </a:solidFill>
                <a:ea typeface="黑体" panose="02010609060101010101" pitchFamily="49" charset="-122"/>
              </a:rPr>
              <a:pPr/>
              <a:t>28</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74435">
                                            <p:txEl>
                                              <p:pRg st="1" end="1"/>
                                            </p:txEl>
                                          </p:spTgt>
                                        </p:tgtEl>
                                        <p:attrNameLst>
                                          <p:attrName>style.visibility</p:attrName>
                                        </p:attrNameLst>
                                      </p:cBhvr>
                                      <p:to>
                                        <p:strVal val="visible"/>
                                      </p:to>
                                    </p:set>
                                    <p:anim calcmode="lin" valueType="num">
                                      <p:cBhvr additive="base">
                                        <p:cTn id="12" dur="500" fill="hold"/>
                                        <p:tgtEl>
                                          <p:spTgt spid="2744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7443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anim calcmode="lin" valueType="num">
                                      <p:cBhvr additive="base">
                                        <p:cTn id="17" dur="500" fill="hold"/>
                                        <p:tgtEl>
                                          <p:spTgt spid="2744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443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74435">
                                            <p:txEl>
                                              <p:pRg st="3" end="3"/>
                                            </p:txEl>
                                          </p:spTgt>
                                        </p:tgtEl>
                                        <p:attrNameLst>
                                          <p:attrName>style.visibility</p:attrName>
                                        </p:attrNameLst>
                                      </p:cBhvr>
                                      <p:to>
                                        <p:strVal val="visible"/>
                                      </p:to>
                                    </p:set>
                                    <p:anim calcmode="lin" valueType="num">
                                      <p:cBhvr additive="base">
                                        <p:cTn id="22" dur="500" fill="hold"/>
                                        <p:tgtEl>
                                          <p:spTgt spid="27443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7443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74435">
                                            <p:txEl>
                                              <p:pRg st="4" end="4"/>
                                            </p:txEl>
                                          </p:spTgt>
                                        </p:tgtEl>
                                        <p:attrNameLst>
                                          <p:attrName>style.visibility</p:attrName>
                                        </p:attrNameLst>
                                      </p:cBhvr>
                                      <p:to>
                                        <p:strVal val="visible"/>
                                      </p:to>
                                    </p:set>
                                    <p:anim calcmode="lin" valueType="num">
                                      <p:cBhvr additive="base">
                                        <p:cTn id="27" dur="500" fill="hold"/>
                                        <p:tgtEl>
                                          <p:spTgt spid="27443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4435">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74435">
                                            <p:txEl>
                                              <p:pRg st="5" end="5"/>
                                            </p:txEl>
                                          </p:spTgt>
                                        </p:tgtEl>
                                        <p:attrNameLst>
                                          <p:attrName>style.visibility</p:attrName>
                                        </p:attrNameLst>
                                      </p:cBhvr>
                                      <p:to>
                                        <p:strVal val="visible"/>
                                      </p:to>
                                    </p:set>
                                    <p:anim calcmode="lin" valueType="num">
                                      <p:cBhvr additive="base">
                                        <p:cTn id="32" dur="500" fill="hold"/>
                                        <p:tgtEl>
                                          <p:spTgt spid="27443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744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74437"/>
                                        </p:tgtEl>
                                        <p:attrNameLst>
                                          <p:attrName>style.visibility</p:attrName>
                                        </p:attrNameLst>
                                      </p:cBhvr>
                                      <p:to>
                                        <p:strVal val="visible"/>
                                      </p:to>
                                    </p:set>
                                    <p:anim calcmode="lin" valueType="num">
                                      <p:cBhvr additive="base">
                                        <p:cTn id="38" dur="500" fill="hold"/>
                                        <p:tgtEl>
                                          <p:spTgt spid="274437"/>
                                        </p:tgtEl>
                                        <p:attrNameLst>
                                          <p:attrName>ppt_x</p:attrName>
                                        </p:attrNameLst>
                                      </p:cBhvr>
                                      <p:tavLst>
                                        <p:tav tm="0">
                                          <p:val>
                                            <p:strVal val="0-#ppt_w/2"/>
                                          </p:val>
                                        </p:tav>
                                        <p:tav tm="100000">
                                          <p:val>
                                            <p:strVal val="#ppt_x"/>
                                          </p:val>
                                        </p:tav>
                                      </p:tavLst>
                                    </p:anim>
                                    <p:anim calcmode="lin" valueType="num">
                                      <p:cBhvr additive="base">
                                        <p:cTn id="39" dur="500" fill="hold"/>
                                        <p:tgtEl>
                                          <p:spTgt spid="274437"/>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6" presetClass="entr" presetSubtype="32" fill="hold" nodeType="afterEffect">
                                  <p:stCondLst>
                                    <p:cond delay="0"/>
                                  </p:stCondLst>
                                  <p:childTnLst>
                                    <p:set>
                                      <p:cBhvr>
                                        <p:cTn id="42" dur="1" fill="hold">
                                          <p:stCondLst>
                                            <p:cond delay="0"/>
                                          </p:stCondLst>
                                        </p:cTn>
                                        <p:tgtEl>
                                          <p:spTgt spid="274436"/>
                                        </p:tgtEl>
                                        <p:attrNameLst>
                                          <p:attrName>style.visibility</p:attrName>
                                        </p:attrNameLst>
                                      </p:cBhvr>
                                      <p:to>
                                        <p:strVal val="visible"/>
                                      </p:to>
                                    </p:set>
                                    <p:animEffect transition="in" filter="circle(out)">
                                      <p:cBhvr>
                                        <p:cTn id="43" dur="2000"/>
                                        <p:tgtEl>
                                          <p:spTgt spid="27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P spid="2744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r>
              <a:rPr lang="en-US" altLang="zh-CN" smtClean="0"/>
              <a:t>3.</a:t>
            </a:r>
            <a:r>
              <a:rPr lang="zh-CN" altLang="en-US" smtClean="0"/>
              <a:t>带有两个反射壁的随机游动</a:t>
            </a:r>
          </a:p>
        </p:txBody>
      </p:sp>
      <p:sp>
        <p:nvSpPr>
          <p:cNvPr id="275459" name="Rectangle 3"/>
          <p:cNvSpPr>
            <a:spLocks noGrp="1" noChangeArrowheads="1"/>
          </p:cNvSpPr>
          <p:nvPr>
            <p:ph idx="1"/>
          </p:nvPr>
        </p:nvSpPr>
        <p:spPr>
          <a:xfrm>
            <a:off x="1116013" y="1166813"/>
            <a:ext cx="7799387" cy="3076575"/>
          </a:xfrm>
        </p:spPr>
        <p:txBody>
          <a:bodyPr/>
          <a:lstStyle/>
          <a:p>
            <a:pPr eaLnBrk="1" hangingPunct="1">
              <a:buFont typeface="Wingdings" panose="05000000000000000000" pitchFamily="2" charset="2"/>
              <a:buNone/>
            </a:pPr>
            <a:r>
              <a:rPr lang="en-US" altLang="zh-CN" smtClean="0"/>
              <a:t>	</a:t>
            </a:r>
            <a:r>
              <a:rPr lang="zh-CN" altLang="en-US" smtClean="0"/>
              <a:t>状态空间</a:t>
            </a:r>
            <a:r>
              <a:rPr lang="en-US" altLang="zh-CN" smtClean="0"/>
              <a:t>E</a:t>
            </a:r>
            <a:r>
              <a:rPr lang="zh-CN" altLang="en-US" smtClean="0"/>
              <a:t>＝</a:t>
            </a:r>
            <a:r>
              <a:rPr lang="en-US" altLang="zh-CN" smtClean="0"/>
              <a:t>{1,2,3,4,5}</a:t>
            </a:r>
            <a:r>
              <a:rPr lang="zh-CN" altLang="en-US" smtClean="0"/>
              <a:t>。转移概率：</a:t>
            </a:r>
          </a:p>
          <a:p>
            <a:pPr algn="ctr" eaLnBrk="1" hangingPunct="1">
              <a:buFont typeface="Wingdings" panose="05000000000000000000" pitchFamily="2" charset="2"/>
              <a:buNone/>
            </a:pPr>
            <a:r>
              <a:rPr lang="en-US" altLang="zh-CN" smtClean="0"/>
              <a:t>p</a:t>
            </a:r>
            <a:r>
              <a:rPr lang="en-US" altLang="zh-CN" baseline="-25000" smtClean="0"/>
              <a:t>11</a:t>
            </a:r>
            <a:r>
              <a:rPr lang="zh-CN" altLang="en-US" smtClean="0"/>
              <a:t>＝</a:t>
            </a:r>
            <a:r>
              <a:rPr lang="en-US" altLang="zh-CN" smtClean="0"/>
              <a:t>0</a:t>
            </a:r>
            <a:r>
              <a:rPr lang="zh-CN" altLang="en-US" smtClean="0"/>
              <a:t>，</a:t>
            </a:r>
            <a:r>
              <a:rPr lang="en-US" altLang="zh-CN" smtClean="0"/>
              <a:t>p</a:t>
            </a:r>
            <a:r>
              <a:rPr lang="en-US" altLang="zh-CN" baseline="-25000" smtClean="0"/>
              <a:t>12</a:t>
            </a:r>
            <a:r>
              <a:rPr lang="zh-CN" altLang="en-US" smtClean="0"/>
              <a:t>＝</a:t>
            </a:r>
            <a:r>
              <a:rPr lang="en-US" altLang="zh-CN" smtClean="0"/>
              <a:t>1</a:t>
            </a:r>
            <a:r>
              <a:rPr lang="zh-CN" altLang="en-US" smtClean="0"/>
              <a:t>，</a:t>
            </a:r>
            <a:r>
              <a:rPr lang="en-US" altLang="zh-CN" smtClean="0"/>
              <a:t>p</a:t>
            </a:r>
            <a:r>
              <a:rPr lang="en-US" altLang="zh-CN" baseline="-25000" smtClean="0"/>
              <a:t>1j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=3,4,5</a:t>
            </a:r>
            <a:r>
              <a:rPr lang="zh-CN" altLang="en-US" smtClean="0">
                <a:sym typeface="Symbol" panose="05050102010706020507" pitchFamily="18" charset="2"/>
              </a:rPr>
              <a:t>；</a:t>
            </a:r>
          </a:p>
          <a:p>
            <a:pPr algn="ctr" eaLnBrk="1" hangingPunct="1">
              <a:buFont typeface="Wingdings" panose="05000000000000000000" pitchFamily="2" charset="2"/>
              <a:buNone/>
            </a:pPr>
            <a:r>
              <a:rPr lang="en-US" altLang="zh-CN" smtClean="0"/>
              <a:t>p</a:t>
            </a:r>
            <a:r>
              <a:rPr lang="en-US" altLang="zh-CN" baseline="-25000" smtClean="0"/>
              <a:t>55</a:t>
            </a:r>
            <a:r>
              <a:rPr lang="zh-CN" altLang="en-US" smtClean="0"/>
              <a:t>＝</a:t>
            </a:r>
            <a:r>
              <a:rPr lang="en-US" altLang="zh-CN" smtClean="0"/>
              <a:t>0</a:t>
            </a:r>
            <a:r>
              <a:rPr lang="zh-CN" altLang="en-US" smtClean="0"/>
              <a:t>，</a:t>
            </a:r>
            <a:r>
              <a:rPr lang="en-US" altLang="zh-CN" smtClean="0"/>
              <a:t>p</a:t>
            </a:r>
            <a:r>
              <a:rPr lang="en-US" altLang="zh-CN" baseline="-25000" smtClean="0"/>
              <a:t>54</a:t>
            </a:r>
            <a:r>
              <a:rPr lang="zh-CN" altLang="en-US" smtClean="0"/>
              <a:t>＝</a:t>
            </a:r>
            <a:r>
              <a:rPr lang="en-US" altLang="zh-CN" smtClean="0"/>
              <a:t>1</a:t>
            </a:r>
            <a:r>
              <a:rPr lang="zh-CN" altLang="en-US" smtClean="0"/>
              <a:t>，</a:t>
            </a:r>
            <a:r>
              <a:rPr lang="en-US" altLang="zh-CN" smtClean="0"/>
              <a:t>p</a:t>
            </a:r>
            <a:r>
              <a:rPr lang="en-US" altLang="zh-CN" baseline="-25000" smtClean="0"/>
              <a:t>5j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=1,2,3</a:t>
            </a:r>
            <a:r>
              <a:rPr lang="zh-CN" altLang="en-US" smtClean="0">
                <a:sym typeface="Symbol" panose="05050102010706020507" pitchFamily="18" charset="2"/>
              </a:rPr>
              <a:t>；</a:t>
            </a:r>
          </a:p>
          <a:p>
            <a:pPr algn="ctr" eaLnBrk="1" hangingPunct="1">
              <a:buFont typeface="Wingdings" panose="05000000000000000000" pitchFamily="2" charset="2"/>
              <a:buNone/>
            </a:pPr>
            <a:r>
              <a:rPr lang="en-US" altLang="zh-CN" smtClean="0"/>
              <a:t>p</a:t>
            </a:r>
            <a:r>
              <a:rPr lang="en-US" altLang="zh-CN" baseline="-25000" smtClean="0"/>
              <a:t>i,i-1</a:t>
            </a:r>
            <a:r>
              <a:rPr lang="zh-CN" altLang="en-US" smtClean="0"/>
              <a:t>＝</a:t>
            </a:r>
            <a:r>
              <a:rPr lang="en-US" altLang="zh-CN" smtClean="0"/>
              <a:t>q</a:t>
            </a:r>
            <a:r>
              <a:rPr lang="zh-CN" altLang="en-US" smtClean="0"/>
              <a:t>，</a:t>
            </a:r>
            <a:r>
              <a:rPr lang="en-US" altLang="zh-CN" smtClean="0"/>
              <a:t>p</a:t>
            </a:r>
            <a:r>
              <a:rPr lang="en-US" altLang="zh-CN" baseline="-25000" smtClean="0"/>
              <a:t>i,i+1</a:t>
            </a:r>
            <a:r>
              <a:rPr lang="zh-CN" altLang="en-US" smtClean="0"/>
              <a:t>＝</a:t>
            </a:r>
            <a:r>
              <a:rPr lang="en-US" altLang="zh-CN" smtClean="0"/>
              <a:t>p</a:t>
            </a:r>
            <a:r>
              <a:rPr lang="zh-CN" altLang="en-US" smtClean="0"/>
              <a:t>，</a:t>
            </a:r>
            <a:r>
              <a:rPr lang="en-US" altLang="zh-CN" smtClean="0"/>
              <a:t>i=2,3,4</a:t>
            </a:r>
            <a:r>
              <a:rPr lang="zh-CN" altLang="en-US" smtClean="0"/>
              <a:t>；</a:t>
            </a:r>
          </a:p>
          <a:p>
            <a:pPr algn="ctr" eaLnBrk="1" hangingPunct="1">
              <a:buFont typeface="Wingdings" panose="05000000000000000000" pitchFamily="2" charset="2"/>
              <a:buNone/>
            </a:pPr>
            <a:r>
              <a:rPr lang="en-US" altLang="zh-CN" smtClean="0"/>
              <a:t>p</a:t>
            </a:r>
            <a:r>
              <a:rPr lang="en-US" altLang="zh-CN" baseline="-25000" smtClean="0"/>
              <a:t>ij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i-1,i+1</a:t>
            </a:r>
            <a:r>
              <a:rPr lang="zh-CN" altLang="en-US" smtClean="0">
                <a:sym typeface="Symbol" panose="05050102010706020507" pitchFamily="18" charset="2"/>
              </a:rPr>
              <a:t>，</a:t>
            </a:r>
            <a:r>
              <a:rPr lang="en-US" altLang="zh-CN" smtClean="0">
                <a:sym typeface="Symbol" panose="05050102010706020507" pitchFamily="18" charset="2"/>
              </a:rPr>
              <a:t>i=2,3,4</a:t>
            </a:r>
            <a:r>
              <a:rPr lang="zh-CN" altLang="en-US" smtClean="0">
                <a:sym typeface="Symbol" panose="05050102010706020507" pitchFamily="18" charset="2"/>
              </a:rPr>
              <a:t>。</a:t>
            </a:r>
          </a:p>
          <a:p>
            <a:pPr eaLnBrk="1" hangingPunct="1">
              <a:buFont typeface="Wingdings" panose="05000000000000000000" pitchFamily="2" charset="2"/>
              <a:buNone/>
            </a:pPr>
            <a:r>
              <a:rPr lang="zh-CN" altLang="en-US" smtClean="0">
                <a:sym typeface="Symbol" panose="05050102010706020507" pitchFamily="18" charset="2"/>
              </a:rPr>
              <a:t>状态</a:t>
            </a:r>
            <a:r>
              <a:rPr lang="en-US" altLang="zh-CN" smtClean="0">
                <a:sym typeface="Symbol" panose="05050102010706020507" pitchFamily="18" charset="2"/>
              </a:rPr>
              <a:t>1</a:t>
            </a:r>
            <a:r>
              <a:rPr lang="zh-CN" altLang="en-US" smtClean="0">
                <a:sym typeface="Symbol" panose="05050102010706020507" pitchFamily="18" charset="2"/>
              </a:rPr>
              <a:t>和</a:t>
            </a:r>
            <a:r>
              <a:rPr lang="en-US" altLang="zh-CN" smtClean="0">
                <a:sym typeface="Symbol" panose="05050102010706020507" pitchFamily="18" charset="2"/>
              </a:rPr>
              <a:t>5</a:t>
            </a:r>
            <a:r>
              <a:rPr lang="zh-CN" altLang="en-US" smtClean="0">
                <a:sym typeface="Symbol" panose="05050102010706020507" pitchFamily="18" charset="2"/>
              </a:rPr>
              <a:t>永远不能停留，称为</a:t>
            </a:r>
            <a:r>
              <a:rPr lang="zh-CN" altLang="en-US" smtClean="0">
                <a:solidFill>
                  <a:srgbClr val="0000FF"/>
                </a:solidFill>
                <a:sym typeface="Symbol" panose="05050102010706020507" pitchFamily="18" charset="2"/>
              </a:rPr>
              <a:t>反射壁</a:t>
            </a:r>
            <a:r>
              <a:rPr lang="zh-CN" altLang="en-US" smtClean="0">
                <a:sym typeface="Symbol" panose="05050102010706020507" pitchFamily="18" charset="2"/>
              </a:rPr>
              <a:t>。</a:t>
            </a:r>
          </a:p>
        </p:txBody>
      </p:sp>
      <p:sp>
        <p:nvSpPr>
          <p:cNvPr id="6" name="日期占位符 3"/>
          <p:cNvSpPr>
            <a:spLocks noGrp="1"/>
          </p:cNvSpPr>
          <p:nvPr>
            <p:ph type="dt" sz="quarter" idx="10"/>
          </p:nvPr>
        </p:nvSpPr>
        <p:spPr/>
        <p:txBody>
          <a:bodyPr/>
          <a:lstStyle/>
          <a:p>
            <a:pPr>
              <a:defRPr/>
            </a:pPr>
            <a:fld id="{C1A7B1C9-B51F-45C6-A11B-F870496276F7}"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75460" name="Object 4"/>
          <p:cNvGraphicFramePr>
            <a:graphicFrameLocks noChangeAspect="1"/>
          </p:cNvGraphicFramePr>
          <p:nvPr/>
        </p:nvGraphicFramePr>
        <p:xfrm>
          <a:off x="3581400" y="4235450"/>
          <a:ext cx="2819400" cy="2251075"/>
        </p:xfrm>
        <a:graphic>
          <a:graphicData uri="http://schemas.openxmlformats.org/presentationml/2006/ole">
            <mc:AlternateContent xmlns:mc="http://schemas.openxmlformats.org/markup-compatibility/2006">
              <mc:Choice xmlns:v="urn:schemas-microsoft-com:vml" Requires="v">
                <p:oleObj spid="_x0000_s53258" name="Equation" r:id="rId4" imgW="1447800" imgH="1155700" progId="Equation.3">
                  <p:embed/>
                </p:oleObj>
              </mc:Choice>
              <mc:Fallback>
                <p:oleObj name="Equation" r:id="rId4" imgW="1447800" imgH="1155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235450"/>
                        <a:ext cx="2819400" cy="225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61" name="Rectangle 5"/>
          <p:cNvSpPr>
            <a:spLocks noChangeArrowheads="1"/>
          </p:cNvSpPr>
          <p:nvPr/>
        </p:nvSpPr>
        <p:spPr bwMode="auto">
          <a:xfrm>
            <a:off x="1447800" y="5022850"/>
            <a:ext cx="2209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buClr>
                <a:srgbClr val="00FF00"/>
              </a:buClr>
              <a:buFont typeface="Wingdings" panose="05000000000000000000" pitchFamily="2" charset="2"/>
              <a:buNone/>
            </a:pPr>
            <a:r>
              <a:rPr lang="zh-CN" altLang="en-US">
                <a:solidFill>
                  <a:srgbClr val="000000"/>
                </a:solidFill>
                <a:sym typeface="Symbol" panose="05050102010706020507" pitchFamily="18" charset="2"/>
              </a:rPr>
              <a:t>转移矩阵：</a:t>
            </a:r>
          </a:p>
        </p:txBody>
      </p:sp>
      <p:sp>
        <p:nvSpPr>
          <p:cNvPr id="5325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09395192-6BF6-4421-8C31-D1D5A2884166}" type="slidenum">
              <a:rPr lang="zh-CN" altLang="en-US" sz="1800" smtClean="0">
                <a:solidFill>
                  <a:srgbClr val="00FF00"/>
                </a:solidFill>
                <a:ea typeface="黑体" panose="02010609060101010101" pitchFamily="49" charset="-122"/>
              </a:rPr>
              <a:pPr/>
              <a:t>29</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 calcmode="lin" valueType="num">
                                      <p:cBhvr additive="base">
                                        <p:cTn id="12" dur="500" fill="hold"/>
                                        <p:tgtEl>
                                          <p:spTgt spid="2754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545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 calcmode="lin" valueType="num">
                                      <p:cBhvr additive="base">
                                        <p:cTn id="17" dur="500" fill="hold"/>
                                        <p:tgtEl>
                                          <p:spTgt spid="2754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545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75459">
                                            <p:txEl>
                                              <p:pRg st="3" end="3"/>
                                            </p:txEl>
                                          </p:spTgt>
                                        </p:tgtEl>
                                        <p:attrNameLst>
                                          <p:attrName>style.visibility</p:attrName>
                                        </p:attrNameLst>
                                      </p:cBhvr>
                                      <p:to>
                                        <p:strVal val="visible"/>
                                      </p:to>
                                    </p:set>
                                    <p:anim calcmode="lin" valueType="num">
                                      <p:cBhvr additive="base">
                                        <p:cTn id="22" dur="500" fill="hold"/>
                                        <p:tgtEl>
                                          <p:spTgt spid="27545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5459">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 calcmode="lin" valueType="num">
                                      <p:cBhvr additive="base">
                                        <p:cTn id="27" dur="500" fill="hold"/>
                                        <p:tgtEl>
                                          <p:spTgt spid="2754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5459">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5459">
                                            <p:txEl>
                                              <p:pRg st="5" end="5"/>
                                            </p:txEl>
                                          </p:spTgt>
                                        </p:tgtEl>
                                        <p:attrNameLst>
                                          <p:attrName>style.visibility</p:attrName>
                                        </p:attrNameLst>
                                      </p:cBhvr>
                                      <p:to>
                                        <p:strVal val="visible"/>
                                      </p:to>
                                    </p:set>
                                    <p:anim calcmode="lin" valueType="num">
                                      <p:cBhvr additive="base">
                                        <p:cTn id="32" dur="500" fill="hold"/>
                                        <p:tgtEl>
                                          <p:spTgt spid="275459">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5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5461"/>
                                        </p:tgtEl>
                                        <p:attrNameLst>
                                          <p:attrName>style.visibility</p:attrName>
                                        </p:attrNameLst>
                                      </p:cBhvr>
                                      <p:to>
                                        <p:strVal val="visible"/>
                                      </p:to>
                                    </p:set>
                                    <p:anim calcmode="lin" valueType="num">
                                      <p:cBhvr additive="base">
                                        <p:cTn id="38" dur="500" fill="hold"/>
                                        <p:tgtEl>
                                          <p:spTgt spid="275461"/>
                                        </p:tgtEl>
                                        <p:attrNameLst>
                                          <p:attrName>ppt_x</p:attrName>
                                        </p:attrNameLst>
                                      </p:cBhvr>
                                      <p:tavLst>
                                        <p:tav tm="0">
                                          <p:val>
                                            <p:strVal val="#ppt_x"/>
                                          </p:val>
                                        </p:tav>
                                        <p:tav tm="100000">
                                          <p:val>
                                            <p:strVal val="#ppt_x"/>
                                          </p:val>
                                        </p:tav>
                                      </p:tavLst>
                                    </p:anim>
                                    <p:anim calcmode="lin" valueType="num">
                                      <p:cBhvr additive="base">
                                        <p:cTn id="39" dur="500" fill="hold"/>
                                        <p:tgtEl>
                                          <p:spTgt spid="27546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6" presetClass="entr" presetSubtype="16" fill="hold" nodeType="afterEffect">
                                  <p:stCondLst>
                                    <p:cond delay="0"/>
                                  </p:stCondLst>
                                  <p:childTnLst>
                                    <p:set>
                                      <p:cBhvr>
                                        <p:cTn id="42" dur="1" fill="hold">
                                          <p:stCondLst>
                                            <p:cond delay="0"/>
                                          </p:stCondLst>
                                        </p:cTn>
                                        <p:tgtEl>
                                          <p:spTgt spid="275460"/>
                                        </p:tgtEl>
                                        <p:attrNameLst>
                                          <p:attrName>style.visibility</p:attrName>
                                        </p:attrNameLst>
                                      </p:cBhvr>
                                      <p:to>
                                        <p:strVal val="visible"/>
                                      </p:to>
                                    </p:set>
                                    <p:animEffect transition="in" filter="circle(in)">
                                      <p:cBhvr>
                                        <p:cTn id="43" dur="20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P spid="2754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a:defRPr/>
            </a:pPr>
            <a:r>
              <a:rPr lang="zh-CN" altLang="en-US" dirty="0" smtClean="0">
                <a:latin typeface="+mn-lt"/>
              </a:rPr>
              <a:t>课堂练习</a:t>
            </a:r>
          </a:p>
        </p:txBody>
      </p:sp>
      <p:sp>
        <p:nvSpPr>
          <p:cNvPr id="8195" name="内容占位符 2"/>
          <p:cNvSpPr>
            <a:spLocks noGrp="1"/>
          </p:cNvSpPr>
          <p:nvPr>
            <p:ph idx="1"/>
          </p:nvPr>
        </p:nvSpPr>
        <p:spPr>
          <a:xfrm>
            <a:off x="1214438" y="1143000"/>
            <a:ext cx="7461250" cy="2386013"/>
          </a:xfrm>
        </p:spPr>
        <p:txBody>
          <a:bodyPr/>
          <a:lstStyle/>
          <a:p>
            <a:pPr>
              <a:lnSpc>
                <a:spcPct val="100000"/>
              </a:lnSpc>
              <a:spcBef>
                <a:spcPts val="600"/>
              </a:spcBef>
              <a:buFont typeface="Wingdings" panose="05000000000000000000" pitchFamily="2" charset="2"/>
              <a:buNone/>
            </a:pPr>
            <a:r>
              <a:rPr lang="en-US" altLang="zh-CN" smtClean="0"/>
              <a:t>13. </a:t>
            </a:r>
            <a:r>
              <a:rPr lang="zh-CN" altLang="en-US" smtClean="0"/>
              <a:t>设</a:t>
            </a:r>
            <a:r>
              <a:rPr lang="en-US" altLang="zh-CN" smtClean="0">
                <a:sym typeface="Symbol" panose="05050102010706020507" pitchFamily="18" charset="2"/>
              </a:rPr>
              <a:t>{ N(t), t  0}</a:t>
            </a:r>
            <a:r>
              <a:rPr lang="zh-CN" altLang="en-US" smtClean="0"/>
              <a:t>是平均率为</a:t>
            </a:r>
            <a:r>
              <a:rPr lang="el-GR" altLang="zh-CN" smtClean="0"/>
              <a:t>λ</a:t>
            </a:r>
            <a:r>
              <a:rPr lang="en-US" altLang="zh-CN" smtClean="0"/>
              <a:t> = 2</a:t>
            </a:r>
            <a:r>
              <a:rPr lang="zh-CN" altLang="en-US" smtClean="0"/>
              <a:t>的泊松过程，分别求：</a:t>
            </a:r>
            <a:endParaRPr lang="en-US" altLang="zh-CN" smtClean="0"/>
          </a:p>
          <a:p>
            <a:pPr>
              <a:lnSpc>
                <a:spcPct val="100000"/>
              </a:lnSpc>
              <a:spcBef>
                <a:spcPts val="600"/>
              </a:spcBef>
              <a:buFont typeface="黑体" panose="02010609060101010101" pitchFamily="49" charset="-122"/>
              <a:buAutoNum type="circleNumDbPlain"/>
            </a:pPr>
            <a:r>
              <a:rPr lang="en-US" altLang="zh-CN" smtClean="0"/>
              <a:t>E(N(2)N(3))</a:t>
            </a:r>
          </a:p>
          <a:p>
            <a:pPr>
              <a:lnSpc>
                <a:spcPct val="100000"/>
              </a:lnSpc>
              <a:spcBef>
                <a:spcPts val="600"/>
              </a:spcBef>
              <a:buFont typeface="黑体" panose="02010609060101010101" pitchFamily="49" charset="-122"/>
              <a:buAutoNum type="circleNumDbPlain"/>
            </a:pPr>
            <a:r>
              <a:rPr lang="en-US" altLang="zh-CN" smtClean="0"/>
              <a:t>P{N(2)=1,  N(3)=2}</a:t>
            </a:r>
          </a:p>
          <a:p>
            <a:pPr>
              <a:lnSpc>
                <a:spcPct val="100000"/>
              </a:lnSpc>
              <a:spcBef>
                <a:spcPts val="600"/>
              </a:spcBef>
              <a:buFont typeface="黑体" panose="02010609060101010101" pitchFamily="49" charset="-122"/>
              <a:buAutoNum type="circleNumDbPlain"/>
            </a:pPr>
            <a:r>
              <a:rPr lang="en-US" altLang="zh-CN" smtClean="0"/>
              <a:t>P{N(3)=2 | N(2)=1}</a:t>
            </a:r>
          </a:p>
        </p:txBody>
      </p:sp>
      <p:sp>
        <p:nvSpPr>
          <p:cNvPr id="819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1735014-EC3E-4974-AA04-6FB91254145F}" type="datetime1">
              <a:rPr lang="zh-CN" altLang="en-US" sz="1800" smtClean="0">
                <a:solidFill>
                  <a:srgbClr val="00FF00"/>
                </a:solidFill>
                <a:ea typeface="黑体" panose="02010609060101010101" pitchFamily="49" charset="-122"/>
              </a:rPr>
              <a:pPr/>
              <a:t>2018/12/13</a:t>
            </a:fld>
            <a:endParaRPr lang="en-US" altLang="zh-CN" sz="1800" smtClean="0">
              <a:solidFill>
                <a:srgbClr val="00FF00"/>
              </a:solidFill>
              <a:ea typeface="黑体" panose="02010609060101010101" pitchFamily="49" charset="-122"/>
            </a:endParaRPr>
          </a:p>
        </p:txBody>
      </p:sp>
      <p:sp>
        <p:nvSpPr>
          <p:cNvPr id="819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800" smtClean="0">
                <a:solidFill>
                  <a:srgbClr val="00FF00"/>
                </a:solidFill>
                <a:ea typeface="黑体" panose="02010609060101010101" pitchFamily="49" charset="-122"/>
              </a:rPr>
              <a:t>信息与软件工程学院　顾小丰</a:t>
            </a:r>
            <a:endParaRPr lang="en-US" altLang="zh-CN" sz="1800" smtClean="0">
              <a:solidFill>
                <a:srgbClr val="00FF00"/>
              </a:solidFill>
              <a:ea typeface="黑体" panose="02010609060101010101" pitchFamily="49" charset="-122"/>
            </a:endParaRPr>
          </a:p>
        </p:txBody>
      </p:sp>
      <p:sp>
        <p:nvSpPr>
          <p:cNvPr id="2" name="矩形 1"/>
          <p:cNvSpPr>
            <a:spLocks noChangeArrowheads="1"/>
          </p:cNvSpPr>
          <p:nvPr/>
        </p:nvSpPr>
        <p:spPr bwMode="auto">
          <a:xfrm>
            <a:off x="1042988" y="3716338"/>
            <a:ext cx="79740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2400"/>
              </a:spcBef>
              <a:buClr>
                <a:srgbClr val="6600CC"/>
              </a:buClr>
              <a:buFont typeface="黑体" panose="02010609060101010101" pitchFamily="49" charset="-122"/>
              <a:buAutoNum type="circleNumDbPlain"/>
            </a:pPr>
            <a:r>
              <a:rPr lang="en-US" altLang="zh-CN" sz="2800" b="1">
                <a:solidFill>
                  <a:srgbClr val="000000"/>
                </a:solidFill>
                <a:ea typeface="黑体" panose="02010609060101010101" pitchFamily="49" charset="-122"/>
              </a:rPr>
              <a:t> E(N(2)N(3)) = R(2, 3)</a:t>
            </a:r>
            <a:r>
              <a:rPr lang="zh-CN" altLang="en-US" sz="2800" b="1">
                <a:solidFill>
                  <a:srgbClr val="000000"/>
                </a:solidFill>
                <a:ea typeface="黑体" panose="02010609060101010101" pitchFamily="49" charset="-122"/>
              </a:rPr>
              <a:t>＝</a:t>
            </a:r>
            <a:r>
              <a:rPr lang="zh-CN" altLang="en-US" sz="2800" b="1">
                <a:solidFill>
                  <a:srgbClr val="000000"/>
                </a:solidFill>
                <a:ea typeface="黑体" panose="02010609060101010101" pitchFamily="49" charset="-122"/>
                <a:sym typeface="Symbol" panose="05050102010706020507" pitchFamily="18" charset="2"/>
              </a:rPr>
              <a:t></a:t>
            </a:r>
            <a:r>
              <a:rPr lang="en-US" altLang="zh-CN" sz="2800" b="1">
                <a:solidFill>
                  <a:srgbClr val="000000"/>
                </a:solidFill>
                <a:ea typeface="黑体" panose="02010609060101010101" pitchFamily="49" charset="-122"/>
                <a:sym typeface="Symbol" panose="05050102010706020507" pitchFamily="18" charset="2"/>
              </a:rPr>
              <a:t>min(2, 3)</a:t>
            </a:r>
            <a:r>
              <a:rPr lang="zh-CN" altLang="en-US" sz="2800" b="1">
                <a:solidFill>
                  <a:srgbClr val="000000"/>
                </a:solidFill>
                <a:ea typeface="黑体" panose="02010609060101010101" pitchFamily="49" charset="-122"/>
                <a:sym typeface="Symbol" panose="05050102010706020507" pitchFamily="18" charset="2"/>
              </a:rPr>
              <a:t>＋</a:t>
            </a:r>
            <a:r>
              <a:rPr lang="en-US" altLang="zh-CN" sz="2800" b="1" baseline="30000">
                <a:solidFill>
                  <a:srgbClr val="000000"/>
                </a:solidFill>
                <a:ea typeface="黑体" panose="02010609060101010101" pitchFamily="49" charset="-122"/>
                <a:sym typeface="Symbol" panose="05050102010706020507" pitchFamily="18" charset="2"/>
              </a:rPr>
              <a:t>2</a:t>
            </a:r>
            <a:r>
              <a:rPr lang="zh-CN" altLang="en-US" sz="2800" b="1">
                <a:solidFill>
                  <a:srgbClr val="000000"/>
                </a:solidFill>
                <a:ea typeface="黑体" panose="02010609060101010101" pitchFamily="49" charset="-122"/>
                <a:sym typeface="Symbol" panose="05050102010706020507" pitchFamily="18" charset="2"/>
              </a:rPr>
              <a:t>*</a:t>
            </a:r>
            <a:r>
              <a:rPr lang="en-US" altLang="zh-CN" sz="2800" b="1">
                <a:solidFill>
                  <a:srgbClr val="000000"/>
                </a:solidFill>
                <a:ea typeface="黑体" panose="02010609060101010101" pitchFamily="49" charset="-122"/>
                <a:sym typeface="Symbol" panose="05050102010706020507" pitchFamily="18" charset="2"/>
              </a:rPr>
              <a:t>2</a:t>
            </a:r>
            <a:r>
              <a:rPr lang="zh-CN" altLang="en-US" sz="2800" b="1">
                <a:solidFill>
                  <a:srgbClr val="000000"/>
                </a:solidFill>
                <a:ea typeface="黑体" panose="02010609060101010101" pitchFamily="49" charset="-122"/>
                <a:sym typeface="Symbol" panose="05050102010706020507" pitchFamily="18" charset="2"/>
              </a:rPr>
              <a:t>*</a:t>
            </a:r>
            <a:r>
              <a:rPr lang="en-US" altLang="zh-CN" sz="2800" b="1">
                <a:solidFill>
                  <a:srgbClr val="000000"/>
                </a:solidFill>
                <a:ea typeface="黑体" panose="02010609060101010101" pitchFamily="49" charset="-122"/>
                <a:sym typeface="Symbol" panose="05050102010706020507" pitchFamily="18" charset="2"/>
              </a:rPr>
              <a:t>3 = 28</a:t>
            </a:r>
          </a:p>
          <a:p>
            <a:pPr eaLnBrk="1" hangingPunct="1">
              <a:spcBef>
                <a:spcPts val="2400"/>
              </a:spcBef>
              <a:buClr>
                <a:srgbClr val="6600CC"/>
              </a:buClr>
              <a:buFont typeface="黑体" panose="02010609060101010101" pitchFamily="49" charset="-122"/>
              <a:buAutoNum type="circleNumDbPlain"/>
            </a:pPr>
            <a:r>
              <a:rPr lang="en-US" altLang="zh-CN" sz="2800" b="1">
                <a:solidFill>
                  <a:srgbClr val="000000"/>
                </a:solidFill>
                <a:ea typeface="黑体" panose="02010609060101010101" pitchFamily="49" charset="-122"/>
              </a:rPr>
              <a:t> P{N(2)=1,  N(3)=2} </a:t>
            </a:r>
          </a:p>
          <a:p>
            <a:pPr eaLnBrk="1" hangingPunct="1">
              <a:spcBef>
                <a:spcPts val="1200"/>
              </a:spcBef>
              <a:buClr>
                <a:srgbClr val="6600CC"/>
              </a:buClr>
              <a:buFont typeface="黑体" panose="02010609060101010101" pitchFamily="49" charset="-122"/>
              <a:buAutoNum type="circleNumDbPlain"/>
            </a:pPr>
            <a:r>
              <a:rPr lang="en-US" altLang="zh-CN" sz="2800" b="1">
                <a:solidFill>
                  <a:srgbClr val="000000"/>
                </a:solidFill>
                <a:ea typeface="黑体" panose="02010609060101010101" pitchFamily="49" charset="-122"/>
              </a:rPr>
              <a:t> P{N(3)=2 | N(2)=1} </a:t>
            </a:r>
          </a:p>
          <a:p>
            <a:pPr eaLnBrk="1" hangingPunct="1">
              <a:spcBef>
                <a:spcPts val="600"/>
              </a:spcBef>
              <a:buClr>
                <a:srgbClr val="6600CC"/>
              </a:buClr>
            </a:pPr>
            <a:r>
              <a:rPr lang="en-US" altLang="zh-CN" sz="2800" b="1">
                <a:solidFill>
                  <a:srgbClr val="000000"/>
                </a:solidFill>
                <a:ea typeface="黑体" panose="02010609060101010101" pitchFamily="49" charset="-122"/>
              </a:rPr>
              <a:t>     = P{N(3)- N(2)=1 | N(2) )- N(0)= 1} </a:t>
            </a:r>
          </a:p>
          <a:p>
            <a:pPr eaLnBrk="1" hangingPunct="1">
              <a:spcBef>
                <a:spcPts val="600"/>
              </a:spcBef>
              <a:buClr>
                <a:srgbClr val="6600CC"/>
              </a:buClr>
            </a:pPr>
            <a:r>
              <a:rPr lang="en-US" altLang="zh-CN" sz="2800" b="1">
                <a:solidFill>
                  <a:srgbClr val="000000"/>
                </a:solidFill>
                <a:ea typeface="黑体" panose="02010609060101010101" pitchFamily="49" charset="-122"/>
              </a:rPr>
              <a:t>     = P{N(3)- N(2)=1} = P{N(1)=1}  = 2e</a:t>
            </a:r>
            <a:r>
              <a:rPr lang="en-US" altLang="zh-CN" sz="2800" b="1" baseline="30000">
                <a:solidFill>
                  <a:srgbClr val="000000"/>
                </a:solidFill>
                <a:ea typeface="黑体" panose="02010609060101010101" pitchFamily="49" charset="-122"/>
              </a:rPr>
              <a:t>-2</a:t>
            </a:r>
            <a:endParaRPr lang="zh-CN" altLang="en-US" sz="2800" b="1">
              <a:solidFill>
                <a:srgbClr val="000000"/>
              </a:solidFill>
            </a:endParaRPr>
          </a:p>
        </p:txBody>
      </p:sp>
      <p:sp>
        <p:nvSpPr>
          <p:cNvPr id="8" name="矩形标注 7"/>
          <p:cNvSpPr/>
          <p:nvPr/>
        </p:nvSpPr>
        <p:spPr bwMode="auto">
          <a:xfrm>
            <a:off x="3708400" y="1700213"/>
            <a:ext cx="5148263" cy="649287"/>
          </a:xfrm>
          <a:prstGeom prst="wedgeRectCallout">
            <a:avLst>
              <a:gd name="adj1" fmla="val -52210"/>
              <a:gd name="adj2" fmla="val 17514"/>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720000" indent="-468000" eaLnBrk="1" hangingPunct="1">
              <a:lnSpc>
                <a:spcPct val="150000"/>
              </a:lnSpc>
              <a:defRPr/>
            </a:pPr>
            <a:r>
              <a:rPr lang="zh-CN" altLang="en-US" b="1" dirty="0">
                <a:solidFill>
                  <a:srgbClr val="000000"/>
                </a:solidFill>
                <a:ea typeface="黑体" pitchFamily="2" charset="-122"/>
                <a:cs typeface="Times New Roman" pitchFamily="18" charset="0"/>
              </a:rPr>
              <a:t>相关函数	</a:t>
            </a:r>
            <a:r>
              <a:rPr lang="en-US" altLang="zh-CN" b="1" dirty="0">
                <a:solidFill>
                  <a:srgbClr val="000000"/>
                </a:solidFill>
                <a:ea typeface="黑体" pitchFamily="2" charset="-122"/>
                <a:cs typeface="Times New Roman" pitchFamily="18" charset="0"/>
              </a:rPr>
              <a:t>R(</a:t>
            </a:r>
            <a:r>
              <a:rPr lang="en-US" altLang="zh-CN" b="1" dirty="0" err="1">
                <a:solidFill>
                  <a:srgbClr val="000000"/>
                </a:solidFill>
                <a:ea typeface="黑体" pitchFamily="2" charset="-122"/>
                <a:cs typeface="Times New Roman" pitchFamily="18" charset="0"/>
              </a:rPr>
              <a:t>s,t</a:t>
            </a:r>
            <a:r>
              <a:rPr lang="en-US" altLang="zh-CN"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sym typeface="Symbol" pitchFamily="18" charset="2"/>
              </a:rPr>
              <a:t></a:t>
            </a:r>
            <a:r>
              <a:rPr lang="en-US" altLang="zh-CN" b="1" dirty="0">
                <a:solidFill>
                  <a:srgbClr val="000000"/>
                </a:solidFill>
                <a:ea typeface="黑体" pitchFamily="2" charset="-122"/>
                <a:cs typeface="Times New Roman" pitchFamily="18" charset="0"/>
                <a:sym typeface="Symbol" pitchFamily="18" charset="2"/>
              </a:rPr>
              <a:t>min(</a:t>
            </a:r>
            <a:r>
              <a:rPr lang="en-US" altLang="zh-CN" b="1" dirty="0" err="1">
                <a:solidFill>
                  <a:srgbClr val="000000"/>
                </a:solidFill>
                <a:ea typeface="黑体" pitchFamily="2" charset="-122"/>
                <a:cs typeface="Times New Roman" pitchFamily="18" charset="0"/>
                <a:sym typeface="Symbol" pitchFamily="18" charset="2"/>
              </a:rPr>
              <a:t>s,t</a:t>
            </a:r>
            <a:r>
              <a:rPr lang="en-US" altLang="zh-CN" b="1" dirty="0">
                <a:solidFill>
                  <a:srgbClr val="000000"/>
                </a:solidFill>
                <a:ea typeface="黑体" pitchFamily="2" charset="-122"/>
                <a:cs typeface="Times New Roman" pitchFamily="18" charset="0"/>
                <a:sym typeface="Symbol" pitchFamily="18" charset="2"/>
              </a:rPr>
              <a:t>)</a:t>
            </a:r>
            <a:r>
              <a:rPr lang="zh-CN" altLang="en-US" b="1" dirty="0">
                <a:solidFill>
                  <a:srgbClr val="000000"/>
                </a:solidFill>
                <a:ea typeface="黑体" pitchFamily="2" charset="-122"/>
                <a:cs typeface="Times New Roman" pitchFamily="18" charset="0"/>
                <a:sym typeface="Symbol" pitchFamily="18" charset="2"/>
              </a:rPr>
              <a:t>＋</a:t>
            </a:r>
            <a:r>
              <a:rPr lang="en-US" altLang="zh-CN" b="1" baseline="30000" dirty="0">
                <a:solidFill>
                  <a:srgbClr val="000000"/>
                </a:solidFill>
                <a:ea typeface="黑体" pitchFamily="2" charset="-122"/>
                <a:cs typeface="Times New Roman" pitchFamily="18" charset="0"/>
                <a:sym typeface="Symbol" pitchFamily="18" charset="2"/>
              </a:rPr>
              <a:t>2</a:t>
            </a:r>
            <a:r>
              <a:rPr lang="en-US" altLang="zh-CN" b="1" dirty="0">
                <a:solidFill>
                  <a:srgbClr val="000000"/>
                </a:solidFill>
                <a:ea typeface="黑体" pitchFamily="2" charset="-122"/>
                <a:cs typeface="Times New Roman" pitchFamily="18" charset="0"/>
                <a:sym typeface="Symbol" pitchFamily="18" charset="2"/>
              </a:rPr>
              <a:t>st</a:t>
            </a:r>
          </a:p>
          <a:p>
            <a:pPr marL="720000" indent="-720000" eaLnBrk="1" hangingPunct="1">
              <a:lnSpc>
                <a:spcPct val="150000"/>
              </a:lnSpc>
              <a:defRPr/>
            </a:pPr>
            <a:endParaRPr lang="zh-CN" altLang="en-US" dirty="0">
              <a:solidFill>
                <a:srgbClr val="000000"/>
              </a:solidFill>
            </a:endParaRPr>
          </a:p>
        </p:txBody>
      </p:sp>
      <p:grpSp>
        <p:nvGrpSpPr>
          <p:cNvPr id="10" name="组合 14"/>
          <p:cNvGrpSpPr>
            <a:grpSpLocks/>
          </p:cNvGrpSpPr>
          <p:nvPr/>
        </p:nvGrpSpPr>
        <p:grpSpPr bwMode="auto">
          <a:xfrm>
            <a:off x="4086225" y="522288"/>
            <a:ext cx="4770438" cy="1728787"/>
            <a:chOff x="4211960" y="1772816"/>
            <a:chExt cx="4769988" cy="1728192"/>
          </a:xfrm>
        </p:grpSpPr>
        <p:sp>
          <p:nvSpPr>
            <p:cNvPr id="8206" name="矩形标注 10"/>
            <p:cNvSpPr>
              <a:spLocks noChangeArrowheads="1"/>
            </p:cNvSpPr>
            <p:nvPr/>
          </p:nvSpPr>
          <p:spPr bwMode="auto">
            <a:xfrm>
              <a:off x="4211960" y="1772816"/>
              <a:ext cx="4752528" cy="1728192"/>
            </a:xfrm>
            <a:prstGeom prst="wedgeRectCallout">
              <a:avLst>
                <a:gd name="adj1" fmla="val -37648"/>
                <a:gd name="adj2" fmla="val 78472"/>
              </a:avLst>
            </a:prstGeom>
            <a:solidFill>
              <a:schemeClr val="accent1"/>
            </a:solidFill>
            <a:ln w="9525" algn="ctr">
              <a:solidFill>
                <a:srgbClr val="0000FF"/>
              </a:solidFill>
              <a:round/>
              <a:headEnd/>
              <a:tailEnd/>
            </a:ln>
          </p:spPr>
          <p:txBody>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600">
                  <a:solidFill>
                    <a:srgbClr val="000000"/>
                  </a:solidFill>
                  <a:cs typeface="Times New Roman" panose="02020603050405020304" pitchFamily="18" charset="0"/>
                </a:rPr>
                <a:t>二维概率分布</a:t>
              </a:r>
              <a:r>
                <a:rPr lang="en-US" altLang="zh-CN" sz="2600">
                  <a:solidFill>
                    <a:srgbClr val="000000"/>
                  </a:solidFill>
                  <a:cs typeface="Times New Roman" panose="02020603050405020304" pitchFamily="18" charset="0"/>
                  <a:sym typeface="Symbol" panose="05050102010706020507" pitchFamily="18" charset="2"/>
                </a:rPr>
                <a:t>P{N(s)=j, N(t)=k}</a:t>
              </a:r>
            </a:p>
          </p:txBody>
        </p:sp>
        <p:graphicFrame>
          <p:nvGraphicFramePr>
            <p:cNvPr id="8207" name="Object 10"/>
            <p:cNvGraphicFramePr>
              <a:graphicFrameLocks noChangeAspect="1"/>
            </p:cNvGraphicFramePr>
            <p:nvPr/>
          </p:nvGraphicFramePr>
          <p:xfrm>
            <a:off x="4219896" y="2277467"/>
            <a:ext cx="4762052" cy="1112454"/>
          </p:xfrm>
          <a:graphic>
            <a:graphicData uri="http://schemas.openxmlformats.org/presentationml/2006/ole">
              <mc:AlternateContent xmlns:mc="http://schemas.openxmlformats.org/markup-compatibility/2006">
                <mc:Choice xmlns:v="urn:schemas-microsoft-com:vml" Requires="v">
                  <p:oleObj spid="_x0000_s8211" name="公式" r:id="rId3" imgW="1905000" imgH="444500" progId="Equation.3">
                    <p:embed/>
                  </p:oleObj>
                </mc:Choice>
                <mc:Fallback>
                  <p:oleObj name="公式" r:id="rId3" imgW="1905000" imgH="444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9896" y="2277467"/>
                          <a:ext cx="4762052" cy="1112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0"/>
          <p:cNvGraphicFramePr>
            <a:graphicFrameLocks noChangeAspect="1"/>
          </p:cNvGraphicFramePr>
          <p:nvPr/>
        </p:nvGraphicFramePr>
        <p:xfrm>
          <a:off x="4470400" y="4179888"/>
          <a:ext cx="4349750" cy="1112837"/>
        </p:xfrm>
        <a:graphic>
          <a:graphicData uri="http://schemas.openxmlformats.org/presentationml/2006/ole">
            <mc:AlternateContent xmlns:mc="http://schemas.openxmlformats.org/markup-compatibility/2006">
              <mc:Choice xmlns:v="urn:schemas-microsoft-com:vml" Requires="v">
                <p:oleObj spid="_x0000_s8212" name="公式" r:id="rId5" imgW="1739900" imgH="444500" progId="Equation.3">
                  <p:embed/>
                </p:oleObj>
              </mc:Choice>
              <mc:Fallback>
                <p:oleObj name="公式" r:id="rId5" imgW="1739900" imgH="4445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0400" y="4179888"/>
                        <a:ext cx="434975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组合 12"/>
          <p:cNvGrpSpPr>
            <a:grpSpLocks/>
          </p:cNvGrpSpPr>
          <p:nvPr/>
        </p:nvGrpSpPr>
        <p:grpSpPr bwMode="auto">
          <a:xfrm>
            <a:off x="4932363" y="2322513"/>
            <a:ext cx="3816350" cy="1322387"/>
            <a:chOff x="4644007" y="1844824"/>
            <a:chExt cx="3816424" cy="1322648"/>
          </a:xfrm>
        </p:grpSpPr>
        <p:sp>
          <p:nvSpPr>
            <p:cNvPr id="15" name="矩形标注 14"/>
            <p:cNvSpPr/>
            <p:nvPr/>
          </p:nvSpPr>
          <p:spPr bwMode="auto">
            <a:xfrm>
              <a:off x="4644007" y="1844824"/>
              <a:ext cx="3816424" cy="1295656"/>
            </a:xfrm>
            <a:prstGeom prst="wedgeRectCallout">
              <a:avLst>
                <a:gd name="adj1" fmla="val -28889"/>
                <a:gd name="adj2" fmla="val 238539"/>
              </a:avLst>
            </a:prstGeom>
            <a:solidFill>
              <a:schemeClr val="accent1"/>
            </a:solidFill>
            <a:ln w="9525" cap="flat" cmpd="sng" algn="ctr">
              <a:solidFill>
                <a:srgbClr val="0000FF"/>
              </a:solidFill>
              <a:prstDash val="solid"/>
              <a:round/>
              <a:headEnd type="none" w="med" len="med"/>
              <a:tailEnd type="none" w="med" len="med"/>
            </a:ln>
            <a:effectLst/>
          </p:spPr>
          <p:txBody>
            <a:bodyPr/>
            <a:lstStyle/>
            <a:p>
              <a:pPr marL="533400" indent="-533400" eaLnBrk="1" hangingPunct="1">
                <a:lnSpc>
                  <a:spcPct val="125000"/>
                </a:lnSpc>
                <a:buClr>
                  <a:srgbClr val="0000FF"/>
                </a:buClr>
                <a:defRPr/>
              </a:pPr>
              <a:r>
                <a:rPr lang="zh-CN" altLang="en-US" b="1" kern="0" dirty="0">
                  <a:solidFill>
                    <a:srgbClr val="000000"/>
                  </a:solidFill>
                  <a:ea typeface="黑体" pitchFamily="2" charset="-122"/>
                  <a:cs typeface="Times New Roman" pitchFamily="18" charset="0"/>
                </a:rPr>
                <a:t>一维概率分布</a:t>
              </a:r>
              <a:r>
                <a:rPr lang="en-US" altLang="zh-CN" b="1" dirty="0">
                  <a:solidFill>
                    <a:srgbClr val="000000"/>
                  </a:solidFill>
                  <a:ea typeface="黑体" pitchFamily="2" charset="-122"/>
                  <a:cs typeface="Times New Roman" pitchFamily="18" charset="0"/>
                </a:rPr>
                <a:t>N(t)</a:t>
              </a:r>
              <a:r>
                <a:rPr lang="zh-CN" altLang="en-US" b="1" dirty="0">
                  <a:solidFill>
                    <a:srgbClr val="000000"/>
                  </a:solidFill>
                  <a:ea typeface="黑体" pitchFamily="2" charset="-122"/>
                  <a:cs typeface="Times New Roman" pitchFamily="18" charset="0"/>
                </a:rPr>
                <a:t>～</a:t>
              </a:r>
              <a:r>
                <a:rPr lang="zh-CN" altLang="en-US" b="1" dirty="0">
                  <a:solidFill>
                    <a:srgbClr val="000000"/>
                  </a:solidFill>
                  <a:ea typeface="黑体" pitchFamily="2" charset="-122"/>
                  <a:cs typeface="Times New Roman" pitchFamily="18" charset="0"/>
                  <a:sym typeface="Symbol" pitchFamily="18" charset="2"/>
                </a:rPr>
                <a:t></a:t>
              </a:r>
              <a:r>
                <a:rPr lang="en-US" altLang="zh-CN" b="1" dirty="0">
                  <a:solidFill>
                    <a:srgbClr val="000000"/>
                  </a:solidFill>
                  <a:ea typeface="黑体" pitchFamily="2" charset="-122"/>
                  <a:cs typeface="Times New Roman" pitchFamily="18" charset="0"/>
                  <a:sym typeface="Symbol" pitchFamily="18" charset="2"/>
                </a:rPr>
                <a:t>(t)</a:t>
              </a:r>
            </a:p>
            <a:p>
              <a:pPr marL="533400" indent="-533400" eaLnBrk="1" hangingPunct="1">
                <a:spcBef>
                  <a:spcPts val="1800"/>
                </a:spcBef>
                <a:buClr>
                  <a:srgbClr val="0000FF"/>
                </a:buClr>
                <a:defRPr/>
              </a:pPr>
              <a:r>
                <a:rPr lang="en-US" altLang="zh-CN" b="1" dirty="0">
                  <a:solidFill>
                    <a:srgbClr val="000000"/>
                  </a:solidFill>
                  <a:ea typeface="黑体" pitchFamily="2" charset="-122"/>
                  <a:cs typeface="Times New Roman" pitchFamily="18" charset="0"/>
                  <a:sym typeface="Symbol" pitchFamily="18" charset="2"/>
                </a:rPr>
                <a:t>     P{N(t)=k}</a:t>
              </a:r>
              <a:r>
                <a:rPr lang="zh-CN" altLang="en-US" b="1" dirty="0">
                  <a:solidFill>
                    <a:srgbClr val="000000"/>
                  </a:solidFill>
                  <a:ea typeface="黑体" pitchFamily="2" charset="-122"/>
                  <a:cs typeface="Times New Roman" pitchFamily="18" charset="0"/>
                  <a:sym typeface="Symbol" pitchFamily="18" charset="2"/>
                </a:rPr>
                <a:t>＝</a:t>
              </a:r>
              <a:endParaRPr lang="zh-CN" altLang="en-US" b="1" kern="0" dirty="0">
                <a:solidFill>
                  <a:srgbClr val="000000"/>
                </a:solidFill>
                <a:ea typeface="黑体" pitchFamily="2" charset="-122"/>
                <a:cs typeface="Times New Roman" pitchFamily="18" charset="0"/>
              </a:endParaRPr>
            </a:p>
          </p:txBody>
        </p:sp>
        <p:graphicFrame>
          <p:nvGraphicFramePr>
            <p:cNvPr id="8205" name="Object 4"/>
            <p:cNvGraphicFramePr>
              <a:graphicFrameLocks noChangeAspect="1"/>
            </p:cNvGraphicFramePr>
            <p:nvPr/>
          </p:nvGraphicFramePr>
          <p:xfrm>
            <a:off x="6737988" y="2265772"/>
            <a:ext cx="1338263" cy="901700"/>
          </p:xfrm>
          <a:graphic>
            <a:graphicData uri="http://schemas.openxmlformats.org/presentationml/2006/ole">
              <mc:AlternateContent xmlns:mc="http://schemas.openxmlformats.org/markup-compatibility/2006">
                <mc:Choice xmlns:v="urn:schemas-microsoft-com:vml" Requires="v">
                  <p:oleObj spid="_x0000_s8213" name="Equation" r:id="rId7" imgW="622030" imgH="418918" progId="Equation.DSMT4">
                    <p:embed/>
                  </p:oleObj>
                </mc:Choice>
                <mc:Fallback>
                  <p:oleObj name="Equation" r:id="rId7" imgW="622030" imgH="418918"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7988" y="2265772"/>
                          <a:ext cx="133826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C0C90AEF-2D84-4628-9323-240B43F6543D}" type="slidenum">
              <a:rPr lang="zh-CN" altLang="en-US" sz="1800" smtClean="0">
                <a:solidFill>
                  <a:srgbClr val="00FF00"/>
                </a:solidFill>
                <a:ea typeface="黑体" panose="02010609060101010101" pitchFamily="49" charset="-122"/>
              </a:rPr>
              <a:pPr/>
              <a:t>3</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1" nodeType="click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childTnLst>
                          </p:cTn>
                        </p:par>
                        <p:par>
                          <p:cTn id="21" fill="hold" nodeType="afterGroup">
                            <p:stCondLst>
                              <p:cond delay="500"/>
                            </p:stCondLst>
                            <p:childTnLst>
                              <p:par>
                                <p:cTn id="22" presetID="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 calcmode="lin" valueType="num">
                                      <p:cBhvr additive="base">
                                        <p:cTn id="3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5" presetClass="exit" presetSubtype="0" fill="hold" nodeType="clickEffect">
                                  <p:stCondLst>
                                    <p:cond delay="0"/>
                                  </p:stCondLst>
                                  <p:childTnLst>
                                    <p:animEffect transition="out" filter="fade">
                                      <p:cBhvr>
                                        <p:cTn id="39" dur="1000" accel="50000">
                                          <p:stCondLst>
                                            <p:cond delay="0"/>
                                          </p:stCondLst>
                                        </p:cTn>
                                        <p:tgtEl>
                                          <p:spTgt spid="10"/>
                                        </p:tgtEl>
                                      </p:cBhvr>
                                    </p:animEffect>
                                    <p:anim calcmode="lin" valueType="num">
                                      <p:cBhvr>
                                        <p:cTn id="40" dur="500" accel="50000">
                                          <p:stCondLst>
                                            <p:cond delay="0"/>
                                          </p:stCondLst>
                                        </p:cTn>
                                        <p:tgtEl>
                                          <p:spTgt spid="10"/>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10"/>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10"/>
                                        </p:tgtEl>
                                        <p:attrNameLst>
                                          <p:attrName>ppt_x</p:attrName>
                                        </p:attrNameLst>
                                      </p:cBhvr>
                                      <p:tavLst>
                                        <p:tav tm="0">
                                          <p:val>
                                            <p:strVal val="ppt_x"/>
                                          </p:val>
                                        </p:tav>
                                        <p:tav tm="100000">
                                          <p:val>
                                            <p:strVal val="ppt_x+.4"/>
                                          </p:val>
                                        </p:tav>
                                      </p:tavLst>
                                    </p:anim>
                                    <p:anim calcmode="lin" valueType="num">
                                      <p:cBhvr>
                                        <p:cTn id="43" dur="1000"/>
                                        <p:tgtEl>
                                          <p:spTgt spid="10"/>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10"/>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10"/>
                                        </p:tgtEl>
                                        <p:attrNameLst>
                                          <p:attrName>style.rotation</p:attrName>
                                        </p:attrNameLst>
                                      </p:cBhvr>
                                      <p:tavLst>
                                        <p:tav tm="0">
                                          <p:val>
                                            <p:fltVal val="0"/>
                                          </p:val>
                                        </p:tav>
                                        <p:tav tm="100000">
                                          <p:val>
                                            <p:fltVal val="-90"/>
                                          </p:val>
                                        </p:tav>
                                      </p:tavLst>
                                    </p:anim>
                                    <p:set>
                                      <p:cBhvr>
                                        <p:cTn id="47" dur="1" fill="hold">
                                          <p:stCondLst>
                                            <p:cond delay="999"/>
                                          </p:stCondLst>
                                        </p:cTn>
                                        <p:tgtEl>
                                          <p:spTgt spid="1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 calcmode="lin" valueType="num">
                                      <p:cBhvr additive="base">
                                        <p:cTn id="5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
                                            <p:txEl>
                                              <p:pRg st="3" end="3"/>
                                            </p:txEl>
                                          </p:spTgt>
                                        </p:tgtEl>
                                        <p:attrNameLst>
                                          <p:attrName>style.visibility</p:attrName>
                                        </p:attrNameLst>
                                      </p:cBhvr>
                                      <p:to>
                                        <p:strVal val="visible"/>
                                      </p:to>
                                    </p:set>
                                    <p:anim calcmode="lin" valueType="num">
                                      <p:cBhvr additive="base">
                                        <p:cTn id="5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
                                            <p:txEl>
                                              <p:pRg st="4" end="4"/>
                                            </p:txEl>
                                          </p:spTgt>
                                        </p:tgtEl>
                                        <p:attrNameLst>
                                          <p:attrName>style.visibility</p:attrName>
                                        </p:attrNameLst>
                                      </p:cBhvr>
                                      <p:to>
                                        <p:strVal val="visible"/>
                                      </p:to>
                                    </p:set>
                                    <p:anim calcmode="lin" valueType="num">
                                      <p:cBhvr additive="base">
                                        <p:cTn id="6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5" presetClass="exit" presetSubtype="0" fill="hold" nodeType="clickEffect">
                                  <p:stCondLst>
                                    <p:cond delay="0"/>
                                  </p:stCondLst>
                                  <p:childTnLst>
                                    <p:anim calcmode="lin" valueType="num">
                                      <p:cBhvr>
                                        <p:cTn id="75" dur="1000"/>
                                        <p:tgtEl>
                                          <p:spTgt spid="14"/>
                                        </p:tgtEl>
                                        <p:attrNameLst>
                                          <p:attrName>ppt_w</p:attrName>
                                        </p:attrNameLst>
                                      </p:cBhvr>
                                      <p:tavLst>
                                        <p:tav tm="0">
                                          <p:val>
                                            <p:strVal val="ppt_w"/>
                                          </p:val>
                                        </p:tav>
                                        <p:tav tm="100000">
                                          <p:val>
                                            <p:fltVal val="0"/>
                                          </p:val>
                                        </p:tav>
                                      </p:tavLst>
                                    </p:anim>
                                    <p:anim calcmode="lin" valueType="num">
                                      <p:cBhvr>
                                        <p:cTn id="76" dur="1000"/>
                                        <p:tgtEl>
                                          <p:spTgt spid="14"/>
                                        </p:tgtEl>
                                        <p:attrNameLst>
                                          <p:attrName>ppt_h</p:attrName>
                                        </p:attrNameLst>
                                      </p:cBhvr>
                                      <p:tavLst>
                                        <p:tav tm="0">
                                          <p:val>
                                            <p:strVal val="ppt_h"/>
                                          </p:val>
                                        </p:tav>
                                        <p:tav tm="100000">
                                          <p:val>
                                            <p:fltVal val="0"/>
                                          </p:val>
                                        </p:tav>
                                      </p:tavLst>
                                    </p:anim>
                                    <p:anim calcmode="lin" valueType="num">
                                      <p:cBhvr>
                                        <p:cTn id="77" dur="1000"/>
                                        <p:tgtEl>
                                          <p:spTgt spid="14"/>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78" dur="1000"/>
                                        <p:tgtEl>
                                          <p:spTgt spid="14"/>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79"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animBg="1"/>
      <p:bldP spid="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r>
              <a:rPr lang="en-US" altLang="zh-CN" smtClean="0"/>
              <a:t>4.</a:t>
            </a:r>
            <a:r>
              <a:rPr lang="zh-CN" altLang="en-US" smtClean="0"/>
              <a:t>带有两个弹性壁的随机游动</a:t>
            </a:r>
          </a:p>
        </p:txBody>
      </p:sp>
      <p:sp>
        <p:nvSpPr>
          <p:cNvPr id="276483" name="Rectangle 3"/>
          <p:cNvSpPr>
            <a:spLocks noGrp="1" noChangeArrowheads="1"/>
          </p:cNvSpPr>
          <p:nvPr>
            <p:ph idx="1"/>
          </p:nvPr>
        </p:nvSpPr>
        <p:spPr>
          <a:xfrm>
            <a:off x="1116013" y="1166813"/>
            <a:ext cx="7799387" cy="3076575"/>
          </a:xfrm>
        </p:spPr>
        <p:txBody>
          <a:bodyPr/>
          <a:lstStyle/>
          <a:p>
            <a:pPr eaLnBrk="1" hangingPunct="1">
              <a:buFont typeface="Wingdings" panose="05000000000000000000" pitchFamily="2" charset="2"/>
              <a:buNone/>
            </a:pPr>
            <a:r>
              <a:rPr lang="en-US" altLang="zh-CN" smtClean="0"/>
              <a:t>	</a:t>
            </a:r>
            <a:r>
              <a:rPr lang="zh-CN" altLang="en-US" smtClean="0"/>
              <a:t>状态空间</a:t>
            </a:r>
            <a:r>
              <a:rPr lang="en-US" altLang="zh-CN" smtClean="0"/>
              <a:t>E</a:t>
            </a:r>
            <a:r>
              <a:rPr lang="zh-CN" altLang="en-US" smtClean="0"/>
              <a:t>＝</a:t>
            </a:r>
            <a:r>
              <a:rPr lang="en-US" altLang="zh-CN" smtClean="0"/>
              <a:t>{1,2,3,4,5}</a:t>
            </a:r>
            <a:r>
              <a:rPr lang="zh-CN" altLang="en-US" smtClean="0"/>
              <a:t>。转移概率：</a:t>
            </a:r>
          </a:p>
          <a:p>
            <a:pPr algn="ctr" eaLnBrk="1" hangingPunct="1">
              <a:buFont typeface="Wingdings" panose="05000000000000000000" pitchFamily="2" charset="2"/>
              <a:buNone/>
            </a:pPr>
            <a:r>
              <a:rPr lang="en-US" altLang="zh-CN" smtClean="0"/>
              <a:t>p</a:t>
            </a:r>
            <a:r>
              <a:rPr lang="en-US" altLang="zh-CN" baseline="-25000" smtClean="0"/>
              <a:t>11</a:t>
            </a:r>
            <a:r>
              <a:rPr lang="zh-CN" altLang="en-US" smtClean="0"/>
              <a:t>＝</a:t>
            </a:r>
            <a:r>
              <a:rPr lang="en-US" altLang="zh-CN" smtClean="0"/>
              <a:t>q</a:t>
            </a:r>
            <a:r>
              <a:rPr lang="zh-CN" altLang="en-US" smtClean="0"/>
              <a:t>，</a:t>
            </a:r>
            <a:r>
              <a:rPr lang="en-US" altLang="zh-CN" smtClean="0"/>
              <a:t>p</a:t>
            </a:r>
            <a:r>
              <a:rPr lang="en-US" altLang="zh-CN" baseline="-25000" smtClean="0"/>
              <a:t>12</a:t>
            </a:r>
            <a:r>
              <a:rPr lang="zh-CN" altLang="en-US" smtClean="0"/>
              <a:t>＝</a:t>
            </a:r>
            <a:r>
              <a:rPr lang="en-US" altLang="zh-CN" smtClean="0"/>
              <a:t>p</a:t>
            </a:r>
            <a:r>
              <a:rPr lang="zh-CN" altLang="en-US" smtClean="0"/>
              <a:t>，</a:t>
            </a:r>
            <a:r>
              <a:rPr lang="en-US" altLang="zh-CN" smtClean="0"/>
              <a:t>p</a:t>
            </a:r>
            <a:r>
              <a:rPr lang="en-US" altLang="zh-CN" baseline="-25000" smtClean="0"/>
              <a:t>1j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=3,4,5</a:t>
            </a:r>
            <a:r>
              <a:rPr lang="zh-CN" altLang="en-US" smtClean="0">
                <a:sym typeface="Symbol" panose="05050102010706020507" pitchFamily="18" charset="2"/>
              </a:rPr>
              <a:t>；</a:t>
            </a:r>
          </a:p>
          <a:p>
            <a:pPr algn="ctr" eaLnBrk="1" hangingPunct="1">
              <a:buFont typeface="Wingdings" panose="05000000000000000000" pitchFamily="2" charset="2"/>
              <a:buNone/>
            </a:pPr>
            <a:r>
              <a:rPr lang="en-US" altLang="zh-CN" smtClean="0"/>
              <a:t>p</a:t>
            </a:r>
            <a:r>
              <a:rPr lang="en-US" altLang="zh-CN" baseline="-25000" smtClean="0"/>
              <a:t>55</a:t>
            </a:r>
            <a:r>
              <a:rPr lang="zh-CN" altLang="en-US" smtClean="0"/>
              <a:t>＝</a:t>
            </a:r>
            <a:r>
              <a:rPr lang="en-US" altLang="zh-CN" smtClean="0"/>
              <a:t>p</a:t>
            </a:r>
            <a:r>
              <a:rPr lang="zh-CN" altLang="en-US" smtClean="0"/>
              <a:t>，</a:t>
            </a:r>
            <a:r>
              <a:rPr lang="en-US" altLang="zh-CN" smtClean="0"/>
              <a:t>p</a:t>
            </a:r>
            <a:r>
              <a:rPr lang="en-US" altLang="zh-CN" baseline="-25000" smtClean="0"/>
              <a:t>54</a:t>
            </a:r>
            <a:r>
              <a:rPr lang="zh-CN" altLang="en-US" smtClean="0"/>
              <a:t>＝</a:t>
            </a:r>
            <a:r>
              <a:rPr lang="en-US" altLang="zh-CN" smtClean="0"/>
              <a:t>q</a:t>
            </a:r>
            <a:r>
              <a:rPr lang="zh-CN" altLang="en-US" smtClean="0"/>
              <a:t>，</a:t>
            </a:r>
            <a:r>
              <a:rPr lang="en-US" altLang="zh-CN" smtClean="0"/>
              <a:t>p</a:t>
            </a:r>
            <a:r>
              <a:rPr lang="en-US" altLang="zh-CN" baseline="-25000" smtClean="0"/>
              <a:t>5j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=1,2,3</a:t>
            </a:r>
            <a:r>
              <a:rPr lang="zh-CN" altLang="en-US" smtClean="0">
                <a:sym typeface="Symbol" panose="05050102010706020507" pitchFamily="18" charset="2"/>
              </a:rPr>
              <a:t>；</a:t>
            </a:r>
          </a:p>
          <a:p>
            <a:pPr algn="ctr" eaLnBrk="1" hangingPunct="1">
              <a:buFont typeface="Wingdings" panose="05000000000000000000" pitchFamily="2" charset="2"/>
              <a:buNone/>
            </a:pPr>
            <a:r>
              <a:rPr lang="en-US" altLang="zh-CN" smtClean="0"/>
              <a:t>p</a:t>
            </a:r>
            <a:r>
              <a:rPr lang="en-US" altLang="zh-CN" baseline="-25000" smtClean="0"/>
              <a:t>i,i-1</a:t>
            </a:r>
            <a:r>
              <a:rPr lang="zh-CN" altLang="en-US" smtClean="0"/>
              <a:t>＝</a:t>
            </a:r>
            <a:r>
              <a:rPr lang="en-US" altLang="zh-CN" smtClean="0"/>
              <a:t>q</a:t>
            </a:r>
            <a:r>
              <a:rPr lang="zh-CN" altLang="en-US" smtClean="0"/>
              <a:t>，</a:t>
            </a:r>
            <a:r>
              <a:rPr lang="en-US" altLang="zh-CN" smtClean="0"/>
              <a:t>p</a:t>
            </a:r>
            <a:r>
              <a:rPr lang="en-US" altLang="zh-CN" baseline="-25000" smtClean="0"/>
              <a:t>i,i+1</a:t>
            </a:r>
            <a:r>
              <a:rPr lang="zh-CN" altLang="en-US" smtClean="0"/>
              <a:t>＝</a:t>
            </a:r>
            <a:r>
              <a:rPr lang="en-US" altLang="zh-CN" smtClean="0"/>
              <a:t>p</a:t>
            </a:r>
            <a:r>
              <a:rPr lang="zh-CN" altLang="en-US" smtClean="0"/>
              <a:t>，</a:t>
            </a:r>
            <a:r>
              <a:rPr lang="en-US" altLang="zh-CN" smtClean="0"/>
              <a:t>i=2,3,4</a:t>
            </a:r>
            <a:r>
              <a:rPr lang="zh-CN" altLang="en-US" smtClean="0"/>
              <a:t>；</a:t>
            </a:r>
          </a:p>
          <a:p>
            <a:pPr algn="ctr" eaLnBrk="1" hangingPunct="1">
              <a:buFont typeface="Wingdings" panose="05000000000000000000" pitchFamily="2" charset="2"/>
              <a:buNone/>
            </a:pPr>
            <a:r>
              <a:rPr lang="en-US" altLang="zh-CN" smtClean="0"/>
              <a:t>p</a:t>
            </a:r>
            <a:r>
              <a:rPr lang="en-US" altLang="zh-CN" baseline="-25000" smtClean="0"/>
              <a:t>ij</a:t>
            </a:r>
            <a:r>
              <a:rPr lang="zh-CN" altLang="en-US" smtClean="0"/>
              <a:t>＝</a:t>
            </a:r>
            <a:r>
              <a:rPr lang="en-US" altLang="zh-CN" smtClean="0"/>
              <a:t>0</a:t>
            </a:r>
            <a:r>
              <a:rPr lang="zh-CN" altLang="en-US" smtClean="0"/>
              <a:t>，</a:t>
            </a:r>
            <a:r>
              <a:rPr lang="en-US" altLang="zh-CN" smtClean="0"/>
              <a:t>j</a:t>
            </a:r>
            <a:r>
              <a:rPr lang="en-US" altLang="zh-CN" smtClean="0">
                <a:sym typeface="Symbol" panose="05050102010706020507" pitchFamily="18" charset="2"/>
              </a:rPr>
              <a:t>i-1,i+1</a:t>
            </a:r>
            <a:r>
              <a:rPr lang="zh-CN" altLang="en-US" smtClean="0">
                <a:sym typeface="Symbol" panose="05050102010706020507" pitchFamily="18" charset="2"/>
              </a:rPr>
              <a:t>，</a:t>
            </a:r>
            <a:r>
              <a:rPr lang="en-US" altLang="zh-CN" smtClean="0">
                <a:sym typeface="Symbol" panose="05050102010706020507" pitchFamily="18" charset="2"/>
              </a:rPr>
              <a:t>i=2,3,4</a:t>
            </a:r>
            <a:r>
              <a:rPr lang="zh-CN" altLang="en-US" smtClean="0">
                <a:sym typeface="Symbol" panose="05050102010706020507" pitchFamily="18" charset="2"/>
              </a:rPr>
              <a:t>。</a:t>
            </a:r>
          </a:p>
          <a:p>
            <a:pPr eaLnBrk="1" hangingPunct="1">
              <a:buFont typeface="Wingdings" panose="05000000000000000000" pitchFamily="2" charset="2"/>
              <a:buNone/>
            </a:pPr>
            <a:r>
              <a:rPr lang="zh-CN" altLang="en-US" smtClean="0">
                <a:sym typeface="Symbol" panose="05050102010706020507" pitchFamily="18" charset="2"/>
              </a:rPr>
              <a:t>状态</a:t>
            </a:r>
            <a:r>
              <a:rPr lang="en-US" altLang="zh-CN" smtClean="0">
                <a:sym typeface="Symbol" panose="05050102010706020507" pitchFamily="18" charset="2"/>
              </a:rPr>
              <a:t>1</a:t>
            </a:r>
            <a:r>
              <a:rPr lang="zh-CN" altLang="en-US" smtClean="0">
                <a:sym typeface="Symbol" panose="05050102010706020507" pitchFamily="18" charset="2"/>
              </a:rPr>
              <a:t>和</a:t>
            </a:r>
            <a:r>
              <a:rPr lang="en-US" altLang="zh-CN" smtClean="0">
                <a:sym typeface="Symbol" panose="05050102010706020507" pitchFamily="18" charset="2"/>
              </a:rPr>
              <a:t>5</a:t>
            </a:r>
            <a:r>
              <a:rPr lang="zh-CN" altLang="en-US" smtClean="0">
                <a:sym typeface="Symbol" panose="05050102010706020507" pitchFamily="18" charset="2"/>
              </a:rPr>
              <a:t>称为</a:t>
            </a:r>
            <a:r>
              <a:rPr lang="zh-CN" altLang="en-US" smtClean="0">
                <a:solidFill>
                  <a:srgbClr val="0000FF"/>
                </a:solidFill>
                <a:sym typeface="Symbol" panose="05050102010706020507" pitchFamily="18" charset="2"/>
              </a:rPr>
              <a:t>弹性壁</a:t>
            </a:r>
            <a:r>
              <a:rPr lang="zh-CN" altLang="en-US" smtClean="0">
                <a:sym typeface="Symbol" panose="05050102010706020507" pitchFamily="18" charset="2"/>
              </a:rPr>
              <a:t>。</a:t>
            </a:r>
          </a:p>
        </p:txBody>
      </p:sp>
      <p:sp>
        <p:nvSpPr>
          <p:cNvPr id="6" name="日期占位符 3"/>
          <p:cNvSpPr>
            <a:spLocks noGrp="1"/>
          </p:cNvSpPr>
          <p:nvPr>
            <p:ph type="dt" sz="quarter" idx="10"/>
          </p:nvPr>
        </p:nvSpPr>
        <p:spPr/>
        <p:txBody>
          <a:bodyPr/>
          <a:lstStyle/>
          <a:p>
            <a:pPr>
              <a:defRPr/>
            </a:pPr>
            <a:fld id="{20FA25DD-AD24-44EE-A848-57B8B19B2F11}"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76484" name="Object 4"/>
          <p:cNvGraphicFramePr>
            <a:graphicFrameLocks noChangeAspect="1"/>
          </p:cNvGraphicFramePr>
          <p:nvPr/>
        </p:nvGraphicFramePr>
        <p:xfrm>
          <a:off x="3581400" y="4235450"/>
          <a:ext cx="2819400" cy="2251075"/>
        </p:xfrm>
        <a:graphic>
          <a:graphicData uri="http://schemas.openxmlformats.org/presentationml/2006/ole">
            <mc:AlternateContent xmlns:mc="http://schemas.openxmlformats.org/markup-compatibility/2006">
              <mc:Choice xmlns:v="urn:schemas-microsoft-com:vml" Requires="v">
                <p:oleObj spid="_x0000_s55306" name="Equation" r:id="rId4" imgW="1447800" imgH="1155700" progId="Equation.3">
                  <p:embed/>
                </p:oleObj>
              </mc:Choice>
              <mc:Fallback>
                <p:oleObj name="Equation" r:id="rId4" imgW="1447800" imgH="1155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235450"/>
                        <a:ext cx="2819400" cy="225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5" name="Rectangle 5"/>
          <p:cNvSpPr>
            <a:spLocks noChangeArrowheads="1"/>
          </p:cNvSpPr>
          <p:nvPr/>
        </p:nvSpPr>
        <p:spPr bwMode="auto">
          <a:xfrm>
            <a:off x="1447800" y="5022850"/>
            <a:ext cx="2209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buClr>
                <a:srgbClr val="00FF00"/>
              </a:buClr>
              <a:buFont typeface="Wingdings" panose="05000000000000000000" pitchFamily="2" charset="2"/>
              <a:buNone/>
            </a:pPr>
            <a:r>
              <a:rPr lang="zh-CN" altLang="en-US">
                <a:solidFill>
                  <a:srgbClr val="000000"/>
                </a:solidFill>
                <a:sym typeface="Symbol" panose="05050102010706020507" pitchFamily="18" charset="2"/>
              </a:rPr>
              <a:t>转移矩阵：</a:t>
            </a:r>
          </a:p>
        </p:txBody>
      </p:sp>
      <p:sp>
        <p:nvSpPr>
          <p:cNvPr id="553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B9CA8707-EAFB-43D1-BA8F-DCF84162F891}" type="slidenum">
              <a:rPr lang="zh-CN" altLang="en-US" sz="1800" smtClean="0">
                <a:solidFill>
                  <a:srgbClr val="00FF00"/>
                </a:solidFill>
                <a:ea typeface="黑体" panose="02010609060101010101" pitchFamily="49" charset="-122"/>
              </a:rPr>
              <a:pPr/>
              <a:t>30</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 calcmode="lin" valueType="num">
                                      <p:cBhvr additive="base">
                                        <p:cTn id="12"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 calcmode="lin" valueType="num">
                                      <p:cBhvr additive="base">
                                        <p:cTn id="17"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 calcmode="lin" valueType="num">
                                      <p:cBhvr additive="base">
                                        <p:cTn id="22"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76483">
                                            <p:txEl>
                                              <p:pRg st="4" end="4"/>
                                            </p:txEl>
                                          </p:spTgt>
                                        </p:tgtEl>
                                        <p:attrNameLst>
                                          <p:attrName>style.visibility</p:attrName>
                                        </p:attrNameLst>
                                      </p:cBhvr>
                                      <p:to>
                                        <p:strVal val="visible"/>
                                      </p:to>
                                    </p:set>
                                    <p:anim calcmode="lin" valueType="num">
                                      <p:cBhvr additive="base">
                                        <p:cTn id="27"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6483">
                                            <p:txEl>
                                              <p:pRg st="5" end="5"/>
                                            </p:txEl>
                                          </p:spTgt>
                                        </p:tgtEl>
                                        <p:attrNameLst>
                                          <p:attrName>style.visibility</p:attrName>
                                        </p:attrNameLst>
                                      </p:cBhvr>
                                      <p:to>
                                        <p:strVal val="visible"/>
                                      </p:to>
                                    </p:set>
                                    <p:anim calcmode="lin" valueType="num">
                                      <p:cBhvr additive="base">
                                        <p:cTn id="32" dur="500" fill="hold"/>
                                        <p:tgtEl>
                                          <p:spTgt spid="27648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6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6485"/>
                                        </p:tgtEl>
                                        <p:attrNameLst>
                                          <p:attrName>style.visibility</p:attrName>
                                        </p:attrNameLst>
                                      </p:cBhvr>
                                      <p:to>
                                        <p:strVal val="visible"/>
                                      </p:to>
                                    </p:set>
                                    <p:anim calcmode="lin" valueType="num">
                                      <p:cBhvr additive="base">
                                        <p:cTn id="38" dur="500" fill="hold"/>
                                        <p:tgtEl>
                                          <p:spTgt spid="276485"/>
                                        </p:tgtEl>
                                        <p:attrNameLst>
                                          <p:attrName>ppt_x</p:attrName>
                                        </p:attrNameLst>
                                      </p:cBhvr>
                                      <p:tavLst>
                                        <p:tav tm="0">
                                          <p:val>
                                            <p:strVal val="#ppt_x"/>
                                          </p:val>
                                        </p:tav>
                                        <p:tav tm="100000">
                                          <p:val>
                                            <p:strVal val="#ppt_x"/>
                                          </p:val>
                                        </p:tav>
                                      </p:tavLst>
                                    </p:anim>
                                    <p:anim calcmode="lin" valueType="num">
                                      <p:cBhvr additive="base">
                                        <p:cTn id="39" dur="500" fill="hold"/>
                                        <p:tgtEl>
                                          <p:spTgt spid="276485"/>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6" presetClass="entr" presetSubtype="16" fill="hold" nodeType="afterEffect">
                                  <p:stCondLst>
                                    <p:cond delay="0"/>
                                  </p:stCondLst>
                                  <p:childTnLst>
                                    <p:set>
                                      <p:cBhvr>
                                        <p:cTn id="42" dur="1" fill="hold">
                                          <p:stCondLst>
                                            <p:cond delay="0"/>
                                          </p:stCondLst>
                                        </p:cTn>
                                        <p:tgtEl>
                                          <p:spTgt spid="276484"/>
                                        </p:tgtEl>
                                        <p:attrNameLst>
                                          <p:attrName>style.visibility</p:attrName>
                                        </p:attrNameLst>
                                      </p:cBhvr>
                                      <p:to>
                                        <p:strVal val="visible"/>
                                      </p:to>
                                    </p:set>
                                    <p:animEffect transition="in" filter="circle(in)">
                                      <p:cBhvr>
                                        <p:cTn id="43" dur="2000"/>
                                        <p:tgtEl>
                                          <p:spTgt spid="27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P spid="27648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201F627-9EEA-4FA7-AF74-0034E539E529}"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57348" name="Rectangle 2"/>
          <p:cNvSpPr>
            <a:spLocks noGrp="1" noChangeArrowheads="1"/>
          </p:cNvSpPr>
          <p:nvPr>
            <p:ph type="title"/>
          </p:nvPr>
        </p:nvSpPr>
        <p:spPr/>
        <p:txBody>
          <a:bodyPr/>
          <a:lstStyle/>
          <a:p>
            <a:pPr eaLnBrk="1" hangingPunct="1"/>
            <a:r>
              <a:rPr lang="zh-CN" altLang="en-US" smtClean="0"/>
              <a:t>本讲主要内容</a:t>
            </a:r>
          </a:p>
        </p:txBody>
      </p:sp>
      <p:sp>
        <p:nvSpPr>
          <p:cNvPr id="344067" name="Rectangle 3"/>
          <p:cNvSpPr>
            <a:spLocks noGrp="1" noChangeArrowheads="1"/>
          </p:cNvSpPr>
          <p:nvPr>
            <p:ph type="body" idx="1"/>
          </p:nvPr>
        </p:nvSpPr>
        <p:spPr>
          <a:xfrm>
            <a:off x="1403350" y="1052513"/>
            <a:ext cx="7108825" cy="5416550"/>
          </a:xfrm>
        </p:spPr>
        <p:txBody>
          <a:bodyPr/>
          <a:lstStyle/>
          <a:p>
            <a:pPr eaLnBrk="1" hangingPunct="1">
              <a:lnSpc>
                <a:spcPct val="100000"/>
              </a:lnSpc>
              <a:buFont typeface="Wingdings" panose="05000000000000000000" pitchFamily="2" charset="2"/>
              <a:buChar char="Ø"/>
            </a:pPr>
            <a:r>
              <a:rPr lang="zh-CN" altLang="en-US" sz="4400" smtClean="0">
                <a:solidFill>
                  <a:srgbClr val="0000FF"/>
                </a:solidFill>
                <a:latin typeface="黑体" panose="02010609060101010101" pitchFamily="49" charset="-122"/>
              </a:rPr>
              <a:t>泊松过程</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复合泊松过程</a:t>
            </a:r>
          </a:p>
          <a:p>
            <a:pPr eaLnBrk="1" hangingPunct="1">
              <a:lnSpc>
                <a:spcPct val="100000"/>
              </a:lnSpc>
              <a:buFont typeface="Wingdings" panose="05000000000000000000" pitchFamily="2" charset="2"/>
              <a:buChar char="Ø"/>
            </a:pPr>
            <a:r>
              <a:rPr lang="zh-CN" altLang="en-US" sz="4400" smtClean="0">
                <a:solidFill>
                  <a:srgbClr val="0000FF"/>
                </a:solidFill>
                <a:latin typeface="黑体" panose="02010609060101010101" pitchFamily="49" charset="-122"/>
              </a:rPr>
              <a:t>更新计数过程</a:t>
            </a:r>
            <a:endParaRPr lang="en-US" altLang="zh-CN" sz="4400" smtClean="0">
              <a:solidFill>
                <a:srgbClr val="0000FF"/>
              </a:solidFill>
              <a:latin typeface="黑体" panose="02010609060101010101" pitchFamily="49" charset="-122"/>
            </a:endParaRPr>
          </a:p>
          <a:p>
            <a:pPr eaLnBrk="1" hangingPunct="1">
              <a:lnSpc>
                <a:spcPct val="100000"/>
              </a:lnSpc>
              <a:buFont typeface="Wingdings" panose="05000000000000000000" pitchFamily="2" charset="2"/>
              <a:buChar char="Ø"/>
            </a:pPr>
            <a:r>
              <a:rPr lang="zh-CN" altLang="en-US" sz="4800" smtClean="0">
                <a:solidFill>
                  <a:srgbClr val="0000FF"/>
                </a:solidFill>
                <a:latin typeface="黑体" panose="02010609060101010101" pitchFamily="49" charset="-122"/>
              </a:rPr>
              <a:t>马尔可夫过程</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马尔可夫过程的概念</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马尔可夫过程的分类</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离散参数马氏链</a:t>
            </a:r>
            <a:endParaRPr lang="en-US" altLang="zh-CN" sz="3600" smtClean="0">
              <a:solidFill>
                <a:srgbClr val="CC00CC"/>
              </a:solidFill>
              <a:latin typeface="黑体" panose="02010609060101010101" pitchFamily="49" charset="-122"/>
            </a:endParaRPr>
          </a:p>
          <a:p>
            <a:pPr lvl="1" eaLnBrk="1" hangingPunct="1">
              <a:lnSpc>
                <a:spcPct val="100000"/>
              </a:lnSpc>
              <a:buClr>
                <a:srgbClr val="FF0000"/>
              </a:buClr>
              <a:buFontTx/>
              <a:buChar char="•"/>
            </a:pPr>
            <a:r>
              <a:rPr lang="en-US" altLang="zh-CN" sz="3600" smtClean="0">
                <a:solidFill>
                  <a:srgbClr val="CC00CC"/>
                </a:solidFill>
                <a:latin typeface="黑体" panose="02010609060101010101" pitchFamily="49" charset="-122"/>
              </a:rPr>
              <a:t>k</a:t>
            </a:r>
            <a:r>
              <a:rPr lang="zh-CN" altLang="en-US" sz="3600" smtClean="0">
                <a:solidFill>
                  <a:srgbClr val="CC00CC"/>
                </a:solidFill>
                <a:latin typeface="黑体" panose="02010609060101010101" pitchFamily="49" charset="-122"/>
              </a:rPr>
              <a:t>步转移概率、 </a:t>
            </a:r>
            <a:r>
              <a:rPr lang="en-US" altLang="zh-CN" sz="3600" smtClean="0">
                <a:solidFill>
                  <a:srgbClr val="CC00CC"/>
                </a:solidFill>
                <a:latin typeface="黑体" panose="02010609060101010101" pitchFamily="49" charset="-122"/>
              </a:rPr>
              <a:t>k</a:t>
            </a:r>
            <a:r>
              <a:rPr lang="zh-CN" altLang="en-US" sz="3600" smtClean="0">
                <a:solidFill>
                  <a:srgbClr val="CC00CC"/>
                </a:solidFill>
                <a:latin typeface="黑体" panose="02010609060101010101" pitchFamily="49" charset="-122"/>
              </a:rPr>
              <a:t>步转移矩阵</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齐次马尔可夫链</a:t>
            </a:r>
          </a:p>
        </p:txBody>
      </p:sp>
      <p:sp>
        <p:nvSpPr>
          <p:cNvPr id="5735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B53BD728-694F-4F65-AE0D-DE48F43BB093}" type="slidenum">
              <a:rPr lang="zh-CN" altLang="en-US" sz="1800" smtClean="0">
                <a:solidFill>
                  <a:srgbClr val="00FF00"/>
                </a:solidFill>
                <a:ea typeface="黑体" panose="02010609060101010101" pitchFamily="49" charset="-122"/>
              </a:rPr>
              <a:pPr/>
              <a:t>31</a:t>
            </a:fld>
            <a:endParaRPr lang="zh-CN" altLang="en-US" sz="1800" smtClean="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4067">
                                            <p:txEl>
                                              <p:pRg st="1" end="1"/>
                                            </p:txEl>
                                          </p:spTgt>
                                        </p:tgtEl>
                                        <p:attrNameLst>
                                          <p:attrName>style.visibility</p:attrName>
                                        </p:attrNameLst>
                                      </p:cBhvr>
                                      <p:to>
                                        <p:strVal val="visible"/>
                                      </p:to>
                                    </p:set>
                                    <p:anim calcmode="lin" valueType="num">
                                      <p:cBhvr additive="base">
                                        <p:cTn id="11"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4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 calcmode="lin" valueType="num">
                                      <p:cBhvr additive="base">
                                        <p:cTn id="17"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4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44067">
                                            <p:txEl>
                                              <p:pRg st="3" end="3"/>
                                            </p:txEl>
                                          </p:spTgt>
                                        </p:tgtEl>
                                        <p:attrNameLst>
                                          <p:attrName>style.visibility</p:attrName>
                                        </p:attrNameLst>
                                      </p:cBhvr>
                                      <p:to>
                                        <p:strVal val="visible"/>
                                      </p:to>
                                    </p:set>
                                    <p:anim calcmode="lin" valueType="num">
                                      <p:cBhvr additive="base">
                                        <p:cTn id="23"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 calcmode="lin" valueType="num">
                                      <p:cBhvr additive="base">
                                        <p:cTn id="27"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4067">
                                            <p:txEl>
                                              <p:pRg st="5" end="5"/>
                                            </p:txEl>
                                          </p:spTgt>
                                        </p:tgtEl>
                                        <p:attrNameLst>
                                          <p:attrName>style.visibility</p:attrName>
                                        </p:attrNameLst>
                                      </p:cBhvr>
                                      <p:to>
                                        <p:strVal val="visible"/>
                                      </p:to>
                                    </p:set>
                                    <p:anim calcmode="lin" valueType="num">
                                      <p:cBhvr additive="base">
                                        <p:cTn id="31"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406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4067">
                                            <p:txEl>
                                              <p:pRg st="6" end="6"/>
                                            </p:txEl>
                                          </p:spTgt>
                                        </p:tgtEl>
                                        <p:attrNameLst>
                                          <p:attrName>style.visibility</p:attrName>
                                        </p:attrNameLst>
                                      </p:cBhvr>
                                      <p:to>
                                        <p:strVal val="visible"/>
                                      </p:to>
                                    </p:set>
                                    <p:anim calcmode="lin" valueType="num">
                                      <p:cBhvr additive="base">
                                        <p:cTn id="35"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406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4067">
                                            <p:txEl>
                                              <p:pRg st="7" end="7"/>
                                            </p:txEl>
                                          </p:spTgt>
                                        </p:tgtEl>
                                        <p:attrNameLst>
                                          <p:attrName>style.visibility</p:attrName>
                                        </p:attrNameLst>
                                      </p:cBhvr>
                                      <p:to>
                                        <p:strVal val="visible"/>
                                      </p:to>
                                    </p:set>
                                    <p:anim calcmode="lin" valueType="num">
                                      <p:cBhvr additive="base">
                                        <p:cTn id="39" dur="500" fill="hold"/>
                                        <p:tgtEl>
                                          <p:spTgt spid="34406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406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44067">
                                            <p:txEl>
                                              <p:pRg st="8" end="8"/>
                                            </p:txEl>
                                          </p:spTgt>
                                        </p:tgtEl>
                                        <p:attrNameLst>
                                          <p:attrName>style.visibility</p:attrName>
                                        </p:attrNameLst>
                                      </p:cBhvr>
                                      <p:to>
                                        <p:strVal val="visible"/>
                                      </p:to>
                                    </p:set>
                                    <p:anim calcmode="lin" valueType="num">
                                      <p:cBhvr additive="base">
                                        <p:cTn id="43" dur="500" fill="hold"/>
                                        <p:tgtEl>
                                          <p:spTgt spid="34406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40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FF7B57D-B993-4ED5-9954-C9402448FBED}"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58372" name="Rectangle 2"/>
          <p:cNvSpPr>
            <a:spLocks noGrp="1" noChangeArrowheads="1"/>
          </p:cNvSpPr>
          <p:nvPr>
            <p:ph type="title"/>
          </p:nvPr>
        </p:nvSpPr>
        <p:spPr/>
        <p:txBody>
          <a:bodyPr/>
          <a:lstStyle/>
          <a:p>
            <a:pPr eaLnBrk="1" hangingPunct="1"/>
            <a:r>
              <a:rPr lang="zh-CN" altLang="en-US" smtClean="0"/>
              <a:t>下一讲内容预告</a:t>
            </a:r>
          </a:p>
        </p:txBody>
      </p:sp>
      <p:sp>
        <p:nvSpPr>
          <p:cNvPr id="340995" name="Rectangle 3"/>
          <p:cNvSpPr>
            <a:spLocks noGrp="1" noChangeArrowheads="1"/>
          </p:cNvSpPr>
          <p:nvPr>
            <p:ph type="body" idx="1"/>
          </p:nvPr>
        </p:nvSpPr>
        <p:spPr>
          <a:xfrm>
            <a:off x="1979613" y="1349375"/>
            <a:ext cx="5813425" cy="4210050"/>
          </a:xfrm>
        </p:spPr>
        <p:txBody>
          <a:bodyPr/>
          <a:lstStyle/>
          <a:p>
            <a:pPr eaLnBrk="1" hangingPunct="1">
              <a:buFont typeface="Wingdings" panose="05000000000000000000" pitchFamily="2" charset="2"/>
              <a:buChar char="Ø"/>
            </a:pPr>
            <a:r>
              <a:rPr lang="zh-CN" altLang="en-US" sz="4800" smtClean="0">
                <a:solidFill>
                  <a:srgbClr val="0000FF"/>
                </a:solidFill>
                <a:latin typeface="黑体" panose="02010609060101010101" pitchFamily="49" charset="-122"/>
              </a:rPr>
              <a:t>马尔可夫过程</a:t>
            </a:r>
          </a:p>
          <a:p>
            <a:pPr lvl="1" eaLnBrk="1" hangingPunct="1">
              <a:buClr>
                <a:srgbClr val="FF0000"/>
              </a:buClr>
              <a:buFontTx/>
              <a:buChar char="•"/>
            </a:pPr>
            <a:r>
              <a:rPr lang="zh-CN" altLang="en-US" sz="3600" smtClean="0">
                <a:solidFill>
                  <a:srgbClr val="CC00CC"/>
                </a:solidFill>
                <a:latin typeface="黑体" panose="02010609060101010101" pitchFamily="49" charset="-122"/>
              </a:rPr>
              <a:t>齐次马氏链的性质</a:t>
            </a:r>
          </a:p>
          <a:p>
            <a:pPr lvl="1" eaLnBrk="1" hangingPunct="1">
              <a:buClr>
                <a:srgbClr val="FF0000"/>
              </a:buClr>
              <a:buFontTx/>
              <a:buChar char="•"/>
            </a:pPr>
            <a:r>
              <a:rPr lang="zh-CN" altLang="en-US" sz="3600" smtClean="0">
                <a:solidFill>
                  <a:srgbClr val="CC00CC"/>
                </a:solidFill>
                <a:latin typeface="黑体" panose="02010609060101010101" pitchFamily="49" charset="-122"/>
              </a:rPr>
              <a:t>初始分布、绝对分布、极限分布</a:t>
            </a:r>
          </a:p>
          <a:p>
            <a:pPr lvl="1" eaLnBrk="1" hangingPunct="1">
              <a:buClr>
                <a:srgbClr val="FF0000"/>
              </a:buClr>
              <a:buFontTx/>
              <a:buChar char="•"/>
            </a:pPr>
            <a:r>
              <a:rPr lang="zh-CN" altLang="en-US" sz="3600" smtClean="0">
                <a:solidFill>
                  <a:srgbClr val="CC00CC"/>
                </a:solidFill>
                <a:latin typeface="黑体" panose="02010609060101010101" pitchFamily="49" charset="-122"/>
              </a:rPr>
              <a:t>遍历性</a:t>
            </a:r>
          </a:p>
          <a:p>
            <a:pPr lvl="1" eaLnBrk="1" hangingPunct="1">
              <a:buClr>
                <a:srgbClr val="FF0000"/>
              </a:buClr>
              <a:buFontTx/>
              <a:buChar char="•"/>
            </a:pPr>
            <a:r>
              <a:rPr lang="zh-CN" altLang="en-US" sz="3600" smtClean="0">
                <a:solidFill>
                  <a:srgbClr val="CC00CC"/>
                </a:solidFill>
                <a:latin typeface="黑体" panose="02010609060101010101" pitchFamily="49" charset="-122"/>
              </a:rPr>
              <a:t>平稳性</a:t>
            </a:r>
          </a:p>
        </p:txBody>
      </p:sp>
      <p:sp>
        <p:nvSpPr>
          <p:cNvPr id="5837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E5811677-A378-4701-9079-D70A019911E8}" type="slidenum">
              <a:rPr lang="zh-CN" altLang="en-US" sz="1800" smtClean="0">
                <a:solidFill>
                  <a:srgbClr val="00FF00"/>
                </a:solidFill>
                <a:ea typeface="黑体" panose="02010609060101010101" pitchFamily="49" charset="-122"/>
              </a:rPr>
              <a:pPr/>
              <a:t>32</a:t>
            </a:fld>
            <a:endParaRPr lang="zh-CN" altLang="en-US" sz="1800" smtClean="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 calcmode="lin" valueType="num">
                                      <p:cBhvr additive="base">
                                        <p:cTn id="7" dur="500" fill="hold"/>
                                        <p:tgtEl>
                                          <p:spTgt spid="340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09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a:xfrm>
            <a:off x="1219200" y="407988"/>
            <a:ext cx="7467600" cy="515937"/>
          </a:xfrm>
          <a:noFill/>
        </p:spPr>
        <p:txBody>
          <a:bodyPr/>
          <a:lstStyle/>
          <a:p>
            <a:pPr eaLnBrk="1" hangingPunct="1"/>
            <a:r>
              <a:rPr lang="zh-CN" altLang="en-US" sz="4400" smtClean="0"/>
              <a:t>习　题　四</a:t>
            </a:r>
          </a:p>
        </p:txBody>
      </p:sp>
      <p:sp>
        <p:nvSpPr>
          <p:cNvPr id="9218" name="Rectangle 2"/>
          <p:cNvSpPr>
            <a:spLocks noGrp="1" noChangeArrowheads="1"/>
          </p:cNvSpPr>
          <p:nvPr>
            <p:ph idx="1"/>
          </p:nvPr>
        </p:nvSpPr>
        <p:spPr>
          <a:xfrm>
            <a:off x="1187450" y="1052513"/>
            <a:ext cx="7561263" cy="4105275"/>
          </a:xfrm>
        </p:spPr>
        <p:txBody>
          <a:bodyPr/>
          <a:lstStyle/>
          <a:p>
            <a:pPr marL="0" indent="0" eaLnBrk="1" hangingPunct="1">
              <a:lnSpc>
                <a:spcPct val="110000"/>
              </a:lnSpc>
              <a:buFont typeface="Wingdings" panose="05000000000000000000" pitchFamily="2" charset="2"/>
              <a:buNone/>
              <a:defRPr/>
            </a:pPr>
            <a:r>
              <a:rPr lang="en-US" altLang="zh-CN" sz="4400" dirty="0" smtClean="0">
                <a:solidFill>
                  <a:srgbClr val="0000FF"/>
                </a:solidFill>
              </a:rPr>
              <a:t>P152</a:t>
            </a:r>
          </a:p>
          <a:p>
            <a:pPr algn="ctr" eaLnBrk="1" hangingPunct="1">
              <a:lnSpc>
                <a:spcPct val="110000"/>
              </a:lnSpc>
              <a:buFont typeface="Wingdings" panose="05000000000000000000" pitchFamily="2" charset="2"/>
              <a:buNone/>
              <a:defRPr/>
            </a:pPr>
            <a:r>
              <a:rPr lang="en-US" altLang="en-US" sz="4400" dirty="0" smtClean="0">
                <a:solidFill>
                  <a:srgbClr val="CC00CC"/>
                </a:solidFill>
              </a:rPr>
              <a:t>4</a:t>
            </a:r>
            <a:r>
              <a:rPr lang="en-US" altLang="zh-CN" sz="4400" dirty="0" smtClean="0">
                <a:solidFill>
                  <a:srgbClr val="CC00CC"/>
                </a:solidFill>
              </a:rPr>
              <a:t>.</a:t>
            </a:r>
          </a:p>
          <a:p>
            <a:pPr eaLnBrk="1" hangingPunct="1">
              <a:lnSpc>
                <a:spcPct val="100000"/>
              </a:lnSpc>
              <a:buFont typeface="Wingdings" panose="05000000000000000000" pitchFamily="2" charset="2"/>
              <a:buNone/>
              <a:defRPr/>
            </a:pPr>
            <a:r>
              <a:rPr lang="en-US" altLang="en-US" sz="4400" dirty="0" smtClean="0">
                <a:solidFill>
                  <a:srgbClr val="CC00CC"/>
                </a:solidFill>
              </a:rPr>
              <a:t>4.</a:t>
            </a:r>
            <a:r>
              <a:rPr lang="zh-CN" altLang="en-US" dirty="0" smtClean="0"/>
              <a:t>设</a:t>
            </a:r>
            <a:r>
              <a:rPr lang="en-US" altLang="zh-CN" dirty="0" smtClean="0">
                <a:sym typeface="Symbol" pitchFamily="18" charset="2"/>
              </a:rPr>
              <a:t>{X(n),n=0,1,2,…}</a:t>
            </a:r>
            <a:r>
              <a:rPr lang="zh-CN" altLang="en-US" dirty="0" smtClean="0">
                <a:sym typeface="Symbol" pitchFamily="18" charset="2"/>
              </a:rPr>
              <a:t>是马氏链，证明 </a:t>
            </a:r>
            <a:endParaRPr lang="en-US" altLang="zh-CN" dirty="0" smtClean="0">
              <a:sym typeface="Symbol" pitchFamily="18" charset="2"/>
            </a:endParaRPr>
          </a:p>
          <a:p>
            <a:pPr algn="ctr" eaLnBrk="1" hangingPunct="1">
              <a:lnSpc>
                <a:spcPct val="150000"/>
              </a:lnSpc>
              <a:buFont typeface="Wingdings" panose="05000000000000000000" pitchFamily="2" charset="2"/>
              <a:buNone/>
              <a:defRPr/>
            </a:pPr>
            <a:r>
              <a:rPr lang="en-US" altLang="zh-CN" dirty="0" smtClean="0">
                <a:sym typeface="Symbol" pitchFamily="18" charset="2"/>
              </a:rPr>
              <a:t>P{X(1)=x</a:t>
            </a:r>
            <a:r>
              <a:rPr lang="en-US" altLang="zh-CN" baseline="-25000" dirty="0" smtClean="0">
                <a:sym typeface="Symbol" pitchFamily="18" charset="2"/>
              </a:rPr>
              <a:t>1</a:t>
            </a:r>
            <a:r>
              <a:rPr lang="en-US" altLang="zh-CN" dirty="0" smtClean="0">
                <a:sym typeface="Symbol" pitchFamily="18" charset="2"/>
              </a:rPr>
              <a:t>|X(2)=x</a:t>
            </a:r>
            <a:r>
              <a:rPr lang="en-US" altLang="zh-CN" baseline="-25000" dirty="0" smtClean="0">
                <a:sym typeface="Symbol" pitchFamily="18" charset="2"/>
              </a:rPr>
              <a:t>2</a:t>
            </a:r>
            <a:r>
              <a:rPr lang="en-US" altLang="zh-CN" dirty="0" smtClean="0">
                <a:sym typeface="Symbol" pitchFamily="18" charset="2"/>
              </a:rPr>
              <a:t>,X(3)=x</a:t>
            </a:r>
            <a:r>
              <a:rPr lang="en-US" altLang="zh-CN" baseline="-25000" dirty="0" smtClean="0">
                <a:sym typeface="Symbol" pitchFamily="18" charset="2"/>
              </a:rPr>
              <a:t>3</a:t>
            </a:r>
            <a:r>
              <a:rPr lang="en-US" altLang="zh-CN" dirty="0" smtClean="0">
                <a:sym typeface="Symbol" pitchFamily="18" charset="2"/>
              </a:rPr>
              <a:t>,…,X(n)=</a:t>
            </a:r>
            <a:r>
              <a:rPr lang="en-US" altLang="zh-CN" dirty="0" err="1" smtClean="0">
                <a:sym typeface="Symbol" pitchFamily="18" charset="2"/>
              </a:rPr>
              <a:t>x</a:t>
            </a:r>
            <a:r>
              <a:rPr lang="en-US" altLang="zh-CN" baseline="-25000" dirty="0" err="1" smtClean="0">
                <a:sym typeface="Symbol" pitchFamily="18" charset="2"/>
              </a:rPr>
              <a:t>n</a:t>
            </a:r>
            <a:r>
              <a:rPr lang="en-US" altLang="zh-CN" dirty="0" smtClean="0">
                <a:sym typeface="Symbol" pitchFamily="18" charset="2"/>
              </a:rPr>
              <a:t>}</a:t>
            </a:r>
          </a:p>
          <a:p>
            <a:pPr eaLnBrk="1" hangingPunct="1">
              <a:lnSpc>
                <a:spcPct val="150000"/>
              </a:lnSpc>
              <a:buFont typeface="Wingdings" panose="05000000000000000000" pitchFamily="2" charset="2"/>
              <a:buNone/>
              <a:defRPr/>
            </a:pPr>
            <a:r>
              <a:rPr lang="en-US" altLang="zh-CN" dirty="0" smtClean="0">
                <a:sym typeface="Symbol" pitchFamily="18" charset="2"/>
              </a:rPr>
              <a:t>     </a:t>
            </a:r>
            <a:r>
              <a:rPr lang="zh-CN" altLang="en-US" dirty="0" smtClean="0">
                <a:sym typeface="Symbol" pitchFamily="18" charset="2"/>
              </a:rPr>
              <a:t>＝</a:t>
            </a:r>
            <a:r>
              <a:rPr lang="en-US" altLang="zh-CN" dirty="0" smtClean="0">
                <a:sym typeface="Symbol" pitchFamily="18" charset="2"/>
              </a:rPr>
              <a:t>P{X(1)=x</a:t>
            </a:r>
            <a:r>
              <a:rPr lang="en-US" altLang="zh-CN" baseline="-25000" dirty="0" smtClean="0">
                <a:sym typeface="Symbol" pitchFamily="18" charset="2"/>
              </a:rPr>
              <a:t>1</a:t>
            </a:r>
            <a:r>
              <a:rPr lang="en-US" altLang="zh-CN" dirty="0" smtClean="0">
                <a:sym typeface="Symbol" pitchFamily="18" charset="2"/>
              </a:rPr>
              <a:t>|X(2)=x</a:t>
            </a:r>
            <a:r>
              <a:rPr lang="en-US" altLang="zh-CN" baseline="-25000" dirty="0" smtClean="0">
                <a:sym typeface="Symbol" pitchFamily="18" charset="2"/>
              </a:rPr>
              <a:t>2</a:t>
            </a:r>
            <a:r>
              <a:rPr lang="en-US" altLang="zh-CN" dirty="0" smtClean="0">
                <a:sym typeface="Symbol" pitchFamily="18" charset="2"/>
              </a:rPr>
              <a:t>}</a:t>
            </a:r>
          </a:p>
          <a:p>
            <a:pPr eaLnBrk="1" hangingPunct="1">
              <a:lnSpc>
                <a:spcPct val="150000"/>
              </a:lnSpc>
              <a:buFont typeface="Wingdings" panose="05000000000000000000" pitchFamily="2" charset="2"/>
              <a:buNone/>
              <a:defRPr/>
            </a:pPr>
            <a:r>
              <a:rPr lang="zh-CN" altLang="en-US" dirty="0" smtClean="0">
                <a:sym typeface="Symbol" pitchFamily="18" charset="2"/>
              </a:rPr>
              <a:t>即马氏链的逆序也构成马氏链。</a:t>
            </a:r>
            <a:endParaRPr lang="en-US" altLang="zh-CN" sz="4400" dirty="0" smtClean="0">
              <a:solidFill>
                <a:srgbClr val="CC00CC"/>
              </a:solidFill>
            </a:endParaRPr>
          </a:p>
        </p:txBody>
      </p:sp>
      <p:sp>
        <p:nvSpPr>
          <p:cNvPr id="4" name="日期占位符 3"/>
          <p:cNvSpPr>
            <a:spLocks noGrp="1"/>
          </p:cNvSpPr>
          <p:nvPr>
            <p:ph type="dt" sz="quarter" idx="10"/>
          </p:nvPr>
        </p:nvSpPr>
        <p:spPr/>
        <p:txBody>
          <a:bodyPr/>
          <a:lstStyle/>
          <a:p>
            <a:pPr>
              <a:defRPr/>
            </a:pPr>
            <a:fld id="{33EB5F27-A941-4D2B-B96A-7849B8E1BB6A}"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5939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A88BA572-C356-4FB8-96B3-9BBA0EE6D891}" type="slidenum">
              <a:rPr lang="zh-CN" altLang="en-US" sz="1800" smtClean="0">
                <a:solidFill>
                  <a:srgbClr val="00FF00"/>
                </a:solidFill>
                <a:ea typeface="黑体" panose="02010609060101010101" pitchFamily="49" charset="-122"/>
              </a:rPr>
              <a:pPr/>
              <a:t>33</a:t>
            </a:fld>
            <a:endParaRPr lang="zh-CN" altLang="en-US" sz="1800" smtClean="0">
              <a:solidFill>
                <a:srgbClr val="00FF00"/>
              </a:solidFill>
              <a:ea typeface="黑体" panose="020106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 calcmode="lin" valueType="num">
                                      <p:cBhvr additive="base">
                                        <p:cTn id="12" dur="500" fill="hold"/>
                                        <p:tgtEl>
                                          <p:spTgt spid="921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218">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218">
                                            <p:txEl>
                                              <p:pRg st="2" end="2"/>
                                            </p:txEl>
                                          </p:spTgt>
                                        </p:tgtEl>
                                        <p:attrNameLst>
                                          <p:attrName>style.visibility</p:attrName>
                                        </p:attrNameLst>
                                      </p:cBhvr>
                                      <p:to>
                                        <p:strVal val="visible"/>
                                      </p:to>
                                    </p:set>
                                    <p:anim calcmode="lin" valueType="num">
                                      <p:cBhvr additive="base">
                                        <p:cTn id="17" dur="500" fill="hold"/>
                                        <p:tgtEl>
                                          <p:spTgt spid="921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218">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218">
                                            <p:txEl>
                                              <p:pRg st="3" end="3"/>
                                            </p:txEl>
                                          </p:spTgt>
                                        </p:tgtEl>
                                        <p:attrNameLst>
                                          <p:attrName>style.visibility</p:attrName>
                                        </p:attrNameLst>
                                      </p:cBhvr>
                                      <p:to>
                                        <p:strVal val="visible"/>
                                      </p:to>
                                    </p:set>
                                    <p:anim calcmode="lin" valueType="num">
                                      <p:cBhvr additive="base">
                                        <p:cTn id="22" dur="500" fill="hold"/>
                                        <p:tgtEl>
                                          <p:spTgt spid="921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218">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9218">
                                            <p:txEl>
                                              <p:pRg st="4" end="4"/>
                                            </p:txEl>
                                          </p:spTgt>
                                        </p:tgtEl>
                                        <p:attrNameLst>
                                          <p:attrName>style.visibility</p:attrName>
                                        </p:attrNameLst>
                                      </p:cBhvr>
                                      <p:to>
                                        <p:strVal val="visible"/>
                                      </p:to>
                                    </p:set>
                                    <p:anim calcmode="lin" valueType="num">
                                      <p:cBhvr additive="base">
                                        <p:cTn id="27" dur="500" fill="hold"/>
                                        <p:tgtEl>
                                          <p:spTgt spid="921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218">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9218">
                                            <p:txEl>
                                              <p:pRg st="5" end="5"/>
                                            </p:txEl>
                                          </p:spTgt>
                                        </p:tgtEl>
                                        <p:attrNameLst>
                                          <p:attrName>style.visibility</p:attrName>
                                        </p:attrNameLst>
                                      </p:cBhvr>
                                      <p:to>
                                        <p:strVal val="visible"/>
                                      </p:to>
                                    </p:set>
                                    <p:anim calcmode="lin" valueType="num">
                                      <p:cBhvr additive="base">
                                        <p:cTn id="32" dur="500" fill="hold"/>
                                        <p:tgtEl>
                                          <p:spTgt spid="9218">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21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55A3ED1-C181-437F-975D-6D7D2EA0B365}"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9220" name="Rectangle 2"/>
          <p:cNvSpPr>
            <a:spLocks noGrp="1" noChangeArrowheads="1"/>
          </p:cNvSpPr>
          <p:nvPr>
            <p:ph type="title"/>
          </p:nvPr>
        </p:nvSpPr>
        <p:spPr/>
        <p:txBody>
          <a:bodyPr/>
          <a:lstStyle/>
          <a:p>
            <a:pPr eaLnBrk="1" hangingPunct="1"/>
            <a:r>
              <a:rPr lang="zh-CN" altLang="en-US" smtClean="0"/>
              <a:t>本讲主要内容</a:t>
            </a:r>
          </a:p>
        </p:txBody>
      </p:sp>
      <p:sp>
        <p:nvSpPr>
          <p:cNvPr id="344067" name="Rectangle 3"/>
          <p:cNvSpPr>
            <a:spLocks noGrp="1" noChangeArrowheads="1"/>
          </p:cNvSpPr>
          <p:nvPr>
            <p:ph type="body" idx="1"/>
          </p:nvPr>
        </p:nvSpPr>
        <p:spPr>
          <a:xfrm>
            <a:off x="1403350" y="1052513"/>
            <a:ext cx="7108825" cy="5416550"/>
          </a:xfrm>
        </p:spPr>
        <p:txBody>
          <a:bodyPr/>
          <a:lstStyle/>
          <a:p>
            <a:pPr eaLnBrk="1" hangingPunct="1">
              <a:lnSpc>
                <a:spcPct val="100000"/>
              </a:lnSpc>
              <a:buFont typeface="Wingdings" panose="05000000000000000000" pitchFamily="2" charset="2"/>
              <a:buChar char="Ø"/>
            </a:pPr>
            <a:r>
              <a:rPr lang="zh-CN" altLang="en-US" sz="4400" smtClean="0">
                <a:solidFill>
                  <a:srgbClr val="0000FF"/>
                </a:solidFill>
                <a:latin typeface="黑体" panose="02010609060101010101" pitchFamily="49" charset="-122"/>
              </a:rPr>
              <a:t>泊松过程</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复合泊松过程</a:t>
            </a:r>
          </a:p>
          <a:p>
            <a:pPr eaLnBrk="1" hangingPunct="1">
              <a:lnSpc>
                <a:spcPct val="100000"/>
              </a:lnSpc>
              <a:buFont typeface="Wingdings" panose="05000000000000000000" pitchFamily="2" charset="2"/>
              <a:buChar char="Ø"/>
            </a:pPr>
            <a:r>
              <a:rPr lang="zh-CN" altLang="en-US" sz="4400" smtClean="0">
                <a:solidFill>
                  <a:srgbClr val="0000FF"/>
                </a:solidFill>
                <a:latin typeface="黑体" panose="02010609060101010101" pitchFamily="49" charset="-122"/>
              </a:rPr>
              <a:t>更新计数过程</a:t>
            </a:r>
            <a:endParaRPr lang="en-US" altLang="zh-CN" sz="4400" smtClean="0">
              <a:solidFill>
                <a:srgbClr val="0000FF"/>
              </a:solidFill>
              <a:latin typeface="黑体" panose="02010609060101010101" pitchFamily="49" charset="-122"/>
            </a:endParaRPr>
          </a:p>
          <a:p>
            <a:pPr eaLnBrk="1" hangingPunct="1">
              <a:lnSpc>
                <a:spcPct val="100000"/>
              </a:lnSpc>
              <a:buFont typeface="Wingdings" panose="05000000000000000000" pitchFamily="2" charset="2"/>
              <a:buChar char="Ø"/>
            </a:pPr>
            <a:r>
              <a:rPr lang="zh-CN" altLang="en-US" sz="4800" smtClean="0">
                <a:solidFill>
                  <a:srgbClr val="0000FF"/>
                </a:solidFill>
                <a:latin typeface="黑体" panose="02010609060101010101" pitchFamily="49" charset="-122"/>
              </a:rPr>
              <a:t>马尔可夫过程</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马尔可夫过程的概念</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马尔可夫过程的分类</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离散参数马氏链</a:t>
            </a:r>
            <a:endParaRPr lang="en-US" altLang="zh-CN" sz="3600" smtClean="0">
              <a:solidFill>
                <a:srgbClr val="CC00CC"/>
              </a:solidFill>
              <a:latin typeface="黑体" panose="02010609060101010101" pitchFamily="49" charset="-122"/>
            </a:endParaRPr>
          </a:p>
          <a:p>
            <a:pPr lvl="1" eaLnBrk="1" hangingPunct="1">
              <a:lnSpc>
                <a:spcPct val="100000"/>
              </a:lnSpc>
              <a:buClr>
                <a:srgbClr val="FF0000"/>
              </a:buClr>
              <a:buFontTx/>
              <a:buChar char="•"/>
            </a:pPr>
            <a:r>
              <a:rPr lang="en-US" altLang="zh-CN" sz="3600" smtClean="0">
                <a:solidFill>
                  <a:srgbClr val="CC00CC"/>
                </a:solidFill>
                <a:latin typeface="黑体" panose="02010609060101010101" pitchFamily="49" charset="-122"/>
              </a:rPr>
              <a:t>k</a:t>
            </a:r>
            <a:r>
              <a:rPr lang="zh-CN" altLang="en-US" sz="3600" smtClean="0">
                <a:solidFill>
                  <a:srgbClr val="CC00CC"/>
                </a:solidFill>
                <a:latin typeface="黑体" panose="02010609060101010101" pitchFamily="49" charset="-122"/>
              </a:rPr>
              <a:t>步转移概率、 </a:t>
            </a:r>
            <a:r>
              <a:rPr lang="en-US" altLang="zh-CN" sz="3600" smtClean="0">
                <a:solidFill>
                  <a:srgbClr val="CC00CC"/>
                </a:solidFill>
                <a:latin typeface="黑体" panose="02010609060101010101" pitchFamily="49" charset="-122"/>
              </a:rPr>
              <a:t>k</a:t>
            </a:r>
            <a:r>
              <a:rPr lang="zh-CN" altLang="en-US" sz="3600" smtClean="0">
                <a:solidFill>
                  <a:srgbClr val="CC00CC"/>
                </a:solidFill>
                <a:latin typeface="黑体" panose="02010609060101010101" pitchFamily="49" charset="-122"/>
              </a:rPr>
              <a:t>步转移矩阵</a:t>
            </a:r>
          </a:p>
          <a:p>
            <a:pPr lvl="1" eaLnBrk="1" hangingPunct="1">
              <a:lnSpc>
                <a:spcPct val="100000"/>
              </a:lnSpc>
              <a:buClr>
                <a:srgbClr val="FF0000"/>
              </a:buClr>
              <a:buFontTx/>
              <a:buChar char="•"/>
            </a:pPr>
            <a:r>
              <a:rPr lang="zh-CN" altLang="en-US" sz="3600" smtClean="0">
                <a:solidFill>
                  <a:srgbClr val="CC00CC"/>
                </a:solidFill>
                <a:latin typeface="黑体" panose="02010609060101010101" pitchFamily="49" charset="-122"/>
              </a:rPr>
              <a:t>齐次马尔可夫链</a:t>
            </a:r>
          </a:p>
        </p:txBody>
      </p:sp>
      <p:sp>
        <p:nvSpPr>
          <p:cNvPr id="92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DC0BDB6E-C5E3-4E23-B197-5C5A3F44EB6B}" type="slidenum">
              <a:rPr lang="zh-CN" altLang="en-US" sz="1800" smtClean="0">
                <a:solidFill>
                  <a:srgbClr val="00FF00"/>
                </a:solidFill>
                <a:ea typeface="黑体" panose="02010609060101010101" pitchFamily="49" charset="-122"/>
              </a:rPr>
              <a:pPr/>
              <a:t>4</a:t>
            </a:fld>
            <a:endParaRPr lang="zh-CN" altLang="en-US" sz="1800" smtClean="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4067">
                                            <p:txEl>
                                              <p:pRg st="1" end="1"/>
                                            </p:txEl>
                                          </p:spTgt>
                                        </p:tgtEl>
                                        <p:attrNameLst>
                                          <p:attrName>style.visibility</p:attrName>
                                        </p:attrNameLst>
                                      </p:cBhvr>
                                      <p:to>
                                        <p:strVal val="visible"/>
                                      </p:to>
                                    </p:set>
                                    <p:anim calcmode="lin" valueType="num">
                                      <p:cBhvr additive="base">
                                        <p:cTn id="11"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4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 calcmode="lin" valueType="num">
                                      <p:cBhvr additive="base">
                                        <p:cTn id="17"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4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44067">
                                            <p:txEl>
                                              <p:pRg st="3" end="3"/>
                                            </p:txEl>
                                          </p:spTgt>
                                        </p:tgtEl>
                                        <p:attrNameLst>
                                          <p:attrName>style.visibility</p:attrName>
                                        </p:attrNameLst>
                                      </p:cBhvr>
                                      <p:to>
                                        <p:strVal val="visible"/>
                                      </p:to>
                                    </p:set>
                                    <p:anim calcmode="lin" valueType="num">
                                      <p:cBhvr additive="base">
                                        <p:cTn id="23"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 calcmode="lin" valueType="num">
                                      <p:cBhvr additive="base">
                                        <p:cTn id="27" dur="500" fill="hold"/>
                                        <p:tgtEl>
                                          <p:spTgt spid="3440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40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4067">
                                            <p:txEl>
                                              <p:pRg st="5" end="5"/>
                                            </p:txEl>
                                          </p:spTgt>
                                        </p:tgtEl>
                                        <p:attrNameLst>
                                          <p:attrName>style.visibility</p:attrName>
                                        </p:attrNameLst>
                                      </p:cBhvr>
                                      <p:to>
                                        <p:strVal val="visible"/>
                                      </p:to>
                                    </p:set>
                                    <p:anim calcmode="lin" valueType="num">
                                      <p:cBhvr additive="base">
                                        <p:cTn id="31" dur="500" fill="hold"/>
                                        <p:tgtEl>
                                          <p:spTgt spid="3440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406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4067">
                                            <p:txEl>
                                              <p:pRg st="6" end="6"/>
                                            </p:txEl>
                                          </p:spTgt>
                                        </p:tgtEl>
                                        <p:attrNameLst>
                                          <p:attrName>style.visibility</p:attrName>
                                        </p:attrNameLst>
                                      </p:cBhvr>
                                      <p:to>
                                        <p:strVal val="visible"/>
                                      </p:to>
                                    </p:set>
                                    <p:anim calcmode="lin" valueType="num">
                                      <p:cBhvr additive="base">
                                        <p:cTn id="35" dur="500" fill="hold"/>
                                        <p:tgtEl>
                                          <p:spTgt spid="3440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406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4067">
                                            <p:txEl>
                                              <p:pRg st="7" end="7"/>
                                            </p:txEl>
                                          </p:spTgt>
                                        </p:tgtEl>
                                        <p:attrNameLst>
                                          <p:attrName>style.visibility</p:attrName>
                                        </p:attrNameLst>
                                      </p:cBhvr>
                                      <p:to>
                                        <p:strVal val="visible"/>
                                      </p:to>
                                    </p:set>
                                    <p:anim calcmode="lin" valueType="num">
                                      <p:cBhvr additive="base">
                                        <p:cTn id="39" dur="500" fill="hold"/>
                                        <p:tgtEl>
                                          <p:spTgt spid="34406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406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44067">
                                            <p:txEl>
                                              <p:pRg st="8" end="8"/>
                                            </p:txEl>
                                          </p:spTgt>
                                        </p:tgtEl>
                                        <p:attrNameLst>
                                          <p:attrName>style.visibility</p:attrName>
                                        </p:attrNameLst>
                                      </p:cBhvr>
                                      <p:to>
                                        <p:strVal val="visible"/>
                                      </p:to>
                                    </p:set>
                                    <p:anim calcmode="lin" valueType="num">
                                      <p:cBhvr additive="base">
                                        <p:cTn id="43" dur="500" fill="hold"/>
                                        <p:tgtEl>
                                          <p:spTgt spid="34406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40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7FDB370-7F2E-4BAB-AD49-B5F5949798A6}"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0244" name="Rectangle 2"/>
          <p:cNvSpPr>
            <a:spLocks noGrp="1" noChangeArrowheads="1"/>
          </p:cNvSpPr>
          <p:nvPr>
            <p:ph type="title"/>
          </p:nvPr>
        </p:nvSpPr>
        <p:spPr/>
        <p:txBody>
          <a:bodyPr/>
          <a:lstStyle/>
          <a:p>
            <a:pPr eaLnBrk="1" hangingPunct="1"/>
            <a:r>
              <a:rPr lang="zh-CN" altLang="en-US" smtClean="0"/>
              <a:t>复合泊松过程</a:t>
            </a:r>
          </a:p>
        </p:txBody>
      </p:sp>
      <p:sp>
        <p:nvSpPr>
          <p:cNvPr id="10245" name="Rectangle 3"/>
          <p:cNvSpPr>
            <a:spLocks noGrp="1" noChangeArrowheads="1"/>
          </p:cNvSpPr>
          <p:nvPr>
            <p:ph type="body" idx="1"/>
          </p:nvPr>
        </p:nvSpPr>
        <p:spPr>
          <a:xfrm>
            <a:off x="1116013" y="1268413"/>
            <a:ext cx="7561262" cy="1938337"/>
          </a:xfrm>
        </p:spPr>
        <p:txBody>
          <a:bodyPr/>
          <a:lstStyle/>
          <a:p>
            <a:pPr marL="0" indent="0" algn="just">
              <a:lnSpc>
                <a:spcPct val="150000"/>
              </a:lnSpc>
              <a:buClrTx/>
              <a:buFontTx/>
              <a:buNone/>
            </a:pPr>
            <a:r>
              <a:rPr lang="zh-CN" altLang="en-US" smtClean="0">
                <a:latin typeface="黑体" panose="02010609060101010101" pitchFamily="49" charset="-122"/>
              </a:rPr>
              <a:t>    </a:t>
            </a:r>
            <a:r>
              <a:rPr lang="zh-CN" altLang="en-US" smtClean="0"/>
              <a:t>设</a:t>
            </a:r>
            <a:r>
              <a:rPr lang="en-US" altLang="zh-CN" smtClean="0"/>
              <a:t>{N(t),t</a:t>
            </a:r>
            <a:r>
              <a:rPr lang="en-US" altLang="zh-CN" smtClean="0">
                <a:sym typeface="Symbol" panose="05050102010706020507" pitchFamily="18" charset="2"/>
              </a:rPr>
              <a:t>0</a:t>
            </a:r>
            <a:r>
              <a:rPr lang="en-US" altLang="zh-CN" smtClean="0"/>
              <a:t>}</a:t>
            </a:r>
            <a:r>
              <a:rPr lang="zh-CN" altLang="en-US" smtClean="0"/>
              <a:t>是</a:t>
            </a:r>
            <a:r>
              <a:rPr lang="zh-CN" altLang="en-US" smtClean="0">
                <a:sym typeface="Symbol" panose="05050102010706020507" pitchFamily="18" charset="2"/>
              </a:rPr>
              <a:t>参数为的泊松过程，</a:t>
            </a:r>
            <a:r>
              <a:rPr lang="en-US" altLang="zh-CN" smtClean="0">
                <a:sym typeface="Symbol" panose="05050102010706020507" pitchFamily="18" charset="2"/>
              </a:rPr>
              <a:t>{Y</a:t>
            </a:r>
            <a:r>
              <a:rPr lang="en-US" altLang="zh-CN" baseline="-25000" smtClean="0">
                <a:sym typeface="Symbol" panose="05050102010706020507" pitchFamily="18" charset="2"/>
              </a:rPr>
              <a:t>n</a:t>
            </a:r>
            <a:r>
              <a:rPr lang="zh-CN" altLang="en-US" smtClean="0">
                <a:sym typeface="Symbol" panose="05050102010706020507" pitchFamily="18" charset="2"/>
              </a:rPr>
              <a:t>，</a:t>
            </a:r>
            <a:r>
              <a:rPr lang="en-US" altLang="zh-CN" smtClean="0">
                <a:sym typeface="Symbol" panose="05050102010706020507" pitchFamily="18" charset="2"/>
              </a:rPr>
              <a:t>n=1,2,…}</a:t>
            </a:r>
            <a:r>
              <a:rPr lang="zh-CN" altLang="en-US" smtClean="0">
                <a:sym typeface="Symbol" panose="05050102010706020507" pitchFamily="18" charset="2"/>
              </a:rPr>
              <a:t>是相互独立同分布的随机变量序列，且</a:t>
            </a:r>
            <a:r>
              <a:rPr lang="en-US" altLang="zh-CN" smtClean="0"/>
              <a:t>{N(t),t</a:t>
            </a:r>
            <a:r>
              <a:rPr lang="en-US" altLang="zh-CN" smtClean="0">
                <a:sym typeface="Symbol" panose="05050102010706020507" pitchFamily="18" charset="2"/>
              </a:rPr>
              <a:t>0</a:t>
            </a:r>
            <a:r>
              <a:rPr lang="en-US" altLang="zh-CN" smtClean="0"/>
              <a:t>}</a:t>
            </a:r>
            <a:r>
              <a:rPr lang="zh-CN" altLang="en-US" smtClean="0">
                <a:sym typeface="Symbol" panose="05050102010706020507" pitchFamily="18" charset="2"/>
              </a:rPr>
              <a:t>与</a:t>
            </a:r>
            <a:r>
              <a:rPr lang="en-US" altLang="zh-CN" smtClean="0">
                <a:sym typeface="Symbol" panose="05050102010706020507" pitchFamily="18" charset="2"/>
              </a:rPr>
              <a:t>{Y</a:t>
            </a:r>
            <a:r>
              <a:rPr lang="en-US" altLang="zh-CN" baseline="-25000" smtClean="0">
                <a:sym typeface="Symbol" panose="05050102010706020507" pitchFamily="18" charset="2"/>
              </a:rPr>
              <a:t>n</a:t>
            </a:r>
            <a:r>
              <a:rPr lang="zh-CN" altLang="en-US" smtClean="0">
                <a:sym typeface="Symbol" panose="05050102010706020507" pitchFamily="18" charset="2"/>
              </a:rPr>
              <a:t>，</a:t>
            </a:r>
            <a:r>
              <a:rPr lang="en-US" altLang="zh-CN" smtClean="0">
                <a:sym typeface="Symbol" panose="05050102010706020507" pitchFamily="18" charset="2"/>
              </a:rPr>
              <a:t>n=1,2,…}</a:t>
            </a:r>
            <a:r>
              <a:rPr lang="zh-CN" altLang="en-US" smtClean="0">
                <a:sym typeface="Symbol" panose="05050102010706020507" pitchFamily="18" charset="2"/>
              </a:rPr>
              <a:t>相互独立，令</a:t>
            </a:r>
          </a:p>
        </p:txBody>
      </p:sp>
      <p:graphicFrame>
        <p:nvGraphicFramePr>
          <p:cNvPr id="10246" name="Object 4"/>
          <p:cNvGraphicFramePr>
            <a:graphicFrameLocks noChangeAspect="1"/>
          </p:cNvGraphicFramePr>
          <p:nvPr/>
        </p:nvGraphicFramePr>
        <p:xfrm>
          <a:off x="2890838" y="3251200"/>
          <a:ext cx="3236912" cy="969963"/>
        </p:xfrm>
        <a:graphic>
          <a:graphicData uri="http://schemas.openxmlformats.org/presentationml/2006/ole">
            <mc:AlternateContent xmlns:mc="http://schemas.openxmlformats.org/markup-compatibility/2006">
              <mc:Choice xmlns:v="urn:schemas-microsoft-com:vml" Requires="v">
                <p:oleObj spid="_x0000_s10250" name="Equation" r:id="rId3" imgW="1485255" imgH="444307" progId="Equation.3">
                  <p:embed/>
                </p:oleObj>
              </mc:Choice>
              <mc:Fallback>
                <p:oleObj name="Equation" r:id="rId3" imgW="1485255"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0838" y="3251200"/>
                        <a:ext cx="3236912"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7" name="Rectangle 5"/>
          <p:cNvSpPr>
            <a:spLocks noChangeArrowheads="1"/>
          </p:cNvSpPr>
          <p:nvPr/>
        </p:nvSpPr>
        <p:spPr bwMode="auto">
          <a:xfrm>
            <a:off x="1116013" y="4349750"/>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称</a:t>
            </a:r>
            <a:r>
              <a:rPr lang="en-US" altLang="zh-CN">
                <a:sym typeface="Symbol" panose="05050102010706020507" pitchFamily="18" charset="2"/>
              </a:rPr>
              <a:t>{X(t),</a:t>
            </a:r>
            <a:r>
              <a:rPr lang="en-US" altLang="zh-CN"/>
              <a:t>t</a:t>
            </a:r>
            <a:r>
              <a:rPr lang="en-US" altLang="zh-CN">
                <a:sym typeface="Symbol" panose="05050102010706020507" pitchFamily="18" charset="2"/>
              </a:rPr>
              <a:t>0}</a:t>
            </a:r>
            <a:r>
              <a:rPr lang="zh-CN" altLang="en-US">
                <a:sym typeface="Symbol" panose="05050102010706020507" pitchFamily="18" charset="2"/>
              </a:rPr>
              <a:t>为</a:t>
            </a:r>
            <a:r>
              <a:rPr lang="zh-CN" altLang="en-US">
                <a:solidFill>
                  <a:srgbClr val="CC00CC"/>
                </a:solidFill>
                <a:sym typeface="Symbol" panose="05050102010706020507" pitchFamily="18" charset="2"/>
              </a:rPr>
              <a:t>复合泊松过程</a:t>
            </a:r>
            <a:r>
              <a:rPr lang="zh-CN" altLang="en-US">
                <a:sym typeface="Symbol" panose="05050102010706020507" pitchFamily="18" charset="2"/>
              </a:rPr>
              <a:t>。</a:t>
            </a:r>
          </a:p>
        </p:txBody>
      </p:sp>
      <p:sp>
        <p:nvSpPr>
          <p:cNvPr id="102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98847B6A-5DE8-4F0D-AFFC-09A75EA7DD86}" type="slidenum">
              <a:rPr lang="zh-CN" altLang="en-US" sz="1800" smtClean="0">
                <a:solidFill>
                  <a:srgbClr val="00FF00"/>
                </a:solidFill>
                <a:ea typeface="黑体" panose="02010609060101010101" pitchFamily="49" charset="-122"/>
              </a:rPr>
              <a:pPr/>
              <a:t>5</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4E7A6075-6868-48E9-9BD8-2B7A2BB2F4FC}"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1268" name="Rectangle 2"/>
          <p:cNvSpPr>
            <a:spLocks noGrp="1" noChangeArrowheads="1"/>
          </p:cNvSpPr>
          <p:nvPr>
            <p:ph type="title"/>
          </p:nvPr>
        </p:nvSpPr>
        <p:spPr/>
        <p:txBody>
          <a:bodyPr/>
          <a:lstStyle/>
          <a:p>
            <a:pPr algn="l" eaLnBrk="1" hangingPunct="1"/>
            <a:r>
              <a:rPr lang="zh-CN" altLang="en-US" smtClean="0"/>
              <a:t>例</a:t>
            </a:r>
          </a:p>
        </p:txBody>
      </p:sp>
      <p:sp>
        <p:nvSpPr>
          <p:cNvPr id="15367" name="Rectangle 3"/>
          <p:cNvSpPr>
            <a:spLocks noGrp="1" noChangeArrowheads="1"/>
          </p:cNvSpPr>
          <p:nvPr>
            <p:ph type="body" idx="1"/>
          </p:nvPr>
        </p:nvSpPr>
        <p:spPr>
          <a:xfrm>
            <a:off x="1116013" y="1177925"/>
            <a:ext cx="7632700" cy="3360738"/>
          </a:xfrm>
        </p:spPr>
        <p:txBody>
          <a:bodyPr/>
          <a:lstStyle/>
          <a:p>
            <a:pPr marL="0" indent="0" algn="just">
              <a:lnSpc>
                <a:spcPct val="130000"/>
              </a:lnSpc>
              <a:buClrTx/>
              <a:buFontTx/>
              <a:buNone/>
            </a:pPr>
            <a:r>
              <a:rPr lang="en-US" altLang="zh-CN" smtClean="0"/>
              <a:t>     </a:t>
            </a:r>
            <a:r>
              <a:rPr lang="zh-CN" altLang="en-US" smtClean="0"/>
              <a:t>某计算机相继两次出现故障的间隔时间为相互独立服从相同指数分布的</a:t>
            </a:r>
            <a:r>
              <a:rPr lang="zh-CN" altLang="en-US" smtClean="0">
                <a:sym typeface="Symbol" panose="05050102010706020507" pitchFamily="18" charset="2"/>
              </a:rPr>
              <a:t>随机变量。每出现一次故障需要支付费用来维修。</a:t>
            </a:r>
            <a:r>
              <a:rPr lang="zh-CN" altLang="en-US" smtClean="0"/>
              <a:t>设发生在不同时间的故障所花的维修费用是相互独立、同分布的，且维修费和故障时间相互独立，设</a:t>
            </a:r>
            <a:r>
              <a:rPr lang="en-US" altLang="zh-CN" smtClean="0"/>
              <a:t>Y</a:t>
            </a:r>
            <a:r>
              <a:rPr lang="en-US" altLang="zh-CN" baseline="-25000" smtClean="0"/>
              <a:t>n</a:t>
            </a:r>
            <a:r>
              <a:rPr lang="zh-CN" altLang="en-US" smtClean="0"/>
              <a:t>表示第</a:t>
            </a:r>
            <a:r>
              <a:rPr lang="en-US" altLang="zh-CN" smtClean="0"/>
              <a:t>n</a:t>
            </a:r>
            <a:r>
              <a:rPr lang="zh-CN" altLang="en-US" smtClean="0"/>
              <a:t>次的维修费，</a:t>
            </a:r>
            <a:r>
              <a:rPr lang="en-US" altLang="zh-CN" smtClean="0"/>
              <a:t>N(t)</a:t>
            </a:r>
            <a:r>
              <a:rPr lang="zh-CN" altLang="en-US" smtClean="0"/>
              <a:t>表示</a:t>
            </a:r>
            <a:r>
              <a:rPr lang="en-US" altLang="zh-CN" smtClean="0"/>
              <a:t>[0,t)</a:t>
            </a:r>
            <a:r>
              <a:rPr lang="zh-CN" altLang="en-US" smtClean="0"/>
              <a:t>内的故障次数，</a:t>
            </a:r>
            <a:r>
              <a:rPr lang="zh-CN" altLang="en-US" smtClean="0">
                <a:sym typeface="Symbol" panose="05050102010706020507" pitchFamily="18" charset="2"/>
              </a:rPr>
              <a:t>令</a:t>
            </a:r>
          </a:p>
        </p:txBody>
      </p:sp>
      <p:graphicFrame>
        <p:nvGraphicFramePr>
          <p:cNvPr id="15362" name="Object 4"/>
          <p:cNvGraphicFramePr>
            <a:graphicFrameLocks noChangeAspect="1"/>
          </p:cNvGraphicFramePr>
          <p:nvPr/>
        </p:nvGraphicFramePr>
        <p:xfrm>
          <a:off x="2771775" y="4475163"/>
          <a:ext cx="3236913" cy="969962"/>
        </p:xfrm>
        <a:graphic>
          <a:graphicData uri="http://schemas.openxmlformats.org/presentationml/2006/ole">
            <mc:AlternateContent xmlns:mc="http://schemas.openxmlformats.org/markup-compatibility/2006">
              <mc:Choice xmlns:v="urn:schemas-microsoft-com:vml" Requires="v">
                <p:oleObj spid="_x0000_s11274" name="Equation" r:id="rId3" imgW="1485255" imgH="444307" progId="Equation.3">
                  <p:embed/>
                </p:oleObj>
              </mc:Choice>
              <mc:Fallback>
                <p:oleObj name="Equation" r:id="rId3" imgW="1485255"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475163"/>
                        <a:ext cx="3236913"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Rectangle 5"/>
          <p:cNvSpPr>
            <a:spLocks noChangeArrowheads="1"/>
          </p:cNvSpPr>
          <p:nvPr/>
        </p:nvSpPr>
        <p:spPr bwMode="auto">
          <a:xfrm>
            <a:off x="1187450" y="5445125"/>
            <a:ext cx="7705725" cy="1152525"/>
          </a:xfrm>
          <a:prstGeom prst="rect">
            <a:avLst/>
          </a:prstGeom>
          <a:noFill/>
          <a:ln w="9525">
            <a:noFill/>
            <a:miter lim="800000"/>
            <a:headEnd/>
            <a:tailEnd/>
          </a:ln>
        </p:spPr>
        <p:txBody>
          <a:bodyPr>
            <a:spAutoFit/>
          </a:bodyPr>
          <a:lstStyle/>
          <a:p>
            <a:pPr algn="just">
              <a:lnSpc>
                <a:spcPct val="130000"/>
              </a:lnSpc>
              <a:defRPr/>
            </a:pPr>
            <a:r>
              <a:rPr lang="zh-CN" altLang="en-US" sz="2800" b="1" dirty="0">
                <a:latin typeface="+mn-lt"/>
                <a:ea typeface="+mn-ea"/>
                <a:sym typeface="Symbol" pitchFamily="18" charset="2"/>
              </a:rPr>
              <a:t>表示</a:t>
            </a:r>
            <a:r>
              <a:rPr lang="en-US" altLang="zh-CN" sz="2800" b="1" dirty="0">
                <a:latin typeface="+mn-lt"/>
                <a:ea typeface="+mn-ea"/>
                <a:sym typeface="Symbol" pitchFamily="18" charset="2"/>
              </a:rPr>
              <a:t>[0,t)</a:t>
            </a:r>
            <a:r>
              <a:rPr lang="zh-CN" altLang="en-US" sz="2800" b="1" dirty="0">
                <a:latin typeface="+mn-lt"/>
                <a:ea typeface="+mn-ea"/>
                <a:sym typeface="Symbol" pitchFamily="18" charset="2"/>
              </a:rPr>
              <a:t>内的总费用，则</a:t>
            </a:r>
            <a:r>
              <a:rPr lang="en-US" altLang="zh-CN" sz="2800" b="1" dirty="0">
                <a:latin typeface="+mn-lt"/>
                <a:ea typeface="+mn-ea"/>
                <a:sym typeface="Symbol" pitchFamily="18" charset="2"/>
              </a:rPr>
              <a:t>{X(t),</a:t>
            </a:r>
            <a:r>
              <a:rPr lang="en-US" altLang="zh-CN" sz="2800" b="1" dirty="0">
                <a:latin typeface="+mn-lt"/>
                <a:ea typeface="+mn-ea"/>
              </a:rPr>
              <a:t>t</a:t>
            </a:r>
            <a:r>
              <a:rPr lang="en-US" altLang="zh-CN" sz="2800" b="1" dirty="0">
                <a:latin typeface="+mn-lt"/>
                <a:ea typeface="+mn-ea"/>
                <a:sym typeface="Symbol" pitchFamily="18" charset="2"/>
              </a:rPr>
              <a:t>0}</a:t>
            </a:r>
            <a:r>
              <a:rPr lang="zh-CN" altLang="en-US" sz="2800" b="1" dirty="0">
                <a:latin typeface="+mn-lt"/>
                <a:ea typeface="+mn-ea"/>
                <a:sym typeface="Symbol" pitchFamily="18" charset="2"/>
              </a:rPr>
              <a:t>是一个复合泊松过程。</a:t>
            </a:r>
          </a:p>
        </p:txBody>
      </p:sp>
      <p:sp>
        <p:nvSpPr>
          <p:cNvPr id="112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354CC49C-FF5E-49D0-A9D7-48C09ADD742D}" type="slidenum">
              <a:rPr lang="zh-CN" altLang="en-US" sz="1800" smtClean="0">
                <a:solidFill>
                  <a:srgbClr val="00FF00"/>
                </a:solidFill>
                <a:ea typeface="黑体" panose="02010609060101010101" pitchFamily="49" charset="-122"/>
              </a:rPr>
              <a:pPr/>
              <a:t>6</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5362"/>
                                        </p:tgtEl>
                                        <p:attrNameLst>
                                          <p:attrName>style.visibility</p:attrName>
                                        </p:attrNameLst>
                                      </p:cBhvr>
                                      <p:to>
                                        <p:strVal val="visible"/>
                                      </p:to>
                                    </p:set>
                                    <p:anim calcmode="lin" valueType="num">
                                      <p:cBhvr additive="base">
                                        <p:cTn id="12" dur="500" fill="hold"/>
                                        <p:tgtEl>
                                          <p:spTgt spid="15362"/>
                                        </p:tgtEl>
                                        <p:attrNameLst>
                                          <p:attrName>ppt_x</p:attrName>
                                        </p:attrNameLst>
                                      </p:cBhvr>
                                      <p:tavLst>
                                        <p:tav tm="0">
                                          <p:val>
                                            <p:strVal val="#ppt_x"/>
                                          </p:val>
                                        </p:tav>
                                        <p:tav tm="100000">
                                          <p:val>
                                            <p:strVal val="#ppt_x"/>
                                          </p:val>
                                        </p:tav>
                                      </p:tavLst>
                                    </p:anim>
                                    <p:anim calcmode="lin" valueType="num">
                                      <p:cBhvr additive="base">
                                        <p:cTn id="13" dur="500" fill="hold"/>
                                        <p:tgtEl>
                                          <p:spTgt spid="1536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368"/>
                                        </p:tgtEl>
                                        <p:attrNameLst>
                                          <p:attrName>style.visibility</p:attrName>
                                        </p:attrNameLst>
                                      </p:cBhvr>
                                      <p:to>
                                        <p:strVal val="visible"/>
                                      </p:to>
                                    </p:set>
                                    <p:anim calcmode="lin" valueType="num">
                                      <p:cBhvr additive="base">
                                        <p:cTn id="17" dur="500" fill="hold"/>
                                        <p:tgtEl>
                                          <p:spTgt spid="15368"/>
                                        </p:tgtEl>
                                        <p:attrNameLst>
                                          <p:attrName>ppt_x</p:attrName>
                                        </p:attrNameLst>
                                      </p:cBhvr>
                                      <p:tavLst>
                                        <p:tav tm="0">
                                          <p:val>
                                            <p:strVal val="#ppt_x"/>
                                          </p:val>
                                        </p:tav>
                                        <p:tav tm="100000">
                                          <p:val>
                                            <p:strVal val="#ppt_x"/>
                                          </p:val>
                                        </p:tav>
                                      </p:tavLst>
                                    </p:anim>
                                    <p:anim calcmode="lin" valueType="num">
                                      <p:cBhvr additive="base">
                                        <p:cTn id="18"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p:bldP spid="153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55BAF8F1-89A4-4422-8362-2595D970CF86}"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2292" name="Rectangle 2"/>
          <p:cNvSpPr>
            <a:spLocks noGrp="1" noChangeArrowheads="1"/>
          </p:cNvSpPr>
          <p:nvPr>
            <p:ph type="title"/>
          </p:nvPr>
        </p:nvSpPr>
        <p:spPr/>
        <p:txBody>
          <a:bodyPr/>
          <a:lstStyle/>
          <a:p>
            <a:pPr algn="l" eaLnBrk="1" hangingPunct="1"/>
            <a:r>
              <a:rPr lang="zh-CN" altLang="en-US" smtClean="0"/>
              <a:t>复合泊松过程的数字特征</a:t>
            </a:r>
          </a:p>
        </p:txBody>
      </p:sp>
      <p:sp>
        <p:nvSpPr>
          <p:cNvPr id="15367" name="Rectangle 3"/>
          <p:cNvSpPr>
            <a:spLocks noGrp="1" noChangeArrowheads="1"/>
          </p:cNvSpPr>
          <p:nvPr>
            <p:ph type="body" idx="1"/>
          </p:nvPr>
        </p:nvSpPr>
        <p:spPr>
          <a:xfrm>
            <a:off x="1116013" y="1177925"/>
            <a:ext cx="7777162" cy="5041900"/>
          </a:xfrm>
        </p:spPr>
        <p:txBody>
          <a:bodyPr/>
          <a:lstStyle/>
          <a:p>
            <a:pPr marL="0" indent="0" algn="just">
              <a:lnSpc>
                <a:spcPct val="130000"/>
              </a:lnSpc>
              <a:buClrTx/>
              <a:buFontTx/>
              <a:buNone/>
            </a:pPr>
            <a:r>
              <a:rPr lang="en-US" altLang="zh-CN" smtClean="0"/>
              <a:t>       </a:t>
            </a:r>
            <a:r>
              <a:rPr lang="zh-CN" altLang="en-US" smtClean="0"/>
              <a:t>设</a:t>
            </a:r>
            <a:r>
              <a:rPr lang="en-US" altLang="zh-CN" smtClean="0">
                <a:sym typeface="Symbol" panose="05050102010706020507" pitchFamily="18" charset="2"/>
              </a:rPr>
              <a:t>{X(t),</a:t>
            </a:r>
            <a:r>
              <a:rPr lang="en-US" altLang="zh-CN" smtClean="0"/>
              <a:t>t</a:t>
            </a:r>
            <a:r>
              <a:rPr lang="en-US" altLang="zh-CN" smtClean="0">
                <a:sym typeface="Symbol" panose="05050102010706020507" pitchFamily="18" charset="2"/>
              </a:rPr>
              <a:t>0}</a:t>
            </a:r>
            <a:r>
              <a:rPr lang="zh-CN" altLang="en-US" smtClean="0">
                <a:sym typeface="Symbol" panose="05050102010706020507" pitchFamily="18" charset="2"/>
              </a:rPr>
              <a:t>为复合泊松过程，               。其中</a:t>
            </a:r>
            <a:r>
              <a:rPr lang="en-US" altLang="zh-CN" smtClean="0">
                <a:sym typeface="Symbol" panose="05050102010706020507" pitchFamily="18" charset="2"/>
              </a:rPr>
              <a:t>{</a:t>
            </a:r>
            <a:r>
              <a:rPr lang="en-US" altLang="zh-CN" smtClean="0"/>
              <a:t>N(t),t≥0}</a:t>
            </a:r>
            <a:r>
              <a:rPr lang="zh-CN" altLang="en-US" smtClean="0"/>
              <a:t>是参数为</a:t>
            </a:r>
            <a:r>
              <a:rPr lang="el-GR" altLang="zh-CN" smtClean="0"/>
              <a:t>λ</a:t>
            </a:r>
            <a:r>
              <a:rPr lang="zh-CN" altLang="en-US" smtClean="0"/>
              <a:t>的泊松过程，</a:t>
            </a:r>
            <a:r>
              <a:rPr lang="en-US" altLang="zh-CN" smtClean="0"/>
              <a:t>Y</a:t>
            </a:r>
            <a:r>
              <a:rPr lang="en-US" altLang="zh-CN" baseline="-25000" smtClean="0"/>
              <a:t>n</a:t>
            </a:r>
            <a:r>
              <a:rPr lang="zh-CN" altLang="en-US" baseline="-25000" smtClean="0"/>
              <a:t>，</a:t>
            </a:r>
            <a:r>
              <a:rPr lang="en-US" altLang="zh-CN" smtClean="0"/>
              <a:t>n=1,2,…</a:t>
            </a:r>
            <a:r>
              <a:rPr lang="zh-CN" altLang="en-US" smtClean="0"/>
              <a:t>，相互独立、与</a:t>
            </a:r>
            <a:r>
              <a:rPr lang="en-US" altLang="zh-CN" smtClean="0"/>
              <a:t>Y</a:t>
            </a:r>
            <a:r>
              <a:rPr lang="zh-CN" altLang="en-US" smtClean="0"/>
              <a:t>同分布的，</a:t>
            </a:r>
            <a:r>
              <a:rPr lang="en-US" altLang="zh-CN" smtClean="0"/>
              <a:t>Y</a:t>
            </a:r>
            <a:r>
              <a:rPr lang="zh-CN" altLang="en-US" smtClean="0"/>
              <a:t>的特征函数为</a:t>
            </a:r>
            <a:r>
              <a:rPr lang="el-GR" altLang="zh-CN" smtClean="0"/>
              <a:t>φ</a:t>
            </a:r>
            <a:r>
              <a:rPr lang="en-US" altLang="zh-CN" baseline="-25000" smtClean="0"/>
              <a:t>y</a:t>
            </a:r>
            <a:r>
              <a:rPr lang="en-US" altLang="zh-CN" smtClean="0"/>
              <a:t>(u)</a:t>
            </a:r>
            <a:r>
              <a:rPr lang="zh-CN" altLang="en-US" smtClean="0"/>
              <a:t>，则复合泊松过程有：</a:t>
            </a:r>
            <a:endParaRPr lang="en-US" altLang="zh-CN" smtClean="0"/>
          </a:p>
          <a:p>
            <a:pPr marL="0" indent="0" algn="just">
              <a:lnSpc>
                <a:spcPct val="130000"/>
              </a:lnSpc>
              <a:buClr>
                <a:srgbClr val="6600CC"/>
              </a:buClr>
              <a:buFontTx/>
              <a:buAutoNum type="arabicParenBoth"/>
            </a:pPr>
            <a:r>
              <a:rPr lang="zh-CN" altLang="en-US" smtClean="0"/>
              <a:t>特征函数为</a:t>
            </a:r>
            <a:r>
              <a:rPr lang="el-GR" altLang="zh-CN" smtClean="0"/>
              <a:t>φ</a:t>
            </a:r>
            <a:r>
              <a:rPr lang="en-US" altLang="zh-CN" baseline="-25000" smtClean="0"/>
              <a:t>X</a:t>
            </a:r>
            <a:r>
              <a:rPr lang="en-US" altLang="zh-CN" smtClean="0"/>
              <a:t>(t,u)=</a:t>
            </a:r>
          </a:p>
          <a:p>
            <a:pPr marL="0" indent="0" algn="just">
              <a:lnSpc>
                <a:spcPct val="130000"/>
              </a:lnSpc>
              <a:buClr>
                <a:srgbClr val="6600CC"/>
              </a:buClr>
              <a:buFontTx/>
              <a:buAutoNum type="arabicParenBoth"/>
            </a:pPr>
            <a:r>
              <a:rPr lang="zh-CN" altLang="en-US" smtClean="0">
                <a:sym typeface="Symbol" panose="05050102010706020507" pitchFamily="18" charset="2"/>
              </a:rPr>
              <a:t>均值函数</a:t>
            </a:r>
            <a:r>
              <a:rPr lang="en-US" altLang="zh-CN" smtClean="0">
                <a:sym typeface="Symbol" panose="05050102010706020507" pitchFamily="18" charset="2"/>
              </a:rPr>
              <a:t>  m</a:t>
            </a:r>
            <a:r>
              <a:rPr lang="en-US" altLang="zh-CN" baseline="-25000" smtClean="0">
                <a:sym typeface="Symbol" panose="05050102010706020507" pitchFamily="18" charset="2"/>
              </a:rPr>
              <a:t>X</a:t>
            </a:r>
            <a:r>
              <a:rPr lang="en-US" altLang="zh-CN" smtClean="0">
                <a:sym typeface="Symbol" panose="05050102010706020507" pitchFamily="18" charset="2"/>
              </a:rPr>
              <a:t>(t)=E[X(t)]=E[N(t)]E{Y}=</a:t>
            </a:r>
            <a:r>
              <a:rPr lang="el-GR" altLang="zh-CN" smtClean="0"/>
              <a:t>λ</a:t>
            </a:r>
            <a:r>
              <a:rPr lang="en-US" altLang="zh-CN" smtClean="0"/>
              <a:t>tE[Y]</a:t>
            </a:r>
          </a:p>
          <a:p>
            <a:pPr marL="0" indent="0" algn="just">
              <a:lnSpc>
                <a:spcPct val="130000"/>
              </a:lnSpc>
              <a:buClr>
                <a:srgbClr val="6600CC"/>
              </a:buClr>
              <a:buFontTx/>
              <a:buAutoNum type="arabicParenBoth"/>
            </a:pPr>
            <a:r>
              <a:rPr lang="zh-CN" altLang="en-US" smtClean="0">
                <a:sym typeface="Symbol" panose="05050102010706020507" pitchFamily="18" charset="2"/>
              </a:rPr>
              <a:t>方差函数</a:t>
            </a:r>
            <a:endParaRPr lang="en-US" altLang="zh-CN" smtClean="0">
              <a:sym typeface="Symbol" panose="05050102010706020507" pitchFamily="18" charset="2"/>
            </a:endParaRPr>
          </a:p>
          <a:p>
            <a:pPr marL="0" indent="0" algn="just">
              <a:lnSpc>
                <a:spcPct val="130000"/>
              </a:lnSpc>
              <a:buClrTx/>
              <a:buFont typeface="Wingdings" panose="05000000000000000000" pitchFamily="2" charset="2"/>
              <a:buNone/>
            </a:pPr>
            <a:r>
              <a:rPr lang="en-US" altLang="zh-CN" smtClean="0">
                <a:sym typeface="Symbol" panose="05050102010706020507" pitchFamily="18" charset="2"/>
              </a:rPr>
              <a:t>      D</a:t>
            </a:r>
            <a:r>
              <a:rPr lang="en-US" altLang="zh-CN" baseline="-25000" smtClean="0">
                <a:sym typeface="Symbol" panose="05050102010706020507" pitchFamily="18" charset="2"/>
              </a:rPr>
              <a:t>X</a:t>
            </a:r>
            <a:r>
              <a:rPr lang="en-US" altLang="zh-CN" smtClean="0">
                <a:sym typeface="Symbol" panose="05050102010706020507" pitchFamily="18" charset="2"/>
              </a:rPr>
              <a:t>(t)=D[X(t)]=E[X</a:t>
            </a:r>
            <a:r>
              <a:rPr lang="en-US" altLang="zh-CN" baseline="30000" smtClean="0">
                <a:sym typeface="Symbol" panose="05050102010706020507" pitchFamily="18" charset="2"/>
              </a:rPr>
              <a:t>2</a:t>
            </a:r>
            <a:r>
              <a:rPr lang="en-US" altLang="zh-CN" smtClean="0">
                <a:sym typeface="Symbol" panose="05050102010706020507" pitchFamily="18" charset="2"/>
              </a:rPr>
              <a:t>(t)]-E</a:t>
            </a:r>
            <a:r>
              <a:rPr lang="en-US" altLang="zh-CN" baseline="30000" smtClean="0">
                <a:sym typeface="Symbol" panose="05050102010706020507" pitchFamily="18" charset="2"/>
              </a:rPr>
              <a:t>2</a:t>
            </a:r>
            <a:r>
              <a:rPr lang="en-US" altLang="zh-CN" smtClean="0">
                <a:sym typeface="Symbol" panose="05050102010706020507" pitchFamily="18" charset="2"/>
              </a:rPr>
              <a:t>[X(t)]</a:t>
            </a:r>
          </a:p>
          <a:p>
            <a:pPr marL="0" indent="0" algn="just">
              <a:lnSpc>
                <a:spcPct val="130000"/>
              </a:lnSpc>
              <a:buClrTx/>
              <a:buFont typeface="Wingdings" panose="05000000000000000000" pitchFamily="2" charset="2"/>
              <a:buNone/>
            </a:pPr>
            <a:r>
              <a:rPr lang="en-US" altLang="zh-CN" smtClean="0">
                <a:sym typeface="Symbol" panose="05050102010706020507" pitchFamily="18" charset="2"/>
              </a:rPr>
              <a:t>              =</a:t>
            </a:r>
            <a:r>
              <a:rPr lang="el-GR" altLang="zh-CN" smtClean="0"/>
              <a:t>λ</a:t>
            </a:r>
            <a:r>
              <a:rPr lang="en-US" altLang="zh-CN" smtClean="0"/>
              <a:t>tE[Y</a:t>
            </a:r>
            <a:r>
              <a:rPr lang="en-US" altLang="zh-CN" baseline="30000" smtClean="0">
                <a:sym typeface="Symbol" panose="05050102010706020507" pitchFamily="18" charset="2"/>
              </a:rPr>
              <a:t>2</a:t>
            </a:r>
            <a:r>
              <a:rPr lang="en-US" altLang="zh-CN" smtClean="0"/>
              <a:t>]=</a:t>
            </a:r>
            <a:r>
              <a:rPr lang="en-US" altLang="zh-CN" smtClean="0">
                <a:sym typeface="Symbol" panose="05050102010706020507" pitchFamily="18" charset="2"/>
              </a:rPr>
              <a:t>E[N(t)]</a:t>
            </a:r>
            <a:r>
              <a:rPr lang="en-US" altLang="zh-CN" smtClean="0"/>
              <a:t>E[Y</a:t>
            </a:r>
            <a:r>
              <a:rPr lang="en-US" altLang="zh-CN" baseline="30000" smtClean="0">
                <a:sym typeface="Symbol" panose="05050102010706020507" pitchFamily="18" charset="2"/>
              </a:rPr>
              <a:t>2</a:t>
            </a:r>
            <a:r>
              <a:rPr lang="en-US" altLang="zh-CN" smtClean="0"/>
              <a:t>]</a:t>
            </a:r>
            <a:endParaRPr lang="zh-CN" altLang="en-US" smtClean="0">
              <a:sym typeface="Symbol" panose="05050102010706020507" pitchFamily="18" charset="2"/>
            </a:endParaRPr>
          </a:p>
        </p:txBody>
      </p:sp>
      <p:graphicFrame>
        <p:nvGraphicFramePr>
          <p:cNvPr id="15362" name="Object 4"/>
          <p:cNvGraphicFramePr>
            <a:graphicFrameLocks noChangeAspect="1"/>
          </p:cNvGraphicFramePr>
          <p:nvPr/>
        </p:nvGraphicFramePr>
        <p:xfrm>
          <a:off x="6197600" y="1052513"/>
          <a:ext cx="1681163" cy="889000"/>
        </p:xfrm>
        <a:graphic>
          <a:graphicData uri="http://schemas.openxmlformats.org/presentationml/2006/ole">
            <mc:AlternateContent xmlns:mc="http://schemas.openxmlformats.org/markup-compatibility/2006">
              <mc:Choice xmlns:v="urn:schemas-microsoft-com:vml" Requires="v">
                <p:oleObj spid="_x0000_s12299" name="Equation" r:id="rId3" imgW="837836" imgH="444307" progId="Equation.DSMT4">
                  <p:embed/>
                </p:oleObj>
              </mc:Choice>
              <mc:Fallback>
                <p:oleObj name="Equation" r:id="rId3" imgW="837836" imgH="44430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0" y="1052513"/>
                        <a:ext cx="1681163"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p:cNvGraphicFramePr>
            <a:graphicFrameLocks noChangeAspect="1"/>
          </p:cNvGraphicFramePr>
          <p:nvPr/>
        </p:nvGraphicFramePr>
        <p:xfrm>
          <a:off x="4727575" y="3429000"/>
          <a:ext cx="1284288" cy="436563"/>
        </p:xfrm>
        <a:graphic>
          <a:graphicData uri="http://schemas.openxmlformats.org/presentationml/2006/ole">
            <mc:AlternateContent xmlns:mc="http://schemas.openxmlformats.org/markup-compatibility/2006">
              <mc:Choice xmlns:v="urn:schemas-microsoft-com:vml" Requires="v">
                <p:oleObj spid="_x0000_s12300" name="Equation" r:id="rId5" imgW="596641" imgH="203112" progId="Equation.DSMT4">
                  <p:embed/>
                </p:oleObj>
              </mc:Choice>
              <mc:Fallback>
                <p:oleObj name="Equation" r:id="rId5" imgW="596641"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5" y="3429000"/>
                        <a:ext cx="128428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3E4DE12B-81D2-49C5-9801-14FDAC0D216D}" type="slidenum">
              <a:rPr lang="zh-CN" altLang="en-US" sz="1800" smtClean="0">
                <a:solidFill>
                  <a:srgbClr val="00FF00"/>
                </a:solidFill>
                <a:ea typeface="黑体" panose="02010609060101010101" pitchFamily="49" charset="-122"/>
              </a:rPr>
              <a:pPr/>
              <a:t>7</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2"/>
                                        </p:tgtEl>
                                        <p:attrNameLst>
                                          <p:attrName>style.visibility</p:attrName>
                                        </p:attrNameLst>
                                      </p:cBhvr>
                                      <p:to>
                                        <p:strVal val="visible"/>
                                      </p:to>
                                    </p:set>
                                    <p:anim calcmode="lin" valueType="num">
                                      <p:cBhvr additive="base">
                                        <p:cTn id="11" dur="500" fill="hold"/>
                                        <p:tgtEl>
                                          <p:spTgt spid="15362"/>
                                        </p:tgtEl>
                                        <p:attrNameLst>
                                          <p:attrName>ppt_x</p:attrName>
                                        </p:attrNameLst>
                                      </p:cBhvr>
                                      <p:tavLst>
                                        <p:tav tm="0">
                                          <p:val>
                                            <p:strVal val="#ppt_x"/>
                                          </p:val>
                                        </p:tav>
                                        <p:tav tm="100000">
                                          <p:val>
                                            <p:strVal val="#ppt_x"/>
                                          </p:val>
                                        </p:tav>
                                      </p:tavLst>
                                    </p:anim>
                                    <p:anim calcmode="lin" valueType="num">
                                      <p:cBhvr additive="base">
                                        <p:cTn id="12"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7">
                                            <p:txEl>
                                              <p:pRg st="1" end="1"/>
                                            </p:txEl>
                                          </p:spTgt>
                                        </p:tgtEl>
                                        <p:attrNameLst>
                                          <p:attrName>style.visibility</p:attrName>
                                        </p:attrNameLst>
                                      </p:cBhvr>
                                      <p:to>
                                        <p:strVal val="visible"/>
                                      </p:to>
                                    </p:set>
                                    <p:anim calcmode="lin" valueType="num">
                                      <p:cBhvr additive="base">
                                        <p:cTn id="17" dur="500" fill="hold"/>
                                        <p:tgtEl>
                                          <p:spTgt spid="1536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67">
                                            <p:txEl>
                                              <p:pRg st="2" end="2"/>
                                            </p:txEl>
                                          </p:spTgt>
                                        </p:tgtEl>
                                        <p:attrNameLst>
                                          <p:attrName>style.visibility</p:attrName>
                                        </p:attrNameLst>
                                      </p:cBhvr>
                                      <p:to>
                                        <p:strVal val="visible"/>
                                      </p:to>
                                    </p:set>
                                    <p:anim calcmode="lin" valueType="num">
                                      <p:cBhvr additive="base">
                                        <p:cTn id="27" dur="500" fill="hold"/>
                                        <p:tgtEl>
                                          <p:spTgt spid="1536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367">
                                            <p:txEl>
                                              <p:pRg st="3" end="3"/>
                                            </p:txEl>
                                          </p:spTgt>
                                        </p:tgtEl>
                                        <p:attrNameLst>
                                          <p:attrName>style.visibility</p:attrName>
                                        </p:attrNameLst>
                                      </p:cBhvr>
                                      <p:to>
                                        <p:strVal val="visible"/>
                                      </p:to>
                                    </p:set>
                                    <p:anim calcmode="lin" valueType="num">
                                      <p:cBhvr additive="base">
                                        <p:cTn id="33" dur="500" fill="hold"/>
                                        <p:tgtEl>
                                          <p:spTgt spid="15367">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367">
                                            <p:txEl>
                                              <p:pRg st="4" end="4"/>
                                            </p:txEl>
                                          </p:spTgt>
                                        </p:tgtEl>
                                        <p:attrNameLst>
                                          <p:attrName>style.visibility</p:attrName>
                                        </p:attrNameLst>
                                      </p:cBhvr>
                                      <p:to>
                                        <p:strVal val="visible"/>
                                      </p:to>
                                    </p:set>
                                    <p:anim calcmode="lin" valueType="num">
                                      <p:cBhvr additive="base">
                                        <p:cTn id="39" dur="500" fill="hold"/>
                                        <p:tgtEl>
                                          <p:spTgt spid="15367">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367">
                                            <p:txEl>
                                              <p:pRg st="5" end="5"/>
                                            </p:txEl>
                                          </p:spTgt>
                                        </p:tgtEl>
                                        <p:attrNameLst>
                                          <p:attrName>style.visibility</p:attrName>
                                        </p:attrNameLst>
                                      </p:cBhvr>
                                      <p:to>
                                        <p:strVal val="visible"/>
                                      </p:to>
                                    </p:set>
                                    <p:anim calcmode="lin" valueType="num">
                                      <p:cBhvr additive="base">
                                        <p:cTn id="45" dur="500" fill="hold"/>
                                        <p:tgtEl>
                                          <p:spTgt spid="15367">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21AC2CA8-785A-4041-A9FC-D0EA68EF3310}"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3316" name="Rectangle 2"/>
          <p:cNvSpPr>
            <a:spLocks noGrp="1" noChangeArrowheads="1"/>
          </p:cNvSpPr>
          <p:nvPr>
            <p:ph type="title"/>
          </p:nvPr>
        </p:nvSpPr>
        <p:spPr>
          <a:xfrm>
            <a:off x="1219200" y="282575"/>
            <a:ext cx="7467600" cy="731838"/>
          </a:xfrm>
        </p:spPr>
        <p:txBody>
          <a:bodyPr/>
          <a:lstStyle/>
          <a:p>
            <a:pPr eaLnBrk="1" hangingPunct="1"/>
            <a:r>
              <a:rPr lang="zh-CN" altLang="en-US" sz="4800" smtClean="0"/>
              <a:t>更新计数过程</a:t>
            </a:r>
          </a:p>
        </p:txBody>
      </p:sp>
      <p:sp>
        <p:nvSpPr>
          <p:cNvPr id="13317" name="Rectangle 3"/>
          <p:cNvSpPr>
            <a:spLocks noGrp="1" noChangeArrowheads="1"/>
          </p:cNvSpPr>
          <p:nvPr>
            <p:ph type="body" idx="1"/>
          </p:nvPr>
        </p:nvSpPr>
        <p:spPr>
          <a:xfrm>
            <a:off x="685800" y="1143000"/>
            <a:ext cx="8153400" cy="947738"/>
          </a:xfrm>
        </p:spPr>
        <p:txBody>
          <a:bodyPr/>
          <a:lstStyle/>
          <a:p>
            <a:pPr eaLnBrk="1" hangingPunct="1">
              <a:lnSpc>
                <a:spcPct val="110000"/>
              </a:lnSpc>
              <a:buFont typeface="Wingdings" panose="05000000000000000000" pitchFamily="2" charset="2"/>
              <a:buNone/>
            </a:pPr>
            <a:r>
              <a:rPr lang="en-US" altLang="zh-CN" smtClean="0"/>
              <a:t>	    </a:t>
            </a:r>
            <a:r>
              <a:rPr lang="zh-CN" altLang="en-US" smtClean="0"/>
              <a:t>设</a:t>
            </a:r>
            <a:r>
              <a:rPr lang="en-US" altLang="zh-CN" smtClean="0">
                <a:sym typeface="Symbol" panose="05050102010706020507" pitchFamily="18" charset="2"/>
              </a:rPr>
              <a:t>{N(t),t0}</a:t>
            </a:r>
            <a:r>
              <a:rPr lang="zh-CN" altLang="en-US" smtClean="0"/>
              <a:t>是计数过程，如果它的时间间距</a:t>
            </a:r>
            <a:endParaRPr lang="en-US" altLang="zh-CN" smtClean="0"/>
          </a:p>
          <a:p>
            <a:pPr eaLnBrk="1" hangingPunct="1">
              <a:lnSpc>
                <a:spcPct val="110000"/>
              </a:lnSpc>
              <a:buFont typeface="Wingdings" panose="05000000000000000000" pitchFamily="2" charset="2"/>
              <a:buNone/>
            </a:pPr>
            <a:endParaRPr lang="en-US" altLang="zh-CN" smtClean="0">
              <a:sym typeface="Symbol" panose="05050102010706020507" pitchFamily="18" charset="2"/>
            </a:endParaRPr>
          </a:p>
        </p:txBody>
      </p:sp>
      <p:sp>
        <p:nvSpPr>
          <p:cNvPr id="13318" name="Rectangle 4"/>
          <p:cNvSpPr>
            <a:spLocks noChangeArrowheads="1"/>
          </p:cNvSpPr>
          <p:nvPr/>
        </p:nvSpPr>
        <p:spPr bwMode="auto">
          <a:xfrm>
            <a:off x="1066800" y="1524000"/>
            <a:ext cx="7848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en-US" altLang="zh-CN"/>
              <a:t>T</a:t>
            </a:r>
            <a:r>
              <a:rPr lang="en-US" altLang="zh-CN" baseline="-25000"/>
              <a:t>1</a:t>
            </a:r>
            <a:r>
              <a:rPr lang="en-US" altLang="zh-CN"/>
              <a:t>,T</a:t>
            </a:r>
            <a:r>
              <a:rPr lang="en-US" altLang="zh-CN" baseline="-25000"/>
              <a:t>2</a:t>
            </a:r>
            <a:r>
              <a:rPr lang="en-US" altLang="zh-CN"/>
              <a:t>, …,T</a:t>
            </a:r>
            <a:r>
              <a:rPr lang="en-US" altLang="zh-CN" baseline="-25000"/>
              <a:t>n</a:t>
            </a:r>
            <a:r>
              <a:rPr lang="en-US" altLang="zh-CN"/>
              <a:t>,…</a:t>
            </a:r>
            <a:r>
              <a:rPr lang="zh-CN" altLang="en-US"/>
              <a:t>是相互独立同分布的随机变量，</a:t>
            </a:r>
            <a:r>
              <a:rPr lang="zh-CN" altLang="en-US">
                <a:sym typeface="Symbol" panose="05050102010706020507" pitchFamily="18" charset="2"/>
              </a:rPr>
              <a:t>则称</a:t>
            </a:r>
            <a:r>
              <a:rPr lang="en-US" altLang="zh-CN">
                <a:sym typeface="Symbol" panose="05050102010706020507" pitchFamily="18" charset="2"/>
              </a:rPr>
              <a:t>{N(t),t0}</a:t>
            </a:r>
            <a:r>
              <a:rPr lang="zh-CN" altLang="en-US">
                <a:sym typeface="Symbol" panose="05050102010706020507" pitchFamily="18" charset="2"/>
              </a:rPr>
              <a:t>为</a:t>
            </a:r>
            <a:r>
              <a:rPr lang="zh-CN" altLang="en-US">
                <a:solidFill>
                  <a:srgbClr val="CC00CC"/>
                </a:solidFill>
                <a:sym typeface="Symbol" panose="05050102010706020507" pitchFamily="18" charset="2"/>
              </a:rPr>
              <a:t>更新计数过程</a:t>
            </a:r>
            <a:r>
              <a:rPr lang="zh-CN" altLang="en-US">
                <a:sym typeface="Symbol" panose="05050102010706020507" pitchFamily="18" charset="2"/>
              </a:rPr>
              <a:t>，称时间间距为</a:t>
            </a:r>
            <a:r>
              <a:rPr lang="zh-CN" altLang="en-US">
                <a:solidFill>
                  <a:srgbClr val="CC00CC"/>
                </a:solidFill>
                <a:sym typeface="Symbol" panose="05050102010706020507" pitchFamily="18" charset="2"/>
              </a:rPr>
              <a:t>更新间距</a:t>
            </a:r>
            <a:r>
              <a:rPr lang="zh-CN" altLang="en-US">
                <a:sym typeface="Symbol" panose="05050102010706020507" pitchFamily="18" charset="2"/>
              </a:rPr>
              <a:t>。</a:t>
            </a:r>
          </a:p>
        </p:txBody>
      </p:sp>
      <p:sp>
        <p:nvSpPr>
          <p:cNvPr id="305157" name="Rectangle 5"/>
          <p:cNvSpPr>
            <a:spLocks noChangeArrowheads="1"/>
          </p:cNvSpPr>
          <p:nvPr/>
        </p:nvSpPr>
        <p:spPr bwMode="auto">
          <a:xfrm>
            <a:off x="1066800" y="3308350"/>
            <a:ext cx="78486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olidFill>
                  <a:srgbClr val="CC00CC"/>
                </a:solidFill>
                <a:sym typeface="Symbol" panose="05050102010706020507" pitchFamily="18" charset="2"/>
              </a:rPr>
              <a:t>例</a:t>
            </a:r>
            <a:r>
              <a:rPr lang="zh-CN" altLang="en-US">
                <a:sym typeface="Symbol" panose="05050102010706020507" pitchFamily="18" charset="2"/>
              </a:rPr>
              <a:t>  电话台呼唤流</a:t>
            </a:r>
          </a:p>
          <a:p>
            <a:pPr algn="dist" eaLnBrk="1" hangingPunct="1">
              <a:buClrTx/>
              <a:buFontTx/>
              <a:buNone/>
            </a:pPr>
            <a:r>
              <a:rPr lang="zh-CN" altLang="en-US">
                <a:sym typeface="Symbol" panose="05050102010706020507" pitchFamily="18" charset="2"/>
              </a:rPr>
              <a:t>        设有一个不断受到呼唤的电话台，电话呼唤到达的时间为</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a:t>
            </a:r>
            <a:r>
              <a:rPr lang="zh-CN" altLang="en-US">
                <a:sym typeface="Symbol" panose="05050102010706020507" pitchFamily="18" charset="2"/>
              </a:rPr>
              <a:t>，时间间距</a:t>
            </a:r>
            <a:r>
              <a:rPr lang="en-US" altLang="zh-CN">
                <a:sym typeface="Symbol" panose="05050102010706020507" pitchFamily="18" charset="2"/>
              </a:rPr>
              <a:t>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,T</a:t>
            </a:r>
            <a:r>
              <a:rPr lang="en-US" altLang="zh-CN" baseline="-25000">
                <a:sym typeface="Symbol" panose="05050102010706020507" pitchFamily="18" charset="2"/>
              </a:rPr>
              <a:t>2</a:t>
            </a:r>
            <a:r>
              <a:rPr lang="en-US" altLang="zh-CN">
                <a:sym typeface="Symbol" panose="05050102010706020507" pitchFamily="18" charset="2"/>
              </a:rPr>
              <a:t>=</a:t>
            </a:r>
          </a:p>
          <a:p>
            <a:pPr algn="just" eaLnBrk="1" hangingPunct="1">
              <a:buClrTx/>
              <a:buFontTx/>
              <a:buNone/>
            </a:pP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1</a:t>
            </a:r>
            <a:r>
              <a:rPr lang="zh-CN" altLang="en-US">
                <a:sym typeface="Symbol" panose="05050102010706020507" pitchFamily="18" charset="2"/>
              </a:rPr>
              <a:t>，</a:t>
            </a:r>
            <a:r>
              <a:rPr lang="en-US" altLang="zh-CN">
                <a:sym typeface="Symbol" panose="05050102010706020507" pitchFamily="18" charset="2"/>
              </a:rPr>
              <a:t>T</a:t>
            </a:r>
            <a:r>
              <a:rPr lang="en-US" altLang="zh-CN" baseline="-25000">
                <a:sym typeface="Symbol" panose="05050102010706020507" pitchFamily="18" charset="2"/>
              </a:rPr>
              <a:t>n</a:t>
            </a:r>
            <a:r>
              <a:rPr lang="en-US" altLang="zh-CN">
                <a:sym typeface="Symbol" panose="05050102010706020507" pitchFamily="18" charset="2"/>
              </a:rPr>
              <a:t>=</a:t>
            </a:r>
            <a:r>
              <a:rPr lang="en-US" altLang="zh-CN" baseline="-25000">
                <a:sym typeface="Symbol" panose="05050102010706020507" pitchFamily="18" charset="2"/>
              </a:rPr>
              <a:t>n</a:t>
            </a:r>
            <a:r>
              <a:rPr lang="en-US" altLang="zh-CN">
                <a:sym typeface="Symbol" panose="05050102010706020507" pitchFamily="18" charset="2"/>
              </a:rPr>
              <a:t>-</a:t>
            </a:r>
            <a:r>
              <a:rPr lang="en-US" altLang="zh-CN" baseline="-25000">
                <a:sym typeface="Symbol" panose="05050102010706020507" pitchFamily="18" charset="2"/>
              </a:rPr>
              <a:t>n-1</a:t>
            </a:r>
            <a:r>
              <a:rPr lang="zh-CN" altLang="en-US">
                <a:sym typeface="Symbol" panose="05050102010706020507" pitchFamily="18" charset="2"/>
              </a:rPr>
              <a:t>是相互独立同分布的随机变量。令</a:t>
            </a:r>
            <a:r>
              <a:rPr lang="en-US" altLang="zh-CN">
                <a:sym typeface="Symbol" panose="05050102010706020507" pitchFamily="18" charset="2"/>
              </a:rPr>
              <a:t>N(t)</a:t>
            </a:r>
            <a:r>
              <a:rPr lang="zh-CN" altLang="en-US">
                <a:sym typeface="Symbol" panose="05050102010706020507" pitchFamily="18" charset="2"/>
              </a:rPr>
              <a:t>表示在时间</a:t>
            </a:r>
            <a:r>
              <a:rPr lang="en-US" altLang="zh-CN">
                <a:sym typeface="Symbol" panose="05050102010706020507" pitchFamily="18" charset="2"/>
              </a:rPr>
              <a:t>[0,t)</a:t>
            </a:r>
            <a:r>
              <a:rPr lang="zh-CN" altLang="en-US">
                <a:sym typeface="Symbol" panose="05050102010706020507" pitchFamily="18" charset="2"/>
              </a:rPr>
              <a:t>内收到的呼唤数，则</a:t>
            </a:r>
            <a:r>
              <a:rPr lang="en-US" altLang="zh-CN">
                <a:sym typeface="Symbol" panose="05050102010706020507" pitchFamily="18" charset="2"/>
              </a:rPr>
              <a:t>{N(t),t0}</a:t>
            </a:r>
            <a:r>
              <a:rPr lang="zh-CN" altLang="en-US"/>
              <a:t>是更新过程。</a:t>
            </a:r>
          </a:p>
        </p:txBody>
      </p:sp>
      <p:sp>
        <p:nvSpPr>
          <p:cNvPr id="133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9A83DE2F-280A-421D-810A-13DBDC56EBB7}" type="slidenum">
              <a:rPr lang="zh-CN" altLang="en-US" sz="1800" smtClean="0">
                <a:solidFill>
                  <a:srgbClr val="00FF00"/>
                </a:solidFill>
                <a:ea typeface="黑体" panose="02010609060101010101" pitchFamily="49" charset="-122"/>
              </a:rPr>
              <a:pPr/>
              <a:t>8</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0879C1B8-E4B8-466C-B358-295EF3C0B578}"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4340" name="Rectangle 2"/>
          <p:cNvSpPr>
            <a:spLocks noGrp="1" noChangeArrowheads="1"/>
          </p:cNvSpPr>
          <p:nvPr>
            <p:ph type="title"/>
          </p:nvPr>
        </p:nvSpPr>
        <p:spPr>
          <a:xfrm>
            <a:off x="1219200" y="282575"/>
            <a:ext cx="7467600" cy="731838"/>
          </a:xfrm>
        </p:spPr>
        <p:txBody>
          <a:bodyPr/>
          <a:lstStyle/>
          <a:p>
            <a:pPr eaLnBrk="1" hangingPunct="1"/>
            <a:r>
              <a:rPr lang="zh-CN" altLang="en-US" sz="4800" smtClean="0"/>
              <a:t>更新过程的概率分布</a:t>
            </a:r>
          </a:p>
        </p:txBody>
      </p:sp>
      <p:sp>
        <p:nvSpPr>
          <p:cNvPr id="306179" name="Rectangle 3"/>
          <p:cNvSpPr>
            <a:spLocks noGrp="1" noChangeArrowheads="1"/>
          </p:cNvSpPr>
          <p:nvPr>
            <p:ph type="body" idx="1"/>
          </p:nvPr>
        </p:nvSpPr>
        <p:spPr>
          <a:xfrm>
            <a:off x="609600" y="990600"/>
            <a:ext cx="8305800" cy="1606550"/>
          </a:xfrm>
        </p:spPr>
        <p:txBody>
          <a:bodyPr/>
          <a:lstStyle/>
          <a:p>
            <a:pPr eaLnBrk="1" hangingPunct="1">
              <a:lnSpc>
                <a:spcPct val="110000"/>
              </a:lnSpc>
              <a:buFont typeface="Wingdings" panose="05000000000000000000" pitchFamily="2" charset="2"/>
              <a:buNone/>
            </a:pPr>
            <a:r>
              <a:rPr lang="en-US" altLang="zh-CN" sz="2400" smtClean="0"/>
              <a:t>	    </a:t>
            </a:r>
            <a:r>
              <a:rPr lang="zh-CN" altLang="en-US" sz="2400" smtClean="0"/>
              <a:t>设</a:t>
            </a:r>
            <a:r>
              <a:rPr lang="en-US" altLang="zh-CN" sz="2400" smtClean="0">
                <a:sym typeface="Symbol" panose="05050102010706020507" pitchFamily="18" charset="2"/>
              </a:rPr>
              <a:t>{N(t),t0}</a:t>
            </a:r>
            <a:r>
              <a:rPr lang="zh-CN" altLang="en-US" sz="2400" smtClean="0"/>
              <a:t>是更新过程，其</a:t>
            </a:r>
            <a:r>
              <a:rPr lang="zh-CN" altLang="en-US" sz="2400" smtClean="0">
                <a:sym typeface="Symbol" panose="05050102010706020507" pitchFamily="18" charset="2"/>
              </a:rPr>
              <a:t>到达的时间为</a:t>
            </a:r>
            <a:r>
              <a:rPr lang="en-US" altLang="zh-CN" sz="2400" baseline="-25000" smtClean="0">
                <a:sym typeface="Symbol" panose="05050102010706020507" pitchFamily="18" charset="2"/>
              </a:rPr>
              <a:t>1</a:t>
            </a:r>
            <a:r>
              <a:rPr lang="en-US" altLang="zh-CN" sz="2400" smtClean="0">
                <a:sym typeface="Symbol" panose="05050102010706020507" pitchFamily="18" charset="2"/>
              </a:rPr>
              <a:t>,</a:t>
            </a:r>
            <a:r>
              <a:rPr lang="en-US" altLang="zh-CN" sz="2400" baseline="-25000" smtClean="0">
                <a:sym typeface="Symbol" panose="05050102010706020507" pitchFamily="18" charset="2"/>
              </a:rPr>
              <a:t>2</a:t>
            </a:r>
            <a:r>
              <a:rPr lang="en-US" altLang="zh-CN" sz="2400" smtClean="0">
                <a:sym typeface="Symbol" panose="05050102010706020507" pitchFamily="18" charset="2"/>
              </a:rPr>
              <a:t>,…,</a:t>
            </a:r>
          </a:p>
          <a:p>
            <a:pPr eaLnBrk="1" hangingPunct="1">
              <a:lnSpc>
                <a:spcPct val="110000"/>
              </a:lnSpc>
              <a:buFont typeface="Wingdings" panose="05000000000000000000" pitchFamily="2" charset="2"/>
              <a:buNone/>
            </a:pPr>
            <a:r>
              <a:rPr lang="en-US" altLang="zh-CN" sz="2400" smtClean="0">
                <a:sym typeface="Symbol" panose="05050102010706020507" pitchFamily="18" charset="2"/>
              </a:rPr>
              <a:t>	</a:t>
            </a:r>
            <a:r>
              <a:rPr lang="en-US" altLang="zh-CN" sz="2400" baseline="-25000" smtClean="0">
                <a:sym typeface="Symbol" panose="05050102010706020507" pitchFamily="18" charset="2"/>
              </a:rPr>
              <a:t>n</a:t>
            </a:r>
            <a:r>
              <a:rPr lang="zh-CN" altLang="en-US" sz="2400" smtClean="0">
                <a:sym typeface="Symbol" panose="05050102010706020507" pitchFamily="18" charset="2"/>
              </a:rPr>
              <a:t>。时间间距</a:t>
            </a:r>
            <a:r>
              <a:rPr lang="en-US" altLang="zh-CN" sz="2400" smtClean="0">
                <a:sym typeface="Symbol" panose="05050102010706020507" pitchFamily="18" charset="2"/>
              </a:rPr>
              <a:t>T</a:t>
            </a:r>
            <a:r>
              <a:rPr lang="en-US" altLang="zh-CN" sz="2400" baseline="-25000" smtClean="0">
                <a:sym typeface="Symbol" panose="05050102010706020507" pitchFamily="18" charset="2"/>
              </a:rPr>
              <a:t>1</a:t>
            </a:r>
            <a:r>
              <a:rPr lang="en-US" altLang="zh-CN" sz="2400" smtClean="0">
                <a:sym typeface="Symbol" panose="05050102010706020507" pitchFamily="18" charset="2"/>
              </a:rPr>
              <a:t>=</a:t>
            </a:r>
            <a:r>
              <a:rPr lang="en-US" altLang="zh-CN" sz="2400" baseline="-25000" smtClean="0">
                <a:sym typeface="Symbol" panose="05050102010706020507" pitchFamily="18" charset="2"/>
              </a:rPr>
              <a:t>1</a:t>
            </a:r>
            <a:r>
              <a:rPr lang="en-US" altLang="zh-CN" sz="2400" smtClean="0">
                <a:sym typeface="Symbol" panose="05050102010706020507" pitchFamily="18" charset="2"/>
              </a:rPr>
              <a:t>,T</a:t>
            </a:r>
            <a:r>
              <a:rPr lang="en-US" altLang="zh-CN" sz="2400" baseline="-25000" smtClean="0">
                <a:sym typeface="Symbol" panose="05050102010706020507" pitchFamily="18" charset="2"/>
              </a:rPr>
              <a:t>2</a:t>
            </a:r>
            <a:r>
              <a:rPr lang="en-US" altLang="zh-CN" sz="2400" smtClean="0">
                <a:sym typeface="Symbol" panose="05050102010706020507" pitchFamily="18" charset="2"/>
              </a:rPr>
              <a:t>=</a:t>
            </a:r>
            <a:r>
              <a:rPr lang="en-US" altLang="zh-CN" sz="2400" baseline="-25000" smtClean="0">
                <a:sym typeface="Symbol" panose="05050102010706020507" pitchFamily="18" charset="2"/>
              </a:rPr>
              <a:t>2</a:t>
            </a:r>
            <a:r>
              <a:rPr lang="en-US" altLang="zh-CN" sz="2400" smtClean="0">
                <a:sym typeface="Symbol" panose="05050102010706020507" pitchFamily="18" charset="2"/>
              </a:rPr>
              <a:t>-</a:t>
            </a:r>
            <a:r>
              <a:rPr lang="en-US" altLang="zh-CN" sz="2400" baseline="-25000" smtClean="0">
                <a:sym typeface="Symbol" panose="05050102010706020507" pitchFamily="18" charset="2"/>
              </a:rPr>
              <a:t>1</a:t>
            </a:r>
            <a:r>
              <a:rPr lang="en-US" altLang="zh-CN" sz="2400" smtClean="0">
                <a:sym typeface="Symbol" panose="05050102010706020507" pitchFamily="18" charset="2"/>
              </a:rPr>
              <a:t>,T</a:t>
            </a:r>
            <a:r>
              <a:rPr lang="en-US" altLang="zh-CN" sz="2400" baseline="-25000" smtClean="0">
                <a:sym typeface="Symbol" panose="05050102010706020507" pitchFamily="18" charset="2"/>
              </a:rPr>
              <a:t>n</a:t>
            </a:r>
            <a:r>
              <a:rPr lang="en-US" altLang="zh-CN" sz="2400" smtClean="0">
                <a:sym typeface="Symbol" panose="05050102010706020507" pitchFamily="18" charset="2"/>
              </a:rPr>
              <a:t>=</a:t>
            </a:r>
            <a:r>
              <a:rPr lang="en-US" altLang="zh-CN" sz="2400" baseline="-25000" smtClean="0">
                <a:sym typeface="Symbol" panose="05050102010706020507" pitchFamily="18" charset="2"/>
              </a:rPr>
              <a:t>n</a:t>
            </a:r>
            <a:r>
              <a:rPr lang="en-US" altLang="zh-CN" sz="2400" smtClean="0">
                <a:sym typeface="Symbol" panose="05050102010706020507" pitchFamily="18" charset="2"/>
              </a:rPr>
              <a:t>-</a:t>
            </a:r>
            <a:r>
              <a:rPr lang="en-US" altLang="zh-CN" sz="2400" baseline="-25000" smtClean="0">
                <a:sym typeface="Symbol" panose="05050102010706020507" pitchFamily="18" charset="2"/>
              </a:rPr>
              <a:t>n-1</a:t>
            </a:r>
            <a:r>
              <a:rPr lang="zh-CN" altLang="en-US" sz="2400" smtClean="0">
                <a:sym typeface="Symbol" panose="05050102010706020507" pitchFamily="18" charset="2"/>
              </a:rPr>
              <a:t>相互独立都与随机变量</a:t>
            </a:r>
            <a:r>
              <a:rPr lang="en-US" altLang="zh-CN" sz="2400" smtClean="0">
                <a:sym typeface="Symbol" panose="05050102010706020507" pitchFamily="18" charset="2"/>
              </a:rPr>
              <a:t>T</a:t>
            </a:r>
            <a:r>
              <a:rPr lang="zh-CN" altLang="en-US" sz="2400" smtClean="0">
                <a:sym typeface="Symbol" panose="05050102010706020507" pitchFamily="18" charset="2"/>
              </a:rPr>
              <a:t>同分布。设</a:t>
            </a:r>
            <a:r>
              <a:rPr lang="en-US" altLang="zh-CN" sz="2400" smtClean="0">
                <a:sym typeface="Symbol" panose="05050102010706020507" pitchFamily="18" charset="2"/>
              </a:rPr>
              <a:t>T</a:t>
            </a:r>
            <a:r>
              <a:rPr lang="zh-CN" altLang="en-US" sz="2400" smtClean="0">
                <a:sym typeface="Symbol" panose="05050102010706020507" pitchFamily="18" charset="2"/>
              </a:rPr>
              <a:t>的分布函数为</a:t>
            </a:r>
            <a:r>
              <a:rPr lang="en-US" altLang="zh-CN" sz="2400" smtClean="0">
                <a:sym typeface="Symbol" panose="05050102010706020507" pitchFamily="18" charset="2"/>
              </a:rPr>
              <a:t>F</a:t>
            </a:r>
            <a:r>
              <a:rPr lang="en-US" altLang="zh-CN" sz="2400" baseline="-25000" smtClean="0">
                <a:sym typeface="Symbol" panose="05050102010706020507" pitchFamily="18" charset="2"/>
              </a:rPr>
              <a:t>T</a:t>
            </a:r>
            <a:r>
              <a:rPr lang="en-US" altLang="zh-CN" sz="2400" smtClean="0">
                <a:sym typeface="Symbol" panose="05050102010706020507" pitchFamily="18" charset="2"/>
              </a:rPr>
              <a:t>(t)</a:t>
            </a:r>
            <a:r>
              <a:rPr lang="zh-CN" altLang="en-US" sz="2400" smtClean="0">
                <a:sym typeface="Symbol" panose="05050102010706020507" pitchFamily="18" charset="2"/>
              </a:rPr>
              <a:t>，故</a:t>
            </a:r>
            <a:r>
              <a:rPr lang="en-US" altLang="zh-CN" sz="2400" smtClean="0">
                <a:sym typeface="Symbol" panose="05050102010706020507" pitchFamily="18" charset="2"/>
              </a:rPr>
              <a:t>T</a:t>
            </a:r>
            <a:r>
              <a:rPr lang="en-US" altLang="zh-CN" sz="2400" baseline="-25000" smtClean="0">
                <a:sym typeface="Symbol" panose="05050102010706020507" pitchFamily="18" charset="2"/>
              </a:rPr>
              <a:t>k</a:t>
            </a:r>
            <a:r>
              <a:rPr lang="zh-CN" altLang="en-US" sz="2400" smtClean="0">
                <a:sym typeface="Symbol" panose="05050102010706020507" pitchFamily="18" charset="2"/>
              </a:rPr>
              <a:t>的分布函数为</a:t>
            </a:r>
            <a:r>
              <a:rPr lang="en-US" altLang="zh-CN" sz="2400" smtClean="0">
                <a:sym typeface="Symbol" panose="05050102010706020507" pitchFamily="18" charset="2"/>
              </a:rPr>
              <a:t>F</a:t>
            </a:r>
            <a:r>
              <a:rPr lang="en-US" altLang="zh-CN" sz="2400" baseline="-25000" smtClean="0">
                <a:sym typeface="Symbol" panose="05050102010706020507" pitchFamily="18" charset="2"/>
              </a:rPr>
              <a:t>Tk</a:t>
            </a:r>
            <a:r>
              <a:rPr lang="en-US" altLang="zh-CN" sz="2400" smtClean="0">
                <a:sym typeface="Symbol" panose="05050102010706020507" pitchFamily="18" charset="2"/>
              </a:rPr>
              <a:t>(t)</a:t>
            </a:r>
            <a:r>
              <a:rPr lang="zh-CN" altLang="en-US" sz="2400" smtClean="0">
                <a:sym typeface="Symbol" panose="05050102010706020507" pitchFamily="18" charset="2"/>
              </a:rPr>
              <a:t>＝</a:t>
            </a:r>
            <a:r>
              <a:rPr lang="en-US" altLang="zh-CN" sz="2400" smtClean="0">
                <a:sym typeface="Symbol" panose="05050102010706020507" pitchFamily="18" charset="2"/>
              </a:rPr>
              <a:t>F</a:t>
            </a:r>
            <a:r>
              <a:rPr lang="en-US" altLang="zh-CN" sz="2400" baseline="-25000" smtClean="0">
                <a:sym typeface="Symbol" panose="05050102010706020507" pitchFamily="18" charset="2"/>
              </a:rPr>
              <a:t>T</a:t>
            </a:r>
            <a:r>
              <a:rPr lang="en-US" altLang="zh-CN" sz="2400" smtClean="0">
                <a:sym typeface="Symbol" panose="05050102010706020507" pitchFamily="18" charset="2"/>
              </a:rPr>
              <a:t>(t)</a:t>
            </a:r>
            <a:r>
              <a:rPr lang="zh-CN" altLang="en-US" sz="2400" smtClean="0">
                <a:sym typeface="Symbol" panose="05050102010706020507" pitchFamily="18" charset="2"/>
              </a:rPr>
              <a:t>，</a:t>
            </a:r>
            <a:r>
              <a:rPr lang="en-US" altLang="zh-CN" sz="2400" smtClean="0">
                <a:sym typeface="Symbol" panose="05050102010706020507" pitchFamily="18" charset="2"/>
              </a:rPr>
              <a:t>k=1,2,…</a:t>
            </a:r>
          </a:p>
        </p:txBody>
      </p:sp>
      <p:sp>
        <p:nvSpPr>
          <p:cNvPr id="306180" name="Rectangle 4"/>
          <p:cNvSpPr>
            <a:spLocks noChangeArrowheads="1"/>
          </p:cNvSpPr>
          <p:nvPr/>
        </p:nvSpPr>
        <p:spPr bwMode="auto">
          <a:xfrm>
            <a:off x="1447800" y="2595563"/>
            <a:ext cx="7467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ym typeface="Symbol" panose="05050102010706020507" pitchFamily="18" charset="2"/>
              </a:rPr>
              <a:t>令更新计数过程的分布函数为</a:t>
            </a:r>
            <a:r>
              <a:rPr lang="en-US" altLang="zh-CN" sz="2400">
                <a:sym typeface="Symbol" panose="05050102010706020507" pitchFamily="18" charset="2"/>
              </a:rPr>
              <a:t>F</a:t>
            </a:r>
            <a:r>
              <a:rPr lang="en-US" altLang="zh-CN" sz="2400" baseline="-25000">
                <a:sym typeface="Symbol" panose="05050102010706020507" pitchFamily="18" charset="2"/>
              </a:rPr>
              <a:t>N(t)</a:t>
            </a:r>
            <a:r>
              <a:rPr lang="en-US" altLang="zh-CN" sz="2400">
                <a:sym typeface="Symbol" panose="05050102010706020507" pitchFamily="18" charset="2"/>
              </a:rPr>
              <a:t>(k)</a:t>
            </a:r>
            <a:r>
              <a:rPr lang="zh-CN" altLang="en-US" sz="2400">
                <a:sym typeface="Symbol" panose="05050102010706020507" pitchFamily="18" charset="2"/>
              </a:rPr>
              <a:t>＝</a:t>
            </a:r>
            <a:r>
              <a:rPr lang="en-US" altLang="zh-CN" sz="2400">
                <a:sym typeface="Symbol" panose="05050102010706020507" pitchFamily="18" charset="2"/>
              </a:rPr>
              <a:t>P{N(t)&lt;k}</a:t>
            </a:r>
            <a:r>
              <a:rPr lang="zh-CN" altLang="en-US" sz="2400">
                <a:sym typeface="Symbol" panose="05050102010706020507" pitchFamily="18" charset="2"/>
              </a:rPr>
              <a:t>，则</a:t>
            </a:r>
          </a:p>
        </p:txBody>
      </p:sp>
      <p:sp>
        <p:nvSpPr>
          <p:cNvPr id="306181" name="Rectangle 5"/>
          <p:cNvSpPr>
            <a:spLocks noChangeArrowheads="1"/>
          </p:cNvSpPr>
          <p:nvPr/>
        </p:nvSpPr>
        <p:spPr bwMode="auto">
          <a:xfrm>
            <a:off x="1066800" y="2992438"/>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
                <a:srgbClr val="6600CC"/>
              </a:buClr>
              <a:buFontTx/>
              <a:buAutoNum type="arabicParenR"/>
            </a:pPr>
            <a:r>
              <a:rPr lang="zh-CN" altLang="en-US" sz="2400">
                <a:sym typeface="Symbol" panose="05050102010706020507" pitchFamily="18" charset="2"/>
              </a:rPr>
              <a:t>由时间间距</a:t>
            </a:r>
            <a:r>
              <a:rPr lang="en-US" altLang="zh-CN" sz="2400">
                <a:sym typeface="Symbol" panose="05050102010706020507" pitchFamily="18" charset="2"/>
              </a:rPr>
              <a:t>T</a:t>
            </a:r>
            <a:r>
              <a:rPr lang="zh-CN" altLang="en-US" sz="2400">
                <a:sym typeface="Symbol" panose="05050102010706020507" pitchFamily="18" charset="2"/>
              </a:rPr>
              <a:t>的特征函数</a:t>
            </a:r>
            <a:r>
              <a:rPr lang="en-US" altLang="zh-CN" sz="2400" baseline="-25000">
                <a:sym typeface="Symbol" panose="05050102010706020507" pitchFamily="18" charset="2"/>
              </a:rPr>
              <a:t>T</a:t>
            </a:r>
            <a:r>
              <a:rPr lang="en-US" altLang="zh-CN" sz="2400">
                <a:sym typeface="Symbol" panose="05050102010706020507" pitchFamily="18" charset="2"/>
              </a:rPr>
              <a:t>(u)</a:t>
            </a:r>
            <a:r>
              <a:rPr lang="zh-CN" altLang="en-US" sz="2400">
                <a:sym typeface="Symbol" panose="05050102010706020507" pitchFamily="18" charset="2"/>
              </a:rPr>
              <a:t>，计算到达时间</a:t>
            </a:r>
            <a:r>
              <a:rPr lang="en-US" altLang="zh-CN" sz="2400" baseline="-25000">
                <a:sym typeface="Symbol" panose="05050102010706020507" pitchFamily="18" charset="2"/>
              </a:rPr>
              <a:t>k</a:t>
            </a:r>
            <a:r>
              <a:rPr lang="zh-CN" altLang="en-US" sz="2400">
                <a:sym typeface="Symbol" panose="05050102010706020507" pitchFamily="18" charset="2"/>
              </a:rPr>
              <a:t>＝    的特征函数：</a:t>
            </a:r>
          </a:p>
        </p:txBody>
      </p:sp>
      <p:graphicFrame>
        <p:nvGraphicFramePr>
          <p:cNvPr id="306182" name="Object 6"/>
          <p:cNvGraphicFramePr>
            <a:graphicFrameLocks noChangeAspect="1"/>
          </p:cNvGraphicFramePr>
          <p:nvPr/>
        </p:nvGraphicFramePr>
        <p:xfrm>
          <a:off x="8256588" y="2900363"/>
          <a:ext cx="563562" cy="660400"/>
        </p:xfrm>
        <a:graphic>
          <a:graphicData uri="http://schemas.openxmlformats.org/presentationml/2006/ole">
            <mc:AlternateContent xmlns:mc="http://schemas.openxmlformats.org/markup-compatibility/2006">
              <mc:Choice xmlns:v="urn:schemas-microsoft-com:vml" Requires="v">
                <p:oleObj spid="_x0000_s14351" name="Equation" r:id="rId3" imgW="368140" imgH="431613" progId="Equation.3">
                  <p:embed/>
                </p:oleObj>
              </mc:Choice>
              <mc:Fallback>
                <p:oleObj name="Equation" r:id="rId3" imgW="368140"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6588" y="2900363"/>
                        <a:ext cx="56356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6183" name="Object 7"/>
          <p:cNvGraphicFramePr>
            <a:graphicFrameLocks noChangeAspect="1"/>
          </p:cNvGraphicFramePr>
          <p:nvPr/>
        </p:nvGraphicFramePr>
        <p:xfrm>
          <a:off x="3478213" y="3332163"/>
          <a:ext cx="2109787" cy="496887"/>
        </p:xfrm>
        <a:graphic>
          <a:graphicData uri="http://schemas.openxmlformats.org/presentationml/2006/ole">
            <mc:AlternateContent xmlns:mc="http://schemas.openxmlformats.org/markup-compatibility/2006">
              <mc:Choice xmlns:v="urn:schemas-microsoft-com:vml" Requires="v">
                <p:oleObj spid="_x0000_s14352" name="公式" r:id="rId5" imgW="1079032" imgH="253890" progId="Equation.3">
                  <p:embed/>
                </p:oleObj>
              </mc:Choice>
              <mc:Fallback>
                <p:oleObj name="公式" r:id="rId5" imgW="1079032" imgH="25389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8213" y="3332163"/>
                        <a:ext cx="21097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6184" name="Rectangle 8"/>
          <p:cNvSpPr>
            <a:spLocks noChangeArrowheads="1"/>
          </p:cNvSpPr>
          <p:nvPr/>
        </p:nvSpPr>
        <p:spPr bwMode="auto">
          <a:xfrm>
            <a:off x="1066800" y="3770313"/>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
                <a:srgbClr val="6600CC"/>
              </a:buClr>
              <a:buFontTx/>
              <a:buAutoNum type="arabicParenR" startAt="2"/>
            </a:pPr>
            <a:r>
              <a:rPr lang="zh-CN" altLang="en-US" sz="2400">
                <a:sym typeface="Symbol" panose="05050102010706020507" pitchFamily="18" charset="2"/>
              </a:rPr>
              <a:t>由</a:t>
            </a:r>
            <a:r>
              <a:rPr lang="en-US" altLang="zh-CN" sz="2400" baseline="-25000">
                <a:sym typeface="Symbol" panose="05050102010706020507" pitchFamily="18" charset="2"/>
              </a:rPr>
              <a:t>k</a:t>
            </a:r>
            <a:r>
              <a:rPr lang="zh-CN" altLang="en-US" sz="2400">
                <a:sym typeface="Symbol" panose="05050102010706020507" pitchFamily="18" charset="2"/>
              </a:rPr>
              <a:t>的特征函数</a:t>
            </a:r>
            <a:r>
              <a:rPr lang="zh-CN" altLang="en-US" sz="2400" baseline="-25000">
                <a:sym typeface="Symbol" panose="05050102010706020507" pitchFamily="18" charset="2"/>
              </a:rPr>
              <a:t></a:t>
            </a:r>
            <a:r>
              <a:rPr lang="en-US" altLang="zh-CN" sz="2400" baseline="-25000">
                <a:sym typeface="Symbol" panose="05050102010706020507" pitchFamily="18" charset="2"/>
              </a:rPr>
              <a:t>k</a:t>
            </a:r>
            <a:r>
              <a:rPr lang="en-US" altLang="zh-CN" sz="2400">
                <a:sym typeface="Symbol" panose="05050102010706020507" pitchFamily="18" charset="2"/>
              </a:rPr>
              <a:t>(u)</a:t>
            </a:r>
            <a:r>
              <a:rPr lang="zh-CN" altLang="en-US" sz="2400">
                <a:sym typeface="Symbol" panose="05050102010706020507" pitchFamily="18" charset="2"/>
              </a:rPr>
              <a:t>确定</a:t>
            </a:r>
            <a:r>
              <a:rPr lang="en-US" altLang="zh-CN" sz="2400" baseline="-25000">
                <a:sym typeface="Symbol" panose="05050102010706020507" pitchFamily="18" charset="2"/>
              </a:rPr>
              <a:t>k</a:t>
            </a:r>
            <a:r>
              <a:rPr lang="zh-CN" altLang="en-US" sz="2400">
                <a:sym typeface="Symbol" panose="05050102010706020507" pitchFamily="18" charset="2"/>
              </a:rPr>
              <a:t>的概率密度</a:t>
            </a:r>
            <a:r>
              <a:rPr lang="en-US" altLang="zh-CN" sz="2400">
                <a:sym typeface="Symbol" panose="05050102010706020507" pitchFamily="18" charset="2"/>
              </a:rPr>
              <a:t>f</a:t>
            </a:r>
            <a:r>
              <a:rPr lang="en-US" altLang="zh-CN" sz="2400" baseline="-25000">
                <a:sym typeface="Symbol" panose="05050102010706020507" pitchFamily="18" charset="2"/>
              </a:rPr>
              <a:t>k</a:t>
            </a:r>
            <a:r>
              <a:rPr lang="en-US" altLang="zh-CN" sz="2400">
                <a:sym typeface="Symbol" panose="05050102010706020507" pitchFamily="18" charset="2"/>
              </a:rPr>
              <a:t>(t)</a:t>
            </a:r>
            <a:r>
              <a:rPr lang="zh-CN" altLang="en-US" sz="2400">
                <a:sym typeface="Symbol" panose="05050102010706020507" pitchFamily="18" charset="2"/>
              </a:rPr>
              <a:t>和分布函数</a:t>
            </a:r>
            <a:r>
              <a:rPr lang="en-US" altLang="zh-CN" sz="2400">
                <a:sym typeface="Symbol" panose="05050102010706020507" pitchFamily="18" charset="2"/>
              </a:rPr>
              <a:t>F</a:t>
            </a:r>
            <a:r>
              <a:rPr lang="en-US" altLang="zh-CN" sz="2400" baseline="-25000">
                <a:sym typeface="Symbol" panose="05050102010706020507" pitchFamily="18" charset="2"/>
              </a:rPr>
              <a:t></a:t>
            </a:r>
            <a:r>
              <a:rPr lang="en-US" altLang="zh-CN" sz="2400" baseline="-50000">
                <a:sym typeface="Symbol" panose="05050102010706020507" pitchFamily="18" charset="2"/>
              </a:rPr>
              <a:t>k</a:t>
            </a:r>
            <a:r>
              <a:rPr lang="en-US" altLang="zh-CN" sz="2400">
                <a:sym typeface="Symbol" panose="05050102010706020507" pitchFamily="18" charset="2"/>
              </a:rPr>
              <a:t>(t)</a:t>
            </a:r>
            <a:r>
              <a:rPr lang="zh-CN" altLang="en-US" sz="2400">
                <a:sym typeface="Symbol" panose="05050102010706020507" pitchFamily="18" charset="2"/>
              </a:rPr>
              <a:t>；</a:t>
            </a:r>
          </a:p>
          <a:p>
            <a:pPr eaLnBrk="1" hangingPunct="1">
              <a:lnSpc>
                <a:spcPct val="100000"/>
              </a:lnSpc>
              <a:buClr>
                <a:srgbClr val="6600CC"/>
              </a:buClr>
              <a:buFontTx/>
              <a:buAutoNum type="arabicParenR" startAt="2"/>
            </a:pPr>
            <a:r>
              <a:rPr lang="zh-CN" altLang="en-US" sz="2400">
                <a:sym typeface="Symbol" panose="05050102010706020507" pitchFamily="18" charset="2"/>
              </a:rPr>
              <a:t>由</a:t>
            </a:r>
            <a:r>
              <a:rPr lang="en-US" altLang="zh-CN" sz="2400">
                <a:sym typeface="Symbol" panose="05050102010706020507" pitchFamily="18" charset="2"/>
              </a:rPr>
              <a:t>F</a:t>
            </a:r>
            <a:r>
              <a:rPr lang="en-US" altLang="zh-CN" sz="2400" baseline="-25000">
                <a:sym typeface="Symbol" panose="05050102010706020507" pitchFamily="18" charset="2"/>
              </a:rPr>
              <a:t></a:t>
            </a:r>
            <a:r>
              <a:rPr lang="en-US" altLang="zh-CN" sz="2400" baseline="-50000">
                <a:sym typeface="Symbol" panose="05050102010706020507" pitchFamily="18" charset="2"/>
              </a:rPr>
              <a:t>k</a:t>
            </a:r>
            <a:r>
              <a:rPr lang="en-US" altLang="zh-CN" sz="2400">
                <a:sym typeface="Symbol" panose="05050102010706020507" pitchFamily="18" charset="2"/>
              </a:rPr>
              <a:t>(t)</a:t>
            </a:r>
            <a:r>
              <a:rPr lang="zh-CN" altLang="en-US" sz="2400">
                <a:sym typeface="Symbol" panose="05050102010706020507" pitchFamily="18" charset="2"/>
              </a:rPr>
              <a:t>确定更新计数过程</a:t>
            </a:r>
            <a:r>
              <a:rPr lang="en-US" altLang="zh-CN" sz="2400">
                <a:sym typeface="Symbol" panose="05050102010706020507" pitchFamily="18" charset="2"/>
              </a:rPr>
              <a:t>{N(t),t0}</a:t>
            </a:r>
            <a:r>
              <a:rPr lang="zh-CN" altLang="en-US" sz="2400">
                <a:sym typeface="Symbol" panose="05050102010706020507" pitchFamily="18" charset="2"/>
              </a:rPr>
              <a:t>的分布函数。</a:t>
            </a:r>
          </a:p>
        </p:txBody>
      </p:sp>
      <p:sp>
        <p:nvSpPr>
          <p:cNvPr id="306185" name="Rectangle 9"/>
          <p:cNvSpPr>
            <a:spLocks noChangeArrowheads="1"/>
          </p:cNvSpPr>
          <p:nvPr/>
        </p:nvSpPr>
        <p:spPr bwMode="auto">
          <a:xfrm>
            <a:off x="1066800" y="4956175"/>
            <a:ext cx="78486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00FF"/>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
                <a:srgbClr val="00FF00"/>
              </a:buClr>
              <a:buFontTx/>
              <a:buNone/>
            </a:pPr>
            <a:r>
              <a:rPr lang="zh-CN" altLang="en-US" sz="2400">
                <a:sym typeface="Symbol" panose="05050102010706020507" pitchFamily="18" charset="2"/>
              </a:rPr>
              <a:t>由于事件</a:t>
            </a:r>
            <a:r>
              <a:rPr lang="en-US" altLang="zh-CN" sz="2400">
                <a:sym typeface="Symbol" panose="05050102010706020507" pitchFamily="18" charset="2"/>
              </a:rPr>
              <a:t>{</a:t>
            </a:r>
            <a:r>
              <a:rPr lang="en-US" altLang="zh-CN" sz="2400" baseline="-25000">
                <a:sym typeface="Symbol" panose="05050102010706020507" pitchFamily="18" charset="2"/>
              </a:rPr>
              <a:t>k</a:t>
            </a:r>
            <a:r>
              <a:rPr lang="en-US" altLang="zh-CN" sz="2400">
                <a:sym typeface="Symbol" panose="05050102010706020507" pitchFamily="18" charset="2"/>
              </a:rPr>
              <a:t>&lt;t}</a:t>
            </a:r>
            <a:r>
              <a:rPr lang="zh-CN" altLang="en-US" sz="2400">
                <a:sym typeface="Symbol" panose="05050102010706020507" pitchFamily="18" charset="2"/>
              </a:rPr>
              <a:t>与事件</a:t>
            </a:r>
            <a:r>
              <a:rPr lang="en-US" altLang="zh-CN" sz="2400">
                <a:sym typeface="Symbol" panose="05050102010706020507" pitchFamily="18" charset="2"/>
              </a:rPr>
              <a:t>{N(t)k}</a:t>
            </a:r>
            <a:r>
              <a:rPr lang="zh-CN" altLang="en-US" sz="2400">
                <a:sym typeface="Symbol" panose="05050102010706020507" pitchFamily="18" charset="2"/>
              </a:rPr>
              <a:t>等价，从而</a:t>
            </a:r>
          </a:p>
          <a:p>
            <a:pPr algn="ctr" eaLnBrk="1" hangingPunct="1">
              <a:lnSpc>
                <a:spcPct val="100000"/>
              </a:lnSpc>
              <a:buClr>
                <a:srgbClr val="00FF00"/>
              </a:buClr>
              <a:buFontTx/>
              <a:buNone/>
            </a:pPr>
            <a:r>
              <a:rPr lang="en-US" altLang="zh-CN" sz="2400">
                <a:sym typeface="Symbol" panose="05050102010706020507" pitchFamily="18" charset="2"/>
              </a:rPr>
              <a:t>P{</a:t>
            </a:r>
            <a:r>
              <a:rPr lang="en-US" altLang="zh-CN" sz="2400" baseline="-25000">
                <a:sym typeface="Symbol" panose="05050102010706020507" pitchFamily="18" charset="2"/>
              </a:rPr>
              <a:t>k</a:t>
            </a:r>
            <a:r>
              <a:rPr lang="en-US" altLang="zh-CN" sz="2400">
                <a:sym typeface="Symbol" panose="05050102010706020507" pitchFamily="18" charset="2"/>
              </a:rPr>
              <a:t>&lt;t}</a:t>
            </a:r>
            <a:r>
              <a:rPr lang="zh-CN" altLang="en-US" sz="2400">
                <a:sym typeface="Symbol" panose="05050102010706020507" pitchFamily="18" charset="2"/>
              </a:rPr>
              <a:t>＝</a:t>
            </a:r>
            <a:r>
              <a:rPr lang="en-US" altLang="zh-CN" sz="2400">
                <a:sym typeface="Symbol" panose="05050102010706020507" pitchFamily="18" charset="2"/>
              </a:rPr>
              <a:t>P{N(t)k}</a:t>
            </a:r>
            <a:r>
              <a:rPr lang="zh-CN" altLang="en-US" sz="2400">
                <a:sym typeface="Symbol" panose="05050102010706020507" pitchFamily="18" charset="2"/>
              </a:rPr>
              <a:t>＝</a:t>
            </a:r>
            <a:r>
              <a:rPr lang="en-US" altLang="zh-CN" sz="2400">
                <a:sym typeface="Symbol" panose="05050102010706020507" pitchFamily="18" charset="2"/>
              </a:rPr>
              <a:t>1-P{N(t)&lt;k}</a:t>
            </a:r>
          </a:p>
          <a:p>
            <a:pPr eaLnBrk="1" hangingPunct="1">
              <a:lnSpc>
                <a:spcPct val="100000"/>
              </a:lnSpc>
              <a:buClr>
                <a:srgbClr val="00FF00"/>
              </a:buClr>
              <a:buFontTx/>
              <a:buNone/>
            </a:pPr>
            <a:r>
              <a:rPr lang="zh-CN" altLang="en-US" sz="2400">
                <a:sym typeface="Symbol" panose="05050102010706020507" pitchFamily="18" charset="2"/>
              </a:rPr>
              <a:t>即			</a:t>
            </a:r>
            <a:r>
              <a:rPr lang="en-US" altLang="zh-CN" sz="2400">
                <a:sym typeface="Symbol" panose="05050102010706020507" pitchFamily="18" charset="2"/>
              </a:rPr>
              <a:t>F</a:t>
            </a:r>
            <a:r>
              <a:rPr lang="en-US" altLang="zh-CN" sz="2400" baseline="-25000">
                <a:sym typeface="Symbol" panose="05050102010706020507" pitchFamily="18" charset="2"/>
              </a:rPr>
              <a:t></a:t>
            </a:r>
            <a:r>
              <a:rPr lang="en-US" altLang="zh-CN" sz="2400" baseline="-50000">
                <a:sym typeface="Symbol" panose="05050102010706020507" pitchFamily="18" charset="2"/>
              </a:rPr>
              <a:t>k</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1</a:t>
            </a:r>
            <a:r>
              <a:rPr lang="zh-CN" altLang="en-US" sz="2400">
                <a:sym typeface="Symbol" panose="05050102010706020507" pitchFamily="18" charset="2"/>
              </a:rPr>
              <a:t>－</a:t>
            </a:r>
            <a:r>
              <a:rPr lang="en-US" altLang="zh-CN" sz="2400">
                <a:sym typeface="Symbol" panose="05050102010706020507" pitchFamily="18" charset="2"/>
              </a:rPr>
              <a:t>F</a:t>
            </a:r>
            <a:r>
              <a:rPr lang="en-US" altLang="zh-CN" sz="2400" baseline="-25000">
                <a:sym typeface="Symbol" panose="05050102010706020507" pitchFamily="18" charset="2"/>
              </a:rPr>
              <a:t>N(t)</a:t>
            </a:r>
            <a:r>
              <a:rPr lang="en-US" altLang="zh-CN" sz="2400">
                <a:sym typeface="Symbol" panose="05050102010706020507" pitchFamily="18" charset="2"/>
              </a:rPr>
              <a:t>(k)</a:t>
            </a:r>
          </a:p>
          <a:p>
            <a:pPr eaLnBrk="1" hangingPunct="1">
              <a:lnSpc>
                <a:spcPct val="100000"/>
              </a:lnSpc>
              <a:buClr>
                <a:srgbClr val="00FF00"/>
              </a:buClr>
              <a:buFontTx/>
              <a:buNone/>
            </a:pPr>
            <a:r>
              <a:rPr lang="zh-CN" altLang="en-US" sz="2400">
                <a:sym typeface="Symbol" panose="05050102010706020507" pitchFamily="18" charset="2"/>
              </a:rPr>
              <a:t>故			</a:t>
            </a:r>
            <a:r>
              <a:rPr lang="en-US" altLang="zh-CN" sz="2400">
                <a:sym typeface="Symbol" panose="05050102010706020507" pitchFamily="18" charset="2"/>
              </a:rPr>
              <a:t>F</a:t>
            </a:r>
            <a:r>
              <a:rPr lang="en-US" altLang="zh-CN" sz="2400" baseline="-25000">
                <a:sym typeface="Symbol" panose="05050102010706020507" pitchFamily="18" charset="2"/>
              </a:rPr>
              <a:t>N(t)</a:t>
            </a:r>
            <a:r>
              <a:rPr lang="en-US" altLang="zh-CN" sz="2400">
                <a:sym typeface="Symbol" panose="05050102010706020507" pitchFamily="18" charset="2"/>
              </a:rPr>
              <a:t>(k)</a:t>
            </a:r>
            <a:r>
              <a:rPr lang="zh-CN" altLang="en-US" sz="2400">
                <a:sym typeface="Symbol" panose="05050102010706020507" pitchFamily="18" charset="2"/>
              </a:rPr>
              <a:t>＝</a:t>
            </a:r>
            <a:r>
              <a:rPr lang="en-US" altLang="zh-CN" sz="2400">
                <a:sym typeface="Symbol" panose="05050102010706020507" pitchFamily="18" charset="2"/>
              </a:rPr>
              <a:t>1</a:t>
            </a:r>
            <a:r>
              <a:rPr lang="zh-CN" altLang="en-US" sz="2400">
                <a:sym typeface="Symbol" panose="05050102010706020507" pitchFamily="18" charset="2"/>
              </a:rPr>
              <a:t>－</a:t>
            </a:r>
            <a:r>
              <a:rPr lang="en-US" altLang="zh-CN" sz="2400">
                <a:sym typeface="Symbol" panose="05050102010706020507" pitchFamily="18" charset="2"/>
              </a:rPr>
              <a:t>F</a:t>
            </a:r>
            <a:r>
              <a:rPr lang="en-US" altLang="zh-CN" sz="2400" baseline="-25000">
                <a:sym typeface="Symbol" panose="05050102010706020507" pitchFamily="18" charset="2"/>
              </a:rPr>
              <a:t></a:t>
            </a:r>
            <a:r>
              <a:rPr lang="en-US" altLang="zh-CN" sz="2400" baseline="-50000">
                <a:sym typeface="Symbol" panose="05050102010706020507" pitchFamily="18" charset="2"/>
              </a:rPr>
              <a:t>k</a:t>
            </a:r>
            <a:r>
              <a:rPr lang="en-US" altLang="zh-CN" sz="2400">
                <a:sym typeface="Symbol" panose="05050102010706020507" pitchFamily="18" charset="2"/>
              </a:rPr>
              <a:t>(t)</a:t>
            </a:r>
          </a:p>
        </p:txBody>
      </p:sp>
      <p:sp>
        <p:nvSpPr>
          <p:cNvPr id="143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smtClean="0">
                <a:solidFill>
                  <a:srgbClr val="00FF00"/>
                </a:solidFill>
                <a:ea typeface="黑体" panose="02010609060101010101" pitchFamily="49" charset="-122"/>
              </a:rPr>
              <a:t>33</a:t>
            </a:r>
            <a:r>
              <a:rPr lang="zh-CN" altLang="en-US" sz="1800" smtClean="0">
                <a:solidFill>
                  <a:srgbClr val="00FF00"/>
                </a:solidFill>
                <a:ea typeface="黑体" panose="02010609060101010101" pitchFamily="49" charset="-122"/>
              </a:rPr>
              <a:t>－</a:t>
            </a:r>
            <a:fld id="{0D8934B6-8F30-47C8-9390-2FC6277F7D61}" type="slidenum">
              <a:rPr lang="zh-CN" altLang="en-US" sz="1800" smtClean="0">
                <a:solidFill>
                  <a:srgbClr val="00FF00"/>
                </a:solidFill>
                <a:ea typeface="黑体" panose="02010609060101010101" pitchFamily="49" charset="-122"/>
              </a:rPr>
              <a:pPr/>
              <a:t>9</a:t>
            </a:fld>
            <a:endParaRPr lang="zh-CN" altLang="en-US" sz="1800" smtClean="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500" fill="hold"/>
                                        <p:tgtEl>
                                          <p:spTgt spid="306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617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6179">
                                            <p:txEl>
                                              <p:pRg st="1" end="1"/>
                                            </p:txEl>
                                          </p:spTgt>
                                        </p:tgtEl>
                                        <p:attrNameLst>
                                          <p:attrName>style.visibility</p:attrName>
                                        </p:attrNameLst>
                                      </p:cBhvr>
                                      <p:to>
                                        <p:strVal val="visible"/>
                                      </p:to>
                                    </p:set>
                                    <p:anim calcmode="lin" valueType="num">
                                      <p:cBhvr additive="base">
                                        <p:cTn id="12" dur="500" fill="hold"/>
                                        <p:tgtEl>
                                          <p:spTgt spid="3061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617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6180"/>
                                        </p:tgtEl>
                                        <p:attrNameLst>
                                          <p:attrName>style.visibility</p:attrName>
                                        </p:attrNameLst>
                                      </p:cBhvr>
                                      <p:to>
                                        <p:strVal val="visible"/>
                                      </p:to>
                                    </p:set>
                                    <p:anim calcmode="lin" valueType="num">
                                      <p:cBhvr additive="base">
                                        <p:cTn id="17" dur="500" fill="hold"/>
                                        <p:tgtEl>
                                          <p:spTgt spid="306180"/>
                                        </p:tgtEl>
                                        <p:attrNameLst>
                                          <p:attrName>ppt_x</p:attrName>
                                        </p:attrNameLst>
                                      </p:cBhvr>
                                      <p:tavLst>
                                        <p:tav tm="0">
                                          <p:val>
                                            <p:strVal val="#ppt_x"/>
                                          </p:val>
                                        </p:tav>
                                        <p:tav tm="100000">
                                          <p:val>
                                            <p:strVal val="#ppt_x"/>
                                          </p:val>
                                        </p:tav>
                                      </p:tavLst>
                                    </p:anim>
                                    <p:anim calcmode="lin" valueType="num">
                                      <p:cBhvr additive="base">
                                        <p:cTn id="18" dur="500" fill="hold"/>
                                        <p:tgtEl>
                                          <p:spTgt spid="30618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06181"/>
                                        </p:tgtEl>
                                        <p:attrNameLst>
                                          <p:attrName>style.visibility</p:attrName>
                                        </p:attrNameLst>
                                      </p:cBhvr>
                                      <p:to>
                                        <p:strVal val="visible"/>
                                      </p:to>
                                    </p:set>
                                    <p:anim calcmode="lin" valueType="num">
                                      <p:cBhvr additive="base">
                                        <p:cTn id="22" dur="500" fill="hold"/>
                                        <p:tgtEl>
                                          <p:spTgt spid="306181"/>
                                        </p:tgtEl>
                                        <p:attrNameLst>
                                          <p:attrName>ppt_x</p:attrName>
                                        </p:attrNameLst>
                                      </p:cBhvr>
                                      <p:tavLst>
                                        <p:tav tm="0">
                                          <p:val>
                                            <p:strVal val="#ppt_x"/>
                                          </p:val>
                                        </p:tav>
                                        <p:tav tm="100000">
                                          <p:val>
                                            <p:strVal val="#ppt_x"/>
                                          </p:val>
                                        </p:tav>
                                      </p:tavLst>
                                    </p:anim>
                                    <p:anim calcmode="lin" valueType="num">
                                      <p:cBhvr additive="base">
                                        <p:cTn id="23" dur="500" fill="hold"/>
                                        <p:tgtEl>
                                          <p:spTgt spid="30618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306182"/>
                                        </p:tgtEl>
                                        <p:attrNameLst>
                                          <p:attrName>style.visibility</p:attrName>
                                        </p:attrNameLst>
                                      </p:cBhvr>
                                      <p:to>
                                        <p:strVal val="visible"/>
                                      </p:to>
                                    </p:set>
                                    <p:anim calcmode="lin" valueType="num">
                                      <p:cBhvr additive="base">
                                        <p:cTn id="27" dur="500" fill="hold"/>
                                        <p:tgtEl>
                                          <p:spTgt spid="306182"/>
                                        </p:tgtEl>
                                        <p:attrNameLst>
                                          <p:attrName>ppt_x</p:attrName>
                                        </p:attrNameLst>
                                      </p:cBhvr>
                                      <p:tavLst>
                                        <p:tav tm="0">
                                          <p:val>
                                            <p:strVal val="1+#ppt_w/2"/>
                                          </p:val>
                                        </p:tav>
                                        <p:tav tm="100000">
                                          <p:val>
                                            <p:strVal val="#ppt_x"/>
                                          </p:val>
                                        </p:tav>
                                      </p:tavLst>
                                    </p:anim>
                                    <p:anim calcmode="lin" valueType="num">
                                      <p:cBhvr additive="base">
                                        <p:cTn id="28" dur="500" fill="hold"/>
                                        <p:tgtEl>
                                          <p:spTgt spid="306182"/>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nodeType="afterEffect">
                                  <p:stCondLst>
                                    <p:cond delay="0"/>
                                  </p:stCondLst>
                                  <p:childTnLst>
                                    <p:set>
                                      <p:cBhvr>
                                        <p:cTn id="31" dur="1" fill="hold">
                                          <p:stCondLst>
                                            <p:cond delay="0"/>
                                          </p:stCondLst>
                                        </p:cTn>
                                        <p:tgtEl>
                                          <p:spTgt spid="306183"/>
                                        </p:tgtEl>
                                        <p:attrNameLst>
                                          <p:attrName>style.visibility</p:attrName>
                                        </p:attrNameLst>
                                      </p:cBhvr>
                                      <p:to>
                                        <p:strVal val="visible"/>
                                      </p:to>
                                    </p:set>
                                    <p:anim calcmode="lin" valueType="num">
                                      <p:cBhvr additive="base">
                                        <p:cTn id="32" dur="500" fill="hold"/>
                                        <p:tgtEl>
                                          <p:spTgt spid="306183"/>
                                        </p:tgtEl>
                                        <p:attrNameLst>
                                          <p:attrName>ppt_x</p:attrName>
                                        </p:attrNameLst>
                                      </p:cBhvr>
                                      <p:tavLst>
                                        <p:tav tm="0">
                                          <p:val>
                                            <p:strVal val="1+#ppt_w/2"/>
                                          </p:val>
                                        </p:tav>
                                        <p:tav tm="100000">
                                          <p:val>
                                            <p:strVal val="#ppt_x"/>
                                          </p:val>
                                        </p:tav>
                                      </p:tavLst>
                                    </p:anim>
                                    <p:anim calcmode="lin" valueType="num">
                                      <p:cBhvr additive="base">
                                        <p:cTn id="33" dur="500" fill="hold"/>
                                        <p:tgtEl>
                                          <p:spTgt spid="306183"/>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06184">
                                            <p:txEl>
                                              <p:pRg st="0" end="0"/>
                                            </p:txEl>
                                          </p:spTgt>
                                        </p:tgtEl>
                                        <p:attrNameLst>
                                          <p:attrName>style.visibility</p:attrName>
                                        </p:attrNameLst>
                                      </p:cBhvr>
                                      <p:to>
                                        <p:strVal val="visible"/>
                                      </p:to>
                                    </p:set>
                                    <p:anim calcmode="lin" valueType="num">
                                      <p:cBhvr additive="base">
                                        <p:cTn id="37" dur="500" fill="hold"/>
                                        <p:tgtEl>
                                          <p:spTgt spid="30618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61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6184">
                                            <p:txEl>
                                              <p:pRg st="1" end="1"/>
                                            </p:txEl>
                                          </p:spTgt>
                                        </p:tgtEl>
                                        <p:attrNameLst>
                                          <p:attrName>style.visibility</p:attrName>
                                        </p:attrNameLst>
                                      </p:cBhvr>
                                      <p:to>
                                        <p:strVal val="visible"/>
                                      </p:to>
                                    </p:set>
                                    <p:anim calcmode="lin" valueType="num">
                                      <p:cBhvr additive="base">
                                        <p:cTn id="43" dur="500" fill="hold"/>
                                        <p:tgtEl>
                                          <p:spTgt spid="30618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6184">
                                            <p:txEl>
                                              <p:pRg st="1" end="1"/>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306185"/>
                                        </p:tgtEl>
                                        <p:attrNameLst>
                                          <p:attrName>style.visibility</p:attrName>
                                        </p:attrNameLst>
                                      </p:cBhvr>
                                      <p:to>
                                        <p:strVal val="visible"/>
                                      </p:to>
                                    </p:set>
                                    <p:anim calcmode="lin" valueType="num">
                                      <p:cBhvr additive="base">
                                        <p:cTn id="48" dur="500" fill="hold"/>
                                        <p:tgtEl>
                                          <p:spTgt spid="306185"/>
                                        </p:tgtEl>
                                        <p:attrNameLst>
                                          <p:attrName>ppt_x</p:attrName>
                                        </p:attrNameLst>
                                      </p:cBhvr>
                                      <p:tavLst>
                                        <p:tav tm="0">
                                          <p:val>
                                            <p:strVal val="#ppt_x"/>
                                          </p:val>
                                        </p:tav>
                                        <p:tav tm="100000">
                                          <p:val>
                                            <p:strVal val="#ppt_x"/>
                                          </p:val>
                                        </p:tav>
                                      </p:tavLst>
                                    </p:anim>
                                    <p:anim calcmode="lin" valueType="num">
                                      <p:cBhvr additive="base">
                                        <p:cTn id="49" dur="500" fill="hold"/>
                                        <p:tgtEl>
                                          <p:spTgt spid="306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P spid="306180" grpId="0"/>
      <p:bldP spid="306181" grpId="0"/>
      <p:bldP spid="306184" grpId="0" build="p"/>
      <p:bldP spid="306185"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1620</TotalTime>
  <Words>2276</Words>
  <Application>Microsoft Office PowerPoint</Application>
  <PresentationFormat>全屏显示(4:3)</PresentationFormat>
  <Paragraphs>376</Paragraphs>
  <Slides>33</Slides>
  <Notes>21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33</vt:i4>
      </vt:variant>
    </vt:vector>
  </HeadingPairs>
  <TitlesOfParts>
    <vt:vector size="43" baseType="lpstr">
      <vt:lpstr>黑体</vt:lpstr>
      <vt:lpstr>华文行楷</vt:lpstr>
      <vt:lpstr>宋体</vt:lpstr>
      <vt:lpstr>Symbol</vt:lpstr>
      <vt:lpstr>Times New Roman</vt:lpstr>
      <vt:lpstr>Wingdings</vt:lpstr>
      <vt:lpstr>默认设计模板</vt:lpstr>
      <vt:lpstr>BMP 图象</vt:lpstr>
      <vt:lpstr>Equation</vt:lpstr>
      <vt:lpstr>公式</vt:lpstr>
      <vt:lpstr>随机过程与排队论</vt:lpstr>
      <vt:lpstr>上一讲主要内容</vt:lpstr>
      <vt:lpstr>课堂练习</vt:lpstr>
      <vt:lpstr>本讲主要内容</vt:lpstr>
      <vt:lpstr>复合泊松过程</vt:lpstr>
      <vt:lpstr>例</vt:lpstr>
      <vt:lpstr>复合泊松过程的数字特征</vt:lpstr>
      <vt:lpstr>更新计数过程</vt:lpstr>
      <vt:lpstr>更新过程的概率分布</vt:lpstr>
      <vt:lpstr>更新过程的均值函数</vt:lpstr>
      <vt:lpstr>第三章  马尔可夫过程</vt:lpstr>
      <vt:lpstr>§3.1  马尔可夫过程的概念</vt:lpstr>
      <vt:lpstr>转移概率</vt:lpstr>
      <vt:lpstr>马尔可夫过程的分类</vt:lpstr>
      <vt:lpstr>例1  一维随机游动</vt:lpstr>
      <vt:lpstr>例2</vt:lpstr>
      <vt:lpstr>贝努里随机序列</vt:lpstr>
      <vt:lpstr>例3</vt:lpstr>
      <vt:lpstr>二项计数过程</vt:lpstr>
      <vt:lpstr>例4</vt:lpstr>
      <vt:lpstr>§3.2  离散参数马氏链</vt:lpstr>
      <vt:lpstr>k步转移概率</vt:lpstr>
      <vt:lpstr>k步转移矩阵</vt:lpstr>
      <vt:lpstr>齐次马尔可夫链</vt:lpstr>
      <vt:lpstr>例1  贝努里序列</vt:lpstr>
      <vt:lpstr>例2  随机游动</vt:lpstr>
      <vt:lpstr>1.自由(无限制)随机游动</vt:lpstr>
      <vt:lpstr>2.两个吸收壁随机游动</vt:lpstr>
      <vt:lpstr>3.带有两个反射壁的随机游动</vt:lpstr>
      <vt:lpstr>4.带有两个弹性壁的随机游动</vt:lpstr>
      <vt:lpstr>本讲主要内容</vt:lpstr>
      <vt:lpstr>下一讲内容预告</vt:lpstr>
      <vt:lpstr>习　题　四</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顾小丰</dc:creator>
  <cp:lastModifiedBy>GuXF-QiuH</cp:lastModifiedBy>
  <cp:revision>64</cp:revision>
  <dcterms:created xsi:type="dcterms:W3CDTF">2002-12-17T04:12:09Z</dcterms:created>
  <dcterms:modified xsi:type="dcterms:W3CDTF">2018-12-12T17:26:30Z</dcterms:modified>
</cp:coreProperties>
</file>