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7" r:id="rId2"/>
    <p:sldId id="293" r:id="rId3"/>
    <p:sldId id="294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2" r:id="rId25"/>
    <p:sldId id="333" r:id="rId26"/>
    <p:sldId id="334" r:id="rId27"/>
    <p:sldId id="330" r:id="rId28"/>
    <p:sldId id="331" r:id="rId29"/>
    <p:sldId id="340" r:id="rId30"/>
    <p:sldId id="341" r:id="rId31"/>
    <p:sldId id="339" r:id="rId32"/>
    <p:sldId id="336" r:id="rId33"/>
    <p:sldId id="338" r:id="rId3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CC"/>
    <a:srgbClr val="96FFFF"/>
    <a:srgbClr val="FF9900"/>
    <a:srgbClr val="FFFF00"/>
    <a:srgbClr val="CC00CC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38" autoAdjust="0"/>
    <p:restoredTop sz="94683" autoAdjust="0"/>
  </p:normalViewPr>
  <p:slideViewPr>
    <p:cSldViewPr>
      <p:cViewPr varScale="1">
        <p:scale>
          <a:sx n="52" d="100"/>
          <a:sy n="52" d="100"/>
        </p:scale>
        <p:origin x="1253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4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8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4" Type="http://schemas.openxmlformats.org/officeDocument/2006/relationships/image" Target="../media/image3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1.wmf"/><Relationship Id="rId1" Type="http://schemas.openxmlformats.org/officeDocument/2006/relationships/image" Target="../media/image5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9.wmf"/><Relationship Id="rId7" Type="http://schemas.openxmlformats.org/officeDocument/2006/relationships/image" Target="../media/image42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10" Type="http://schemas.openxmlformats.org/officeDocument/2006/relationships/image" Target="../media/image75.wmf"/><Relationship Id="rId4" Type="http://schemas.openxmlformats.org/officeDocument/2006/relationships/image" Target="../media/image70.wmf"/><Relationship Id="rId9" Type="http://schemas.openxmlformats.org/officeDocument/2006/relationships/image" Target="../media/image7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e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DBF5AAA-B768-49FB-99BC-A6069419D0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225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93233A0-8825-479F-89F1-8A53192B0E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9512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5FB2729-0DEE-4BD5-9857-71A8999F7E35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723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D4C3B93-AF5F-468D-AC70-AB5B6AAC8C2A}" type="slidenum">
              <a:rPr lang="en-US" altLang="zh-CN" smtClean="0"/>
              <a:pPr>
                <a:spcBef>
                  <a:spcPct val="0"/>
                </a:spcBef>
              </a:pPr>
              <a:t>2</a:t>
            </a:fld>
            <a:endParaRPr lang="en-US" altLang="zh-CN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95174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AB8ECD6-E331-432F-82CC-5D10515BB169}" type="slidenum">
              <a:rPr lang="en-US" altLang="zh-CN" smtClean="0"/>
              <a:pPr>
                <a:spcBef>
                  <a:spcPct val="0"/>
                </a:spcBef>
              </a:pPr>
              <a:t>3</a:t>
            </a:fld>
            <a:endParaRPr lang="en-US" altLang="zh-CN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84154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6FA52D0-A430-42A2-806A-7DFF5CDD0F2B}" type="slidenum">
              <a:rPr lang="en-US" altLang="zh-CN" sz="1200" smtClean="0"/>
              <a:pPr/>
              <a:t>15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4225447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808B6B1-9086-4C08-B60D-A1F4ECDE4E41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31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82502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E6A0FF6-1256-4EC8-BFEB-9F704697D309}" type="slidenum">
              <a:rPr lang="en-US" altLang="zh-CN" smtClean="0"/>
              <a:pPr>
                <a:spcBef>
                  <a:spcPct val="0"/>
                </a:spcBef>
              </a:pPr>
              <a:t>32</a:t>
            </a:fld>
            <a:endParaRPr lang="en-US" altLang="zh-CN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38717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E6147B-DD51-4098-BE72-01AFBA167FB9}" type="slidenum">
              <a:rPr lang="en-US" altLang="zh-CN" smtClean="0"/>
              <a:pPr>
                <a:spcBef>
                  <a:spcPct val="0"/>
                </a:spcBef>
              </a:pPr>
              <a:t>33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13175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033"/>
          <p:cNvGraphicFramePr>
            <a:graphicFrameLocks noChangeAspect="1"/>
          </p:cNvGraphicFramePr>
          <p:nvPr userDrawn="1"/>
        </p:nvGraphicFramePr>
        <p:xfrm>
          <a:off x="3276600" y="76200"/>
          <a:ext cx="2743200" cy="250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8" name="BMP 图象" r:id="rId3" imgW="885949" imgH="809738" progId="Paint.Picture">
                  <p:embed/>
                </p:oleObj>
              </mc:Choice>
              <mc:Fallback>
                <p:oleObj name="BMP 图象" r:id="rId3" imgW="885949" imgH="8097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76200"/>
                        <a:ext cx="2743200" cy="250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552700"/>
            <a:ext cx="77724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5127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68197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143000"/>
            <a:ext cx="7696200" cy="2215991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79457-D713-4749-9130-CD0BEA189C93}" type="datetime1">
              <a:rPr lang="zh-CN" altLang="en-US" smtClean="0"/>
              <a:t>2019/10/12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33</a:t>
            </a:r>
            <a:r>
              <a:rPr lang="zh-CN" altLang="en-US" dirty="0" smtClean="0"/>
              <a:t>－</a:t>
            </a:r>
            <a:fld id="{44DA18E1-C29D-48A6-AB9E-AEC722307D0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514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342900"/>
            <a:ext cx="7467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143000"/>
            <a:ext cx="76962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28" name="Rectangle 7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29" name="Picture 8" descr="minispir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0"/>
            <a:ext cx="11811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9"/>
          <p:cNvSpPr>
            <a:spLocks noChangeArrowheads="1"/>
          </p:cNvSpPr>
          <p:nvPr userDrawn="1"/>
        </p:nvSpPr>
        <p:spPr bwMode="auto">
          <a:xfrm>
            <a:off x="1143000" y="0"/>
            <a:ext cx="8001000" cy="2413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1" name="Rectangle 10"/>
          <p:cNvSpPr>
            <a:spLocks noChangeArrowheads="1"/>
          </p:cNvSpPr>
          <p:nvPr userDrawn="1"/>
        </p:nvSpPr>
        <p:spPr bwMode="auto">
          <a:xfrm>
            <a:off x="8991600" y="228600"/>
            <a:ext cx="152400" cy="63246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2" name="Rectangle 11"/>
          <p:cNvSpPr>
            <a:spLocks noChangeArrowheads="1"/>
          </p:cNvSpPr>
          <p:nvPr userDrawn="1"/>
        </p:nvSpPr>
        <p:spPr bwMode="auto">
          <a:xfrm>
            <a:off x="1143000" y="1012825"/>
            <a:ext cx="7558088" cy="53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33" name="Object 12"/>
          <p:cNvGraphicFramePr>
            <a:graphicFrameLocks noChangeAspect="1"/>
          </p:cNvGraphicFramePr>
          <p:nvPr userDrawn="1"/>
        </p:nvGraphicFramePr>
        <p:xfrm>
          <a:off x="0" y="0"/>
          <a:ext cx="11430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BMP 图象" r:id="rId6" imgW="885949" imgH="809738" progId="Paint.Picture">
                  <p:embed/>
                </p:oleObj>
              </mc:Choice>
              <mc:Fallback>
                <p:oleObj name="BMP 图象" r:id="rId6" imgW="885949" imgH="809738" progId="Paint.Picture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430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569075"/>
            <a:ext cx="1676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800" b="1">
                <a:solidFill>
                  <a:srgbClr val="00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47B6131E-FAE0-4847-8A2A-24E92835C3FA}" type="datetime1">
              <a:rPr lang="zh-CN" altLang="en-US" smtClean="0"/>
              <a:t>2019/10/12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569075"/>
            <a:ext cx="419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sz="1800" b="1">
                <a:solidFill>
                  <a:srgbClr val="00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69075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800" b="1">
                <a:solidFill>
                  <a:srgbClr val="00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 dirty="0" smtClean="0"/>
              <a:t>33</a:t>
            </a:r>
            <a:r>
              <a:rPr lang="zh-CN" altLang="en-US" dirty="0" smtClean="0"/>
              <a:t>－</a:t>
            </a:r>
            <a:fld id="{FF659C7C-EFB0-4D42-8C12-86662E747968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2" r:id="rId2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anose="02010609060101010101" pitchFamily="49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anose="02010609060101010101" pitchFamily="49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anose="02010609060101010101" pitchFamily="49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anose="02010609060101010101" pitchFamily="49" charset="-122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9pPr>
    </p:titleStyle>
    <p:bodyStyle>
      <a:lvl1pPr marL="533400" indent="-5334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00FF00"/>
        </a:buClr>
        <a:buFont typeface="Wingdings" panose="05000000000000000000" pitchFamily="2" charset="2"/>
        <a:buAutoNum type="arabicPeriod"/>
        <a:defRPr kumimoji="1" sz="28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  <a:lvl2pPr marL="990600" indent="-5334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00FF00"/>
        </a:buClr>
        <a:buAutoNum type="arabicParenR"/>
        <a:defRPr kumimoji="1" sz="28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e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2.e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33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8.emf"/><Relationship Id="rId4" Type="http://schemas.openxmlformats.org/officeDocument/2006/relationships/image" Target="../media/image35.emf"/><Relationship Id="rId9" Type="http://schemas.openxmlformats.org/officeDocument/2006/relationships/oleObject" Target="../embeddings/oleObject3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image" Target="../media/image45.wmf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2.bin"/><Relationship Id="rId14" Type="http://schemas.openxmlformats.org/officeDocument/2006/relationships/oleObject" Target="../embeddings/oleObject4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1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4.bin"/><Relationship Id="rId10" Type="http://schemas.openxmlformats.org/officeDocument/2006/relationships/oleObject" Target="../embeddings/oleObject57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6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59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72.bin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5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4.bin"/><Relationship Id="rId10" Type="http://schemas.openxmlformats.org/officeDocument/2006/relationships/oleObject" Target="../embeddings/oleObject69.bin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8.bin"/><Relationship Id="rId14" Type="http://schemas.openxmlformats.org/officeDocument/2006/relationships/oleObject" Target="../embeddings/oleObject73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7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86.bin"/><Relationship Id="rId18" Type="http://schemas.openxmlformats.org/officeDocument/2006/relationships/oleObject" Target="../embeddings/oleObject89.bin"/><Relationship Id="rId3" Type="http://schemas.openxmlformats.org/officeDocument/2006/relationships/oleObject" Target="../embeddings/oleObject81.bin"/><Relationship Id="rId21" Type="http://schemas.openxmlformats.org/officeDocument/2006/relationships/image" Target="../media/image74.wmf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71.wmf"/><Relationship Id="rId17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.wmf"/><Relationship Id="rId20" Type="http://schemas.openxmlformats.org/officeDocument/2006/relationships/oleObject" Target="../embeddings/oleObject90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23" Type="http://schemas.openxmlformats.org/officeDocument/2006/relationships/image" Target="../media/image75.wmf"/><Relationship Id="rId10" Type="http://schemas.openxmlformats.org/officeDocument/2006/relationships/image" Target="../media/image70.wmf"/><Relationship Id="rId19" Type="http://schemas.openxmlformats.org/officeDocument/2006/relationships/image" Target="../media/image73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72.wmf"/><Relationship Id="rId22" Type="http://schemas.openxmlformats.org/officeDocument/2006/relationships/oleObject" Target="../embeddings/oleObject9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95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0.w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590800"/>
            <a:ext cx="8534400" cy="1219200"/>
          </a:xfrm>
        </p:spPr>
        <p:txBody>
          <a:bodyPr/>
          <a:lstStyle/>
          <a:p>
            <a:pPr eaLnBrk="1" hangingPunct="1"/>
            <a:r>
              <a:rPr lang="zh-CN" altLang="en-US" sz="80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随机过程与排队论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038600"/>
            <a:ext cx="7772400" cy="263525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</a:p>
          <a:p>
            <a:pPr eaLnBrk="1" hangingPunct="1"/>
            <a:r>
              <a:rPr lang="zh-CN" altLang="en-US" sz="3600" smtClean="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顾小丰</a:t>
            </a:r>
          </a:p>
          <a:p>
            <a:pPr eaLnBrk="1" hangingPunct="1"/>
            <a:r>
              <a:rPr lang="en-US" altLang="zh-CN" sz="3600" smtClean="0">
                <a:solidFill>
                  <a:srgbClr val="6600CC"/>
                </a:solidFill>
                <a:ea typeface="华文行楷" panose="02010800040101010101" pitchFamily="2" charset="-122"/>
              </a:rPr>
              <a:t>Email</a:t>
            </a:r>
            <a:r>
              <a:rPr lang="zh-CN" altLang="en-US" sz="3600" smtClean="0">
                <a:solidFill>
                  <a:srgbClr val="6600CC"/>
                </a:solidFill>
                <a:ea typeface="华文行楷" panose="02010800040101010101" pitchFamily="2" charset="-122"/>
              </a:rPr>
              <a:t>：</a:t>
            </a:r>
            <a:r>
              <a:rPr lang="en-US" altLang="zh-CN" sz="3600" smtClean="0">
                <a:solidFill>
                  <a:srgbClr val="6600CC"/>
                </a:solidFill>
                <a:ea typeface="华文行楷" panose="02010800040101010101" pitchFamily="2" charset="-122"/>
              </a:rPr>
              <a:t>guxf@uestc.edu.cn</a:t>
            </a:r>
          </a:p>
          <a:p>
            <a:pPr eaLnBrk="1" hangingPunct="1"/>
            <a:fld id="{7BB6D0F2-E42D-472B-8BD5-6E6A4BC421D9}" type="datetime3">
              <a:rPr lang="zh-CN" altLang="en-US" sz="3600" smtClean="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 eaLnBrk="1" hangingPunct="1"/>
              <a:t>2019年10月12日星期六</a:t>
            </a:fld>
            <a:endParaRPr lang="en-US" altLang="zh-CN" sz="3600" smtClean="0">
              <a:solidFill>
                <a:srgbClr val="CC00CC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4F98DD4-AC2A-4AA2-ACFE-CC371385F100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2019/10/12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1741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1116013" y="3703638"/>
            <a:ext cx="73453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80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>
                <a:solidFill>
                  <a:srgbClr val="0000FF"/>
                </a:solidFill>
              </a:rPr>
              <a:t>状态</a:t>
            </a:r>
            <a:r>
              <a:rPr lang="en-US" altLang="zh-CN">
                <a:solidFill>
                  <a:srgbClr val="0000FF"/>
                </a:solidFill>
              </a:rPr>
              <a:t>j</a:t>
            </a:r>
            <a:r>
              <a:rPr lang="zh-CN" altLang="en-US">
                <a:solidFill>
                  <a:srgbClr val="0000FF"/>
                </a:solidFill>
              </a:rPr>
              <a:t>常返的充分必要条件是                       ；</a:t>
            </a: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二、常返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96975"/>
            <a:ext cx="7848600" cy="12112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如果</a:t>
            </a:r>
            <a:r>
              <a:rPr lang="en-US" altLang="zh-CN" smtClean="0"/>
              <a:t>f</a:t>
            </a:r>
            <a:r>
              <a:rPr lang="en-US" altLang="zh-CN" baseline="-25000" smtClean="0"/>
              <a:t>ii</a:t>
            </a:r>
            <a:r>
              <a:rPr lang="zh-CN" altLang="en-US" smtClean="0"/>
              <a:t>＝</a:t>
            </a:r>
            <a:r>
              <a:rPr lang="en-US" altLang="zh-CN" smtClean="0"/>
              <a:t>1</a:t>
            </a:r>
            <a:r>
              <a:rPr lang="zh-CN" altLang="en-US" smtClean="0"/>
              <a:t>，则称状态</a:t>
            </a:r>
            <a:r>
              <a:rPr lang="en-US" altLang="zh-CN" smtClean="0"/>
              <a:t>i</a:t>
            </a:r>
            <a:r>
              <a:rPr lang="zh-CN" altLang="en-US" smtClean="0"/>
              <a:t>是</a:t>
            </a:r>
            <a:r>
              <a:rPr lang="zh-CN" altLang="en-US" smtClean="0">
                <a:solidFill>
                  <a:srgbClr val="CC00CC"/>
                </a:solidFill>
              </a:rPr>
              <a:t>常返状态</a:t>
            </a:r>
            <a:r>
              <a:rPr lang="zh-CN" altLang="en-US" smtClean="0"/>
              <a:t>；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如果</a:t>
            </a:r>
            <a:r>
              <a:rPr lang="en-US" altLang="zh-CN" smtClean="0"/>
              <a:t>f</a:t>
            </a:r>
            <a:r>
              <a:rPr lang="en-US" altLang="zh-CN" baseline="-25000" smtClean="0"/>
              <a:t>ii</a:t>
            </a:r>
            <a:r>
              <a:rPr lang="zh-CN" altLang="en-US" smtClean="0"/>
              <a:t>＜</a:t>
            </a:r>
            <a:r>
              <a:rPr lang="en-US" altLang="zh-CN" smtClean="0"/>
              <a:t>1</a:t>
            </a:r>
            <a:r>
              <a:rPr lang="zh-CN" altLang="en-US" smtClean="0"/>
              <a:t>，则称状态</a:t>
            </a:r>
            <a:r>
              <a:rPr lang="en-US" altLang="zh-CN" smtClean="0"/>
              <a:t>i</a:t>
            </a:r>
            <a:r>
              <a:rPr lang="zh-CN" altLang="en-US" smtClean="0"/>
              <a:t>是</a:t>
            </a:r>
            <a:r>
              <a:rPr lang="zh-CN" altLang="en-US" smtClean="0">
                <a:solidFill>
                  <a:srgbClr val="CC00CC"/>
                </a:solidFill>
              </a:rPr>
              <a:t>非常返状态</a:t>
            </a:r>
            <a:r>
              <a:rPr lang="zh-CN" altLang="en-US" smtClean="0"/>
              <a:t>，或</a:t>
            </a:r>
            <a:r>
              <a:rPr lang="zh-CN" altLang="en-US" smtClean="0">
                <a:solidFill>
                  <a:srgbClr val="CC00CC"/>
                </a:solidFill>
              </a:rPr>
              <a:t>瞬时状态</a:t>
            </a:r>
            <a:r>
              <a:rPr lang="zh-CN" altLang="en-US" smtClean="0"/>
              <a:t>。</a:t>
            </a:r>
          </a:p>
        </p:txBody>
      </p:sp>
      <p:sp>
        <p:nvSpPr>
          <p:cNvPr id="263172" name="Rectangle 4"/>
          <p:cNvSpPr>
            <a:spLocks noChangeArrowheads="1"/>
          </p:cNvSpPr>
          <p:nvPr/>
        </p:nvSpPr>
        <p:spPr bwMode="auto">
          <a:xfrm>
            <a:off x="1066800" y="2971800"/>
            <a:ext cx="78486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CC00CC"/>
                </a:solidFill>
              </a:rPr>
              <a:t>判别常返状态的准则：</a:t>
            </a:r>
            <a:endParaRPr lang="zh-CN" altLang="en-US">
              <a:solidFill>
                <a:srgbClr val="0000FF"/>
              </a:solidFill>
            </a:endParaRPr>
          </a:p>
        </p:txBody>
      </p:sp>
      <p:graphicFrame>
        <p:nvGraphicFramePr>
          <p:cNvPr id="263174" name="Object 6"/>
          <p:cNvGraphicFramePr>
            <a:graphicFrameLocks noChangeAspect="1"/>
          </p:cNvGraphicFramePr>
          <p:nvPr/>
        </p:nvGraphicFramePr>
        <p:xfrm>
          <a:off x="6011863" y="3695700"/>
          <a:ext cx="19240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Equation" r:id="rId3" imgW="901704" imgH="400140" progId="Equation.DSMT4">
                  <p:embed/>
                </p:oleObj>
              </mc:Choice>
              <mc:Fallback>
                <p:oleObj name="Equation" r:id="rId3" imgW="901704" imgH="4001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695700"/>
                        <a:ext cx="192405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75" name="Object 7"/>
          <p:cNvGraphicFramePr>
            <a:graphicFrameLocks noChangeAspect="1"/>
          </p:cNvGraphicFramePr>
          <p:nvPr/>
        </p:nvGraphicFramePr>
        <p:xfrm>
          <a:off x="6348413" y="4479925"/>
          <a:ext cx="19272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Equation" r:id="rId5" imgW="901704" imgH="400140" progId="Equation.DSMT4">
                  <p:embed/>
                </p:oleObj>
              </mc:Choice>
              <mc:Fallback>
                <p:oleObj name="Equation" r:id="rId5" imgW="901704" imgH="4001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8413" y="4479925"/>
                        <a:ext cx="19272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76" name="Object 8"/>
          <p:cNvGraphicFramePr>
            <a:graphicFrameLocks noChangeAspect="1"/>
          </p:cNvGraphicFramePr>
          <p:nvPr/>
        </p:nvGraphicFramePr>
        <p:xfrm>
          <a:off x="5292725" y="5497513"/>
          <a:ext cx="205740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Equation" r:id="rId7" imgW="825526" imgH="247680" progId="Equation.3">
                  <p:embed/>
                </p:oleObj>
              </mc:Choice>
              <mc:Fallback>
                <p:oleObj name="Equation" r:id="rId7" imgW="825526" imgH="2476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497513"/>
                        <a:ext cx="2057400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1116013" y="4519613"/>
            <a:ext cx="78486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80000"/>
              </a:lnSpc>
              <a:buClr>
                <a:srgbClr val="CC00CC"/>
              </a:buClr>
              <a:buFont typeface="Wingdings" panose="05000000000000000000" pitchFamily="2" charset="2"/>
              <a:buAutoNum type="arabicParenR" startAt="2"/>
            </a:pPr>
            <a:r>
              <a:rPr lang="zh-CN" altLang="en-US">
                <a:solidFill>
                  <a:srgbClr val="0000FF"/>
                </a:solidFill>
              </a:rPr>
              <a:t>状态</a:t>
            </a:r>
            <a:r>
              <a:rPr lang="en-US" altLang="zh-CN">
                <a:solidFill>
                  <a:srgbClr val="0000FF"/>
                </a:solidFill>
              </a:rPr>
              <a:t>j</a:t>
            </a:r>
            <a:r>
              <a:rPr lang="zh-CN" altLang="en-US">
                <a:solidFill>
                  <a:srgbClr val="0000FF"/>
                </a:solidFill>
              </a:rPr>
              <a:t>非常返的充分必要条件是                       ；</a:t>
            </a:r>
          </a:p>
        </p:txBody>
      </p:sp>
      <p:sp>
        <p:nvSpPr>
          <p:cNvPr id="263181" name="Rectangle 13"/>
          <p:cNvSpPr>
            <a:spLocks noChangeArrowheads="1"/>
          </p:cNvSpPr>
          <p:nvPr/>
        </p:nvSpPr>
        <p:spPr bwMode="auto">
          <a:xfrm>
            <a:off x="1116013" y="5356225"/>
            <a:ext cx="78486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80000"/>
              </a:lnSpc>
              <a:buClr>
                <a:srgbClr val="CC00CC"/>
              </a:buClr>
              <a:buFont typeface="Wingdings" panose="05000000000000000000" pitchFamily="2" charset="2"/>
              <a:buAutoNum type="arabicParenR" startAt="3"/>
            </a:pPr>
            <a:r>
              <a:rPr lang="zh-CN" altLang="en-US">
                <a:solidFill>
                  <a:srgbClr val="0000FF"/>
                </a:solidFill>
              </a:rPr>
              <a:t>若状态</a:t>
            </a:r>
            <a:r>
              <a:rPr lang="en-US" altLang="zh-CN">
                <a:solidFill>
                  <a:srgbClr val="0000FF"/>
                </a:solidFill>
              </a:rPr>
              <a:t>j</a:t>
            </a:r>
            <a:r>
              <a:rPr lang="zh-CN" altLang="en-US">
                <a:solidFill>
                  <a:srgbClr val="0000FF"/>
                </a:solidFill>
              </a:rPr>
              <a:t>是非常返的，则                        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33</a:t>
            </a:r>
            <a:r>
              <a:rPr lang="zh-CN" altLang="en-US" smtClean="0"/>
              <a:t>－</a:t>
            </a:r>
            <a:fld id="{44DA18E1-C29D-48A6-AB9E-AEC722307D01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3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3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9" grpId="0" autoUpdateAnimBg="0"/>
      <p:bldP spid="263171" grpId="0" build="p"/>
      <p:bldP spid="263172" grpId="0" autoUpdateAnimBg="0"/>
      <p:bldP spid="263180" grpId="0" autoUpdateAnimBg="0"/>
      <p:bldP spid="26318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2B63E77-00DC-42AC-82BC-C454572DAF69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2019/10/12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1843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anose="02010609060101010101" pitchFamily="49" charset="-122"/>
              </a:rPr>
              <a:t>返回的次数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33475"/>
            <a:ext cx="7696200" cy="4381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黑体" panose="02010609060101010101" pitchFamily="49" charset="-122"/>
              </a:rPr>
              <a:t>定义随机变量</a:t>
            </a:r>
          </a:p>
        </p:txBody>
      </p:sp>
      <p:graphicFrame>
        <p:nvGraphicFramePr>
          <p:cNvPr id="264196" name="Object 4"/>
          <p:cNvGraphicFramePr>
            <a:graphicFrameLocks noChangeAspect="1"/>
          </p:cNvGraphicFramePr>
          <p:nvPr/>
        </p:nvGraphicFramePr>
        <p:xfrm>
          <a:off x="3016250" y="1557338"/>
          <a:ext cx="2519363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Equation" r:id="rId3" imgW="1358900" imgH="469900" progId="Equation.3">
                  <p:embed/>
                </p:oleObj>
              </mc:Choice>
              <mc:Fallback>
                <p:oleObj name="Equation" r:id="rId3" imgW="13589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1557338"/>
                        <a:ext cx="2519363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197" name="Rectangle 5"/>
          <p:cNvSpPr>
            <a:spLocks noChangeArrowheads="1"/>
          </p:cNvSpPr>
          <p:nvPr/>
        </p:nvSpPr>
        <p:spPr bwMode="auto">
          <a:xfrm>
            <a:off x="1143000" y="2498725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黑体" panose="02010609060101010101" pitchFamily="49" charset="-122"/>
              </a:rPr>
              <a:t>则随机变量</a:t>
            </a:r>
          </a:p>
        </p:txBody>
      </p:sp>
      <p:graphicFrame>
        <p:nvGraphicFramePr>
          <p:cNvPr id="264198" name="Object 6"/>
          <p:cNvGraphicFramePr>
            <a:graphicFrameLocks noChangeAspect="1"/>
          </p:cNvGraphicFramePr>
          <p:nvPr/>
        </p:nvGraphicFramePr>
        <p:xfrm>
          <a:off x="2667000" y="2349500"/>
          <a:ext cx="143986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name="Equation" r:id="rId5" imgW="812447" imgH="431613" progId="Equation.3">
                  <p:embed/>
                </p:oleObj>
              </mc:Choice>
              <mc:Fallback>
                <p:oleObj name="Equation" r:id="rId5" imgW="812447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349500"/>
                        <a:ext cx="1439863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199" name="Rectangle 7"/>
          <p:cNvSpPr>
            <a:spLocks noChangeArrowheads="1"/>
          </p:cNvSpPr>
          <p:nvPr/>
        </p:nvSpPr>
        <p:spPr bwMode="auto">
          <a:xfrm>
            <a:off x="4121150" y="2492375"/>
            <a:ext cx="426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黑体" panose="02010609060101010101" pitchFamily="49" charset="-122"/>
              </a:rPr>
              <a:t>表示质点到达状态</a:t>
            </a:r>
            <a:r>
              <a:rPr lang="en-US" altLang="zh-CN" sz="2400">
                <a:latin typeface="黑体" panose="02010609060101010101" pitchFamily="49" charset="-122"/>
              </a:rPr>
              <a:t>j</a:t>
            </a:r>
            <a:r>
              <a:rPr lang="zh-CN" altLang="en-US" sz="2400">
                <a:latin typeface="黑体" panose="02010609060101010101" pitchFamily="49" charset="-122"/>
              </a:rPr>
              <a:t>的次数，有</a:t>
            </a:r>
          </a:p>
        </p:txBody>
      </p:sp>
      <p:graphicFrame>
        <p:nvGraphicFramePr>
          <p:cNvPr id="264200" name="Object 8"/>
          <p:cNvGraphicFramePr>
            <a:graphicFrameLocks noChangeAspect="1"/>
          </p:cNvGraphicFramePr>
          <p:nvPr/>
        </p:nvGraphicFramePr>
        <p:xfrm>
          <a:off x="1870075" y="3068638"/>
          <a:ext cx="40735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1" name="Equation" r:id="rId7" imgW="2362200" imgH="431800" progId="Equation.3">
                  <p:embed/>
                </p:oleObj>
              </mc:Choice>
              <mc:Fallback>
                <p:oleObj name="Equation" r:id="rId7" imgW="23622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075" y="3068638"/>
                        <a:ext cx="407352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01" name="Object 9"/>
          <p:cNvGraphicFramePr>
            <a:graphicFrameLocks noChangeAspect="1"/>
          </p:cNvGraphicFramePr>
          <p:nvPr/>
        </p:nvGraphicFramePr>
        <p:xfrm>
          <a:off x="1600200" y="3859213"/>
          <a:ext cx="65532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2" name="Equation" r:id="rId9" imgW="3797300" imgH="431800" progId="Equation.3">
                  <p:embed/>
                </p:oleObj>
              </mc:Choice>
              <mc:Fallback>
                <p:oleObj name="Equation" r:id="rId9" imgW="37973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59213"/>
                        <a:ext cx="65532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02" name="Rectangle 10"/>
          <p:cNvSpPr>
            <a:spLocks noChangeArrowheads="1"/>
          </p:cNvSpPr>
          <p:nvPr/>
        </p:nvSpPr>
        <p:spPr bwMode="auto">
          <a:xfrm>
            <a:off x="1143000" y="4824413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黑体" panose="02010609060101010101" pitchFamily="49" charset="-122"/>
              </a:rPr>
              <a:t>由此可知，</a:t>
            </a:r>
          </a:p>
        </p:txBody>
      </p:sp>
      <p:graphicFrame>
        <p:nvGraphicFramePr>
          <p:cNvPr id="264203" name="Object 11"/>
          <p:cNvGraphicFramePr>
            <a:graphicFrameLocks noChangeAspect="1"/>
          </p:cNvGraphicFramePr>
          <p:nvPr/>
        </p:nvGraphicFramePr>
        <p:xfrm>
          <a:off x="2635250" y="4581525"/>
          <a:ext cx="1152525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3" name="Equation" r:id="rId11" imgW="583947" imgH="431613" progId="Equation.3">
                  <p:embed/>
                </p:oleObj>
              </mc:Choice>
              <mc:Fallback>
                <p:oleObj name="Equation" r:id="rId11" imgW="583947" imgH="43161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0" y="4581525"/>
                        <a:ext cx="1152525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04" name="Rectangle 12"/>
          <p:cNvSpPr>
            <a:spLocks noChangeArrowheads="1"/>
          </p:cNvSpPr>
          <p:nvPr/>
        </p:nvSpPr>
        <p:spPr bwMode="auto">
          <a:xfrm>
            <a:off x="3797300" y="4822825"/>
            <a:ext cx="4806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黑体" panose="02010609060101010101" pitchFamily="49" charset="-122"/>
              </a:rPr>
              <a:t>表示由</a:t>
            </a:r>
            <a:r>
              <a:rPr lang="en-US" altLang="zh-CN" sz="2400">
                <a:latin typeface="黑体" panose="02010609060101010101" pitchFamily="49" charset="-122"/>
              </a:rPr>
              <a:t>j</a:t>
            </a:r>
            <a:r>
              <a:rPr lang="zh-CN" altLang="en-US" sz="2400">
                <a:latin typeface="黑体" panose="02010609060101010101" pitchFamily="49" charset="-122"/>
              </a:rPr>
              <a:t>出发再返回</a:t>
            </a:r>
            <a:r>
              <a:rPr lang="en-US" altLang="zh-CN" sz="2400">
                <a:latin typeface="黑体" panose="02010609060101010101" pitchFamily="49" charset="-122"/>
              </a:rPr>
              <a:t>j</a:t>
            </a:r>
            <a:r>
              <a:rPr lang="zh-CN" altLang="en-US" sz="2400">
                <a:latin typeface="黑体" panose="02010609060101010101" pitchFamily="49" charset="-122"/>
              </a:rPr>
              <a:t>的平均次数。</a:t>
            </a:r>
            <a:endParaRPr lang="en-US" altLang="zh-CN" sz="2400">
              <a:solidFill>
                <a:srgbClr val="0000FF"/>
              </a:solidFill>
              <a:latin typeface="黑体" panose="02010609060101010101" pitchFamily="49" charset="-122"/>
            </a:endParaRPr>
          </a:p>
        </p:txBody>
      </p:sp>
      <p:sp>
        <p:nvSpPr>
          <p:cNvPr id="264205" name="Rectangle 13"/>
          <p:cNvSpPr>
            <a:spLocks noChangeArrowheads="1"/>
          </p:cNvSpPr>
          <p:nvPr/>
        </p:nvSpPr>
        <p:spPr bwMode="auto">
          <a:xfrm>
            <a:off x="1143000" y="5416550"/>
            <a:ext cx="77724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CC00CC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</a:rPr>
              <a:t>当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</a:rPr>
              <a:t>j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</a:rPr>
              <a:t>是常返状态时，返回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</a:rPr>
              <a:t>j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</a:rPr>
              <a:t>的次数是无穷多次；</a:t>
            </a:r>
            <a:endParaRPr lang="en-US" altLang="zh-CN" sz="2400">
              <a:solidFill>
                <a:srgbClr val="0000FF"/>
              </a:solidFill>
              <a:latin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buClr>
                <a:srgbClr val="CC00CC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</a:rPr>
              <a:t>当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</a:rPr>
              <a:t>j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</a:rPr>
              <a:t>是非常返状态时，返回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</a:rPr>
              <a:t>j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</a:rPr>
              <a:t>的次数只能是有限多次。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33</a:t>
            </a:r>
            <a:r>
              <a:rPr lang="zh-CN" altLang="en-US" smtClean="0"/>
              <a:t>－</a:t>
            </a:r>
            <a:fld id="{44DA18E1-C29D-48A6-AB9E-AEC722307D01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4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4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4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4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/>
      <p:bldP spid="264197" grpId="0"/>
      <p:bldP spid="264199" grpId="0"/>
      <p:bldP spid="264202" grpId="0"/>
      <p:bldP spid="264204" grpId="0"/>
      <p:bldP spid="26420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3BF285D-035A-4D3A-9F58-C9B14A731E99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2019/10/12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1945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正常返与零常返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22375"/>
            <a:ext cx="7848600" cy="294957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mtClean="0"/>
              <a:t>设</a:t>
            </a:r>
            <a:r>
              <a:rPr lang="en-US" altLang="zh-CN" smtClean="0"/>
              <a:t>i</a:t>
            </a:r>
            <a:r>
              <a:rPr lang="zh-CN" altLang="en-US" smtClean="0"/>
              <a:t>是常返状态，</a:t>
            </a:r>
            <a:r>
              <a:rPr lang="en-US" altLang="zh-CN" smtClean="0"/>
              <a:t>f</a:t>
            </a:r>
            <a:r>
              <a:rPr lang="en-US" altLang="zh-CN" baseline="-25000" smtClean="0"/>
              <a:t>ii</a:t>
            </a:r>
            <a:r>
              <a:rPr lang="zh-CN" altLang="en-US" smtClean="0"/>
              <a:t>＝</a:t>
            </a:r>
            <a:r>
              <a:rPr lang="en-US" altLang="zh-CN" smtClean="0"/>
              <a:t>1</a:t>
            </a:r>
            <a:r>
              <a:rPr lang="zh-CN" altLang="en-US" smtClean="0"/>
              <a:t>，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AutoNum type="arabicParenR"/>
            </a:pPr>
            <a:r>
              <a:rPr lang="zh-CN" altLang="en-US" smtClean="0"/>
              <a:t>如果                                ，称状态</a:t>
            </a:r>
            <a:r>
              <a:rPr lang="en-US" altLang="zh-CN" smtClean="0"/>
              <a:t>i</a:t>
            </a:r>
            <a:r>
              <a:rPr lang="zh-CN" altLang="en-US" smtClean="0"/>
              <a:t>是一个</a:t>
            </a:r>
            <a:r>
              <a:rPr lang="zh-CN" altLang="en-US" smtClean="0">
                <a:solidFill>
                  <a:srgbClr val="CC00CC"/>
                </a:solidFill>
              </a:rPr>
              <a:t>正常返状态</a:t>
            </a:r>
            <a:r>
              <a:rPr lang="zh-CN" altLang="en-US" smtClean="0"/>
              <a:t>；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AutoNum type="arabicParenR"/>
            </a:pPr>
            <a:r>
              <a:rPr lang="zh-CN" altLang="en-US" smtClean="0"/>
              <a:t>如果                                ，称状态</a:t>
            </a:r>
            <a:r>
              <a:rPr lang="en-US" altLang="zh-CN" smtClean="0"/>
              <a:t>i</a:t>
            </a:r>
            <a:r>
              <a:rPr lang="zh-CN" altLang="en-US" smtClean="0"/>
              <a:t>是一个</a:t>
            </a:r>
            <a:r>
              <a:rPr lang="zh-CN" altLang="en-US" smtClean="0">
                <a:solidFill>
                  <a:srgbClr val="CC00CC"/>
                </a:solidFill>
              </a:rPr>
              <a:t>零常返状态</a:t>
            </a:r>
            <a:r>
              <a:rPr lang="zh-CN" altLang="en-US" smtClean="0"/>
              <a:t>，或</a:t>
            </a:r>
            <a:r>
              <a:rPr lang="zh-CN" altLang="en-US" smtClean="0">
                <a:solidFill>
                  <a:srgbClr val="CC00CC"/>
                </a:solidFill>
              </a:rPr>
              <a:t>消极常返状态</a:t>
            </a:r>
            <a:r>
              <a:rPr lang="zh-CN" altLang="en-US" smtClean="0"/>
              <a:t>。</a:t>
            </a:r>
          </a:p>
        </p:txBody>
      </p:sp>
      <p:graphicFrame>
        <p:nvGraphicFramePr>
          <p:cNvPr id="265220" name="Object 4"/>
          <p:cNvGraphicFramePr>
            <a:graphicFrameLocks noChangeAspect="1"/>
          </p:cNvGraphicFramePr>
          <p:nvPr/>
        </p:nvGraphicFramePr>
        <p:xfrm>
          <a:off x="2362200" y="1739900"/>
          <a:ext cx="26670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Equation" r:id="rId3" imgW="1282700" imgH="431800" progId="Equation.3">
                  <p:embed/>
                </p:oleObj>
              </mc:Choice>
              <mc:Fallback>
                <p:oleObj name="Equation" r:id="rId3" imgW="12827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739900"/>
                        <a:ext cx="2667000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1" name="Object 5"/>
          <p:cNvGraphicFramePr>
            <a:graphicFrameLocks noChangeAspect="1"/>
          </p:cNvGraphicFramePr>
          <p:nvPr/>
        </p:nvGraphicFramePr>
        <p:xfrm>
          <a:off x="2374900" y="2871788"/>
          <a:ext cx="266700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Equation" r:id="rId5" imgW="1282700" imgH="431800" progId="Equation.3">
                  <p:embed/>
                </p:oleObj>
              </mc:Choice>
              <mc:Fallback>
                <p:oleObj name="Equation" r:id="rId5" imgW="12827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2871788"/>
                        <a:ext cx="2667000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5292725" y="1196975"/>
            <a:ext cx="3167063" cy="576263"/>
          </a:xfrm>
          <a:prstGeom prst="wedgeRoundRectCallout">
            <a:avLst>
              <a:gd name="adj1" fmla="val -79000"/>
              <a:gd name="adj2" fmla="val 77153"/>
              <a:gd name="adj3" fmla="val 16667"/>
            </a:avLst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solidFill>
                  <a:srgbClr val="CC00CC"/>
                </a:solidFill>
              </a:rPr>
              <a:t>平均返回时间有限</a:t>
            </a:r>
            <a:endParaRPr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10" name="圆角矩形标注 9"/>
          <p:cNvSpPr>
            <a:spLocks noChangeArrowheads="1"/>
          </p:cNvSpPr>
          <p:nvPr/>
        </p:nvSpPr>
        <p:spPr bwMode="auto">
          <a:xfrm>
            <a:off x="5508625" y="4221163"/>
            <a:ext cx="3167063" cy="576262"/>
          </a:xfrm>
          <a:prstGeom prst="wedgeRoundRectCallout">
            <a:avLst>
              <a:gd name="adj1" fmla="val -68787"/>
              <a:gd name="adj2" fmla="val -176819"/>
              <a:gd name="adj3" fmla="val 16667"/>
            </a:avLst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solidFill>
                  <a:srgbClr val="CC00CC"/>
                </a:solidFill>
              </a:rPr>
              <a:t>平均返回时间无限</a:t>
            </a:r>
            <a:endParaRPr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33</a:t>
            </a:r>
            <a:r>
              <a:rPr lang="zh-CN" altLang="en-US" smtClean="0"/>
              <a:t>－</a:t>
            </a:r>
            <a:fld id="{44DA18E1-C29D-48A6-AB9E-AEC722307D01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build="p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32AE05A-5FAB-4A0A-A8C1-3EBC75FAD434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2019/10/12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2048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定理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25538"/>
            <a:ext cx="7543800" cy="12827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6600CC"/>
              </a:buClr>
              <a:buFontTx/>
              <a:buAutoNum type="arabicParenR"/>
            </a:pPr>
            <a:r>
              <a:rPr lang="zh-CN" altLang="en-US" smtClean="0">
                <a:solidFill>
                  <a:srgbClr val="CC00CC"/>
                </a:solidFill>
              </a:rPr>
              <a:t>设</a:t>
            </a:r>
            <a:r>
              <a:rPr lang="en-US" altLang="zh-CN" smtClean="0">
                <a:solidFill>
                  <a:srgbClr val="CC00CC"/>
                </a:solidFill>
              </a:rPr>
              <a:t>i</a:t>
            </a:r>
            <a:r>
              <a:rPr lang="zh-CN" altLang="en-US" smtClean="0">
                <a:solidFill>
                  <a:srgbClr val="CC00CC"/>
                </a:solidFill>
              </a:rPr>
              <a:t>是常返状态，则</a:t>
            </a:r>
            <a:r>
              <a:rPr lang="en-US" altLang="zh-CN" smtClean="0">
                <a:solidFill>
                  <a:srgbClr val="CC00CC"/>
                </a:solidFill>
              </a:rPr>
              <a:t>i</a:t>
            </a:r>
            <a:r>
              <a:rPr lang="zh-CN" altLang="en-US" smtClean="0">
                <a:solidFill>
                  <a:srgbClr val="CC00CC"/>
                </a:solidFill>
              </a:rPr>
              <a:t>是零常返的充分必要条件是</a:t>
            </a:r>
          </a:p>
        </p:txBody>
      </p:sp>
      <p:graphicFrame>
        <p:nvGraphicFramePr>
          <p:cNvPr id="283656" name="Object 8"/>
          <p:cNvGraphicFramePr>
            <a:graphicFrameLocks noChangeAspect="1"/>
          </p:cNvGraphicFramePr>
          <p:nvPr/>
        </p:nvGraphicFramePr>
        <p:xfrm>
          <a:off x="2057400" y="1844675"/>
          <a:ext cx="21336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8" name="Equation" r:id="rId3" imgW="825526" imgH="247680" progId="Equation.3">
                  <p:embed/>
                </p:oleObj>
              </mc:Choice>
              <mc:Fallback>
                <p:oleObj name="Equation" r:id="rId3" imgW="825526" imgH="2476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844675"/>
                        <a:ext cx="21336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57" name="Rectangle 9"/>
          <p:cNvSpPr>
            <a:spLocks noChangeArrowheads="1"/>
          </p:cNvSpPr>
          <p:nvPr/>
        </p:nvSpPr>
        <p:spPr bwMode="auto">
          <a:xfrm>
            <a:off x="4114800" y="1900238"/>
            <a:ext cx="4572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>
                <a:solidFill>
                  <a:srgbClr val="CC00CC"/>
                </a:solidFill>
              </a:rPr>
              <a:t>；如果</a:t>
            </a:r>
            <a:r>
              <a:rPr lang="en-US" altLang="zh-CN">
                <a:solidFill>
                  <a:srgbClr val="CC00CC"/>
                </a:solidFill>
              </a:rPr>
              <a:t>j</a:t>
            </a:r>
            <a:r>
              <a:rPr lang="zh-CN" altLang="en-US">
                <a:solidFill>
                  <a:srgbClr val="CC00CC"/>
                </a:solidFill>
              </a:rPr>
              <a:t>也是零常返状态，则</a:t>
            </a:r>
          </a:p>
        </p:txBody>
      </p:sp>
      <p:graphicFrame>
        <p:nvGraphicFramePr>
          <p:cNvPr id="283658" name="Object 10"/>
          <p:cNvGraphicFramePr>
            <a:graphicFrameLocks noChangeAspect="1"/>
          </p:cNvGraphicFramePr>
          <p:nvPr/>
        </p:nvGraphicFramePr>
        <p:xfrm>
          <a:off x="1600200" y="2447925"/>
          <a:ext cx="2244725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9" name="Equation" r:id="rId5" imgW="863525" imgH="247680" progId="Equation.3">
                  <p:embed/>
                </p:oleObj>
              </mc:Choice>
              <mc:Fallback>
                <p:oleObj name="Equation" r:id="rId5" imgW="863525" imgH="2476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447925"/>
                        <a:ext cx="2244725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1143000" y="3068638"/>
            <a:ext cx="76962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6600CC"/>
              </a:buClr>
              <a:buFontTx/>
              <a:buAutoNum type="arabicParenR" startAt="2"/>
            </a:pPr>
            <a:r>
              <a:rPr lang="zh-CN" altLang="en-US">
                <a:solidFill>
                  <a:srgbClr val="CC00CC"/>
                </a:solidFill>
              </a:rPr>
              <a:t>如果</a:t>
            </a:r>
            <a:r>
              <a:rPr lang="en-US" altLang="zh-CN">
                <a:solidFill>
                  <a:srgbClr val="CC00CC"/>
                </a:solidFill>
                <a:sym typeface="Symbol" panose="05050102010706020507" pitchFamily="18" charset="2"/>
              </a:rPr>
              <a:t>i↔j</a:t>
            </a:r>
            <a:r>
              <a:rPr lang="zh-CN" altLang="en-US">
                <a:solidFill>
                  <a:srgbClr val="CC00CC"/>
                </a:solidFill>
              </a:rPr>
              <a:t>，则它们同为常返或非常返；如果它们均为常返时，则它们同为正常返或零常返。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211263" y="4365625"/>
            <a:ext cx="7321550" cy="2160588"/>
            <a:chOff x="672" y="2999"/>
            <a:chExt cx="4612" cy="1361"/>
          </a:xfrm>
        </p:grpSpPr>
        <p:sp>
          <p:nvSpPr>
            <p:cNvPr id="20492" name="Rectangle 13"/>
            <p:cNvSpPr>
              <a:spLocks noChangeArrowheads="1"/>
            </p:cNvSpPr>
            <p:nvPr/>
          </p:nvSpPr>
          <p:spPr bwMode="auto">
            <a:xfrm>
              <a:off x="672" y="3386"/>
              <a:ext cx="336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457200" indent="-457200"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zh-CN" altLang="en-US">
                  <a:solidFill>
                    <a:srgbClr val="CC00CC"/>
                  </a:solidFill>
                </a:rPr>
                <a:t>归</a:t>
              </a:r>
            </a:p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zh-CN" altLang="en-US">
                  <a:solidFill>
                    <a:srgbClr val="CC00CC"/>
                  </a:solidFill>
                </a:rPr>
                <a:t>纳</a:t>
              </a:r>
            </a:p>
          </p:txBody>
        </p:sp>
        <p:sp>
          <p:nvSpPr>
            <p:cNvPr id="20493" name="AutoShape 14"/>
            <p:cNvSpPr>
              <a:spLocks/>
            </p:cNvSpPr>
            <p:nvPr/>
          </p:nvSpPr>
          <p:spPr bwMode="auto">
            <a:xfrm>
              <a:off x="960" y="3168"/>
              <a:ext cx="192" cy="998"/>
            </a:xfrm>
            <a:prstGeom prst="leftBrace">
              <a:avLst>
                <a:gd name="adj1" fmla="val 31260"/>
                <a:gd name="adj2" fmla="val 50000"/>
              </a:avLst>
            </a:prstGeom>
            <a:noFill/>
            <a:ln w="22225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b="0">
                <a:ea typeface="宋体" panose="02010600030101010101" pitchFamily="2" charset="-122"/>
              </a:endParaRPr>
            </a:p>
          </p:txBody>
        </p:sp>
        <p:sp>
          <p:nvSpPr>
            <p:cNvPr id="20494" name="Rectangle 15"/>
            <p:cNvSpPr>
              <a:spLocks noChangeArrowheads="1"/>
            </p:cNvSpPr>
            <p:nvPr/>
          </p:nvSpPr>
          <p:spPr bwMode="auto">
            <a:xfrm>
              <a:off x="1200" y="3072"/>
              <a:ext cx="1632" cy="1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457200" indent="-457200"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6600CC"/>
                </a:buClr>
                <a:buFontTx/>
                <a:buAutoNum type="arabicParenR"/>
              </a:pPr>
              <a:r>
                <a:rPr lang="en-US" altLang="zh-CN">
                  <a:solidFill>
                    <a:srgbClr val="0000FF"/>
                  </a:solidFill>
                  <a:sym typeface="Symbol" panose="05050102010706020507" pitchFamily="18" charset="2"/>
                </a:rPr>
                <a:t>i</a:t>
              </a:r>
              <a:r>
                <a:rPr lang="zh-CN" altLang="en-US">
                  <a:solidFill>
                    <a:srgbClr val="0000FF"/>
                  </a:solidFill>
                  <a:sym typeface="Symbol" panose="05050102010706020507" pitchFamily="18" charset="2"/>
                </a:rPr>
                <a:t>是非常返 </a:t>
              </a:r>
            </a:p>
            <a:p>
              <a:pPr eaLnBrk="1" hangingPunct="1">
                <a:lnSpc>
                  <a:spcPct val="16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600CC"/>
                </a:buClr>
                <a:buFontTx/>
                <a:buAutoNum type="arabicParenR"/>
              </a:pPr>
              <a:r>
                <a:rPr lang="en-US" altLang="zh-CN">
                  <a:solidFill>
                    <a:srgbClr val="0000FF"/>
                  </a:solidFill>
                  <a:sym typeface="Symbol" panose="05050102010706020507" pitchFamily="18" charset="2"/>
                </a:rPr>
                <a:t>i</a:t>
              </a:r>
              <a:r>
                <a:rPr lang="zh-CN" altLang="en-US">
                  <a:solidFill>
                    <a:srgbClr val="0000FF"/>
                  </a:solidFill>
                  <a:sym typeface="Symbol" panose="05050102010706020507" pitchFamily="18" charset="2"/>
                </a:rPr>
                <a:t>是零常返 </a:t>
              </a:r>
            </a:p>
            <a:p>
              <a:pPr eaLnBrk="1" hangingPunct="1">
                <a:lnSpc>
                  <a:spcPct val="160000"/>
                </a:lnSpc>
                <a:buClr>
                  <a:srgbClr val="6600CC"/>
                </a:buClr>
                <a:buFontTx/>
                <a:buAutoNum type="arabicParenR"/>
              </a:pPr>
              <a:r>
                <a:rPr lang="en-US" altLang="zh-CN">
                  <a:solidFill>
                    <a:srgbClr val="0000FF"/>
                  </a:solidFill>
                  <a:sym typeface="Symbol" panose="05050102010706020507" pitchFamily="18" charset="2"/>
                </a:rPr>
                <a:t>i</a:t>
              </a:r>
              <a:r>
                <a:rPr lang="zh-CN" altLang="en-US">
                  <a:solidFill>
                    <a:srgbClr val="0000FF"/>
                  </a:solidFill>
                  <a:sym typeface="Symbol" panose="05050102010706020507" pitchFamily="18" charset="2"/>
                </a:rPr>
                <a:t>是正常返 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graphicFrame>
          <p:nvGraphicFramePr>
            <p:cNvPr id="20495" name="Object 16"/>
            <p:cNvGraphicFramePr>
              <a:graphicFrameLocks noChangeAspect="1"/>
            </p:cNvGraphicFramePr>
            <p:nvPr/>
          </p:nvGraphicFramePr>
          <p:xfrm>
            <a:off x="2775" y="2999"/>
            <a:ext cx="2509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0" name="Equation" r:id="rId7" imgW="2235260" imgH="400140" progId="Equation.3">
                    <p:embed/>
                  </p:oleObj>
                </mc:Choice>
                <mc:Fallback>
                  <p:oleObj name="Equation" r:id="rId7" imgW="2235260" imgH="4001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5" y="2999"/>
                          <a:ext cx="2509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6" name="Object 17"/>
            <p:cNvGraphicFramePr>
              <a:graphicFrameLocks noChangeAspect="1"/>
            </p:cNvGraphicFramePr>
            <p:nvPr/>
          </p:nvGraphicFramePr>
          <p:xfrm>
            <a:off x="2775" y="3418"/>
            <a:ext cx="2343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1" name="Equation" r:id="rId9" imgW="2082725" imgH="400140" progId="Equation.3">
                    <p:embed/>
                  </p:oleObj>
                </mc:Choice>
                <mc:Fallback>
                  <p:oleObj name="Equation" r:id="rId9" imgW="2082725" imgH="4001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5" y="3418"/>
                          <a:ext cx="2343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7" name="Object 18"/>
            <p:cNvGraphicFramePr>
              <a:graphicFrameLocks noChangeAspect="1"/>
            </p:cNvGraphicFramePr>
            <p:nvPr/>
          </p:nvGraphicFramePr>
          <p:xfrm>
            <a:off x="2775" y="3884"/>
            <a:ext cx="2340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2" name="Equation" r:id="rId11" imgW="2082725" imgH="400140" progId="Equation.3">
                    <p:embed/>
                  </p:oleObj>
                </mc:Choice>
                <mc:Fallback>
                  <p:oleObj name="Equation" r:id="rId11" imgW="2082725" imgH="4001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5" y="3884"/>
                          <a:ext cx="2340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33</a:t>
            </a:r>
            <a:r>
              <a:rPr lang="zh-CN" altLang="en-US" smtClean="0"/>
              <a:t>－</a:t>
            </a:r>
            <a:fld id="{44DA18E1-C29D-48A6-AB9E-AEC722307D01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3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3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3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build="p"/>
      <p:bldP spid="283657" grpId="0"/>
      <p:bldP spid="28365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68D4B2A-BA26-4551-837B-0ADF51485937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2019/10/12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2150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三、状态空间分解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143000"/>
            <a:ext cx="7559675" cy="1330325"/>
          </a:xfrm>
        </p:spPr>
        <p:txBody>
          <a:bodyPr/>
          <a:lstStyle/>
          <a:p>
            <a:pPr marL="0" indent="719138" algn="just" eaLnBrk="1" hangingPunct="1">
              <a:buFont typeface="Wingdings" panose="05000000000000000000" pitchFamily="2" charset="2"/>
              <a:buNone/>
            </a:pPr>
            <a:r>
              <a:rPr lang="zh-CN" altLang="en-US" sz="2400" smtClean="0"/>
              <a:t>设</a:t>
            </a:r>
            <a:r>
              <a:rPr lang="en-US" altLang="zh-CN" sz="2400" smtClean="0"/>
              <a:t>C</a:t>
            </a:r>
            <a:r>
              <a:rPr lang="zh-CN" altLang="en-US" sz="2400" smtClean="0"/>
              <a:t>是状态空间</a:t>
            </a:r>
            <a:r>
              <a:rPr lang="en-US" altLang="zh-CN" sz="2400" smtClean="0"/>
              <a:t>E</a:t>
            </a:r>
            <a:r>
              <a:rPr lang="zh-CN" altLang="en-US" sz="2400" smtClean="0"/>
              <a:t>的一个子集，若</a:t>
            </a:r>
            <a:r>
              <a:rPr lang="en-US" altLang="zh-CN" sz="2400" smtClean="0"/>
              <a:t>C</a:t>
            </a:r>
            <a:r>
              <a:rPr lang="zh-CN" altLang="en-US" sz="2400" smtClean="0"/>
              <a:t>外的任一状态不可能从</a:t>
            </a:r>
            <a:r>
              <a:rPr lang="en-US" altLang="zh-CN" sz="2400" smtClean="0"/>
              <a:t>C</a:t>
            </a:r>
            <a:r>
              <a:rPr lang="zh-CN" altLang="en-US" sz="2400" smtClean="0"/>
              <a:t>内的任一状态到达，即对任意的</a:t>
            </a:r>
            <a:r>
              <a:rPr lang="en-US" altLang="zh-CN" sz="2400" smtClean="0"/>
              <a:t>i</a:t>
            </a:r>
            <a:r>
              <a:rPr lang="en-US" altLang="zh-CN" sz="2400" smtClean="0">
                <a:sym typeface="Symbol" panose="05050102010706020507" pitchFamily="18" charset="2"/>
              </a:rPr>
              <a:t></a:t>
            </a:r>
            <a:r>
              <a:rPr lang="en-US" altLang="zh-CN" sz="2400" smtClean="0"/>
              <a:t>C, j</a:t>
            </a:r>
            <a:r>
              <a:rPr lang="en-US" altLang="zh-CN" sz="2400" smtClean="0">
                <a:sym typeface="Symbol" panose="05050102010706020507" pitchFamily="18" charset="2"/>
              </a:rPr>
              <a:t></a:t>
            </a:r>
            <a:r>
              <a:rPr lang="en-US" altLang="zh-CN" sz="2400" smtClean="0"/>
              <a:t>C</a:t>
            </a:r>
            <a:r>
              <a:rPr lang="zh-CN" altLang="en-US" sz="2400" smtClean="0"/>
              <a:t>，总有</a:t>
            </a:r>
            <a:r>
              <a:rPr lang="en-US" altLang="zh-CN" sz="2400" smtClean="0"/>
              <a:t>p</a:t>
            </a:r>
            <a:r>
              <a:rPr lang="en-US" altLang="zh-CN" sz="2400" baseline="-25000" smtClean="0"/>
              <a:t>ij</a:t>
            </a:r>
            <a:r>
              <a:rPr lang="en-US" altLang="zh-CN" sz="2400" smtClean="0"/>
              <a:t>(n)</a:t>
            </a:r>
            <a:r>
              <a:rPr lang="zh-CN" altLang="en-US" sz="2400" smtClean="0"/>
              <a:t>＝</a:t>
            </a:r>
            <a:r>
              <a:rPr lang="en-US" altLang="zh-CN" sz="2400" smtClean="0"/>
              <a:t>0</a:t>
            </a:r>
            <a:r>
              <a:rPr lang="zh-CN" altLang="en-US" sz="2400" smtClean="0"/>
              <a:t>，则称</a:t>
            </a:r>
            <a:r>
              <a:rPr lang="en-US" altLang="zh-CN" sz="2400" smtClean="0"/>
              <a:t>C</a:t>
            </a:r>
            <a:r>
              <a:rPr lang="zh-CN" altLang="en-US" sz="2400" smtClean="0"/>
              <a:t>为一个</a:t>
            </a:r>
            <a:r>
              <a:rPr lang="zh-CN" altLang="en-US" sz="2400" smtClean="0">
                <a:solidFill>
                  <a:srgbClr val="CC00CC"/>
                </a:solidFill>
              </a:rPr>
              <a:t>闭集</a:t>
            </a:r>
            <a:r>
              <a:rPr lang="zh-CN" altLang="en-US" sz="2400" smtClean="0"/>
              <a:t>。</a:t>
            </a:r>
          </a:p>
        </p:txBody>
      </p:sp>
      <p:sp>
        <p:nvSpPr>
          <p:cNvPr id="266245" name="Rectangle 5"/>
          <p:cNvSpPr>
            <a:spLocks noChangeArrowheads="1"/>
          </p:cNvSpPr>
          <p:nvPr/>
        </p:nvSpPr>
        <p:spPr bwMode="auto">
          <a:xfrm>
            <a:off x="1143000" y="2460625"/>
            <a:ext cx="7772400" cy="413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914400" indent="-45720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200" dirty="0" smtClean="0">
                <a:solidFill>
                  <a:srgbClr val="CC00CC"/>
                </a:solidFill>
              </a:rPr>
              <a:t>重要结论：</a:t>
            </a:r>
          </a:p>
          <a:p>
            <a:pPr algn="just" eaLnBrk="1" hangingPunct="1">
              <a:buClr>
                <a:srgbClr val="CC00CC"/>
              </a:buClr>
              <a:buFont typeface="Wingdings" panose="05000000000000000000" pitchFamily="2" charset="2"/>
              <a:buAutoNum type="arabicParenR"/>
              <a:defRPr/>
            </a:pPr>
            <a:r>
              <a:rPr lang="zh-CN" altLang="en-US" sz="2400" dirty="0" smtClean="0">
                <a:solidFill>
                  <a:srgbClr val="0000FF"/>
                </a:solidFill>
              </a:rPr>
              <a:t>整个状态空间</a:t>
            </a:r>
            <a:r>
              <a:rPr lang="en-US" altLang="zh-CN" sz="2400" dirty="0" smtClean="0">
                <a:solidFill>
                  <a:srgbClr val="0000FF"/>
                </a:solidFill>
              </a:rPr>
              <a:t>E</a:t>
            </a:r>
            <a:r>
              <a:rPr lang="zh-CN" altLang="en-US" sz="2400" dirty="0" smtClean="0">
                <a:solidFill>
                  <a:srgbClr val="0000FF"/>
                </a:solidFill>
              </a:rPr>
              <a:t>是最大的闭集；</a:t>
            </a:r>
          </a:p>
          <a:p>
            <a:pPr algn="just" eaLnBrk="1" hangingPunct="1">
              <a:buClr>
                <a:srgbClr val="CC00CC"/>
              </a:buClr>
              <a:buFont typeface="Wingdings" panose="05000000000000000000" pitchFamily="2" charset="2"/>
              <a:buAutoNum type="arabicParenR"/>
              <a:defRPr/>
            </a:pPr>
            <a:r>
              <a:rPr lang="en-US" altLang="zh-CN" sz="2400" dirty="0" err="1" smtClean="0">
                <a:solidFill>
                  <a:srgbClr val="0000FF"/>
                </a:solidFill>
              </a:rPr>
              <a:t>p</a:t>
            </a:r>
            <a:r>
              <a:rPr lang="en-US" altLang="zh-CN" sz="2400" baseline="-25000" dirty="0" err="1" smtClean="0">
                <a:solidFill>
                  <a:srgbClr val="0000FF"/>
                </a:solidFill>
              </a:rPr>
              <a:t>ii</a:t>
            </a:r>
            <a:r>
              <a:rPr lang="zh-CN" altLang="en-US" sz="2400" dirty="0" smtClean="0">
                <a:solidFill>
                  <a:srgbClr val="0000FF"/>
                </a:solidFill>
              </a:rPr>
              <a:t>＝</a:t>
            </a:r>
            <a:r>
              <a:rPr lang="en-US" altLang="zh-CN" sz="2400" dirty="0" smtClean="0">
                <a:solidFill>
                  <a:srgbClr val="0000FF"/>
                </a:solidFill>
              </a:rPr>
              <a:t>1</a:t>
            </a:r>
            <a:r>
              <a:rPr lang="zh-CN" altLang="en-US" sz="2400" dirty="0" smtClean="0">
                <a:solidFill>
                  <a:srgbClr val="0000FF"/>
                </a:solidFill>
              </a:rPr>
              <a:t>的状态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i</a:t>
            </a:r>
            <a:r>
              <a:rPr lang="zh-CN" altLang="en-US" sz="2400" dirty="0" smtClean="0">
                <a:solidFill>
                  <a:srgbClr val="0000FF"/>
                </a:solidFill>
              </a:rPr>
              <a:t>称为吸收状态。任何一个吸收状态构成最小的单点闭集。</a:t>
            </a:r>
          </a:p>
          <a:p>
            <a:pPr algn="just" eaLnBrk="1" hangingPunct="1">
              <a:buClr>
                <a:srgbClr val="CC00CC"/>
              </a:buClr>
              <a:buFont typeface="Wingdings" panose="05000000000000000000" pitchFamily="2" charset="2"/>
              <a:buAutoNum type="arabicParenR"/>
              <a:defRPr/>
            </a:pPr>
            <a:r>
              <a:rPr lang="zh-CN" altLang="en-US" sz="2400" dirty="0" smtClean="0">
                <a:solidFill>
                  <a:srgbClr val="0000FF"/>
                </a:solidFill>
              </a:rPr>
              <a:t>所有常返状态构成一个闭集；</a:t>
            </a:r>
          </a:p>
          <a:p>
            <a:pPr algn="just" eaLnBrk="1" hangingPunct="1">
              <a:buClr>
                <a:srgbClr val="CC00CC"/>
              </a:buClr>
              <a:buFont typeface="Wingdings" panose="05000000000000000000" pitchFamily="2" charset="2"/>
              <a:buAutoNum type="arabicParenR"/>
              <a:defRPr/>
            </a:pPr>
            <a:r>
              <a:rPr lang="zh-CN" altLang="en-US" sz="2400" dirty="0" smtClean="0">
                <a:solidFill>
                  <a:srgbClr val="0000FF"/>
                </a:solidFill>
              </a:rPr>
              <a:t>状态空间</a:t>
            </a:r>
            <a:r>
              <a:rPr lang="en-US" altLang="zh-CN" sz="2400" dirty="0" smtClean="0">
                <a:solidFill>
                  <a:srgbClr val="0000FF"/>
                </a:solidFill>
              </a:rPr>
              <a:t>E</a:t>
            </a:r>
            <a:r>
              <a:rPr lang="zh-CN" altLang="en-US" sz="2400" dirty="0" smtClean="0">
                <a:solidFill>
                  <a:srgbClr val="0000FF"/>
                </a:solidFill>
              </a:rPr>
              <a:t>必可分解为</a:t>
            </a:r>
          </a:p>
          <a:p>
            <a:pPr lvl="1"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FF"/>
                </a:solidFill>
              </a:rPr>
              <a:t>E</a:t>
            </a:r>
            <a:r>
              <a:rPr lang="zh-CN" altLang="en-US" sz="2400" dirty="0" smtClean="0">
                <a:solidFill>
                  <a:srgbClr val="0000FF"/>
                </a:solidFill>
              </a:rPr>
              <a:t>＝</a:t>
            </a:r>
            <a:r>
              <a:rPr lang="en-US" altLang="zh-CN" sz="2400" dirty="0" smtClean="0">
                <a:solidFill>
                  <a:srgbClr val="0000FF"/>
                </a:solidFill>
              </a:rPr>
              <a:t>N</a:t>
            </a:r>
            <a:r>
              <a:rPr lang="zh-CN" altLang="en-US" sz="2400" dirty="0" smtClean="0">
                <a:solidFill>
                  <a:srgbClr val="0000FF"/>
                </a:solidFill>
              </a:rPr>
              <a:t>＋</a:t>
            </a:r>
            <a:r>
              <a:rPr lang="en-US" altLang="zh-CN" sz="2400" dirty="0" smtClean="0">
                <a:solidFill>
                  <a:srgbClr val="0000FF"/>
                </a:solidFill>
              </a:rPr>
              <a:t>C</a:t>
            </a:r>
            <a:r>
              <a:rPr lang="en-US" altLang="zh-CN" sz="2400" baseline="-25000" dirty="0" smtClean="0">
                <a:solidFill>
                  <a:srgbClr val="0000FF"/>
                </a:solidFill>
              </a:rPr>
              <a:t>1</a:t>
            </a:r>
            <a:r>
              <a:rPr lang="zh-CN" altLang="en-US" sz="2400" dirty="0" smtClean="0">
                <a:solidFill>
                  <a:srgbClr val="0000FF"/>
                </a:solidFill>
              </a:rPr>
              <a:t>＋</a:t>
            </a:r>
            <a:r>
              <a:rPr lang="en-US" altLang="zh-CN" sz="2400" dirty="0" smtClean="0">
                <a:solidFill>
                  <a:srgbClr val="0000FF"/>
                </a:solidFill>
              </a:rPr>
              <a:t>C</a:t>
            </a:r>
            <a:r>
              <a:rPr lang="en-US" altLang="zh-CN" sz="2400" baseline="-25000" dirty="0" smtClean="0">
                <a:solidFill>
                  <a:srgbClr val="0000FF"/>
                </a:solidFill>
              </a:rPr>
              <a:t>2</a:t>
            </a:r>
            <a:r>
              <a:rPr lang="zh-CN" altLang="en-US" sz="2400" dirty="0" smtClean="0">
                <a:solidFill>
                  <a:srgbClr val="0000FF"/>
                </a:solidFill>
              </a:rPr>
              <a:t>＋</a:t>
            </a:r>
            <a:r>
              <a:rPr lang="en-US" altLang="zh-CN" sz="2400" dirty="0" smtClean="0">
                <a:solidFill>
                  <a:srgbClr val="0000FF"/>
                </a:solidFill>
              </a:rPr>
              <a:t>…</a:t>
            </a:r>
            <a:r>
              <a:rPr lang="zh-CN" altLang="en-US" sz="2400" dirty="0" smtClean="0">
                <a:solidFill>
                  <a:srgbClr val="0000FF"/>
                </a:solidFill>
              </a:rPr>
              <a:t>＋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C</a:t>
            </a:r>
            <a:r>
              <a:rPr lang="en-US" altLang="zh-CN" sz="2400" baseline="-25000" dirty="0" err="1" smtClean="0">
                <a:solidFill>
                  <a:srgbClr val="0000FF"/>
                </a:solidFill>
              </a:rPr>
              <a:t>k</a:t>
            </a:r>
            <a:r>
              <a:rPr lang="zh-CN" altLang="en-US" sz="2400" dirty="0" smtClean="0">
                <a:solidFill>
                  <a:srgbClr val="0000FF"/>
                </a:solidFill>
              </a:rPr>
              <a:t>＋</a:t>
            </a:r>
            <a:r>
              <a:rPr lang="en-US" altLang="zh-CN" sz="2400" dirty="0" smtClean="0">
                <a:solidFill>
                  <a:srgbClr val="0000FF"/>
                </a:solidFill>
              </a:rPr>
              <a:t>…</a:t>
            </a:r>
          </a:p>
          <a:p>
            <a:pPr marL="540000" lvl="1" indent="0"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rgbClr val="0000FF"/>
                </a:solidFill>
              </a:rPr>
              <a:t>其中</a:t>
            </a:r>
            <a:r>
              <a:rPr lang="en-US" altLang="zh-CN" sz="2400" dirty="0" smtClean="0">
                <a:solidFill>
                  <a:srgbClr val="0000FF"/>
                </a:solidFill>
              </a:rPr>
              <a:t>N</a:t>
            </a:r>
            <a:r>
              <a:rPr lang="zh-CN" altLang="en-US" sz="2400" dirty="0" smtClean="0">
                <a:solidFill>
                  <a:srgbClr val="0000FF"/>
                </a:solidFill>
              </a:rPr>
              <a:t>为非常返状态集合，</a:t>
            </a:r>
            <a:r>
              <a:rPr lang="en-US" altLang="zh-CN" sz="2400" dirty="0" smtClean="0">
                <a:solidFill>
                  <a:srgbClr val="0000FF"/>
                </a:solidFill>
              </a:rPr>
              <a:t>C</a:t>
            </a:r>
            <a:r>
              <a:rPr lang="en-US" altLang="zh-CN" sz="2400" baseline="-25000" dirty="0" smtClean="0">
                <a:solidFill>
                  <a:srgbClr val="0000FF"/>
                </a:solidFill>
              </a:rPr>
              <a:t>1</a:t>
            </a:r>
            <a:r>
              <a:rPr lang="en-US" altLang="zh-CN" sz="2400" dirty="0" smtClean="0">
                <a:solidFill>
                  <a:srgbClr val="0000FF"/>
                </a:solidFill>
              </a:rPr>
              <a:t>, C</a:t>
            </a:r>
            <a:r>
              <a:rPr lang="en-US" altLang="zh-CN" sz="2400" baseline="-25000" dirty="0" smtClean="0">
                <a:solidFill>
                  <a:srgbClr val="0000FF"/>
                </a:solidFill>
              </a:rPr>
              <a:t>2</a:t>
            </a:r>
            <a:r>
              <a:rPr lang="en-US" altLang="zh-CN" sz="2400" dirty="0" smtClean="0">
                <a:solidFill>
                  <a:srgbClr val="0000FF"/>
                </a:solidFill>
              </a:rPr>
              <a:t>, …,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C</a:t>
            </a:r>
            <a:r>
              <a:rPr lang="en-US" altLang="zh-CN" sz="2400" baseline="-25000" dirty="0" err="1" smtClean="0">
                <a:solidFill>
                  <a:srgbClr val="0000FF"/>
                </a:solidFill>
              </a:rPr>
              <a:t>k</a:t>
            </a:r>
            <a:r>
              <a:rPr lang="en-US" altLang="zh-CN" sz="2400" dirty="0" smtClean="0">
                <a:solidFill>
                  <a:srgbClr val="0000FF"/>
                </a:solidFill>
              </a:rPr>
              <a:t>, …</a:t>
            </a:r>
            <a:r>
              <a:rPr lang="zh-CN" altLang="en-US" sz="2400" dirty="0" smtClean="0">
                <a:solidFill>
                  <a:srgbClr val="0000FF"/>
                </a:solidFill>
              </a:rPr>
              <a:t>是互不相交且不可细分的常返闭集。</a:t>
            </a:r>
          </a:p>
        </p:txBody>
      </p:sp>
      <p:sp>
        <p:nvSpPr>
          <p:cNvPr id="266247" name="AutoShape 7"/>
          <p:cNvSpPr>
            <a:spLocks noChangeArrowheads="1"/>
          </p:cNvSpPr>
          <p:nvPr/>
        </p:nvSpPr>
        <p:spPr bwMode="auto">
          <a:xfrm>
            <a:off x="5940425" y="3933825"/>
            <a:ext cx="2663825" cy="1223963"/>
          </a:xfrm>
          <a:prstGeom prst="wedgeRoundRectCallout">
            <a:avLst>
              <a:gd name="adj1" fmla="val -41861"/>
              <a:gd name="adj2" fmla="val 66588"/>
              <a:gd name="adj3" fmla="val 16667"/>
            </a:avLst>
          </a:prstGeom>
          <a:solidFill>
            <a:schemeClr val="hlink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solidFill>
                  <a:srgbClr val="CC00CC"/>
                </a:solidFill>
              </a:rPr>
              <a:t>这里的“＋”即为集合的并“∪”且两两互不相容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33</a:t>
            </a:r>
            <a:r>
              <a:rPr lang="zh-CN" altLang="en-US" smtClean="0"/>
              <a:t>－</a:t>
            </a:r>
            <a:fld id="{44DA18E1-C29D-48A6-AB9E-AEC722307D01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66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66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66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66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266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66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266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5" grpId="0" build="p" autoUpdateAnimBg="0"/>
      <p:bldP spid="26624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B8118D8-20A5-4C68-B3A0-C6E8675931E3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2019/10/12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2253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不可约马氏链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063625"/>
            <a:ext cx="7572375" cy="1501775"/>
          </a:xfrm>
        </p:spPr>
        <p:txBody>
          <a:bodyPr/>
          <a:lstStyle/>
          <a:p>
            <a:pPr marL="0" indent="719138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一个马氏链，如果除了整个状态空间</a:t>
            </a:r>
            <a:r>
              <a:rPr lang="en-US" altLang="zh-CN" smtClean="0"/>
              <a:t>E</a:t>
            </a:r>
            <a:r>
              <a:rPr lang="zh-CN" altLang="en-US" smtClean="0"/>
              <a:t>构成闭集外，不可能再分解出较小的闭集来，则称此马氏链为</a:t>
            </a:r>
            <a:r>
              <a:rPr lang="zh-CN" altLang="en-US" smtClean="0">
                <a:solidFill>
                  <a:srgbClr val="CC00CC"/>
                </a:solidFill>
              </a:rPr>
              <a:t>不可约马氏链</a:t>
            </a:r>
            <a:r>
              <a:rPr lang="zh-CN" altLang="en-US" smtClean="0"/>
              <a:t>。</a:t>
            </a:r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1143000" y="2533650"/>
            <a:ext cx="7772400" cy="268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3600">
                <a:solidFill>
                  <a:srgbClr val="CC00CC"/>
                </a:solidFill>
              </a:rPr>
              <a:t>结论：</a:t>
            </a:r>
          </a:p>
          <a:p>
            <a:pPr algn="just" eaLnBrk="1" hangingPunct="1">
              <a:lnSpc>
                <a:spcPct val="100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>
                <a:solidFill>
                  <a:srgbClr val="0000FF"/>
                </a:solidFill>
              </a:rPr>
              <a:t>马氏链为不可约马氏链的充分必要条件是任何两个状态都相通；</a:t>
            </a:r>
          </a:p>
          <a:p>
            <a:pPr algn="just" eaLnBrk="1" hangingPunct="1">
              <a:lnSpc>
                <a:spcPct val="100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>
                <a:solidFill>
                  <a:srgbClr val="0000FF"/>
                </a:solidFill>
              </a:rPr>
              <a:t>一个不可约马氏链，或者没有非常返状态，或者没有常返状态。</a:t>
            </a:r>
          </a:p>
          <a:p>
            <a:pPr algn="just" eaLnBrk="1" hangingPunct="1">
              <a:lnSpc>
                <a:spcPct val="100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>
                <a:solidFill>
                  <a:srgbClr val="0000FF"/>
                </a:solidFill>
              </a:rPr>
              <a:t>不可约马氏链是常返的充分必要条件是方程</a:t>
            </a:r>
          </a:p>
        </p:txBody>
      </p:sp>
      <p:graphicFrame>
        <p:nvGraphicFramePr>
          <p:cNvPr id="267270" name="Object 6"/>
          <p:cNvGraphicFramePr>
            <a:graphicFrameLocks noChangeAspect="1"/>
          </p:cNvGraphicFramePr>
          <p:nvPr/>
        </p:nvGraphicFramePr>
        <p:xfrm>
          <a:off x="3276600" y="5135563"/>
          <a:ext cx="342900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Equation" r:id="rId4" imgW="1428823" imgH="406440" progId="Equation.3">
                  <p:embed/>
                </p:oleObj>
              </mc:Choice>
              <mc:Fallback>
                <p:oleObj name="Equation" r:id="rId4" imgW="1428823" imgH="4064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135563"/>
                        <a:ext cx="3429000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71" name="Rectangle 7"/>
          <p:cNvSpPr>
            <a:spLocks noChangeArrowheads="1"/>
          </p:cNvSpPr>
          <p:nvPr/>
        </p:nvSpPr>
        <p:spPr bwMode="auto">
          <a:xfrm>
            <a:off x="1463675" y="6043613"/>
            <a:ext cx="3398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>
                <a:solidFill>
                  <a:srgbClr val="0000FF"/>
                </a:solidFill>
              </a:rPr>
              <a:t>没有非零的有界解。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33</a:t>
            </a:r>
            <a:r>
              <a:rPr lang="zh-CN" altLang="en-US" smtClean="0"/>
              <a:t>－</a:t>
            </a:r>
            <a:fld id="{44DA18E1-C29D-48A6-AB9E-AEC722307D01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67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267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67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267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/>
      <p:bldP spid="267269" grpId="0" build="p" autoUpdateAnimBg="0"/>
      <p:bldP spid="26727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E29BAA8-5261-45BD-9D82-E66AEF7D7415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2019/10/12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2457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四、有限马尔可夫链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196975"/>
            <a:ext cx="7705725" cy="5127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状态空间</a:t>
            </a:r>
            <a:r>
              <a:rPr lang="en-US" altLang="zh-CN" smtClean="0"/>
              <a:t>E</a:t>
            </a:r>
            <a:r>
              <a:rPr lang="zh-CN" altLang="en-US" smtClean="0"/>
              <a:t>是有限集合的马氏链称为</a:t>
            </a:r>
            <a:r>
              <a:rPr lang="zh-CN" altLang="en-US" smtClean="0">
                <a:solidFill>
                  <a:srgbClr val="CC00CC"/>
                </a:solidFill>
              </a:rPr>
              <a:t>有限马氏链</a:t>
            </a:r>
            <a:r>
              <a:rPr lang="zh-CN" altLang="en-US" smtClean="0"/>
              <a:t>。</a:t>
            </a: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1219200" y="1952625"/>
            <a:ext cx="7467600" cy="428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914400" indent="-45720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3600" dirty="0">
                <a:solidFill>
                  <a:srgbClr val="CC00CC"/>
                </a:solidFill>
              </a:rPr>
              <a:t>有限马氏链具有如下特点：</a:t>
            </a:r>
          </a:p>
          <a:p>
            <a:pPr algn="just" eaLnBrk="1" hangingPunct="1"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dirty="0">
                <a:solidFill>
                  <a:srgbClr val="0000FF"/>
                </a:solidFill>
              </a:rPr>
              <a:t>所有非常返状态所组成的集合不可能是闭集；</a:t>
            </a:r>
          </a:p>
          <a:p>
            <a:pPr algn="just" eaLnBrk="1" hangingPunct="1"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dirty="0">
                <a:solidFill>
                  <a:srgbClr val="0000FF"/>
                </a:solidFill>
              </a:rPr>
              <a:t>没有零常返状态；</a:t>
            </a:r>
          </a:p>
          <a:p>
            <a:pPr algn="just" eaLnBrk="1" hangingPunct="1"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dirty="0">
                <a:solidFill>
                  <a:srgbClr val="0000FF"/>
                </a:solidFill>
              </a:rPr>
              <a:t>必有正常返状态；</a:t>
            </a:r>
          </a:p>
          <a:p>
            <a:pPr algn="just" eaLnBrk="1" hangingPunct="1"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dirty="0">
                <a:solidFill>
                  <a:srgbClr val="0000FF"/>
                </a:solidFill>
              </a:rPr>
              <a:t>状态空间</a:t>
            </a:r>
            <a:r>
              <a:rPr lang="en-US" altLang="zh-CN" dirty="0">
                <a:solidFill>
                  <a:srgbClr val="0000FF"/>
                </a:solidFill>
              </a:rPr>
              <a:t>E</a:t>
            </a:r>
            <a:r>
              <a:rPr lang="zh-CN" altLang="en-US" dirty="0">
                <a:solidFill>
                  <a:srgbClr val="0000FF"/>
                </a:solidFill>
              </a:rPr>
              <a:t>必可分解为</a:t>
            </a:r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E</a:t>
            </a:r>
            <a:r>
              <a:rPr lang="zh-CN" altLang="en-US" dirty="0">
                <a:solidFill>
                  <a:srgbClr val="0000FF"/>
                </a:solidFill>
              </a:rPr>
              <a:t>＝</a:t>
            </a:r>
            <a:r>
              <a:rPr lang="en-US" altLang="zh-CN" dirty="0">
                <a:solidFill>
                  <a:srgbClr val="0000FF"/>
                </a:solidFill>
              </a:rPr>
              <a:t>N</a:t>
            </a:r>
            <a:r>
              <a:rPr lang="zh-CN" altLang="en-US" dirty="0">
                <a:solidFill>
                  <a:srgbClr val="0000FF"/>
                </a:solidFill>
              </a:rPr>
              <a:t>＋</a:t>
            </a:r>
            <a:r>
              <a:rPr lang="en-US" altLang="zh-CN" dirty="0">
                <a:solidFill>
                  <a:srgbClr val="0000FF"/>
                </a:solidFill>
              </a:rPr>
              <a:t>C</a:t>
            </a:r>
            <a:r>
              <a:rPr lang="en-US" altLang="zh-CN" baseline="-25000" dirty="0">
                <a:solidFill>
                  <a:srgbClr val="0000FF"/>
                </a:solidFill>
              </a:rPr>
              <a:t>1</a:t>
            </a:r>
            <a:r>
              <a:rPr lang="zh-CN" altLang="en-US" dirty="0">
                <a:solidFill>
                  <a:srgbClr val="0000FF"/>
                </a:solidFill>
              </a:rPr>
              <a:t>＋</a:t>
            </a:r>
            <a:r>
              <a:rPr lang="en-US" altLang="zh-CN" dirty="0">
                <a:solidFill>
                  <a:srgbClr val="0000FF"/>
                </a:solidFill>
              </a:rPr>
              <a:t>C</a:t>
            </a:r>
            <a:r>
              <a:rPr lang="en-US" altLang="zh-CN" baseline="-25000" dirty="0">
                <a:solidFill>
                  <a:srgbClr val="0000FF"/>
                </a:solidFill>
              </a:rPr>
              <a:t>2</a:t>
            </a:r>
            <a:r>
              <a:rPr lang="zh-CN" altLang="en-US" dirty="0">
                <a:solidFill>
                  <a:srgbClr val="0000FF"/>
                </a:solidFill>
              </a:rPr>
              <a:t>＋</a:t>
            </a:r>
            <a:r>
              <a:rPr lang="en-US" altLang="zh-CN" dirty="0">
                <a:solidFill>
                  <a:srgbClr val="0000FF"/>
                </a:solidFill>
              </a:rPr>
              <a:t>…</a:t>
            </a:r>
            <a:r>
              <a:rPr lang="zh-CN" altLang="en-US" dirty="0">
                <a:solidFill>
                  <a:srgbClr val="0000FF"/>
                </a:solidFill>
              </a:rPr>
              <a:t>＋</a:t>
            </a:r>
            <a:r>
              <a:rPr lang="en-US" altLang="zh-CN" dirty="0" err="1">
                <a:solidFill>
                  <a:srgbClr val="0000FF"/>
                </a:solidFill>
              </a:rPr>
              <a:t>C</a:t>
            </a:r>
            <a:r>
              <a:rPr lang="en-US" altLang="zh-CN" baseline="-25000" dirty="0" err="1">
                <a:solidFill>
                  <a:srgbClr val="0000FF"/>
                </a:solidFill>
              </a:rPr>
              <a:t>k</a:t>
            </a:r>
            <a:endParaRPr lang="en-US" altLang="zh-CN" baseline="-25000" dirty="0">
              <a:solidFill>
                <a:srgbClr val="0000FF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其中，</a:t>
            </a:r>
            <a:r>
              <a:rPr lang="en-US" altLang="zh-CN" dirty="0">
                <a:solidFill>
                  <a:srgbClr val="0000FF"/>
                </a:solidFill>
              </a:rPr>
              <a:t>N</a:t>
            </a:r>
            <a:r>
              <a:rPr lang="zh-CN" altLang="en-US" dirty="0">
                <a:solidFill>
                  <a:srgbClr val="0000FF"/>
                </a:solidFill>
              </a:rPr>
              <a:t>为非常返状态集合，</a:t>
            </a:r>
            <a:r>
              <a:rPr lang="en-US" altLang="zh-CN" dirty="0">
                <a:solidFill>
                  <a:srgbClr val="0000FF"/>
                </a:solidFill>
              </a:rPr>
              <a:t>C</a:t>
            </a:r>
            <a:r>
              <a:rPr lang="en-US" altLang="zh-CN" baseline="-25000" dirty="0">
                <a:solidFill>
                  <a:srgbClr val="0000FF"/>
                </a:solidFill>
              </a:rPr>
              <a:t>1</a:t>
            </a:r>
            <a:r>
              <a:rPr lang="en-US" altLang="zh-CN" dirty="0">
                <a:solidFill>
                  <a:srgbClr val="0000FF"/>
                </a:solidFill>
              </a:rPr>
              <a:t>, C</a:t>
            </a:r>
            <a:r>
              <a:rPr lang="en-US" altLang="zh-CN" baseline="-25000" dirty="0">
                <a:solidFill>
                  <a:srgbClr val="0000FF"/>
                </a:solidFill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, …, </a:t>
            </a:r>
            <a:r>
              <a:rPr lang="en-US" altLang="zh-CN" dirty="0" err="1">
                <a:solidFill>
                  <a:srgbClr val="0000FF"/>
                </a:solidFill>
              </a:rPr>
              <a:t>C</a:t>
            </a:r>
            <a:r>
              <a:rPr lang="en-US" altLang="zh-CN" baseline="-25000" dirty="0" err="1">
                <a:solidFill>
                  <a:srgbClr val="0000FF"/>
                </a:solidFill>
              </a:rPr>
              <a:t>k</a:t>
            </a:r>
            <a:r>
              <a:rPr lang="zh-CN" altLang="en-US" dirty="0">
                <a:solidFill>
                  <a:srgbClr val="0000FF"/>
                </a:solidFill>
              </a:rPr>
              <a:t>是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互不相交且不可细分的常返闭集。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33</a:t>
            </a:r>
            <a:r>
              <a:rPr lang="zh-CN" altLang="en-US" smtClean="0"/>
              <a:t>－</a:t>
            </a:r>
            <a:fld id="{44DA18E1-C29D-48A6-AB9E-AEC722307D01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" dur="500"/>
                                        <p:tgtEl>
                                          <p:spTgt spid="26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26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26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268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500"/>
                                        <p:tgtEl>
                                          <p:spTgt spid="268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268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9" dur="500"/>
                                        <p:tgtEl>
                                          <p:spTgt spid="268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268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build="p"/>
      <p:bldP spid="268292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85A4A3C-7865-4787-B75F-91A665929BB8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2019/10/12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2560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五、状态的周期性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9188" y="1143000"/>
            <a:ext cx="7391400" cy="812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称</a:t>
            </a:r>
            <a:r>
              <a:rPr lang="en-US" altLang="zh-CN" sz="2400" smtClean="0">
                <a:solidFill>
                  <a:srgbClr val="C00000"/>
                </a:solidFill>
              </a:rPr>
              <a:t>d</a:t>
            </a:r>
            <a:r>
              <a:rPr lang="zh-CN" altLang="en-US" sz="2400" smtClean="0">
                <a:solidFill>
                  <a:srgbClr val="C00000"/>
                </a:solidFill>
              </a:rPr>
              <a:t>＝</a:t>
            </a:r>
            <a:r>
              <a:rPr lang="en-US" altLang="zh-CN" sz="2400" smtClean="0">
                <a:solidFill>
                  <a:srgbClr val="C00000"/>
                </a:solidFill>
              </a:rPr>
              <a:t>GCD{ n</a:t>
            </a:r>
            <a:r>
              <a:rPr lang="zh-CN" altLang="en-US" sz="2400" smtClean="0">
                <a:solidFill>
                  <a:srgbClr val="C00000"/>
                </a:solidFill>
              </a:rPr>
              <a:t>：</a:t>
            </a:r>
            <a:r>
              <a:rPr lang="en-US" altLang="zh-CN" sz="2400" smtClean="0">
                <a:solidFill>
                  <a:srgbClr val="C00000"/>
                </a:solidFill>
              </a:rPr>
              <a:t>p</a:t>
            </a:r>
            <a:r>
              <a:rPr lang="en-US" altLang="zh-CN" sz="2400" baseline="-25000" smtClean="0">
                <a:solidFill>
                  <a:srgbClr val="C00000"/>
                </a:solidFill>
              </a:rPr>
              <a:t>ii</a:t>
            </a:r>
            <a:r>
              <a:rPr lang="en-US" altLang="zh-CN" sz="2400" smtClean="0">
                <a:solidFill>
                  <a:srgbClr val="C00000"/>
                </a:solidFill>
              </a:rPr>
              <a:t>(n)</a:t>
            </a:r>
            <a:r>
              <a:rPr lang="zh-CN" altLang="en-US" sz="2400" smtClean="0">
                <a:solidFill>
                  <a:srgbClr val="C00000"/>
                </a:solidFill>
              </a:rPr>
              <a:t>＞</a:t>
            </a:r>
            <a:r>
              <a:rPr lang="en-US" altLang="zh-CN" sz="2400" smtClean="0">
                <a:solidFill>
                  <a:srgbClr val="C00000"/>
                </a:solidFill>
              </a:rPr>
              <a:t>0 }</a:t>
            </a:r>
            <a:r>
              <a:rPr lang="zh-CN" altLang="en-US" sz="2400" smtClean="0"/>
              <a:t>为</a:t>
            </a:r>
            <a:r>
              <a:rPr lang="zh-CN" altLang="en-US" sz="2400" smtClean="0">
                <a:solidFill>
                  <a:srgbClr val="CC00CC"/>
                </a:solidFill>
              </a:rPr>
              <a:t>状态</a:t>
            </a:r>
            <a:r>
              <a:rPr lang="en-US" altLang="zh-CN" sz="2400" smtClean="0">
                <a:solidFill>
                  <a:srgbClr val="CC00CC"/>
                </a:solidFill>
              </a:rPr>
              <a:t>i</a:t>
            </a:r>
            <a:r>
              <a:rPr lang="zh-CN" altLang="en-US" sz="2400" smtClean="0">
                <a:solidFill>
                  <a:srgbClr val="CC00CC"/>
                </a:solidFill>
              </a:rPr>
              <a:t>的</a:t>
            </a:r>
            <a:r>
              <a:rPr lang="zh-CN" altLang="en-US" sz="2400" smtClean="0">
                <a:solidFill>
                  <a:srgbClr val="0000FF"/>
                </a:solidFill>
              </a:rPr>
              <a:t>周期</a:t>
            </a:r>
            <a:r>
              <a:rPr lang="zh-CN" altLang="en-US" sz="2400" smtClean="0"/>
              <a:t>。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这里，</a:t>
            </a:r>
            <a:r>
              <a:rPr lang="en-US" altLang="zh-CN" sz="2400" smtClean="0"/>
              <a:t>GCD</a:t>
            </a:r>
            <a:r>
              <a:rPr lang="zh-CN" altLang="en-US" sz="2400" smtClean="0"/>
              <a:t>表示最大公约数。</a:t>
            </a:r>
          </a:p>
        </p:txBody>
      </p:sp>
      <p:sp>
        <p:nvSpPr>
          <p:cNvPr id="269316" name="Rectangle 4"/>
          <p:cNvSpPr>
            <a:spLocks noChangeArrowheads="1"/>
          </p:cNvSpPr>
          <p:nvPr/>
        </p:nvSpPr>
        <p:spPr bwMode="auto">
          <a:xfrm>
            <a:off x="1119188" y="1981200"/>
            <a:ext cx="7847012" cy="16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en-US" altLang="zh-CN" sz="2400"/>
              <a:t>  </a:t>
            </a:r>
            <a:r>
              <a:rPr lang="zh-CN" altLang="en-US" sz="2400"/>
              <a:t>如果</a:t>
            </a:r>
            <a:r>
              <a:rPr lang="en-US" altLang="zh-CN" sz="2400"/>
              <a:t>i</a:t>
            </a:r>
            <a:r>
              <a:rPr lang="zh-CN" altLang="en-US" sz="2400"/>
              <a:t>有周期</a:t>
            </a:r>
            <a:r>
              <a:rPr lang="en-US" altLang="zh-CN" sz="2400"/>
              <a:t>d</a:t>
            </a:r>
            <a:r>
              <a:rPr lang="zh-CN" altLang="en-US" sz="2400"/>
              <a:t>＞</a:t>
            </a:r>
            <a:r>
              <a:rPr lang="en-US" altLang="zh-CN" sz="2400"/>
              <a:t>1</a:t>
            </a:r>
            <a:r>
              <a:rPr lang="zh-CN" altLang="en-US" sz="2400"/>
              <a:t>，则只有</a:t>
            </a:r>
            <a:r>
              <a:rPr lang="en-US" altLang="zh-CN" sz="2400"/>
              <a:t>n</a:t>
            </a:r>
            <a:r>
              <a:rPr lang="zh-CN" altLang="en-US" sz="2400"/>
              <a:t>＝</a:t>
            </a:r>
            <a:r>
              <a:rPr lang="en-US" altLang="zh-CN" sz="2400"/>
              <a:t>d, 2d, …, kd(k</a:t>
            </a:r>
            <a:r>
              <a:rPr lang="zh-CN" altLang="en-US" sz="2400"/>
              <a:t>为正整数</a:t>
            </a:r>
            <a:r>
              <a:rPr lang="en-US" altLang="zh-CN" sz="2400"/>
              <a:t>)</a:t>
            </a:r>
            <a:r>
              <a:rPr lang="zh-CN" altLang="en-US" sz="2400"/>
              <a:t>时，</a:t>
            </a:r>
            <a:r>
              <a:rPr lang="en-US" altLang="zh-CN" sz="2400"/>
              <a:t>p</a:t>
            </a:r>
            <a:r>
              <a:rPr lang="en-US" altLang="zh-CN" sz="2400" baseline="-25000"/>
              <a:t>ii</a:t>
            </a:r>
            <a:r>
              <a:rPr lang="en-US" altLang="zh-CN" sz="2400"/>
              <a:t>(n)</a:t>
            </a:r>
            <a:r>
              <a:rPr lang="zh-CN" altLang="en-US" sz="2400"/>
              <a:t>＞</a:t>
            </a:r>
            <a:r>
              <a:rPr lang="en-US" altLang="zh-CN" sz="2400"/>
              <a:t>0</a:t>
            </a:r>
            <a:r>
              <a:rPr lang="zh-CN" altLang="en-US" sz="2400"/>
              <a:t>；否则，当</a:t>
            </a:r>
            <a:r>
              <a:rPr lang="en-US" altLang="zh-CN" sz="2400"/>
              <a:t>n</a:t>
            </a:r>
            <a:r>
              <a:rPr lang="zh-CN" altLang="en-US" sz="2400"/>
              <a:t>不能被</a:t>
            </a:r>
            <a:r>
              <a:rPr lang="en-US" altLang="zh-CN" sz="2400"/>
              <a:t>d</a:t>
            </a:r>
            <a:r>
              <a:rPr lang="zh-CN" altLang="en-US" sz="2400"/>
              <a:t>整除时，</a:t>
            </a:r>
            <a:r>
              <a:rPr lang="en-US" altLang="zh-CN" sz="2400"/>
              <a:t>p</a:t>
            </a:r>
            <a:r>
              <a:rPr lang="en-US" altLang="zh-CN" sz="2400" baseline="-25000"/>
              <a:t>ii</a:t>
            </a:r>
            <a:r>
              <a:rPr lang="en-US" altLang="zh-CN" sz="2400"/>
              <a:t>(n)</a:t>
            </a:r>
            <a:r>
              <a:rPr lang="zh-CN" altLang="en-US" sz="2400"/>
              <a:t>＝</a:t>
            </a:r>
            <a:r>
              <a:rPr lang="en-US" altLang="zh-CN" sz="2400"/>
              <a:t>0</a:t>
            </a:r>
            <a:r>
              <a:rPr lang="zh-CN" altLang="en-US" sz="2400"/>
              <a:t>。</a:t>
            </a:r>
          </a:p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zh-CN" altLang="en-US" sz="2400"/>
              <a:t>  如果不存在大于</a:t>
            </a:r>
            <a:r>
              <a:rPr lang="en-US" altLang="zh-CN" sz="2400"/>
              <a:t>1</a:t>
            </a:r>
            <a:r>
              <a:rPr lang="zh-CN" altLang="en-US" sz="2400"/>
              <a:t>的</a:t>
            </a:r>
            <a:r>
              <a:rPr lang="en-US" altLang="zh-CN" sz="2400"/>
              <a:t>d</a:t>
            </a:r>
            <a:r>
              <a:rPr lang="zh-CN" altLang="en-US" sz="2400"/>
              <a:t>，则称</a:t>
            </a:r>
            <a:r>
              <a:rPr lang="zh-CN" altLang="en-US" sz="2400">
                <a:solidFill>
                  <a:srgbClr val="CC00CC"/>
                </a:solidFill>
              </a:rPr>
              <a:t>状态</a:t>
            </a:r>
            <a:r>
              <a:rPr lang="en-US" altLang="zh-CN" sz="2400">
                <a:solidFill>
                  <a:srgbClr val="CC00CC"/>
                </a:solidFill>
              </a:rPr>
              <a:t>i</a:t>
            </a:r>
            <a:r>
              <a:rPr lang="zh-CN" altLang="en-US" sz="2400">
                <a:solidFill>
                  <a:srgbClr val="CC00CC"/>
                </a:solidFill>
              </a:rPr>
              <a:t>是</a:t>
            </a:r>
            <a:r>
              <a:rPr lang="zh-CN" altLang="en-US" sz="2400">
                <a:solidFill>
                  <a:srgbClr val="0000FF"/>
                </a:solidFill>
              </a:rPr>
              <a:t>非周期的</a:t>
            </a:r>
            <a:r>
              <a:rPr lang="zh-CN" altLang="en-US" sz="2400"/>
              <a:t>，记为</a:t>
            </a:r>
            <a:r>
              <a:rPr lang="en-US" altLang="zh-CN" sz="2400"/>
              <a:t>d=1</a:t>
            </a:r>
            <a:r>
              <a:rPr lang="zh-CN" altLang="en-US" sz="2400"/>
              <a:t>。</a:t>
            </a:r>
          </a:p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zh-CN" altLang="en-US" sz="2400"/>
              <a:t>  对于不可约马氏链，若</a:t>
            </a:r>
            <a:r>
              <a:rPr lang="en-US" altLang="zh-CN" sz="2400"/>
              <a:t>p</a:t>
            </a:r>
            <a:r>
              <a:rPr lang="en-US" altLang="zh-CN" sz="2400" baseline="-25000"/>
              <a:t>ii</a:t>
            </a:r>
            <a:r>
              <a:rPr lang="zh-CN" altLang="en-US" sz="2400"/>
              <a:t>＞</a:t>
            </a:r>
            <a:r>
              <a:rPr lang="en-US" altLang="zh-CN" sz="2400"/>
              <a:t>0</a:t>
            </a:r>
            <a:r>
              <a:rPr lang="zh-CN" altLang="en-US" sz="2400"/>
              <a:t>，则此</a:t>
            </a:r>
            <a:r>
              <a:rPr lang="zh-CN" altLang="en-US" sz="2400">
                <a:solidFill>
                  <a:srgbClr val="CC00CC"/>
                </a:solidFill>
              </a:rPr>
              <a:t>马氏链是</a:t>
            </a:r>
            <a:r>
              <a:rPr lang="zh-CN" altLang="en-US" sz="2400">
                <a:solidFill>
                  <a:srgbClr val="0000FF"/>
                </a:solidFill>
              </a:rPr>
              <a:t>非周期的</a:t>
            </a:r>
            <a:r>
              <a:rPr lang="zh-CN" altLang="en-US" sz="2400"/>
              <a:t>。</a:t>
            </a:r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1119188" y="3581400"/>
            <a:ext cx="7772400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CC00CC"/>
                </a:solidFill>
              </a:rPr>
              <a:t>结论：</a:t>
            </a:r>
          </a:p>
          <a:p>
            <a:pPr algn="just" eaLnBrk="1" hangingPunct="1">
              <a:lnSpc>
                <a:spcPct val="110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2400">
                <a:solidFill>
                  <a:srgbClr val="0000FF"/>
                </a:solidFill>
                <a:sym typeface="Symbol" panose="05050102010706020507" pitchFamily="18" charset="2"/>
              </a:rPr>
              <a:t>如果</a:t>
            </a:r>
            <a:r>
              <a:rPr lang="en-US" altLang="zh-CN" sz="2400">
                <a:solidFill>
                  <a:srgbClr val="0000FF"/>
                </a:solidFill>
                <a:sym typeface="Symbol" panose="05050102010706020507" pitchFamily="18" charset="2"/>
              </a:rPr>
              <a:t>i↔j</a:t>
            </a:r>
            <a:r>
              <a:rPr lang="zh-CN" altLang="en-US" sz="2400">
                <a:solidFill>
                  <a:srgbClr val="0000FF"/>
                </a:solidFill>
                <a:sym typeface="Symbol" panose="05050102010706020507" pitchFamily="18" charset="2"/>
              </a:rPr>
              <a:t>，则状态</a:t>
            </a:r>
            <a:r>
              <a:rPr lang="en-US" altLang="zh-CN" sz="2400">
                <a:solidFill>
                  <a:srgbClr val="0000FF"/>
                </a:solidFill>
                <a:sym typeface="Symbol" panose="05050102010706020507" pitchFamily="18" charset="2"/>
              </a:rPr>
              <a:t>i</a:t>
            </a:r>
            <a:r>
              <a:rPr lang="zh-CN" altLang="en-US" sz="2400">
                <a:solidFill>
                  <a:srgbClr val="0000FF"/>
                </a:solidFill>
                <a:sym typeface="Symbol" panose="05050102010706020507" pitchFamily="18" charset="2"/>
              </a:rPr>
              <a:t>和</a:t>
            </a:r>
            <a:r>
              <a:rPr lang="en-US" altLang="zh-CN" sz="2400">
                <a:solidFill>
                  <a:srgbClr val="0000FF"/>
                </a:solidFill>
                <a:sym typeface="Symbol" panose="05050102010706020507" pitchFamily="18" charset="2"/>
              </a:rPr>
              <a:t>j</a:t>
            </a:r>
            <a:r>
              <a:rPr lang="zh-CN" altLang="en-US" sz="2400">
                <a:solidFill>
                  <a:srgbClr val="0000FF"/>
                </a:solidFill>
                <a:sym typeface="Symbol" panose="05050102010706020507" pitchFamily="18" charset="2"/>
              </a:rPr>
              <a:t>或者有相同的周期，或者都是非周期的；</a:t>
            </a:r>
            <a:endParaRPr lang="zh-CN" altLang="en-US" sz="2400">
              <a:solidFill>
                <a:srgbClr val="0000FF"/>
              </a:solidFill>
            </a:endParaRPr>
          </a:p>
          <a:p>
            <a:pPr algn="just" eaLnBrk="1" hangingPunct="1">
              <a:lnSpc>
                <a:spcPct val="110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2400">
                <a:solidFill>
                  <a:srgbClr val="0000FF"/>
                </a:solidFill>
              </a:rPr>
              <a:t>如果</a:t>
            </a:r>
            <a:r>
              <a:rPr lang="en-US" altLang="zh-CN" sz="2400">
                <a:solidFill>
                  <a:srgbClr val="0000FF"/>
                </a:solidFill>
              </a:rPr>
              <a:t>C</a:t>
            </a:r>
            <a:r>
              <a:rPr lang="zh-CN" altLang="en-US" sz="2400">
                <a:solidFill>
                  <a:srgbClr val="0000FF"/>
                </a:solidFill>
              </a:rPr>
              <a:t>是一个常返闭集，则</a:t>
            </a:r>
            <a:r>
              <a:rPr lang="en-US" altLang="zh-CN" sz="2400">
                <a:solidFill>
                  <a:srgbClr val="0000FF"/>
                </a:solidFill>
              </a:rPr>
              <a:t>C</a:t>
            </a:r>
            <a:r>
              <a:rPr lang="zh-CN" altLang="en-US" sz="2400">
                <a:solidFill>
                  <a:srgbClr val="0000FF"/>
                </a:solidFill>
              </a:rPr>
              <a:t>中的每一个状态或者都是非周期的，或者都是同周期的；</a:t>
            </a:r>
          </a:p>
          <a:p>
            <a:pPr algn="just" eaLnBrk="1" hangingPunct="1">
              <a:lnSpc>
                <a:spcPct val="110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2400">
                <a:solidFill>
                  <a:srgbClr val="0000FF"/>
                </a:solidFill>
              </a:rPr>
              <a:t>如果马氏链是不可约常返链，那么只要有一个是周期为</a:t>
            </a:r>
            <a:r>
              <a:rPr lang="en-US" altLang="zh-CN" sz="2400">
                <a:solidFill>
                  <a:srgbClr val="0000FF"/>
                </a:solidFill>
              </a:rPr>
              <a:t>d(d</a:t>
            </a:r>
            <a:r>
              <a:rPr lang="zh-CN" altLang="en-US" sz="2400">
                <a:solidFill>
                  <a:srgbClr val="0000FF"/>
                </a:solidFill>
              </a:rPr>
              <a:t>＞</a:t>
            </a:r>
            <a:r>
              <a:rPr lang="en-US" altLang="zh-CN" sz="2400">
                <a:solidFill>
                  <a:srgbClr val="0000FF"/>
                </a:solidFill>
              </a:rPr>
              <a:t>1)</a:t>
            </a:r>
            <a:r>
              <a:rPr lang="zh-CN" altLang="en-US" sz="2400">
                <a:solidFill>
                  <a:srgbClr val="0000FF"/>
                </a:solidFill>
              </a:rPr>
              <a:t>的状态，则状态空间</a:t>
            </a:r>
            <a:r>
              <a:rPr lang="en-US" altLang="zh-CN" sz="2400">
                <a:solidFill>
                  <a:srgbClr val="0000FF"/>
                </a:solidFill>
              </a:rPr>
              <a:t>E</a:t>
            </a:r>
            <a:r>
              <a:rPr lang="zh-CN" altLang="en-US" sz="2400">
                <a:solidFill>
                  <a:srgbClr val="0000FF"/>
                </a:solidFill>
              </a:rPr>
              <a:t>都是周期为</a:t>
            </a:r>
            <a:r>
              <a:rPr lang="en-US" altLang="zh-CN" sz="2400">
                <a:solidFill>
                  <a:srgbClr val="0000FF"/>
                </a:solidFill>
              </a:rPr>
              <a:t>d</a:t>
            </a:r>
            <a:r>
              <a:rPr lang="zh-CN" altLang="en-US" sz="2400">
                <a:solidFill>
                  <a:srgbClr val="0000FF"/>
                </a:solidFill>
              </a:rPr>
              <a:t>的状态。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33</a:t>
            </a:r>
            <a:r>
              <a:rPr lang="zh-CN" altLang="en-US" smtClean="0"/>
              <a:t>－</a:t>
            </a:r>
            <a:fld id="{44DA18E1-C29D-48A6-AB9E-AEC722307D01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9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9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9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269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269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269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269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/>
      <p:bldP spid="269316" grpId="0" build="p"/>
      <p:bldP spid="26931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9182833-9544-4D02-90D6-C23D2CC648D1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2019/10/12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2662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六、极限定理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73175"/>
            <a:ext cx="7248525" cy="40163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2400" smtClean="0">
                <a:solidFill>
                  <a:srgbClr val="0000FF"/>
                </a:solidFill>
              </a:rPr>
              <a:t>如果</a:t>
            </a:r>
            <a:r>
              <a:rPr lang="en-US" altLang="zh-CN" sz="2400" smtClean="0">
                <a:solidFill>
                  <a:srgbClr val="0000FF"/>
                </a:solidFill>
              </a:rPr>
              <a:t>j</a:t>
            </a:r>
            <a:r>
              <a:rPr lang="zh-CN" altLang="en-US" sz="2400" smtClean="0">
                <a:solidFill>
                  <a:srgbClr val="0000FF"/>
                </a:solidFill>
              </a:rPr>
              <a:t>是一个非周期常返状态，则</a:t>
            </a:r>
          </a:p>
        </p:txBody>
      </p:sp>
      <p:graphicFrame>
        <p:nvGraphicFramePr>
          <p:cNvPr id="270340" name="Object 4"/>
          <p:cNvGraphicFramePr>
            <a:graphicFrameLocks noChangeAspect="1"/>
          </p:cNvGraphicFramePr>
          <p:nvPr/>
        </p:nvGraphicFramePr>
        <p:xfrm>
          <a:off x="6103938" y="1011238"/>
          <a:ext cx="213995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6" name="公式" r:id="rId3" imgW="1047756" imgH="425520" progId="Equation.3">
                  <p:embed/>
                </p:oleObj>
              </mc:Choice>
              <mc:Fallback>
                <p:oleObj name="公式" r:id="rId3" imgW="1047756" imgH="4255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3938" y="1011238"/>
                        <a:ext cx="213995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41" name="Rectangle 5"/>
          <p:cNvSpPr>
            <a:spLocks noChangeArrowheads="1"/>
          </p:cNvSpPr>
          <p:nvPr/>
        </p:nvSpPr>
        <p:spPr bwMode="auto">
          <a:xfrm>
            <a:off x="1143000" y="2057400"/>
            <a:ext cx="73914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CC00CC"/>
              </a:buClr>
              <a:buFont typeface="Wingdings" panose="05000000000000000000" pitchFamily="2" charset="2"/>
              <a:buAutoNum type="arabicParenR" startAt="2"/>
            </a:pPr>
            <a:r>
              <a:rPr lang="zh-CN" altLang="en-US" sz="2400">
                <a:solidFill>
                  <a:srgbClr val="0000FF"/>
                </a:solidFill>
              </a:rPr>
              <a:t>如果马氏链是不可约非周期常返链，则</a:t>
            </a:r>
          </a:p>
        </p:txBody>
      </p:sp>
      <p:graphicFrame>
        <p:nvGraphicFramePr>
          <p:cNvPr id="270342" name="Object 6"/>
          <p:cNvGraphicFramePr>
            <a:graphicFrameLocks noChangeAspect="1"/>
          </p:cNvGraphicFramePr>
          <p:nvPr/>
        </p:nvGraphicFramePr>
        <p:xfrm>
          <a:off x="6859588" y="1844675"/>
          <a:ext cx="188912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7" name="Equation" r:id="rId5" imgW="920793" imgH="425520" progId="Equation.3">
                  <p:embed/>
                </p:oleObj>
              </mc:Choice>
              <mc:Fallback>
                <p:oleObj name="Equation" r:id="rId5" imgW="920793" imgH="4255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588" y="1844675"/>
                        <a:ext cx="1889125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43" name="Rectangle 7"/>
          <p:cNvSpPr>
            <a:spLocks noChangeArrowheads="1"/>
          </p:cNvSpPr>
          <p:nvPr/>
        </p:nvSpPr>
        <p:spPr bwMode="auto">
          <a:xfrm>
            <a:off x="1524000" y="2536825"/>
            <a:ext cx="73914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FF"/>
                </a:solidFill>
              </a:rPr>
              <a:t>其中</a:t>
            </a:r>
            <a:r>
              <a:rPr lang="zh-CN" altLang="en-US" sz="2400">
                <a:solidFill>
                  <a:srgbClr val="0000FF"/>
                </a:solidFill>
                <a:sym typeface="Symbol" panose="05050102010706020507" pitchFamily="18" charset="2"/>
              </a:rPr>
              <a:t></a:t>
            </a:r>
            <a:r>
              <a:rPr lang="en-US" altLang="zh-CN" sz="2400" baseline="-25000">
                <a:solidFill>
                  <a:srgbClr val="0000FF"/>
                </a:solidFill>
              </a:rPr>
              <a:t>j</a:t>
            </a:r>
            <a:r>
              <a:rPr lang="zh-CN" altLang="en-US" sz="2400">
                <a:solidFill>
                  <a:srgbClr val="0000FF"/>
                </a:solidFill>
              </a:rPr>
              <a:t>＝</a:t>
            </a:r>
            <a:r>
              <a:rPr lang="en-US" altLang="zh-CN" sz="2400">
                <a:solidFill>
                  <a:srgbClr val="0000FF"/>
                </a:solidFill>
              </a:rPr>
              <a:t>E(T</a:t>
            </a:r>
            <a:r>
              <a:rPr lang="en-US" altLang="zh-CN" sz="2400" baseline="-25000">
                <a:solidFill>
                  <a:srgbClr val="0000FF"/>
                </a:solidFill>
              </a:rPr>
              <a:t>jj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zh-CN" altLang="en-US" sz="2400">
                <a:solidFill>
                  <a:srgbClr val="0000FF"/>
                </a:solidFill>
              </a:rPr>
              <a:t>。</a:t>
            </a:r>
          </a:p>
        </p:txBody>
      </p:sp>
      <p:sp>
        <p:nvSpPr>
          <p:cNvPr id="270344" name="Rectangle 8"/>
          <p:cNvSpPr>
            <a:spLocks noChangeArrowheads="1"/>
          </p:cNvSpPr>
          <p:nvPr/>
        </p:nvSpPr>
        <p:spPr bwMode="auto">
          <a:xfrm>
            <a:off x="990600" y="3048000"/>
            <a:ext cx="221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solidFill>
                  <a:srgbClr val="CC00CC"/>
                </a:solidFill>
              </a:rPr>
              <a:t>由此定理知：</a:t>
            </a:r>
          </a:p>
        </p:txBody>
      </p:sp>
      <p:sp>
        <p:nvSpPr>
          <p:cNvPr id="270346" name="Rectangle 10"/>
          <p:cNvSpPr>
            <a:spLocks noChangeArrowheads="1"/>
          </p:cNvSpPr>
          <p:nvPr/>
        </p:nvSpPr>
        <p:spPr bwMode="auto">
          <a:xfrm>
            <a:off x="1143000" y="3479800"/>
            <a:ext cx="77724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2000">
                <a:solidFill>
                  <a:srgbClr val="0000FF"/>
                </a:solidFill>
                <a:sym typeface="Symbol" panose="05050102010706020507" pitchFamily="18" charset="2"/>
              </a:rPr>
              <a:t>不可约非周期正常返状态的齐次马氏链是遍历马氏链。即</a:t>
            </a:r>
            <a:endParaRPr lang="zh-CN" altLang="en-US" sz="2000">
              <a:solidFill>
                <a:srgbClr val="0000FF"/>
              </a:solidFill>
            </a:endParaRPr>
          </a:p>
        </p:txBody>
      </p:sp>
      <p:graphicFrame>
        <p:nvGraphicFramePr>
          <p:cNvPr id="270347" name="Object 11"/>
          <p:cNvGraphicFramePr>
            <a:graphicFrameLocks noChangeAspect="1"/>
          </p:cNvGraphicFramePr>
          <p:nvPr/>
        </p:nvGraphicFramePr>
        <p:xfrm>
          <a:off x="3200400" y="3862388"/>
          <a:ext cx="3505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8" name="Equation" r:id="rId7" imgW="1885888" imgH="247680" progId="Equation.3">
                  <p:embed/>
                </p:oleObj>
              </mc:Choice>
              <mc:Fallback>
                <p:oleObj name="Equation" r:id="rId7" imgW="1885888" imgH="2476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862388"/>
                        <a:ext cx="35052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48" name="Rectangle 12"/>
          <p:cNvSpPr>
            <a:spLocks noChangeArrowheads="1"/>
          </p:cNvSpPr>
          <p:nvPr/>
        </p:nvSpPr>
        <p:spPr bwMode="auto">
          <a:xfrm>
            <a:off x="1600200" y="4241800"/>
            <a:ext cx="7391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buClr>
                <a:srgbClr val="CC00CC"/>
              </a:buClr>
              <a:buFontTx/>
              <a:buNone/>
            </a:pPr>
            <a:r>
              <a:rPr lang="zh-CN" altLang="en-US" sz="2000">
                <a:solidFill>
                  <a:srgbClr val="0000FF"/>
                </a:solidFill>
                <a:sym typeface="Symbol" panose="05050102010706020507" pitchFamily="18" charset="2"/>
              </a:rPr>
              <a:t>且满足：</a:t>
            </a:r>
            <a:r>
              <a:rPr lang="en-US" altLang="zh-CN" sz="2000">
                <a:solidFill>
                  <a:srgbClr val="0000FF"/>
                </a:solidFill>
                <a:sym typeface="Symbol" panose="05050102010706020507" pitchFamily="18" charset="2"/>
              </a:rPr>
              <a:t>i)</a:t>
            </a:r>
            <a:r>
              <a:rPr lang="en-US" altLang="zh-CN" sz="2000" baseline="-25000">
                <a:solidFill>
                  <a:srgbClr val="0000FF"/>
                </a:solidFill>
                <a:sym typeface="Symbol" panose="05050102010706020507" pitchFamily="18" charset="2"/>
              </a:rPr>
              <a:t>j</a:t>
            </a:r>
            <a:r>
              <a:rPr lang="zh-CN" altLang="en-US" sz="2000">
                <a:solidFill>
                  <a:srgbClr val="0000FF"/>
                </a:solidFill>
                <a:sym typeface="Symbol" panose="05050102010706020507" pitchFamily="18" charset="2"/>
              </a:rPr>
              <a:t>＝</a:t>
            </a:r>
            <a:r>
              <a:rPr lang="en-US" altLang="zh-CN" sz="2000">
                <a:solidFill>
                  <a:srgbClr val="0000FF"/>
                </a:solidFill>
                <a:sym typeface="Symbol" panose="05050102010706020507" pitchFamily="18" charset="2"/>
              </a:rPr>
              <a:t>1/</a:t>
            </a:r>
            <a:r>
              <a:rPr lang="en-US" altLang="zh-CN" sz="2000" baseline="-25000">
                <a:solidFill>
                  <a:srgbClr val="0000FF"/>
                </a:solidFill>
                <a:sym typeface="Symbol" panose="05050102010706020507" pitchFamily="18" charset="2"/>
              </a:rPr>
              <a:t>j</a:t>
            </a:r>
            <a:r>
              <a:rPr lang="zh-CN" altLang="en-US" sz="2000">
                <a:solidFill>
                  <a:srgbClr val="0000FF"/>
                </a:solidFill>
                <a:sym typeface="Symbol" panose="05050102010706020507" pitchFamily="18" charset="2"/>
              </a:rPr>
              <a:t>；</a:t>
            </a:r>
            <a:r>
              <a:rPr lang="en-US" altLang="zh-CN" sz="2000">
                <a:solidFill>
                  <a:srgbClr val="0000FF"/>
                </a:solidFill>
                <a:sym typeface="Symbol" panose="05050102010706020507" pitchFamily="18" charset="2"/>
              </a:rPr>
              <a:t>ii)</a:t>
            </a:r>
            <a:r>
              <a:rPr lang="zh-CN" altLang="en-US" sz="2000">
                <a:solidFill>
                  <a:srgbClr val="0000FF"/>
                </a:solidFill>
                <a:sym typeface="Symbol" panose="05050102010706020507" pitchFamily="18" charset="2"/>
              </a:rPr>
              <a:t>极限分布</a:t>
            </a:r>
            <a:r>
              <a:rPr lang="en-US" altLang="zh-CN" sz="2000">
                <a:solidFill>
                  <a:srgbClr val="0000FF"/>
                </a:solidFill>
                <a:sym typeface="Symbol" panose="05050102010706020507" pitchFamily="18" charset="2"/>
              </a:rPr>
              <a:t>{</a:t>
            </a:r>
            <a:r>
              <a:rPr lang="en-US" altLang="zh-CN" sz="2000" baseline="-25000">
                <a:solidFill>
                  <a:srgbClr val="0000FF"/>
                </a:solidFill>
                <a:sym typeface="Symbol" panose="05050102010706020507" pitchFamily="18" charset="2"/>
              </a:rPr>
              <a:t>j</a:t>
            </a:r>
            <a:r>
              <a:rPr lang="en-US" altLang="zh-CN" sz="2000">
                <a:solidFill>
                  <a:srgbClr val="0000FF"/>
                </a:solidFill>
                <a:sym typeface="Symbol" panose="05050102010706020507" pitchFamily="18" charset="2"/>
              </a:rPr>
              <a:t>, jE}</a:t>
            </a:r>
            <a:r>
              <a:rPr lang="zh-CN" altLang="en-US" sz="2000">
                <a:solidFill>
                  <a:srgbClr val="0000FF"/>
                </a:solidFill>
                <a:sym typeface="Symbol" panose="05050102010706020507" pitchFamily="18" charset="2"/>
              </a:rPr>
              <a:t>是马氏链唯一的平稳分布，且</a:t>
            </a:r>
          </a:p>
        </p:txBody>
      </p:sp>
      <p:graphicFrame>
        <p:nvGraphicFramePr>
          <p:cNvPr id="270349" name="Object 13"/>
          <p:cNvGraphicFramePr>
            <a:graphicFrameLocks noChangeAspect="1"/>
          </p:cNvGraphicFramePr>
          <p:nvPr/>
        </p:nvGraphicFramePr>
        <p:xfrm>
          <a:off x="2489200" y="4638675"/>
          <a:ext cx="2514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9" name="Equation" r:id="rId9" imgW="1320770" imgH="247680" progId="Equation.3">
                  <p:embed/>
                </p:oleObj>
              </mc:Choice>
              <mc:Fallback>
                <p:oleObj name="Equation" r:id="rId9" imgW="1320770" imgH="2476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4638675"/>
                        <a:ext cx="25146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50" name="Rectangle 14"/>
          <p:cNvSpPr>
            <a:spLocks noChangeArrowheads="1"/>
          </p:cNvSpPr>
          <p:nvPr/>
        </p:nvSpPr>
        <p:spPr bwMode="auto">
          <a:xfrm>
            <a:off x="5105400" y="4667250"/>
            <a:ext cx="381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CC00CC"/>
              </a:buClr>
              <a:buFontTx/>
              <a:buNone/>
            </a:pPr>
            <a:r>
              <a:rPr lang="zh-CN" altLang="en-US" sz="2000">
                <a:solidFill>
                  <a:srgbClr val="0000FF"/>
                </a:solidFill>
                <a:sym typeface="Symbol" panose="05050102010706020507" pitchFamily="18" charset="2"/>
              </a:rPr>
              <a:t>。即绝对分布的极限是平稳分布</a:t>
            </a:r>
            <a:r>
              <a:rPr lang="en-US" altLang="zh-CN" sz="2000">
                <a:solidFill>
                  <a:srgbClr val="0000FF"/>
                </a:solidFill>
                <a:sym typeface="Symbol" panose="05050102010706020507" pitchFamily="18" charset="2"/>
              </a:rPr>
              <a:t>.</a:t>
            </a:r>
          </a:p>
        </p:txBody>
      </p:sp>
      <p:sp>
        <p:nvSpPr>
          <p:cNvPr id="270351" name="Rectangle 15"/>
          <p:cNvSpPr>
            <a:spLocks noChangeArrowheads="1"/>
          </p:cNvSpPr>
          <p:nvPr/>
        </p:nvSpPr>
        <p:spPr bwMode="auto">
          <a:xfrm>
            <a:off x="1143000" y="5092700"/>
            <a:ext cx="77724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CC00CC"/>
              </a:buClr>
              <a:buFont typeface="Wingdings" panose="05000000000000000000" pitchFamily="2" charset="2"/>
              <a:buAutoNum type="arabicParenR" startAt="2"/>
            </a:pPr>
            <a:r>
              <a:rPr lang="zh-CN" altLang="en-US" sz="2000">
                <a:solidFill>
                  <a:srgbClr val="0000FF"/>
                </a:solidFill>
                <a:sym typeface="Symbol" panose="05050102010706020507" pitchFamily="18" charset="2"/>
              </a:rPr>
              <a:t>不可约非周期常返链是遍历链的充分必要条件是存在平稳分布</a:t>
            </a:r>
            <a:r>
              <a:rPr lang="en-US" altLang="zh-CN" sz="2000">
                <a:solidFill>
                  <a:srgbClr val="0000FF"/>
                </a:solidFill>
                <a:sym typeface="Symbol" panose="05050102010706020507" pitchFamily="18" charset="2"/>
              </a:rPr>
              <a:t>{1/</a:t>
            </a:r>
            <a:r>
              <a:rPr lang="en-US" altLang="zh-CN" sz="2000" baseline="-25000">
                <a:solidFill>
                  <a:srgbClr val="0000FF"/>
                </a:solidFill>
                <a:sym typeface="Symbol" panose="05050102010706020507" pitchFamily="18" charset="2"/>
              </a:rPr>
              <a:t>j</a:t>
            </a:r>
            <a:r>
              <a:rPr lang="en-US" altLang="zh-CN" sz="2000">
                <a:solidFill>
                  <a:srgbClr val="0000FF"/>
                </a:solidFill>
                <a:sym typeface="Symbol" panose="05050102010706020507" pitchFamily="18" charset="2"/>
              </a:rPr>
              <a:t>, jE}</a:t>
            </a:r>
            <a:r>
              <a:rPr lang="zh-CN" altLang="en-US" sz="2000">
                <a:solidFill>
                  <a:srgbClr val="0000FF"/>
                </a:solidFill>
                <a:sym typeface="Symbol" panose="05050102010706020507" pitchFamily="18" charset="2"/>
              </a:rPr>
              <a:t>，即极限分布。</a:t>
            </a:r>
          </a:p>
          <a:p>
            <a:pPr algn="just" eaLnBrk="1" hangingPunct="1">
              <a:buClr>
                <a:srgbClr val="CC00CC"/>
              </a:buClr>
              <a:buFont typeface="Wingdings" panose="05000000000000000000" pitchFamily="2" charset="2"/>
              <a:buAutoNum type="arabicParenR" startAt="2"/>
            </a:pPr>
            <a:r>
              <a:rPr lang="zh-CN" altLang="en-US" sz="2000">
                <a:solidFill>
                  <a:srgbClr val="0000FF"/>
                </a:solidFill>
                <a:sym typeface="Symbol" panose="05050102010706020507" pitchFamily="18" charset="2"/>
              </a:rPr>
              <a:t>不可约非周期有限马氏链必存在平稳分布，且平稳分布就是极限分布。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33</a:t>
            </a:r>
            <a:r>
              <a:rPr lang="zh-CN" altLang="en-US" smtClean="0"/>
              <a:t>－</a:t>
            </a:r>
            <a:fld id="{44DA18E1-C29D-48A6-AB9E-AEC722307D01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0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0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0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0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0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0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0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0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0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0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270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270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/>
      <p:bldP spid="270341" grpId="0"/>
      <p:bldP spid="270343" grpId="0"/>
      <p:bldP spid="270344" grpId="0" autoUpdateAnimBg="0"/>
      <p:bldP spid="270346" grpId="0"/>
      <p:bldP spid="270348" grpId="0"/>
      <p:bldP spid="270350" grpId="0"/>
      <p:bldP spid="27035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BEE1212-31BC-4D05-A6EB-B7780CFB3369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2019/10/12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2765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例</a:t>
            </a:r>
            <a:r>
              <a:rPr lang="en-US" altLang="zh-CN" smtClean="0"/>
              <a:t>1  </a:t>
            </a:r>
            <a:r>
              <a:rPr lang="zh-CN" altLang="en-US" smtClean="0"/>
              <a:t>两个吸收壁的随机游动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848600" cy="8858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/>
              <a:t>状态空间  </a:t>
            </a:r>
            <a:r>
              <a:rPr lang="en-US" altLang="zh-CN" sz="2400" smtClean="0"/>
              <a:t>E</a:t>
            </a:r>
            <a:r>
              <a:rPr lang="zh-CN" altLang="en-US" sz="2400" smtClean="0"/>
              <a:t>＝</a:t>
            </a:r>
            <a:r>
              <a:rPr lang="en-US" altLang="zh-CN" sz="2400" smtClean="0"/>
              <a:t>{1, 2, 3, 4}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/>
              <a:t>状态转移矩阵</a:t>
            </a:r>
          </a:p>
        </p:txBody>
      </p:sp>
      <p:graphicFrame>
        <p:nvGraphicFramePr>
          <p:cNvPr id="271364" name="Object 4"/>
          <p:cNvGraphicFramePr>
            <a:graphicFrameLocks noChangeAspect="1"/>
          </p:cNvGraphicFramePr>
          <p:nvPr/>
        </p:nvGraphicFramePr>
        <p:xfrm>
          <a:off x="2462213" y="2159000"/>
          <a:ext cx="3838575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4" name="公式" r:id="rId3" imgW="2044700" imgH="914400" progId="Equation.3">
                  <p:embed/>
                </p:oleObj>
              </mc:Choice>
              <mc:Fallback>
                <p:oleObj name="公式" r:id="rId3" imgW="20447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2159000"/>
                        <a:ext cx="3838575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1219200" y="4038600"/>
            <a:ext cx="1984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/>
              <a:t>状态转移图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2711450" y="5133975"/>
            <a:ext cx="360363" cy="457200"/>
            <a:chOff x="1708" y="3234"/>
            <a:chExt cx="227" cy="288"/>
          </a:xfrm>
        </p:grpSpPr>
        <p:sp>
          <p:nvSpPr>
            <p:cNvPr id="27686" name="Oval 7"/>
            <p:cNvSpPr>
              <a:spLocks noChangeArrowheads="1"/>
            </p:cNvSpPr>
            <p:nvPr/>
          </p:nvSpPr>
          <p:spPr bwMode="auto">
            <a:xfrm>
              <a:off x="1708" y="326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27687" name="Rectangle 8"/>
            <p:cNvSpPr>
              <a:spLocks noChangeArrowheads="1"/>
            </p:cNvSpPr>
            <p:nvPr/>
          </p:nvSpPr>
          <p:spPr bwMode="auto">
            <a:xfrm>
              <a:off x="1723" y="323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3835400" y="5133975"/>
            <a:ext cx="360363" cy="457200"/>
            <a:chOff x="2416" y="3234"/>
            <a:chExt cx="227" cy="288"/>
          </a:xfrm>
        </p:grpSpPr>
        <p:sp>
          <p:nvSpPr>
            <p:cNvPr id="27684" name="Oval 9"/>
            <p:cNvSpPr>
              <a:spLocks noChangeArrowheads="1"/>
            </p:cNvSpPr>
            <p:nvPr/>
          </p:nvSpPr>
          <p:spPr bwMode="auto">
            <a:xfrm>
              <a:off x="2416" y="326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27685" name="Rectangle 10"/>
            <p:cNvSpPr>
              <a:spLocks noChangeArrowheads="1"/>
            </p:cNvSpPr>
            <p:nvPr/>
          </p:nvSpPr>
          <p:spPr bwMode="auto">
            <a:xfrm>
              <a:off x="2431" y="323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4959350" y="5133975"/>
            <a:ext cx="360363" cy="457200"/>
            <a:chOff x="3124" y="3234"/>
            <a:chExt cx="227" cy="288"/>
          </a:xfrm>
        </p:grpSpPr>
        <p:sp>
          <p:nvSpPr>
            <p:cNvPr id="27682" name="Oval 11"/>
            <p:cNvSpPr>
              <a:spLocks noChangeArrowheads="1"/>
            </p:cNvSpPr>
            <p:nvPr/>
          </p:nvSpPr>
          <p:spPr bwMode="auto">
            <a:xfrm>
              <a:off x="3124" y="326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27683" name="Rectangle 12"/>
            <p:cNvSpPr>
              <a:spLocks noChangeArrowheads="1"/>
            </p:cNvSpPr>
            <p:nvPr/>
          </p:nvSpPr>
          <p:spPr bwMode="auto">
            <a:xfrm>
              <a:off x="3139" y="323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3</a:t>
              </a:r>
            </a:p>
          </p:txBody>
        </p:sp>
      </p:grp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6084888" y="5133975"/>
            <a:ext cx="360362" cy="457200"/>
            <a:chOff x="3833" y="3234"/>
            <a:chExt cx="227" cy="288"/>
          </a:xfrm>
        </p:grpSpPr>
        <p:sp>
          <p:nvSpPr>
            <p:cNvPr id="27680" name="Oval 13"/>
            <p:cNvSpPr>
              <a:spLocks noChangeArrowheads="1"/>
            </p:cNvSpPr>
            <p:nvPr/>
          </p:nvSpPr>
          <p:spPr bwMode="auto">
            <a:xfrm>
              <a:off x="3833" y="326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27681" name="Rectangle 14"/>
            <p:cNvSpPr>
              <a:spLocks noChangeArrowheads="1"/>
            </p:cNvSpPr>
            <p:nvPr/>
          </p:nvSpPr>
          <p:spPr bwMode="auto">
            <a:xfrm>
              <a:off x="3848" y="323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4</a:t>
              </a:r>
            </a:p>
          </p:txBody>
        </p:sp>
      </p:grp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2178050" y="4800600"/>
            <a:ext cx="582613" cy="609600"/>
            <a:chOff x="1372" y="3024"/>
            <a:chExt cx="367" cy="384"/>
          </a:xfrm>
        </p:grpSpPr>
        <p:sp>
          <p:nvSpPr>
            <p:cNvPr id="27678" name="Rectangle 30"/>
            <p:cNvSpPr>
              <a:spLocks noChangeArrowheads="1"/>
            </p:cNvSpPr>
            <p:nvPr/>
          </p:nvSpPr>
          <p:spPr bwMode="auto">
            <a:xfrm>
              <a:off x="1372" y="302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27679" name="Arc 33"/>
            <p:cNvSpPr>
              <a:spLocks/>
            </p:cNvSpPr>
            <p:nvPr/>
          </p:nvSpPr>
          <p:spPr bwMode="auto">
            <a:xfrm flipH="1">
              <a:off x="1512" y="3181"/>
              <a:ext cx="227" cy="227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95" y="23626"/>
                  </a:moveTo>
                  <a:cubicBezTo>
                    <a:pt x="31" y="22953"/>
                    <a:pt x="0" y="2227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5135" y="43200"/>
                    <a:pt x="9009" y="40304"/>
                    <a:pt x="4907" y="35307"/>
                  </a:cubicBezTo>
                </a:path>
                <a:path w="43200" h="43200" stroke="0" extrusionOk="0">
                  <a:moveTo>
                    <a:pt x="95" y="23626"/>
                  </a:moveTo>
                  <a:cubicBezTo>
                    <a:pt x="31" y="22953"/>
                    <a:pt x="0" y="2227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5135" y="43200"/>
                    <a:pt x="9009" y="40304"/>
                    <a:pt x="4907" y="35307"/>
                  </a:cubicBezTo>
                  <a:lnTo>
                    <a:pt x="21600" y="21600"/>
                  </a:lnTo>
                  <a:lnTo>
                    <a:pt x="95" y="23626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2878138" y="5546725"/>
            <a:ext cx="1066800" cy="549275"/>
            <a:chOff x="1813" y="3494"/>
            <a:chExt cx="672" cy="346"/>
          </a:xfrm>
        </p:grpSpPr>
        <p:sp>
          <p:nvSpPr>
            <p:cNvPr id="27676" name="Rectangle 17"/>
            <p:cNvSpPr>
              <a:spLocks noChangeArrowheads="1"/>
            </p:cNvSpPr>
            <p:nvPr/>
          </p:nvSpPr>
          <p:spPr bwMode="auto">
            <a:xfrm>
              <a:off x="2052" y="355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q</a:t>
              </a:r>
            </a:p>
          </p:txBody>
        </p:sp>
        <p:sp>
          <p:nvSpPr>
            <p:cNvPr id="27677" name="Arc 35"/>
            <p:cNvSpPr>
              <a:spLocks/>
            </p:cNvSpPr>
            <p:nvPr/>
          </p:nvSpPr>
          <p:spPr bwMode="auto">
            <a:xfrm flipV="1">
              <a:off x="1813" y="3494"/>
              <a:ext cx="672" cy="153"/>
            </a:xfrm>
            <a:custGeom>
              <a:avLst/>
              <a:gdLst>
                <a:gd name="T0" fmla="*/ 0 w 43200"/>
                <a:gd name="T1" fmla="*/ 0 h 22995"/>
                <a:gd name="T2" fmla="*/ 0 w 43200"/>
                <a:gd name="T3" fmla="*/ 0 h 22995"/>
                <a:gd name="T4" fmla="*/ 0 w 43200"/>
                <a:gd name="T5" fmla="*/ 0 h 22995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995"/>
                <a:gd name="T11" fmla="*/ 43200 w 43200"/>
                <a:gd name="T12" fmla="*/ 22995 h 229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995" fill="none" extrusionOk="0">
                  <a:moveTo>
                    <a:pt x="45" y="22994"/>
                  </a:moveTo>
                  <a:cubicBezTo>
                    <a:pt x="15" y="22530"/>
                    <a:pt x="0" y="2206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995" stroke="0" extrusionOk="0">
                  <a:moveTo>
                    <a:pt x="45" y="22994"/>
                  </a:moveTo>
                  <a:cubicBezTo>
                    <a:pt x="15" y="22530"/>
                    <a:pt x="0" y="2206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45" y="22994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4000500" y="4510088"/>
            <a:ext cx="1065213" cy="681037"/>
            <a:chOff x="2520" y="2841"/>
            <a:chExt cx="671" cy="429"/>
          </a:xfrm>
        </p:grpSpPr>
        <p:sp>
          <p:nvSpPr>
            <p:cNvPr id="27674" name="Rectangle 26"/>
            <p:cNvSpPr>
              <a:spLocks noChangeArrowheads="1"/>
            </p:cNvSpPr>
            <p:nvPr/>
          </p:nvSpPr>
          <p:spPr bwMode="auto">
            <a:xfrm>
              <a:off x="2778" y="284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p</a:t>
              </a:r>
            </a:p>
          </p:txBody>
        </p:sp>
        <p:sp>
          <p:nvSpPr>
            <p:cNvPr id="27675" name="Arc 36"/>
            <p:cNvSpPr>
              <a:spLocks/>
            </p:cNvSpPr>
            <p:nvPr/>
          </p:nvSpPr>
          <p:spPr bwMode="auto">
            <a:xfrm flipH="1">
              <a:off x="2520" y="3107"/>
              <a:ext cx="671" cy="163"/>
            </a:xfrm>
            <a:custGeom>
              <a:avLst/>
              <a:gdLst>
                <a:gd name="T0" fmla="*/ 0 w 43200"/>
                <a:gd name="T1" fmla="*/ 0 h 23101"/>
                <a:gd name="T2" fmla="*/ 0 w 43200"/>
                <a:gd name="T3" fmla="*/ 0 h 23101"/>
                <a:gd name="T4" fmla="*/ 0 w 43200"/>
                <a:gd name="T5" fmla="*/ 0 h 2310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3101"/>
                <a:gd name="T11" fmla="*/ 43200 w 43200"/>
                <a:gd name="T12" fmla="*/ 23101 h 231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3101" fill="none" extrusionOk="0">
                  <a:moveTo>
                    <a:pt x="52" y="23100"/>
                  </a:moveTo>
                  <a:cubicBezTo>
                    <a:pt x="17" y="22601"/>
                    <a:pt x="0" y="221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3101" stroke="0" extrusionOk="0">
                  <a:moveTo>
                    <a:pt x="52" y="23100"/>
                  </a:moveTo>
                  <a:cubicBezTo>
                    <a:pt x="17" y="22601"/>
                    <a:pt x="0" y="221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52" y="231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43"/>
          <p:cNvGrpSpPr>
            <a:grpSpLocks/>
          </p:cNvGrpSpPr>
          <p:nvPr/>
        </p:nvGrpSpPr>
        <p:grpSpPr bwMode="auto">
          <a:xfrm>
            <a:off x="4076700" y="5524500"/>
            <a:ext cx="1066800" cy="549275"/>
            <a:chOff x="2568" y="3480"/>
            <a:chExt cx="672" cy="346"/>
          </a:xfrm>
        </p:grpSpPr>
        <p:sp>
          <p:nvSpPr>
            <p:cNvPr id="27672" name="Rectangle 37"/>
            <p:cNvSpPr>
              <a:spLocks noChangeArrowheads="1"/>
            </p:cNvSpPr>
            <p:nvPr/>
          </p:nvSpPr>
          <p:spPr bwMode="auto">
            <a:xfrm>
              <a:off x="2807" y="353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q</a:t>
              </a:r>
            </a:p>
          </p:txBody>
        </p:sp>
        <p:sp>
          <p:nvSpPr>
            <p:cNvPr id="27673" name="Arc 38"/>
            <p:cNvSpPr>
              <a:spLocks/>
            </p:cNvSpPr>
            <p:nvPr/>
          </p:nvSpPr>
          <p:spPr bwMode="auto">
            <a:xfrm flipV="1">
              <a:off x="2568" y="3480"/>
              <a:ext cx="672" cy="153"/>
            </a:xfrm>
            <a:custGeom>
              <a:avLst/>
              <a:gdLst>
                <a:gd name="T0" fmla="*/ 0 w 43200"/>
                <a:gd name="T1" fmla="*/ 0 h 22995"/>
                <a:gd name="T2" fmla="*/ 0 w 43200"/>
                <a:gd name="T3" fmla="*/ 0 h 22995"/>
                <a:gd name="T4" fmla="*/ 0 w 43200"/>
                <a:gd name="T5" fmla="*/ 0 h 22995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995"/>
                <a:gd name="T11" fmla="*/ 43200 w 43200"/>
                <a:gd name="T12" fmla="*/ 22995 h 229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995" fill="none" extrusionOk="0">
                  <a:moveTo>
                    <a:pt x="45" y="22994"/>
                  </a:moveTo>
                  <a:cubicBezTo>
                    <a:pt x="15" y="22530"/>
                    <a:pt x="0" y="2206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995" stroke="0" extrusionOk="0">
                  <a:moveTo>
                    <a:pt x="45" y="22994"/>
                  </a:moveTo>
                  <a:cubicBezTo>
                    <a:pt x="15" y="22530"/>
                    <a:pt x="0" y="2206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45" y="22994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45"/>
          <p:cNvGrpSpPr>
            <a:grpSpLocks/>
          </p:cNvGrpSpPr>
          <p:nvPr/>
        </p:nvGrpSpPr>
        <p:grpSpPr bwMode="auto">
          <a:xfrm>
            <a:off x="5191125" y="4514850"/>
            <a:ext cx="1065213" cy="681038"/>
            <a:chOff x="3270" y="2844"/>
            <a:chExt cx="671" cy="429"/>
          </a:xfrm>
        </p:grpSpPr>
        <p:sp>
          <p:nvSpPr>
            <p:cNvPr id="27670" name="Rectangle 39"/>
            <p:cNvSpPr>
              <a:spLocks noChangeArrowheads="1"/>
            </p:cNvSpPr>
            <p:nvPr/>
          </p:nvSpPr>
          <p:spPr bwMode="auto">
            <a:xfrm>
              <a:off x="3528" y="284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p</a:t>
              </a:r>
            </a:p>
          </p:txBody>
        </p:sp>
        <p:sp>
          <p:nvSpPr>
            <p:cNvPr id="27671" name="Arc 40"/>
            <p:cNvSpPr>
              <a:spLocks/>
            </p:cNvSpPr>
            <p:nvPr/>
          </p:nvSpPr>
          <p:spPr bwMode="auto">
            <a:xfrm flipH="1">
              <a:off x="3270" y="3110"/>
              <a:ext cx="671" cy="163"/>
            </a:xfrm>
            <a:custGeom>
              <a:avLst/>
              <a:gdLst>
                <a:gd name="T0" fmla="*/ 0 w 43200"/>
                <a:gd name="T1" fmla="*/ 0 h 23101"/>
                <a:gd name="T2" fmla="*/ 0 w 43200"/>
                <a:gd name="T3" fmla="*/ 0 h 23101"/>
                <a:gd name="T4" fmla="*/ 0 w 43200"/>
                <a:gd name="T5" fmla="*/ 0 h 2310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3101"/>
                <a:gd name="T11" fmla="*/ 43200 w 43200"/>
                <a:gd name="T12" fmla="*/ 23101 h 231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3101" fill="none" extrusionOk="0">
                  <a:moveTo>
                    <a:pt x="52" y="23100"/>
                  </a:moveTo>
                  <a:cubicBezTo>
                    <a:pt x="17" y="22601"/>
                    <a:pt x="0" y="221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3101" stroke="0" extrusionOk="0">
                  <a:moveTo>
                    <a:pt x="52" y="23100"/>
                  </a:moveTo>
                  <a:cubicBezTo>
                    <a:pt x="17" y="22601"/>
                    <a:pt x="0" y="221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52" y="231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6372225" y="5181600"/>
            <a:ext cx="593725" cy="457200"/>
            <a:chOff x="4014" y="3264"/>
            <a:chExt cx="374" cy="288"/>
          </a:xfrm>
        </p:grpSpPr>
        <p:sp>
          <p:nvSpPr>
            <p:cNvPr id="27668" name="Rectangle 28"/>
            <p:cNvSpPr>
              <a:spLocks noChangeArrowheads="1"/>
            </p:cNvSpPr>
            <p:nvPr/>
          </p:nvSpPr>
          <p:spPr bwMode="auto">
            <a:xfrm>
              <a:off x="4176" y="32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27669" name="Arc 41"/>
            <p:cNvSpPr>
              <a:spLocks/>
            </p:cNvSpPr>
            <p:nvPr/>
          </p:nvSpPr>
          <p:spPr bwMode="auto">
            <a:xfrm flipH="1">
              <a:off x="4014" y="3301"/>
              <a:ext cx="186" cy="227"/>
            </a:xfrm>
            <a:custGeom>
              <a:avLst/>
              <a:gdLst>
                <a:gd name="T0" fmla="*/ 0 w 35385"/>
                <a:gd name="T1" fmla="*/ 0 h 43200"/>
                <a:gd name="T2" fmla="*/ 0 w 35385"/>
                <a:gd name="T3" fmla="*/ 0 h 43200"/>
                <a:gd name="T4" fmla="*/ 0 w 35385"/>
                <a:gd name="T5" fmla="*/ 0 h 43200"/>
                <a:gd name="T6" fmla="*/ 0 60000 65536"/>
                <a:gd name="T7" fmla="*/ 0 60000 65536"/>
                <a:gd name="T8" fmla="*/ 0 60000 65536"/>
                <a:gd name="T9" fmla="*/ 0 w 35385"/>
                <a:gd name="T10" fmla="*/ 0 h 43200"/>
                <a:gd name="T11" fmla="*/ 35385 w 3538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385" h="43200" fill="none" extrusionOk="0">
                  <a:moveTo>
                    <a:pt x="35385" y="38229"/>
                  </a:moveTo>
                  <a:cubicBezTo>
                    <a:pt x="31509" y="41441"/>
                    <a:pt x="2663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251" y="-1"/>
                    <a:pt x="28844" y="925"/>
                    <a:pt x="32040" y="2691"/>
                  </a:cubicBezTo>
                </a:path>
                <a:path w="35385" h="43200" stroke="0" extrusionOk="0">
                  <a:moveTo>
                    <a:pt x="35385" y="38229"/>
                  </a:moveTo>
                  <a:cubicBezTo>
                    <a:pt x="31509" y="41441"/>
                    <a:pt x="2663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251" y="-1"/>
                    <a:pt x="28844" y="925"/>
                    <a:pt x="32040" y="2691"/>
                  </a:cubicBezTo>
                  <a:lnTo>
                    <a:pt x="21600" y="21600"/>
                  </a:lnTo>
                  <a:lnTo>
                    <a:pt x="35385" y="38229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1414" name="AutoShape 54"/>
          <p:cNvSpPr>
            <a:spLocks noChangeArrowheads="1"/>
          </p:cNvSpPr>
          <p:nvPr/>
        </p:nvSpPr>
        <p:spPr bwMode="auto">
          <a:xfrm>
            <a:off x="6443663" y="2565400"/>
            <a:ext cx="2378075" cy="2071688"/>
          </a:xfrm>
          <a:prstGeom prst="wedgeRoundRectCallout">
            <a:avLst>
              <a:gd name="adj1" fmla="val -198667"/>
              <a:gd name="adj2" fmla="val 32833"/>
              <a:gd name="adj3" fmla="val 16667"/>
            </a:avLst>
          </a:prstGeom>
          <a:solidFill>
            <a:schemeClr val="accent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solidFill>
                  <a:srgbClr val="FFFF00"/>
                </a:solidFill>
              </a:rPr>
              <a:t>以状态为结点，以状态转移概率为有向边的权值得到的赋权有向图。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33</a:t>
            </a:r>
            <a:r>
              <a:rPr lang="zh-CN" altLang="en-US" smtClean="0"/>
              <a:t>－</a:t>
            </a:r>
            <a:fld id="{44DA18E1-C29D-48A6-AB9E-AEC722307D01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1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1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/>
      <p:bldP spid="271365" grpId="0" autoUpdateAnimBg="0"/>
      <p:bldP spid="2714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D06F639-3AF2-48CC-9947-BC2A15C5548F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2019/10/12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717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上一讲内容回顾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8088" y="1125538"/>
            <a:ext cx="5451475" cy="43195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4800" smtClean="0">
                <a:solidFill>
                  <a:srgbClr val="0000FF"/>
                </a:solidFill>
              </a:rPr>
              <a:t>马尔可夫过程</a:t>
            </a:r>
          </a:p>
          <a:p>
            <a:pPr marL="914400" lvl="1" indent="-457200" eaLnBrk="1" hangingPunct="1"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</a:rPr>
              <a:t>齐次马氏链的性质</a:t>
            </a:r>
          </a:p>
          <a:p>
            <a:pPr marL="914400" lvl="1" indent="-457200" eaLnBrk="1" hangingPunct="1"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</a:rPr>
              <a:t>初始分布、绝对分布、极限分布</a:t>
            </a:r>
          </a:p>
          <a:p>
            <a:pPr marL="914400" lvl="1" indent="-457200" eaLnBrk="1" hangingPunct="1"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</a:rPr>
              <a:t>遍历性</a:t>
            </a:r>
          </a:p>
          <a:p>
            <a:pPr marL="914400" lvl="1" indent="-457200" eaLnBrk="1" hangingPunct="1"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</a:rPr>
              <a:t>平稳性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33</a:t>
            </a:r>
            <a:r>
              <a:rPr lang="zh-CN" altLang="en-US" smtClean="0"/>
              <a:t>－</a:t>
            </a:r>
            <a:fld id="{44DA18E1-C29D-48A6-AB9E-AEC722307D01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8A5C012-E64D-4515-9132-3C3276D6D52D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2019/10/12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2867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例</a:t>
            </a:r>
            <a:r>
              <a:rPr lang="en-US" altLang="zh-CN" smtClean="0"/>
              <a:t>1(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6088" y="1179513"/>
            <a:ext cx="1560512" cy="474662"/>
          </a:xfrm>
        </p:spPr>
        <p:txBody>
          <a:bodyPr/>
          <a:lstStyle/>
          <a:p>
            <a:pPr marL="342900" indent="-34290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p</a:t>
            </a:r>
            <a:r>
              <a:rPr lang="en-US" altLang="zh-CN" sz="2400" baseline="-25000" smtClean="0"/>
              <a:t>11</a:t>
            </a:r>
            <a:r>
              <a:rPr lang="zh-CN" altLang="en-US" sz="2400" smtClean="0"/>
              <a:t>＝</a:t>
            </a:r>
            <a:r>
              <a:rPr lang="en-US" altLang="zh-CN" sz="2400" smtClean="0"/>
              <a:t>1</a:t>
            </a:r>
            <a:r>
              <a:rPr lang="zh-CN" altLang="en-US" sz="2400" smtClean="0"/>
              <a:t>，</a:t>
            </a:r>
          </a:p>
        </p:txBody>
      </p:sp>
      <p:sp>
        <p:nvSpPr>
          <p:cNvPr id="272388" name="Rectangle 4"/>
          <p:cNvSpPr>
            <a:spLocks noChangeArrowheads="1"/>
          </p:cNvSpPr>
          <p:nvPr/>
        </p:nvSpPr>
        <p:spPr bwMode="auto">
          <a:xfrm>
            <a:off x="2843213" y="1179513"/>
            <a:ext cx="1512887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f</a:t>
            </a:r>
            <a:r>
              <a:rPr lang="en-US" altLang="zh-CN" sz="2400" baseline="-25000"/>
              <a:t>11</a:t>
            </a:r>
            <a:r>
              <a:rPr lang="en-US" altLang="zh-CN" sz="2400"/>
              <a:t>(1)</a:t>
            </a:r>
            <a:r>
              <a:rPr lang="zh-CN" altLang="en-US" sz="2400"/>
              <a:t>＝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4337050" y="1179513"/>
            <a:ext cx="2449513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f</a:t>
            </a:r>
            <a:r>
              <a:rPr lang="en-US" altLang="zh-CN" sz="2400" baseline="-25000"/>
              <a:t>11</a:t>
            </a:r>
            <a:r>
              <a:rPr lang="en-US" altLang="zh-CN" sz="2400"/>
              <a:t>(n)</a:t>
            </a:r>
            <a:r>
              <a:rPr lang="zh-CN" altLang="en-US" sz="2400"/>
              <a:t>＝</a:t>
            </a:r>
            <a:r>
              <a:rPr lang="en-US" altLang="zh-CN" sz="2400"/>
              <a:t>0 (n&gt;1)</a:t>
            </a:r>
            <a:r>
              <a:rPr lang="zh-CN" altLang="en-US" sz="2400"/>
              <a:t>，</a:t>
            </a:r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6559550" y="1179513"/>
            <a:ext cx="1408113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f</a:t>
            </a:r>
            <a:r>
              <a:rPr lang="en-US" altLang="zh-CN" sz="2400" baseline="-25000"/>
              <a:t>11</a:t>
            </a:r>
            <a:r>
              <a:rPr lang="zh-CN" altLang="en-US" sz="2400"/>
              <a:t>＝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</a:p>
        </p:txBody>
      </p:sp>
      <p:sp>
        <p:nvSpPr>
          <p:cNvPr id="272391" name="Rectangle 7"/>
          <p:cNvSpPr>
            <a:spLocks noChangeArrowheads="1"/>
          </p:cNvSpPr>
          <p:nvPr/>
        </p:nvSpPr>
        <p:spPr bwMode="auto">
          <a:xfrm>
            <a:off x="7740650" y="1179513"/>
            <a:ext cx="1223963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ym typeface="Symbol" panose="05050102010706020507" pitchFamily="18" charset="2"/>
              </a:rPr>
              <a:t></a:t>
            </a:r>
            <a:r>
              <a:rPr lang="en-US" altLang="zh-CN" sz="2400" baseline="-25000"/>
              <a:t>1</a:t>
            </a:r>
            <a:r>
              <a:rPr lang="zh-CN" altLang="en-US" sz="2400"/>
              <a:t>＝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</a:p>
        </p:txBody>
      </p:sp>
      <p:sp>
        <p:nvSpPr>
          <p:cNvPr id="272392" name="Rectangle 8"/>
          <p:cNvSpPr>
            <a:spLocks noChangeArrowheads="1"/>
          </p:cNvSpPr>
          <p:nvPr/>
        </p:nvSpPr>
        <p:spPr bwMode="auto">
          <a:xfrm>
            <a:off x="1042988" y="1666875"/>
            <a:ext cx="7777162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故状态</a:t>
            </a:r>
            <a:r>
              <a:rPr lang="en-US" altLang="zh-CN" sz="2400"/>
              <a:t>1</a:t>
            </a:r>
            <a:r>
              <a:rPr lang="zh-CN" altLang="en-US" sz="2400"/>
              <a:t>为吸收状态、正常返状态；</a:t>
            </a:r>
          </a:p>
        </p:txBody>
      </p:sp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1716088" y="2154238"/>
            <a:ext cx="1584325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p</a:t>
            </a:r>
            <a:r>
              <a:rPr lang="en-US" altLang="zh-CN" sz="2400" baseline="-25000"/>
              <a:t>44</a:t>
            </a:r>
            <a:r>
              <a:rPr lang="zh-CN" altLang="en-US" sz="2400"/>
              <a:t>＝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</a:p>
        </p:txBody>
      </p:sp>
      <p:sp>
        <p:nvSpPr>
          <p:cNvPr id="272394" name="Rectangle 10"/>
          <p:cNvSpPr>
            <a:spLocks noChangeArrowheads="1"/>
          </p:cNvSpPr>
          <p:nvPr/>
        </p:nvSpPr>
        <p:spPr bwMode="auto">
          <a:xfrm>
            <a:off x="2843213" y="2154238"/>
            <a:ext cx="165735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f</a:t>
            </a:r>
            <a:r>
              <a:rPr lang="en-US" altLang="zh-CN" sz="2400" baseline="-25000"/>
              <a:t>44</a:t>
            </a:r>
            <a:r>
              <a:rPr lang="en-US" altLang="zh-CN" sz="2400"/>
              <a:t>(1)</a:t>
            </a:r>
            <a:r>
              <a:rPr lang="zh-CN" altLang="en-US" sz="2400"/>
              <a:t>＝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</a:p>
        </p:txBody>
      </p:sp>
      <p:sp>
        <p:nvSpPr>
          <p:cNvPr id="272395" name="Rectangle 11"/>
          <p:cNvSpPr>
            <a:spLocks noChangeArrowheads="1"/>
          </p:cNvSpPr>
          <p:nvPr/>
        </p:nvSpPr>
        <p:spPr bwMode="auto">
          <a:xfrm>
            <a:off x="4337050" y="2154238"/>
            <a:ext cx="2447925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f</a:t>
            </a:r>
            <a:r>
              <a:rPr lang="en-US" altLang="zh-CN" sz="2400" baseline="-25000"/>
              <a:t>44</a:t>
            </a:r>
            <a:r>
              <a:rPr lang="en-US" altLang="zh-CN" sz="2400"/>
              <a:t>(n)</a:t>
            </a:r>
            <a:r>
              <a:rPr lang="zh-CN" altLang="en-US" sz="2400"/>
              <a:t>＝</a:t>
            </a:r>
            <a:r>
              <a:rPr lang="en-US" altLang="zh-CN" sz="2400"/>
              <a:t>0 (n&gt;1)</a:t>
            </a:r>
            <a:r>
              <a:rPr lang="zh-CN" altLang="en-US" sz="2400"/>
              <a:t>，</a:t>
            </a:r>
          </a:p>
        </p:txBody>
      </p:sp>
      <p:sp>
        <p:nvSpPr>
          <p:cNvPr id="272396" name="Rectangle 12"/>
          <p:cNvSpPr>
            <a:spLocks noChangeArrowheads="1"/>
          </p:cNvSpPr>
          <p:nvPr/>
        </p:nvSpPr>
        <p:spPr bwMode="auto">
          <a:xfrm>
            <a:off x="6559550" y="2154238"/>
            <a:ext cx="1223963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f</a:t>
            </a:r>
            <a:r>
              <a:rPr lang="en-US" altLang="zh-CN" sz="2400" baseline="-25000"/>
              <a:t>44</a:t>
            </a:r>
            <a:r>
              <a:rPr lang="zh-CN" altLang="en-US" sz="2400"/>
              <a:t>＝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</a:p>
        </p:txBody>
      </p:sp>
      <p:sp>
        <p:nvSpPr>
          <p:cNvPr id="272397" name="Rectangle 13"/>
          <p:cNvSpPr>
            <a:spLocks noChangeArrowheads="1"/>
          </p:cNvSpPr>
          <p:nvPr/>
        </p:nvSpPr>
        <p:spPr bwMode="auto">
          <a:xfrm>
            <a:off x="7740650" y="2154238"/>
            <a:ext cx="1258888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ym typeface="Symbol" panose="05050102010706020507" pitchFamily="18" charset="2"/>
              </a:rPr>
              <a:t></a:t>
            </a:r>
            <a:r>
              <a:rPr lang="en-US" altLang="zh-CN" sz="2400" baseline="-25000"/>
              <a:t>4</a:t>
            </a:r>
            <a:r>
              <a:rPr lang="zh-CN" altLang="en-US" sz="2400"/>
              <a:t>＝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</a:p>
        </p:txBody>
      </p:sp>
      <p:sp>
        <p:nvSpPr>
          <p:cNvPr id="272398" name="Rectangle 14"/>
          <p:cNvSpPr>
            <a:spLocks noChangeArrowheads="1"/>
          </p:cNvSpPr>
          <p:nvPr/>
        </p:nvSpPr>
        <p:spPr bwMode="auto">
          <a:xfrm>
            <a:off x="1042988" y="2643188"/>
            <a:ext cx="7777162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故状态</a:t>
            </a:r>
            <a:r>
              <a:rPr lang="en-US" altLang="zh-CN" sz="2400"/>
              <a:t>4</a:t>
            </a:r>
            <a:r>
              <a:rPr lang="zh-CN" altLang="en-US" sz="2400"/>
              <a:t>为吸收状态、正常返状态；</a:t>
            </a:r>
          </a:p>
        </p:txBody>
      </p:sp>
      <p:sp>
        <p:nvSpPr>
          <p:cNvPr id="272399" name="Rectangle 15"/>
          <p:cNvSpPr>
            <a:spLocks noChangeArrowheads="1"/>
          </p:cNvSpPr>
          <p:nvPr/>
        </p:nvSpPr>
        <p:spPr bwMode="auto">
          <a:xfrm>
            <a:off x="1716088" y="3130550"/>
            <a:ext cx="122872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p</a:t>
            </a:r>
            <a:r>
              <a:rPr lang="en-US" altLang="zh-CN" sz="2400" baseline="-25000"/>
              <a:t>22</a:t>
            </a:r>
            <a:r>
              <a:rPr lang="zh-CN" altLang="en-US" sz="2400"/>
              <a:t>＝</a:t>
            </a:r>
            <a:r>
              <a:rPr lang="en-US" altLang="zh-CN" sz="2400"/>
              <a:t>0</a:t>
            </a:r>
            <a:r>
              <a:rPr lang="zh-CN" altLang="en-US" sz="2400"/>
              <a:t>，</a:t>
            </a:r>
          </a:p>
        </p:txBody>
      </p:sp>
      <p:sp>
        <p:nvSpPr>
          <p:cNvPr id="272400" name="Rectangle 16"/>
          <p:cNvSpPr>
            <a:spLocks noChangeArrowheads="1"/>
          </p:cNvSpPr>
          <p:nvPr/>
        </p:nvSpPr>
        <p:spPr bwMode="auto">
          <a:xfrm>
            <a:off x="2735263" y="3130550"/>
            <a:ext cx="158432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f</a:t>
            </a:r>
            <a:r>
              <a:rPr lang="en-US" altLang="zh-CN" sz="2400" baseline="-25000"/>
              <a:t>22</a:t>
            </a:r>
            <a:r>
              <a:rPr lang="en-US" altLang="zh-CN" sz="2400"/>
              <a:t>(1)</a:t>
            </a:r>
            <a:r>
              <a:rPr lang="zh-CN" altLang="en-US" sz="2400"/>
              <a:t>＝</a:t>
            </a:r>
            <a:r>
              <a:rPr lang="en-US" altLang="zh-CN" sz="2400"/>
              <a:t>0</a:t>
            </a:r>
            <a:r>
              <a:rPr lang="zh-CN" altLang="en-US" sz="2400"/>
              <a:t>，</a:t>
            </a:r>
          </a:p>
        </p:txBody>
      </p:sp>
      <p:sp>
        <p:nvSpPr>
          <p:cNvPr id="272401" name="Rectangle 17"/>
          <p:cNvSpPr>
            <a:spLocks noChangeArrowheads="1"/>
          </p:cNvSpPr>
          <p:nvPr/>
        </p:nvSpPr>
        <p:spPr bwMode="auto">
          <a:xfrm>
            <a:off x="4032250" y="3130550"/>
            <a:ext cx="18732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f</a:t>
            </a:r>
            <a:r>
              <a:rPr lang="en-US" altLang="zh-CN" sz="2400" baseline="-25000"/>
              <a:t>22</a:t>
            </a:r>
            <a:r>
              <a:rPr lang="en-US" altLang="zh-CN" sz="2400"/>
              <a:t>(2)</a:t>
            </a:r>
            <a:r>
              <a:rPr lang="zh-CN" altLang="en-US" sz="2400"/>
              <a:t>＝</a:t>
            </a:r>
            <a:r>
              <a:rPr lang="en-US" altLang="zh-CN" sz="2400"/>
              <a:t>pq</a:t>
            </a:r>
            <a:r>
              <a:rPr lang="zh-CN" altLang="en-US" sz="2400"/>
              <a:t>，</a:t>
            </a:r>
          </a:p>
        </p:txBody>
      </p:sp>
      <p:sp>
        <p:nvSpPr>
          <p:cNvPr id="272402" name="Rectangle 18"/>
          <p:cNvSpPr>
            <a:spLocks noChangeArrowheads="1"/>
          </p:cNvSpPr>
          <p:nvPr/>
        </p:nvSpPr>
        <p:spPr bwMode="auto">
          <a:xfrm>
            <a:off x="5543550" y="3130550"/>
            <a:ext cx="23764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f</a:t>
            </a:r>
            <a:r>
              <a:rPr lang="en-US" altLang="zh-CN" sz="2400" baseline="-25000"/>
              <a:t>22</a:t>
            </a:r>
            <a:r>
              <a:rPr lang="en-US" altLang="zh-CN" sz="2400"/>
              <a:t>(n)</a:t>
            </a:r>
            <a:r>
              <a:rPr lang="zh-CN" altLang="en-US" sz="2400"/>
              <a:t>＝</a:t>
            </a:r>
            <a:r>
              <a:rPr lang="en-US" altLang="zh-CN" sz="2400"/>
              <a:t>0 (n&gt;2)</a:t>
            </a:r>
            <a:r>
              <a:rPr lang="zh-CN" altLang="en-US" sz="2400"/>
              <a:t>，</a:t>
            </a:r>
          </a:p>
        </p:txBody>
      </p:sp>
      <p:sp>
        <p:nvSpPr>
          <p:cNvPr id="272403" name="Rectangle 19"/>
          <p:cNvSpPr>
            <a:spLocks noChangeArrowheads="1"/>
          </p:cNvSpPr>
          <p:nvPr/>
        </p:nvSpPr>
        <p:spPr bwMode="auto">
          <a:xfrm>
            <a:off x="7632700" y="3130550"/>
            <a:ext cx="14033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f</a:t>
            </a:r>
            <a:r>
              <a:rPr lang="en-US" altLang="zh-CN" sz="2400" baseline="-25000"/>
              <a:t>22</a:t>
            </a:r>
            <a:r>
              <a:rPr lang="zh-CN" altLang="en-US" sz="2400"/>
              <a:t>＝</a:t>
            </a:r>
            <a:r>
              <a:rPr lang="en-US" altLang="zh-CN" sz="2400"/>
              <a:t>pq</a:t>
            </a:r>
            <a:r>
              <a:rPr lang="zh-CN" altLang="en-US" sz="2400"/>
              <a:t>，</a:t>
            </a:r>
          </a:p>
        </p:txBody>
      </p:sp>
      <p:sp>
        <p:nvSpPr>
          <p:cNvPr id="272404" name="Rectangle 20"/>
          <p:cNvSpPr>
            <a:spLocks noChangeArrowheads="1"/>
          </p:cNvSpPr>
          <p:nvPr/>
        </p:nvSpPr>
        <p:spPr bwMode="auto">
          <a:xfrm>
            <a:off x="1042988" y="3617913"/>
            <a:ext cx="5256212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故状态</a:t>
            </a:r>
            <a:r>
              <a:rPr lang="en-US" altLang="zh-CN" sz="2400"/>
              <a:t>2</a:t>
            </a:r>
            <a:r>
              <a:rPr lang="zh-CN" altLang="en-US" sz="2400"/>
              <a:t>为非常返状态。</a:t>
            </a:r>
          </a:p>
        </p:txBody>
      </p:sp>
      <p:sp>
        <p:nvSpPr>
          <p:cNvPr id="272405" name="Rectangle 21"/>
          <p:cNvSpPr>
            <a:spLocks noChangeArrowheads="1"/>
          </p:cNvSpPr>
          <p:nvPr/>
        </p:nvSpPr>
        <p:spPr bwMode="auto">
          <a:xfrm>
            <a:off x="1042988" y="3617913"/>
            <a:ext cx="7924800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                                </a:t>
            </a:r>
            <a:r>
              <a:rPr lang="zh-CN" altLang="en-US" sz="2400"/>
              <a:t>状态</a:t>
            </a:r>
            <a:r>
              <a:rPr lang="en-US" altLang="zh-CN" sz="2400"/>
              <a:t>2</a:t>
            </a:r>
            <a:r>
              <a:rPr lang="zh-CN" altLang="en-US" sz="2400"/>
              <a:t>和</a:t>
            </a:r>
            <a:r>
              <a:rPr lang="en-US" altLang="zh-CN" sz="2400"/>
              <a:t>3</a:t>
            </a:r>
            <a:r>
              <a:rPr lang="zh-CN" altLang="en-US" sz="2400"/>
              <a:t>互通，</a:t>
            </a:r>
            <a:r>
              <a:rPr lang="en-US" altLang="zh-CN" sz="2400"/>
              <a:t>2</a:t>
            </a:r>
            <a:r>
              <a:rPr lang="en-US" altLang="zh-CN" sz="2400">
                <a:sym typeface="Symbol" panose="05050102010706020507" pitchFamily="18" charset="2"/>
              </a:rPr>
              <a:t>↔</a:t>
            </a:r>
            <a:r>
              <a:rPr lang="en-US" altLang="zh-CN" sz="2400"/>
              <a:t>3</a:t>
            </a:r>
            <a:r>
              <a:rPr lang="zh-CN" altLang="en-US" sz="2400"/>
              <a:t>，具有相同的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状态性质，即状态</a:t>
            </a:r>
            <a:r>
              <a:rPr lang="en-US" altLang="zh-CN" sz="2400"/>
              <a:t>3</a:t>
            </a:r>
            <a:r>
              <a:rPr lang="zh-CN" altLang="en-US" sz="2400"/>
              <a:t>也为非常返状态。从而</a:t>
            </a:r>
          </a:p>
        </p:txBody>
      </p:sp>
      <p:sp>
        <p:nvSpPr>
          <p:cNvPr id="272406" name="Rectangle 22"/>
          <p:cNvSpPr>
            <a:spLocks noChangeArrowheads="1"/>
          </p:cNvSpPr>
          <p:nvPr/>
        </p:nvSpPr>
        <p:spPr bwMode="auto">
          <a:xfrm>
            <a:off x="1042988" y="4581525"/>
            <a:ext cx="79248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N</a:t>
            </a:r>
            <a:r>
              <a:rPr lang="zh-CN" altLang="en-US" sz="2400"/>
              <a:t>＝</a:t>
            </a:r>
            <a:r>
              <a:rPr lang="en-US" altLang="zh-CN" sz="2400"/>
              <a:t>{2, 3}</a:t>
            </a:r>
            <a:r>
              <a:rPr lang="zh-CN" altLang="en-US" sz="2400"/>
              <a:t>为非常返集；</a:t>
            </a:r>
            <a:r>
              <a:rPr lang="en-US" altLang="zh-CN" sz="2400"/>
              <a:t>C</a:t>
            </a:r>
            <a:r>
              <a:rPr lang="en-US" altLang="zh-CN" sz="2400" baseline="-25000"/>
              <a:t>1</a:t>
            </a:r>
            <a:r>
              <a:rPr lang="zh-CN" altLang="en-US" sz="2400"/>
              <a:t>＝</a:t>
            </a:r>
            <a:r>
              <a:rPr lang="en-US" altLang="zh-CN" sz="2400"/>
              <a:t>{1}</a:t>
            </a:r>
            <a:r>
              <a:rPr lang="zh-CN" altLang="en-US" sz="2400"/>
              <a:t>、</a:t>
            </a:r>
            <a:r>
              <a:rPr lang="en-US" altLang="zh-CN" sz="2400"/>
              <a:t>C</a:t>
            </a:r>
            <a:r>
              <a:rPr lang="en-US" altLang="zh-CN" sz="2400" baseline="-25000"/>
              <a:t>2</a:t>
            </a:r>
            <a:r>
              <a:rPr lang="zh-CN" altLang="en-US" sz="2400"/>
              <a:t>＝</a:t>
            </a:r>
            <a:r>
              <a:rPr lang="en-US" altLang="zh-CN" sz="2400"/>
              <a:t>{4}</a:t>
            </a:r>
            <a:r>
              <a:rPr lang="zh-CN" altLang="en-US" sz="2400"/>
              <a:t>都为正常返集。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状态空间分解为</a:t>
            </a:r>
          </a:p>
          <a:p>
            <a:pPr lvl="1" algn="ctr" eaLnBrk="1" hangingPunct="1">
              <a:lnSpc>
                <a:spcPct val="130000"/>
              </a:lnSpc>
              <a:buFontTx/>
              <a:buNone/>
            </a:pPr>
            <a:r>
              <a:rPr lang="en-US" altLang="zh-CN" sz="2400"/>
              <a:t>E</a:t>
            </a:r>
            <a:r>
              <a:rPr lang="zh-CN" altLang="en-US" sz="2400"/>
              <a:t>＝</a:t>
            </a:r>
            <a:r>
              <a:rPr lang="en-US" altLang="zh-CN" sz="2400"/>
              <a:t>N</a:t>
            </a:r>
            <a:r>
              <a:rPr lang="zh-CN" altLang="en-US" sz="2400"/>
              <a:t>＋</a:t>
            </a:r>
            <a:r>
              <a:rPr lang="en-US" altLang="zh-CN" sz="2400"/>
              <a:t>C</a:t>
            </a:r>
            <a:r>
              <a:rPr lang="en-US" altLang="zh-CN" sz="2400" baseline="-25000"/>
              <a:t>1</a:t>
            </a:r>
            <a:r>
              <a:rPr lang="zh-CN" altLang="en-US" sz="2400"/>
              <a:t>＋</a:t>
            </a:r>
            <a:r>
              <a:rPr lang="en-US" altLang="zh-CN" sz="2400"/>
              <a:t>C</a:t>
            </a:r>
            <a:r>
              <a:rPr lang="en-US" altLang="zh-CN" sz="2400" baseline="-25000"/>
              <a:t>2</a:t>
            </a:r>
            <a:endParaRPr lang="en-US" altLang="zh-CN" sz="2400"/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zh-CN" altLang="en-US" sz="2400"/>
              <a:t>即		</a:t>
            </a:r>
            <a:r>
              <a:rPr lang="en-US" altLang="zh-CN" sz="2400"/>
              <a:t>E</a:t>
            </a:r>
            <a:r>
              <a:rPr lang="zh-CN" altLang="en-US" sz="2400"/>
              <a:t>＝</a:t>
            </a:r>
            <a:r>
              <a:rPr lang="en-US" altLang="zh-CN" sz="2400"/>
              <a:t>{1, 2, 3, 4}</a:t>
            </a:r>
            <a:r>
              <a:rPr lang="zh-CN" altLang="en-US" sz="2400"/>
              <a:t>＝</a:t>
            </a:r>
            <a:r>
              <a:rPr lang="en-US" altLang="zh-CN" sz="2400"/>
              <a:t>{2, 3}</a:t>
            </a:r>
            <a:r>
              <a:rPr lang="zh-CN" altLang="en-US" sz="2400"/>
              <a:t>＋</a:t>
            </a:r>
            <a:r>
              <a:rPr lang="en-US" altLang="zh-CN" sz="2400"/>
              <a:t>{1}</a:t>
            </a:r>
            <a:r>
              <a:rPr lang="zh-CN" altLang="en-US" sz="2400"/>
              <a:t>＋</a:t>
            </a:r>
            <a:r>
              <a:rPr lang="en-US" altLang="zh-CN" sz="2400"/>
              <a:t>{4}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33</a:t>
            </a:r>
            <a:r>
              <a:rPr lang="zh-CN" altLang="en-US" smtClean="0"/>
              <a:t>－</a:t>
            </a:r>
            <a:fld id="{44DA18E1-C29D-48A6-AB9E-AEC722307D01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2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2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2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2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2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2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2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2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2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2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2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2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2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2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2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2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2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2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2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2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2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2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2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2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2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2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72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2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72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72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7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7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7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7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72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72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72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72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72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72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72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72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72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72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72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72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7" grpId="0" build="p" autoUpdateAnimBg="0" advAuto="0"/>
      <p:bldP spid="272388" grpId="0" build="p" autoUpdateAnimBg="0" advAuto="0"/>
      <p:bldP spid="272389" grpId="0" build="p" autoUpdateAnimBg="0" advAuto="0"/>
      <p:bldP spid="272390" grpId="0" build="p" autoUpdateAnimBg="0" advAuto="0"/>
      <p:bldP spid="272391" grpId="0" build="p" autoUpdateAnimBg="0" advAuto="0"/>
      <p:bldP spid="272392" grpId="0" build="p" autoUpdateAnimBg="0" advAuto="0"/>
      <p:bldP spid="272393" grpId="0" build="p" autoUpdateAnimBg="0" advAuto="0"/>
      <p:bldP spid="272394" grpId="0" build="p" autoUpdateAnimBg="0" advAuto="0"/>
      <p:bldP spid="272395" grpId="0" build="p" autoUpdateAnimBg="0" advAuto="0"/>
      <p:bldP spid="272396" grpId="0" build="p" autoUpdateAnimBg="0" advAuto="0"/>
      <p:bldP spid="272397" grpId="0" build="p" autoUpdateAnimBg="0" advAuto="0"/>
      <p:bldP spid="272398" grpId="0" build="p" autoUpdateAnimBg="0" advAuto="0"/>
      <p:bldP spid="272399" grpId="0" build="p" autoUpdateAnimBg="0" advAuto="0"/>
      <p:bldP spid="272400" grpId="0" build="p" autoUpdateAnimBg="0" advAuto="0"/>
      <p:bldP spid="272401" grpId="0" build="p" autoUpdateAnimBg="0" advAuto="0"/>
      <p:bldP spid="272402" grpId="0" build="p" autoUpdateAnimBg="0" advAuto="0"/>
      <p:bldP spid="272403" grpId="0" build="p" autoUpdateAnimBg="0" advAuto="0"/>
      <p:bldP spid="272404" grpId="0" build="p" autoUpdateAnimBg="0" advAuto="0"/>
      <p:bldP spid="272405" grpId="0" build="p" autoUpdateAnimBg="0" advAuto="0"/>
      <p:bldP spid="272406" grpId="0" build="p" autoUpdateAnimBg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0CD0160-4B84-48BD-8FF6-5E1DFA2C96B2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2019/10/12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2969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例</a:t>
            </a:r>
            <a:r>
              <a:rPr lang="en-US" altLang="zh-CN" smtClean="0"/>
              <a:t>2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6864350" cy="427038"/>
          </a:xfrm>
        </p:spPr>
        <p:txBody>
          <a:bodyPr/>
          <a:lstStyle/>
          <a:p>
            <a:pPr>
              <a:lnSpc>
                <a:spcPct val="100000"/>
              </a:lnSpc>
              <a:buClrTx/>
              <a:buFontTx/>
              <a:buNone/>
            </a:pPr>
            <a:r>
              <a:rPr lang="zh-CN" altLang="en-US" smtClean="0"/>
              <a:t>设齐次马氏链的状态空间</a:t>
            </a:r>
            <a:r>
              <a:rPr lang="en-US" altLang="zh-CN" smtClean="0"/>
              <a:t>E</a:t>
            </a:r>
            <a:r>
              <a:rPr lang="zh-CN" altLang="en-US" smtClean="0"/>
              <a:t>＝</a:t>
            </a:r>
            <a:r>
              <a:rPr lang="en-US" altLang="zh-CN" smtClean="0"/>
              <a:t>{1, 2, 3, 4}</a:t>
            </a:r>
            <a:r>
              <a:rPr lang="zh-CN" altLang="en-US" smtClean="0"/>
              <a:t>，</a:t>
            </a:r>
            <a:endParaRPr lang="zh-CN" altLang="en-US" sz="2400" smtClean="0"/>
          </a:p>
        </p:txBody>
      </p:sp>
      <p:graphicFrame>
        <p:nvGraphicFramePr>
          <p:cNvPr id="294912" name="Object 0"/>
          <p:cNvGraphicFramePr>
            <a:graphicFrameLocks noChangeAspect="1"/>
          </p:cNvGraphicFramePr>
          <p:nvPr/>
        </p:nvGraphicFramePr>
        <p:xfrm>
          <a:off x="1371600" y="2700338"/>
          <a:ext cx="2955925" cy="301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1" name="Equation" r:id="rId3" imgW="1257300" imgH="1282700" progId="Equation.3">
                  <p:embed/>
                </p:oleObj>
              </mc:Choice>
              <mc:Fallback>
                <p:oleObj name="Equation" r:id="rId3" imgW="1257300" imgH="12827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700338"/>
                        <a:ext cx="2955925" cy="301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5791200" y="1995488"/>
            <a:ext cx="2236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/>
              <a:t>状态转移图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864225" y="3387725"/>
            <a:ext cx="395288" cy="457200"/>
            <a:chOff x="1708" y="3234"/>
            <a:chExt cx="227" cy="270"/>
          </a:xfrm>
        </p:grpSpPr>
        <p:sp>
          <p:nvSpPr>
            <p:cNvPr id="29737" name="Oval 8"/>
            <p:cNvSpPr>
              <a:spLocks noChangeArrowheads="1"/>
            </p:cNvSpPr>
            <p:nvPr/>
          </p:nvSpPr>
          <p:spPr bwMode="auto">
            <a:xfrm>
              <a:off x="1708" y="326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29738" name="Rectangle 9"/>
            <p:cNvSpPr>
              <a:spLocks noChangeArrowheads="1"/>
            </p:cNvSpPr>
            <p:nvPr/>
          </p:nvSpPr>
          <p:spPr bwMode="auto">
            <a:xfrm>
              <a:off x="1732" y="3234"/>
              <a:ext cx="193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864225" y="4605338"/>
            <a:ext cx="395288" cy="457200"/>
            <a:chOff x="2416" y="3234"/>
            <a:chExt cx="227" cy="270"/>
          </a:xfrm>
        </p:grpSpPr>
        <p:sp>
          <p:nvSpPr>
            <p:cNvPr id="29735" name="Oval 11"/>
            <p:cNvSpPr>
              <a:spLocks noChangeArrowheads="1"/>
            </p:cNvSpPr>
            <p:nvPr/>
          </p:nvSpPr>
          <p:spPr bwMode="auto">
            <a:xfrm>
              <a:off x="2416" y="326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29736" name="Rectangle 12"/>
            <p:cNvSpPr>
              <a:spLocks noChangeArrowheads="1"/>
            </p:cNvSpPr>
            <p:nvPr/>
          </p:nvSpPr>
          <p:spPr bwMode="auto">
            <a:xfrm>
              <a:off x="2440" y="3234"/>
              <a:ext cx="193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7700963" y="4605338"/>
            <a:ext cx="393700" cy="457200"/>
            <a:chOff x="3124" y="3234"/>
            <a:chExt cx="227" cy="270"/>
          </a:xfrm>
        </p:grpSpPr>
        <p:sp>
          <p:nvSpPr>
            <p:cNvPr id="29733" name="Oval 14"/>
            <p:cNvSpPr>
              <a:spLocks noChangeArrowheads="1"/>
            </p:cNvSpPr>
            <p:nvPr/>
          </p:nvSpPr>
          <p:spPr bwMode="auto">
            <a:xfrm>
              <a:off x="3124" y="326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29734" name="Rectangle 15"/>
            <p:cNvSpPr>
              <a:spLocks noChangeArrowheads="1"/>
            </p:cNvSpPr>
            <p:nvPr/>
          </p:nvSpPr>
          <p:spPr bwMode="auto">
            <a:xfrm>
              <a:off x="3148" y="3234"/>
              <a:ext cx="194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3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7700963" y="3387725"/>
            <a:ext cx="393700" cy="457200"/>
            <a:chOff x="3833" y="3234"/>
            <a:chExt cx="227" cy="270"/>
          </a:xfrm>
        </p:grpSpPr>
        <p:sp>
          <p:nvSpPr>
            <p:cNvPr id="29731" name="Oval 17"/>
            <p:cNvSpPr>
              <a:spLocks noChangeArrowheads="1"/>
            </p:cNvSpPr>
            <p:nvPr/>
          </p:nvSpPr>
          <p:spPr bwMode="auto">
            <a:xfrm>
              <a:off x="3833" y="326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29732" name="Rectangle 18"/>
            <p:cNvSpPr>
              <a:spLocks noChangeArrowheads="1"/>
            </p:cNvSpPr>
            <p:nvPr/>
          </p:nvSpPr>
          <p:spPr bwMode="auto">
            <a:xfrm>
              <a:off x="3857" y="3234"/>
              <a:ext cx="194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4</a:t>
              </a:r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6259513" y="3713163"/>
            <a:ext cx="604837" cy="1049337"/>
            <a:chOff x="3943" y="2339"/>
            <a:chExt cx="381" cy="661"/>
          </a:xfrm>
        </p:grpSpPr>
        <p:sp>
          <p:nvSpPr>
            <p:cNvPr id="29729" name="Arc 19"/>
            <p:cNvSpPr>
              <a:spLocks/>
            </p:cNvSpPr>
            <p:nvPr/>
          </p:nvSpPr>
          <p:spPr bwMode="auto">
            <a:xfrm flipV="1">
              <a:off x="3943" y="2339"/>
              <a:ext cx="158" cy="661"/>
            </a:xfrm>
            <a:custGeom>
              <a:avLst/>
              <a:gdLst>
                <a:gd name="T0" fmla="*/ 0 w 21600"/>
                <a:gd name="T1" fmla="*/ 0 h 43099"/>
                <a:gd name="T2" fmla="*/ 0 w 21600"/>
                <a:gd name="T3" fmla="*/ 0 h 43099"/>
                <a:gd name="T4" fmla="*/ 0 w 21600"/>
                <a:gd name="T5" fmla="*/ 0 h 430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099"/>
                <a:gd name="T11" fmla="*/ 21600 w 21600"/>
                <a:gd name="T12" fmla="*/ 43099 h 430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09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721"/>
                    <a:pt x="13155" y="42024"/>
                    <a:pt x="2086" y="43099"/>
                  </a:cubicBezTo>
                </a:path>
                <a:path w="21600" h="4309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721"/>
                    <a:pt x="13155" y="42024"/>
                    <a:pt x="2086" y="4309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0" name="Rectangle 21"/>
            <p:cNvSpPr>
              <a:spLocks noChangeArrowheads="1"/>
            </p:cNvSpPr>
            <p:nvPr/>
          </p:nvSpPr>
          <p:spPr bwMode="auto">
            <a:xfrm>
              <a:off x="4112" y="249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257800" y="3787775"/>
            <a:ext cx="600075" cy="1055688"/>
            <a:chOff x="3312" y="2386"/>
            <a:chExt cx="378" cy="665"/>
          </a:xfrm>
        </p:grpSpPr>
        <p:sp>
          <p:nvSpPr>
            <p:cNvPr id="29727" name="Arc 20"/>
            <p:cNvSpPr>
              <a:spLocks/>
            </p:cNvSpPr>
            <p:nvPr/>
          </p:nvSpPr>
          <p:spPr bwMode="auto">
            <a:xfrm flipH="1">
              <a:off x="3531" y="2386"/>
              <a:ext cx="159" cy="665"/>
            </a:xfrm>
            <a:custGeom>
              <a:avLst/>
              <a:gdLst>
                <a:gd name="T0" fmla="*/ 0 w 21600"/>
                <a:gd name="T1" fmla="*/ 0 h 43175"/>
                <a:gd name="T2" fmla="*/ 0 w 21600"/>
                <a:gd name="T3" fmla="*/ 0 h 43175"/>
                <a:gd name="T4" fmla="*/ 0 w 21600"/>
                <a:gd name="T5" fmla="*/ 0 h 4317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75"/>
                <a:gd name="T11" fmla="*/ 21600 w 21600"/>
                <a:gd name="T12" fmla="*/ 43175 h 431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75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23"/>
                    <a:pt x="12554" y="42617"/>
                    <a:pt x="1043" y="43174"/>
                  </a:cubicBezTo>
                </a:path>
                <a:path w="21600" h="43175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23"/>
                    <a:pt x="12554" y="42617"/>
                    <a:pt x="1043" y="4317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28" name="Object 6"/>
            <p:cNvGraphicFramePr>
              <a:graphicFrameLocks noChangeAspect="1"/>
            </p:cNvGraphicFramePr>
            <p:nvPr/>
          </p:nvGraphicFramePr>
          <p:xfrm>
            <a:off x="3312" y="2441"/>
            <a:ext cx="210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82" name="Equation" r:id="rId5" imgW="152268" imgH="406048" progId="Equation.3">
                    <p:embed/>
                  </p:oleObj>
                </mc:Choice>
                <mc:Fallback>
                  <p:oleObj name="Equation" r:id="rId5" imgW="152268" imgH="406048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441"/>
                          <a:ext cx="210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6259513" y="2819400"/>
            <a:ext cx="1419225" cy="865188"/>
            <a:chOff x="3943" y="1776"/>
            <a:chExt cx="894" cy="545"/>
          </a:xfrm>
        </p:grpSpPr>
        <p:sp>
          <p:nvSpPr>
            <p:cNvPr id="29725" name="Line 25"/>
            <p:cNvSpPr>
              <a:spLocks noChangeShapeType="1"/>
            </p:cNvSpPr>
            <p:nvPr/>
          </p:nvSpPr>
          <p:spPr bwMode="auto">
            <a:xfrm flipH="1">
              <a:off x="3943" y="2287"/>
              <a:ext cx="89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9726" name="Object 5"/>
            <p:cNvGraphicFramePr>
              <a:graphicFrameLocks noChangeAspect="1"/>
            </p:cNvGraphicFramePr>
            <p:nvPr/>
          </p:nvGraphicFramePr>
          <p:xfrm>
            <a:off x="4311" y="1776"/>
            <a:ext cx="210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83" name="Equation" r:id="rId7" imgW="152268" imgH="406048" progId="Equation.3">
                    <p:embed/>
                  </p:oleObj>
                </mc:Choice>
                <mc:Fallback>
                  <p:oleObj name="Equation" r:id="rId7" imgW="152268" imgH="406048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1" y="1776"/>
                          <a:ext cx="210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7885113" y="3817938"/>
            <a:ext cx="358775" cy="838200"/>
            <a:chOff x="4952" y="2396"/>
            <a:chExt cx="226" cy="528"/>
          </a:xfrm>
        </p:grpSpPr>
        <p:sp>
          <p:nvSpPr>
            <p:cNvPr id="29723" name="Line 26"/>
            <p:cNvSpPr>
              <a:spLocks noChangeShapeType="1"/>
            </p:cNvSpPr>
            <p:nvPr/>
          </p:nvSpPr>
          <p:spPr bwMode="auto">
            <a:xfrm>
              <a:off x="4952" y="2409"/>
              <a:ext cx="0" cy="51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9724" name="Object 4"/>
            <p:cNvGraphicFramePr>
              <a:graphicFrameLocks noChangeAspect="1"/>
            </p:cNvGraphicFramePr>
            <p:nvPr/>
          </p:nvGraphicFramePr>
          <p:xfrm>
            <a:off x="4968" y="2396"/>
            <a:ext cx="21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84" name="公式" r:id="rId9" imgW="152334" imgH="393529" progId="Equation.3">
                    <p:embed/>
                  </p:oleObj>
                </mc:Choice>
                <mc:Fallback>
                  <p:oleObj name="公式" r:id="rId9" imgW="152334" imgH="393529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8" y="2396"/>
                          <a:ext cx="210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41"/>
          <p:cNvGrpSpPr>
            <a:grpSpLocks/>
          </p:cNvGrpSpPr>
          <p:nvPr/>
        </p:nvGrpSpPr>
        <p:grpSpPr bwMode="auto">
          <a:xfrm>
            <a:off x="6259513" y="4849813"/>
            <a:ext cx="1419225" cy="865187"/>
            <a:chOff x="3943" y="3055"/>
            <a:chExt cx="894" cy="545"/>
          </a:xfrm>
        </p:grpSpPr>
        <p:sp>
          <p:nvSpPr>
            <p:cNvPr id="29721" name="Line 27"/>
            <p:cNvSpPr>
              <a:spLocks noChangeShapeType="1"/>
            </p:cNvSpPr>
            <p:nvPr/>
          </p:nvSpPr>
          <p:spPr bwMode="auto">
            <a:xfrm flipH="1">
              <a:off x="3943" y="3055"/>
              <a:ext cx="89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9722" name="Object 3"/>
            <p:cNvGraphicFramePr>
              <a:graphicFrameLocks noChangeAspect="1"/>
            </p:cNvGraphicFramePr>
            <p:nvPr/>
          </p:nvGraphicFramePr>
          <p:xfrm>
            <a:off x="4363" y="3055"/>
            <a:ext cx="211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85" name="Equation" r:id="rId11" imgW="152268" imgH="406048" progId="Equation.3">
                    <p:embed/>
                  </p:oleObj>
                </mc:Choice>
                <mc:Fallback>
                  <p:oleObj name="Equation" r:id="rId11" imgW="152268" imgH="406048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3" y="3055"/>
                          <a:ext cx="211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3441" name="Rectangle 33"/>
          <p:cNvSpPr>
            <a:spLocks noChangeArrowheads="1"/>
          </p:cNvSpPr>
          <p:nvPr/>
        </p:nvSpPr>
        <p:spPr bwMode="auto">
          <a:xfrm>
            <a:off x="2066925" y="1995488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/>
              <a:t>转移矩阵</a:t>
            </a:r>
          </a:p>
        </p:txBody>
      </p:sp>
      <p:grpSp>
        <p:nvGrpSpPr>
          <p:cNvPr id="11" name="Group 38"/>
          <p:cNvGrpSpPr>
            <a:grpSpLocks/>
          </p:cNvGrpSpPr>
          <p:nvPr/>
        </p:nvGrpSpPr>
        <p:grpSpPr bwMode="auto">
          <a:xfrm>
            <a:off x="5257800" y="2819400"/>
            <a:ext cx="863600" cy="866775"/>
            <a:chOff x="3312" y="1776"/>
            <a:chExt cx="544" cy="546"/>
          </a:xfrm>
        </p:grpSpPr>
        <p:graphicFrame>
          <p:nvGraphicFramePr>
            <p:cNvPr id="29719" name="Object 2"/>
            <p:cNvGraphicFramePr>
              <a:graphicFrameLocks noChangeAspect="1"/>
            </p:cNvGraphicFramePr>
            <p:nvPr/>
          </p:nvGraphicFramePr>
          <p:xfrm>
            <a:off x="3312" y="1776"/>
            <a:ext cx="210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86" name="Equation" r:id="rId13" imgW="152268" imgH="406048" progId="Equation.3">
                    <p:embed/>
                  </p:oleObj>
                </mc:Choice>
                <mc:Fallback>
                  <p:oleObj name="Equation" r:id="rId13" imgW="152268" imgH="406048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776"/>
                          <a:ext cx="210" cy="5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0" name="Arc 36"/>
            <p:cNvSpPr>
              <a:spLocks/>
            </p:cNvSpPr>
            <p:nvPr/>
          </p:nvSpPr>
          <p:spPr bwMode="auto">
            <a:xfrm flipH="1">
              <a:off x="3516" y="1932"/>
              <a:ext cx="340" cy="341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1639" y="29853"/>
                  </a:moveTo>
                  <a:cubicBezTo>
                    <a:pt x="556" y="27236"/>
                    <a:pt x="0" y="2443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21215" y="43200"/>
                    <a:pt x="20830" y="43189"/>
                    <a:pt x="20446" y="43169"/>
                  </a:cubicBezTo>
                </a:path>
                <a:path w="43200" h="43200" stroke="0" extrusionOk="0">
                  <a:moveTo>
                    <a:pt x="1639" y="29853"/>
                  </a:moveTo>
                  <a:cubicBezTo>
                    <a:pt x="556" y="27236"/>
                    <a:pt x="0" y="2443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21215" y="43200"/>
                    <a:pt x="20830" y="43189"/>
                    <a:pt x="20446" y="43169"/>
                  </a:cubicBezTo>
                  <a:lnTo>
                    <a:pt x="21600" y="21600"/>
                  </a:lnTo>
                  <a:lnTo>
                    <a:pt x="1639" y="29853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42"/>
          <p:cNvGrpSpPr>
            <a:grpSpLocks/>
          </p:cNvGrpSpPr>
          <p:nvPr/>
        </p:nvGrpSpPr>
        <p:grpSpPr bwMode="auto">
          <a:xfrm>
            <a:off x="7894638" y="4714875"/>
            <a:ext cx="868362" cy="866775"/>
            <a:chOff x="4973" y="2970"/>
            <a:chExt cx="547" cy="546"/>
          </a:xfrm>
        </p:grpSpPr>
        <p:graphicFrame>
          <p:nvGraphicFramePr>
            <p:cNvPr id="29717" name="Object 1"/>
            <p:cNvGraphicFramePr>
              <a:graphicFrameLocks noChangeAspect="1"/>
            </p:cNvGraphicFramePr>
            <p:nvPr/>
          </p:nvGraphicFramePr>
          <p:xfrm>
            <a:off x="5310" y="2970"/>
            <a:ext cx="210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87" name="Equation" r:id="rId14" imgW="152268" imgH="406048" progId="Equation.3">
                    <p:embed/>
                  </p:oleObj>
                </mc:Choice>
                <mc:Fallback>
                  <p:oleObj name="Equation" r:id="rId14" imgW="152268" imgH="406048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0" y="2970"/>
                          <a:ext cx="210" cy="5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8" name="Arc 37"/>
            <p:cNvSpPr>
              <a:spLocks/>
            </p:cNvSpPr>
            <p:nvPr/>
          </p:nvSpPr>
          <p:spPr bwMode="auto">
            <a:xfrm>
              <a:off x="4973" y="3029"/>
              <a:ext cx="340" cy="340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15729" y="812"/>
                  </a:moveTo>
                  <a:cubicBezTo>
                    <a:pt x="17640" y="273"/>
                    <a:pt x="19615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463"/>
                    <a:pt x="1" y="21326"/>
                    <a:pt x="3" y="21189"/>
                  </a:cubicBezTo>
                </a:path>
                <a:path w="43200" h="43200" stroke="0" extrusionOk="0">
                  <a:moveTo>
                    <a:pt x="15729" y="812"/>
                  </a:moveTo>
                  <a:cubicBezTo>
                    <a:pt x="17640" y="273"/>
                    <a:pt x="19615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463"/>
                    <a:pt x="1" y="21326"/>
                    <a:pt x="3" y="21189"/>
                  </a:cubicBezTo>
                  <a:lnTo>
                    <a:pt x="21600" y="21600"/>
                  </a:lnTo>
                  <a:lnTo>
                    <a:pt x="15729" y="81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33</a:t>
            </a:r>
            <a:r>
              <a:rPr lang="zh-CN" altLang="en-US" smtClean="0"/>
              <a:t>－</a:t>
            </a:r>
            <a:fld id="{44DA18E1-C29D-48A6-AB9E-AEC722307D01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4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/>
      <p:bldP spid="273413" grpId="0" autoUpdateAnimBg="0"/>
      <p:bldP spid="2734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E7966E6-DD4D-4ABC-8E83-C49B12EA0CFC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2019/10/12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072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例</a:t>
            </a:r>
            <a:r>
              <a:rPr lang="en-US" altLang="zh-CN" smtClean="0"/>
              <a:t>2(</a:t>
            </a:r>
            <a:r>
              <a:rPr lang="zh-CN" altLang="en-US" smtClean="0"/>
              <a:t>续</a:t>
            </a:r>
            <a:r>
              <a:rPr lang="en-US" altLang="zh-CN" smtClean="0"/>
              <a:t>1)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57275"/>
            <a:ext cx="7924800" cy="474663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   </a:t>
            </a:r>
            <a:r>
              <a:rPr lang="zh-CN" altLang="en-US" sz="2400" smtClean="0"/>
              <a:t>由图可知，对一切</a:t>
            </a:r>
            <a:r>
              <a:rPr lang="en-US" altLang="zh-CN" sz="2400" smtClean="0"/>
              <a:t>n</a:t>
            </a:r>
            <a:r>
              <a:rPr lang="en-US" altLang="zh-CN" sz="2400" smtClean="0">
                <a:sym typeface="Symbol" panose="05050102010706020507" pitchFamily="18" charset="2"/>
              </a:rPr>
              <a:t></a:t>
            </a:r>
            <a:r>
              <a:rPr lang="en-US" altLang="zh-CN" sz="2400" smtClean="0"/>
              <a:t>1</a:t>
            </a:r>
            <a:r>
              <a:rPr lang="zh-CN" altLang="en-US" sz="2400" smtClean="0"/>
              <a:t>，</a:t>
            </a:r>
            <a:r>
              <a:rPr lang="en-US" altLang="zh-CN" sz="2400" smtClean="0"/>
              <a:t>f</a:t>
            </a:r>
            <a:r>
              <a:rPr lang="en-US" altLang="zh-CN" sz="2400" baseline="-25000" smtClean="0"/>
              <a:t>44</a:t>
            </a:r>
            <a:r>
              <a:rPr lang="en-US" altLang="zh-CN" sz="2400" smtClean="0"/>
              <a:t>(n)</a:t>
            </a:r>
            <a:r>
              <a:rPr lang="zh-CN" altLang="en-US" sz="2400" smtClean="0"/>
              <a:t>＝</a:t>
            </a:r>
            <a:r>
              <a:rPr lang="en-US" altLang="zh-CN" sz="2400" smtClean="0"/>
              <a:t>0</a:t>
            </a:r>
            <a:r>
              <a:rPr lang="zh-CN" altLang="en-US" sz="2400" smtClean="0"/>
              <a:t>，从而</a:t>
            </a:r>
          </a:p>
        </p:txBody>
      </p:sp>
      <p:graphicFrame>
        <p:nvGraphicFramePr>
          <p:cNvPr id="274436" name="Object 4"/>
          <p:cNvGraphicFramePr>
            <a:graphicFrameLocks noChangeAspect="1"/>
          </p:cNvGraphicFramePr>
          <p:nvPr/>
        </p:nvGraphicFramePr>
        <p:xfrm>
          <a:off x="1069975" y="1447800"/>
          <a:ext cx="22860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8" name="Equation" r:id="rId3" imgW="1117600" imgH="431800" progId="Equation.3">
                  <p:embed/>
                </p:oleObj>
              </mc:Choice>
              <mc:Fallback>
                <p:oleObj name="Equation" r:id="rId3" imgW="11176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1447800"/>
                        <a:ext cx="22860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37" name="Rectangle 5"/>
          <p:cNvSpPr>
            <a:spLocks noChangeArrowheads="1"/>
          </p:cNvSpPr>
          <p:nvPr/>
        </p:nvSpPr>
        <p:spPr bwMode="auto">
          <a:xfrm>
            <a:off x="3276600" y="1600200"/>
            <a:ext cx="39592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/>
              <a:t>，故状态</a:t>
            </a:r>
            <a:r>
              <a:rPr lang="en-US" altLang="zh-CN" sz="2400"/>
              <a:t>4</a:t>
            </a:r>
            <a:r>
              <a:rPr lang="zh-CN" altLang="en-US" sz="2400"/>
              <a:t>为非常返状态；</a:t>
            </a:r>
          </a:p>
        </p:txBody>
      </p:sp>
      <p:sp>
        <p:nvSpPr>
          <p:cNvPr id="274438" name="Rectangle 6"/>
          <p:cNvSpPr>
            <a:spLocks noChangeArrowheads="1"/>
          </p:cNvSpPr>
          <p:nvPr/>
        </p:nvSpPr>
        <p:spPr bwMode="auto">
          <a:xfrm>
            <a:off x="1069975" y="2251075"/>
            <a:ext cx="790575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f</a:t>
            </a:r>
            <a:r>
              <a:rPr lang="en-US" altLang="zh-CN" sz="2400" baseline="-25000"/>
              <a:t>33</a:t>
            </a:r>
            <a:r>
              <a:rPr lang="en-US" altLang="zh-CN" sz="2400"/>
              <a:t>(1)</a:t>
            </a:r>
            <a:r>
              <a:rPr lang="zh-CN" altLang="en-US" sz="2400"/>
              <a:t>＝     ，</a:t>
            </a:r>
            <a:r>
              <a:rPr lang="en-US" altLang="zh-CN" sz="2400"/>
              <a:t>f</a:t>
            </a:r>
            <a:r>
              <a:rPr lang="en-US" altLang="zh-CN" sz="2400" baseline="-25000"/>
              <a:t>33</a:t>
            </a:r>
            <a:r>
              <a:rPr lang="en-US" altLang="zh-CN" sz="2400"/>
              <a:t>(n)</a:t>
            </a:r>
            <a:r>
              <a:rPr lang="zh-CN" altLang="en-US" sz="2400"/>
              <a:t>＝</a:t>
            </a:r>
            <a:r>
              <a:rPr lang="en-US" altLang="zh-CN" sz="2400"/>
              <a:t>0 (n&gt;1)</a:t>
            </a:r>
            <a:r>
              <a:rPr lang="zh-CN" altLang="en-US" sz="2400"/>
              <a:t>，从而                                       ，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/>
              <a:t>故状态</a:t>
            </a:r>
            <a:r>
              <a:rPr lang="en-US" altLang="zh-CN" sz="2400"/>
              <a:t>3</a:t>
            </a:r>
            <a:r>
              <a:rPr lang="zh-CN" altLang="en-US" sz="2400"/>
              <a:t>非常返状态；</a:t>
            </a:r>
          </a:p>
        </p:txBody>
      </p:sp>
      <p:graphicFrame>
        <p:nvGraphicFramePr>
          <p:cNvPr id="274439" name="Object 7"/>
          <p:cNvGraphicFramePr>
            <a:graphicFrameLocks noChangeAspect="1"/>
          </p:cNvGraphicFramePr>
          <p:nvPr/>
        </p:nvGraphicFramePr>
        <p:xfrm>
          <a:off x="2185988" y="2192338"/>
          <a:ext cx="2762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9" name="Equation" r:id="rId5" imgW="152268" imgH="406048" progId="Equation.3">
                  <p:embed/>
                </p:oleObj>
              </mc:Choice>
              <mc:Fallback>
                <p:oleObj name="Equation" r:id="rId5" imgW="152268" imgH="40604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2192338"/>
                        <a:ext cx="27622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40" name="Object 8"/>
          <p:cNvGraphicFramePr>
            <a:graphicFrameLocks noChangeAspect="1"/>
          </p:cNvGraphicFramePr>
          <p:nvPr/>
        </p:nvGraphicFramePr>
        <p:xfrm>
          <a:off x="5719763" y="2133600"/>
          <a:ext cx="2884487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0" name="Equation" r:id="rId7" imgW="1371600" imgH="431800" progId="Equation.3">
                  <p:embed/>
                </p:oleObj>
              </mc:Choice>
              <mc:Fallback>
                <p:oleObj name="Equation" r:id="rId7" imgW="13716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9763" y="2133600"/>
                        <a:ext cx="2884487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41" name="Object 9"/>
          <p:cNvGraphicFramePr>
            <a:graphicFrameLocks noChangeAspect="1"/>
          </p:cNvGraphicFramePr>
          <p:nvPr/>
        </p:nvGraphicFramePr>
        <p:xfrm>
          <a:off x="1066800" y="3352800"/>
          <a:ext cx="327342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1" name="Equation" r:id="rId9" imgW="1600200" imgH="431800" progId="Equation.3">
                  <p:embed/>
                </p:oleObj>
              </mc:Choice>
              <mc:Fallback>
                <p:oleObj name="Equation" r:id="rId9" imgW="16002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352800"/>
                        <a:ext cx="3273425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42" name="Object 10"/>
          <p:cNvGraphicFramePr>
            <a:graphicFrameLocks noChangeAspect="1"/>
          </p:cNvGraphicFramePr>
          <p:nvPr/>
        </p:nvGraphicFramePr>
        <p:xfrm>
          <a:off x="1066800" y="4114800"/>
          <a:ext cx="51181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2" name="Equation" r:id="rId11" imgW="2501900" imgH="431800" progId="Equation.3">
                  <p:embed/>
                </p:oleObj>
              </mc:Choice>
              <mc:Fallback>
                <p:oleObj name="Equation" r:id="rId11" imgW="25019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14800"/>
                        <a:ext cx="51181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43" name="Object 11"/>
          <p:cNvGraphicFramePr>
            <a:graphicFrameLocks noChangeAspect="1"/>
          </p:cNvGraphicFramePr>
          <p:nvPr/>
        </p:nvGraphicFramePr>
        <p:xfrm>
          <a:off x="1066800" y="4876800"/>
          <a:ext cx="4443413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3" name="Equation" r:id="rId13" imgW="2171700" imgH="431800" progId="Equation.3">
                  <p:embed/>
                </p:oleObj>
              </mc:Choice>
              <mc:Fallback>
                <p:oleObj name="Equation" r:id="rId13" imgW="21717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876800"/>
                        <a:ext cx="4443413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741848"/>
              </p:ext>
            </p:extLst>
          </p:nvPr>
        </p:nvGraphicFramePr>
        <p:xfrm>
          <a:off x="1016446" y="5708106"/>
          <a:ext cx="8020050" cy="845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4" name="Equation" r:id="rId15" imgW="4101840" imgH="431640" progId="Equation.DSMT4">
                  <p:embed/>
                </p:oleObj>
              </mc:Choice>
              <mc:Fallback>
                <p:oleObj name="Equation" r:id="rId15" imgW="4101840" imgH="4316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446" y="5708106"/>
                        <a:ext cx="8020050" cy="8450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33</a:t>
            </a:r>
            <a:r>
              <a:rPr lang="zh-CN" altLang="en-US" smtClean="0"/>
              <a:t>－</a:t>
            </a:r>
            <a:fld id="{44DA18E1-C29D-48A6-AB9E-AEC722307D01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4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4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4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4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build="p" autoUpdateAnimBg="0" advAuto="0"/>
      <p:bldP spid="274437" grpId="0" autoUpdateAnimBg="0"/>
      <p:bldP spid="274438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0135942-28B6-4083-8A3A-A56F2627199A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2019/10/12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174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例</a:t>
            </a:r>
            <a:r>
              <a:rPr lang="en-US" altLang="zh-CN" smtClean="0"/>
              <a:t>2(</a:t>
            </a:r>
            <a:r>
              <a:rPr lang="zh-CN" altLang="en-US" smtClean="0"/>
              <a:t>续</a:t>
            </a:r>
            <a:r>
              <a:rPr lang="en-US" altLang="zh-CN" smtClean="0"/>
              <a:t>2)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79513"/>
            <a:ext cx="7772400" cy="1120775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故状态</a:t>
            </a:r>
            <a:r>
              <a:rPr lang="en-US" altLang="zh-CN" smtClean="0"/>
              <a:t>1</a:t>
            </a:r>
            <a:r>
              <a:rPr lang="zh-CN" altLang="en-US" smtClean="0"/>
              <a:t>和</a:t>
            </a:r>
            <a:r>
              <a:rPr lang="en-US" altLang="zh-CN" smtClean="0"/>
              <a:t>2</a:t>
            </a:r>
            <a:r>
              <a:rPr lang="zh-CN" altLang="en-US" smtClean="0"/>
              <a:t>都是正常返状态，又</a:t>
            </a:r>
            <a:r>
              <a:rPr lang="en-US" altLang="zh-CN" smtClean="0"/>
              <a:t>d</a:t>
            </a:r>
            <a:r>
              <a:rPr lang="zh-CN" altLang="en-US" smtClean="0"/>
              <a:t>＝</a:t>
            </a:r>
            <a:r>
              <a:rPr lang="en-US" altLang="zh-CN" smtClean="0"/>
              <a:t>1</a:t>
            </a:r>
            <a:r>
              <a:rPr lang="zh-CN" altLang="en-US" smtClean="0"/>
              <a:t>，故都是</a:t>
            </a:r>
            <a:r>
              <a:rPr lang="zh-CN" altLang="en-US" smtClean="0">
                <a:solidFill>
                  <a:srgbClr val="0000FF"/>
                </a:solidFill>
              </a:rPr>
              <a:t>遍历态</a:t>
            </a:r>
            <a:r>
              <a:rPr lang="zh-CN" altLang="en-US" smtClean="0"/>
              <a:t>。</a:t>
            </a: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1143000" y="2286000"/>
            <a:ext cx="77724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/>
              <a:t>状态空间分解为</a:t>
            </a:r>
          </a:p>
        </p:txBody>
      </p:sp>
      <p:sp>
        <p:nvSpPr>
          <p:cNvPr id="275461" name="Rectangle 5"/>
          <p:cNvSpPr>
            <a:spLocks noChangeArrowheads="1"/>
          </p:cNvSpPr>
          <p:nvPr/>
        </p:nvSpPr>
        <p:spPr bwMode="auto">
          <a:xfrm>
            <a:off x="1143000" y="2819400"/>
            <a:ext cx="77724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E</a:t>
            </a:r>
            <a:r>
              <a:rPr lang="zh-CN" altLang="en-US" dirty="0" smtClean="0"/>
              <a:t>＝</a:t>
            </a:r>
            <a:r>
              <a:rPr lang="en-US" altLang="zh-CN" dirty="0" smtClean="0"/>
              <a:t>N</a:t>
            </a:r>
            <a:r>
              <a:rPr lang="zh-CN" altLang="en-US" dirty="0" smtClean="0"/>
              <a:t>＋</a:t>
            </a:r>
            <a:r>
              <a:rPr lang="en-US" altLang="zh-CN" dirty="0" smtClean="0"/>
              <a:t>C</a:t>
            </a: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其中</a:t>
            </a:r>
            <a:r>
              <a:rPr lang="en-US" altLang="zh-CN" dirty="0" smtClean="0"/>
              <a:t>N</a:t>
            </a:r>
            <a:r>
              <a:rPr lang="zh-CN" altLang="en-US" dirty="0" smtClean="0"/>
              <a:t>＝</a:t>
            </a:r>
            <a:r>
              <a:rPr lang="en-US" altLang="zh-CN" dirty="0" smtClean="0"/>
              <a:t>{3, 4}</a:t>
            </a:r>
            <a:r>
              <a:rPr lang="zh-CN" altLang="en-US" dirty="0" smtClean="0"/>
              <a:t>为非常返集；</a:t>
            </a:r>
            <a:r>
              <a:rPr lang="en-US" altLang="zh-CN" dirty="0" smtClean="0"/>
              <a:t>C</a:t>
            </a:r>
            <a:r>
              <a:rPr lang="zh-CN" altLang="en-US" dirty="0" smtClean="0"/>
              <a:t>＝</a:t>
            </a:r>
            <a:r>
              <a:rPr lang="en-US" altLang="zh-CN" dirty="0" smtClean="0"/>
              <a:t>{1, 2}</a:t>
            </a:r>
            <a:r>
              <a:rPr lang="zh-CN" altLang="en-US" dirty="0" smtClean="0"/>
              <a:t>为非周期</a:t>
            </a:r>
            <a:r>
              <a:rPr lang="zh-CN" altLang="en-US" dirty="0"/>
              <a:t>的</a:t>
            </a:r>
            <a:r>
              <a:rPr lang="zh-CN" altLang="en-US" dirty="0" smtClean="0"/>
              <a:t>正常返闭集。</a:t>
            </a:r>
          </a:p>
        </p:txBody>
      </p:sp>
      <p:sp>
        <p:nvSpPr>
          <p:cNvPr id="275462" name="AutoShape 6"/>
          <p:cNvSpPr>
            <a:spLocks noChangeArrowheads="1"/>
          </p:cNvSpPr>
          <p:nvPr/>
        </p:nvSpPr>
        <p:spPr bwMode="auto">
          <a:xfrm>
            <a:off x="5508625" y="333375"/>
            <a:ext cx="3384550" cy="574675"/>
          </a:xfrm>
          <a:prstGeom prst="wedgeRoundRectCallout">
            <a:avLst>
              <a:gd name="adj1" fmla="val 37338"/>
              <a:gd name="adj2" fmla="val 117125"/>
              <a:gd name="adj3" fmla="val 16667"/>
            </a:avLst>
          </a:prstGeom>
          <a:solidFill>
            <a:schemeClr val="accent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>
                <a:solidFill>
                  <a:srgbClr val="FFFF00"/>
                </a:solidFill>
              </a:rPr>
              <a:t>非周期正常返状态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33</a:t>
            </a:r>
            <a:r>
              <a:rPr lang="zh-CN" altLang="en-US" smtClean="0"/>
              <a:t>－</a:t>
            </a:r>
            <a:fld id="{44DA18E1-C29D-48A6-AB9E-AEC722307D01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5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5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5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5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 build="p"/>
      <p:bldP spid="275460" grpId="0" build="p" autoUpdateAnimBg="0"/>
      <p:bldP spid="275461" grpId="0" build="p" autoUpdateAnimBg="0" advAuto="0"/>
      <p:bldP spid="27546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1C86878-5470-427B-87D8-501D2A2C6198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2019/10/12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481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dirty="0" smtClean="0"/>
              <a:t>例</a:t>
            </a:r>
            <a:r>
              <a:rPr lang="en-US" altLang="zh-CN" dirty="0" smtClean="0"/>
              <a:t>3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7162800" cy="427038"/>
          </a:xfrm>
        </p:spPr>
        <p:txBody>
          <a:bodyPr/>
          <a:lstStyle/>
          <a:p>
            <a:pPr>
              <a:lnSpc>
                <a:spcPct val="100000"/>
              </a:lnSpc>
              <a:buClrTx/>
              <a:buFontTx/>
              <a:buNone/>
            </a:pPr>
            <a:r>
              <a:rPr lang="zh-CN" altLang="en-US" smtClean="0"/>
              <a:t>设齐次马氏链的状态空间</a:t>
            </a:r>
            <a:r>
              <a:rPr lang="en-US" altLang="zh-CN" smtClean="0"/>
              <a:t>E</a:t>
            </a:r>
            <a:r>
              <a:rPr lang="zh-CN" altLang="en-US" smtClean="0"/>
              <a:t>＝</a:t>
            </a:r>
            <a:r>
              <a:rPr lang="en-US" altLang="zh-CN" smtClean="0"/>
              <a:t>{1, 2, 3, 4, 5, 6}</a:t>
            </a:r>
            <a:r>
              <a:rPr lang="zh-CN" altLang="en-US" smtClean="0"/>
              <a:t>，</a:t>
            </a:r>
            <a:endParaRPr lang="zh-CN" altLang="en-US" sz="2400" smtClean="0"/>
          </a:p>
        </p:txBody>
      </p:sp>
      <p:graphicFrame>
        <p:nvGraphicFramePr>
          <p:cNvPr id="34822" name="Object 4"/>
          <p:cNvGraphicFramePr>
            <a:graphicFrameLocks noChangeAspect="1"/>
          </p:cNvGraphicFramePr>
          <p:nvPr/>
        </p:nvGraphicFramePr>
        <p:xfrm>
          <a:off x="1066800" y="2901950"/>
          <a:ext cx="3448050" cy="304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7" name="Equation" r:id="rId3" imgW="1727200" imgH="1524000" progId="Equation.3">
                  <p:embed/>
                </p:oleObj>
              </mc:Choice>
              <mc:Fallback>
                <p:oleObj name="Equation" r:id="rId3" imgW="1727200" imgH="152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01950"/>
                        <a:ext cx="3448050" cy="304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3" name="Rectangle 5"/>
          <p:cNvSpPr>
            <a:spLocks noChangeArrowheads="1"/>
          </p:cNvSpPr>
          <p:nvPr/>
        </p:nvSpPr>
        <p:spPr bwMode="auto">
          <a:xfrm>
            <a:off x="5791200" y="1995488"/>
            <a:ext cx="2236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/>
              <a:t>状态转移图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5483225" y="3387725"/>
            <a:ext cx="395288" cy="457200"/>
            <a:chOff x="3454" y="2134"/>
            <a:chExt cx="249" cy="288"/>
          </a:xfrm>
        </p:grpSpPr>
        <p:sp>
          <p:nvSpPr>
            <p:cNvPr id="34869" name="Oval 7"/>
            <p:cNvSpPr>
              <a:spLocks noChangeArrowheads="1"/>
            </p:cNvSpPr>
            <p:nvPr/>
          </p:nvSpPr>
          <p:spPr bwMode="auto">
            <a:xfrm>
              <a:off x="3454" y="2166"/>
              <a:ext cx="249" cy="24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34870" name="Rectangle 8"/>
            <p:cNvSpPr>
              <a:spLocks noChangeArrowheads="1"/>
            </p:cNvSpPr>
            <p:nvPr/>
          </p:nvSpPr>
          <p:spPr bwMode="auto">
            <a:xfrm>
              <a:off x="3480" y="213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8129588" y="5180013"/>
            <a:ext cx="395287" cy="457200"/>
            <a:chOff x="5121" y="3263"/>
            <a:chExt cx="249" cy="288"/>
          </a:xfrm>
        </p:grpSpPr>
        <p:sp>
          <p:nvSpPr>
            <p:cNvPr id="34867" name="Oval 10"/>
            <p:cNvSpPr>
              <a:spLocks noChangeArrowheads="1"/>
            </p:cNvSpPr>
            <p:nvPr/>
          </p:nvSpPr>
          <p:spPr bwMode="auto">
            <a:xfrm>
              <a:off x="5121" y="3295"/>
              <a:ext cx="249" cy="24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34868" name="Rectangle 11"/>
            <p:cNvSpPr>
              <a:spLocks noChangeArrowheads="1"/>
            </p:cNvSpPr>
            <p:nvPr/>
          </p:nvSpPr>
          <p:spPr bwMode="auto">
            <a:xfrm>
              <a:off x="5147" y="326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6</a:t>
              </a:r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4953000" y="5180013"/>
            <a:ext cx="393700" cy="457200"/>
            <a:chOff x="3120" y="3263"/>
            <a:chExt cx="248" cy="288"/>
          </a:xfrm>
        </p:grpSpPr>
        <p:sp>
          <p:nvSpPr>
            <p:cNvPr id="34865" name="Oval 13"/>
            <p:cNvSpPr>
              <a:spLocks noChangeArrowheads="1"/>
            </p:cNvSpPr>
            <p:nvPr/>
          </p:nvSpPr>
          <p:spPr bwMode="auto">
            <a:xfrm>
              <a:off x="3120" y="3295"/>
              <a:ext cx="248" cy="24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34866" name="Rectangle 14"/>
            <p:cNvSpPr>
              <a:spLocks noChangeArrowheads="1"/>
            </p:cNvSpPr>
            <p:nvPr/>
          </p:nvSpPr>
          <p:spPr bwMode="auto">
            <a:xfrm>
              <a:off x="3146" y="326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5</a:t>
              </a:r>
            </a:p>
          </p:txBody>
        </p:sp>
      </p:grp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7319963" y="3387725"/>
            <a:ext cx="393700" cy="457200"/>
            <a:chOff x="4611" y="2134"/>
            <a:chExt cx="248" cy="288"/>
          </a:xfrm>
        </p:grpSpPr>
        <p:sp>
          <p:nvSpPr>
            <p:cNvPr id="34863" name="Oval 16"/>
            <p:cNvSpPr>
              <a:spLocks noChangeArrowheads="1"/>
            </p:cNvSpPr>
            <p:nvPr/>
          </p:nvSpPr>
          <p:spPr bwMode="auto">
            <a:xfrm>
              <a:off x="4611" y="2166"/>
              <a:ext cx="248" cy="24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34864" name="Rectangle 17"/>
            <p:cNvSpPr>
              <a:spLocks noChangeArrowheads="1"/>
            </p:cNvSpPr>
            <p:nvPr/>
          </p:nvSpPr>
          <p:spPr bwMode="auto">
            <a:xfrm>
              <a:off x="4637" y="213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4</a:t>
              </a:r>
            </a:p>
          </p:txBody>
        </p: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7696200" y="3781425"/>
            <a:ext cx="523875" cy="1470025"/>
            <a:chOff x="4848" y="2382"/>
            <a:chExt cx="330" cy="926"/>
          </a:xfrm>
        </p:grpSpPr>
        <p:sp>
          <p:nvSpPr>
            <p:cNvPr id="34861" name="Arc 19"/>
            <p:cNvSpPr>
              <a:spLocks/>
            </p:cNvSpPr>
            <p:nvPr/>
          </p:nvSpPr>
          <p:spPr bwMode="auto">
            <a:xfrm flipH="1">
              <a:off x="5040" y="2382"/>
              <a:ext cx="138" cy="926"/>
            </a:xfrm>
            <a:custGeom>
              <a:avLst/>
              <a:gdLst>
                <a:gd name="T0" fmla="*/ 0 w 21600"/>
                <a:gd name="T1" fmla="*/ 0 h 43175"/>
                <a:gd name="T2" fmla="*/ 0 w 21600"/>
                <a:gd name="T3" fmla="*/ 0 h 43175"/>
                <a:gd name="T4" fmla="*/ 0 w 21600"/>
                <a:gd name="T5" fmla="*/ 0 h 4317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75"/>
                <a:gd name="T11" fmla="*/ 21600 w 21600"/>
                <a:gd name="T12" fmla="*/ 43175 h 431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75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23"/>
                    <a:pt x="12554" y="42617"/>
                    <a:pt x="1043" y="43174"/>
                  </a:cubicBezTo>
                </a:path>
                <a:path w="21600" h="43175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23"/>
                    <a:pt x="12554" y="42617"/>
                    <a:pt x="1043" y="4317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2" name="Rectangle 20"/>
            <p:cNvSpPr>
              <a:spLocks noChangeArrowheads="1"/>
            </p:cNvSpPr>
            <p:nvPr/>
          </p:nvSpPr>
          <p:spPr bwMode="auto">
            <a:xfrm>
              <a:off x="4848" y="26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</p:grp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8372475" y="3798888"/>
            <a:ext cx="571500" cy="1430337"/>
            <a:chOff x="5274" y="2393"/>
            <a:chExt cx="360" cy="901"/>
          </a:xfrm>
        </p:grpSpPr>
        <p:sp>
          <p:nvSpPr>
            <p:cNvPr id="34859" name="Arc 18"/>
            <p:cNvSpPr>
              <a:spLocks/>
            </p:cNvSpPr>
            <p:nvPr/>
          </p:nvSpPr>
          <p:spPr bwMode="auto">
            <a:xfrm flipV="1">
              <a:off x="5274" y="2393"/>
              <a:ext cx="102" cy="901"/>
            </a:xfrm>
            <a:custGeom>
              <a:avLst/>
              <a:gdLst>
                <a:gd name="T0" fmla="*/ 0 w 21600"/>
                <a:gd name="T1" fmla="*/ 0 h 43099"/>
                <a:gd name="T2" fmla="*/ 0 w 21600"/>
                <a:gd name="T3" fmla="*/ 0 h 43099"/>
                <a:gd name="T4" fmla="*/ 0 w 21600"/>
                <a:gd name="T5" fmla="*/ 0 h 430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099"/>
                <a:gd name="T11" fmla="*/ 21600 w 21600"/>
                <a:gd name="T12" fmla="*/ 43099 h 430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09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721"/>
                    <a:pt x="13155" y="42024"/>
                    <a:pt x="2086" y="43099"/>
                  </a:cubicBezTo>
                </a:path>
                <a:path w="21600" h="4309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721"/>
                    <a:pt x="13155" y="42024"/>
                    <a:pt x="2086" y="4309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860" name="Object 24"/>
            <p:cNvGraphicFramePr>
              <a:graphicFrameLocks noChangeAspect="1"/>
            </p:cNvGraphicFramePr>
            <p:nvPr/>
          </p:nvGraphicFramePr>
          <p:xfrm>
            <a:off x="5424" y="2544"/>
            <a:ext cx="210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08" name="Equation" r:id="rId5" imgW="152268" imgH="406048" progId="Equation.3">
                    <p:embed/>
                  </p:oleObj>
                </mc:Choice>
                <mc:Fallback>
                  <p:oleObj name="Equation" r:id="rId5" imgW="152268" imgH="406048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2544"/>
                          <a:ext cx="210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5878513" y="2819400"/>
            <a:ext cx="1419225" cy="865188"/>
            <a:chOff x="3703" y="1776"/>
            <a:chExt cx="894" cy="545"/>
          </a:xfrm>
        </p:grpSpPr>
        <p:sp>
          <p:nvSpPr>
            <p:cNvPr id="34857" name="Line 22"/>
            <p:cNvSpPr>
              <a:spLocks noChangeShapeType="1"/>
            </p:cNvSpPr>
            <p:nvPr/>
          </p:nvSpPr>
          <p:spPr bwMode="auto">
            <a:xfrm flipH="1">
              <a:off x="3703" y="2287"/>
              <a:ext cx="8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58" name="Object 25"/>
            <p:cNvGraphicFramePr>
              <a:graphicFrameLocks noChangeAspect="1"/>
            </p:cNvGraphicFramePr>
            <p:nvPr/>
          </p:nvGraphicFramePr>
          <p:xfrm>
            <a:off x="4071" y="1776"/>
            <a:ext cx="210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09" name="Equation" r:id="rId7" imgW="152268" imgH="406048" progId="Equation.3">
                    <p:embed/>
                  </p:oleObj>
                </mc:Choice>
                <mc:Fallback>
                  <p:oleObj name="Equation" r:id="rId7" imgW="152268" imgH="406048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1" y="1776"/>
                          <a:ext cx="210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31" name="Rectangle 27"/>
          <p:cNvSpPr>
            <a:spLocks noChangeArrowheads="1"/>
          </p:cNvSpPr>
          <p:nvPr/>
        </p:nvSpPr>
        <p:spPr bwMode="auto">
          <a:xfrm>
            <a:off x="1984375" y="1995488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/>
              <a:t>转移矩阵</a:t>
            </a:r>
          </a:p>
        </p:txBody>
      </p:sp>
      <p:grpSp>
        <p:nvGrpSpPr>
          <p:cNvPr id="9" name="Group 54"/>
          <p:cNvGrpSpPr>
            <a:grpSpLocks/>
          </p:cNvGrpSpPr>
          <p:nvPr/>
        </p:nvGrpSpPr>
        <p:grpSpPr bwMode="auto">
          <a:xfrm>
            <a:off x="7696200" y="2819400"/>
            <a:ext cx="457200" cy="865188"/>
            <a:chOff x="4848" y="1776"/>
            <a:chExt cx="288" cy="545"/>
          </a:xfrm>
        </p:grpSpPr>
        <p:graphicFrame>
          <p:nvGraphicFramePr>
            <p:cNvPr id="34855" name="Object 26"/>
            <p:cNvGraphicFramePr>
              <a:graphicFrameLocks noChangeAspect="1"/>
            </p:cNvGraphicFramePr>
            <p:nvPr/>
          </p:nvGraphicFramePr>
          <p:xfrm>
            <a:off x="4896" y="1776"/>
            <a:ext cx="211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10" name="Equation" r:id="rId9" imgW="152268" imgH="406048" progId="Equation.3">
                    <p:embed/>
                  </p:oleObj>
                </mc:Choice>
                <mc:Fallback>
                  <p:oleObj name="Equation" r:id="rId9" imgW="152268" imgH="406048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776"/>
                          <a:ext cx="211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56" name="Line 28"/>
            <p:cNvSpPr>
              <a:spLocks noChangeShapeType="1"/>
            </p:cNvSpPr>
            <p:nvPr/>
          </p:nvSpPr>
          <p:spPr bwMode="auto">
            <a:xfrm>
              <a:off x="4848" y="23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8153400" y="3381375"/>
            <a:ext cx="393700" cy="457200"/>
            <a:chOff x="5136" y="2130"/>
            <a:chExt cx="248" cy="288"/>
          </a:xfrm>
        </p:grpSpPr>
        <p:sp>
          <p:nvSpPr>
            <p:cNvPr id="34853" name="Oval 30"/>
            <p:cNvSpPr>
              <a:spLocks noChangeArrowheads="1"/>
            </p:cNvSpPr>
            <p:nvPr/>
          </p:nvSpPr>
          <p:spPr bwMode="auto">
            <a:xfrm>
              <a:off x="5136" y="2162"/>
              <a:ext cx="248" cy="24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34854" name="Rectangle 31"/>
            <p:cNvSpPr>
              <a:spLocks noChangeArrowheads="1"/>
            </p:cNvSpPr>
            <p:nvPr/>
          </p:nvSpPr>
          <p:spPr bwMode="auto">
            <a:xfrm>
              <a:off x="5162" y="213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</p:grp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6007100" y="5181600"/>
            <a:ext cx="393700" cy="457200"/>
            <a:chOff x="3784" y="3264"/>
            <a:chExt cx="248" cy="288"/>
          </a:xfrm>
        </p:grpSpPr>
        <p:sp>
          <p:nvSpPr>
            <p:cNvPr id="34851" name="Oval 36"/>
            <p:cNvSpPr>
              <a:spLocks noChangeArrowheads="1"/>
            </p:cNvSpPr>
            <p:nvPr/>
          </p:nvSpPr>
          <p:spPr bwMode="auto">
            <a:xfrm>
              <a:off x="3784" y="3296"/>
              <a:ext cx="248" cy="24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34852" name="Rectangle 37"/>
            <p:cNvSpPr>
              <a:spLocks noChangeArrowheads="1"/>
            </p:cNvSpPr>
            <p:nvPr/>
          </p:nvSpPr>
          <p:spPr bwMode="auto">
            <a:xfrm>
              <a:off x="3810" y="32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3</a:t>
              </a:r>
            </a:p>
          </p:txBody>
        </p:sp>
      </p:grpSp>
      <p:grpSp>
        <p:nvGrpSpPr>
          <p:cNvPr id="12" name="Group 57"/>
          <p:cNvGrpSpPr>
            <a:grpSpLocks/>
          </p:cNvGrpSpPr>
          <p:nvPr/>
        </p:nvGrpSpPr>
        <p:grpSpPr bwMode="auto">
          <a:xfrm>
            <a:off x="5075238" y="3795713"/>
            <a:ext cx="495300" cy="1439862"/>
            <a:chOff x="3197" y="2391"/>
            <a:chExt cx="312" cy="907"/>
          </a:xfrm>
        </p:grpSpPr>
        <p:sp>
          <p:nvSpPr>
            <p:cNvPr id="34849" name="Line 38"/>
            <p:cNvSpPr>
              <a:spLocks noChangeShapeType="1"/>
            </p:cNvSpPr>
            <p:nvPr/>
          </p:nvSpPr>
          <p:spPr bwMode="auto">
            <a:xfrm flipH="1">
              <a:off x="3282" y="2391"/>
              <a:ext cx="227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0" name="Rectangle 40"/>
            <p:cNvSpPr>
              <a:spLocks noChangeArrowheads="1"/>
            </p:cNvSpPr>
            <p:nvPr/>
          </p:nvSpPr>
          <p:spPr bwMode="auto">
            <a:xfrm>
              <a:off x="3197" y="26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</p:grpSp>
      <p:grpSp>
        <p:nvGrpSpPr>
          <p:cNvPr id="13" name="Group 51"/>
          <p:cNvGrpSpPr>
            <a:grpSpLocks/>
          </p:cNvGrpSpPr>
          <p:nvPr/>
        </p:nvGrpSpPr>
        <p:grpSpPr bwMode="auto">
          <a:xfrm>
            <a:off x="5834063" y="3781425"/>
            <a:ext cx="492125" cy="1439863"/>
            <a:chOff x="3675" y="2382"/>
            <a:chExt cx="310" cy="907"/>
          </a:xfrm>
        </p:grpSpPr>
        <p:sp>
          <p:nvSpPr>
            <p:cNvPr id="34847" name="Line 39"/>
            <p:cNvSpPr>
              <a:spLocks noChangeShapeType="1"/>
            </p:cNvSpPr>
            <p:nvPr/>
          </p:nvSpPr>
          <p:spPr bwMode="auto">
            <a:xfrm>
              <a:off x="3675" y="2382"/>
              <a:ext cx="227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8" name="Rectangle 41"/>
            <p:cNvSpPr>
              <a:spLocks noChangeArrowheads="1"/>
            </p:cNvSpPr>
            <p:nvPr/>
          </p:nvSpPr>
          <p:spPr bwMode="auto">
            <a:xfrm>
              <a:off x="3773" y="26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</p:grpSp>
      <p:grpSp>
        <p:nvGrpSpPr>
          <p:cNvPr id="14" name="Group 53"/>
          <p:cNvGrpSpPr>
            <a:grpSpLocks/>
          </p:cNvGrpSpPr>
          <p:nvPr/>
        </p:nvGrpSpPr>
        <p:grpSpPr bwMode="auto">
          <a:xfrm>
            <a:off x="5353050" y="5410200"/>
            <a:ext cx="647700" cy="457200"/>
            <a:chOff x="3372" y="3408"/>
            <a:chExt cx="408" cy="288"/>
          </a:xfrm>
        </p:grpSpPr>
        <p:sp>
          <p:nvSpPr>
            <p:cNvPr id="34845" name="Line 23"/>
            <p:cNvSpPr>
              <a:spLocks noChangeShapeType="1"/>
            </p:cNvSpPr>
            <p:nvPr/>
          </p:nvSpPr>
          <p:spPr bwMode="auto">
            <a:xfrm flipH="1">
              <a:off x="3372" y="342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6" name="Rectangle 42"/>
            <p:cNvSpPr>
              <a:spLocks noChangeArrowheads="1"/>
            </p:cNvSpPr>
            <p:nvPr/>
          </p:nvSpPr>
          <p:spPr bwMode="auto">
            <a:xfrm>
              <a:off x="3456" y="34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</p:grpSp>
      <p:grpSp>
        <p:nvGrpSpPr>
          <p:cNvPr id="15" name="Group 55"/>
          <p:cNvGrpSpPr>
            <a:grpSpLocks/>
          </p:cNvGrpSpPr>
          <p:nvPr/>
        </p:nvGrpSpPr>
        <p:grpSpPr bwMode="auto">
          <a:xfrm>
            <a:off x="6972300" y="3714750"/>
            <a:ext cx="569913" cy="1036638"/>
            <a:chOff x="4392" y="2340"/>
            <a:chExt cx="359" cy="653"/>
          </a:xfrm>
        </p:grpSpPr>
        <p:graphicFrame>
          <p:nvGraphicFramePr>
            <p:cNvPr id="34843" name="Object 34"/>
            <p:cNvGraphicFramePr>
              <a:graphicFrameLocks noChangeAspect="1"/>
            </p:cNvGraphicFramePr>
            <p:nvPr/>
          </p:nvGraphicFramePr>
          <p:xfrm>
            <a:off x="4392" y="2448"/>
            <a:ext cx="211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11" name="Equation" r:id="rId10" imgW="152268" imgH="406048" progId="Equation.3">
                    <p:embed/>
                  </p:oleObj>
                </mc:Choice>
                <mc:Fallback>
                  <p:oleObj name="Equation" r:id="rId10" imgW="152268" imgH="406048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2" y="2448"/>
                          <a:ext cx="211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4" name="Arc 43"/>
            <p:cNvSpPr>
              <a:spLocks/>
            </p:cNvSpPr>
            <p:nvPr/>
          </p:nvSpPr>
          <p:spPr bwMode="auto">
            <a:xfrm flipH="1" flipV="1">
              <a:off x="4524" y="2340"/>
              <a:ext cx="227" cy="340"/>
            </a:xfrm>
            <a:custGeom>
              <a:avLst/>
              <a:gdLst>
                <a:gd name="T0" fmla="*/ 0 w 43200"/>
                <a:gd name="T1" fmla="*/ 0 h 42946"/>
                <a:gd name="T2" fmla="*/ 0 w 43200"/>
                <a:gd name="T3" fmla="*/ 0 h 42946"/>
                <a:gd name="T4" fmla="*/ 0 w 43200"/>
                <a:gd name="T5" fmla="*/ 0 h 42946"/>
                <a:gd name="T6" fmla="*/ 0 60000 65536"/>
                <a:gd name="T7" fmla="*/ 0 60000 65536"/>
                <a:gd name="T8" fmla="*/ 0 60000 65536"/>
                <a:gd name="T9" fmla="*/ 0 w 43200"/>
                <a:gd name="T10" fmla="*/ 0 h 42946"/>
                <a:gd name="T11" fmla="*/ 43200 w 43200"/>
                <a:gd name="T12" fmla="*/ 42946 h 429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2946" fill="none" extrusionOk="0">
                  <a:moveTo>
                    <a:pt x="1156" y="28573"/>
                  </a:moveTo>
                  <a:cubicBezTo>
                    <a:pt x="390" y="26328"/>
                    <a:pt x="0" y="2397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254"/>
                    <a:pt x="35431" y="41316"/>
                    <a:pt x="24902" y="42945"/>
                  </a:cubicBezTo>
                </a:path>
                <a:path w="43200" h="42946" stroke="0" extrusionOk="0">
                  <a:moveTo>
                    <a:pt x="1156" y="28573"/>
                  </a:moveTo>
                  <a:cubicBezTo>
                    <a:pt x="390" y="26328"/>
                    <a:pt x="0" y="2397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254"/>
                    <a:pt x="35431" y="41316"/>
                    <a:pt x="24902" y="42945"/>
                  </a:cubicBezTo>
                  <a:lnTo>
                    <a:pt x="21600" y="21600"/>
                  </a:lnTo>
                  <a:lnTo>
                    <a:pt x="1156" y="2857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59"/>
          <p:cNvGrpSpPr>
            <a:grpSpLocks/>
          </p:cNvGrpSpPr>
          <p:nvPr/>
        </p:nvGrpSpPr>
        <p:grpSpPr bwMode="auto">
          <a:xfrm>
            <a:off x="8001000" y="5486400"/>
            <a:ext cx="657225" cy="1017588"/>
            <a:chOff x="5040" y="3456"/>
            <a:chExt cx="414" cy="641"/>
          </a:xfrm>
        </p:grpSpPr>
        <p:graphicFrame>
          <p:nvGraphicFramePr>
            <p:cNvPr id="34841" name="Object 33"/>
            <p:cNvGraphicFramePr>
              <a:graphicFrameLocks noChangeAspect="1"/>
            </p:cNvGraphicFramePr>
            <p:nvPr/>
          </p:nvGraphicFramePr>
          <p:xfrm>
            <a:off x="5244" y="3552"/>
            <a:ext cx="210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12" name="Equation" r:id="rId11" imgW="152268" imgH="406048" progId="Equation.3">
                    <p:embed/>
                  </p:oleObj>
                </mc:Choice>
                <mc:Fallback>
                  <p:oleObj name="Equation" r:id="rId11" imgW="152268" imgH="406048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4" y="3552"/>
                          <a:ext cx="210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2" name="Arc 44"/>
            <p:cNvSpPr>
              <a:spLocks/>
            </p:cNvSpPr>
            <p:nvPr/>
          </p:nvSpPr>
          <p:spPr bwMode="auto">
            <a:xfrm flipH="1" flipV="1">
              <a:off x="5040" y="3456"/>
              <a:ext cx="227" cy="340"/>
            </a:xfrm>
            <a:custGeom>
              <a:avLst/>
              <a:gdLst>
                <a:gd name="T0" fmla="*/ 0 w 43200"/>
                <a:gd name="T1" fmla="*/ 0 h 42946"/>
                <a:gd name="T2" fmla="*/ 0 w 43200"/>
                <a:gd name="T3" fmla="*/ 0 h 42946"/>
                <a:gd name="T4" fmla="*/ 0 w 43200"/>
                <a:gd name="T5" fmla="*/ 0 h 42946"/>
                <a:gd name="T6" fmla="*/ 0 60000 65536"/>
                <a:gd name="T7" fmla="*/ 0 60000 65536"/>
                <a:gd name="T8" fmla="*/ 0 60000 65536"/>
                <a:gd name="T9" fmla="*/ 0 w 43200"/>
                <a:gd name="T10" fmla="*/ 0 h 42946"/>
                <a:gd name="T11" fmla="*/ 43200 w 43200"/>
                <a:gd name="T12" fmla="*/ 42946 h 429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2946" fill="none" extrusionOk="0">
                  <a:moveTo>
                    <a:pt x="1156" y="28573"/>
                  </a:moveTo>
                  <a:cubicBezTo>
                    <a:pt x="390" y="26328"/>
                    <a:pt x="0" y="2397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254"/>
                    <a:pt x="35431" y="41316"/>
                    <a:pt x="24902" y="42945"/>
                  </a:cubicBezTo>
                </a:path>
                <a:path w="43200" h="42946" stroke="0" extrusionOk="0">
                  <a:moveTo>
                    <a:pt x="1156" y="28573"/>
                  </a:moveTo>
                  <a:cubicBezTo>
                    <a:pt x="390" y="26328"/>
                    <a:pt x="0" y="2397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254"/>
                    <a:pt x="35431" y="41316"/>
                    <a:pt x="24902" y="42945"/>
                  </a:cubicBezTo>
                  <a:lnTo>
                    <a:pt x="21600" y="21600"/>
                  </a:lnTo>
                  <a:lnTo>
                    <a:pt x="1156" y="2857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33</a:t>
            </a:r>
            <a:r>
              <a:rPr lang="zh-CN" altLang="en-US" smtClean="0"/>
              <a:t>－</a:t>
            </a:r>
            <a:fld id="{44DA18E1-C29D-48A6-AB9E-AEC722307D01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2B6E158-6D7C-4A39-BBC3-1A86F305B24C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2019/10/12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584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dirty="0" smtClean="0"/>
              <a:t>例</a:t>
            </a:r>
            <a:r>
              <a:rPr lang="en-US" altLang="zh-CN" dirty="0" smtClean="0"/>
              <a:t>3(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1)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67200" y="1874838"/>
            <a:ext cx="4800600" cy="47466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故状态</a:t>
            </a:r>
            <a:r>
              <a:rPr lang="en-US" altLang="zh-CN" sz="2400" smtClean="0"/>
              <a:t>1</a:t>
            </a:r>
            <a:r>
              <a:rPr lang="zh-CN" altLang="en-US" sz="2400" smtClean="0"/>
              <a:t>为正常返状态，且周期为</a:t>
            </a:r>
            <a:r>
              <a:rPr lang="en-US" altLang="zh-CN" sz="2400" smtClean="0"/>
              <a:t>3.</a:t>
            </a:r>
          </a:p>
        </p:txBody>
      </p:sp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914400" y="1143000"/>
            <a:ext cx="78486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    </a:t>
            </a:r>
            <a:r>
              <a:rPr lang="zh-CN" altLang="en-US" sz="2400"/>
              <a:t>因为</a:t>
            </a:r>
            <a:r>
              <a:rPr lang="en-US" altLang="zh-CN" sz="2400"/>
              <a:t>f</a:t>
            </a:r>
            <a:r>
              <a:rPr lang="en-US" altLang="zh-CN" sz="2400" baseline="-25000"/>
              <a:t>11</a:t>
            </a:r>
            <a:r>
              <a:rPr lang="en-US" altLang="zh-CN" sz="2400"/>
              <a:t>(3)</a:t>
            </a:r>
            <a:r>
              <a:rPr lang="zh-CN" altLang="en-US" sz="2400"/>
              <a:t>＝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  <a:r>
              <a:rPr lang="en-US" altLang="zh-CN" sz="2400"/>
              <a:t>f</a:t>
            </a:r>
            <a:r>
              <a:rPr lang="en-US" altLang="zh-CN" sz="2400" baseline="-25000"/>
              <a:t>11</a:t>
            </a:r>
            <a:r>
              <a:rPr lang="en-US" altLang="zh-CN" sz="2400"/>
              <a:t>(n)</a:t>
            </a:r>
            <a:r>
              <a:rPr lang="zh-CN" altLang="en-US" sz="2400"/>
              <a:t>＝</a:t>
            </a:r>
            <a:r>
              <a:rPr lang="en-US" altLang="zh-CN" sz="2400"/>
              <a:t>0</a:t>
            </a:r>
            <a:r>
              <a:rPr lang="zh-CN" altLang="en-US" sz="2400"/>
              <a:t>（</a:t>
            </a:r>
            <a:r>
              <a:rPr lang="en-US" altLang="zh-CN" sz="2400"/>
              <a:t>n</a:t>
            </a:r>
            <a:r>
              <a:rPr lang="en-US" altLang="zh-CN" sz="2400">
                <a:sym typeface="Symbol" panose="05050102010706020507" pitchFamily="18" charset="2"/>
              </a:rPr>
              <a:t></a:t>
            </a:r>
            <a:r>
              <a:rPr lang="en-US" altLang="zh-CN" sz="2400"/>
              <a:t>3)</a:t>
            </a:r>
            <a:r>
              <a:rPr lang="zh-CN" altLang="en-US" sz="2400"/>
              <a:t>，</a:t>
            </a:r>
          </a:p>
        </p:txBody>
      </p:sp>
      <p:graphicFrame>
        <p:nvGraphicFramePr>
          <p:cNvPr id="297984" name="Object 0"/>
          <p:cNvGraphicFramePr>
            <a:graphicFrameLocks noChangeAspect="1"/>
          </p:cNvGraphicFramePr>
          <p:nvPr/>
        </p:nvGraphicFramePr>
        <p:xfrm>
          <a:off x="6273800" y="1066800"/>
          <a:ext cx="23368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5" name="Equation" r:id="rId3" imgW="1143000" imgH="431800" progId="Equation.3">
                  <p:embed/>
                </p:oleObj>
              </mc:Choice>
              <mc:Fallback>
                <p:oleObj name="Equation" r:id="rId3" imgW="1143000" imgH="4318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800" y="1066800"/>
                        <a:ext cx="23368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85" name="Object 1"/>
          <p:cNvGraphicFramePr>
            <a:graphicFrameLocks noChangeAspect="1"/>
          </p:cNvGraphicFramePr>
          <p:nvPr/>
        </p:nvGraphicFramePr>
        <p:xfrm>
          <a:off x="1219200" y="3378200"/>
          <a:ext cx="62611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6" name="Equation" r:id="rId5" imgW="3060700" imgH="406400" progId="Equation.3">
                  <p:embed/>
                </p:oleObj>
              </mc:Choice>
              <mc:Fallback>
                <p:oleObj name="Equation" r:id="rId5" imgW="3060700" imgH="406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378200"/>
                        <a:ext cx="62611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86" name="Object 2"/>
          <p:cNvGraphicFramePr>
            <a:graphicFrameLocks noChangeAspect="1"/>
          </p:cNvGraphicFramePr>
          <p:nvPr/>
        </p:nvGraphicFramePr>
        <p:xfrm>
          <a:off x="1143000" y="5500688"/>
          <a:ext cx="7848600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7" name="Equation" r:id="rId7" imgW="4178300" imgH="596900" progId="Equation.3">
                  <p:embed/>
                </p:oleObj>
              </mc:Choice>
              <mc:Fallback>
                <p:oleObj name="Equation" r:id="rId7" imgW="4178300" imgH="596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500688"/>
                        <a:ext cx="7848600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87" name="Object 3"/>
          <p:cNvGraphicFramePr>
            <a:graphicFrameLocks noChangeAspect="1"/>
          </p:cNvGraphicFramePr>
          <p:nvPr/>
        </p:nvGraphicFramePr>
        <p:xfrm>
          <a:off x="990600" y="1706563"/>
          <a:ext cx="324802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8" name="Equation" r:id="rId9" imgW="1587500" imgH="431800" progId="Equation.3">
                  <p:embed/>
                </p:oleObj>
              </mc:Choice>
              <mc:Fallback>
                <p:oleObj name="Equation" r:id="rId9" imgW="15875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06563"/>
                        <a:ext cx="3248025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61" name="Rectangle 9"/>
          <p:cNvSpPr>
            <a:spLocks noChangeArrowheads="1"/>
          </p:cNvSpPr>
          <p:nvPr/>
        </p:nvSpPr>
        <p:spPr bwMode="auto">
          <a:xfrm>
            <a:off x="1143000" y="2438400"/>
            <a:ext cx="7772400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400"/>
              <a:t>    1</a:t>
            </a:r>
            <a:r>
              <a:rPr lang="en-US" altLang="zh-CN" sz="2400">
                <a:sym typeface="Symbol" panose="05050102010706020507" pitchFamily="18" charset="2"/>
              </a:rPr>
              <a:t>↔3↔5</a:t>
            </a:r>
            <a:r>
              <a:rPr lang="zh-CN" altLang="en-US" sz="2400">
                <a:sym typeface="Symbol" panose="05050102010706020507" pitchFamily="18" charset="2"/>
              </a:rPr>
              <a:t>，从而状态</a:t>
            </a:r>
            <a:r>
              <a:rPr lang="en-US" altLang="zh-CN" sz="2400">
                <a:sym typeface="Symbol" panose="05050102010706020507" pitchFamily="18" charset="2"/>
              </a:rPr>
              <a:t>3</a:t>
            </a:r>
            <a:r>
              <a:rPr lang="zh-CN" altLang="en-US" sz="2400">
                <a:sym typeface="Symbol" panose="05050102010706020507" pitchFamily="18" charset="2"/>
              </a:rPr>
              <a:t>和</a:t>
            </a:r>
            <a:r>
              <a:rPr lang="en-US" altLang="zh-CN" sz="2400">
                <a:sym typeface="Symbol" panose="05050102010706020507" pitchFamily="18" charset="2"/>
              </a:rPr>
              <a:t>5</a:t>
            </a:r>
            <a:r>
              <a:rPr lang="zh-CN" altLang="en-US" sz="2400">
                <a:sym typeface="Symbol" panose="05050102010706020507" pitchFamily="18" charset="2"/>
              </a:rPr>
              <a:t>与状态</a:t>
            </a:r>
            <a:r>
              <a:rPr lang="en-US" altLang="zh-CN" sz="2400">
                <a:sym typeface="Symbol" panose="05050102010706020507" pitchFamily="18" charset="2"/>
              </a:rPr>
              <a:t>1</a:t>
            </a:r>
            <a:r>
              <a:rPr lang="zh-CN" altLang="en-US" sz="2400">
                <a:sym typeface="Symbol" panose="05050102010706020507" pitchFamily="18" charset="2"/>
              </a:rPr>
              <a:t>有相同的状态性质，由此可知，</a:t>
            </a:r>
            <a:r>
              <a:rPr lang="en-US" altLang="zh-CN" sz="2400">
                <a:sym typeface="Symbol" panose="05050102010706020507" pitchFamily="18" charset="2"/>
              </a:rPr>
              <a:t>C</a:t>
            </a:r>
            <a:r>
              <a:rPr lang="en-US" altLang="zh-CN" sz="2400" baseline="-25000">
                <a:sym typeface="Symbol" panose="05050102010706020507" pitchFamily="18" charset="2"/>
              </a:rPr>
              <a:t>1</a:t>
            </a:r>
            <a:r>
              <a:rPr lang="en-US" altLang="zh-CN" sz="2400">
                <a:sym typeface="Symbol" panose="05050102010706020507" pitchFamily="18" charset="2"/>
              </a:rPr>
              <a:t>={1, 3, 5}</a:t>
            </a:r>
            <a:r>
              <a:rPr lang="zh-CN" altLang="en-US" sz="2400"/>
              <a:t>是周期为</a:t>
            </a:r>
            <a:r>
              <a:rPr lang="en-US" altLang="zh-CN" sz="2400"/>
              <a:t>3</a:t>
            </a:r>
            <a:r>
              <a:rPr lang="zh-CN" altLang="en-US" sz="2400"/>
              <a:t>的正常返闭集。</a:t>
            </a:r>
          </a:p>
        </p:txBody>
      </p:sp>
      <p:graphicFrame>
        <p:nvGraphicFramePr>
          <p:cNvPr id="297988" name="Object 4"/>
          <p:cNvGraphicFramePr>
            <a:graphicFrameLocks noChangeAspect="1"/>
          </p:cNvGraphicFramePr>
          <p:nvPr/>
        </p:nvGraphicFramePr>
        <p:xfrm>
          <a:off x="1219200" y="4081463"/>
          <a:ext cx="4343400" cy="149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9" name="Equation" r:id="rId11" imgW="2222500" imgH="762000" progId="Equation.3">
                  <p:embed/>
                </p:oleObj>
              </mc:Choice>
              <mc:Fallback>
                <p:oleObj name="Equation" r:id="rId11" imgW="2222500" imgH="762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081463"/>
                        <a:ext cx="4343400" cy="149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63" name="Rectangle 11"/>
          <p:cNvSpPr>
            <a:spLocks noChangeArrowheads="1"/>
          </p:cNvSpPr>
          <p:nvPr/>
        </p:nvSpPr>
        <p:spPr bwMode="auto">
          <a:xfrm>
            <a:off x="7391400" y="3581400"/>
            <a:ext cx="1370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/>
              <a:t>，</a:t>
            </a:r>
            <a:r>
              <a:rPr lang="en-US" altLang="zh-CN" sz="2400"/>
              <a:t>(n</a:t>
            </a:r>
            <a:r>
              <a:rPr lang="en-US" altLang="zh-CN" sz="2400">
                <a:sym typeface="Symbol" panose="05050102010706020507" pitchFamily="18" charset="2"/>
              </a:rPr>
              <a:t></a:t>
            </a:r>
            <a:r>
              <a:rPr lang="en-US" altLang="zh-CN" sz="2400"/>
              <a:t>3)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33</a:t>
            </a:r>
            <a:r>
              <a:rPr lang="zh-CN" altLang="en-US" smtClean="0"/>
              <a:t>－</a:t>
            </a:r>
            <a:fld id="{44DA18E1-C29D-48A6-AB9E-AEC722307D01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7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7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 autoUpdateAnimBg="0" advAuto="0"/>
      <p:bldP spid="279556" grpId="0" autoUpdateAnimBg="0"/>
      <p:bldP spid="279561" grpId="0" autoUpdateAnimBg="0"/>
      <p:bldP spid="27956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A2412F1-E7AB-4BD9-B290-A86EED623A8D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2019/10/12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686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dirty="0" smtClean="0"/>
              <a:t>例</a:t>
            </a:r>
            <a:r>
              <a:rPr lang="en-US" altLang="zh-CN" dirty="0" smtClean="0"/>
              <a:t>3(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2)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7613" y="1168400"/>
            <a:ext cx="7621587" cy="40163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故状态</a:t>
            </a:r>
            <a:r>
              <a:rPr lang="en-US" altLang="zh-CN" sz="2400" smtClean="0"/>
              <a:t>2</a:t>
            </a:r>
            <a:r>
              <a:rPr lang="zh-CN" altLang="en-US" sz="2400" smtClean="0"/>
              <a:t>为正常返状态。</a:t>
            </a:r>
          </a:p>
        </p:txBody>
      </p:sp>
      <p:sp>
        <p:nvSpPr>
          <p:cNvPr id="280580" name="Rectangle 4"/>
          <p:cNvSpPr>
            <a:spLocks noChangeArrowheads="1"/>
          </p:cNvSpPr>
          <p:nvPr/>
        </p:nvSpPr>
        <p:spPr bwMode="auto">
          <a:xfrm>
            <a:off x="1143000" y="4800600"/>
            <a:ext cx="7772400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</a:t>
            </a:r>
            <a:r>
              <a:rPr lang="zh-CN" altLang="en-US" sz="2400"/>
              <a:t>该齐次马氏链的状态空间分解为</a:t>
            </a: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E</a:t>
            </a:r>
            <a:r>
              <a:rPr lang="zh-CN" altLang="en-US" sz="2400"/>
              <a:t>＝</a:t>
            </a:r>
            <a:r>
              <a:rPr lang="en-US" altLang="zh-CN" sz="2400"/>
              <a:t>N</a:t>
            </a:r>
            <a:r>
              <a:rPr lang="zh-CN" altLang="en-US" sz="2400"/>
              <a:t>＋</a:t>
            </a:r>
            <a:r>
              <a:rPr lang="en-US" altLang="zh-CN" sz="2400"/>
              <a:t>C</a:t>
            </a:r>
            <a:r>
              <a:rPr lang="en-US" altLang="zh-CN" sz="2400" baseline="-25000"/>
              <a:t>1</a:t>
            </a:r>
            <a:r>
              <a:rPr lang="zh-CN" altLang="en-US" sz="2400"/>
              <a:t>＋</a:t>
            </a:r>
            <a:r>
              <a:rPr lang="en-US" altLang="zh-CN" sz="2400"/>
              <a:t>C</a:t>
            </a:r>
            <a:r>
              <a:rPr lang="en-US" altLang="zh-CN" sz="2400" baseline="-25000"/>
              <a:t>2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其中</a:t>
            </a:r>
            <a:r>
              <a:rPr lang="en-US" altLang="zh-CN" sz="2400"/>
              <a:t>N</a:t>
            </a:r>
            <a:r>
              <a:rPr lang="zh-CN" altLang="en-US" sz="2400"/>
              <a:t>＝</a:t>
            </a:r>
            <a:r>
              <a:rPr lang="en-US" altLang="zh-CN" sz="2400"/>
              <a:t>{4}</a:t>
            </a:r>
            <a:r>
              <a:rPr lang="zh-CN" altLang="en-US" sz="2400"/>
              <a:t>为非常返集；</a:t>
            </a:r>
            <a:r>
              <a:rPr lang="en-US" altLang="zh-CN" sz="2400"/>
              <a:t>C</a:t>
            </a:r>
            <a:r>
              <a:rPr lang="en-US" altLang="zh-CN" sz="2400" baseline="-25000"/>
              <a:t>1</a:t>
            </a:r>
            <a:r>
              <a:rPr lang="zh-CN" altLang="en-US" sz="2400"/>
              <a:t>＝</a:t>
            </a:r>
            <a:r>
              <a:rPr lang="en-US" altLang="zh-CN" sz="2400"/>
              <a:t>{1, 3, 5}</a:t>
            </a:r>
            <a:r>
              <a:rPr lang="zh-CN" altLang="en-US" sz="2400"/>
              <a:t>为周期为</a:t>
            </a:r>
            <a:r>
              <a:rPr lang="en-US" altLang="zh-CN" sz="2400"/>
              <a:t>3</a:t>
            </a:r>
            <a:r>
              <a:rPr lang="zh-CN" altLang="en-US" sz="2400"/>
              <a:t>的正常返闭集；</a:t>
            </a:r>
            <a:r>
              <a:rPr lang="en-US" altLang="zh-CN" sz="2400"/>
              <a:t>C</a:t>
            </a:r>
            <a:r>
              <a:rPr lang="en-US" altLang="zh-CN" sz="2400" baseline="-25000"/>
              <a:t>2</a:t>
            </a:r>
            <a:r>
              <a:rPr lang="zh-CN" altLang="en-US" sz="2400"/>
              <a:t>＝</a:t>
            </a:r>
            <a:r>
              <a:rPr lang="en-US" altLang="zh-CN" sz="2400"/>
              <a:t>{2, 6}</a:t>
            </a:r>
            <a:r>
              <a:rPr lang="zh-CN" altLang="en-US" sz="2400"/>
              <a:t>为非周期、正常返遍历的闭集。</a:t>
            </a:r>
          </a:p>
        </p:txBody>
      </p:sp>
      <p:sp>
        <p:nvSpPr>
          <p:cNvPr id="280581" name="Rectangle 5"/>
          <p:cNvSpPr>
            <a:spLocks noChangeArrowheads="1"/>
          </p:cNvSpPr>
          <p:nvPr/>
        </p:nvSpPr>
        <p:spPr bwMode="auto">
          <a:xfrm>
            <a:off x="1066800" y="1557338"/>
            <a:ext cx="7772400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f</a:t>
            </a:r>
            <a:r>
              <a:rPr lang="en-US" altLang="zh-CN" sz="2400" baseline="-25000"/>
              <a:t>66</a:t>
            </a:r>
            <a:r>
              <a:rPr lang="en-US" altLang="zh-CN" sz="2400"/>
              <a:t>(1)&gt;0</a:t>
            </a:r>
            <a:r>
              <a:rPr lang="zh-CN" altLang="en-US" sz="2400"/>
              <a:t>，故状态</a:t>
            </a:r>
            <a:r>
              <a:rPr lang="en-US" altLang="zh-CN" sz="2400"/>
              <a:t>6</a:t>
            </a:r>
            <a:r>
              <a:rPr lang="zh-CN" altLang="en-US" sz="2400"/>
              <a:t>为非周期状态。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</a:t>
            </a:r>
            <a:r>
              <a:rPr lang="en-US" altLang="zh-CN" sz="2400"/>
              <a:t>2</a:t>
            </a:r>
            <a:r>
              <a:rPr lang="en-US" altLang="zh-CN" sz="2400">
                <a:sym typeface="Symbol" panose="05050102010706020507" pitchFamily="18" charset="2"/>
              </a:rPr>
              <a:t>↔6</a:t>
            </a:r>
            <a:r>
              <a:rPr lang="zh-CN" altLang="en-US" sz="2400">
                <a:sym typeface="Symbol" panose="05050102010706020507" pitchFamily="18" charset="2"/>
              </a:rPr>
              <a:t>，从而状态</a:t>
            </a:r>
            <a:r>
              <a:rPr lang="en-US" altLang="zh-CN" sz="2400">
                <a:sym typeface="Symbol" panose="05050102010706020507" pitchFamily="18" charset="2"/>
              </a:rPr>
              <a:t>2</a:t>
            </a:r>
            <a:r>
              <a:rPr lang="zh-CN" altLang="en-US" sz="2400">
                <a:sym typeface="Symbol" panose="05050102010706020507" pitchFamily="18" charset="2"/>
              </a:rPr>
              <a:t>与状态</a:t>
            </a:r>
            <a:r>
              <a:rPr lang="en-US" altLang="zh-CN" sz="2400">
                <a:sym typeface="Symbol" panose="05050102010706020507" pitchFamily="18" charset="2"/>
              </a:rPr>
              <a:t>6</a:t>
            </a:r>
            <a:r>
              <a:rPr lang="zh-CN" altLang="en-US" sz="2400">
                <a:sym typeface="Symbol" panose="05050102010706020507" pitchFamily="18" charset="2"/>
              </a:rPr>
              <a:t>有相同的状态性质，它们都是非周期、正常返、遍历状态，故</a:t>
            </a:r>
            <a:r>
              <a:rPr lang="en-US" altLang="zh-CN" sz="2400">
                <a:sym typeface="Symbol" panose="05050102010706020507" pitchFamily="18" charset="2"/>
              </a:rPr>
              <a:t>C</a:t>
            </a:r>
            <a:r>
              <a:rPr lang="en-US" altLang="zh-CN" sz="2400" baseline="-25000">
                <a:sym typeface="Symbol" panose="05050102010706020507" pitchFamily="18" charset="2"/>
              </a:rPr>
              <a:t>2</a:t>
            </a:r>
            <a:r>
              <a:rPr lang="en-US" altLang="zh-CN" sz="2400">
                <a:sym typeface="Symbol" panose="05050102010706020507" pitchFamily="18" charset="2"/>
              </a:rPr>
              <a:t>={2, 6}</a:t>
            </a:r>
            <a:r>
              <a:rPr lang="zh-CN" altLang="en-US" sz="2400"/>
              <a:t>是非</a:t>
            </a:r>
            <a:r>
              <a:rPr lang="zh-CN" altLang="en-US" sz="2400">
                <a:sym typeface="Symbol" panose="05050102010706020507" pitchFamily="18" charset="2"/>
              </a:rPr>
              <a:t>周期、正常返、遍历</a:t>
            </a:r>
            <a:r>
              <a:rPr lang="zh-CN" altLang="en-US" sz="2400"/>
              <a:t>闭集。</a:t>
            </a:r>
          </a:p>
        </p:txBody>
      </p:sp>
      <p:graphicFrame>
        <p:nvGraphicFramePr>
          <p:cNvPr id="280582" name="Object 6"/>
          <p:cNvGraphicFramePr>
            <a:graphicFrameLocks noChangeAspect="1"/>
          </p:cNvGraphicFramePr>
          <p:nvPr/>
        </p:nvGraphicFramePr>
        <p:xfrm>
          <a:off x="1219200" y="3230563"/>
          <a:ext cx="601980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name="Equation" r:id="rId3" imgW="3086100" imgH="431800" progId="Equation.3">
                  <p:embed/>
                </p:oleObj>
              </mc:Choice>
              <mc:Fallback>
                <p:oleObj name="Equation" r:id="rId3" imgW="30861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30563"/>
                        <a:ext cx="6019800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83" name="Rectangle 7"/>
          <p:cNvSpPr>
            <a:spLocks noChangeArrowheads="1"/>
          </p:cNvSpPr>
          <p:nvPr/>
        </p:nvSpPr>
        <p:spPr bwMode="auto">
          <a:xfrm>
            <a:off x="1143000" y="3962400"/>
            <a:ext cx="7543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zh-CN" altLang="en-US" sz="2400"/>
              <a:t>故状态</a:t>
            </a:r>
            <a:r>
              <a:rPr lang="en-US" altLang="zh-CN" sz="2400"/>
              <a:t>4</a:t>
            </a:r>
            <a:r>
              <a:rPr lang="zh-CN" altLang="en-US" sz="2400"/>
              <a:t>为非常返状态。由于</a:t>
            </a:r>
            <a:r>
              <a:rPr lang="en-US" altLang="zh-CN" sz="2400"/>
              <a:t>f</a:t>
            </a:r>
            <a:r>
              <a:rPr lang="en-US" altLang="zh-CN" sz="2400" baseline="-25000"/>
              <a:t>44</a:t>
            </a:r>
            <a:r>
              <a:rPr lang="en-US" altLang="zh-CN" sz="2400"/>
              <a:t>(1)&gt;0</a:t>
            </a:r>
            <a:r>
              <a:rPr lang="zh-CN" altLang="en-US" sz="2400"/>
              <a:t>，故状态</a:t>
            </a:r>
            <a:r>
              <a:rPr lang="en-US" altLang="zh-CN" sz="2400"/>
              <a:t>4</a:t>
            </a:r>
            <a:r>
              <a:rPr lang="zh-CN" altLang="en-US" sz="2400"/>
              <a:t>为非周期状态。</a:t>
            </a:r>
            <a:r>
              <a:rPr lang="en-US" altLang="zh-CN" sz="2400"/>
              <a:t>N</a:t>
            </a:r>
            <a:r>
              <a:rPr lang="en-US" altLang="zh-CN" sz="2400">
                <a:sym typeface="Symbol" panose="05050102010706020507" pitchFamily="18" charset="2"/>
              </a:rPr>
              <a:t>={4}</a:t>
            </a:r>
            <a:r>
              <a:rPr lang="zh-CN" altLang="en-US" sz="2400">
                <a:sym typeface="Symbol" panose="05050102010706020507" pitchFamily="18" charset="2"/>
              </a:rPr>
              <a:t>为</a:t>
            </a:r>
            <a:r>
              <a:rPr lang="zh-CN" altLang="en-US" sz="2400"/>
              <a:t>非</a:t>
            </a:r>
            <a:r>
              <a:rPr lang="zh-CN" altLang="en-US" sz="2400">
                <a:sym typeface="Symbol" panose="05050102010706020507" pitchFamily="18" charset="2"/>
              </a:rPr>
              <a:t>周期非常返</a:t>
            </a:r>
            <a:r>
              <a:rPr lang="zh-CN" altLang="en-US" sz="2400"/>
              <a:t>集。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33</a:t>
            </a:r>
            <a:r>
              <a:rPr lang="zh-CN" altLang="en-US" smtClean="0"/>
              <a:t>－</a:t>
            </a:r>
            <a:fld id="{44DA18E1-C29D-48A6-AB9E-AEC722307D01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build="p" autoUpdateAnimBg="0" advAuto="0"/>
      <p:bldP spid="280580" grpId="0" autoUpdateAnimBg="0"/>
      <p:bldP spid="280581" grpId="0" autoUpdateAnimBg="0"/>
      <p:bldP spid="28058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FAF4BBB-41A9-4F00-AE04-50DB7137210D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2019/10/12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277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dirty="0" smtClean="0"/>
              <a:t>例</a:t>
            </a:r>
            <a:r>
              <a:rPr lang="en-US" altLang="zh-CN" dirty="0" smtClean="0"/>
              <a:t>4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8400" y="1125538"/>
            <a:ext cx="7561263" cy="800100"/>
          </a:xfrm>
        </p:spPr>
        <p:txBody>
          <a:bodyPr/>
          <a:lstStyle/>
          <a:p>
            <a:pPr>
              <a:lnSpc>
                <a:spcPct val="100000"/>
              </a:lnSpc>
              <a:buClrTx/>
              <a:buFontTx/>
              <a:buNone/>
            </a:pPr>
            <a:r>
              <a:rPr lang="zh-CN" altLang="en-US" sz="2600" smtClean="0"/>
              <a:t>设齐次马氏链的状态空间</a:t>
            </a:r>
            <a:r>
              <a:rPr lang="en-US" altLang="zh-CN" sz="2600" smtClean="0"/>
              <a:t>E</a:t>
            </a:r>
            <a:r>
              <a:rPr lang="zh-CN" altLang="en-US" sz="2600" smtClean="0"/>
              <a:t>＝</a:t>
            </a:r>
            <a:r>
              <a:rPr lang="en-US" altLang="zh-CN" sz="2600" smtClean="0"/>
              <a:t>{0, 1, 2, …}</a:t>
            </a:r>
            <a:r>
              <a:rPr lang="zh-CN" altLang="en-US" sz="2600" smtClean="0"/>
              <a:t>，转移概率为</a:t>
            </a:r>
          </a:p>
        </p:txBody>
      </p:sp>
      <p:graphicFrame>
        <p:nvGraphicFramePr>
          <p:cNvPr id="295936" name="Object 0"/>
          <p:cNvGraphicFramePr>
            <a:graphicFrameLocks noChangeAspect="1"/>
          </p:cNvGraphicFramePr>
          <p:nvPr/>
        </p:nvGraphicFramePr>
        <p:xfrm>
          <a:off x="2819400" y="3803650"/>
          <a:ext cx="3240088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5" name="Equation" r:id="rId3" imgW="1943100" imgH="1676400" progId="Equation.3">
                  <p:embed/>
                </p:oleObj>
              </mc:Choice>
              <mc:Fallback>
                <p:oleObj name="Equation" r:id="rId3" imgW="1943100" imgH="16764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803650"/>
                        <a:ext cx="3240088" cy="279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Rectangle 5"/>
          <p:cNvSpPr>
            <a:spLocks noChangeArrowheads="1"/>
          </p:cNvSpPr>
          <p:nvPr/>
        </p:nvSpPr>
        <p:spPr bwMode="auto">
          <a:xfrm>
            <a:off x="1168400" y="2743200"/>
            <a:ext cx="22415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600"/>
              <a:t>状态转移图</a:t>
            </a:r>
          </a:p>
        </p:txBody>
      </p:sp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1168400" y="4897438"/>
            <a:ext cx="1525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600"/>
              <a:t>转移矩阵</a:t>
            </a:r>
          </a:p>
        </p:txBody>
      </p:sp>
      <p:graphicFrame>
        <p:nvGraphicFramePr>
          <p:cNvPr id="32777" name="Object 1"/>
          <p:cNvGraphicFramePr>
            <a:graphicFrameLocks noChangeAspect="1"/>
          </p:cNvGraphicFramePr>
          <p:nvPr/>
        </p:nvGraphicFramePr>
        <p:xfrm>
          <a:off x="2895600" y="1458913"/>
          <a:ext cx="304800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6" name="Equation" r:id="rId5" imgW="1473200" imgH="406400" progId="Equation.3">
                  <p:embed/>
                </p:oleObj>
              </mc:Choice>
              <mc:Fallback>
                <p:oleObj name="Equation" r:id="rId5" imgW="1473200" imgH="406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458913"/>
                        <a:ext cx="3048000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3778250" y="2986088"/>
            <a:ext cx="360363" cy="457200"/>
            <a:chOff x="2380" y="1964"/>
            <a:chExt cx="227" cy="288"/>
          </a:xfrm>
        </p:grpSpPr>
        <p:sp>
          <p:nvSpPr>
            <p:cNvPr id="32817" name="Oval 9"/>
            <p:cNvSpPr>
              <a:spLocks noChangeArrowheads="1"/>
            </p:cNvSpPr>
            <p:nvPr/>
          </p:nvSpPr>
          <p:spPr bwMode="auto">
            <a:xfrm>
              <a:off x="2380" y="199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32818" name="Rectangle 10"/>
            <p:cNvSpPr>
              <a:spLocks noChangeArrowheads="1"/>
            </p:cNvSpPr>
            <p:nvPr/>
          </p:nvSpPr>
          <p:spPr bwMode="auto">
            <a:xfrm>
              <a:off x="2395" y="19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4902200" y="2986088"/>
            <a:ext cx="360363" cy="457200"/>
            <a:chOff x="3088" y="1964"/>
            <a:chExt cx="227" cy="288"/>
          </a:xfrm>
        </p:grpSpPr>
        <p:sp>
          <p:nvSpPr>
            <p:cNvPr id="32815" name="Oval 11"/>
            <p:cNvSpPr>
              <a:spLocks noChangeArrowheads="1"/>
            </p:cNvSpPr>
            <p:nvPr/>
          </p:nvSpPr>
          <p:spPr bwMode="auto">
            <a:xfrm>
              <a:off x="3088" y="199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32816" name="Rectangle 12"/>
            <p:cNvSpPr>
              <a:spLocks noChangeArrowheads="1"/>
            </p:cNvSpPr>
            <p:nvPr/>
          </p:nvSpPr>
          <p:spPr bwMode="auto">
            <a:xfrm>
              <a:off x="3103" y="19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6026150" y="2986088"/>
            <a:ext cx="360363" cy="457200"/>
            <a:chOff x="3796" y="1964"/>
            <a:chExt cx="227" cy="288"/>
          </a:xfrm>
        </p:grpSpPr>
        <p:sp>
          <p:nvSpPr>
            <p:cNvPr id="32813" name="Oval 13"/>
            <p:cNvSpPr>
              <a:spLocks noChangeArrowheads="1"/>
            </p:cNvSpPr>
            <p:nvPr/>
          </p:nvSpPr>
          <p:spPr bwMode="auto">
            <a:xfrm>
              <a:off x="3796" y="199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32814" name="Rectangle 14"/>
            <p:cNvSpPr>
              <a:spLocks noChangeArrowheads="1"/>
            </p:cNvSpPr>
            <p:nvPr/>
          </p:nvSpPr>
          <p:spPr bwMode="auto">
            <a:xfrm>
              <a:off x="3811" y="19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7151688" y="2986088"/>
            <a:ext cx="360362" cy="457200"/>
            <a:chOff x="4505" y="1964"/>
            <a:chExt cx="227" cy="288"/>
          </a:xfrm>
        </p:grpSpPr>
        <p:sp>
          <p:nvSpPr>
            <p:cNvPr id="32811" name="Oval 15"/>
            <p:cNvSpPr>
              <a:spLocks noChangeArrowheads="1"/>
            </p:cNvSpPr>
            <p:nvPr/>
          </p:nvSpPr>
          <p:spPr bwMode="auto">
            <a:xfrm>
              <a:off x="4505" y="199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32812" name="Rectangle 16"/>
            <p:cNvSpPr>
              <a:spLocks noChangeArrowheads="1"/>
            </p:cNvSpPr>
            <p:nvPr/>
          </p:nvSpPr>
          <p:spPr bwMode="auto">
            <a:xfrm>
              <a:off x="4520" y="19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3</a:t>
              </a:r>
            </a:p>
          </p:txBody>
        </p:sp>
      </p:grpSp>
      <p:sp>
        <p:nvSpPr>
          <p:cNvPr id="276504" name="Rectangle 24"/>
          <p:cNvSpPr>
            <a:spLocks noChangeArrowheads="1"/>
          </p:cNvSpPr>
          <p:nvPr/>
        </p:nvSpPr>
        <p:spPr bwMode="auto">
          <a:xfrm>
            <a:off x="8274050" y="2971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/>
              <a:t>…</a:t>
            </a:r>
          </a:p>
        </p:txBody>
      </p: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4159250" y="2881313"/>
            <a:ext cx="762000" cy="650875"/>
            <a:chOff x="2620" y="1898"/>
            <a:chExt cx="480" cy="410"/>
          </a:xfrm>
        </p:grpSpPr>
        <p:sp>
          <p:nvSpPr>
            <p:cNvPr id="32809" name="Arc 17"/>
            <p:cNvSpPr>
              <a:spLocks/>
            </p:cNvSpPr>
            <p:nvPr/>
          </p:nvSpPr>
          <p:spPr bwMode="auto">
            <a:xfrm flipH="1" flipV="1">
              <a:off x="2620" y="2138"/>
              <a:ext cx="480" cy="144"/>
            </a:xfrm>
            <a:custGeom>
              <a:avLst/>
              <a:gdLst>
                <a:gd name="T0" fmla="*/ 0 w 42764"/>
                <a:gd name="T1" fmla="*/ 0 h 21600"/>
                <a:gd name="T2" fmla="*/ 0 w 42764"/>
                <a:gd name="T3" fmla="*/ 0 h 21600"/>
                <a:gd name="T4" fmla="*/ 0 w 42764"/>
                <a:gd name="T5" fmla="*/ 0 h 21600"/>
                <a:gd name="T6" fmla="*/ 0 60000 65536"/>
                <a:gd name="T7" fmla="*/ 0 60000 65536"/>
                <a:gd name="T8" fmla="*/ 0 60000 65536"/>
                <a:gd name="T9" fmla="*/ 0 w 42764"/>
                <a:gd name="T10" fmla="*/ 0 h 21600"/>
                <a:gd name="T11" fmla="*/ 42764 w 4276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764" h="21600" fill="none" extrusionOk="0">
                  <a:moveTo>
                    <a:pt x="-1" y="17283"/>
                  </a:moveTo>
                  <a:cubicBezTo>
                    <a:pt x="2050" y="7225"/>
                    <a:pt x="10898" y="-1"/>
                    <a:pt x="21164" y="0"/>
                  </a:cubicBezTo>
                  <a:cubicBezTo>
                    <a:pt x="33093" y="0"/>
                    <a:pt x="42764" y="9670"/>
                    <a:pt x="42764" y="21600"/>
                  </a:cubicBezTo>
                </a:path>
                <a:path w="42764" h="21600" stroke="0" extrusionOk="0">
                  <a:moveTo>
                    <a:pt x="-1" y="17283"/>
                  </a:moveTo>
                  <a:cubicBezTo>
                    <a:pt x="2050" y="7225"/>
                    <a:pt x="10898" y="-1"/>
                    <a:pt x="21164" y="0"/>
                  </a:cubicBezTo>
                  <a:cubicBezTo>
                    <a:pt x="33093" y="0"/>
                    <a:pt x="42764" y="9670"/>
                    <a:pt x="42764" y="21600"/>
                  </a:cubicBezTo>
                  <a:lnTo>
                    <a:pt x="21164" y="21600"/>
                  </a:lnTo>
                  <a:lnTo>
                    <a:pt x="-1" y="1728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2810" name="Object 10"/>
            <p:cNvGraphicFramePr>
              <a:graphicFrameLocks noChangeAspect="1"/>
            </p:cNvGraphicFramePr>
            <p:nvPr/>
          </p:nvGraphicFramePr>
          <p:xfrm>
            <a:off x="2764" y="1898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7" name="Equation" r:id="rId7" imgW="152268" imgH="406048" progId="Equation.3">
                    <p:embed/>
                  </p:oleObj>
                </mc:Choice>
                <mc:Fallback>
                  <p:oleObj name="Equation" r:id="rId7" imgW="152268" imgH="406048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1898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4078288" y="2881313"/>
            <a:ext cx="2132012" cy="720725"/>
            <a:chOff x="2545" y="1898"/>
            <a:chExt cx="1343" cy="454"/>
          </a:xfrm>
        </p:grpSpPr>
        <p:sp>
          <p:nvSpPr>
            <p:cNvPr id="32807" name="Arc 18"/>
            <p:cNvSpPr>
              <a:spLocks/>
            </p:cNvSpPr>
            <p:nvPr/>
          </p:nvSpPr>
          <p:spPr bwMode="auto">
            <a:xfrm flipH="1" flipV="1">
              <a:off x="2545" y="2208"/>
              <a:ext cx="1343" cy="144"/>
            </a:xfrm>
            <a:custGeom>
              <a:avLst/>
              <a:gdLst>
                <a:gd name="T0" fmla="*/ 0 w 42274"/>
                <a:gd name="T1" fmla="*/ 0 h 21600"/>
                <a:gd name="T2" fmla="*/ 0 w 42274"/>
                <a:gd name="T3" fmla="*/ 0 h 21600"/>
                <a:gd name="T4" fmla="*/ 0 w 42274"/>
                <a:gd name="T5" fmla="*/ 0 h 21600"/>
                <a:gd name="T6" fmla="*/ 0 60000 65536"/>
                <a:gd name="T7" fmla="*/ 0 60000 65536"/>
                <a:gd name="T8" fmla="*/ 0 60000 65536"/>
                <a:gd name="T9" fmla="*/ 0 w 42274"/>
                <a:gd name="T10" fmla="*/ 0 h 21600"/>
                <a:gd name="T11" fmla="*/ 42274 w 4227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74" h="21600" fill="none" extrusionOk="0">
                  <a:moveTo>
                    <a:pt x="0" y="15343"/>
                  </a:moveTo>
                  <a:cubicBezTo>
                    <a:pt x="2757" y="6231"/>
                    <a:pt x="11154" y="-1"/>
                    <a:pt x="20674" y="0"/>
                  </a:cubicBezTo>
                  <a:cubicBezTo>
                    <a:pt x="32603" y="0"/>
                    <a:pt x="42274" y="9670"/>
                    <a:pt x="42274" y="21600"/>
                  </a:cubicBezTo>
                </a:path>
                <a:path w="42274" h="21600" stroke="0" extrusionOk="0">
                  <a:moveTo>
                    <a:pt x="0" y="15343"/>
                  </a:moveTo>
                  <a:cubicBezTo>
                    <a:pt x="2757" y="6231"/>
                    <a:pt x="11154" y="-1"/>
                    <a:pt x="20674" y="0"/>
                  </a:cubicBezTo>
                  <a:cubicBezTo>
                    <a:pt x="32603" y="0"/>
                    <a:pt x="42274" y="9670"/>
                    <a:pt x="42274" y="21600"/>
                  </a:cubicBezTo>
                  <a:lnTo>
                    <a:pt x="20674" y="21600"/>
                  </a:lnTo>
                  <a:lnTo>
                    <a:pt x="0" y="1534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2808" name="Object 9"/>
            <p:cNvGraphicFramePr>
              <a:graphicFrameLocks noChangeAspect="1"/>
            </p:cNvGraphicFramePr>
            <p:nvPr/>
          </p:nvGraphicFramePr>
          <p:xfrm>
            <a:off x="3484" y="1898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8" name="Equation" r:id="rId9" imgW="152268" imgH="406048" progId="Equation.3">
                    <p:embed/>
                  </p:oleObj>
                </mc:Choice>
                <mc:Fallback>
                  <p:oleObj name="Equation" r:id="rId9" imgW="152268" imgH="406048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4" y="1898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4005263" y="2992438"/>
            <a:ext cx="3348037" cy="782637"/>
            <a:chOff x="2523" y="1968"/>
            <a:chExt cx="2109" cy="493"/>
          </a:xfrm>
        </p:grpSpPr>
        <p:sp>
          <p:nvSpPr>
            <p:cNvPr id="32805" name="Arc 32"/>
            <p:cNvSpPr>
              <a:spLocks/>
            </p:cNvSpPr>
            <p:nvPr/>
          </p:nvSpPr>
          <p:spPr bwMode="auto">
            <a:xfrm flipH="1" flipV="1">
              <a:off x="2523" y="2220"/>
              <a:ext cx="2109" cy="241"/>
            </a:xfrm>
            <a:custGeom>
              <a:avLst/>
              <a:gdLst>
                <a:gd name="T0" fmla="*/ 0 w 43200"/>
                <a:gd name="T1" fmla="*/ 0 h 21692"/>
                <a:gd name="T2" fmla="*/ 0 w 43200"/>
                <a:gd name="T3" fmla="*/ 0 h 21692"/>
                <a:gd name="T4" fmla="*/ 0 w 43200"/>
                <a:gd name="T5" fmla="*/ 0 h 2169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92"/>
                <a:gd name="T11" fmla="*/ 43200 w 43200"/>
                <a:gd name="T12" fmla="*/ 21692 h 216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92" fill="none" extrusionOk="0">
                  <a:moveTo>
                    <a:pt x="0" y="21691"/>
                  </a:moveTo>
                  <a:cubicBezTo>
                    <a:pt x="0" y="21661"/>
                    <a:pt x="0" y="2163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692" stroke="0" extrusionOk="0">
                  <a:moveTo>
                    <a:pt x="0" y="21691"/>
                  </a:moveTo>
                  <a:cubicBezTo>
                    <a:pt x="0" y="21661"/>
                    <a:pt x="0" y="2163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0" y="2169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2806" name="Object 8"/>
            <p:cNvGraphicFramePr>
              <a:graphicFrameLocks noChangeAspect="1"/>
            </p:cNvGraphicFramePr>
            <p:nvPr/>
          </p:nvGraphicFramePr>
          <p:xfrm>
            <a:off x="4238" y="1968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9" name="Equation" r:id="rId10" imgW="152268" imgH="406048" progId="Equation.3">
                    <p:embed/>
                  </p:oleObj>
                </mc:Choice>
                <mc:Fallback>
                  <p:oleObj name="Equation" r:id="rId10" imgW="152268" imgH="406048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8" y="1968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3962400" y="3033713"/>
            <a:ext cx="4343400" cy="800100"/>
            <a:chOff x="2496" y="1994"/>
            <a:chExt cx="2736" cy="504"/>
          </a:xfrm>
        </p:grpSpPr>
        <p:sp>
          <p:nvSpPr>
            <p:cNvPr id="32803" name="Arc 37"/>
            <p:cNvSpPr>
              <a:spLocks/>
            </p:cNvSpPr>
            <p:nvPr/>
          </p:nvSpPr>
          <p:spPr bwMode="auto">
            <a:xfrm flipH="1" flipV="1">
              <a:off x="2496" y="2258"/>
              <a:ext cx="2736" cy="240"/>
            </a:xfrm>
            <a:custGeom>
              <a:avLst/>
              <a:gdLst>
                <a:gd name="T0" fmla="*/ 0 w 43200"/>
                <a:gd name="T1" fmla="*/ 0 h 21601"/>
                <a:gd name="T2" fmla="*/ 0 w 43200"/>
                <a:gd name="T3" fmla="*/ 0 h 21601"/>
                <a:gd name="T4" fmla="*/ 0 w 43200"/>
                <a:gd name="T5" fmla="*/ 0 h 2160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1"/>
                <a:gd name="T11" fmla="*/ 43200 w 43200"/>
                <a:gd name="T12" fmla="*/ 21601 h 216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1" fill="none" extrusionOk="0">
                  <a:moveTo>
                    <a:pt x="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601" stroke="0" extrusionOk="0">
                  <a:moveTo>
                    <a:pt x="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2804" name="Object 7"/>
            <p:cNvGraphicFramePr>
              <a:graphicFrameLocks noChangeAspect="1"/>
            </p:cNvGraphicFramePr>
            <p:nvPr/>
          </p:nvGraphicFramePr>
          <p:xfrm>
            <a:off x="4944" y="1994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0" name="Equation" r:id="rId11" imgW="152268" imgH="406048" progId="Equation.3">
                    <p:embed/>
                  </p:oleObj>
                </mc:Choice>
                <mc:Fallback>
                  <p:oleObj name="Equation" r:id="rId11" imgW="152268" imgH="406048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994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45"/>
          <p:cNvGrpSpPr>
            <a:grpSpLocks/>
          </p:cNvGrpSpPr>
          <p:nvPr/>
        </p:nvGrpSpPr>
        <p:grpSpPr bwMode="auto">
          <a:xfrm>
            <a:off x="3244850" y="2747963"/>
            <a:ext cx="601663" cy="650875"/>
            <a:chOff x="2044" y="1814"/>
            <a:chExt cx="379" cy="410"/>
          </a:xfrm>
        </p:grpSpPr>
        <p:graphicFrame>
          <p:nvGraphicFramePr>
            <p:cNvPr id="32801" name="Object 6"/>
            <p:cNvGraphicFramePr>
              <a:graphicFrameLocks noChangeAspect="1"/>
            </p:cNvGraphicFramePr>
            <p:nvPr/>
          </p:nvGraphicFramePr>
          <p:xfrm>
            <a:off x="2044" y="1814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1" name="Equation" r:id="rId12" imgW="152268" imgH="406048" progId="Equation.3">
                    <p:embed/>
                  </p:oleObj>
                </mc:Choice>
                <mc:Fallback>
                  <p:oleObj name="Equation" r:id="rId12" imgW="152268" imgH="406048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4" y="1814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02" name="Arc 39"/>
            <p:cNvSpPr>
              <a:spLocks/>
            </p:cNvSpPr>
            <p:nvPr/>
          </p:nvSpPr>
          <p:spPr bwMode="auto">
            <a:xfrm flipH="1">
              <a:off x="2196" y="1908"/>
              <a:ext cx="227" cy="227"/>
            </a:xfrm>
            <a:custGeom>
              <a:avLst/>
              <a:gdLst>
                <a:gd name="T0" fmla="*/ 0 w 42555"/>
                <a:gd name="T1" fmla="*/ 0 h 43200"/>
                <a:gd name="T2" fmla="*/ 0 w 42555"/>
                <a:gd name="T3" fmla="*/ 0 h 43200"/>
                <a:gd name="T4" fmla="*/ 0 w 42555"/>
                <a:gd name="T5" fmla="*/ 0 h 43200"/>
                <a:gd name="T6" fmla="*/ 0 60000 65536"/>
                <a:gd name="T7" fmla="*/ 0 60000 65536"/>
                <a:gd name="T8" fmla="*/ 0 60000 65536"/>
                <a:gd name="T9" fmla="*/ 0 w 42555"/>
                <a:gd name="T10" fmla="*/ 0 h 43200"/>
                <a:gd name="T11" fmla="*/ 42555 w 4255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555" h="43200" fill="none" extrusionOk="0">
                  <a:moveTo>
                    <a:pt x="0" y="16360"/>
                  </a:moveTo>
                  <a:cubicBezTo>
                    <a:pt x="2404" y="6745"/>
                    <a:pt x="11043" y="-1"/>
                    <a:pt x="20955" y="0"/>
                  </a:cubicBezTo>
                  <a:cubicBezTo>
                    <a:pt x="32884" y="0"/>
                    <a:pt x="42555" y="9670"/>
                    <a:pt x="42555" y="21600"/>
                  </a:cubicBezTo>
                  <a:cubicBezTo>
                    <a:pt x="42555" y="33529"/>
                    <a:pt x="32884" y="43200"/>
                    <a:pt x="20955" y="43200"/>
                  </a:cubicBezTo>
                  <a:cubicBezTo>
                    <a:pt x="16615" y="43200"/>
                    <a:pt x="12375" y="41892"/>
                    <a:pt x="8789" y="39448"/>
                  </a:cubicBezTo>
                </a:path>
                <a:path w="42555" h="43200" stroke="0" extrusionOk="0">
                  <a:moveTo>
                    <a:pt x="0" y="16360"/>
                  </a:moveTo>
                  <a:cubicBezTo>
                    <a:pt x="2404" y="6745"/>
                    <a:pt x="11043" y="-1"/>
                    <a:pt x="20955" y="0"/>
                  </a:cubicBezTo>
                  <a:cubicBezTo>
                    <a:pt x="32884" y="0"/>
                    <a:pt x="42555" y="9670"/>
                    <a:pt x="42555" y="21600"/>
                  </a:cubicBezTo>
                  <a:cubicBezTo>
                    <a:pt x="42555" y="33529"/>
                    <a:pt x="32884" y="43200"/>
                    <a:pt x="20955" y="43200"/>
                  </a:cubicBezTo>
                  <a:cubicBezTo>
                    <a:pt x="16615" y="43200"/>
                    <a:pt x="12375" y="41892"/>
                    <a:pt x="8789" y="39448"/>
                  </a:cubicBezTo>
                  <a:lnTo>
                    <a:pt x="20955" y="21600"/>
                  </a:lnTo>
                  <a:lnTo>
                    <a:pt x="0" y="1636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3983038" y="2230438"/>
            <a:ext cx="1011237" cy="827087"/>
            <a:chOff x="2509" y="1488"/>
            <a:chExt cx="637" cy="521"/>
          </a:xfrm>
        </p:grpSpPr>
        <p:graphicFrame>
          <p:nvGraphicFramePr>
            <p:cNvPr id="32799" name="Object 5"/>
            <p:cNvGraphicFramePr>
              <a:graphicFrameLocks noChangeAspect="1"/>
            </p:cNvGraphicFramePr>
            <p:nvPr/>
          </p:nvGraphicFramePr>
          <p:xfrm>
            <a:off x="2764" y="1488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2" name="Equation" r:id="rId13" imgW="152268" imgH="406048" progId="Equation.3">
                    <p:embed/>
                  </p:oleObj>
                </mc:Choice>
                <mc:Fallback>
                  <p:oleObj name="Equation" r:id="rId13" imgW="152268" imgH="406048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1488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00" name="Arc 46"/>
            <p:cNvSpPr>
              <a:spLocks/>
            </p:cNvSpPr>
            <p:nvPr/>
          </p:nvSpPr>
          <p:spPr bwMode="auto">
            <a:xfrm flipH="1">
              <a:off x="2509" y="1895"/>
              <a:ext cx="637" cy="114"/>
            </a:xfrm>
            <a:custGeom>
              <a:avLst/>
              <a:gdLst>
                <a:gd name="T0" fmla="*/ 0 w 43200"/>
                <a:gd name="T1" fmla="*/ 0 h 24039"/>
                <a:gd name="T2" fmla="*/ 0 w 43200"/>
                <a:gd name="T3" fmla="*/ 0 h 24039"/>
                <a:gd name="T4" fmla="*/ 0 w 43200"/>
                <a:gd name="T5" fmla="*/ 0 h 2403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039"/>
                <a:gd name="T11" fmla="*/ 43200 w 43200"/>
                <a:gd name="T12" fmla="*/ 24039 h 240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039" fill="none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4039" stroke="0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38" y="2403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48"/>
          <p:cNvGrpSpPr>
            <a:grpSpLocks/>
          </p:cNvGrpSpPr>
          <p:nvPr/>
        </p:nvGrpSpPr>
        <p:grpSpPr bwMode="auto">
          <a:xfrm>
            <a:off x="5124450" y="2230438"/>
            <a:ext cx="1011238" cy="827087"/>
            <a:chOff x="2509" y="1488"/>
            <a:chExt cx="637" cy="521"/>
          </a:xfrm>
        </p:grpSpPr>
        <p:graphicFrame>
          <p:nvGraphicFramePr>
            <p:cNvPr id="32797" name="Object 4"/>
            <p:cNvGraphicFramePr>
              <a:graphicFrameLocks noChangeAspect="1"/>
            </p:cNvGraphicFramePr>
            <p:nvPr/>
          </p:nvGraphicFramePr>
          <p:xfrm>
            <a:off x="2764" y="1488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3" name="Equation" r:id="rId14" imgW="152268" imgH="406048" progId="Equation.3">
                    <p:embed/>
                  </p:oleObj>
                </mc:Choice>
                <mc:Fallback>
                  <p:oleObj name="Equation" r:id="rId14" imgW="152268" imgH="406048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1488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8" name="Arc 50"/>
            <p:cNvSpPr>
              <a:spLocks/>
            </p:cNvSpPr>
            <p:nvPr/>
          </p:nvSpPr>
          <p:spPr bwMode="auto">
            <a:xfrm flipH="1">
              <a:off x="2509" y="1895"/>
              <a:ext cx="637" cy="114"/>
            </a:xfrm>
            <a:custGeom>
              <a:avLst/>
              <a:gdLst>
                <a:gd name="T0" fmla="*/ 0 w 43200"/>
                <a:gd name="T1" fmla="*/ 0 h 24039"/>
                <a:gd name="T2" fmla="*/ 0 w 43200"/>
                <a:gd name="T3" fmla="*/ 0 h 24039"/>
                <a:gd name="T4" fmla="*/ 0 w 43200"/>
                <a:gd name="T5" fmla="*/ 0 h 2403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039"/>
                <a:gd name="T11" fmla="*/ 43200 w 43200"/>
                <a:gd name="T12" fmla="*/ 24039 h 240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039" fill="none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4039" stroke="0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38" y="2403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52"/>
          <p:cNvGrpSpPr>
            <a:grpSpLocks/>
          </p:cNvGrpSpPr>
          <p:nvPr/>
        </p:nvGrpSpPr>
        <p:grpSpPr bwMode="auto">
          <a:xfrm>
            <a:off x="6229350" y="2211388"/>
            <a:ext cx="1011238" cy="827087"/>
            <a:chOff x="2509" y="1488"/>
            <a:chExt cx="637" cy="521"/>
          </a:xfrm>
        </p:grpSpPr>
        <p:graphicFrame>
          <p:nvGraphicFramePr>
            <p:cNvPr id="32795" name="Object 3"/>
            <p:cNvGraphicFramePr>
              <a:graphicFrameLocks noChangeAspect="1"/>
            </p:cNvGraphicFramePr>
            <p:nvPr/>
          </p:nvGraphicFramePr>
          <p:xfrm>
            <a:off x="2764" y="1488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4" name="Equation" r:id="rId15" imgW="152268" imgH="406048" progId="Equation.3">
                    <p:embed/>
                  </p:oleObj>
                </mc:Choice>
                <mc:Fallback>
                  <p:oleObj name="Equation" r:id="rId15" imgW="152268" imgH="406048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1488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6" name="Arc 54"/>
            <p:cNvSpPr>
              <a:spLocks/>
            </p:cNvSpPr>
            <p:nvPr/>
          </p:nvSpPr>
          <p:spPr bwMode="auto">
            <a:xfrm flipH="1">
              <a:off x="2509" y="1895"/>
              <a:ext cx="637" cy="114"/>
            </a:xfrm>
            <a:custGeom>
              <a:avLst/>
              <a:gdLst>
                <a:gd name="T0" fmla="*/ 0 w 43200"/>
                <a:gd name="T1" fmla="*/ 0 h 24039"/>
                <a:gd name="T2" fmla="*/ 0 w 43200"/>
                <a:gd name="T3" fmla="*/ 0 h 24039"/>
                <a:gd name="T4" fmla="*/ 0 w 43200"/>
                <a:gd name="T5" fmla="*/ 0 h 2403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039"/>
                <a:gd name="T11" fmla="*/ 43200 w 43200"/>
                <a:gd name="T12" fmla="*/ 24039 h 240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039" fill="none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4039" stroke="0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38" y="2403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56"/>
          <p:cNvGrpSpPr>
            <a:grpSpLocks/>
          </p:cNvGrpSpPr>
          <p:nvPr/>
        </p:nvGrpSpPr>
        <p:grpSpPr bwMode="auto">
          <a:xfrm>
            <a:off x="7372350" y="2230438"/>
            <a:ext cx="1011238" cy="827087"/>
            <a:chOff x="2509" y="1488"/>
            <a:chExt cx="637" cy="521"/>
          </a:xfrm>
        </p:grpSpPr>
        <p:graphicFrame>
          <p:nvGraphicFramePr>
            <p:cNvPr id="32793" name="Object 2"/>
            <p:cNvGraphicFramePr>
              <a:graphicFrameLocks noChangeAspect="1"/>
            </p:cNvGraphicFramePr>
            <p:nvPr/>
          </p:nvGraphicFramePr>
          <p:xfrm>
            <a:off x="2764" y="1488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5" name="Equation" r:id="rId16" imgW="152268" imgH="406048" progId="Equation.3">
                    <p:embed/>
                  </p:oleObj>
                </mc:Choice>
                <mc:Fallback>
                  <p:oleObj name="Equation" r:id="rId16" imgW="152268" imgH="406048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1488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4" name="Arc 58"/>
            <p:cNvSpPr>
              <a:spLocks/>
            </p:cNvSpPr>
            <p:nvPr/>
          </p:nvSpPr>
          <p:spPr bwMode="auto">
            <a:xfrm flipH="1">
              <a:off x="2509" y="1895"/>
              <a:ext cx="637" cy="114"/>
            </a:xfrm>
            <a:custGeom>
              <a:avLst/>
              <a:gdLst>
                <a:gd name="T0" fmla="*/ 0 w 43200"/>
                <a:gd name="T1" fmla="*/ 0 h 24039"/>
                <a:gd name="T2" fmla="*/ 0 w 43200"/>
                <a:gd name="T3" fmla="*/ 0 h 24039"/>
                <a:gd name="T4" fmla="*/ 0 w 43200"/>
                <a:gd name="T5" fmla="*/ 0 h 2403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039"/>
                <a:gd name="T11" fmla="*/ 43200 w 43200"/>
                <a:gd name="T12" fmla="*/ 24039 h 240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039" fill="none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4039" stroke="0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38" y="2403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33</a:t>
            </a:r>
            <a:r>
              <a:rPr lang="zh-CN" altLang="en-US" smtClean="0"/>
              <a:t>－</a:t>
            </a:r>
            <a:fld id="{44DA18E1-C29D-48A6-AB9E-AEC722307D01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5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5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/>
      <p:bldP spid="276487" grpId="0" autoUpdateAnimBg="0"/>
      <p:bldP spid="27650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44C56BA-0DBD-4394-A298-BEAAAD715E33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2019/10/12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379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dirty="0" smtClean="0"/>
              <a:t>例</a:t>
            </a:r>
            <a:r>
              <a:rPr lang="en-US" altLang="zh-CN" dirty="0" smtClean="0"/>
              <a:t>4(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057275"/>
            <a:ext cx="7696200" cy="474663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对状态</a:t>
            </a:r>
            <a:r>
              <a:rPr lang="en-US" altLang="zh-CN" sz="2400" smtClean="0"/>
              <a:t>0</a:t>
            </a:r>
          </a:p>
        </p:txBody>
      </p:sp>
      <p:graphicFrame>
        <p:nvGraphicFramePr>
          <p:cNvPr id="296960" name="Object 0"/>
          <p:cNvGraphicFramePr>
            <a:graphicFrameLocks noChangeAspect="1"/>
          </p:cNvGraphicFramePr>
          <p:nvPr/>
        </p:nvGraphicFramePr>
        <p:xfrm>
          <a:off x="1828800" y="1473200"/>
          <a:ext cx="457993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5" name="Equation" r:id="rId3" imgW="2527300" imgH="406400" progId="Equation.3">
                  <p:embed/>
                </p:oleObj>
              </mc:Choice>
              <mc:Fallback>
                <p:oleObj name="Equation" r:id="rId3" imgW="2527300" imgH="4064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73200"/>
                        <a:ext cx="4579938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1" name="Object 1"/>
          <p:cNvGraphicFramePr>
            <a:graphicFrameLocks noChangeAspect="1"/>
          </p:cNvGraphicFramePr>
          <p:nvPr/>
        </p:nvGraphicFramePr>
        <p:xfrm>
          <a:off x="1811338" y="2203450"/>
          <a:ext cx="2913062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6" name="Equation" r:id="rId5" imgW="1637589" imgH="431613" progId="Equation.3">
                  <p:embed/>
                </p:oleObj>
              </mc:Choice>
              <mc:Fallback>
                <p:oleObj name="Equation" r:id="rId5" imgW="1637589" imgH="431613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2203450"/>
                        <a:ext cx="2913062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2" name="Object 2"/>
          <p:cNvGraphicFramePr>
            <a:graphicFrameLocks noChangeAspect="1"/>
          </p:cNvGraphicFramePr>
          <p:nvPr/>
        </p:nvGraphicFramePr>
        <p:xfrm>
          <a:off x="1828800" y="2630488"/>
          <a:ext cx="5922963" cy="156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7" name="Equation" r:id="rId7" imgW="2895600" imgH="762000" progId="Equation.3">
                  <p:embed/>
                </p:oleObj>
              </mc:Choice>
              <mc:Fallback>
                <p:oleObj name="Equation" r:id="rId7" imgW="2895600" imgH="762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630488"/>
                        <a:ext cx="5922963" cy="156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3" name="Object 3"/>
          <p:cNvGraphicFramePr>
            <a:graphicFrameLocks noChangeAspect="1"/>
          </p:cNvGraphicFramePr>
          <p:nvPr/>
        </p:nvGraphicFramePr>
        <p:xfrm>
          <a:off x="1828800" y="3886200"/>
          <a:ext cx="22098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8" name="Equation" r:id="rId9" imgW="1244060" imgH="406224" progId="Equation.3">
                  <p:embed/>
                </p:oleObj>
              </mc:Choice>
              <mc:Fallback>
                <p:oleObj name="Equation" r:id="rId9" imgW="1244060" imgH="40622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86200"/>
                        <a:ext cx="22098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12" name="Rectangle 8"/>
          <p:cNvSpPr>
            <a:spLocks noChangeArrowheads="1"/>
          </p:cNvSpPr>
          <p:nvPr/>
        </p:nvSpPr>
        <p:spPr bwMode="auto">
          <a:xfrm>
            <a:off x="1143000" y="4572000"/>
            <a:ext cx="7772400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ClrTx/>
              <a:buFontTx/>
              <a:buNone/>
            </a:pPr>
            <a:r>
              <a:rPr lang="zh-CN" altLang="en-US" sz="2400"/>
              <a:t>故状态</a:t>
            </a:r>
            <a:r>
              <a:rPr lang="en-US" altLang="zh-CN" sz="2400"/>
              <a:t>0</a:t>
            </a:r>
            <a:r>
              <a:rPr lang="zh-CN" altLang="en-US" sz="2400"/>
              <a:t>为非周期、正常返、遍历状态。又因</a:t>
            </a:r>
            <a:r>
              <a:rPr lang="en-US" altLang="zh-CN" sz="2400"/>
              <a:t>p</a:t>
            </a:r>
            <a:r>
              <a:rPr lang="en-US" altLang="zh-CN" sz="2400" baseline="-25000"/>
              <a:t>i0</a:t>
            </a:r>
            <a:r>
              <a:rPr lang="en-US" altLang="zh-CN" sz="2400"/>
              <a:t>=  </a:t>
            </a:r>
            <a:r>
              <a:rPr lang="zh-CN" altLang="en-US" sz="2400"/>
              <a:t>，</a:t>
            </a:r>
            <a:r>
              <a:rPr lang="en-US" altLang="zh-CN" sz="2400"/>
              <a:t>i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E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ClrTx/>
              <a:buFontTx/>
              <a:buNone/>
            </a:pPr>
            <a:r>
              <a:rPr lang="zh-CN" altLang="en-US" sz="2400"/>
              <a:t>＝</a:t>
            </a:r>
            <a:r>
              <a:rPr lang="en-US" altLang="zh-CN" sz="2400"/>
              <a:t>{0, 1, 2, …}</a:t>
            </a:r>
            <a:r>
              <a:rPr lang="zh-CN" altLang="en-US" sz="2400"/>
              <a:t>，从而状态</a:t>
            </a:r>
            <a:r>
              <a:rPr lang="en-US" altLang="zh-CN" sz="2400"/>
              <a:t>i</a:t>
            </a:r>
            <a:r>
              <a:rPr lang="zh-CN" altLang="en-US" sz="2400"/>
              <a:t>（</a:t>
            </a:r>
            <a:r>
              <a:rPr lang="en-US" altLang="zh-CN" sz="2400"/>
              <a:t>i=0, 1, 2, …</a:t>
            </a:r>
            <a:r>
              <a:rPr lang="zh-CN" altLang="en-US" sz="2400"/>
              <a:t>）与状态</a:t>
            </a:r>
            <a:r>
              <a:rPr lang="en-US" altLang="zh-CN" sz="2400"/>
              <a:t>0</a:t>
            </a:r>
            <a:r>
              <a:rPr lang="zh-CN" altLang="en-US" sz="2400"/>
              <a:t>互通，故状态</a:t>
            </a:r>
            <a:r>
              <a:rPr lang="en-US" altLang="zh-CN" sz="2400"/>
              <a:t>i=1, 2, 3, …</a:t>
            </a:r>
            <a:r>
              <a:rPr lang="zh-CN" altLang="en-US" sz="2400"/>
              <a:t>与状态</a:t>
            </a:r>
            <a:r>
              <a:rPr lang="en-US" altLang="zh-CN" sz="2400"/>
              <a:t>0</a:t>
            </a:r>
            <a:r>
              <a:rPr lang="zh-CN" altLang="en-US" sz="2400"/>
              <a:t>有相同的状态性质，都是非周期、正常返、遍历状态。因此该马氏链为不可约遍历的齐次马氏链。所有状态均为非周期、正常返、遍历状态。</a:t>
            </a:r>
          </a:p>
        </p:txBody>
      </p:sp>
      <p:graphicFrame>
        <p:nvGraphicFramePr>
          <p:cNvPr id="296964" name="Object 4"/>
          <p:cNvGraphicFramePr>
            <a:graphicFrameLocks noChangeAspect="1"/>
          </p:cNvGraphicFramePr>
          <p:nvPr/>
        </p:nvGraphicFramePr>
        <p:xfrm>
          <a:off x="7610475" y="4379913"/>
          <a:ext cx="2762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9" name="Equation" r:id="rId11" imgW="152268" imgH="406048" progId="Equation.3">
                  <p:embed/>
                </p:oleObj>
              </mc:Choice>
              <mc:Fallback>
                <p:oleObj name="Equation" r:id="rId11" imgW="152268" imgH="40604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0475" y="4379913"/>
                        <a:ext cx="27622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33</a:t>
            </a:r>
            <a:r>
              <a:rPr lang="zh-CN" altLang="en-US" smtClean="0"/>
              <a:t>－</a:t>
            </a:r>
            <a:fld id="{44DA18E1-C29D-48A6-AB9E-AEC722307D01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6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6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 autoUpdateAnimBg="0" advAuto="0"/>
      <p:bldP spid="27751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DA77A8-8973-4061-8206-F6F03E6375C5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2019/10/12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277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dirty="0" smtClean="0"/>
              <a:t>例</a:t>
            </a:r>
            <a:r>
              <a:rPr lang="en-US" altLang="zh-CN" dirty="0" smtClean="0"/>
              <a:t>5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8400" y="980728"/>
            <a:ext cx="7561263" cy="1124410"/>
          </a:xfrm>
        </p:spPr>
        <p:txBody>
          <a:bodyPr/>
          <a:lstStyle/>
          <a:p>
            <a:pPr>
              <a:lnSpc>
                <a:spcPct val="150000"/>
              </a:lnSpc>
              <a:buClrTx/>
              <a:buFontTx/>
              <a:buNone/>
            </a:pPr>
            <a:r>
              <a:rPr lang="zh-CN" altLang="en-US" sz="2600" dirty="0" smtClean="0"/>
              <a:t>设齐次马氏链的状态空间</a:t>
            </a:r>
            <a:r>
              <a:rPr lang="en-US" altLang="zh-CN" sz="2600" dirty="0" smtClean="0"/>
              <a:t>E</a:t>
            </a:r>
            <a:r>
              <a:rPr lang="zh-CN" altLang="en-US" sz="2600" dirty="0" smtClean="0"/>
              <a:t>＝</a:t>
            </a:r>
            <a:r>
              <a:rPr lang="en-US" altLang="zh-CN" sz="2600" dirty="0" smtClean="0"/>
              <a:t>{0, 1, 2, …}</a:t>
            </a:r>
            <a:r>
              <a:rPr lang="zh-CN" altLang="en-US" sz="2600" dirty="0" smtClean="0"/>
              <a:t>，转移概率为</a:t>
            </a:r>
          </a:p>
        </p:txBody>
      </p:sp>
      <p:graphicFrame>
        <p:nvGraphicFramePr>
          <p:cNvPr id="295936" name="Object 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7117982"/>
              </p:ext>
            </p:extLst>
          </p:nvPr>
        </p:nvGraphicFramePr>
        <p:xfrm>
          <a:off x="2655576" y="3812442"/>
          <a:ext cx="3860640" cy="2819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2" name="Equation" r:id="rId3" imgW="1930320" imgH="1879560" progId="Equation.DSMT4">
                  <p:embed/>
                </p:oleObj>
              </mc:Choice>
              <mc:Fallback>
                <p:oleObj name="Equation" r:id="rId3" imgW="1930320" imgH="1879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576" y="3812442"/>
                        <a:ext cx="3860640" cy="2819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Rectangle 5"/>
          <p:cNvSpPr>
            <a:spLocks noChangeArrowheads="1"/>
          </p:cNvSpPr>
          <p:nvPr/>
        </p:nvSpPr>
        <p:spPr bwMode="auto">
          <a:xfrm>
            <a:off x="1168400" y="2743200"/>
            <a:ext cx="22415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600"/>
              <a:t>状态转移图</a:t>
            </a:r>
          </a:p>
        </p:txBody>
      </p:sp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1168400" y="4976050"/>
            <a:ext cx="1525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600" dirty="0"/>
              <a:t>转移矩阵</a:t>
            </a:r>
          </a:p>
        </p:txBody>
      </p:sp>
      <p:graphicFrame>
        <p:nvGraphicFramePr>
          <p:cNvPr id="3277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387008"/>
              </p:ext>
            </p:extLst>
          </p:nvPr>
        </p:nvGraphicFramePr>
        <p:xfrm>
          <a:off x="2072208" y="1471613"/>
          <a:ext cx="6172200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3" name="Equation" r:id="rId5" imgW="2984400" imgH="393480" progId="Equation.DSMT4">
                  <p:embed/>
                </p:oleObj>
              </mc:Choice>
              <mc:Fallback>
                <p:oleObj name="Equation" r:id="rId5" imgW="2984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2208" y="1471613"/>
                        <a:ext cx="6172200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3778250" y="2986088"/>
            <a:ext cx="360363" cy="457200"/>
            <a:chOff x="2380" y="1964"/>
            <a:chExt cx="227" cy="288"/>
          </a:xfrm>
        </p:grpSpPr>
        <p:sp>
          <p:nvSpPr>
            <p:cNvPr id="32817" name="Oval 9"/>
            <p:cNvSpPr>
              <a:spLocks noChangeArrowheads="1"/>
            </p:cNvSpPr>
            <p:nvPr/>
          </p:nvSpPr>
          <p:spPr bwMode="auto">
            <a:xfrm>
              <a:off x="2380" y="199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32818" name="Rectangle 10"/>
            <p:cNvSpPr>
              <a:spLocks noChangeArrowheads="1"/>
            </p:cNvSpPr>
            <p:nvPr/>
          </p:nvSpPr>
          <p:spPr bwMode="auto">
            <a:xfrm>
              <a:off x="2395" y="19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4902200" y="2986088"/>
            <a:ext cx="360363" cy="457200"/>
            <a:chOff x="3088" y="1964"/>
            <a:chExt cx="227" cy="288"/>
          </a:xfrm>
        </p:grpSpPr>
        <p:sp>
          <p:nvSpPr>
            <p:cNvPr id="32815" name="Oval 11"/>
            <p:cNvSpPr>
              <a:spLocks noChangeArrowheads="1"/>
            </p:cNvSpPr>
            <p:nvPr/>
          </p:nvSpPr>
          <p:spPr bwMode="auto">
            <a:xfrm>
              <a:off x="3088" y="199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32816" name="Rectangle 12"/>
            <p:cNvSpPr>
              <a:spLocks noChangeArrowheads="1"/>
            </p:cNvSpPr>
            <p:nvPr/>
          </p:nvSpPr>
          <p:spPr bwMode="auto">
            <a:xfrm>
              <a:off x="3103" y="19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6026150" y="2986088"/>
            <a:ext cx="360363" cy="457200"/>
            <a:chOff x="3796" y="1964"/>
            <a:chExt cx="227" cy="288"/>
          </a:xfrm>
        </p:grpSpPr>
        <p:sp>
          <p:nvSpPr>
            <p:cNvPr id="32813" name="Oval 13"/>
            <p:cNvSpPr>
              <a:spLocks noChangeArrowheads="1"/>
            </p:cNvSpPr>
            <p:nvPr/>
          </p:nvSpPr>
          <p:spPr bwMode="auto">
            <a:xfrm>
              <a:off x="3796" y="199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32814" name="Rectangle 14"/>
            <p:cNvSpPr>
              <a:spLocks noChangeArrowheads="1"/>
            </p:cNvSpPr>
            <p:nvPr/>
          </p:nvSpPr>
          <p:spPr bwMode="auto">
            <a:xfrm>
              <a:off x="3811" y="19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7151688" y="2986088"/>
            <a:ext cx="360362" cy="457200"/>
            <a:chOff x="4505" y="1964"/>
            <a:chExt cx="227" cy="288"/>
          </a:xfrm>
        </p:grpSpPr>
        <p:sp>
          <p:nvSpPr>
            <p:cNvPr id="32811" name="Oval 15"/>
            <p:cNvSpPr>
              <a:spLocks noChangeArrowheads="1"/>
            </p:cNvSpPr>
            <p:nvPr/>
          </p:nvSpPr>
          <p:spPr bwMode="auto">
            <a:xfrm>
              <a:off x="4505" y="199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32812" name="Rectangle 16"/>
            <p:cNvSpPr>
              <a:spLocks noChangeArrowheads="1"/>
            </p:cNvSpPr>
            <p:nvPr/>
          </p:nvSpPr>
          <p:spPr bwMode="auto">
            <a:xfrm>
              <a:off x="4520" y="19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3</a:t>
              </a:r>
            </a:p>
          </p:txBody>
        </p:sp>
      </p:grpSp>
      <p:sp>
        <p:nvSpPr>
          <p:cNvPr id="276504" name="Rectangle 24"/>
          <p:cNvSpPr>
            <a:spLocks noChangeArrowheads="1"/>
          </p:cNvSpPr>
          <p:nvPr/>
        </p:nvSpPr>
        <p:spPr bwMode="auto">
          <a:xfrm>
            <a:off x="8274050" y="2971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/>
              <a:t>…</a:t>
            </a:r>
          </a:p>
        </p:txBody>
      </p: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4159250" y="2890840"/>
            <a:ext cx="762000" cy="630238"/>
            <a:chOff x="2620" y="1904"/>
            <a:chExt cx="480" cy="397"/>
          </a:xfrm>
        </p:grpSpPr>
        <p:sp>
          <p:nvSpPr>
            <p:cNvPr id="32809" name="Arc 17"/>
            <p:cNvSpPr>
              <a:spLocks/>
            </p:cNvSpPr>
            <p:nvPr/>
          </p:nvSpPr>
          <p:spPr bwMode="auto">
            <a:xfrm flipH="1" flipV="1">
              <a:off x="2620" y="2138"/>
              <a:ext cx="480" cy="144"/>
            </a:xfrm>
            <a:custGeom>
              <a:avLst/>
              <a:gdLst>
                <a:gd name="T0" fmla="*/ 0 w 42764"/>
                <a:gd name="T1" fmla="*/ 0 h 21600"/>
                <a:gd name="T2" fmla="*/ 0 w 42764"/>
                <a:gd name="T3" fmla="*/ 0 h 21600"/>
                <a:gd name="T4" fmla="*/ 0 w 42764"/>
                <a:gd name="T5" fmla="*/ 0 h 21600"/>
                <a:gd name="T6" fmla="*/ 0 60000 65536"/>
                <a:gd name="T7" fmla="*/ 0 60000 65536"/>
                <a:gd name="T8" fmla="*/ 0 60000 65536"/>
                <a:gd name="T9" fmla="*/ 0 w 42764"/>
                <a:gd name="T10" fmla="*/ 0 h 21600"/>
                <a:gd name="T11" fmla="*/ 42764 w 4276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764" h="21600" fill="none" extrusionOk="0">
                  <a:moveTo>
                    <a:pt x="-1" y="17283"/>
                  </a:moveTo>
                  <a:cubicBezTo>
                    <a:pt x="2050" y="7225"/>
                    <a:pt x="10898" y="-1"/>
                    <a:pt x="21164" y="0"/>
                  </a:cubicBezTo>
                  <a:cubicBezTo>
                    <a:pt x="33093" y="0"/>
                    <a:pt x="42764" y="9670"/>
                    <a:pt x="42764" y="21600"/>
                  </a:cubicBezTo>
                </a:path>
                <a:path w="42764" h="21600" stroke="0" extrusionOk="0">
                  <a:moveTo>
                    <a:pt x="-1" y="17283"/>
                  </a:moveTo>
                  <a:cubicBezTo>
                    <a:pt x="2050" y="7225"/>
                    <a:pt x="10898" y="-1"/>
                    <a:pt x="21164" y="0"/>
                  </a:cubicBezTo>
                  <a:cubicBezTo>
                    <a:pt x="33093" y="0"/>
                    <a:pt x="42764" y="9670"/>
                    <a:pt x="42764" y="21600"/>
                  </a:cubicBezTo>
                  <a:lnTo>
                    <a:pt x="21164" y="21600"/>
                  </a:lnTo>
                  <a:lnTo>
                    <a:pt x="-1" y="1728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281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0254805"/>
                </p:ext>
              </p:extLst>
            </p:nvPr>
          </p:nvGraphicFramePr>
          <p:xfrm>
            <a:off x="2764" y="1904"/>
            <a:ext cx="158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74" name="Equation" r:id="rId7" imgW="152280" imgH="393480" progId="Equation.DSMT4">
                    <p:embed/>
                  </p:oleObj>
                </mc:Choice>
                <mc:Fallback>
                  <p:oleObj name="Equation" r:id="rId7" imgW="1522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1904"/>
                          <a:ext cx="158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4078288" y="2890838"/>
            <a:ext cx="2132012" cy="711200"/>
            <a:chOff x="2545" y="1904"/>
            <a:chExt cx="1343" cy="448"/>
          </a:xfrm>
        </p:grpSpPr>
        <p:sp>
          <p:nvSpPr>
            <p:cNvPr id="32807" name="Arc 18"/>
            <p:cNvSpPr>
              <a:spLocks/>
            </p:cNvSpPr>
            <p:nvPr/>
          </p:nvSpPr>
          <p:spPr bwMode="auto">
            <a:xfrm flipH="1" flipV="1">
              <a:off x="2545" y="2208"/>
              <a:ext cx="1343" cy="144"/>
            </a:xfrm>
            <a:custGeom>
              <a:avLst/>
              <a:gdLst>
                <a:gd name="T0" fmla="*/ 0 w 42274"/>
                <a:gd name="T1" fmla="*/ 0 h 21600"/>
                <a:gd name="T2" fmla="*/ 0 w 42274"/>
                <a:gd name="T3" fmla="*/ 0 h 21600"/>
                <a:gd name="T4" fmla="*/ 0 w 42274"/>
                <a:gd name="T5" fmla="*/ 0 h 21600"/>
                <a:gd name="T6" fmla="*/ 0 60000 65536"/>
                <a:gd name="T7" fmla="*/ 0 60000 65536"/>
                <a:gd name="T8" fmla="*/ 0 60000 65536"/>
                <a:gd name="T9" fmla="*/ 0 w 42274"/>
                <a:gd name="T10" fmla="*/ 0 h 21600"/>
                <a:gd name="T11" fmla="*/ 42274 w 4227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74" h="21600" fill="none" extrusionOk="0">
                  <a:moveTo>
                    <a:pt x="0" y="15343"/>
                  </a:moveTo>
                  <a:cubicBezTo>
                    <a:pt x="2757" y="6231"/>
                    <a:pt x="11154" y="-1"/>
                    <a:pt x="20674" y="0"/>
                  </a:cubicBezTo>
                  <a:cubicBezTo>
                    <a:pt x="32603" y="0"/>
                    <a:pt x="42274" y="9670"/>
                    <a:pt x="42274" y="21600"/>
                  </a:cubicBezTo>
                </a:path>
                <a:path w="42274" h="21600" stroke="0" extrusionOk="0">
                  <a:moveTo>
                    <a:pt x="0" y="15343"/>
                  </a:moveTo>
                  <a:cubicBezTo>
                    <a:pt x="2757" y="6231"/>
                    <a:pt x="11154" y="-1"/>
                    <a:pt x="20674" y="0"/>
                  </a:cubicBezTo>
                  <a:cubicBezTo>
                    <a:pt x="32603" y="0"/>
                    <a:pt x="42274" y="9670"/>
                    <a:pt x="42274" y="21600"/>
                  </a:cubicBezTo>
                  <a:lnTo>
                    <a:pt x="20674" y="21600"/>
                  </a:lnTo>
                  <a:lnTo>
                    <a:pt x="0" y="1534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2808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2534354"/>
                </p:ext>
              </p:extLst>
            </p:nvPr>
          </p:nvGraphicFramePr>
          <p:xfrm>
            <a:off x="3490" y="1904"/>
            <a:ext cx="145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75" name="Equation" r:id="rId9" imgW="139680" imgH="393480" progId="Equation.DSMT4">
                    <p:embed/>
                  </p:oleObj>
                </mc:Choice>
                <mc:Fallback>
                  <p:oleObj name="Equation" r:id="rId9" imgW="1396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0" y="1904"/>
                          <a:ext cx="145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4005263" y="3001963"/>
            <a:ext cx="3348037" cy="773112"/>
            <a:chOff x="2523" y="1974"/>
            <a:chExt cx="2109" cy="487"/>
          </a:xfrm>
        </p:grpSpPr>
        <p:sp>
          <p:nvSpPr>
            <p:cNvPr id="32805" name="Arc 32"/>
            <p:cNvSpPr>
              <a:spLocks/>
            </p:cNvSpPr>
            <p:nvPr/>
          </p:nvSpPr>
          <p:spPr bwMode="auto">
            <a:xfrm flipH="1" flipV="1">
              <a:off x="2523" y="2220"/>
              <a:ext cx="2109" cy="241"/>
            </a:xfrm>
            <a:custGeom>
              <a:avLst/>
              <a:gdLst>
                <a:gd name="T0" fmla="*/ 0 w 43200"/>
                <a:gd name="T1" fmla="*/ 0 h 21692"/>
                <a:gd name="T2" fmla="*/ 0 w 43200"/>
                <a:gd name="T3" fmla="*/ 0 h 21692"/>
                <a:gd name="T4" fmla="*/ 0 w 43200"/>
                <a:gd name="T5" fmla="*/ 0 h 2169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92"/>
                <a:gd name="T11" fmla="*/ 43200 w 43200"/>
                <a:gd name="T12" fmla="*/ 21692 h 216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92" fill="none" extrusionOk="0">
                  <a:moveTo>
                    <a:pt x="0" y="21691"/>
                  </a:moveTo>
                  <a:cubicBezTo>
                    <a:pt x="0" y="21661"/>
                    <a:pt x="0" y="2163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692" stroke="0" extrusionOk="0">
                  <a:moveTo>
                    <a:pt x="0" y="21691"/>
                  </a:moveTo>
                  <a:cubicBezTo>
                    <a:pt x="0" y="21661"/>
                    <a:pt x="0" y="2163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0" y="2169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280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9688800"/>
                </p:ext>
              </p:extLst>
            </p:nvPr>
          </p:nvGraphicFramePr>
          <p:xfrm>
            <a:off x="4244" y="1974"/>
            <a:ext cx="145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76" name="Equation" r:id="rId11" imgW="139680" imgH="393480" progId="Equation.DSMT4">
                    <p:embed/>
                  </p:oleObj>
                </mc:Choice>
                <mc:Fallback>
                  <p:oleObj name="Equation" r:id="rId11" imgW="1396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4" y="1974"/>
                          <a:ext cx="145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3962400" y="3043238"/>
            <a:ext cx="4343400" cy="790575"/>
            <a:chOff x="2496" y="2000"/>
            <a:chExt cx="2736" cy="498"/>
          </a:xfrm>
        </p:grpSpPr>
        <p:sp>
          <p:nvSpPr>
            <p:cNvPr id="32803" name="Arc 37"/>
            <p:cNvSpPr>
              <a:spLocks/>
            </p:cNvSpPr>
            <p:nvPr/>
          </p:nvSpPr>
          <p:spPr bwMode="auto">
            <a:xfrm flipH="1" flipV="1">
              <a:off x="2496" y="2258"/>
              <a:ext cx="2736" cy="240"/>
            </a:xfrm>
            <a:custGeom>
              <a:avLst/>
              <a:gdLst>
                <a:gd name="T0" fmla="*/ 0 w 43200"/>
                <a:gd name="T1" fmla="*/ 0 h 21601"/>
                <a:gd name="T2" fmla="*/ 0 w 43200"/>
                <a:gd name="T3" fmla="*/ 0 h 21601"/>
                <a:gd name="T4" fmla="*/ 0 w 43200"/>
                <a:gd name="T5" fmla="*/ 0 h 2160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1"/>
                <a:gd name="T11" fmla="*/ 43200 w 43200"/>
                <a:gd name="T12" fmla="*/ 21601 h 216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1" fill="none" extrusionOk="0">
                  <a:moveTo>
                    <a:pt x="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601" stroke="0" extrusionOk="0">
                  <a:moveTo>
                    <a:pt x="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2804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1670857"/>
                </p:ext>
              </p:extLst>
            </p:nvPr>
          </p:nvGraphicFramePr>
          <p:xfrm>
            <a:off x="4950" y="2000"/>
            <a:ext cx="145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77" name="Equation" r:id="rId13" imgW="139680" imgH="393480" progId="Equation.DSMT4">
                    <p:embed/>
                  </p:oleObj>
                </mc:Choice>
                <mc:Fallback>
                  <p:oleObj name="Equation" r:id="rId13" imgW="1396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0" y="2000"/>
                          <a:ext cx="145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45"/>
          <p:cNvGrpSpPr>
            <a:grpSpLocks/>
          </p:cNvGrpSpPr>
          <p:nvPr/>
        </p:nvGrpSpPr>
        <p:grpSpPr bwMode="auto">
          <a:xfrm>
            <a:off x="3244850" y="2747963"/>
            <a:ext cx="601663" cy="650875"/>
            <a:chOff x="2044" y="1814"/>
            <a:chExt cx="379" cy="410"/>
          </a:xfrm>
        </p:grpSpPr>
        <p:graphicFrame>
          <p:nvGraphicFramePr>
            <p:cNvPr id="32801" name="Object 6"/>
            <p:cNvGraphicFramePr>
              <a:graphicFrameLocks noChangeAspect="1"/>
            </p:cNvGraphicFramePr>
            <p:nvPr/>
          </p:nvGraphicFramePr>
          <p:xfrm>
            <a:off x="2044" y="1814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78" name="Equation" r:id="rId15" imgW="152268" imgH="406048" progId="Equation.3">
                    <p:embed/>
                  </p:oleObj>
                </mc:Choice>
                <mc:Fallback>
                  <p:oleObj name="Equation" r:id="rId15" imgW="152268" imgH="4060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4" y="1814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02" name="Arc 39"/>
            <p:cNvSpPr>
              <a:spLocks/>
            </p:cNvSpPr>
            <p:nvPr/>
          </p:nvSpPr>
          <p:spPr bwMode="auto">
            <a:xfrm flipH="1">
              <a:off x="2196" y="1908"/>
              <a:ext cx="227" cy="227"/>
            </a:xfrm>
            <a:custGeom>
              <a:avLst/>
              <a:gdLst>
                <a:gd name="T0" fmla="*/ 0 w 42555"/>
                <a:gd name="T1" fmla="*/ 0 h 43200"/>
                <a:gd name="T2" fmla="*/ 0 w 42555"/>
                <a:gd name="T3" fmla="*/ 0 h 43200"/>
                <a:gd name="T4" fmla="*/ 0 w 42555"/>
                <a:gd name="T5" fmla="*/ 0 h 43200"/>
                <a:gd name="T6" fmla="*/ 0 60000 65536"/>
                <a:gd name="T7" fmla="*/ 0 60000 65536"/>
                <a:gd name="T8" fmla="*/ 0 60000 65536"/>
                <a:gd name="T9" fmla="*/ 0 w 42555"/>
                <a:gd name="T10" fmla="*/ 0 h 43200"/>
                <a:gd name="T11" fmla="*/ 42555 w 4255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555" h="43200" fill="none" extrusionOk="0">
                  <a:moveTo>
                    <a:pt x="0" y="16360"/>
                  </a:moveTo>
                  <a:cubicBezTo>
                    <a:pt x="2404" y="6745"/>
                    <a:pt x="11043" y="-1"/>
                    <a:pt x="20955" y="0"/>
                  </a:cubicBezTo>
                  <a:cubicBezTo>
                    <a:pt x="32884" y="0"/>
                    <a:pt x="42555" y="9670"/>
                    <a:pt x="42555" y="21600"/>
                  </a:cubicBezTo>
                  <a:cubicBezTo>
                    <a:pt x="42555" y="33529"/>
                    <a:pt x="32884" y="43200"/>
                    <a:pt x="20955" y="43200"/>
                  </a:cubicBezTo>
                  <a:cubicBezTo>
                    <a:pt x="16615" y="43200"/>
                    <a:pt x="12375" y="41892"/>
                    <a:pt x="8789" y="39448"/>
                  </a:cubicBezTo>
                </a:path>
                <a:path w="42555" h="43200" stroke="0" extrusionOk="0">
                  <a:moveTo>
                    <a:pt x="0" y="16360"/>
                  </a:moveTo>
                  <a:cubicBezTo>
                    <a:pt x="2404" y="6745"/>
                    <a:pt x="11043" y="-1"/>
                    <a:pt x="20955" y="0"/>
                  </a:cubicBezTo>
                  <a:cubicBezTo>
                    <a:pt x="32884" y="0"/>
                    <a:pt x="42555" y="9670"/>
                    <a:pt x="42555" y="21600"/>
                  </a:cubicBezTo>
                  <a:cubicBezTo>
                    <a:pt x="42555" y="33529"/>
                    <a:pt x="32884" y="43200"/>
                    <a:pt x="20955" y="43200"/>
                  </a:cubicBezTo>
                  <a:cubicBezTo>
                    <a:pt x="16615" y="43200"/>
                    <a:pt x="12375" y="41892"/>
                    <a:pt x="8789" y="39448"/>
                  </a:cubicBezTo>
                  <a:lnTo>
                    <a:pt x="20955" y="21600"/>
                  </a:lnTo>
                  <a:lnTo>
                    <a:pt x="0" y="1636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3983038" y="2230438"/>
            <a:ext cx="1011237" cy="827087"/>
            <a:chOff x="2509" y="1488"/>
            <a:chExt cx="637" cy="521"/>
          </a:xfrm>
        </p:grpSpPr>
        <p:graphicFrame>
          <p:nvGraphicFramePr>
            <p:cNvPr id="32799" name="Object 5"/>
            <p:cNvGraphicFramePr>
              <a:graphicFrameLocks noChangeAspect="1"/>
            </p:cNvGraphicFramePr>
            <p:nvPr/>
          </p:nvGraphicFramePr>
          <p:xfrm>
            <a:off x="2764" y="1488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79" name="Equation" r:id="rId17" imgW="152268" imgH="406048" progId="Equation.3">
                    <p:embed/>
                  </p:oleObj>
                </mc:Choice>
                <mc:Fallback>
                  <p:oleObj name="Equation" r:id="rId17" imgW="152268" imgH="4060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1488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00" name="Arc 46"/>
            <p:cNvSpPr>
              <a:spLocks/>
            </p:cNvSpPr>
            <p:nvPr/>
          </p:nvSpPr>
          <p:spPr bwMode="auto">
            <a:xfrm flipH="1">
              <a:off x="2509" y="1895"/>
              <a:ext cx="637" cy="114"/>
            </a:xfrm>
            <a:custGeom>
              <a:avLst/>
              <a:gdLst>
                <a:gd name="T0" fmla="*/ 0 w 43200"/>
                <a:gd name="T1" fmla="*/ 0 h 24039"/>
                <a:gd name="T2" fmla="*/ 0 w 43200"/>
                <a:gd name="T3" fmla="*/ 0 h 24039"/>
                <a:gd name="T4" fmla="*/ 0 w 43200"/>
                <a:gd name="T5" fmla="*/ 0 h 2403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039"/>
                <a:gd name="T11" fmla="*/ 43200 w 43200"/>
                <a:gd name="T12" fmla="*/ 24039 h 240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039" fill="none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4039" stroke="0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38" y="2403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48"/>
          <p:cNvGrpSpPr>
            <a:grpSpLocks/>
          </p:cNvGrpSpPr>
          <p:nvPr/>
        </p:nvGrpSpPr>
        <p:grpSpPr bwMode="auto">
          <a:xfrm>
            <a:off x="5124450" y="2239963"/>
            <a:ext cx="1011238" cy="817562"/>
            <a:chOff x="2509" y="1494"/>
            <a:chExt cx="637" cy="515"/>
          </a:xfrm>
        </p:grpSpPr>
        <p:graphicFrame>
          <p:nvGraphicFramePr>
            <p:cNvPr id="3279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7288934"/>
                </p:ext>
              </p:extLst>
            </p:nvPr>
          </p:nvGraphicFramePr>
          <p:xfrm>
            <a:off x="2764" y="1494"/>
            <a:ext cx="158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80" name="Equation" r:id="rId18" imgW="152280" imgH="393480" progId="Equation.DSMT4">
                    <p:embed/>
                  </p:oleObj>
                </mc:Choice>
                <mc:Fallback>
                  <p:oleObj name="Equation" r:id="rId18" imgW="1522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1494"/>
                          <a:ext cx="158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8" name="Arc 50"/>
            <p:cNvSpPr>
              <a:spLocks/>
            </p:cNvSpPr>
            <p:nvPr/>
          </p:nvSpPr>
          <p:spPr bwMode="auto">
            <a:xfrm flipH="1">
              <a:off x="2509" y="1895"/>
              <a:ext cx="637" cy="114"/>
            </a:xfrm>
            <a:custGeom>
              <a:avLst/>
              <a:gdLst>
                <a:gd name="T0" fmla="*/ 0 w 43200"/>
                <a:gd name="T1" fmla="*/ 0 h 24039"/>
                <a:gd name="T2" fmla="*/ 0 w 43200"/>
                <a:gd name="T3" fmla="*/ 0 h 24039"/>
                <a:gd name="T4" fmla="*/ 0 w 43200"/>
                <a:gd name="T5" fmla="*/ 0 h 2403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039"/>
                <a:gd name="T11" fmla="*/ 43200 w 43200"/>
                <a:gd name="T12" fmla="*/ 24039 h 240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039" fill="none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4039" stroke="0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38" y="2403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52"/>
          <p:cNvGrpSpPr>
            <a:grpSpLocks/>
          </p:cNvGrpSpPr>
          <p:nvPr/>
        </p:nvGrpSpPr>
        <p:grpSpPr bwMode="auto">
          <a:xfrm>
            <a:off x="6229350" y="2220913"/>
            <a:ext cx="1011238" cy="817562"/>
            <a:chOff x="2509" y="1494"/>
            <a:chExt cx="637" cy="515"/>
          </a:xfrm>
        </p:grpSpPr>
        <p:graphicFrame>
          <p:nvGraphicFramePr>
            <p:cNvPr id="3279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0366249"/>
                </p:ext>
              </p:extLst>
            </p:nvPr>
          </p:nvGraphicFramePr>
          <p:xfrm>
            <a:off x="2764" y="1494"/>
            <a:ext cx="158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81" name="Equation" r:id="rId20" imgW="152280" imgH="393480" progId="Equation.DSMT4">
                    <p:embed/>
                  </p:oleObj>
                </mc:Choice>
                <mc:Fallback>
                  <p:oleObj name="Equation" r:id="rId20" imgW="1522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1494"/>
                          <a:ext cx="158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6" name="Arc 54"/>
            <p:cNvSpPr>
              <a:spLocks/>
            </p:cNvSpPr>
            <p:nvPr/>
          </p:nvSpPr>
          <p:spPr bwMode="auto">
            <a:xfrm flipH="1">
              <a:off x="2509" y="1895"/>
              <a:ext cx="637" cy="114"/>
            </a:xfrm>
            <a:custGeom>
              <a:avLst/>
              <a:gdLst>
                <a:gd name="T0" fmla="*/ 0 w 43200"/>
                <a:gd name="T1" fmla="*/ 0 h 24039"/>
                <a:gd name="T2" fmla="*/ 0 w 43200"/>
                <a:gd name="T3" fmla="*/ 0 h 24039"/>
                <a:gd name="T4" fmla="*/ 0 w 43200"/>
                <a:gd name="T5" fmla="*/ 0 h 2403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039"/>
                <a:gd name="T11" fmla="*/ 43200 w 43200"/>
                <a:gd name="T12" fmla="*/ 24039 h 240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039" fill="none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4039" stroke="0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38" y="2403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56"/>
          <p:cNvGrpSpPr>
            <a:grpSpLocks/>
          </p:cNvGrpSpPr>
          <p:nvPr/>
        </p:nvGrpSpPr>
        <p:grpSpPr bwMode="auto">
          <a:xfrm>
            <a:off x="7372350" y="2239963"/>
            <a:ext cx="1011238" cy="817562"/>
            <a:chOff x="2509" y="1494"/>
            <a:chExt cx="637" cy="515"/>
          </a:xfrm>
        </p:grpSpPr>
        <p:graphicFrame>
          <p:nvGraphicFramePr>
            <p:cNvPr id="3279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1155352"/>
                </p:ext>
              </p:extLst>
            </p:nvPr>
          </p:nvGraphicFramePr>
          <p:xfrm>
            <a:off x="2770" y="1494"/>
            <a:ext cx="145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82" name="Equation" r:id="rId22" imgW="139680" imgH="393480" progId="Equation.DSMT4">
                    <p:embed/>
                  </p:oleObj>
                </mc:Choice>
                <mc:Fallback>
                  <p:oleObj name="Equation" r:id="rId22" imgW="1396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0" y="1494"/>
                          <a:ext cx="145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4" name="Arc 58"/>
            <p:cNvSpPr>
              <a:spLocks/>
            </p:cNvSpPr>
            <p:nvPr/>
          </p:nvSpPr>
          <p:spPr bwMode="auto">
            <a:xfrm flipH="1">
              <a:off x="2509" y="1895"/>
              <a:ext cx="637" cy="114"/>
            </a:xfrm>
            <a:custGeom>
              <a:avLst/>
              <a:gdLst>
                <a:gd name="T0" fmla="*/ 0 w 43200"/>
                <a:gd name="T1" fmla="*/ 0 h 24039"/>
                <a:gd name="T2" fmla="*/ 0 w 43200"/>
                <a:gd name="T3" fmla="*/ 0 h 24039"/>
                <a:gd name="T4" fmla="*/ 0 w 43200"/>
                <a:gd name="T5" fmla="*/ 0 h 2403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039"/>
                <a:gd name="T11" fmla="*/ 43200 w 43200"/>
                <a:gd name="T12" fmla="*/ 24039 h 240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039" fill="none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4039" stroke="0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38" y="2403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33</a:t>
            </a:r>
            <a:r>
              <a:rPr lang="zh-CN" altLang="en-US" smtClean="0"/>
              <a:t>－</a:t>
            </a:r>
            <a:fld id="{44DA18E1-C29D-48A6-AB9E-AEC722307D01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07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5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5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/>
      <p:bldP spid="276487" grpId="0" autoUpdateAnimBg="0"/>
      <p:bldP spid="27650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1847206-CEE6-4AC0-B105-51F148BD635A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2019/10/12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921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本讲主要内容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0963" y="1111250"/>
            <a:ext cx="7108825" cy="501967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4000" smtClean="0">
                <a:solidFill>
                  <a:srgbClr val="0000FF"/>
                </a:solidFill>
              </a:rPr>
              <a:t>齐次马氏链状态的分类</a:t>
            </a:r>
          </a:p>
          <a:p>
            <a:pPr lvl="1" eaLnBrk="1" hangingPunct="1">
              <a:lnSpc>
                <a:spcPct val="13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  <a:sym typeface="Symbol" panose="05050102010706020507" pitchFamily="18" charset="2"/>
              </a:rPr>
              <a:t>互通  首达</a:t>
            </a:r>
            <a:endParaRPr lang="zh-CN" altLang="en-US" sz="3600" smtClean="0">
              <a:solidFill>
                <a:srgbClr val="CC00CC"/>
              </a:solidFill>
            </a:endParaRPr>
          </a:p>
          <a:p>
            <a:pPr lvl="1" eaLnBrk="1" hangingPunct="1">
              <a:lnSpc>
                <a:spcPct val="13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</a:rPr>
              <a:t>常返与非常返</a:t>
            </a:r>
          </a:p>
          <a:p>
            <a:pPr lvl="1" eaLnBrk="1" hangingPunct="1">
              <a:lnSpc>
                <a:spcPct val="13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</a:rPr>
              <a:t>正常返与零常返</a:t>
            </a:r>
          </a:p>
          <a:p>
            <a:pPr lvl="1" eaLnBrk="1" hangingPunct="1">
              <a:lnSpc>
                <a:spcPct val="13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</a:rPr>
              <a:t>状态空间分解</a:t>
            </a:r>
          </a:p>
          <a:p>
            <a:pPr lvl="1" eaLnBrk="1" hangingPunct="1">
              <a:lnSpc>
                <a:spcPct val="13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</a:rPr>
              <a:t>不可约马氏链</a:t>
            </a:r>
          </a:p>
          <a:p>
            <a:pPr lvl="1" eaLnBrk="1" hangingPunct="1">
              <a:lnSpc>
                <a:spcPct val="13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</a:rPr>
              <a:t>状态的周期性</a:t>
            </a:r>
            <a:endParaRPr lang="zh-CN" altLang="en-US" sz="3600" smtClean="0">
              <a:solidFill>
                <a:srgbClr val="CC00CC"/>
              </a:solidFill>
              <a:latin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33</a:t>
            </a:r>
            <a:r>
              <a:rPr lang="zh-CN" altLang="en-US" smtClean="0"/>
              <a:t>－</a:t>
            </a:r>
            <a:fld id="{44DA18E1-C29D-48A6-AB9E-AEC722307D01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F463004-A4B1-489D-91CF-66678BBE13A3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2019/10/12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379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dirty="0" smtClean="0"/>
              <a:t>例</a:t>
            </a:r>
            <a:r>
              <a:rPr lang="en-US" altLang="zh-CN" dirty="0" smtClean="0"/>
              <a:t>5(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54137"/>
            <a:ext cx="7696200" cy="474663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对状态</a:t>
            </a:r>
            <a:r>
              <a:rPr lang="en-US" altLang="zh-CN" sz="2400" dirty="0" smtClean="0"/>
              <a:t>0</a:t>
            </a:r>
          </a:p>
        </p:txBody>
      </p:sp>
      <p:graphicFrame>
        <p:nvGraphicFramePr>
          <p:cNvPr id="296960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434131"/>
              </p:ext>
            </p:extLst>
          </p:nvPr>
        </p:nvGraphicFramePr>
        <p:xfrm>
          <a:off x="1835745" y="1816100"/>
          <a:ext cx="124301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1" name="Equation" r:id="rId3" imgW="685800" imgH="393480" progId="Equation.DSMT4">
                  <p:embed/>
                </p:oleObj>
              </mc:Choice>
              <mc:Fallback>
                <p:oleObj name="Equation" r:id="rId3" imgW="685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745" y="1816100"/>
                        <a:ext cx="1243012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404186"/>
              </p:ext>
            </p:extLst>
          </p:nvPr>
        </p:nvGraphicFramePr>
        <p:xfrm>
          <a:off x="1835745" y="3802063"/>
          <a:ext cx="458470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2" name="Equation" r:id="rId5" imgW="2577960" imgH="495000" progId="Equation.DSMT4">
                  <p:embed/>
                </p:oleObj>
              </mc:Choice>
              <mc:Fallback>
                <p:oleObj name="Equation" r:id="rId5" imgW="257796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745" y="3802063"/>
                        <a:ext cx="4584700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12" name="Rectangle 8"/>
          <p:cNvSpPr>
            <a:spLocks noChangeArrowheads="1"/>
          </p:cNvSpPr>
          <p:nvPr/>
        </p:nvSpPr>
        <p:spPr bwMode="auto">
          <a:xfrm>
            <a:off x="1143000" y="4869160"/>
            <a:ext cx="7772400" cy="159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30000"/>
              </a:spcBef>
              <a:buClrTx/>
              <a:buFontTx/>
              <a:buNone/>
            </a:pPr>
            <a:r>
              <a:rPr lang="zh-CN" altLang="en-US" sz="2400" dirty="0"/>
              <a:t>故状态</a:t>
            </a:r>
            <a:r>
              <a:rPr lang="en-US" altLang="zh-CN" sz="2400" dirty="0"/>
              <a:t>0</a:t>
            </a:r>
            <a:r>
              <a:rPr lang="zh-CN" altLang="en-US" sz="2400" dirty="0"/>
              <a:t>为</a:t>
            </a:r>
            <a:r>
              <a:rPr lang="zh-CN" altLang="en-US" sz="2400" dirty="0" smtClean="0"/>
              <a:t>非常返状态</a:t>
            </a:r>
            <a:r>
              <a:rPr lang="zh-CN" altLang="en-US" sz="2400" dirty="0"/>
              <a:t>。又</a:t>
            </a:r>
            <a:r>
              <a:rPr lang="zh-CN" altLang="en-US" sz="2400" dirty="0" smtClean="0"/>
              <a:t>因状态</a:t>
            </a:r>
            <a:r>
              <a:rPr lang="en-US" altLang="zh-CN" sz="2400" dirty="0" err="1"/>
              <a:t>i</a:t>
            </a:r>
            <a:r>
              <a:rPr lang="zh-CN" altLang="en-US" sz="2400" dirty="0" smtClean="0"/>
              <a:t>（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= 0</a:t>
            </a:r>
            <a:r>
              <a:rPr lang="en-US" altLang="zh-CN" sz="2400" dirty="0"/>
              <a:t>, 1, 2, …</a:t>
            </a:r>
            <a:r>
              <a:rPr lang="zh-CN" altLang="en-US" sz="2400" dirty="0"/>
              <a:t>）与状态</a:t>
            </a:r>
            <a:r>
              <a:rPr lang="en-US" altLang="zh-CN" sz="2400" dirty="0"/>
              <a:t>0</a:t>
            </a:r>
            <a:r>
              <a:rPr lang="zh-CN" altLang="en-US" sz="2400" dirty="0"/>
              <a:t>互通，故</a:t>
            </a:r>
            <a:r>
              <a:rPr lang="zh-CN" altLang="en-US" sz="2400" dirty="0" smtClean="0"/>
              <a:t>状态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= 1</a:t>
            </a:r>
            <a:r>
              <a:rPr lang="en-US" altLang="zh-CN" sz="2400" dirty="0"/>
              <a:t>, 2, 3, …</a:t>
            </a:r>
            <a:r>
              <a:rPr lang="zh-CN" altLang="en-US" sz="2400" dirty="0"/>
              <a:t>与状态</a:t>
            </a:r>
            <a:r>
              <a:rPr lang="en-US" altLang="zh-CN" sz="2400" dirty="0"/>
              <a:t>0</a:t>
            </a:r>
            <a:r>
              <a:rPr lang="zh-CN" altLang="en-US" sz="2400" dirty="0"/>
              <a:t>有相同的状态性质，都是</a:t>
            </a:r>
            <a:r>
              <a:rPr lang="zh-CN" altLang="en-US" sz="2400" dirty="0" smtClean="0"/>
              <a:t>非常返状态。</a:t>
            </a:r>
            <a:endParaRPr lang="zh-CN" altLang="en-US" sz="2400" dirty="0"/>
          </a:p>
        </p:txBody>
      </p:sp>
      <p:graphicFrame>
        <p:nvGraphicFramePr>
          <p:cNvPr id="13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491901"/>
              </p:ext>
            </p:extLst>
          </p:nvPr>
        </p:nvGraphicFramePr>
        <p:xfrm>
          <a:off x="1835745" y="2716375"/>
          <a:ext cx="250983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3" name="Equation" r:id="rId7" imgW="1384200" imgH="495000" progId="Equation.DSMT4">
                  <p:embed/>
                </p:oleObj>
              </mc:Choice>
              <mc:Fallback>
                <p:oleObj name="Equation" r:id="rId7" imgW="13842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745" y="2716375"/>
                        <a:ext cx="2509838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677636"/>
              </p:ext>
            </p:extLst>
          </p:nvPr>
        </p:nvGraphicFramePr>
        <p:xfrm>
          <a:off x="3572767" y="1816100"/>
          <a:ext cx="16573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4" name="Equation" r:id="rId9" imgW="914400" imgH="393480" progId="Equation.DSMT4">
                  <p:embed/>
                </p:oleObj>
              </mc:Choice>
              <mc:Fallback>
                <p:oleObj name="Equation" r:id="rId9" imgW="914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2767" y="1816100"/>
                        <a:ext cx="165735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467039"/>
              </p:ext>
            </p:extLst>
          </p:nvPr>
        </p:nvGraphicFramePr>
        <p:xfrm>
          <a:off x="5724128" y="1816100"/>
          <a:ext cx="26939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5" name="Equation" r:id="rId11" imgW="1485720" imgH="393480" progId="Equation.DSMT4">
                  <p:embed/>
                </p:oleObj>
              </mc:Choice>
              <mc:Fallback>
                <p:oleObj name="Equation" r:id="rId11" imgW="14857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1816100"/>
                        <a:ext cx="2693988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33</a:t>
            </a:r>
            <a:r>
              <a:rPr lang="zh-CN" altLang="en-US" smtClean="0"/>
              <a:t>－</a:t>
            </a:r>
            <a:fld id="{44DA18E1-C29D-48A6-AB9E-AEC722307D01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869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6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6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 autoUpdateAnimBg="0" advAuto="0"/>
      <p:bldP spid="277512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8869DE0-2133-4FD9-A865-79714706ECAC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2019/10/12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789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本讲主要内容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0963" y="1111250"/>
            <a:ext cx="7108825" cy="501967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4000" smtClean="0">
                <a:solidFill>
                  <a:srgbClr val="0000FF"/>
                </a:solidFill>
              </a:rPr>
              <a:t>齐次马氏链状态的分类</a:t>
            </a:r>
          </a:p>
          <a:p>
            <a:pPr lvl="1" eaLnBrk="1" hangingPunct="1">
              <a:lnSpc>
                <a:spcPct val="13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  <a:sym typeface="Symbol" panose="05050102010706020507" pitchFamily="18" charset="2"/>
              </a:rPr>
              <a:t>互通  首达</a:t>
            </a:r>
            <a:endParaRPr lang="zh-CN" altLang="en-US" sz="3600" smtClean="0">
              <a:solidFill>
                <a:srgbClr val="CC00CC"/>
              </a:solidFill>
            </a:endParaRPr>
          </a:p>
          <a:p>
            <a:pPr lvl="1" eaLnBrk="1" hangingPunct="1">
              <a:lnSpc>
                <a:spcPct val="13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</a:rPr>
              <a:t>常返与非常返</a:t>
            </a:r>
          </a:p>
          <a:p>
            <a:pPr lvl="1" eaLnBrk="1" hangingPunct="1">
              <a:lnSpc>
                <a:spcPct val="13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</a:rPr>
              <a:t>正常返与零常返</a:t>
            </a:r>
          </a:p>
          <a:p>
            <a:pPr lvl="1" eaLnBrk="1" hangingPunct="1">
              <a:lnSpc>
                <a:spcPct val="13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</a:rPr>
              <a:t>状态空间分解</a:t>
            </a:r>
          </a:p>
          <a:p>
            <a:pPr lvl="1" eaLnBrk="1" hangingPunct="1">
              <a:lnSpc>
                <a:spcPct val="13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</a:rPr>
              <a:t>不可约马氏链</a:t>
            </a:r>
          </a:p>
          <a:p>
            <a:pPr lvl="1" eaLnBrk="1" hangingPunct="1">
              <a:lnSpc>
                <a:spcPct val="13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</a:rPr>
              <a:t>状态的周期性</a:t>
            </a:r>
            <a:endParaRPr lang="zh-CN" altLang="en-US" sz="3600" smtClean="0">
              <a:solidFill>
                <a:srgbClr val="CC00CC"/>
              </a:solidFill>
              <a:latin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33</a:t>
            </a:r>
            <a:r>
              <a:rPr lang="zh-CN" altLang="en-US" smtClean="0"/>
              <a:t>－</a:t>
            </a:r>
            <a:fld id="{44DA18E1-C29D-48A6-AB9E-AEC722307D01}" type="slidenum">
              <a:rPr lang="zh-CN" altLang="en-US" smtClean="0"/>
              <a:pPr>
                <a:defRPr/>
              </a:pPr>
              <a:t>31</a:t>
            </a:fld>
            <a:endParaRPr lang="zh-CN" alt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1A5F1F7-ADEF-4E4E-B229-E2531BF25531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2019/10/12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993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下一讲内容预告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2275" y="1133475"/>
            <a:ext cx="6696075" cy="53911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4400" smtClean="0">
                <a:solidFill>
                  <a:srgbClr val="0000FF"/>
                </a:solidFill>
                <a:latin typeface="黑体" panose="02010609060101010101" pitchFamily="49" charset="-122"/>
              </a:rPr>
              <a:t>齐次马氏链状态的分类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4400" smtClean="0">
                <a:solidFill>
                  <a:srgbClr val="0000FF"/>
                </a:solidFill>
                <a:latin typeface="黑体" panose="02010609060101010101" pitchFamily="49" charset="-122"/>
              </a:rPr>
              <a:t>连续参数马尔可夫链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sz="3400" smtClean="0">
                <a:solidFill>
                  <a:srgbClr val="CC00CC"/>
                </a:solidFill>
                <a:latin typeface="黑体" panose="02010609060101010101" pitchFamily="49" charset="-122"/>
              </a:rPr>
              <a:t>转移概率函数、转移矩阵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sz="3400" smtClean="0">
                <a:solidFill>
                  <a:srgbClr val="CC00CC"/>
                </a:solidFill>
                <a:latin typeface="黑体" panose="02010609060101010101" pitchFamily="49" charset="-122"/>
              </a:rPr>
              <a:t>连续参数齐次马氏链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sz="3400" smtClean="0">
                <a:solidFill>
                  <a:srgbClr val="CC00CC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初始分布、绝对分布、遍历性、平稳分布</a:t>
            </a:r>
            <a:endParaRPr lang="zh-CN" altLang="en-US" sz="3400" smtClean="0">
              <a:solidFill>
                <a:srgbClr val="CC00CC"/>
              </a:solidFill>
              <a:latin typeface="黑体" panose="02010609060101010101" pitchFamily="49" charset="-122"/>
            </a:endParaRP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sz="3400" smtClean="0">
                <a:solidFill>
                  <a:srgbClr val="CC00CC"/>
                </a:solidFill>
                <a:latin typeface="黑体" panose="02010609060101010101" pitchFamily="49" charset="-122"/>
              </a:rPr>
              <a:t>转移概率函数的性质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sz="3400" smtClean="0">
                <a:solidFill>
                  <a:srgbClr val="CC00CC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状态转移速度矩阵</a:t>
            </a:r>
            <a:endParaRPr lang="zh-CN" altLang="en-US" sz="3400" smtClean="0">
              <a:solidFill>
                <a:srgbClr val="0000FF"/>
              </a:solidFill>
              <a:latin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33</a:t>
            </a:r>
            <a:r>
              <a:rPr lang="zh-CN" altLang="en-US" smtClean="0"/>
              <a:t>－</a:t>
            </a:r>
            <a:fld id="{44DA18E1-C29D-48A6-AB9E-AEC722307D01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E9C5DEE-0A64-4DB1-B896-A416307FF83C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2019/10/12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4198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7450" y="1125538"/>
            <a:ext cx="7561263" cy="1489075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4400" dirty="0" smtClean="0">
                <a:solidFill>
                  <a:srgbClr val="0000FF"/>
                </a:solidFill>
                <a:ea typeface="黑体" pitchFamily="2" charset="-122"/>
              </a:rPr>
              <a:t>P152—154</a:t>
            </a: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4400" dirty="0" smtClean="0">
                <a:solidFill>
                  <a:srgbClr val="CC00CC"/>
                </a:solidFill>
                <a:ea typeface="黑体" pitchFamily="2" charset="-122"/>
              </a:rPr>
              <a:t>23.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407988"/>
            <a:ext cx="7467600" cy="515937"/>
          </a:xfrm>
          <a:noFill/>
        </p:spPr>
        <p:txBody>
          <a:bodyPr/>
          <a:lstStyle/>
          <a:p>
            <a:pPr eaLnBrk="1" hangingPunct="1"/>
            <a:r>
              <a:rPr lang="zh-CN" altLang="en-US" sz="4400" smtClean="0"/>
              <a:t>习　题　四</a:t>
            </a:r>
          </a:p>
        </p:txBody>
      </p:sp>
      <p:pic>
        <p:nvPicPr>
          <p:cNvPr id="4199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2960688"/>
            <a:ext cx="8034338" cy="313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33</a:t>
            </a:r>
            <a:r>
              <a:rPr lang="zh-CN" altLang="en-US" smtClean="0"/>
              <a:t>－</a:t>
            </a:r>
            <a:fld id="{44DA18E1-C29D-48A6-AB9E-AEC722307D01}" type="slidenum">
              <a:rPr lang="zh-CN" altLang="en-US" smtClean="0"/>
              <a:pPr>
                <a:defRPr/>
              </a:pPr>
              <a:t>33</a:t>
            </a:fld>
            <a:endParaRPr lang="zh-CN" alt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AF417B5-A81C-4842-B2C1-7362D5FC7638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2019/10/12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1126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§3.3  </a:t>
            </a:r>
            <a:r>
              <a:rPr lang="zh-CN" altLang="en-US" smtClean="0"/>
              <a:t>齐次马氏链状态的分类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848600" cy="584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smtClean="0">
                <a:solidFill>
                  <a:srgbClr val="0000FF"/>
                </a:solidFill>
                <a:sym typeface="Symbol" panose="05050102010706020507" pitchFamily="18" charset="2"/>
              </a:rPr>
              <a:t>一、互通  首达</a:t>
            </a:r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1143000" y="1752600"/>
            <a:ext cx="77724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en-US" altLang="zh-CN" dirty="0"/>
              <a:t>    </a:t>
            </a:r>
            <a:r>
              <a:rPr lang="zh-CN" altLang="en-US" dirty="0"/>
              <a:t>如果存在某一个</a:t>
            </a:r>
            <a:r>
              <a:rPr lang="en-US" altLang="zh-CN"/>
              <a:t>n</a:t>
            </a:r>
            <a:r>
              <a:rPr lang="en-US" altLang="zh-CN" smtClean="0">
                <a:sym typeface="Symbol" panose="05050102010706020507" pitchFamily="18" charset="2"/>
              </a:rPr>
              <a:t>≥0</a:t>
            </a:r>
            <a:r>
              <a:rPr lang="zh-CN" altLang="en-US" smtClean="0">
                <a:sym typeface="Symbol" panose="05050102010706020507" pitchFamily="18" charset="2"/>
              </a:rPr>
              <a:t>，</a:t>
            </a:r>
            <a:r>
              <a:rPr lang="zh-CN" altLang="en-US" dirty="0">
                <a:sym typeface="Symbol" panose="05050102010706020507" pitchFamily="18" charset="2"/>
              </a:rPr>
              <a:t>使得</a:t>
            </a:r>
            <a:r>
              <a:rPr lang="en-US" altLang="zh-CN" dirty="0" err="1">
                <a:sym typeface="Symbol" panose="05050102010706020507" pitchFamily="18" charset="2"/>
              </a:rPr>
              <a:t>p</a:t>
            </a:r>
            <a:r>
              <a:rPr lang="en-US" altLang="zh-CN" baseline="-25000" dirty="0" err="1">
                <a:sym typeface="Symbol" panose="05050102010706020507" pitchFamily="18" charset="2"/>
              </a:rPr>
              <a:t>ij</a:t>
            </a:r>
            <a:r>
              <a:rPr lang="en-US" altLang="zh-CN" dirty="0">
                <a:sym typeface="Symbol" panose="05050102010706020507" pitchFamily="18" charset="2"/>
              </a:rPr>
              <a:t>(n)</a:t>
            </a:r>
            <a:r>
              <a:rPr lang="zh-CN" altLang="en-US" dirty="0">
                <a:sym typeface="Symbol" panose="05050102010706020507" pitchFamily="18" charset="2"/>
              </a:rPr>
              <a:t>＞</a:t>
            </a:r>
            <a:r>
              <a:rPr lang="en-US" altLang="zh-CN" dirty="0">
                <a:sym typeface="Symbol" panose="05050102010706020507" pitchFamily="18" charset="2"/>
              </a:rPr>
              <a:t>0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 err="1">
                <a:sym typeface="Symbol" panose="05050102010706020507" pitchFamily="18" charset="2"/>
              </a:rPr>
              <a:t>jE</a:t>
            </a:r>
            <a:r>
              <a:rPr lang="zh-CN" altLang="en-US" dirty="0">
                <a:sym typeface="Symbol" panose="05050102010706020507" pitchFamily="18" charset="2"/>
              </a:rPr>
              <a:t>，则称从状态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zh-CN" altLang="en-US" dirty="0">
                <a:solidFill>
                  <a:srgbClr val="CC00CC"/>
                </a:solidFill>
                <a:sym typeface="Symbol" panose="05050102010706020507" pitchFamily="18" charset="2"/>
              </a:rPr>
              <a:t>可到达</a:t>
            </a:r>
            <a:r>
              <a:rPr lang="zh-CN" altLang="en-US" dirty="0">
                <a:sym typeface="Symbol" panose="05050102010706020507" pitchFamily="18" charset="2"/>
              </a:rPr>
              <a:t>状态</a:t>
            </a:r>
            <a:r>
              <a:rPr lang="en-US" altLang="zh-CN" dirty="0">
                <a:sym typeface="Symbol" panose="05050102010706020507" pitchFamily="18" charset="2"/>
              </a:rPr>
              <a:t>j</a:t>
            </a:r>
            <a:r>
              <a:rPr lang="zh-CN" altLang="en-US" dirty="0">
                <a:sym typeface="Symbol" panose="05050102010706020507" pitchFamily="18" charset="2"/>
              </a:rPr>
              <a:t>，记为</a:t>
            </a:r>
            <a:r>
              <a:rPr lang="en-US" altLang="zh-CN" dirty="0" err="1">
                <a:solidFill>
                  <a:srgbClr val="CC00CC"/>
                </a:solidFill>
                <a:sym typeface="Symbol" panose="05050102010706020507" pitchFamily="18" charset="2"/>
              </a:rPr>
              <a:t>i→j</a:t>
            </a:r>
            <a:r>
              <a:rPr lang="zh-CN" altLang="en-US" dirty="0">
                <a:sym typeface="Symbol" panose="05050102010706020507" pitchFamily="18" charset="2"/>
              </a:rPr>
              <a:t>；否则称状态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zh-CN" altLang="en-US" dirty="0">
                <a:solidFill>
                  <a:srgbClr val="CC00CC"/>
                </a:solidFill>
                <a:sym typeface="Symbol" panose="05050102010706020507" pitchFamily="18" charset="2"/>
              </a:rPr>
              <a:t>不能到达</a:t>
            </a:r>
            <a:r>
              <a:rPr lang="zh-CN" altLang="en-US" dirty="0">
                <a:sym typeface="Symbol" panose="05050102010706020507" pitchFamily="18" charset="2"/>
              </a:rPr>
              <a:t>状态</a:t>
            </a:r>
            <a:r>
              <a:rPr lang="en-US" altLang="zh-CN" dirty="0">
                <a:sym typeface="Symbol" panose="05050102010706020507" pitchFamily="18" charset="2"/>
              </a:rPr>
              <a:t>j</a:t>
            </a:r>
            <a:r>
              <a:rPr lang="zh-CN" altLang="en-US" dirty="0">
                <a:sym typeface="Symbol" panose="05050102010706020507" pitchFamily="18" charset="2"/>
              </a:rPr>
              <a:t>，记为</a:t>
            </a:r>
            <a:r>
              <a:rPr lang="en-US" altLang="zh-CN" dirty="0" err="1">
                <a:solidFill>
                  <a:srgbClr val="CC00CC"/>
                </a:solidFill>
                <a:sym typeface="Symbol" panose="05050102010706020507" pitchFamily="18" charset="2"/>
              </a:rPr>
              <a:t>i→j</a:t>
            </a:r>
            <a:r>
              <a:rPr lang="zh-CN" altLang="en-US" dirty="0">
                <a:sym typeface="Symbol" panose="05050102010706020507" pitchFamily="18" charset="2"/>
              </a:rPr>
              <a:t>，此时对一切</a:t>
            </a:r>
            <a:r>
              <a:rPr lang="en-US" altLang="zh-CN" dirty="0">
                <a:sym typeface="Symbol" panose="05050102010706020507" pitchFamily="18" charset="2"/>
              </a:rPr>
              <a:t>n</a:t>
            </a:r>
            <a:r>
              <a:rPr lang="zh-CN" altLang="en-US" dirty="0">
                <a:sym typeface="Symbol" panose="05050102010706020507" pitchFamily="18" charset="2"/>
              </a:rPr>
              <a:t>，均有</a:t>
            </a:r>
            <a:r>
              <a:rPr lang="en-US" altLang="zh-CN" dirty="0" err="1">
                <a:sym typeface="Symbol" panose="05050102010706020507" pitchFamily="18" charset="2"/>
              </a:rPr>
              <a:t>p</a:t>
            </a:r>
            <a:r>
              <a:rPr lang="en-US" altLang="zh-CN" baseline="-25000" dirty="0" err="1">
                <a:sym typeface="Symbol" panose="05050102010706020507" pitchFamily="18" charset="2"/>
              </a:rPr>
              <a:t>ij</a:t>
            </a:r>
            <a:r>
              <a:rPr lang="en-US" altLang="zh-CN" dirty="0">
                <a:sym typeface="Symbol" panose="05050102010706020507" pitchFamily="18" charset="2"/>
              </a:rPr>
              <a:t>(n)</a:t>
            </a:r>
            <a:r>
              <a:rPr lang="zh-CN" altLang="en-US" dirty="0">
                <a:sym typeface="Symbol" panose="05050102010706020507" pitchFamily="18" charset="2"/>
              </a:rPr>
              <a:t>＝</a:t>
            </a:r>
            <a:r>
              <a:rPr lang="en-US" altLang="zh-CN" dirty="0">
                <a:sym typeface="Symbol" panose="05050102010706020507" pitchFamily="18" charset="2"/>
              </a:rPr>
              <a:t>0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59077" name="Line 5"/>
          <p:cNvSpPr>
            <a:spLocks noChangeShapeType="1"/>
          </p:cNvSpPr>
          <p:nvPr/>
        </p:nvSpPr>
        <p:spPr bwMode="auto">
          <a:xfrm>
            <a:off x="4873625" y="2881313"/>
            <a:ext cx="179388" cy="252412"/>
          </a:xfrm>
          <a:prstGeom prst="line">
            <a:avLst/>
          </a:prstGeom>
          <a:noFill/>
          <a:ln w="31750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9078" name="Rectangle 6"/>
          <p:cNvSpPr>
            <a:spLocks noChangeArrowheads="1"/>
          </p:cNvSpPr>
          <p:nvPr/>
        </p:nvSpPr>
        <p:spPr bwMode="auto">
          <a:xfrm>
            <a:off x="1143000" y="3641725"/>
            <a:ext cx="7772400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en-US" altLang="zh-CN"/>
              <a:t>    </a:t>
            </a:r>
            <a:r>
              <a:rPr lang="zh-CN" altLang="en-US">
                <a:sym typeface="Symbol" panose="05050102010706020507" pitchFamily="18" charset="2"/>
              </a:rPr>
              <a:t>如果</a:t>
            </a:r>
            <a:r>
              <a:rPr lang="en-US" altLang="zh-CN">
                <a:sym typeface="Symbol" panose="05050102010706020507" pitchFamily="18" charset="2"/>
              </a:rPr>
              <a:t>i→j</a:t>
            </a:r>
            <a:r>
              <a:rPr lang="zh-CN" altLang="en-US">
                <a:sym typeface="Symbol" panose="05050102010706020507" pitchFamily="18" charset="2"/>
              </a:rPr>
              <a:t>且</a:t>
            </a:r>
            <a:r>
              <a:rPr lang="en-US" altLang="zh-CN">
                <a:sym typeface="Symbol" panose="05050102010706020507" pitchFamily="18" charset="2"/>
              </a:rPr>
              <a:t>j→i</a:t>
            </a:r>
            <a:r>
              <a:rPr lang="zh-CN" altLang="en-US">
                <a:sym typeface="Symbol" panose="05050102010706020507" pitchFamily="18" charset="2"/>
              </a:rPr>
              <a:t>，则称状态</a:t>
            </a:r>
            <a:r>
              <a:rPr lang="en-US" altLang="zh-CN">
                <a:sym typeface="Symbol" panose="05050102010706020507" pitchFamily="18" charset="2"/>
              </a:rPr>
              <a:t>i</a:t>
            </a:r>
            <a:r>
              <a:rPr lang="zh-CN" altLang="en-US">
                <a:sym typeface="Symbol" panose="05050102010706020507" pitchFamily="18" charset="2"/>
              </a:rPr>
              <a:t>和</a:t>
            </a:r>
            <a:r>
              <a:rPr lang="en-US" altLang="zh-CN">
                <a:sym typeface="Symbol" panose="05050102010706020507" pitchFamily="18" charset="2"/>
              </a:rPr>
              <a:t>j</a:t>
            </a:r>
            <a:r>
              <a:rPr lang="zh-CN" altLang="en-US">
                <a:solidFill>
                  <a:srgbClr val="CC00CC"/>
                </a:solidFill>
                <a:sym typeface="Symbol" panose="05050102010706020507" pitchFamily="18" charset="2"/>
              </a:rPr>
              <a:t>互通</a:t>
            </a:r>
            <a:r>
              <a:rPr lang="zh-CN" altLang="en-US">
                <a:sym typeface="Symbol" panose="05050102010706020507" pitchFamily="18" charset="2"/>
              </a:rPr>
              <a:t>，或称</a:t>
            </a:r>
            <a:r>
              <a:rPr lang="zh-CN" altLang="en-US">
                <a:solidFill>
                  <a:srgbClr val="CC00CC"/>
                </a:solidFill>
                <a:sym typeface="Symbol" panose="05050102010706020507" pitchFamily="18" charset="2"/>
              </a:rPr>
              <a:t>相通</a:t>
            </a:r>
            <a:r>
              <a:rPr lang="zh-CN" altLang="en-US">
                <a:sym typeface="Symbol" panose="05050102010706020507" pitchFamily="18" charset="2"/>
              </a:rPr>
              <a:t>，记为</a:t>
            </a:r>
            <a:r>
              <a:rPr lang="en-US" altLang="zh-CN">
                <a:solidFill>
                  <a:srgbClr val="CC00CC"/>
                </a:solidFill>
                <a:sym typeface="Symbol" panose="05050102010706020507" pitchFamily="18" charset="2"/>
              </a:rPr>
              <a:t>i↔j</a:t>
            </a:r>
            <a:r>
              <a:rPr lang="zh-CN" altLang="en-US">
                <a:sym typeface="Symbol" panose="05050102010706020507" pitchFamily="18" charset="2"/>
              </a:rPr>
              <a:t>。</a:t>
            </a:r>
          </a:p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zh-CN" altLang="en-US">
                <a:sym typeface="Symbol" panose="05050102010706020507" pitchFamily="18" charset="2"/>
              </a:rPr>
              <a:t>    容易证明，互通关系具有以下三个性质：</a:t>
            </a:r>
          </a:p>
          <a:p>
            <a:pPr lvl="1" eaLnBrk="1" hangingPunct="1">
              <a:lnSpc>
                <a:spcPct val="110000"/>
              </a:lnSpc>
              <a:buClrTx/>
              <a:buFontTx/>
              <a:buNone/>
            </a:pPr>
            <a:r>
              <a:rPr lang="zh-CN" altLang="en-US">
                <a:solidFill>
                  <a:srgbClr val="00FF00"/>
                </a:solidFill>
                <a:sym typeface="Symbol" panose="05050102010706020507" pitchFamily="18" charset="2"/>
              </a:rPr>
              <a:t>	</a:t>
            </a:r>
            <a:r>
              <a:rPr lang="en-US" altLang="zh-CN">
                <a:solidFill>
                  <a:srgbClr val="6600CC"/>
                </a:solidFill>
                <a:sym typeface="Symbol" panose="05050102010706020507" pitchFamily="18" charset="2"/>
              </a:rPr>
              <a:t>(1)</a:t>
            </a:r>
            <a:r>
              <a:rPr lang="zh-CN" altLang="en-US">
                <a:solidFill>
                  <a:srgbClr val="0000FF"/>
                </a:solidFill>
                <a:sym typeface="Symbol" panose="05050102010706020507" pitchFamily="18" charset="2"/>
              </a:rPr>
              <a:t>自反性：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i↔i</a:t>
            </a:r>
            <a:r>
              <a:rPr lang="zh-CN" altLang="en-US">
                <a:solidFill>
                  <a:srgbClr val="0000FF"/>
                </a:solidFill>
                <a:sym typeface="Symbol" panose="05050102010706020507" pitchFamily="18" charset="2"/>
              </a:rPr>
              <a:t>；</a:t>
            </a:r>
          </a:p>
          <a:p>
            <a:pPr lvl="1" eaLnBrk="1" hangingPunct="1">
              <a:lnSpc>
                <a:spcPct val="110000"/>
              </a:lnSpc>
              <a:buClrTx/>
              <a:buFontTx/>
              <a:buNone/>
            </a:pPr>
            <a:r>
              <a:rPr lang="zh-CN" altLang="en-US">
                <a:solidFill>
                  <a:srgbClr val="00FF00"/>
                </a:solidFill>
                <a:sym typeface="Symbol" panose="05050102010706020507" pitchFamily="18" charset="2"/>
              </a:rPr>
              <a:t>	</a:t>
            </a:r>
            <a:r>
              <a:rPr lang="en-US" altLang="zh-CN">
                <a:solidFill>
                  <a:srgbClr val="6600CC"/>
                </a:solidFill>
                <a:sym typeface="Symbol" panose="05050102010706020507" pitchFamily="18" charset="2"/>
              </a:rPr>
              <a:t>(2)</a:t>
            </a:r>
            <a:r>
              <a:rPr lang="zh-CN" altLang="en-US">
                <a:solidFill>
                  <a:srgbClr val="0000FF"/>
                </a:solidFill>
                <a:sym typeface="Symbol" panose="05050102010706020507" pitchFamily="18" charset="2"/>
              </a:rPr>
              <a:t>对称性：若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i↔j</a:t>
            </a:r>
            <a:r>
              <a:rPr lang="zh-CN" altLang="en-US">
                <a:solidFill>
                  <a:srgbClr val="0000FF"/>
                </a:solidFill>
                <a:sym typeface="Symbol" panose="05050102010706020507" pitchFamily="18" charset="2"/>
              </a:rPr>
              <a:t>则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j↔i</a:t>
            </a:r>
            <a:r>
              <a:rPr lang="zh-CN" altLang="en-US">
                <a:solidFill>
                  <a:srgbClr val="0000FF"/>
                </a:solidFill>
                <a:sym typeface="Symbol" panose="05050102010706020507" pitchFamily="18" charset="2"/>
              </a:rPr>
              <a:t>；</a:t>
            </a:r>
          </a:p>
          <a:p>
            <a:pPr lvl="1" eaLnBrk="1" hangingPunct="1">
              <a:lnSpc>
                <a:spcPct val="110000"/>
              </a:lnSpc>
              <a:buClrTx/>
              <a:buFontTx/>
              <a:buNone/>
            </a:pPr>
            <a:r>
              <a:rPr lang="zh-CN" altLang="en-US">
                <a:solidFill>
                  <a:srgbClr val="00FF00"/>
                </a:solidFill>
                <a:sym typeface="Symbol" panose="05050102010706020507" pitchFamily="18" charset="2"/>
              </a:rPr>
              <a:t>	</a:t>
            </a:r>
            <a:r>
              <a:rPr lang="en-US" altLang="zh-CN">
                <a:solidFill>
                  <a:srgbClr val="6600CC"/>
                </a:solidFill>
                <a:sym typeface="Symbol" panose="05050102010706020507" pitchFamily="18" charset="2"/>
              </a:rPr>
              <a:t>(3)</a:t>
            </a:r>
            <a:r>
              <a:rPr lang="zh-CN" altLang="en-US">
                <a:solidFill>
                  <a:srgbClr val="0000FF"/>
                </a:solidFill>
                <a:sym typeface="Symbol" panose="05050102010706020507" pitchFamily="18" charset="2"/>
              </a:rPr>
              <a:t>传递性：若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i↔j</a:t>
            </a:r>
            <a:r>
              <a:rPr lang="zh-CN" altLang="en-US">
                <a:solidFill>
                  <a:srgbClr val="0000FF"/>
                </a:solidFill>
                <a:sym typeface="Symbol" panose="05050102010706020507" pitchFamily="18" charset="2"/>
              </a:rPr>
              <a:t>且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j↔k</a:t>
            </a:r>
            <a:r>
              <a:rPr lang="zh-CN" altLang="en-US">
                <a:solidFill>
                  <a:srgbClr val="0000FF"/>
                </a:solidFill>
                <a:sym typeface="Symbol" panose="05050102010706020507" pitchFamily="18" charset="2"/>
              </a:rPr>
              <a:t>，则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i↔k</a:t>
            </a:r>
            <a:r>
              <a:rPr lang="zh-CN" altLang="en-US">
                <a:solidFill>
                  <a:srgbClr val="0000FF"/>
                </a:solidFill>
                <a:sym typeface="Symbol" panose="05050102010706020507" pitchFamily="18" charset="2"/>
              </a:rPr>
              <a:t>。</a:t>
            </a:r>
            <a:endParaRPr lang="zh-CN" altLang="en-US"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33</a:t>
            </a:r>
            <a:r>
              <a:rPr lang="zh-CN" altLang="en-US" smtClean="0"/>
              <a:t>－</a:t>
            </a:r>
            <a:fld id="{44DA18E1-C29D-48A6-AB9E-AEC722307D01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59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59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259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59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59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259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/>
      <p:bldP spid="259076" grpId="0" build="p" autoUpdateAnimBg="0"/>
      <p:bldP spid="259077" grpId="0" animBg="1"/>
      <p:bldP spid="259078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A30C9FD-FD7C-413F-869A-4B201F90C2F3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2019/10/12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1229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首达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46175"/>
            <a:ext cx="7772400" cy="2135188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mtClean="0">
                <a:sym typeface="Symbol" panose="05050102010706020507" pitchFamily="18" charset="2"/>
              </a:rPr>
              <a:t>　　从状态</a:t>
            </a:r>
            <a:r>
              <a:rPr lang="en-US" altLang="zh-CN" smtClean="0">
                <a:sym typeface="Symbol" panose="05050102010706020507" pitchFamily="18" charset="2"/>
              </a:rPr>
              <a:t>i</a:t>
            </a:r>
            <a:r>
              <a:rPr lang="zh-CN" altLang="en-US" smtClean="0">
                <a:sym typeface="Symbol" panose="05050102010706020507" pitchFamily="18" charset="2"/>
              </a:rPr>
              <a:t>出发经过</a:t>
            </a:r>
            <a:r>
              <a:rPr lang="en-US" altLang="zh-CN" smtClean="0">
                <a:sym typeface="Symbol" panose="05050102010706020507" pitchFamily="18" charset="2"/>
              </a:rPr>
              <a:t>n</a:t>
            </a:r>
            <a:r>
              <a:rPr lang="zh-CN" altLang="en-US" smtClean="0">
                <a:sym typeface="Symbol" panose="05050102010706020507" pitchFamily="18" charset="2"/>
              </a:rPr>
              <a:t>步首次到达状态</a:t>
            </a:r>
            <a:r>
              <a:rPr lang="en-US" altLang="zh-CN" smtClean="0">
                <a:sym typeface="Symbol" panose="05050102010706020507" pitchFamily="18" charset="2"/>
              </a:rPr>
              <a:t>j</a:t>
            </a:r>
            <a:r>
              <a:rPr lang="zh-CN" altLang="en-US" smtClean="0">
                <a:sym typeface="Symbol" panose="05050102010706020507" pitchFamily="18" charset="2"/>
              </a:rPr>
              <a:t>的时刻</a:t>
            </a:r>
          </a:p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T</a:t>
            </a:r>
            <a:r>
              <a:rPr lang="en-US" altLang="zh-CN" baseline="-25000" smtClean="0">
                <a:sym typeface="Symbol" panose="05050102010706020507" pitchFamily="18" charset="2"/>
              </a:rPr>
              <a:t>ij</a:t>
            </a:r>
            <a:r>
              <a:rPr lang="zh-CN" altLang="en-US" smtClean="0">
                <a:sym typeface="Symbol" panose="05050102010706020507" pitchFamily="18" charset="2"/>
              </a:rPr>
              <a:t>＝</a:t>
            </a:r>
            <a:r>
              <a:rPr lang="en-US" altLang="zh-CN" smtClean="0">
                <a:sym typeface="Symbol" panose="05050102010706020507" pitchFamily="18" charset="2"/>
              </a:rPr>
              <a:t>min{n</a:t>
            </a:r>
            <a:r>
              <a:rPr lang="zh-CN" altLang="en-US" smtClean="0">
                <a:sym typeface="Symbol" panose="05050102010706020507" pitchFamily="18" charset="2"/>
              </a:rPr>
              <a:t>：</a:t>
            </a:r>
            <a:r>
              <a:rPr lang="en-US" altLang="zh-CN" smtClean="0">
                <a:sym typeface="Symbol" panose="05050102010706020507" pitchFamily="18" charset="2"/>
              </a:rPr>
              <a:t>X(m)=i, X(m+n)=j, nN}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mtClean="0">
                <a:sym typeface="Symbol" panose="05050102010706020507" pitchFamily="18" charset="2"/>
              </a:rPr>
              <a:t>称为</a:t>
            </a:r>
            <a:r>
              <a:rPr lang="zh-CN" altLang="en-US" smtClean="0">
                <a:solidFill>
                  <a:srgbClr val="6600CC"/>
                </a:solidFill>
                <a:sym typeface="Symbol" panose="05050102010706020507" pitchFamily="18" charset="2"/>
              </a:rPr>
              <a:t>首达时刻</a:t>
            </a:r>
            <a:r>
              <a:rPr lang="zh-CN" altLang="en-US" smtClean="0">
                <a:sym typeface="Symbol" panose="05050102010706020507" pitchFamily="18" charset="2"/>
              </a:rPr>
              <a:t>。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mtClean="0">
                <a:sym typeface="Symbol" panose="05050102010706020507" pitchFamily="18" charset="2"/>
              </a:rPr>
              <a:t>　　首达时刻是一个随机变量，它的取值是从状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mtClean="0">
                <a:sym typeface="Symbol" panose="05050102010706020507" pitchFamily="18" charset="2"/>
              </a:rPr>
              <a:t>态</a:t>
            </a:r>
            <a:r>
              <a:rPr lang="en-US" altLang="zh-CN" smtClean="0">
                <a:sym typeface="Symbol" panose="05050102010706020507" pitchFamily="18" charset="2"/>
              </a:rPr>
              <a:t>i</a:t>
            </a:r>
            <a:r>
              <a:rPr lang="zh-CN" altLang="en-US" smtClean="0">
                <a:sym typeface="Symbol" panose="05050102010706020507" pitchFamily="18" charset="2"/>
              </a:rPr>
              <a:t>出发，使得</a:t>
            </a:r>
            <a:r>
              <a:rPr lang="en-US" altLang="zh-CN" smtClean="0">
                <a:sym typeface="Symbol" panose="05050102010706020507" pitchFamily="18" charset="2"/>
              </a:rPr>
              <a:t>X(n)</a:t>
            </a:r>
            <a:r>
              <a:rPr lang="zh-CN" altLang="en-US" smtClean="0">
                <a:sym typeface="Symbol" panose="05050102010706020507" pitchFamily="18" charset="2"/>
              </a:rPr>
              <a:t>＝</a:t>
            </a:r>
            <a:r>
              <a:rPr lang="en-US" altLang="zh-CN" smtClean="0">
                <a:sym typeface="Symbol" panose="05050102010706020507" pitchFamily="18" charset="2"/>
              </a:rPr>
              <a:t>j</a:t>
            </a:r>
            <a:r>
              <a:rPr lang="zh-CN" altLang="en-US" smtClean="0">
                <a:sym typeface="Symbol" panose="05050102010706020507" pitchFamily="18" charset="2"/>
              </a:rPr>
              <a:t>的最小正整数</a:t>
            </a:r>
            <a:r>
              <a:rPr lang="en-US" altLang="zh-CN" smtClean="0">
                <a:sym typeface="Symbol" panose="05050102010706020507" pitchFamily="18" charset="2"/>
              </a:rPr>
              <a:t>n</a:t>
            </a:r>
            <a:r>
              <a:rPr lang="zh-CN" altLang="en-US" smtClean="0">
                <a:sym typeface="Symbol" panose="05050102010706020507" pitchFamily="18" charset="2"/>
              </a:rPr>
              <a:t>。</a:t>
            </a:r>
            <a:endParaRPr lang="zh-CN" altLang="en-US" smtClean="0"/>
          </a:p>
        </p:txBody>
      </p:sp>
      <p:sp>
        <p:nvSpPr>
          <p:cNvPr id="260100" name="Rectangle 4"/>
          <p:cNvSpPr>
            <a:spLocks noChangeArrowheads="1"/>
          </p:cNvSpPr>
          <p:nvPr/>
        </p:nvSpPr>
        <p:spPr bwMode="auto">
          <a:xfrm>
            <a:off x="1066800" y="3381375"/>
            <a:ext cx="7772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/>
              <a:t>　　自状态</a:t>
            </a:r>
            <a:r>
              <a:rPr lang="en-US" altLang="zh-CN"/>
              <a:t>i</a:t>
            </a:r>
            <a:r>
              <a:rPr lang="zh-CN" altLang="en-US"/>
              <a:t>出发经过</a:t>
            </a:r>
            <a:r>
              <a:rPr lang="en-US" altLang="zh-CN"/>
              <a:t>n</a:t>
            </a:r>
            <a:r>
              <a:rPr lang="zh-CN" altLang="en-US"/>
              <a:t>步首次到达状态</a:t>
            </a:r>
            <a:r>
              <a:rPr lang="en-US" altLang="zh-CN"/>
              <a:t>j</a:t>
            </a:r>
            <a:r>
              <a:rPr lang="zh-CN" altLang="en-US"/>
              <a:t>的概率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/>
              <a:t>	</a:t>
            </a:r>
            <a:r>
              <a:rPr lang="en-US" altLang="zh-CN"/>
              <a:t>f</a:t>
            </a:r>
            <a:r>
              <a:rPr lang="en-US" altLang="zh-CN" baseline="-25000"/>
              <a:t>ij</a:t>
            </a:r>
            <a:r>
              <a:rPr lang="en-US" altLang="zh-CN"/>
              <a:t>(n)</a:t>
            </a:r>
            <a:r>
              <a:rPr lang="zh-CN" altLang="en-US"/>
              <a:t>＝</a:t>
            </a:r>
            <a:r>
              <a:rPr lang="en-US" altLang="zh-CN"/>
              <a:t>P{T</a:t>
            </a:r>
            <a:r>
              <a:rPr lang="en-US" altLang="zh-CN" baseline="-25000"/>
              <a:t>ij</a:t>
            </a:r>
            <a:r>
              <a:rPr lang="en-US" altLang="zh-CN"/>
              <a:t>=n|X(m)=i}</a:t>
            </a:r>
          </a:p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/>
              <a:t>＝</a:t>
            </a:r>
            <a:r>
              <a:rPr lang="en-US" altLang="zh-CN"/>
              <a:t>P{X(m+n)=j, X(m+k)</a:t>
            </a:r>
            <a:r>
              <a:rPr lang="en-US" altLang="zh-CN">
                <a:sym typeface="Symbol" panose="05050102010706020507" pitchFamily="18" charset="2"/>
              </a:rPr>
              <a:t>j, 1k&lt;n|X(m)=i</a:t>
            </a:r>
            <a:r>
              <a:rPr lang="en-US" altLang="zh-CN"/>
              <a:t>}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/>
              <a:t>称为</a:t>
            </a:r>
            <a:r>
              <a:rPr lang="zh-CN" altLang="en-US">
                <a:solidFill>
                  <a:srgbClr val="6600CC"/>
                </a:solidFill>
              </a:rPr>
              <a:t>首达概率</a:t>
            </a:r>
            <a:r>
              <a:rPr lang="zh-CN" altLang="en-US"/>
              <a:t>。</a:t>
            </a:r>
          </a:p>
        </p:txBody>
      </p:sp>
      <p:sp>
        <p:nvSpPr>
          <p:cNvPr id="260101" name="Rectangle 5"/>
          <p:cNvSpPr>
            <a:spLocks noChangeArrowheads="1"/>
          </p:cNvSpPr>
          <p:nvPr/>
        </p:nvSpPr>
        <p:spPr bwMode="auto">
          <a:xfrm>
            <a:off x="1143000" y="5119688"/>
            <a:ext cx="777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/>
              <a:t>自状态</a:t>
            </a:r>
            <a:r>
              <a:rPr lang="en-US" altLang="zh-CN"/>
              <a:t>i</a:t>
            </a:r>
            <a:r>
              <a:rPr lang="zh-CN" altLang="en-US"/>
              <a:t>出发</a:t>
            </a:r>
            <a:r>
              <a:rPr lang="zh-CN" altLang="en-US">
                <a:solidFill>
                  <a:srgbClr val="6600CC"/>
                </a:solidFill>
              </a:rPr>
              <a:t>迟早</a:t>
            </a:r>
            <a:r>
              <a:rPr lang="en-US" altLang="zh-CN"/>
              <a:t>(</a:t>
            </a:r>
            <a:r>
              <a:rPr lang="zh-CN" altLang="en-US">
                <a:solidFill>
                  <a:srgbClr val="6600CC"/>
                </a:solidFill>
              </a:rPr>
              <a:t>最终</a:t>
            </a:r>
            <a:r>
              <a:rPr lang="en-US" altLang="zh-CN"/>
              <a:t>)</a:t>
            </a:r>
            <a:r>
              <a:rPr lang="zh-CN" altLang="en-US">
                <a:solidFill>
                  <a:srgbClr val="6600CC"/>
                </a:solidFill>
              </a:rPr>
              <a:t>到达</a:t>
            </a:r>
            <a:r>
              <a:rPr lang="zh-CN" altLang="en-US"/>
              <a:t>状态</a:t>
            </a:r>
            <a:r>
              <a:rPr lang="en-US" altLang="zh-CN"/>
              <a:t>j</a:t>
            </a:r>
            <a:r>
              <a:rPr lang="zh-CN" altLang="en-US"/>
              <a:t>的概率定义为</a:t>
            </a:r>
          </a:p>
        </p:txBody>
      </p:sp>
      <p:graphicFrame>
        <p:nvGraphicFramePr>
          <p:cNvPr id="260102" name="Object 6"/>
          <p:cNvGraphicFramePr>
            <a:graphicFrameLocks noChangeAspect="1"/>
          </p:cNvGraphicFramePr>
          <p:nvPr/>
        </p:nvGraphicFramePr>
        <p:xfrm>
          <a:off x="1447800" y="5618163"/>
          <a:ext cx="708660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3" imgW="3276600" imgH="431800" progId="Equation.3">
                  <p:embed/>
                </p:oleObj>
              </mc:Choice>
              <mc:Fallback>
                <p:oleObj name="Equation" r:id="rId3" imgW="32766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618163"/>
                        <a:ext cx="7086600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33</a:t>
            </a:r>
            <a:r>
              <a:rPr lang="zh-CN" altLang="en-US" smtClean="0"/>
              <a:t>－</a:t>
            </a:r>
            <a:fld id="{44DA18E1-C29D-48A6-AB9E-AEC722307D01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 autoUpdateAnimBg="0" advAuto="0"/>
      <p:bldP spid="260100" grpId="0" autoUpdateAnimBg="0"/>
      <p:bldP spid="26010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443261E-B930-4464-8359-851701091303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2019/10/12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1331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返回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19200"/>
            <a:ext cx="7162800" cy="427038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当</a:t>
            </a:r>
            <a:r>
              <a:rPr lang="en-US" altLang="zh-CN" smtClean="0"/>
              <a:t>j</a:t>
            </a:r>
            <a:r>
              <a:rPr lang="zh-CN" altLang="en-US" smtClean="0"/>
              <a:t>＝</a:t>
            </a:r>
            <a:r>
              <a:rPr lang="en-US" altLang="zh-CN" smtClean="0"/>
              <a:t>i</a:t>
            </a:r>
            <a:r>
              <a:rPr lang="zh-CN" altLang="en-US" smtClean="0"/>
              <a:t>时</a:t>
            </a:r>
          </a:p>
        </p:txBody>
      </p:sp>
      <p:sp>
        <p:nvSpPr>
          <p:cNvPr id="281607" name="Rectangle 7"/>
          <p:cNvSpPr>
            <a:spLocks noChangeArrowheads="1"/>
          </p:cNvSpPr>
          <p:nvPr/>
        </p:nvSpPr>
        <p:spPr bwMode="auto">
          <a:xfrm>
            <a:off x="1143000" y="1676400"/>
            <a:ext cx="75438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/>
              <a:t>T</a:t>
            </a:r>
            <a:r>
              <a:rPr lang="en-US" altLang="zh-CN" baseline="-25000"/>
              <a:t>ii</a:t>
            </a:r>
            <a:r>
              <a:rPr lang="zh-CN" altLang="en-US"/>
              <a:t>：表示从状态</a:t>
            </a:r>
            <a:r>
              <a:rPr lang="en-US" altLang="zh-CN"/>
              <a:t>i</a:t>
            </a:r>
            <a:r>
              <a:rPr lang="zh-CN" altLang="en-US"/>
              <a:t>出发</a:t>
            </a:r>
            <a:r>
              <a:rPr lang="zh-CN" altLang="en-US">
                <a:solidFill>
                  <a:srgbClr val="CC00CC"/>
                </a:solidFill>
              </a:rPr>
              <a:t>首次返回</a:t>
            </a:r>
            <a:r>
              <a:rPr lang="en-US" altLang="zh-CN"/>
              <a:t>i</a:t>
            </a:r>
            <a:r>
              <a:rPr lang="zh-CN" altLang="en-US"/>
              <a:t>的时刻；</a:t>
            </a:r>
          </a:p>
          <a:p>
            <a:pPr eaLnBrk="1" hangingPunct="1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/>
              <a:t>f</a:t>
            </a:r>
            <a:r>
              <a:rPr lang="en-US" altLang="zh-CN" baseline="-25000"/>
              <a:t>ii</a:t>
            </a:r>
            <a:r>
              <a:rPr lang="en-US" altLang="zh-CN"/>
              <a:t>(n)</a:t>
            </a:r>
            <a:r>
              <a:rPr lang="zh-CN" altLang="en-US"/>
              <a:t>：表示从状态</a:t>
            </a:r>
            <a:r>
              <a:rPr lang="en-US" altLang="zh-CN"/>
              <a:t>i</a:t>
            </a:r>
            <a:r>
              <a:rPr lang="zh-CN" altLang="en-US"/>
              <a:t>出发经过</a:t>
            </a:r>
            <a:r>
              <a:rPr lang="en-US" altLang="zh-CN"/>
              <a:t>n</a:t>
            </a:r>
            <a:r>
              <a:rPr lang="zh-CN" altLang="en-US"/>
              <a:t>步</a:t>
            </a:r>
            <a:r>
              <a:rPr lang="zh-CN" altLang="en-US">
                <a:solidFill>
                  <a:srgbClr val="CC00CC"/>
                </a:solidFill>
              </a:rPr>
              <a:t>首次返回</a:t>
            </a:r>
            <a:r>
              <a:rPr lang="en-US" altLang="zh-CN"/>
              <a:t>i</a:t>
            </a:r>
            <a:r>
              <a:rPr lang="zh-CN" altLang="en-US"/>
              <a:t>的概率；</a:t>
            </a:r>
          </a:p>
          <a:p>
            <a:pPr eaLnBrk="1" hangingPunct="1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/>
              <a:t>f</a:t>
            </a:r>
            <a:r>
              <a:rPr lang="en-US" altLang="zh-CN" baseline="-25000"/>
              <a:t>ii</a:t>
            </a:r>
            <a:r>
              <a:rPr lang="zh-CN" altLang="en-US"/>
              <a:t>：表示从状态</a:t>
            </a:r>
            <a:r>
              <a:rPr lang="en-US" altLang="zh-CN"/>
              <a:t>i</a:t>
            </a:r>
            <a:r>
              <a:rPr lang="zh-CN" altLang="en-US"/>
              <a:t>出发</a:t>
            </a:r>
            <a:r>
              <a:rPr lang="zh-CN" altLang="en-US">
                <a:solidFill>
                  <a:srgbClr val="CC00CC"/>
                </a:solidFill>
              </a:rPr>
              <a:t>迟早返回</a:t>
            </a:r>
            <a:r>
              <a:rPr lang="en-US" altLang="zh-CN"/>
              <a:t>i</a:t>
            </a:r>
            <a:r>
              <a:rPr lang="zh-CN" altLang="en-US"/>
              <a:t>的概率。</a:t>
            </a:r>
          </a:p>
        </p:txBody>
      </p:sp>
      <p:graphicFrame>
        <p:nvGraphicFramePr>
          <p:cNvPr id="281609" name="Object 9"/>
          <p:cNvGraphicFramePr>
            <a:graphicFrameLocks noChangeAspect="1"/>
          </p:cNvGraphicFramePr>
          <p:nvPr/>
        </p:nvGraphicFramePr>
        <p:xfrm>
          <a:off x="1371600" y="3930650"/>
          <a:ext cx="32004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Equation" r:id="rId3" imgW="1459866" imgH="431613" progId="Equation.3">
                  <p:embed/>
                </p:oleObj>
              </mc:Choice>
              <mc:Fallback>
                <p:oleObj name="Equation" r:id="rId3" imgW="1459866" imgH="4316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930650"/>
                        <a:ext cx="3200400" cy="9461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1610" name="Rectangle 10"/>
          <p:cNvSpPr>
            <a:spLocks noChangeArrowheads="1"/>
          </p:cNvSpPr>
          <p:nvPr/>
        </p:nvSpPr>
        <p:spPr bwMode="auto">
          <a:xfrm>
            <a:off x="1066800" y="4876800"/>
            <a:ext cx="3886200" cy="1630363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/>
              <a:t>称为自状态</a:t>
            </a:r>
            <a:r>
              <a:rPr lang="en-US" altLang="zh-CN"/>
              <a:t>i</a:t>
            </a:r>
            <a:r>
              <a:rPr lang="zh-CN" altLang="en-US"/>
              <a:t>出发首次到达</a:t>
            </a:r>
            <a:r>
              <a:rPr lang="en-US" altLang="zh-CN"/>
              <a:t>j</a:t>
            </a:r>
            <a:r>
              <a:rPr lang="zh-CN" altLang="en-US"/>
              <a:t>的</a:t>
            </a:r>
            <a:r>
              <a:rPr lang="zh-CN" altLang="en-US">
                <a:solidFill>
                  <a:srgbClr val="CC00CC"/>
                </a:solidFill>
              </a:rPr>
              <a:t>平均时间</a:t>
            </a:r>
            <a:r>
              <a:rPr lang="en-US" altLang="zh-CN"/>
              <a:t>(</a:t>
            </a:r>
            <a:r>
              <a:rPr lang="zh-CN" altLang="en-US">
                <a:solidFill>
                  <a:srgbClr val="CC00CC"/>
                </a:solidFill>
              </a:rPr>
              <a:t>平均步数</a:t>
            </a:r>
            <a:r>
              <a:rPr lang="en-US" altLang="zh-CN"/>
              <a:t>)</a:t>
            </a:r>
            <a:r>
              <a:rPr lang="zh-CN" altLang="en-US"/>
              <a:t>；</a:t>
            </a:r>
          </a:p>
        </p:txBody>
      </p:sp>
      <p:graphicFrame>
        <p:nvGraphicFramePr>
          <p:cNvPr id="281612" name="Object 12"/>
          <p:cNvGraphicFramePr>
            <a:graphicFrameLocks noChangeAspect="1"/>
          </p:cNvGraphicFramePr>
          <p:nvPr/>
        </p:nvGraphicFramePr>
        <p:xfrm>
          <a:off x="5029200" y="3906838"/>
          <a:ext cx="396240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Equation" r:id="rId5" imgW="1765300" imgH="431800" progId="Equation.3">
                  <p:embed/>
                </p:oleObj>
              </mc:Choice>
              <mc:Fallback>
                <p:oleObj name="Equation" r:id="rId5" imgW="17653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906838"/>
                        <a:ext cx="3962400" cy="969962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1613" name="Rectangle 13"/>
          <p:cNvSpPr>
            <a:spLocks noChangeArrowheads="1"/>
          </p:cNvSpPr>
          <p:nvPr/>
        </p:nvSpPr>
        <p:spPr bwMode="auto">
          <a:xfrm>
            <a:off x="5029200" y="4876800"/>
            <a:ext cx="3959225" cy="1630363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/>
              <a:t>称为自状态</a:t>
            </a:r>
            <a:r>
              <a:rPr lang="en-US" altLang="zh-CN"/>
              <a:t>i</a:t>
            </a:r>
            <a:r>
              <a:rPr lang="zh-CN" altLang="en-US"/>
              <a:t>出发首次到达</a:t>
            </a:r>
            <a:r>
              <a:rPr lang="en-US" altLang="zh-CN"/>
              <a:t>i</a:t>
            </a:r>
            <a:r>
              <a:rPr lang="zh-CN" altLang="en-US"/>
              <a:t>的</a:t>
            </a:r>
            <a:r>
              <a:rPr lang="zh-CN" altLang="en-US">
                <a:solidFill>
                  <a:srgbClr val="CC00CC"/>
                </a:solidFill>
              </a:rPr>
              <a:t>平均返回时间</a:t>
            </a:r>
            <a:r>
              <a:rPr lang="en-US" altLang="zh-CN"/>
              <a:t>(</a:t>
            </a:r>
            <a:r>
              <a:rPr lang="zh-CN" altLang="en-US">
                <a:solidFill>
                  <a:srgbClr val="CC00CC"/>
                </a:solidFill>
              </a:rPr>
              <a:t>平均返回步数</a:t>
            </a:r>
            <a:r>
              <a:rPr lang="en-US" altLang="zh-CN"/>
              <a:t>)</a:t>
            </a:r>
            <a:r>
              <a:rPr lang="zh-CN" altLang="en-US"/>
              <a:t>；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33</a:t>
            </a:r>
            <a:r>
              <a:rPr lang="zh-CN" altLang="en-US" smtClean="0"/>
              <a:t>－</a:t>
            </a:r>
            <a:fld id="{44DA18E1-C29D-48A6-AB9E-AEC722307D01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1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1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1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8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28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8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8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7" grpId="0" build="p" autoUpdateAnimBg="0"/>
      <p:bldP spid="281610" grpId="0" animBg="1" autoUpdateAnimBg="0"/>
      <p:bldP spid="281613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A601F64-320E-4A89-A31B-FADBE3D923C3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2019/10/12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1433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定理</a:t>
            </a:r>
            <a:r>
              <a:rPr lang="en-US" altLang="zh-CN" smtClean="0"/>
              <a:t>1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052513"/>
            <a:ext cx="7656512" cy="4429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</a:rPr>
              <a:t>对任意</a:t>
            </a:r>
            <a:r>
              <a:rPr lang="en-US" altLang="zh-CN" sz="2400" smtClean="0">
                <a:solidFill>
                  <a:srgbClr val="0000FF"/>
                </a:solidFill>
              </a:rPr>
              <a:t>i, j</a:t>
            </a:r>
            <a:r>
              <a:rPr lang="en-US" altLang="zh-CN" sz="2400" smtClean="0">
                <a:solidFill>
                  <a:srgbClr val="0000FF"/>
                </a:solidFill>
                <a:sym typeface="Symbol" panose="05050102010706020507" pitchFamily="18" charset="2"/>
              </a:rPr>
              <a:t>E</a:t>
            </a:r>
            <a:r>
              <a:rPr lang="zh-CN" altLang="en-US" sz="2400" smtClean="0">
                <a:solidFill>
                  <a:srgbClr val="0000FF"/>
                </a:solidFill>
              </a:rPr>
              <a:t>及</a:t>
            </a:r>
            <a:r>
              <a:rPr lang="en-US" altLang="zh-CN" sz="2400" smtClean="0">
                <a:solidFill>
                  <a:srgbClr val="0000FF"/>
                </a:solidFill>
                <a:sym typeface="Symbol" panose="05050102010706020507" pitchFamily="18" charset="2"/>
              </a:rPr>
              <a:t>n1</a:t>
            </a:r>
            <a:r>
              <a:rPr lang="zh-CN" altLang="en-US" sz="2400" smtClean="0">
                <a:solidFill>
                  <a:srgbClr val="0000FF"/>
                </a:solidFill>
              </a:rPr>
              <a:t>，有</a:t>
            </a:r>
          </a:p>
        </p:txBody>
      </p:sp>
      <p:graphicFrame>
        <p:nvGraphicFramePr>
          <p:cNvPr id="261124" name="Object 4"/>
          <p:cNvGraphicFramePr>
            <a:graphicFrameLocks noChangeAspect="1"/>
          </p:cNvGraphicFramePr>
          <p:nvPr/>
        </p:nvGraphicFramePr>
        <p:xfrm>
          <a:off x="2571750" y="1412875"/>
          <a:ext cx="314325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" name="Equation" r:id="rId3" imgW="1682748" imgH="400140" progId="Equation.3">
                  <p:embed/>
                </p:oleObj>
              </mc:Choice>
              <mc:Fallback>
                <p:oleObj name="Equation" r:id="rId3" imgW="1682748" imgH="4001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1412875"/>
                        <a:ext cx="314325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25" name="Rectangle 5"/>
          <p:cNvSpPr>
            <a:spLocks noChangeArrowheads="1"/>
          </p:cNvSpPr>
          <p:nvPr/>
        </p:nvSpPr>
        <p:spPr bwMode="auto">
          <a:xfrm>
            <a:off x="1181100" y="2127250"/>
            <a:ext cx="7178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solidFill>
                  <a:srgbClr val="CC00CC"/>
                </a:solidFill>
              </a:rPr>
              <a:t>证明</a:t>
            </a:r>
            <a:r>
              <a:rPr lang="zh-CN" altLang="en-US" sz="2400"/>
              <a:t>  设系统从状态</a:t>
            </a:r>
            <a:r>
              <a:rPr lang="en-US" altLang="zh-CN" sz="2400"/>
              <a:t>i</a:t>
            </a:r>
            <a:r>
              <a:rPr lang="zh-CN" altLang="en-US" sz="2400"/>
              <a:t>出发经</a:t>
            </a:r>
            <a:r>
              <a:rPr lang="en-US" altLang="zh-CN" sz="2400"/>
              <a:t>n</a:t>
            </a:r>
            <a:r>
              <a:rPr lang="zh-CN" altLang="en-US" sz="2400"/>
              <a:t>步到达状态</a:t>
            </a:r>
            <a:r>
              <a:rPr lang="en-US" altLang="zh-CN" sz="2400"/>
              <a:t>j</a:t>
            </a:r>
            <a:r>
              <a:rPr lang="zh-CN" altLang="en-US" sz="2400"/>
              <a:t>，则</a:t>
            </a:r>
            <a:r>
              <a:rPr lang="en-US" altLang="zh-CN" sz="2400"/>
              <a:t>T</a:t>
            </a:r>
            <a:r>
              <a:rPr lang="en-US" altLang="zh-CN" sz="2400" baseline="-25000"/>
              <a:t>ij</a:t>
            </a:r>
            <a:r>
              <a:rPr lang="en-US" altLang="zh-CN" sz="2400">
                <a:sym typeface="Symbol" panose="05050102010706020507" pitchFamily="18" charset="2"/>
              </a:rPr>
              <a:t></a:t>
            </a:r>
            <a:r>
              <a:rPr lang="en-US" altLang="zh-CN" sz="2400"/>
              <a:t>n</a:t>
            </a:r>
            <a:r>
              <a:rPr lang="zh-CN" altLang="en-US" sz="2400"/>
              <a:t>，</a:t>
            </a:r>
          </a:p>
        </p:txBody>
      </p:sp>
      <p:sp>
        <p:nvSpPr>
          <p:cNvPr id="261126" name="Rectangle 6"/>
          <p:cNvSpPr>
            <a:spLocks noChangeArrowheads="1"/>
          </p:cNvSpPr>
          <p:nvPr/>
        </p:nvSpPr>
        <p:spPr bwMode="auto">
          <a:xfrm>
            <a:off x="1203325" y="2573338"/>
            <a:ext cx="3487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/>
              <a:t>p</a:t>
            </a:r>
            <a:r>
              <a:rPr lang="en-US" altLang="zh-CN" sz="2400" baseline="-25000"/>
              <a:t>ij</a:t>
            </a:r>
            <a:r>
              <a:rPr lang="en-US" altLang="zh-CN" sz="2400">
                <a:sym typeface="Symbol" panose="05050102010706020507" pitchFamily="18" charset="2"/>
              </a:rPr>
              <a:t>(</a:t>
            </a:r>
            <a:r>
              <a:rPr lang="en-US" altLang="zh-CN" sz="2400"/>
              <a:t>n)</a:t>
            </a:r>
            <a:r>
              <a:rPr lang="zh-CN" altLang="en-US" sz="2400"/>
              <a:t>＝</a:t>
            </a:r>
            <a:r>
              <a:rPr lang="en-US" altLang="zh-CN" sz="2400"/>
              <a:t>P{X(n)</a:t>
            </a:r>
            <a:r>
              <a:rPr lang="zh-CN" altLang="en-US" sz="2400"/>
              <a:t>＝</a:t>
            </a:r>
            <a:r>
              <a:rPr lang="en-US" altLang="zh-CN" sz="2400"/>
              <a:t>j|X(0)=i}</a:t>
            </a:r>
          </a:p>
        </p:txBody>
      </p:sp>
      <p:graphicFrame>
        <p:nvGraphicFramePr>
          <p:cNvPr id="261127" name="Object 7"/>
          <p:cNvGraphicFramePr>
            <a:graphicFrameLocks noChangeAspect="1"/>
          </p:cNvGraphicFramePr>
          <p:nvPr/>
        </p:nvGraphicFramePr>
        <p:xfrm>
          <a:off x="4651375" y="2478088"/>
          <a:ext cx="373697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2" name="Equation" r:id="rId5" imgW="2197100" imgH="381000" progId="Equation.3">
                  <p:embed/>
                </p:oleObj>
              </mc:Choice>
              <mc:Fallback>
                <p:oleObj name="Equation" r:id="rId5" imgW="2197100" imgH="38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75" y="2478088"/>
                        <a:ext cx="3736975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28" name="Object 8"/>
          <p:cNvGraphicFramePr>
            <a:graphicFrameLocks noChangeAspect="1"/>
          </p:cNvGraphicFramePr>
          <p:nvPr/>
        </p:nvGraphicFramePr>
        <p:xfrm>
          <a:off x="2063750" y="2951163"/>
          <a:ext cx="35623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3" name="Equation" r:id="rId7" imgW="2095500" imgH="431800" progId="Equation.3">
                  <p:embed/>
                </p:oleObj>
              </mc:Choice>
              <mc:Fallback>
                <p:oleObj name="Equation" r:id="rId7" imgW="20955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2951163"/>
                        <a:ext cx="356235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29" name="Object 9"/>
          <p:cNvGraphicFramePr>
            <a:graphicFrameLocks noChangeAspect="1"/>
          </p:cNvGraphicFramePr>
          <p:nvPr/>
        </p:nvGraphicFramePr>
        <p:xfrm>
          <a:off x="2063750" y="3603625"/>
          <a:ext cx="570071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name="Equation" r:id="rId9" imgW="3352800" imgH="431800" progId="Equation.3">
                  <p:embed/>
                </p:oleObj>
              </mc:Choice>
              <mc:Fallback>
                <p:oleObj name="Equation" r:id="rId9" imgW="33528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603625"/>
                        <a:ext cx="5700713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30" name="Object 10"/>
          <p:cNvGraphicFramePr>
            <a:graphicFrameLocks noChangeAspect="1"/>
          </p:cNvGraphicFramePr>
          <p:nvPr/>
        </p:nvGraphicFramePr>
        <p:xfrm>
          <a:off x="2063750" y="4254500"/>
          <a:ext cx="4814888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5" name="Equation" r:id="rId11" imgW="2832100" imgH="431800" progId="Equation.3">
                  <p:embed/>
                </p:oleObj>
              </mc:Choice>
              <mc:Fallback>
                <p:oleObj name="Equation" r:id="rId11" imgW="28321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4254500"/>
                        <a:ext cx="4814888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31" name="Object 11"/>
          <p:cNvGraphicFramePr>
            <a:graphicFrameLocks noChangeAspect="1"/>
          </p:cNvGraphicFramePr>
          <p:nvPr/>
        </p:nvGraphicFramePr>
        <p:xfrm>
          <a:off x="3173413" y="4906963"/>
          <a:ext cx="475138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Equation" r:id="rId13" imgW="2794000" imgH="203200" progId="Equation.3">
                  <p:embed/>
                </p:oleObj>
              </mc:Choice>
              <mc:Fallback>
                <p:oleObj name="Equation" r:id="rId13" imgW="2794000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413" y="4906963"/>
                        <a:ext cx="4751387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32" name="Object 12"/>
          <p:cNvGraphicFramePr>
            <a:graphicFrameLocks noChangeAspect="1"/>
          </p:cNvGraphicFramePr>
          <p:nvPr/>
        </p:nvGraphicFramePr>
        <p:xfrm>
          <a:off x="2063750" y="5172075"/>
          <a:ext cx="494506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name="Equation" r:id="rId15" imgW="2908300" imgH="431800" progId="Equation.3">
                  <p:embed/>
                </p:oleObj>
              </mc:Choice>
              <mc:Fallback>
                <p:oleObj name="Equation" r:id="rId15" imgW="29083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5172075"/>
                        <a:ext cx="4945063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33" name="Object 13"/>
          <p:cNvGraphicFramePr>
            <a:graphicFrameLocks noChangeAspect="1"/>
          </p:cNvGraphicFramePr>
          <p:nvPr/>
        </p:nvGraphicFramePr>
        <p:xfrm>
          <a:off x="2063750" y="5822950"/>
          <a:ext cx="22669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8" name="Equation" r:id="rId17" imgW="1333500" imgH="431800" progId="Equation.3">
                  <p:embed/>
                </p:oleObj>
              </mc:Choice>
              <mc:Fallback>
                <p:oleObj name="Equation" r:id="rId17" imgW="1333500" imgH="431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5822950"/>
                        <a:ext cx="226695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33</a:t>
            </a:r>
            <a:r>
              <a:rPr lang="zh-CN" altLang="en-US" smtClean="0"/>
              <a:t>－</a:t>
            </a:r>
            <a:fld id="{44DA18E1-C29D-48A6-AB9E-AEC722307D01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build="p"/>
      <p:bldP spid="261125" grpId="0" autoUpdateAnimBg="0"/>
      <p:bldP spid="26112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5E9D0EC-53E2-49B5-B054-9EB0B31BFC35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2019/10/12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1536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定理</a:t>
            </a:r>
            <a:r>
              <a:rPr lang="en-US" altLang="zh-CN" smtClean="0"/>
              <a:t>2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066800"/>
            <a:ext cx="7086600" cy="584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CC00CC"/>
                </a:solidFill>
              </a:rPr>
              <a:t>f</a:t>
            </a:r>
            <a:r>
              <a:rPr lang="en-US" altLang="zh-CN" sz="3200" baseline="-25000" smtClean="0">
                <a:solidFill>
                  <a:srgbClr val="CC00CC"/>
                </a:solidFill>
              </a:rPr>
              <a:t>ij</a:t>
            </a:r>
            <a:r>
              <a:rPr lang="zh-CN" altLang="en-US" sz="3200" smtClean="0">
                <a:solidFill>
                  <a:srgbClr val="CC00CC"/>
                </a:solidFill>
              </a:rPr>
              <a:t>＞</a:t>
            </a:r>
            <a:r>
              <a:rPr lang="en-US" altLang="zh-CN" sz="3200" smtClean="0">
                <a:solidFill>
                  <a:srgbClr val="CC00CC"/>
                </a:solidFill>
              </a:rPr>
              <a:t>0</a:t>
            </a:r>
            <a:r>
              <a:rPr lang="en-US" altLang="zh-CN" sz="3200" smtClean="0">
                <a:solidFill>
                  <a:srgbClr val="FF0000"/>
                </a:solidFill>
              </a:rPr>
              <a:t>  </a:t>
            </a:r>
            <a:r>
              <a:rPr lang="en-US" altLang="zh-CN" sz="3200" smtClean="0">
                <a:solidFill>
                  <a:srgbClr val="0000FF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3200" smtClean="0">
                <a:solidFill>
                  <a:srgbClr val="FF0000"/>
                </a:solidFill>
              </a:rPr>
              <a:t>  </a:t>
            </a:r>
            <a:r>
              <a:rPr lang="en-US" altLang="zh-CN" sz="3200" smtClean="0">
                <a:solidFill>
                  <a:srgbClr val="CC00CC"/>
                </a:solidFill>
                <a:sym typeface="Symbol" panose="05050102010706020507" pitchFamily="18" charset="2"/>
              </a:rPr>
              <a:t>i→j</a:t>
            </a:r>
          </a:p>
        </p:txBody>
      </p:sp>
      <p:sp>
        <p:nvSpPr>
          <p:cNvPr id="262148" name="Rectangle 4"/>
          <p:cNvSpPr>
            <a:spLocks noChangeArrowheads="1"/>
          </p:cNvSpPr>
          <p:nvPr/>
        </p:nvSpPr>
        <p:spPr bwMode="auto">
          <a:xfrm>
            <a:off x="1181100" y="1641475"/>
            <a:ext cx="77343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60000"/>
              </a:spcAft>
              <a:buClrTx/>
              <a:buFontTx/>
              <a:buNone/>
            </a:pPr>
            <a:r>
              <a:rPr lang="zh-CN" altLang="en-US" sz="2400">
                <a:solidFill>
                  <a:srgbClr val="CC00CC"/>
                </a:solidFill>
              </a:rPr>
              <a:t>证明</a:t>
            </a:r>
            <a:r>
              <a:rPr lang="zh-CN" altLang="en-US" sz="2400"/>
              <a:t>  </a:t>
            </a:r>
            <a:r>
              <a:rPr lang="zh-CN" altLang="en-US" sz="240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400">
                <a:solidFill>
                  <a:srgbClr val="0000FF"/>
                </a:solidFill>
                <a:sym typeface="Symbol" panose="05050102010706020507" pitchFamily="18" charset="2"/>
              </a:rPr>
              <a:t>)  </a:t>
            </a:r>
            <a:r>
              <a:rPr lang="zh-CN" altLang="en-US" sz="2400"/>
              <a:t>设</a:t>
            </a:r>
            <a:r>
              <a:rPr lang="en-US" altLang="zh-CN" sz="2400"/>
              <a:t>f</a:t>
            </a:r>
            <a:r>
              <a:rPr lang="en-US" altLang="zh-CN" sz="2400" baseline="-25000"/>
              <a:t>ij</a:t>
            </a:r>
            <a:r>
              <a:rPr lang="zh-CN" altLang="en-US" sz="2400"/>
              <a:t>＞</a:t>
            </a:r>
            <a:r>
              <a:rPr lang="en-US" altLang="zh-CN" sz="2400"/>
              <a:t>0</a:t>
            </a:r>
            <a:r>
              <a:rPr lang="zh-CN" altLang="en-US" sz="2400"/>
              <a:t>，因为                        ，所以至少有</a:t>
            </a:r>
          </a:p>
          <a:p>
            <a:pPr eaLnBrk="1" hangingPunct="1">
              <a:lnSpc>
                <a:spcPct val="100000"/>
              </a:lnSpc>
              <a:spcAft>
                <a:spcPct val="60000"/>
              </a:spcAft>
              <a:buClrTx/>
              <a:buFontTx/>
              <a:buNone/>
            </a:pPr>
            <a:r>
              <a:rPr lang="zh-CN" altLang="en-US" sz="2400"/>
              <a:t>一个</a:t>
            </a:r>
            <a:r>
              <a:rPr lang="en-US" altLang="zh-CN" sz="2400"/>
              <a:t>n</a:t>
            </a:r>
            <a:r>
              <a:rPr lang="en-US" altLang="zh-CN" sz="2400">
                <a:sym typeface="Symbol" panose="05050102010706020507" pitchFamily="18" charset="2"/>
              </a:rPr>
              <a:t>≥</a:t>
            </a:r>
            <a:r>
              <a:rPr lang="en-US" altLang="zh-CN" sz="2400"/>
              <a:t>1</a:t>
            </a:r>
            <a:r>
              <a:rPr lang="zh-CN" altLang="en-US" sz="2400"/>
              <a:t>，使得</a:t>
            </a:r>
            <a:r>
              <a:rPr lang="en-US" altLang="zh-CN" sz="2400"/>
              <a:t>f</a:t>
            </a:r>
            <a:r>
              <a:rPr lang="en-US" altLang="zh-CN" sz="2400" baseline="-25000"/>
              <a:t>ij</a:t>
            </a:r>
            <a:r>
              <a:rPr lang="en-US" altLang="zh-CN" sz="2400"/>
              <a:t>(n)</a:t>
            </a:r>
            <a:r>
              <a:rPr lang="zh-CN" altLang="en-US" sz="2400"/>
              <a:t>＞</a:t>
            </a:r>
            <a:r>
              <a:rPr lang="en-US" altLang="zh-CN" sz="2400"/>
              <a:t>0</a:t>
            </a:r>
            <a:r>
              <a:rPr lang="zh-CN" altLang="en-US" sz="2400"/>
              <a:t>，由定理</a:t>
            </a:r>
            <a:r>
              <a:rPr lang="en-US" altLang="zh-CN" sz="2400"/>
              <a:t>1</a:t>
            </a:r>
            <a:r>
              <a:rPr lang="zh-CN" altLang="en-US" sz="2400"/>
              <a:t>得</a:t>
            </a:r>
          </a:p>
        </p:txBody>
      </p:sp>
      <p:graphicFrame>
        <p:nvGraphicFramePr>
          <p:cNvPr id="262149" name="Object 5"/>
          <p:cNvGraphicFramePr>
            <a:graphicFrameLocks noChangeAspect="1"/>
          </p:cNvGraphicFramePr>
          <p:nvPr/>
        </p:nvGraphicFramePr>
        <p:xfrm>
          <a:off x="4475163" y="1412875"/>
          <a:ext cx="17526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Equation" r:id="rId3" imgW="825500" imgH="431800" progId="Equation.3">
                  <p:embed/>
                </p:oleObj>
              </mc:Choice>
              <mc:Fallback>
                <p:oleObj name="Equation" r:id="rId3" imgW="8255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163" y="1412875"/>
                        <a:ext cx="1752600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0" name="Object 6"/>
          <p:cNvGraphicFramePr>
            <a:graphicFrameLocks noChangeAspect="1"/>
          </p:cNvGraphicFramePr>
          <p:nvPr/>
        </p:nvGraphicFramePr>
        <p:xfrm>
          <a:off x="1935163" y="2654300"/>
          <a:ext cx="62944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Equation" r:id="rId5" imgW="3225800" imgH="431800" progId="Equation.3">
                  <p:embed/>
                </p:oleObj>
              </mc:Choice>
              <mc:Fallback>
                <p:oleObj name="Equation" r:id="rId5" imgW="32258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163" y="2654300"/>
                        <a:ext cx="629443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51" name="Rectangle 7"/>
          <p:cNvSpPr>
            <a:spLocks noChangeArrowheads="1"/>
          </p:cNvSpPr>
          <p:nvPr/>
        </p:nvSpPr>
        <p:spPr bwMode="auto">
          <a:xfrm>
            <a:off x="1219200" y="3486150"/>
            <a:ext cx="1289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故</a:t>
            </a:r>
            <a:r>
              <a:rPr lang="en-US" altLang="zh-CN" sz="2400">
                <a:sym typeface="Symbol" panose="05050102010706020507" pitchFamily="18" charset="2"/>
              </a:rPr>
              <a:t>i→j</a:t>
            </a:r>
            <a:r>
              <a:rPr lang="zh-CN" altLang="en-US" sz="2400"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62152" name="Rectangle 8"/>
          <p:cNvSpPr>
            <a:spLocks noChangeArrowheads="1"/>
          </p:cNvSpPr>
          <p:nvPr/>
        </p:nvSpPr>
        <p:spPr bwMode="auto">
          <a:xfrm>
            <a:off x="1295400" y="3933825"/>
            <a:ext cx="7123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sym typeface="Symbol" panose="05050102010706020507" pitchFamily="18" charset="2"/>
              </a:rPr>
              <a:t>)</a:t>
            </a:r>
            <a:r>
              <a:rPr lang="en-US" altLang="zh-CN" sz="2400"/>
              <a:t>  </a:t>
            </a:r>
            <a:r>
              <a:rPr lang="zh-CN" altLang="en-US" sz="2400"/>
              <a:t>设</a:t>
            </a:r>
            <a:r>
              <a:rPr lang="en-US" altLang="zh-CN" sz="2400">
                <a:sym typeface="Symbol" panose="05050102010706020507" pitchFamily="18" charset="2"/>
              </a:rPr>
              <a:t>i→j</a:t>
            </a:r>
            <a:r>
              <a:rPr lang="zh-CN" altLang="en-US" sz="2400">
                <a:sym typeface="Symbol" panose="05050102010706020507" pitchFamily="18" charset="2"/>
              </a:rPr>
              <a:t>，则存在</a:t>
            </a:r>
            <a:r>
              <a:rPr lang="en-US" altLang="zh-CN" sz="2400"/>
              <a:t>n</a:t>
            </a:r>
            <a:r>
              <a:rPr lang="en-US" altLang="zh-CN" sz="2400">
                <a:sym typeface="Symbol" panose="05050102010706020507" pitchFamily="18" charset="2"/>
              </a:rPr>
              <a:t>≥</a:t>
            </a:r>
            <a:r>
              <a:rPr lang="en-US" altLang="zh-CN" sz="2400"/>
              <a:t>1</a:t>
            </a:r>
            <a:r>
              <a:rPr lang="zh-CN" altLang="en-US" sz="2400"/>
              <a:t>，使得</a:t>
            </a:r>
            <a:r>
              <a:rPr lang="en-US" altLang="zh-CN" sz="2400"/>
              <a:t>p</a:t>
            </a:r>
            <a:r>
              <a:rPr lang="en-US" altLang="zh-CN" sz="2400" baseline="-25000"/>
              <a:t>ij</a:t>
            </a:r>
            <a:r>
              <a:rPr lang="en-US" altLang="zh-CN" sz="2400"/>
              <a:t>(n)</a:t>
            </a:r>
            <a:r>
              <a:rPr lang="zh-CN" altLang="en-US" sz="2400"/>
              <a:t>＞</a:t>
            </a:r>
            <a:r>
              <a:rPr lang="en-US" altLang="zh-CN" sz="2400"/>
              <a:t>0</a:t>
            </a:r>
            <a:r>
              <a:rPr lang="zh-CN" altLang="en-US" sz="2400"/>
              <a:t>，由定理</a:t>
            </a:r>
            <a:r>
              <a:rPr lang="en-US" altLang="zh-CN" sz="2400"/>
              <a:t>1</a:t>
            </a:r>
            <a:r>
              <a:rPr lang="zh-CN" altLang="en-US" sz="2400"/>
              <a:t>得</a:t>
            </a:r>
          </a:p>
        </p:txBody>
      </p:sp>
      <p:graphicFrame>
        <p:nvGraphicFramePr>
          <p:cNvPr id="262153" name="Object 9"/>
          <p:cNvGraphicFramePr>
            <a:graphicFrameLocks noChangeAspect="1"/>
          </p:cNvGraphicFramePr>
          <p:nvPr/>
        </p:nvGraphicFramePr>
        <p:xfrm>
          <a:off x="2890838" y="4381500"/>
          <a:ext cx="386556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Equation" r:id="rId7" imgW="1981200" imgH="431800" progId="Equation.3">
                  <p:embed/>
                </p:oleObj>
              </mc:Choice>
              <mc:Fallback>
                <p:oleObj name="Equation" r:id="rId7" imgW="19812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4381500"/>
                        <a:ext cx="3865562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54" name="Rectangle 10"/>
          <p:cNvSpPr>
            <a:spLocks noChangeArrowheads="1"/>
          </p:cNvSpPr>
          <p:nvPr/>
        </p:nvSpPr>
        <p:spPr bwMode="auto">
          <a:xfrm>
            <a:off x="1263650" y="5213350"/>
            <a:ext cx="6911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/>
              <a:t>从而</a:t>
            </a:r>
            <a:r>
              <a:rPr lang="en-US" altLang="zh-CN" sz="2400"/>
              <a:t>f</a:t>
            </a:r>
            <a:r>
              <a:rPr lang="en-US" altLang="zh-CN" sz="2400" baseline="-25000"/>
              <a:t>ij</a:t>
            </a:r>
            <a:r>
              <a:rPr lang="en-US" altLang="zh-CN" sz="2400"/>
              <a:t>(1), f</a:t>
            </a:r>
            <a:r>
              <a:rPr lang="en-US" altLang="zh-CN" sz="2400" baseline="-25000"/>
              <a:t>ij</a:t>
            </a:r>
            <a:r>
              <a:rPr lang="en-US" altLang="zh-CN" sz="2400"/>
              <a:t>(2), …, f</a:t>
            </a:r>
            <a:r>
              <a:rPr lang="en-US" altLang="zh-CN" sz="2400" baseline="-25000"/>
              <a:t>ij</a:t>
            </a:r>
            <a:r>
              <a:rPr lang="en-US" altLang="zh-CN" sz="2400"/>
              <a:t>(n)</a:t>
            </a:r>
            <a:r>
              <a:rPr lang="zh-CN" altLang="en-US" sz="2400"/>
              <a:t>中至少有一个大于</a:t>
            </a:r>
            <a:r>
              <a:rPr lang="en-US" altLang="zh-CN" sz="2400"/>
              <a:t>0</a:t>
            </a:r>
            <a:r>
              <a:rPr lang="zh-CN" altLang="en-US" sz="2400"/>
              <a:t>，所以</a:t>
            </a:r>
          </a:p>
        </p:txBody>
      </p:sp>
      <p:graphicFrame>
        <p:nvGraphicFramePr>
          <p:cNvPr id="262155" name="Object 11"/>
          <p:cNvGraphicFramePr>
            <a:graphicFrameLocks noChangeAspect="1"/>
          </p:cNvGraphicFramePr>
          <p:nvPr/>
        </p:nvGraphicFramePr>
        <p:xfrm>
          <a:off x="3492500" y="5661025"/>
          <a:ext cx="213201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Equation" r:id="rId9" imgW="1091726" imgH="431613" progId="Equation.3">
                  <p:embed/>
                </p:oleObj>
              </mc:Choice>
              <mc:Fallback>
                <p:oleObj name="Equation" r:id="rId9" imgW="1091726" imgH="43161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661025"/>
                        <a:ext cx="2132013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33</a:t>
            </a:r>
            <a:r>
              <a:rPr lang="zh-CN" altLang="en-US" smtClean="0"/>
              <a:t>－</a:t>
            </a:r>
            <a:fld id="{44DA18E1-C29D-48A6-AB9E-AEC722307D01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7" grpId="0" build="p"/>
      <p:bldP spid="262148" grpId="0" autoUpdateAnimBg="0"/>
      <p:bldP spid="262151" grpId="0" autoUpdateAnimBg="0"/>
      <p:bldP spid="262152" grpId="0" autoUpdateAnimBg="0"/>
      <p:bldP spid="26215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39CE994-3A33-4162-BF7B-3839F27F86AD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2019/10/12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1638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solidFill>
                  <a:srgbClr val="6600CC"/>
                </a:solidFill>
              </a:rPr>
              <a:t>推论</a:t>
            </a:r>
            <a:endParaRPr lang="en-US" altLang="zh-CN" smtClean="0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>
          <a:xfrm>
            <a:off x="2195513" y="1341438"/>
            <a:ext cx="5284787" cy="9890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CC00CC"/>
                </a:solidFill>
                <a:sym typeface="Symbol" panose="05050102010706020507" pitchFamily="18" charset="2"/>
              </a:rPr>
              <a:t>i↔j</a:t>
            </a:r>
            <a:r>
              <a:rPr lang="en-US" altLang="zh-CN" smtClean="0">
                <a:solidFill>
                  <a:srgbClr val="FF0000"/>
                </a:solidFill>
              </a:rPr>
              <a:t>  </a:t>
            </a:r>
            <a:r>
              <a:rPr lang="en-US" altLang="zh-CN" smtClean="0">
                <a:solidFill>
                  <a:srgbClr val="0000FF"/>
                </a:solidFill>
                <a:sym typeface="Symbol" panose="05050102010706020507" pitchFamily="18" charset="2"/>
              </a:rPr>
              <a:t>  </a:t>
            </a:r>
            <a:r>
              <a:rPr lang="en-US" altLang="zh-CN" smtClean="0">
                <a:solidFill>
                  <a:srgbClr val="CC00CC"/>
                </a:solidFill>
              </a:rPr>
              <a:t>f</a:t>
            </a:r>
            <a:r>
              <a:rPr lang="en-US" altLang="zh-CN" baseline="-25000" smtClean="0">
                <a:solidFill>
                  <a:srgbClr val="CC00CC"/>
                </a:solidFill>
              </a:rPr>
              <a:t>ij</a:t>
            </a:r>
            <a:r>
              <a:rPr lang="zh-CN" altLang="en-US" smtClean="0">
                <a:solidFill>
                  <a:srgbClr val="CC00CC"/>
                </a:solidFill>
              </a:rPr>
              <a:t>＞</a:t>
            </a:r>
            <a:r>
              <a:rPr lang="en-US" altLang="zh-CN" smtClean="0">
                <a:solidFill>
                  <a:srgbClr val="CC00CC"/>
                </a:solidFill>
              </a:rPr>
              <a:t>0</a:t>
            </a:r>
            <a:r>
              <a:rPr lang="zh-CN" altLang="en-US" smtClean="0">
                <a:solidFill>
                  <a:srgbClr val="CC00CC"/>
                </a:solidFill>
              </a:rPr>
              <a:t>且</a:t>
            </a:r>
            <a:r>
              <a:rPr lang="en-US" altLang="zh-CN" smtClean="0">
                <a:solidFill>
                  <a:srgbClr val="CC00CC"/>
                </a:solidFill>
              </a:rPr>
              <a:t>f</a:t>
            </a:r>
            <a:r>
              <a:rPr lang="en-US" altLang="zh-CN" baseline="-25000" smtClean="0">
                <a:solidFill>
                  <a:srgbClr val="CC00CC"/>
                </a:solidFill>
              </a:rPr>
              <a:t>ji</a:t>
            </a:r>
            <a:r>
              <a:rPr lang="zh-CN" altLang="en-US" smtClean="0">
                <a:solidFill>
                  <a:srgbClr val="CC00CC"/>
                </a:solidFill>
              </a:rPr>
              <a:t>＞</a:t>
            </a:r>
            <a:r>
              <a:rPr lang="en-US" altLang="zh-CN" smtClean="0">
                <a:solidFill>
                  <a:srgbClr val="CC00CC"/>
                </a:solidFill>
              </a:rPr>
              <a:t>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33</a:t>
            </a:r>
            <a:r>
              <a:rPr lang="zh-CN" altLang="en-US" smtClean="0"/>
              <a:t>－</a:t>
            </a:r>
            <a:fld id="{44DA18E1-C29D-48A6-AB9E-AEC722307D01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2518</Words>
  <Application>Microsoft Office PowerPoint</Application>
  <PresentationFormat>全屏显示(4:3)</PresentationFormat>
  <Paragraphs>369</Paragraphs>
  <Slides>33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黑体</vt:lpstr>
      <vt:lpstr>华文行楷</vt:lpstr>
      <vt:lpstr>宋体</vt:lpstr>
      <vt:lpstr>Symbol</vt:lpstr>
      <vt:lpstr>Times New Roman</vt:lpstr>
      <vt:lpstr>Wingdings</vt:lpstr>
      <vt:lpstr>默认设计模板</vt:lpstr>
      <vt:lpstr>BMP 图象</vt:lpstr>
      <vt:lpstr>Equation</vt:lpstr>
      <vt:lpstr>公式</vt:lpstr>
      <vt:lpstr>随机过程与排队论</vt:lpstr>
      <vt:lpstr>上一讲内容回顾</vt:lpstr>
      <vt:lpstr>本讲主要内容</vt:lpstr>
      <vt:lpstr>§3.3  齐次马氏链状态的分类</vt:lpstr>
      <vt:lpstr>首达</vt:lpstr>
      <vt:lpstr>返回</vt:lpstr>
      <vt:lpstr>定理1</vt:lpstr>
      <vt:lpstr>定理2</vt:lpstr>
      <vt:lpstr>推论</vt:lpstr>
      <vt:lpstr>二、常返</vt:lpstr>
      <vt:lpstr>返回的次数</vt:lpstr>
      <vt:lpstr>正常返与零常返</vt:lpstr>
      <vt:lpstr>定理</vt:lpstr>
      <vt:lpstr>三、状态空间分解</vt:lpstr>
      <vt:lpstr>不可约马氏链</vt:lpstr>
      <vt:lpstr>四、有限马尔可夫链</vt:lpstr>
      <vt:lpstr>五、状态的周期性</vt:lpstr>
      <vt:lpstr>六、极限定理</vt:lpstr>
      <vt:lpstr>例1  两个吸收壁的随机游动</vt:lpstr>
      <vt:lpstr>例1(续)</vt:lpstr>
      <vt:lpstr>例2</vt:lpstr>
      <vt:lpstr>例2(续1)</vt:lpstr>
      <vt:lpstr>例2(续2)</vt:lpstr>
      <vt:lpstr>例3</vt:lpstr>
      <vt:lpstr>例3(续1)</vt:lpstr>
      <vt:lpstr>例3(续2)</vt:lpstr>
      <vt:lpstr>例4</vt:lpstr>
      <vt:lpstr>例4(续)</vt:lpstr>
      <vt:lpstr>例5</vt:lpstr>
      <vt:lpstr>例5(续)</vt:lpstr>
      <vt:lpstr>本讲主要内容</vt:lpstr>
      <vt:lpstr>下一讲内容预告</vt:lpstr>
      <vt:lpstr>习　题　四</vt:lpstr>
    </vt:vector>
  </TitlesOfParts>
  <Company>UESTC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</dc:title>
  <dc:creator>顾小丰</dc:creator>
  <cp:lastModifiedBy>GuXF</cp:lastModifiedBy>
  <cp:revision>48</cp:revision>
  <dcterms:created xsi:type="dcterms:W3CDTF">2002-12-17T04:12:09Z</dcterms:created>
  <dcterms:modified xsi:type="dcterms:W3CDTF">2019-10-12T03:02:27Z</dcterms:modified>
</cp:coreProperties>
</file>