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738" r:id="rId2"/>
  </p:sldMasterIdLst>
  <p:notesMasterIdLst>
    <p:notesMasterId r:id="rId30"/>
  </p:notesMasterIdLst>
  <p:handoutMasterIdLst>
    <p:handoutMasterId r:id="rId31"/>
  </p:handoutMasterIdLst>
  <p:sldIdLst>
    <p:sldId id="257" r:id="rId3"/>
    <p:sldId id="288" r:id="rId4"/>
    <p:sldId id="293" r:id="rId5"/>
    <p:sldId id="274" r:id="rId6"/>
    <p:sldId id="275" r:id="rId7"/>
    <p:sldId id="276" r:id="rId8"/>
    <p:sldId id="277" r:id="rId9"/>
    <p:sldId id="278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5" r:id="rId27"/>
    <p:sldId id="290" r:id="rId28"/>
    <p:sldId id="259" r:id="rId2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00CC"/>
    <a:srgbClr val="96FFFF"/>
    <a:srgbClr val="FF9900"/>
    <a:srgbClr val="FFFF00"/>
    <a:srgbClr val="CC00CC"/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 autoAdjust="0"/>
    <p:restoredTop sz="94709" autoAdjust="0"/>
  </p:normalViewPr>
  <p:slideViewPr>
    <p:cSldViewPr>
      <p:cViewPr varScale="1">
        <p:scale>
          <a:sx n="61" d="100"/>
          <a:sy n="61" d="100"/>
        </p:scale>
        <p:origin x="1430" y="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154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26" Type="http://schemas.openxmlformats.org/officeDocument/2006/relationships/slide" Target="slides/slide26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2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4.wmf"/><Relationship Id="rId7" Type="http://schemas.openxmlformats.org/officeDocument/2006/relationships/image" Target="../media/image7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10" Type="http://schemas.openxmlformats.org/officeDocument/2006/relationships/image" Target="../media/image40.wmf"/><Relationship Id="rId4" Type="http://schemas.openxmlformats.org/officeDocument/2006/relationships/image" Target="../media/image35.wmf"/><Relationship Id="rId9" Type="http://schemas.openxmlformats.org/officeDocument/2006/relationships/image" Target="../media/image3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47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6.wmf"/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ED0B90D-9669-45AE-985B-845129473C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41689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8DDE5B3-E204-4131-81E7-A9256F087F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99876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CF2E8D7-9DCB-4295-8F7E-658A4933D1F3}" type="slidenum">
              <a:rPr lang="en-US" altLang="zh-CN" smtClean="0"/>
              <a:pPr>
                <a:spcBef>
                  <a:spcPct val="0"/>
                </a:spcBef>
              </a:pPr>
              <a:t>2</a:t>
            </a:fld>
            <a:endParaRPr lang="en-US" altLang="zh-CN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7539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76DACA7-6F43-4D54-8A03-28D0AA16FC26}" type="slidenum">
              <a:rPr lang="en-US" altLang="zh-CN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23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3712592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EC0AC79-ACF7-406E-AA21-8B5C3CBF06A7}" type="slidenum">
              <a:rPr lang="en-US" altLang="zh-CN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24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899381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EC0C899-A5FB-4489-8099-67ED3DF5A2CC}" type="slidenum">
              <a:rPr lang="en-US" altLang="zh-CN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25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2166793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2A9D27D-EBAA-430C-9D31-53014F2C1400}" type="slidenum">
              <a:rPr lang="en-US" altLang="zh-CN" smtClean="0"/>
              <a:pPr>
                <a:spcBef>
                  <a:spcPct val="0"/>
                </a:spcBef>
              </a:pPr>
              <a:t>26</a:t>
            </a:fld>
            <a:endParaRPr lang="en-US" altLang="zh-CN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20976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9A61998-14A3-4368-AA5C-DB74251B681D}" type="slidenum">
              <a:rPr lang="en-US" altLang="zh-CN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3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693818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57C1BE1-5F30-41CB-9B0F-B47F1DB6859A}" type="slidenum">
              <a:rPr lang="en-US" altLang="zh-CN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16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825329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A3ED34E-0724-41FA-A849-73641A75FC96}" type="slidenum">
              <a:rPr lang="en-US" altLang="zh-CN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17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608992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184190B-CD29-42C0-A49D-760141F4290E}" type="slidenum">
              <a:rPr lang="en-US" altLang="zh-CN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18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948299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26D5723-00CC-4052-A9C7-F57D27DF9382}" type="slidenum">
              <a:rPr lang="en-US" altLang="zh-CN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19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151697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BA50C07-327B-448C-87D5-3F6A49C0BB52}" type="slidenum">
              <a:rPr lang="en-US" altLang="zh-CN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20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916632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BB3F1C9-753B-4437-AF91-0333B64BA660}" type="slidenum">
              <a:rPr lang="en-US" altLang="zh-CN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21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108294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0988213-93B6-4001-8A73-DF2D89206C29}" type="slidenum">
              <a:rPr lang="en-US" altLang="zh-CN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22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016183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033"/>
          <p:cNvGraphicFramePr>
            <a:graphicFrameLocks noChangeAspect="1"/>
          </p:cNvGraphicFramePr>
          <p:nvPr userDrawn="1"/>
        </p:nvGraphicFramePr>
        <p:xfrm>
          <a:off x="3276600" y="76200"/>
          <a:ext cx="2743200" cy="250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4" name="BMP 图象" r:id="rId3" imgW="885949" imgH="809738" progId="PBrush">
                  <p:embed/>
                </p:oleObj>
              </mc:Choice>
              <mc:Fallback>
                <p:oleObj name="BMP 图象" r:id="rId3" imgW="885949" imgH="8097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76200"/>
                        <a:ext cx="2743200" cy="2506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552700"/>
            <a:ext cx="77724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17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51276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088704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3000" y="1143000"/>
            <a:ext cx="7696200" cy="2215991"/>
          </a:xfrm>
        </p:spPr>
        <p:txBody>
          <a:bodyPr/>
          <a:lstStyle>
            <a:lvl1pPr>
              <a:defRPr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>
              <a:defRPr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>
              <a:defRPr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>
              <a:defRPr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>
              <a:defRPr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E84B15-CCB6-4173-9F5F-94B503E7A5BF}" type="datetime1">
              <a:rPr lang="zh-CN" altLang="en-US"/>
              <a:pPr>
                <a:defRPr/>
              </a:pPr>
              <a:t>2019/11/4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25</a:t>
            </a:r>
            <a:r>
              <a:rPr lang="zh-CN" altLang="en-US"/>
              <a:t>－</a:t>
            </a:r>
            <a:fld id="{31231221-EE60-477E-814B-40A764EE04B8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344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033"/>
          <p:cNvGraphicFramePr>
            <a:graphicFrameLocks noChangeAspect="1"/>
          </p:cNvGraphicFramePr>
          <p:nvPr userDrawn="1"/>
        </p:nvGraphicFramePr>
        <p:xfrm>
          <a:off x="3276600" y="76200"/>
          <a:ext cx="2743200" cy="250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1" name="BMP 图象" r:id="rId3" imgW="885949" imgH="809738" progId="Paint.Picture">
                  <p:embed/>
                </p:oleObj>
              </mc:Choice>
              <mc:Fallback>
                <p:oleObj name="BMP 图象" r:id="rId3" imgW="885949" imgH="80973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76200"/>
                        <a:ext cx="2743200" cy="2506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552700"/>
            <a:ext cx="77724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17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51276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97735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3000" y="1143000"/>
            <a:ext cx="7696200" cy="2215991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79457-D713-4749-9130-CD0BEA189C93}" type="datetime1">
              <a:rPr lang="zh-CN" altLang="en-US" smtClean="0"/>
              <a:pPr>
                <a:defRPr/>
              </a:pPr>
              <a:t>2019/11/4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33</a:t>
            </a:r>
            <a:r>
              <a:rPr lang="zh-CN" altLang="en-US" dirty="0" smtClean="0"/>
              <a:t>－</a:t>
            </a:r>
            <a:fld id="{44DA18E1-C29D-48A6-AB9E-AEC722307D01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4678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png"/><Relationship Id="rId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png"/><Relationship Id="rId4" Type="http://schemas.openxmlformats.org/officeDocument/2006/relationships/vmlDrawing" Target="../drawings/vmlDrawing3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342900"/>
            <a:ext cx="7467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143000"/>
            <a:ext cx="76962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28" name="Rectangle 7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9173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b="1" smtClean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29" name="Picture 8" descr="minispi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3"/>
          <a:stretch>
            <a:fillRect/>
          </a:stretch>
        </p:blipFill>
        <p:spPr bwMode="ltGray">
          <a:xfrm>
            <a:off x="0" y="0"/>
            <a:ext cx="11811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9"/>
          <p:cNvSpPr>
            <a:spLocks noChangeArrowheads="1"/>
          </p:cNvSpPr>
          <p:nvPr/>
        </p:nvSpPr>
        <p:spPr bwMode="auto">
          <a:xfrm>
            <a:off x="1143000" y="0"/>
            <a:ext cx="8001000" cy="241300"/>
          </a:xfrm>
          <a:prstGeom prst="rect">
            <a:avLst/>
          </a:prstGeom>
          <a:solidFill>
            <a:srgbClr val="9173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b="1" smtClean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31" name="Rectangle 10"/>
          <p:cNvSpPr>
            <a:spLocks noChangeArrowheads="1"/>
          </p:cNvSpPr>
          <p:nvPr/>
        </p:nvSpPr>
        <p:spPr bwMode="auto">
          <a:xfrm>
            <a:off x="8991600" y="228600"/>
            <a:ext cx="152400" cy="6324600"/>
          </a:xfrm>
          <a:prstGeom prst="rect">
            <a:avLst/>
          </a:prstGeom>
          <a:solidFill>
            <a:srgbClr val="9173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b="1" smtClean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32" name="Rectangle 11"/>
          <p:cNvSpPr>
            <a:spLocks noChangeArrowheads="1"/>
          </p:cNvSpPr>
          <p:nvPr/>
        </p:nvSpPr>
        <p:spPr bwMode="auto">
          <a:xfrm>
            <a:off x="1143000" y="1012825"/>
            <a:ext cx="7558088" cy="53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b="1" smtClean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33" name="Object 12"/>
          <p:cNvGraphicFramePr>
            <a:graphicFrameLocks noChangeAspect="1"/>
          </p:cNvGraphicFramePr>
          <p:nvPr/>
        </p:nvGraphicFramePr>
        <p:xfrm>
          <a:off x="0" y="0"/>
          <a:ext cx="11430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BMP 图象" r:id="rId6" imgW="885949" imgH="809738" progId="PBrush">
                  <p:embed/>
                </p:oleObj>
              </mc:Choice>
              <mc:Fallback>
                <p:oleObj name="BMP 图象" r:id="rId6" imgW="885949" imgH="809738" progId="PBrush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4300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43000" y="6569075"/>
            <a:ext cx="1676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sz="1800" b="1">
                <a:solidFill>
                  <a:srgbClr val="00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7504DBED-74AD-42D0-B579-F449EE3C361D}" type="datetime1">
              <a:rPr lang="zh-CN" altLang="en-US"/>
              <a:pPr>
                <a:defRPr/>
              </a:pPr>
              <a:t>2019/11/4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569075"/>
            <a:ext cx="4191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1" hangingPunct="1">
              <a:defRPr sz="1800" b="1">
                <a:solidFill>
                  <a:srgbClr val="00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69075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defRPr sz="1800" b="1">
                <a:solidFill>
                  <a:srgbClr val="00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25</a:t>
            </a:r>
            <a:r>
              <a:rPr lang="zh-CN" altLang="en-US"/>
              <a:t>－</a:t>
            </a:r>
            <a:fld id="{0509CE0B-D314-42D5-A001-3A65A974733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6" r:id="rId2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黑体" panose="02010609060101010101" pitchFamily="49" charset="-122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黑体" panose="02010609060101010101" pitchFamily="49" charset="-122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黑体" panose="02010609060101010101" pitchFamily="49" charset="-122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黑体" panose="02010609060101010101" pitchFamily="49" charset="-122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9pPr>
    </p:titleStyle>
    <p:bodyStyle>
      <a:lvl1pPr marL="533400" indent="-5334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00FF00"/>
        </a:buClr>
        <a:buFont typeface="Wingdings" panose="05000000000000000000" pitchFamily="2" charset="2"/>
        <a:buAutoNum type="arabicPeriod"/>
        <a:defRPr kumimoji="1" sz="2800" b="1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1pPr>
      <a:lvl2pPr marL="990600" indent="-5334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00FF00"/>
        </a:buClr>
        <a:buAutoNum type="arabicParenR"/>
        <a:defRPr kumimoji="1" sz="2800" b="1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5pPr>
      <a:lvl6pPr marL="2667000" indent="-3810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3124200" indent="-3810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581400" indent="-3810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4038600" indent="-3810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342900"/>
            <a:ext cx="7467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143000"/>
            <a:ext cx="76962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28" name="Rectangle 7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9173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29" name="Picture 8" descr="minispir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3"/>
          <a:stretch>
            <a:fillRect/>
          </a:stretch>
        </p:blipFill>
        <p:spPr bwMode="ltGray">
          <a:xfrm>
            <a:off x="0" y="0"/>
            <a:ext cx="11811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9"/>
          <p:cNvSpPr>
            <a:spLocks noChangeArrowheads="1"/>
          </p:cNvSpPr>
          <p:nvPr userDrawn="1"/>
        </p:nvSpPr>
        <p:spPr bwMode="auto">
          <a:xfrm>
            <a:off x="1143000" y="0"/>
            <a:ext cx="8001000" cy="241300"/>
          </a:xfrm>
          <a:prstGeom prst="rect">
            <a:avLst/>
          </a:prstGeom>
          <a:solidFill>
            <a:srgbClr val="9173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31" name="Rectangle 10"/>
          <p:cNvSpPr>
            <a:spLocks noChangeArrowheads="1"/>
          </p:cNvSpPr>
          <p:nvPr userDrawn="1"/>
        </p:nvSpPr>
        <p:spPr bwMode="auto">
          <a:xfrm>
            <a:off x="8991600" y="228600"/>
            <a:ext cx="152400" cy="6324600"/>
          </a:xfrm>
          <a:prstGeom prst="rect">
            <a:avLst/>
          </a:prstGeom>
          <a:solidFill>
            <a:srgbClr val="9173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32" name="Rectangle 11"/>
          <p:cNvSpPr>
            <a:spLocks noChangeArrowheads="1"/>
          </p:cNvSpPr>
          <p:nvPr userDrawn="1"/>
        </p:nvSpPr>
        <p:spPr bwMode="auto">
          <a:xfrm>
            <a:off x="1143000" y="1012825"/>
            <a:ext cx="7558088" cy="53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33" name="Object 12"/>
          <p:cNvGraphicFramePr>
            <a:graphicFrameLocks noChangeAspect="1"/>
          </p:cNvGraphicFramePr>
          <p:nvPr userDrawn="1"/>
        </p:nvGraphicFramePr>
        <p:xfrm>
          <a:off x="0" y="0"/>
          <a:ext cx="11430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7" name="BMP 图象" r:id="rId6" imgW="885949" imgH="809738" progId="Paint.Picture">
                  <p:embed/>
                </p:oleObj>
              </mc:Choice>
              <mc:Fallback>
                <p:oleObj name="BMP 图象" r:id="rId6" imgW="885949" imgH="80973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4300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43000" y="6569075"/>
            <a:ext cx="1676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sz="1800" b="1">
                <a:solidFill>
                  <a:srgbClr val="00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47B6131E-FAE0-4847-8A2A-24E92835C3FA}" type="datetime1">
              <a:rPr lang="zh-CN" altLang="en-US" smtClean="0"/>
              <a:pPr>
                <a:defRPr/>
              </a:pPr>
              <a:t>2019/11/4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569075"/>
            <a:ext cx="4191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1" hangingPunct="1">
              <a:defRPr sz="1800" b="1">
                <a:solidFill>
                  <a:srgbClr val="00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69075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defRPr sz="1800" b="1">
                <a:solidFill>
                  <a:srgbClr val="00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 dirty="0" smtClean="0"/>
              <a:t>33</a:t>
            </a:r>
            <a:r>
              <a:rPr lang="zh-CN" altLang="en-US" dirty="0" smtClean="0"/>
              <a:t>－</a:t>
            </a:r>
            <a:fld id="{FF659C7C-EFB0-4D42-8C12-86662E747968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073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黑体" panose="02010609060101010101" pitchFamily="49" charset="-122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黑体" panose="02010609060101010101" pitchFamily="49" charset="-122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黑体" panose="02010609060101010101" pitchFamily="49" charset="-122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黑体" panose="02010609060101010101" pitchFamily="49" charset="-122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9pPr>
    </p:titleStyle>
    <p:bodyStyle>
      <a:lvl1pPr marL="533400" indent="-5334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00FF00"/>
        </a:buClr>
        <a:buFont typeface="Wingdings" panose="05000000000000000000" pitchFamily="2" charset="2"/>
        <a:buAutoNum type="arabicPeriod"/>
        <a:defRPr kumimoji="1" sz="2800" b="1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1pPr>
      <a:lvl2pPr marL="990600" indent="-5334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00FF00"/>
        </a:buClr>
        <a:buAutoNum type="arabicParenR"/>
        <a:defRPr kumimoji="1" sz="2800" b="1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5pPr>
      <a:lvl6pPr marL="2667000" indent="-3810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3124200" indent="-3810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581400" indent="-3810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4038600" indent="-3810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4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39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oleObject" Target="../embeddings/oleObject38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42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41.bin"/><Relationship Id="rId10" Type="http://schemas.openxmlformats.org/officeDocument/2006/relationships/oleObject" Target="../embeddings/oleObject36.bin"/><Relationship Id="rId4" Type="http://schemas.openxmlformats.org/officeDocument/2006/relationships/image" Target="../media/image25.wmf"/><Relationship Id="rId9" Type="http://schemas.openxmlformats.org/officeDocument/2006/relationships/oleObject" Target="../embeddings/oleObject35.bin"/><Relationship Id="rId14" Type="http://schemas.openxmlformats.org/officeDocument/2006/relationships/oleObject" Target="../embeddings/oleObject40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31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46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53.bin"/><Relationship Id="rId18" Type="http://schemas.openxmlformats.org/officeDocument/2006/relationships/oleObject" Target="../embeddings/oleObject56.bin"/><Relationship Id="rId3" Type="http://schemas.openxmlformats.org/officeDocument/2006/relationships/oleObject" Target="../embeddings/oleObject48.bin"/><Relationship Id="rId21" Type="http://schemas.openxmlformats.org/officeDocument/2006/relationships/image" Target="../media/image39.wmf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36.wmf"/><Relationship Id="rId17" Type="http://schemas.openxmlformats.org/officeDocument/2006/relationships/oleObject" Target="../embeddings/oleObject55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7.wmf"/><Relationship Id="rId20" Type="http://schemas.openxmlformats.org/officeDocument/2006/relationships/oleObject" Target="../embeddings/oleObject57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23" Type="http://schemas.openxmlformats.org/officeDocument/2006/relationships/image" Target="../media/image40.wmf"/><Relationship Id="rId10" Type="http://schemas.openxmlformats.org/officeDocument/2006/relationships/image" Target="../media/image35.wmf"/><Relationship Id="rId19" Type="http://schemas.openxmlformats.org/officeDocument/2006/relationships/image" Target="../media/image38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37.wmf"/><Relationship Id="rId22" Type="http://schemas.openxmlformats.org/officeDocument/2006/relationships/oleObject" Target="../embeddings/oleObject5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45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62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46.wmf"/><Relationship Id="rId4" Type="http://schemas.openxmlformats.org/officeDocument/2006/relationships/oleObject" Target="../embeddings/oleObject6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66.bin"/><Relationship Id="rId5" Type="http://schemas.openxmlformats.org/officeDocument/2006/relationships/image" Target="../media/image47.wmf"/><Relationship Id="rId4" Type="http://schemas.openxmlformats.org/officeDocument/2006/relationships/oleObject" Target="../embeddings/oleObject65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5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68.bin"/><Relationship Id="rId5" Type="http://schemas.openxmlformats.org/officeDocument/2006/relationships/image" Target="../media/image49.wmf"/><Relationship Id="rId4" Type="http://schemas.openxmlformats.org/officeDocument/2006/relationships/oleObject" Target="../embeddings/oleObject67.bin"/><Relationship Id="rId9" Type="http://schemas.openxmlformats.org/officeDocument/2006/relationships/image" Target="../media/image51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13" Type="http://schemas.openxmlformats.org/officeDocument/2006/relationships/image" Target="../media/image55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52.wmf"/><Relationship Id="rId12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71.bin"/><Relationship Id="rId11" Type="http://schemas.openxmlformats.org/officeDocument/2006/relationships/image" Target="../media/image54.wmf"/><Relationship Id="rId5" Type="http://schemas.openxmlformats.org/officeDocument/2006/relationships/image" Target="../media/image47.wmf"/><Relationship Id="rId10" Type="http://schemas.openxmlformats.org/officeDocument/2006/relationships/oleObject" Target="../embeddings/oleObject73.bin"/><Relationship Id="rId4" Type="http://schemas.openxmlformats.org/officeDocument/2006/relationships/oleObject" Target="../embeddings/oleObject70.bin"/><Relationship Id="rId9" Type="http://schemas.openxmlformats.org/officeDocument/2006/relationships/image" Target="../media/image53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5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76.bin"/><Relationship Id="rId5" Type="http://schemas.openxmlformats.org/officeDocument/2006/relationships/image" Target="../media/image56.wmf"/><Relationship Id="rId4" Type="http://schemas.openxmlformats.org/officeDocument/2006/relationships/oleObject" Target="../embeddings/oleObject75.bin"/><Relationship Id="rId9" Type="http://schemas.openxmlformats.org/officeDocument/2006/relationships/image" Target="../media/image58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6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79.bin"/><Relationship Id="rId5" Type="http://schemas.openxmlformats.org/officeDocument/2006/relationships/image" Target="../media/image59.wmf"/><Relationship Id="rId4" Type="http://schemas.openxmlformats.org/officeDocument/2006/relationships/oleObject" Target="../embeddings/oleObject78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13" Type="http://schemas.openxmlformats.org/officeDocument/2006/relationships/image" Target="../media/image65.w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62.wmf"/><Relationship Id="rId12" Type="http://schemas.openxmlformats.org/officeDocument/2006/relationships/oleObject" Target="../embeddings/oleObject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81.bin"/><Relationship Id="rId11" Type="http://schemas.openxmlformats.org/officeDocument/2006/relationships/image" Target="../media/image64.wmf"/><Relationship Id="rId5" Type="http://schemas.openxmlformats.org/officeDocument/2006/relationships/image" Target="../media/image61.wmf"/><Relationship Id="rId10" Type="http://schemas.openxmlformats.org/officeDocument/2006/relationships/oleObject" Target="../embeddings/oleObject83.bin"/><Relationship Id="rId4" Type="http://schemas.openxmlformats.org/officeDocument/2006/relationships/oleObject" Target="../embeddings/oleObject80.bin"/><Relationship Id="rId9" Type="http://schemas.openxmlformats.org/officeDocument/2006/relationships/image" Target="../media/image63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6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86.bin"/><Relationship Id="rId5" Type="http://schemas.openxmlformats.org/officeDocument/2006/relationships/image" Target="../media/image66.wmf"/><Relationship Id="rId4" Type="http://schemas.openxmlformats.org/officeDocument/2006/relationships/oleObject" Target="../embeddings/oleObject85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image" Target="../media/image10.wmf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9.bin"/><Relationship Id="rId14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6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1.bin"/><Relationship Id="rId10" Type="http://schemas.openxmlformats.org/officeDocument/2006/relationships/oleObject" Target="../embeddings/oleObject24.bin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2590800"/>
            <a:ext cx="8534400" cy="1219200"/>
          </a:xfrm>
        </p:spPr>
        <p:txBody>
          <a:bodyPr/>
          <a:lstStyle/>
          <a:p>
            <a:pPr eaLnBrk="1" hangingPunct="1"/>
            <a:r>
              <a:rPr lang="zh-CN" altLang="en-US" sz="8000" smtClean="0">
                <a:ea typeface="华文行楷" panose="02010800040101010101" pitchFamily="2" charset="-122"/>
              </a:rPr>
              <a:t>随机过程与排队论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4038600"/>
            <a:ext cx="7772400" cy="2635250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solidFill>
                  <a:srgbClr val="0000CC"/>
                </a:solidFill>
                <a:ea typeface="华文行楷" panose="02010800040101010101" pitchFamily="2" charset="-122"/>
              </a:rPr>
              <a:t>信息与软件工程学院</a:t>
            </a:r>
          </a:p>
          <a:p>
            <a:pPr eaLnBrk="1" hangingPunct="1"/>
            <a:r>
              <a:rPr lang="zh-CN" altLang="en-US" sz="3600" smtClean="0">
                <a:solidFill>
                  <a:srgbClr val="CC00CC"/>
                </a:solidFill>
                <a:ea typeface="华文行楷" panose="02010800040101010101" pitchFamily="2" charset="-122"/>
              </a:rPr>
              <a:t>顾小丰</a:t>
            </a:r>
          </a:p>
          <a:p>
            <a:pPr eaLnBrk="1" hangingPunct="1"/>
            <a:r>
              <a:rPr lang="en-US" altLang="zh-CN" sz="3600" smtClean="0">
                <a:solidFill>
                  <a:srgbClr val="6600CC"/>
                </a:solidFill>
                <a:ea typeface="华文行楷" panose="02010800040101010101" pitchFamily="2" charset="-122"/>
              </a:rPr>
              <a:t>Email</a:t>
            </a:r>
            <a:r>
              <a:rPr lang="zh-CN" altLang="en-US" sz="3600" smtClean="0">
                <a:solidFill>
                  <a:srgbClr val="6600CC"/>
                </a:solidFill>
                <a:ea typeface="华文行楷" panose="02010800040101010101" pitchFamily="2" charset="-122"/>
              </a:rPr>
              <a:t>：</a:t>
            </a:r>
            <a:r>
              <a:rPr lang="en-US" altLang="zh-CN" sz="3600" smtClean="0">
                <a:solidFill>
                  <a:srgbClr val="6600CC"/>
                </a:solidFill>
                <a:ea typeface="华文行楷" panose="02010800040101010101" pitchFamily="2" charset="-122"/>
              </a:rPr>
              <a:t>guxf@uestc.edu.cn</a:t>
            </a:r>
          </a:p>
          <a:p>
            <a:pPr eaLnBrk="1" hangingPunct="1"/>
            <a:fld id="{4E9E67FC-689A-4740-BC0B-8E11A426ECD8}" type="datetime3">
              <a:rPr lang="zh-CN" altLang="en-US" sz="3600" smtClean="0">
                <a:solidFill>
                  <a:srgbClr val="0000FF"/>
                </a:solidFill>
                <a:ea typeface="华文行楷" panose="02010800040101010101" pitchFamily="2" charset="-122"/>
              </a:rPr>
              <a:pPr eaLnBrk="1" hangingPunct="1"/>
              <a:t>2019年11月4日星期一</a:t>
            </a:fld>
            <a:endParaRPr lang="en-US" altLang="zh-CN" sz="3600" smtClean="0">
              <a:solidFill>
                <a:srgbClr val="0000FF"/>
              </a:solidFill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307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2B6E158-6D7C-4A39-BBC3-1A86F305B24C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pPr/>
              <a:t>2019/11/4</a:t>
            </a:fld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3584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dirty="0" smtClean="0"/>
              <a:t>例</a:t>
            </a:r>
            <a:r>
              <a:rPr lang="en-US" altLang="zh-CN" dirty="0" smtClean="0"/>
              <a:t>3(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1)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67200" y="1874838"/>
            <a:ext cx="4800600" cy="474662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smtClean="0"/>
              <a:t>故状态</a:t>
            </a:r>
            <a:r>
              <a:rPr lang="en-US" altLang="zh-CN" sz="2400" smtClean="0"/>
              <a:t>1</a:t>
            </a:r>
            <a:r>
              <a:rPr lang="zh-CN" altLang="en-US" sz="2400" smtClean="0"/>
              <a:t>为正常返状态，且周期为</a:t>
            </a:r>
            <a:r>
              <a:rPr lang="en-US" altLang="zh-CN" sz="2400" smtClean="0"/>
              <a:t>3.</a:t>
            </a:r>
          </a:p>
        </p:txBody>
      </p:sp>
      <p:sp>
        <p:nvSpPr>
          <p:cNvPr id="279556" name="Rectangle 4"/>
          <p:cNvSpPr>
            <a:spLocks noChangeArrowheads="1"/>
          </p:cNvSpPr>
          <p:nvPr/>
        </p:nvSpPr>
        <p:spPr bwMode="auto">
          <a:xfrm>
            <a:off x="914400" y="1143000"/>
            <a:ext cx="78486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00"/>
                </a:solidFill>
              </a:rPr>
              <a:t>    </a:t>
            </a:r>
            <a:r>
              <a:rPr lang="zh-CN" altLang="en-US" sz="2400">
                <a:solidFill>
                  <a:srgbClr val="000000"/>
                </a:solidFill>
              </a:rPr>
              <a:t>因为</a:t>
            </a:r>
            <a:r>
              <a:rPr lang="en-US" altLang="zh-CN" sz="2400">
                <a:solidFill>
                  <a:srgbClr val="000000"/>
                </a:solidFill>
              </a:rPr>
              <a:t>f</a:t>
            </a:r>
            <a:r>
              <a:rPr lang="en-US" altLang="zh-CN" sz="2400" baseline="-25000">
                <a:solidFill>
                  <a:srgbClr val="000000"/>
                </a:solidFill>
              </a:rPr>
              <a:t>11</a:t>
            </a:r>
            <a:r>
              <a:rPr lang="en-US" altLang="zh-CN" sz="2400">
                <a:solidFill>
                  <a:srgbClr val="000000"/>
                </a:solidFill>
              </a:rPr>
              <a:t>(3)</a:t>
            </a:r>
            <a:r>
              <a:rPr lang="zh-CN" altLang="en-US" sz="2400">
                <a:solidFill>
                  <a:srgbClr val="000000"/>
                </a:solidFill>
              </a:rPr>
              <a:t>＝</a:t>
            </a:r>
            <a:r>
              <a:rPr lang="en-US" altLang="zh-CN" sz="2400">
                <a:solidFill>
                  <a:srgbClr val="000000"/>
                </a:solidFill>
              </a:rPr>
              <a:t>1</a:t>
            </a:r>
            <a:r>
              <a:rPr lang="zh-CN" altLang="en-US" sz="2400">
                <a:solidFill>
                  <a:srgbClr val="000000"/>
                </a:solidFill>
              </a:rPr>
              <a:t>，</a:t>
            </a:r>
            <a:r>
              <a:rPr lang="en-US" altLang="zh-CN" sz="2400">
                <a:solidFill>
                  <a:srgbClr val="000000"/>
                </a:solidFill>
              </a:rPr>
              <a:t>f</a:t>
            </a:r>
            <a:r>
              <a:rPr lang="en-US" altLang="zh-CN" sz="2400" baseline="-25000">
                <a:solidFill>
                  <a:srgbClr val="000000"/>
                </a:solidFill>
              </a:rPr>
              <a:t>11</a:t>
            </a:r>
            <a:r>
              <a:rPr lang="en-US" altLang="zh-CN" sz="2400">
                <a:solidFill>
                  <a:srgbClr val="000000"/>
                </a:solidFill>
              </a:rPr>
              <a:t>(n)</a:t>
            </a:r>
            <a:r>
              <a:rPr lang="zh-CN" altLang="en-US" sz="2400">
                <a:solidFill>
                  <a:srgbClr val="000000"/>
                </a:solidFill>
              </a:rPr>
              <a:t>＝</a:t>
            </a:r>
            <a:r>
              <a:rPr lang="en-US" altLang="zh-CN" sz="2400">
                <a:solidFill>
                  <a:srgbClr val="000000"/>
                </a:solidFill>
              </a:rPr>
              <a:t>0</a:t>
            </a:r>
            <a:r>
              <a:rPr lang="zh-CN" altLang="en-US" sz="2400">
                <a:solidFill>
                  <a:srgbClr val="000000"/>
                </a:solidFill>
              </a:rPr>
              <a:t>（</a:t>
            </a:r>
            <a:r>
              <a:rPr lang="en-US" altLang="zh-CN" sz="2400">
                <a:solidFill>
                  <a:srgbClr val="000000"/>
                </a:solidFill>
              </a:rPr>
              <a:t>n</a:t>
            </a:r>
            <a:r>
              <a:rPr lang="en-US" altLang="zh-CN" sz="2400">
                <a:solidFill>
                  <a:srgbClr val="000000"/>
                </a:solidFill>
                <a:sym typeface="Symbol" panose="05050102010706020507" pitchFamily="18" charset="2"/>
              </a:rPr>
              <a:t></a:t>
            </a:r>
            <a:r>
              <a:rPr lang="en-US" altLang="zh-CN" sz="2400">
                <a:solidFill>
                  <a:srgbClr val="000000"/>
                </a:solidFill>
              </a:rPr>
              <a:t>3)</a:t>
            </a:r>
            <a:r>
              <a:rPr lang="zh-CN" altLang="en-US" sz="2400">
                <a:solidFill>
                  <a:srgbClr val="000000"/>
                </a:solidFill>
              </a:rPr>
              <a:t>，</a:t>
            </a:r>
          </a:p>
        </p:txBody>
      </p:sp>
      <p:graphicFrame>
        <p:nvGraphicFramePr>
          <p:cNvPr id="297984" name="Object 0"/>
          <p:cNvGraphicFramePr>
            <a:graphicFrameLocks noChangeAspect="1"/>
          </p:cNvGraphicFramePr>
          <p:nvPr/>
        </p:nvGraphicFramePr>
        <p:xfrm>
          <a:off x="6273800" y="1066800"/>
          <a:ext cx="233680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3" name="Equation" r:id="rId3" imgW="1143000" imgH="431800" progId="Equation.3">
                  <p:embed/>
                </p:oleObj>
              </mc:Choice>
              <mc:Fallback>
                <p:oleObj name="Equation" r:id="rId3" imgW="1143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3800" y="1066800"/>
                        <a:ext cx="2336800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985" name="Object 1"/>
          <p:cNvGraphicFramePr>
            <a:graphicFrameLocks noChangeAspect="1"/>
          </p:cNvGraphicFramePr>
          <p:nvPr/>
        </p:nvGraphicFramePr>
        <p:xfrm>
          <a:off x="1219200" y="3378200"/>
          <a:ext cx="62611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4" name="Equation" r:id="rId5" imgW="3060700" imgH="406400" progId="Equation.3">
                  <p:embed/>
                </p:oleObj>
              </mc:Choice>
              <mc:Fallback>
                <p:oleObj name="Equation" r:id="rId5" imgW="30607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378200"/>
                        <a:ext cx="6261100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986" name="Object 2"/>
          <p:cNvGraphicFramePr>
            <a:graphicFrameLocks noChangeAspect="1"/>
          </p:cNvGraphicFramePr>
          <p:nvPr/>
        </p:nvGraphicFramePr>
        <p:xfrm>
          <a:off x="1143000" y="5500688"/>
          <a:ext cx="7848600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5" name="Equation" r:id="rId7" imgW="4178300" imgH="596900" progId="Equation.3">
                  <p:embed/>
                </p:oleObj>
              </mc:Choice>
              <mc:Fallback>
                <p:oleObj name="Equation" r:id="rId7" imgW="4178300" imgH="59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500688"/>
                        <a:ext cx="7848600" cy="1122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987" name="Object 3"/>
          <p:cNvGraphicFramePr>
            <a:graphicFrameLocks noChangeAspect="1"/>
          </p:cNvGraphicFramePr>
          <p:nvPr/>
        </p:nvGraphicFramePr>
        <p:xfrm>
          <a:off x="990600" y="1706563"/>
          <a:ext cx="3248025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6" name="Equation" r:id="rId9" imgW="1587500" imgH="431800" progId="Equation.3">
                  <p:embed/>
                </p:oleObj>
              </mc:Choice>
              <mc:Fallback>
                <p:oleObj name="Equation" r:id="rId9" imgW="1587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706563"/>
                        <a:ext cx="3248025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9561" name="Rectangle 9"/>
          <p:cNvSpPr>
            <a:spLocks noChangeArrowheads="1"/>
          </p:cNvSpPr>
          <p:nvPr/>
        </p:nvSpPr>
        <p:spPr bwMode="auto">
          <a:xfrm>
            <a:off x="1143000" y="2438400"/>
            <a:ext cx="7772400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400">
                <a:solidFill>
                  <a:srgbClr val="000000"/>
                </a:solidFill>
              </a:rPr>
              <a:t>    1</a:t>
            </a:r>
            <a:r>
              <a:rPr lang="en-US" altLang="zh-CN" sz="2400">
                <a:solidFill>
                  <a:srgbClr val="000000"/>
                </a:solidFill>
                <a:sym typeface="Symbol" panose="05050102010706020507" pitchFamily="18" charset="2"/>
              </a:rPr>
              <a:t>↔3↔5</a:t>
            </a:r>
            <a:r>
              <a:rPr lang="zh-CN" altLang="en-US" sz="2400">
                <a:solidFill>
                  <a:srgbClr val="000000"/>
                </a:solidFill>
                <a:sym typeface="Symbol" panose="05050102010706020507" pitchFamily="18" charset="2"/>
              </a:rPr>
              <a:t>，从而状态</a:t>
            </a:r>
            <a:r>
              <a:rPr lang="en-US" altLang="zh-CN" sz="2400">
                <a:solidFill>
                  <a:srgbClr val="000000"/>
                </a:solidFill>
                <a:sym typeface="Symbol" panose="05050102010706020507" pitchFamily="18" charset="2"/>
              </a:rPr>
              <a:t>3</a:t>
            </a:r>
            <a:r>
              <a:rPr lang="zh-CN" altLang="en-US" sz="2400">
                <a:solidFill>
                  <a:srgbClr val="000000"/>
                </a:solidFill>
                <a:sym typeface="Symbol" panose="05050102010706020507" pitchFamily="18" charset="2"/>
              </a:rPr>
              <a:t>和</a:t>
            </a:r>
            <a:r>
              <a:rPr lang="en-US" altLang="zh-CN" sz="2400">
                <a:solidFill>
                  <a:srgbClr val="000000"/>
                </a:solidFill>
                <a:sym typeface="Symbol" panose="05050102010706020507" pitchFamily="18" charset="2"/>
              </a:rPr>
              <a:t>5</a:t>
            </a:r>
            <a:r>
              <a:rPr lang="zh-CN" altLang="en-US" sz="2400">
                <a:solidFill>
                  <a:srgbClr val="000000"/>
                </a:solidFill>
                <a:sym typeface="Symbol" panose="05050102010706020507" pitchFamily="18" charset="2"/>
              </a:rPr>
              <a:t>与状态</a:t>
            </a:r>
            <a:r>
              <a:rPr lang="en-US" altLang="zh-CN" sz="2400">
                <a:solidFill>
                  <a:srgbClr val="000000"/>
                </a:solidFill>
                <a:sym typeface="Symbol" panose="05050102010706020507" pitchFamily="18" charset="2"/>
              </a:rPr>
              <a:t>1</a:t>
            </a:r>
            <a:r>
              <a:rPr lang="zh-CN" altLang="en-US" sz="2400">
                <a:solidFill>
                  <a:srgbClr val="000000"/>
                </a:solidFill>
                <a:sym typeface="Symbol" panose="05050102010706020507" pitchFamily="18" charset="2"/>
              </a:rPr>
              <a:t>有相同的状态性质，由此可知，</a:t>
            </a:r>
            <a:r>
              <a:rPr lang="en-US" altLang="zh-CN" sz="2400">
                <a:solidFill>
                  <a:srgbClr val="000000"/>
                </a:solidFill>
                <a:sym typeface="Symbol" panose="05050102010706020507" pitchFamily="18" charset="2"/>
              </a:rPr>
              <a:t>C</a:t>
            </a:r>
            <a:r>
              <a:rPr lang="en-US" altLang="zh-CN" sz="2400" baseline="-25000">
                <a:solidFill>
                  <a:srgbClr val="000000"/>
                </a:solidFill>
                <a:sym typeface="Symbol" panose="05050102010706020507" pitchFamily="18" charset="2"/>
              </a:rPr>
              <a:t>1</a:t>
            </a:r>
            <a:r>
              <a:rPr lang="en-US" altLang="zh-CN" sz="2400">
                <a:solidFill>
                  <a:srgbClr val="000000"/>
                </a:solidFill>
                <a:sym typeface="Symbol" panose="05050102010706020507" pitchFamily="18" charset="2"/>
              </a:rPr>
              <a:t>={1, 3, 5}</a:t>
            </a:r>
            <a:r>
              <a:rPr lang="zh-CN" altLang="en-US" sz="2400">
                <a:solidFill>
                  <a:srgbClr val="000000"/>
                </a:solidFill>
              </a:rPr>
              <a:t>是周期为</a:t>
            </a:r>
            <a:r>
              <a:rPr lang="en-US" altLang="zh-CN" sz="2400">
                <a:solidFill>
                  <a:srgbClr val="000000"/>
                </a:solidFill>
              </a:rPr>
              <a:t>3</a:t>
            </a:r>
            <a:r>
              <a:rPr lang="zh-CN" altLang="en-US" sz="2400">
                <a:solidFill>
                  <a:srgbClr val="000000"/>
                </a:solidFill>
              </a:rPr>
              <a:t>的正常返闭集。</a:t>
            </a:r>
          </a:p>
        </p:txBody>
      </p:sp>
      <p:graphicFrame>
        <p:nvGraphicFramePr>
          <p:cNvPr id="297988" name="Object 4"/>
          <p:cNvGraphicFramePr>
            <a:graphicFrameLocks noChangeAspect="1"/>
          </p:cNvGraphicFramePr>
          <p:nvPr/>
        </p:nvGraphicFramePr>
        <p:xfrm>
          <a:off x="1219200" y="4081463"/>
          <a:ext cx="4343400" cy="149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7" name="Equation" r:id="rId11" imgW="2222500" imgH="762000" progId="Equation.3">
                  <p:embed/>
                </p:oleObj>
              </mc:Choice>
              <mc:Fallback>
                <p:oleObj name="Equation" r:id="rId11" imgW="2222500" imgH="762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081463"/>
                        <a:ext cx="4343400" cy="1490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9563" name="Rectangle 11"/>
          <p:cNvSpPr>
            <a:spLocks noChangeArrowheads="1"/>
          </p:cNvSpPr>
          <p:nvPr/>
        </p:nvSpPr>
        <p:spPr bwMode="auto">
          <a:xfrm>
            <a:off x="7391400" y="3581400"/>
            <a:ext cx="1370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solidFill>
                  <a:srgbClr val="000000"/>
                </a:solidFill>
              </a:rPr>
              <a:t>，</a:t>
            </a:r>
            <a:r>
              <a:rPr lang="en-US" altLang="zh-CN" sz="2400">
                <a:solidFill>
                  <a:srgbClr val="000000"/>
                </a:solidFill>
              </a:rPr>
              <a:t>(n</a:t>
            </a:r>
            <a:r>
              <a:rPr lang="en-US" altLang="zh-CN" sz="2400">
                <a:solidFill>
                  <a:srgbClr val="000000"/>
                </a:solidFill>
                <a:sym typeface="Symbol" panose="05050102010706020507" pitchFamily="18" charset="2"/>
              </a:rPr>
              <a:t></a:t>
            </a:r>
            <a:r>
              <a:rPr lang="en-US" altLang="zh-CN" sz="2400">
                <a:solidFill>
                  <a:srgbClr val="000000"/>
                </a:solidFill>
              </a:rPr>
              <a:t>3)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33</a:t>
            </a:r>
            <a:r>
              <a:rPr lang="zh-CN" altLang="en-US" smtClean="0"/>
              <a:t>－</a:t>
            </a:r>
            <a:fld id="{44DA18E1-C29D-48A6-AB9E-AEC722307D01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486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7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7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7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9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9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7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7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9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9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7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7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7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7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5" grpId="0" build="p" autoUpdateAnimBg="0" advAuto="0"/>
      <p:bldP spid="279556" grpId="0" autoUpdateAnimBg="0"/>
      <p:bldP spid="279561" grpId="0" autoUpdateAnimBg="0"/>
      <p:bldP spid="27956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A2412F1-E7AB-4BD9-B290-A86EED623A8D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pPr/>
              <a:t>2019/11/4</a:t>
            </a:fld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36867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dirty="0" smtClean="0"/>
              <a:t>例</a:t>
            </a:r>
            <a:r>
              <a:rPr lang="en-US" altLang="zh-CN" dirty="0" smtClean="0"/>
              <a:t>3(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2)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7613" y="1168400"/>
            <a:ext cx="7621587" cy="401638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smtClean="0"/>
              <a:t>故状态</a:t>
            </a:r>
            <a:r>
              <a:rPr lang="en-US" altLang="zh-CN" sz="2400" smtClean="0"/>
              <a:t>2</a:t>
            </a:r>
            <a:r>
              <a:rPr lang="zh-CN" altLang="en-US" sz="2400" smtClean="0"/>
              <a:t>为正常返状态。</a:t>
            </a:r>
          </a:p>
        </p:txBody>
      </p:sp>
      <p:sp>
        <p:nvSpPr>
          <p:cNvPr id="280580" name="Rectangle 4"/>
          <p:cNvSpPr>
            <a:spLocks noChangeArrowheads="1"/>
          </p:cNvSpPr>
          <p:nvPr/>
        </p:nvSpPr>
        <p:spPr bwMode="auto">
          <a:xfrm>
            <a:off x="1143000" y="4800600"/>
            <a:ext cx="7772400" cy="171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00"/>
                </a:solidFill>
              </a:rPr>
              <a:t>    </a:t>
            </a:r>
            <a:r>
              <a:rPr lang="zh-CN" altLang="en-US" sz="2400">
                <a:solidFill>
                  <a:srgbClr val="000000"/>
                </a:solidFill>
              </a:rPr>
              <a:t>该齐次马氏链的状态空间分解为</a:t>
            </a:r>
          </a:p>
          <a:p>
            <a:pPr algn="ctr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00"/>
                </a:solidFill>
              </a:rPr>
              <a:t>E</a:t>
            </a:r>
            <a:r>
              <a:rPr lang="zh-CN" altLang="en-US" sz="2400">
                <a:solidFill>
                  <a:srgbClr val="000000"/>
                </a:solidFill>
              </a:rPr>
              <a:t>＝</a:t>
            </a:r>
            <a:r>
              <a:rPr lang="en-US" altLang="zh-CN" sz="2400">
                <a:solidFill>
                  <a:srgbClr val="000000"/>
                </a:solidFill>
              </a:rPr>
              <a:t>N</a:t>
            </a:r>
            <a:r>
              <a:rPr lang="zh-CN" altLang="en-US" sz="2400">
                <a:solidFill>
                  <a:srgbClr val="000000"/>
                </a:solidFill>
              </a:rPr>
              <a:t>＋</a:t>
            </a:r>
            <a:r>
              <a:rPr lang="en-US" altLang="zh-CN" sz="2400">
                <a:solidFill>
                  <a:srgbClr val="000000"/>
                </a:solidFill>
              </a:rPr>
              <a:t>C</a:t>
            </a:r>
            <a:r>
              <a:rPr lang="en-US" altLang="zh-CN" sz="2400" baseline="-25000">
                <a:solidFill>
                  <a:srgbClr val="000000"/>
                </a:solidFill>
              </a:rPr>
              <a:t>1</a:t>
            </a:r>
            <a:r>
              <a:rPr lang="zh-CN" altLang="en-US" sz="2400">
                <a:solidFill>
                  <a:srgbClr val="000000"/>
                </a:solidFill>
              </a:rPr>
              <a:t>＋</a:t>
            </a:r>
            <a:r>
              <a:rPr lang="en-US" altLang="zh-CN" sz="2400">
                <a:solidFill>
                  <a:srgbClr val="000000"/>
                </a:solidFill>
              </a:rPr>
              <a:t>C</a:t>
            </a:r>
            <a:r>
              <a:rPr lang="en-US" altLang="zh-CN" sz="2400" baseline="-25000">
                <a:solidFill>
                  <a:srgbClr val="000000"/>
                </a:solidFill>
              </a:rPr>
              <a:t>2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</a:rPr>
              <a:t>其中</a:t>
            </a:r>
            <a:r>
              <a:rPr lang="en-US" altLang="zh-CN" sz="2400">
                <a:solidFill>
                  <a:srgbClr val="000000"/>
                </a:solidFill>
              </a:rPr>
              <a:t>N</a:t>
            </a:r>
            <a:r>
              <a:rPr lang="zh-CN" altLang="en-US" sz="2400">
                <a:solidFill>
                  <a:srgbClr val="000000"/>
                </a:solidFill>
              </a:rPr>
              <a:t>＝</a:t>
            </a:r>
            <a:r>
              <a:rPr lang="en-US" altLang="zh-CN" sz="2400">
                <a:solidFill>
                  <a:srgbClr val="000000"/>
                </a:solidFill>
              </a:rPr>
              <a:t>{4}</a:t>
            </a:r>
            <a:r>
              <a:rPr lang="zh-CN" altLang="en-US" sz="2400">
                <a:solidFill>
                  <a:srgbClr val="000000"/>
                </a:solidFill>
              </a:rPr>
              <a:t>为非常返集；</a:t>
            </a:r>
            <a:r>
              <a:rPr lang="en-US" altLang="zh-CN" sz="2400">
                <a:solidFill>
                  <a:srgbClr val="000000"/>
                </a:solidFill>
              </a:rPr>
              <a:t>C</a:t>
            </a:r>
            <a:r>
              <a:rPr lang="en-US" altLang="zh-CN" sz="2400" baseline="-25000">
                <a:solidFill>
                  <a:srgbClr val="000000"/>
                </a:solidFill>
              </a:rPr>
              <a:t>1</a:t>
            </a:r>
            <a:r>
              <a:rPr lang="zh-CN" altLang="en-US" sz="2400">
                <a:solidFill>
                  <a:srgbClr val="000000"/>
                </a:solidFill>
              </a:rPr>
              <a:t>＝</a:t>
            </a:r>
            <a:r>
              <a:rPr lang="en-US" altLang="zh-CN" sz="2400">
                <a:solidFill>
                  <a:srgbClr val="000000"/>
                </a:solidFill>
              </a:rPr>
              <a:t>{1, 3, 5}</a:t>
            </a:r>
            <a:r>
              <a:rPr lang="zh-CN" altLang="en-US" sz="2400">
                <a:solidFill>
                  <a:srgbClr val="000000"/>
                </a:solidFill>
              </a:rPr>
              <a:t>为周期为</a:t>
            </a:r>
            <a:r>
              <a:rPr lang="en-US" altLang="zh-CN" sz="2400">
                <a:solidFill>
                  <a:srgbClr val="000000"/>
                </a:solidFill>
              </a:rPr>
              <a:t>3</a:t>
            </a:r>
            <a:r>
              <a:rPr lang="zh-CN" altLang="en-US" sz="2400">
                <a:solidFill>
                  <a:srgbClr val="000000"/>
                </a:solidFill>
              </a:rPr>
              <a:t>的正常返闭集；</a:t>
            </a:r>
            <a:r>
              <a:rPr lang="en-US" altLang="zh-CN" sz="2400">
                <a:solidFill>
                  <a:srgbClr val="000000"/>
                </a:solidFill>
              </a:rPr>
              <a:t>C</a:t>
            </a:r>
            <a:r>
              <a:rPr lang="en-US" altLang="zh-CN" sz="2400" baseline="-25000">
                <a:solidFill>
                  <a:srgbClr val="000000"/>
                </a:solidFill>
              </a:rPr>
              <a:t>2</a:t>
            </a:r>
            <a:r>
              <a:rPr lang="zh-CN" altLang="en-US" sz="2400">
                <a:solidFill>
                  <a:srgbClr val="000000"/>
                </a:solidFill>
              </a:rPr>
              <a:t>＝</a:t>
            </a:r>
            <a:r>
              <a:rPr lang="en-US" altLang="zh-CN" sz="2400">
                <a:solidFill>
                  <a:srgbClr val="000000"/>
                </a:solidFill>
              </a:rPr>
              <a:t>{2, 6}</a:t>
            </a:r>
            <a:r>
              <a:rPr lang="zh-CN" altLang="en-US" sz="2400">
                <a:solidFill>
                  <a:srgbClr val="000000"/>
                </a:solidFill>
              </a:rPr>
              <a:t>为非周期、正常返遍历的闭集。</a:t>
            </a:r>
          </a:p>
        </p:txBody>
      </p:sp>
      <p:sp>
        <p:nvSpPr>
          <p:cNvPr id="280581" name="Rectangle 5"/>
          <p:cNvSpPr>
            <a:spLocks noChangeArrowheads="1"/>
          </p:cNvSpPr>
          <p:nvPr/>
        </p:nvSpPr>
        <p:spPr bwMode="auto">
          <a:xfrm>
            <a:off x="1066800" y="1557338"/>
            <a:ext cx="7772400" cy="171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00"/>
                </a:solidFill>
              </a:rPr>
              <a:t>    f</a:t>
            </a:r>
            <a:r>
              <a:rPr lang="en-US" altLang="zh-CN" sz="2400" baseline="-25000">
                <a:solidFill>
                  <a:srgbClr val="000000"/>
                </a:solidFill>
              </a:rPr>
              <a:t>66</a:t>
            </a:r>
            <a:r>
              <a:rPr lang="en-US" altLang="zh-CN" sz="2400">
                <a:solidFill>
                  <a:srgbClr val="000000"/>
                </a:solidFill>
              </a:rPr>
              <a:t>(1)&gt;0</a:t>
            </a:r>
            <a:r>
              <a:rPr lang="zh-CN" altLang="en-US" sz="2400">
                <a:solidFill>
                  <a:srgbClr val="000000"/>
                </a:solidFill>
              </a:rPr>
              <a:t>，故状态</a:t>
            </a:r>
            <a:r>
              <a:rPr lang="en-US" altLang="zh-CN" sz="2400">
                <a:solidFill>
                  <a:srgbClr val="000000"/>
                </a:solidFill>
              </a:rPr>
              <a:t>6</a:t>
            </a:r>
            <a:r>
              <a:rPr lang="zh-CN" altLang="en-US" sz="2400">
                <a:solidFill>
                  <a:srgbClr val="000000"/>
                </a:solidFill>
              </a:rPr>
              <a:t>为非周期状态。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</a:rPr>
              <a:t>    </a:t>
            </a:r>
            <a:r>
              <a:rPr lang="en-US" altLang="zh-CN" sz="2400">
                <a:solidFill>
                  <a:srgbClr val="000000"/>
                </a:solidFill>
              </a:rPr>
              <a:t>2</a:t>
            </a:r>
            <a:r>
              <a:rPr lang="en-US" altLang="zh-CN" sz="2400">
                <a:solidFill>
                  <a:srgbClr val="000000"/>
                </a:solidFill>
                <a:sym typeface="Symbol" panose="05050102010706020507" pitchFamily="18" charset="2"/>
              </a:rPr>
              <a:t>↔6</a:t>
            </a:r>
            <a:r>
              <a:rPr lang="zh-CN" altLang="en-US" sz="2400">
                <a:solidFill>
                  <a:srgbClr val="000000"/>
                </a:solidFill>
                <a:sym typeface="Symbol" panose="05050102010706020507" pitchFamily="18" charset="2"/>
              </a:rPr>
              <a:t>，从而状态</a:t>
            </a:r>
            <a:r>
              <a:rPr lang="en-US" altLang="zh-CN" sz="240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zh-CN" altLang="en-US" sz="2400">
                <a:solidFill>
                  <a:srgbClr val="000000"/>
                </a:solidFill>
                <a:sym typeface="Symbol" panose="05050102010706020507" pitchFamily="18" charset="2"/>
              </a:rPr>
              <a:t>与状态</a:t>
            </a:r>
            <a:r>
              <a:rPr lang="en-US" altLang="zh-CN" sz="2400">
                <a:solidFill>
                  <a:srgbClr val="000000"/>
                </a:solidFill>
                <a:sym typeface="Symbol" panose="05050102010706020507" pitchFamily="18" charset="2"/>
              </a:rPr>
              <a:t>6</a:t>
            </a:r>
            <a:r>
              <a:rPr lang="zh-CN" altLang="en-US" sz="2400">
                <a:solidFill>
                  <a:srgbClr val="000000"/>
                </a:solidFill>
                <a:sym typeface="Symbol" panose="05050102010706020507" pitchFamily="18" charset="2"/>
              </a:rPr>
              <a:t>有相同的状态性质，它们都是非周期、正常返、遍历状态，故</a:t>
            </a:r>
            <a:r>
              <a:rPr lang="en-US" altLang="zh-CN" sz="2400">
                <a:solidFill>
                  <a:srgbClr val="000000"/>
                </a:solidFill>
                <a:sym typeface="Symbol" panose="05050102010706020507" pitchFamily="18" charset="2"/>
              </a:rPr>
              <a:t>C</a:t>
            </a:r>
            <a:r>
              <a:rPr lang="en-US" altLang="zh-CN" sz="2400" baseline="-2500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400">
                <a:solidFill>
                  <a:srgbClr val="000000"/>
                </a:solidFill>
                <a:sym typeface="Symbol" panose="05050102010706020507" pitchFamily="18" charset="2"/>
              </a:rPr>
              <a:t>={2, 6}</a:t>
            </a:r>
            <a:r>
              <a:rPr lang="zh-CN" altLang="en-US" sz="2400">
                <a:solidFill>
                  <a:srgbClr val="000000"/>
                </a:solidFill>
              </a:rPr>
              <a:t>是非</a:t>
            </a:r>
            <a:r>
              <a:rPr lang="zh-CN" altLang="en-US" sz="2400">
                <a:solidFill>
                  <a:srgbClr val="000000"/>
                </a:solidFill>
                <a:sym typeface="Symbol" panose="05050102010706020507" pitchFamily="18" charset="2"/>
              </a:rPr>
              <a:t>周期、正常返、遍历</a:t>
            </a:r>
            <a:r>
              <a:rPr lang="zh-CN" altLang="en-US" sz="2400">
                <a:solidFill>
                  <a:srgbClr val="000000"/>
                </a:solidFill>
              </a:rPr>
              <a:t>闭集。</a:t>
            </a:r>
          </a:p>
        </p:txBody>
      </p:sp>
      <p:graphicFrame>
        <p:nvGraphicFramePr>
          <p:cNvPr id="280582" name="Object 6"/>
          <p:cNvGraphicFramePr>
            <a:graphicFrameLocks noChangeAspect="1"/>
          </p:cNvGraphicFramePr>
          <p:nvPr/>
        </p:nvGraphicFramePr>
        <p:xfrm>
          <a:off x="1219200" y="3230563"/>
          <a:ext cx="6019800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3" name="Equation" r:id="rId3" imgW="3086100" imgH="431800" progId="Equation.3">
                  <p:embed/>
                </p:oleObj>
              </mc:Choice>
              <mc:Fallback>
                <p:oleObj name="Equation" r:id="rId3" imgW="3086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230563"/>
                        <a:ext cx="6019800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0583" name="Rectangle 7"/>
          <p:cNvSpPr>
            <a:spLocks noChangeArrowheads="1"/>
          </p:cNvSpPr>
          <p:nvPr/>
        </p:nvSpPr>
        <p:spPr bwMode="auto">
          <a:xfrm>
            <a:off x="1143000" y="3962400"/>
            <a:ext cx="7543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Tx/>
              <a:buFontTx/>
              <a:buNone/>
            </a:pPr>
            <a:r>
              <a:rPr lang="zh-CN" altLang="en-US" sz="2400">
                <a:solidFill>
                  <a:srgbClr val="000000"/>
                </a:solidFill>
              </a:rPr>
              <a:t>故状态</a:t>
            </a:r>
            <a:r>
              <a:rPr lang="en-US" altLang="zh-CN" sz="2400">
                <a:solidFill>
                  <a:srgbClr val="000000"/>
                </a:solidFill>
              </a:rPr>
              <a:t>4</a:t>
            </a:r>
            <a:r>
              <a:rPr lang="zh-CN" altLang="en-US" sz="2400">
                <a:solidFill>
                  <a:srgbClr val="000000"/>
                </a:solidFill>
              </a:rPr>
              <a:t>为非常返状态。由于</a:t>
            </a:r>
            <a:r>
              <a:rPr lang="en-US" altLang="zh-CN" sz="2400">
                <a:solidFill>
                  <a:srgbClr val="000000"/>
                </a:solidFill>
              </a:rPr>
              <a:t>f</a:t>
            </a:r>
            <a:r>
              <a:rPr lang="en-US" altLang="zh-CN" sz="2400" baseline="-25000">
                <a:solidFill>
                  <a:srgbClr val="000000"/>
                </a:solidFill>
              </a:rPr>
              <a:t>44</a:t>
            </a:r>
            <a:r>
              <a:rPr lang="en-US" altLang="zh-CN" sz="2400">
                <a:solidFill>
                  <a:srgbClr val="000000"/>
                </a:solidFill>
              </a:rPr>
              <a:t>(1)&gt;0</a:t>
            </a:r>
            <a:r>
              <a:rPr lang="zh-CN" altLang="en-US" sz="2400">
                <a:solidFill>
                  <a:srgbClr val="000000"/>
                </a:solidFill>
              </a:rPr>
              <a:t>，故状态</a:t>
            </a:r>
            <a:r>
              <a:rPr lang="en-US" altLang="zh-CN" sz="2400">
                <a:solidFill>
                  <a:srgbClr val="000000"/>
                </a:solidFill>
              </a:rPr>
              <a:t>4</a:t>
            </a:r>
            <a:r>
              <a:rPr lang="zh-CN" altLang="en-US" sz="2400">
                <a:solidFill>
                  <a:srgbClr val="000000"/>
                </a:solidFill>
              </a:rPr>
              <a:t>为非周期状态。</a:t>
            </a:r>
            <a:r>
              <a:rPr lang="en-US" altLang="zh-CN" sz="2400">
                <a:solidFill>
                  <a:srgbClr val="000000"/>
                </a:solidFill>
              </a:rPr>
              <a:t>N</a:t>
            </a:r>
            <a:r>
              <a:rPr lang="en-US" altLang="zh-CN" sz="2400">
                <a:solidFill>
                  <a:srgbClr val="000000"/>
                </a:solidFill>
                <a:sym typeface="Symbol" panose="05050102010706020507" pitchFamily="18" charset="2"/>
              </a:rPr>
              <a:t>={4}</a:t>
            </a:r>
            <a:r>
              <a:rPr lang="zh-CN" altLang="en-US" sz="2400">
                <a:solidFill>
                  <a:srgbClr val="000000"/>
                </a:solidFill>
                <a:sym typeface="Symbol" panose="05050102010706020507" pitchFamily="18" charset="2"/>
              </a:rPr>
              <a:t>为</a:t>
            </a:r>
            <a:r>
              <a:rPr lang="zh-CN" altLang="en-US" sz="2400">
                <a:solidFill>
                  <a:srgbClr val="000000"/>
                </a:solidFill>
              </a:rPr>
              <a:t>非</a:t>
            </a:r>
            <a:r>
              <a:rPr lang="zh-CN" altLang="en-US" sz="2400">
                <a:solidFill>
                  <a:srgbClr val="000000"/>
                </a:solidFill>
                <a:sym typeface="Symbol" panose="05050102010706020507" pitchFamily="18" charset="2"/>
              </a:rPr>
              <a:t>周期非常返</a:t>
            </a:r>
            <a:r>
              <a:rPr lang="zh-CN" altLang="en-US" sz="2400">
                <a:solidFill>
                  <a:srgbClr val="000000"/>
                </a:solidFill>
              </a:rPr>
              <a:t>集。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33</a:t>
            </a:r>
            <a:r>
              <a:rPr lang="zh-CN" altLang="en-US" smtClean="0"/>
              <a:t>－</a:t>
            </a:r>
            <a:fld id="{44DA18E1-C29D-48A6-AB9E-AEC722307D01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30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0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0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0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0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79" grpId="0" build="p" autoUpdateAnimBg="0" advAuto="0"/>
      <p:bldP spid="280580" grpId="0" autoUpdateAnimBg="0"/>
      <p:bldP spid="280581" grpId="0" autoUpdateAnimBg="0"/>
      <p:bldP spid="28058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FAF4BBB-41A9-4F00-AE04-50DB7137210D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pPr/>
              <a:t>2019/11/4</a:t>
            </a:fld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32771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dirty="0" smtClean="0"/>
              <a:t>例</a:t>
            </a:r>
            <a:r>
              <a:rPr lang="en-US" altLang="zh-CN" dirty="0" smtClean="0"/>
              <a:t>4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8400" y="1125538"/>
            <a:ext cx="7561263" cy="800100"/>
          </a:xfrm>
        </p:spPr>
        <p:txBody>
          <a:bodyPr/>
          <a:lstStyle/>
          <a:p>
            <a:pPr>
              <a:lnSpc>
                <a:spcPct val="100000"/>
              </a:lnSpc>
              <a:buClrTx/>
              <a:buFontTx/>
              <a:buNone/>
            </a:pPr>
            <a:r>
              <a:rPr lang="zh-CN" altLang="en-US" sz="2600" smtClean="0"/>
              <a:t>设齐次马氏链的状态空间</a:t>
            </a:r>
            <a:r>
              <a:rPr lang="en-US" altLang="zh-CN" sz="2600" smtClean="0"/>
              <a:t>E</a:t>
            </a:r>
            <a:r>
              <a:rPr lang="zh-CN" altLang="en-US" sz="2600" smtClean="0"/>
              <a:t>＝</a:t>
            </a:r>
            <a:r>
              <a:rPr lang="en-US" altLang="zh-CN" sz="2600" smtClean="0"/>
              <a:t>{0, 1, 2, …}</a:t>
            </a:r>
            <a:r>
              <a:rPr lang="zh-CN" altLang="en-US" sz="2600" smtClean="0"/>
              <a:t>，转移概率为</a:t>
            </a:r>
          </a:p>
        </p:txBody>
      </p:sp>
      <p:graphicFrame>
        <p:nvGraphicFramePr>
          <p:cNvPr id="295936" name="Object 0"/>
          <p:cNvGraphicFramePr>
            <a:graphicFrameLocks noChangeAspect="1"/>
          </p:cNvGraphicFramePr>
          <p:nvPr/>
        </p:nvGraphicFramePr>
        <p:xfrm>
          <a:off x="2819400" y="3803650"/>
          <a:ext cx="3240088" cy="279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7" name="Equation" r:id="rId3" imgW="1943100" imgH="1676400" progId="Equation.3">
                  <p:embed/>
                </p:oleObj>
              </mc:Choice>
              <mc:Fallback>
                <p:oleObj name="Equation" r:id="rId3" imgW="1943100" imgH="167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803650"/>
                        <a:ext cx="3240088" cy="279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5" name="Rectangle 5"/>
          <p:cNvSpPr>
            <a:spLocks noChangeArrowheads="1"/>
          </p:cNvSpPr>
          <p:nvPr/>
        </p:nvSpPr>
        <p:spPr bwMode="auto">
          <a:xfrm>
            <a:off x="1168400" y="2743200"/>
            <a:ext cx="22415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600">
                <a:solidFill>
                  <a:srgbClr val="000000"/>
                </a:solidFill>
              </a:rPr>
              <a:t>状态转移图</a:t>
            </a:r>
          </a:p>
        </p:txBody>
      </p:sp>
      <p:sp>
        <p:nvSpPr>
          <p:cNvPr id="276487" name="Rectangle 7"/>
          <p:cNvSpPr>
            <a:spLocks noChangeArrowheads="1"/>
          </p:cNvSpPr>
          <p:nvPr/>
        </p:nvSpPr>
        <p:spPr bwMode="auto">
          <a:xfrm>
            <a:off x="1168400" y="4897438"/>
            <a:ext cx="1525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600">
                <a:solidFill>
                  <a:srgbClr val="000000"/>
                </a:solidFill>
              </a:rPr>
              <a:t>转移矩阵</a:t>
            </a:r>
          </a:p>
        </p:txBody>
      </p:sp>
      <p:graphicFrame>
        <p:nvGraphicFramePr>
          <p:cNvPr id="32777" name="Object 1"/>
          <p:cNvGraphicFramePr>
            <a:graphicFrameLocks noChangeAspect="1"/>
          </p:cNvGraphicFramePr>
          <p:nvPr/>
        </p:nvGraphicFramePr>
        <p:xfrm>
          <a:off x="2895600" y="1458913"/>
          <a:ext cx="3048000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8" name="Equation" r:id="rId5" imgW="1473200" imgH="406400" progId="Equation.3">
                  <p:embed/>
                </p:oleObj>
              </mc:Choice>
              <mc:Fallback>
                <p:oleObj name="Equation" r:id="rId5" imgW="14732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458913"/>
                        <a:ext cx="3048000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3778250" y="2986088"/>
            <a:ext cx="360363" cy="457200"/>
            <a:chOff x="2380" y="1964"/>
            <a:chExt cx="227" cy="288"/>
          </a:xfrm>
        </p:grpSpPr>
        <p:sp>
          <p:nvSpPr>
            <p:cNvPr id="32817" name="Oval 9"/>
            <p:cNvSpPr>
              <a:spLocks noChangeArrowheads="1"/>
            </p:cNvSpPr>
            <p:nvPr/>
          </p:nvSpPr>
          <p:spPr bwMode="auto">
            <a:xfrm>
              <a:off x="2380" y="1994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2818" name="Rectangle 10"/>
            <p:cNvSpPr>
              <a:spLocks noChangeArrowheads="1"/>
            </p:cNvSpPr>
            <p:nvPr/>
          </p:nvSpPr>
          <p:spPr bwMode="auto">
            <a:xfrm>
              <a:off x="2395" y="196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</a:rPr>
                <a:t>0</a:t>
              </a:r>
            </a:p>
          </p:txBody>
        </p:sp>
      </p:grp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4902200" y="2986088"/>
            <a:ext cx="360363" cy="457200"/>
            <a:chOff x="3088" y="1964"/>
            <a:chExt cx="227" cy="288"/>
          </a:xfrm>
        </p:grpSpPr>
        <p:sp>
          <p:nvSpPr>
            <p:cNvPr id="32815" name="Oval 11"/>
            <p:cNvSpPr>
              <a:spLocks noChangeArrowheads="1"/>
            </p:cNvSpPr>
            <p:nvPr/>
          </p:nvSpPr>
          <p:spPr bwMode="auto">
            <a:xfrm>
              <a:off x="3088" y="1994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2816" name="Rectangle 12"/>
            <p:cNvSpPr>
              <a:spLocks noChangeArrowheads="1"/>
            </p:cNvSpPr>
            <p:nvPr/>
          </p:nvSpPr>
          <p:spPr bwMode="auto">
            <a:xfrm>
              <a:off x="3103" y="196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</a:rPr>
                <a:t>1</a:t>
              </a:r>
            </a:p>
          </p:txBody>
        </p:sp>
      </p:grp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6026150" y="2986088"/>
            <a:ext cx="360363" cy="457200"/>
            <a:chOff x="3796" y="1964"/>
            <a:chExt cx="227" cy="288"/>
          </a:xfrm>
        </p:grpSpPr>
        <p:sp>
          <p:nvSpPr>
            <p:cNvPr id="32813" name="Oval 13"/>
            <p:cNvSpPr>
              <a:spLocks noChangeArrowheads="1"/>
            </p:cNvSpPr>
            <p:nvPr/>
          </p:nvSpPr>
          <p:spPr bwMode="auto">
            <a:xfrm>
              <a:off x="3796" y="1994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2814" name="Rectangle 14"/>
            <p:cNvSpPr>
              <a:spLocks noChangeArrowheads="1"/>
            </p:cNvSpPr>
            <p:nvPr/>
          </p:nvSpPr>
          <p:spPr bwMode="auto">
            <a:xfrm>
              <a:off x="3811" y="196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</a:rPr>
                <a:t>2</a:t>
              </a:r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7151688" y="2986088"/>
            <a:ext cx="360362" cy="457200"/>
            <a:chOff x="4505" y="1964"/>
            <a:chExt cx="227" cy="288"/>
          </a:xfrm>
        </p:grpSpPr>
        <p:sp>
          <p:nvSpPr>
            <p:cNvPr id="32811" name="Oval 15"/>
            <p:cNvSpPr>
              <a:spLocks noChangeArrowheads="1"/>
            </p:cNvSpPr>
            <p:nvPr/>
          </p:nvSpPr>
          <p:spPr bwMode="auto">
            <a:xfrm>
              <a:off x="4505" y="1994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2812" name="Rectangle 16"/>
            <p:cNvSpPr>
              <a:spLocks noChangeArrowheads="1"/>
            </p:cNvSpPr>
            <p:nvPr/>
          </p:nvSpPr>
          <p:spPr bwMode="auto">
            <a:xfrm>
              <a:off x="4520" y="196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</a:rPr>
                <a:t>3</a:t>
              </a:r>
            </a:p>
          </p:txBody>
        </p:sp>
      </p:grpSp>
      <p:sp>
        <p:nvSpPr>
          <p:cNvPr id="276504" name="Rectangle 24"/>
          <p:cNvSpPr>
            <a:spLocks noChangeArrowheads="1"/>
          </p:cNvSpPr>
          <p:nvPr/>
        </p:nvSpPr>
        <p:spPr bwMode="auto">
          <a:xfrm>
            <a:off x="8274050" y="29718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400">
                <a:solidFill>
                  <a:srgbClr val="000000"/>
                </a:solidFill>
              </a:rPr>
              <a:t>…</a:t>
            </a:r>
          </a:p>
        </p:txBody>
      </p:sp>
      <p:grpSp>
        <p:nvGrpSpPr>
          <p:cNvPr id="6" name="Group 51"/>
          <p:cNvGrpSpPr>
            <a:grpSpLocks/>
          </p:cNvGrpSpPr>
          <p:nvPr/>
        </p:nvGrpSpPr>
        <p:grpSpPr bwMode="auto">
          <a:xfrm>
            <a:off x="4159250" y="2881313"/>
            <a:ext cx="762000" cy="650875"/>
            <a:chOff x="2620" y="1898"/>
            <a:chExt cx="480" cy="410"/>
          </a:xfrm>
        </p:grpSpPr>
        <p:sp>
          <p:nvSpPr>
            <p:cNvPr id="32809" name="Arc 17"/>
            <p:cNvSpPr>
              <a:spLocks/>
            </p:cNvSpPr>
            <p:nvPr/>
          </p:nvSpPr>
          <p:spPr bwMode="auto">
            <a:xfrm flipH="1" flipV="1">
              <a:off x="2620" y="2138"/>
              <a:ext cx="480" cy="144"/>
            </a:xfrm>
            <a:custGeom>
              <a:avLst/>
              <a:gdLst>
                <a:gd name="T0" fmla="*/ 0 w 42764"/>
                <a:gd name="T1" fmla="*/ 0 h 21600"/>
                <a:gd name="T2" fmla="*/ 0 w 42764"/>
                <a:gd name="T3" fmla="*/ 0 h 21600"/>
                <a:gd name="T4" fmla="*/ 0 w 42764"/>
                <a:gd name="T5" fmla="*/ 0 h 21600"/>
                <a:gd name="T6" fmla="*/ 0 60000 65536"/>
                <a:gd name="T7" fmla="*/ 0 60000 65536"/>
                <a:gd name="T8" fmla="*/ 0 60000 65536"/>
                <a:gd name="T9" fmla="*/ 0 w 42764"/>
                <a:gd name="T10" fmla="*/ 0 h 21600"/>
                <a:gd name="T11" fmla="*/ 42764 w 4276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764" h="21600" fill="none" extrusionOk="0">
                  <a:moveTo>
                    <a:pt x="-1" y="17283"/>
                  </a:moveTo>
                  <a:cubicBezTo>
                    <a:pt x="2050" y="7225"/>
                    <a:pt x="10898" y="-1"/>
                    <a:pt x="21164" y="0"/>
                  </a:cubicBezTo>
                  <a:cubicBezTo>
                    <a:pt x="33093" y="0"/>
                    <a:pt x="42764" y="9670"/>
                    <a:pt x="42764" y="21600"/>
                  </a:cubicBezTo>
                </a:path>
                <a:path w="42764" h="21600" stroke="0" extrusionOk="0">
                  <a:moveTo>
                    <a:pt x="-1" y="17283"/>
                  </a:moveTo>
                  <a:cubicBezTo>
                    <a:pt x="2050" y="7225"/>
                    <a:pt x="10898" y="-1"/>
                    <a:pt x="21164" y="0"/>
                  </a:cubicBezTo>
                  <a:cubicBezTo>
                    <a:pt x="33093" y="0"/>
                    <a:pt x="42764" y="9670"/>
                    <a:pt x="42764" y="21600"/>
                  </a:cubicBezTo>
                  <a:lnTo>
                    <a:pt x="21164" y="21600"/>
                  </a:lnTo>
                  <a:lnTo>
                    <a:pt x="-1" y="17283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32810" name="Object 10"/>
            <p:cNvGraphicFramePr>
              <a:graphicFrameLocks noChangeAspect="1"/>
            </p:cNvGraphicFramePr>
            <p:nvPr/>
          </p:nvGraphicFramePr>
          <p:xfrm>
            <a:off x="2764" y="1898"/>
            <a:ext cx="158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39" name="Equation" r:id="rId7" imgW="152268" imgH="406048" progId="Equation.3">
                    <p:embed/>
                  </p:oleObj>
                </mc:Choice>
                <mc:Fallback>
                  <p:oleObj name="Equation" r:id="rId7" imgW="152268" imgH="40604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4" y="1898"/>
                          <a:ext cx="158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55"/>
          <p:cNvGrpSpPr>
            <a:grpSpLocks/>
          </p:cNvGrpSpPr>
          <p:nvPr/>
        </p:nvGrpSpPr>
        <p:grpSpPr bwMode="auto">
          <a:xfrm>
            <a:off x="4078288" y="2881313"/>
            <a:ext cx="2132012" cy="720725"/>
            <a:chOff x="2545" y="1898"/>
            <a:chExt cx="1343" cy="454"/>
          </a:xfrm>
        </p:grpSpPr>
        <p:sp>
          <p:nvSpPr>
            <p:cNvPr id="32807" name="Arc 18"/>
            <p:cNvSpPr>
              <a:spLocks/>
            </p:cNvSpPr>
            <p:nvPr/>
          </p:nvSpPr>
          <p:spPr bwMode="auto">
            <a:xfrm flipH="1" flipV="1">
              <a:off x="2545" y="2208"/>
              <a:ext cx="1343" cy="144"/>
            </a:xfrm>
            <a:custGeom>
              <a:avLst/>
              <a:gdLst>
                <a:gd name="T0" fmla="*/ 0 w 42274"/>
                <a:gd name="T1" fmla="*/ 0 h 21600"/>
                <a:gd name="T2" fmla="*/ 0 w 42274"/>
                <a:gd name="T3" fmla="*/ 0 h 21600"/>
                <a:gd name="T4" fmla="*/ 0 w 42274"/>
                <a:gd name="T5" fmla="*/ 0 h 21600"/>
                <a:gd name="T6" fmla="*/ 0 60000 65536"/>
                <a:gd name="T7" fmla="*/ 0 60000 65536"/>
                <a:gd name="T8" fmla="*/ 0 60000 65536"/>
                <a:gd name="T9" fmla="*/ 0 w 42274"/>
                <a:gd name="T10" fmla="*/ 0 h 21600"/>
                <a:gd name="T11" fmla="*/ 42274 w 4227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74" h="21600" fill="none" extrusionOk="0">
                  <a:moveTo>
                    <a:pt x="0" y="15343"/>
                  </a:moveTo>
                  <a:cubicBezTo>
                    <a:pt x="2757" y="6231"/>
                    <a:pt x="11154" y="-1"/>
                    <a:pt x="20674" y="0"/>
                  </a:cubicBezTo>
                  <a:cubicBezTo>
                    <a:pt x="32603" y="0"/>
                    <a:pt x="42274" y="9670"/>
                    <a:pt x="42274" y="21600"/>
                  </a:cubicBezTo>
                </a:path>
                <a:path w="42274" h="21600" stroke="0" extrusionOk="0">
                  <a:moveTo>
                    <a:pt x="0" y="15343"/>
                  </a:moveTo>
                  <a:cubicBezTo>
                    <a:pt x="2757" y="6231"/>
                    <a:pt x="11154" y="-1"/>
                    <a:pt x="20674" y="0"/>
                  </a:cubicBezTo>
                  <a:cubicBezTo>
                    <a:pt x="32603" y="0"/>
                    <a:pt x="42274" y="9670"/>
                    <a:pt x="42274" y="21600"/>
                  </a:cubicBezTo>
                  <a:lnTo>
                    <a:pt x="20674" y="21600"/>
                  </a:lnTo>
                  <a:lnTo>
                    <a:pt x="0" y="15343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32808" name="Object 9"/>
            <p:cNvGraphicFramePr>
              <a:graphicFrameLocks noChangeAspect="1"/>
            </p:cNvGraphicFramePr>
            <p:nvPr/>
          </p:nvGraphicFramePr>
          <p:xfrm>
            <a:off x="3484" y="1898"/>
            <a:ext cx="158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40" name="Equation" r:id="rId9" imgW="152268" imgH="406048" progId="Equation.3">
                    <p:embed/>
                  </p:oleObj>
                </mc:Choice>
                <mc:Fallback>
                  <p:oleObj name="Equation" r:id="rId9" imgW="152268" imgH="40604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4" y="1898"/>
                          <a:ext cx="158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59"/>
          <p:cNvGrpSpPr>
            <a:grpSpLocks/>
          </p:cNvGrpSpPr>
          <p:nvPr/>
        </p:nvGrpSpPr>
        <p:grpSpPr bwMode="auto">
          <a:xfrm>
            <a:off x="4005263" y="2992438"/>
            <a:ext cx="3348037" cy="782637"/>
            <a:chOff x="2523" y="1968"/>
            <a:chExt cx="2109" cy="493"/>
          </a:xfrm>
        </p:grpSpPr>
        <p:sp>
          <p:nvSpPr>
            <p:cNvPr id="32805" name="Arc 32"/>
            <p:cNvSpPr>
              <a:spLocks/>
            </p:cNvSpPr>
            <p:nvPr/>
          </p:nvSpPr>
          <p:spPr bwMode="auto">
            <a:xfrm flipH="1" flipV="1">
              <a:off x="2523" y="2220"/>
              <a:ext cx="2109" cy="241"/>
            </a:xfrm>
            <a:custGeom>
              <a:avLst/>
              <a:gdLst>
                <a:gd name="T0" fmla="*/ 0 w 43200"/>
                <a:gd name="T1" fmla="*/ 0 h 21692"/>
                <a:gd name="T2" fmla="*/ 0 w 43200"/>
                <a:gd name="T3" fmla="*/ 0 h 21692"/>
                <a:gd name="T4" fmla="*/ 0 w 43200"/>
                <a:gd name="T5" fmla="*/ 0 h 21692"/>
                <a:gd name="T6" fmla="*/ 0 60000 65536"/>
                <a:gd name="T7" fmla="*/ 0 60000 65536"/>
                <a:gd name="T8" fmla="*/ 0 60000 65536"/>
                <a:gd name="T9" fmla="*/ 0 w 43200"/>
                <a:gd name="T10" fmla="*/ 0 h 21692"/>
                <a:gd name="T11" fmla="*/ 43200 w 43200"/>
                <a:gd name="T12" fmla="*/ 21692 h 216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1692" fill="none" extrusionOk="0">
                  <a:moveTo>
                    <a:pt x="0" y="21691"/>
                  </a:moveTo>
                  <a:cubicBezTo>
                    <a:pt x="0" y="21661"/>
                    <a:pt x="0" y="2163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1692" stroke="0" extrusionOk="0">
                  <a:moveTo>
                    <a:pt x="0" y="21691"/>
                  </a:moveTo>
                  <a:cubicBezTo>
                    <a:pt x="0" y="21661"/>
                    <a:pt x="0" y="2163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0" y="2169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32806" name="Object 8"/>
            <p:cNvGraphicFramePr>
              <a:graphicFrameLocks noChangeAspect="1"/>
            </p:cNvGraphicFramePr>
            <p:nvPr/>
          </p:nvGraphicFramePr>
          <p:xfrm>
            <a:off x="4238" y="1968"/>
            <a:ext cx="158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41" name="Equation" r:id="rId10" imgW="152268" imgH="406048" progId="Equation.3">
                    <p:embed/>
                  </p:oleObj>
                </mc:Choice>
                <mc:Fallback>
                  <p:oleObj name="Equation" r:id="rId10" imgW="152268" imgH="40604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8" y="1968"/>
                          <a:ext cx="158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60"/>
          <p:cNvGrpSpPr>
            <a:grpSpLocks/>
          </p:cNvGrpSpPr>
          <p:nvPr/>
        </p:nvGrpSpPr>
        <p:grpSpPr bwMode="auto">
          <a:xfrm>
            <a:off x="3962400" y="3033713"/>
            <a:ext cx="4343400" cy="800100"/>
            <a:chOff x="2496" y="1994"/>
            <a:chExt cx="2736" cy="504"/>
          </a:xfrm>
        </p:grpSpPr>
        <p:sp>
          <p:nvSpPr>
            <p:cNvPr id="32803" name="Arc 37"/>
            <p:cNvSpPr>
              <a:spLocks/>
            </p:cNvSpPr>
            <p:nvPr/>
          </p:nvSpPr>
          <p:spPr bwMode="auto">
            <a:xfrm flipH="1" flipV="1">
              <a:off x="2496" y="2258"/>
              <a:ext cx="2736" cy="240"/>
            </a:xfrm>
            <a:custGeom>
              <a:avLst/>
              <a:gdLst>
                <a:gd name="T0" fmla="*/ 0 w 43200"/>
                <a:gd name="T1" fmla="*/ 0 h 21601"/>
                <a:gd name="T2" fmla="*/ 0 w 43200"/>
                <a:gd name="T3" fmla="*/ 0 h 21601"/>
                <a:gd name="T4" fmla="*/ 0 w 43200"/>
                <a:gd name="T5" fmla="*/ 0 h 2160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1601"/>
                <a:gd name="T11" fmla="*/ 43200 w 43200"/>
                <a:gd name="T12" fmla="*/ 21601 h 216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1601" fill="none" extrusionOk="0">
                  <a:moveTo>
                    <a:pt x="0" y="2160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1601" stroke="0" extrusionOk="0">
                  <a:moveTo>
                    <a:pt x="0" y="2160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32804" name="Object 7"/>
            <p:cNvGraphicFramePr>
              <a:graphicFrameLocks noChangeAspect="1"/>
            </p:cNvGraphicFramePr>
            <p:nvPr/>
          </p:nvGraphicFramePr>
          <p:xfrm>
            <a:off x="4944" y="1994"/>
            <a:ext cx="158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42" name="Equation" r:id="rId11" imgW="152268" imgH="406048" progId="Equation.3">
                    <p:embed/>
                  </p:oleObj>
                </mc:Choice>
                <mc:Fallback>
                  <p:oleObj name="Equation" r:id="rId11" imgW="152268" imgH="40604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1994"/>
                          <a:ext cx="158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45"/>
          <p:cNvGrpSpPr>
            <a:grpSpLocks/>
          </p:cNvGrpSpPr>
          <p:nvPr/>
        </p:nvGrpSpPr>
        <p:grpSpPr bwMode="auto">
          <a:xfrm>
            <a:off x="3244850" y="2747963"/>
            <a:ext cx="601663" cy="650875"/>
            <a:chOff x="2044" y="1814"/>
            <a:chExt cx="379" cy="410"/>
          </a:xfrm>
        </p:grpSpPr>
        <p:graphicFrame>
          <p:nvGraphicFramePr>
            <p:cNvPr id="32801" name="Object 6"/>
            <p:cNvGraphicFramePr>
              <a:graphicFrameLocks noChangeAspect="1"/>
            </p:cNvGraphicFramePr>
            <p:nvPr/>
          </p:nvGraphicFramePr>
          <p:xfrm>
            <a:off x="2044" y="1814"/>
            <a:ext cx="158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43" name="Equation" r:id="rId12" imgW="152268" imgH="406048" progId="Equation.3">
                    <p:embed/>
                  </p:oleObj>
                </mc:Choice>
                <mc:Fallback>
                  <p:oleObj name="Equation" r:id="rId12" imgW="152268" imgH="40604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4" y="1814"/>
                          <a:ext cx="158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02" name="Arc 39"/>
            <p:cNvSpPr>
              <a:spLocks/>
            </p:cNvSpPr>
            <p:nvPr/>
          </p:nvSpPr>
          <p:spPr bwMode="auto">
            <a:xfrm flipH="1">
              <a:off x="2196" y="1908"/>
              <a:ext cx="227" cy="227"/>
            </a:xfrm>
            <a:custGeom>
              <a:avLst/>
              <a:gdLst>
                <a:gd name="T0" fmla="*/ 0 w 42555"/>
                <a:gd name="T1" fmla="*/ 0 h 43200"/>
                <a:gd name="T2" fmla="*/ 0 w 42555"/>
                <a:gd name="T3" fmla="*/ 0 h 43200"/>
                <a:gd name="T4" fmla="*/ 0 w 42555"/>
                <a:gd name="T5" fmla="*/ 0 h 43200"/>
                <a:gd name="T6" fmla="*/ 0 60000 65536"/>
                <a:gd name="T7" fmla="*/ 0 60000 65536"/>
                <a:gd name="T8" fmla="*/ 0 60000 65536"/>
                <a:gd name="T9" fmla="*/ 0 w 42555"/>
                <a:gd name="T10" fmla="*/ 0 h 43200"/>
                <a:gd name="T11" fmla="*/ 42555 w 42555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555" h="43200" fill="none" extrusionOk="0">
                  <a:moveTo>
                    <a:pt x="0" y="16360"/>
                  </a:moveTo>
                  <a:cubicBezTo>
                    <a:pt x="2404" y="6745"/>
                    <a:pt x="11043" y="-1"/>
                    <a:pt x="20955" y="0"/>
                  </a:cubicBezTo>
                  <a:cubicBezTo>
                    <a:pt x="32884" y="0"/>
                    <a:pt x="42555" y="9670"/>
                    <a:pt x="42555" y="21600"/>
                  </a:cubicBezTo>
                  <a:cubicBezTo>
                    <a:pt x="42555" y="33529"/>
                    <a:pt x="32884" y="43200"/>
                    <a:pt x="20955" y="43200"/>
                  </a:cubicBezTo>
                  <a:cubicBezTo>
                    <a:pt x="16615" y="43200"/>
                    <a:pt x="12375" y="41892"/>
                    <a:pt x="8789" y="39448"/>
                  </a:cubicBezTo>
                </a:path>
                <a:path w="42555" h="43200" stroke="0" extrusionOk="0">
                  <a:moveTo>
                    <a:pt x="0" y="16360"/>
                  </a:moveTo>
                  <a:cubicBezTo>
                    <a:pt x="2404" y="6745"/>
                    <a:pt x="11043" y="-1"/>
                    <a:pt x="20955" y="0"/>
                  </a:cubicBezTo>
                  <a:cubicBezTo>
                    <a:pt x="32884" y="0"/>
                    <a:pt x="42555" y="9670"/>
                    <a:pt x="42555" y="21600"/>
                  </a:cubicBezTo>
                  <a:cubicBezTo>
                    <a:pt x="42555" y="33529"/>
                    <a:pt x="32884" y="43200"/>
                    <a:pt x="20955" y="43200"/>
                  </a:cubicBezTo>
                  <a:cubicBezTo>
                    <a:pt x="16615" y="43200"/>
                    <a:pt x="12375" y="41892"/>
                    <a:pt x="8789" y="39448"/>
                  </a:cubicBezTo>
                  <a:lnTo>
                    <a:pt x="20955" y="21600"/>
                  </a:lnTo>
                  <a:lnTo>
                    <a:pt x="0" y="1636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1" name="Group 47"/>
          <p:cNvGrpSpPr>
            <a:grpSpLocks/>
          </p:cNvGrpSpPr>
          <p:nvPr/>
        </p:nvGrpSpPr>
        <p:grpSpPr bwMode="auto">
          <a:xfrm>
            <a:off x="3983038" y="2230438"/>
            <a:ext cx="1011237" cy="827087"/>
            <a:chOff x="2509" y="1488"/>
            <a:chExt cx="637" cy="521"/>
          </a:xfrm>
        </p:grpSpPr>
        <p:graphicFrame>
          <p:nvGraphicFramePr>
            <p:cNvPr id="32799" name="Object 5"/>
            <p:cNvGraphicFramePr>
              <a:graphicFrameLocks noChangeAspect="1"/>
            </p:cNvGraphicFramePr>
            <p:nvPr/>
          </p:nvGraphicFramePr>
          <p:xfrm>
            <a:off x="2764" y="1488"/>
            <a:ext cx="158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44" name="Equation" r:id="rId13" imgW="152268" imgH="406048" progId="Equation.3">
                    <p:embed/>
                  </p:oleObj>
                </mc:Choice>
                <mc:Fallback>
                  <p:oleObj name="Equation" r:id="rId13" imgW="152268" imgH="40604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4" y="1488"/>
                          <a:ext cx="158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00" name="Arc 46"/>
            <p:cNvSpPr>
              <a:spLocks/>
            </p:cNvSpPr>
            <p:nvPr/>
          </p:nvSpPr>
          <p:spPr bwMode="auto">
            <a:xfrm flipH="1">
              <a:off x="2509" y="1895"/>
              <a:ext cx="637" cy="114"/>
            </a:xfrm>
            <a:custGeom>
              <a:avLst/>
              <a:gdLst>
                <a:gd name="T0" fmla="*/ 0 w 43200"/>
                <a:gd name="T1" fmla="*/ 0 h 24039"/>
                <a:gd name="T2" fmla="*/ 0 w 43200"/>
                <a:gd name="T3" fmla="*/ 0 h 24039"/>
                <a:gd name="T4" fmla="*/ 0 w 43200"/>
                <a:gd name="T5" fmla="*/ 0 h 24039"/>
                <a:gd name="T6" fmla="*/ 0 60000 65536"/>
                <a:gd name="T7" fmla="*/ 0 60000 65536"/>
                <a:gd name="T8" fmla="*/ 0 60000 65536"/>
                <a:gd name="T9" fmla="*/ 0 w 43200"/>
                <a:gd name="T10" fmla="*/ 0 h 24039"/>
                <a:gd name="T11" fmla="*/ 43200 w 43200"/>
                <a:gd name="T12" fmla="*/ 24039 h 240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4039" fill="none" extrusionOk="0">
                  <a:moveTo>
                    <a:pt x="138" y="24038"/>
                  </a:moveTo>
                  <a:cubicBezTo>
                    <a:pt x="46" y="23229"/>
                    <a:pt x="0" y="2241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4039" stroke="0" extrusionOk="0">
                  <a:moveTo>
                    <a:pt x="138" y="24038"/>
                  </a:moveTo>
                  <a:cubicBezTo>
                    <a:pt x="46" y="23229"/>
                    <a:pt x="0" y="2241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38" y="2403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2" name="Group 48"/>
          <p:cNvGrpSpPr>
            <a:grpSpLocks/>
          </p:cNvGrpSpPr>
          <p:nvPr/>
        </p:nvGrpSpPr>
        <p:grpSpPr bwMode="auto">
          <a:xfrm>
            <a:off x="5124450" y="2230438"/>
            <a:ext cx="1011238" cy="827087"/>
            <a:chOff x="2509" y="1488"/>
            <a:chExt cx="637" cy="521"/>
          </a:xfrm>
        </p:grpSpPr>
        <p:graphicFrame>
          <p:nvGraphicFramePr>
            <p:cNvPr id="32797" name="Object 4"/>
            <p:cNvGraphicFramePr>
              <a:graphicFrameLocks noChangeAspect="1"/>
            </p:cNvGraphicFramePr>
            <p:nvPr/>
          </p:nvGraphicFramePr>
          <p:xfrm>
            <a:off x="2764" y="1488"/>
            <a:ext cx="158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45" name="Equation" r:id="rId14" imgW="152268" imgH="406048" progId="Equation.3">
                    <p:embed/>
                  </p:oleObj>
                </mc:Choice>
                <mc:Fallback>
                  <p:oleObj name="Equation" r:id="rId14" imgW="152268" imgH="40604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4" y="1488"/>
                          <a:ext cx="158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98" name="Arc 50"/>
            <p:cNvSpPr>
              <a:spLocks/>
            </p:cNvSpPr>
            <p:nvPr/>
          </p:nvSpPr>
          <p:spPr bwMode="auto">
            <a:xfrm flipH="1">
              <a:off x="2509" y="1895"/>
              <a:ext cx="637" cy="114"/>
            </a:xfrm>
            <a:custGeom>
              <a:avLst/>
              <a:gdLst>
                <a:gd name="T0" fmla="*/ 0 w 43200"/>
                <a:gd name="T1" fmla="*/ 0 h 24039"/>
                <a:gd name="T2" fmla="*/ 0 w 43200"/>
                <a:gd name="T3" fmla="*/ 0 h 24039"/>
                <a:gd name="T4" fmla="*/ 0 w 43200"/>
                <a:gd name="T5" fmla="*/ 0 h 24039"/>
                <a:gd name="T6" fmla="*/ 0 60000 65536"/>
                <a:gd name="T7" fmla="*/ 0 60000 65536"/>
                <a:gd name="T8" fmla="*/ 0 60000 65536"/>
                <a:gd name="T9" fmla="*/ 0 w 43200"/>
                <a:gd name="T10" fmla="*/ 0 h 24039"/>
                <a:gd name="T11" fmla="*/ 43200 w 43200"/>
                <a:gd name="T12" fmla="*/ 24039 h 240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4039" fill="none" extrusionOk="0">
                  <a:moveTo>
                    <a:pt x="138" y="24038"/>
                  </a:moveTo>
                  <a:cubicBezTo>
                    <a:pt x="46" y="23229"/>
                    <a:pt x="0" y="2241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4039" stroke="0" extrusionOk="0">
                  <a:moveTo>
                    <a:pt x="138" y="24038"/>
                  </a:moveTo>
                  <a:cubicBezTo>
                    <a:pt x="46" y="23229"/>
                    <a:pt x="0" y="2241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38" y="2403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3" name="Group 52"/>
          <p:cNvGrpSpPr>
            <a:grpSpLocks/>
          </p:cNvGrpSpPr>
          <p:nvPr/>
        </p:nvGrpSpPr>
        <p:grpSpPr bwMode="auto">
          <a:xfrm>
            <a:off x="6229350" y="2211388"/>
            <a:ext cx="1011238" cy="827087"/>
            <a:chOff x="2509" y="1488"/>
            <a:chExt cx="637" cy="521"/>
          </a:xfrm>
        </p:grpSpPr>
        <p:graphicFrame>
          <p:nvGraphicFramePr>
            <p:cNvPr id="32795" name="Object 3"/>
            <p:cNvGraphicFramePr>
              <a:graphicFrameLocks noChangeAspect="1"/>
            </p:cNvGraphicFramePr>
            <p:nvPr/>
          </p:nvGraphicFramePr>
          <p:xfrm>
            <a:off x="2764" y="1488"/>
            <a:ext cx="158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46" name="Equation" r:id="rId15" imgW="152268" imgH="406048" progId="Equation.3">
                    <p:embed/>
                  </p:oleObj>
                </mc:Choice>
                <mc:Fallback>
                  <p:oleObj name="Equation" r:id="rId15" imgW="152268" imgH="40604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4" y="1488"/>
                          <a:ext cx="158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96" name="Arc 54"/>
            <p:cNvSpPr>
              <a:spLocks/>
            </p:cNvSpPr>
            <p:nvPr/>
          </p:nvSpPr>
          <p:spPr bwMode="auto">
            <a:xfrm flipH="1">
              <a:off x="2509" y="1895"/>
              <a:ext cx="637" cy="114"/>
            </a:xfrm>
            <a:custGeom>
              <a:avLst/>
              <a:gdLst>
                <a:gd name="T0" fmla="*/ 0 w 43200"/>
                <a:gd name="T1" fmla="*/ 0 h 24039"/>
                <a:gd name="T2" fmla="*/ 0 w 43200"/>
                <a:gd name="T3" fmla="*/ 0 h 24039"/>
                <a:gd name="T4" fmla="*/ 0 w 43200"/>
                <a:gd name="T5" fmla="*/ 0 h 24039"/>
                <a:gd name="T6" fmla="*/ 0 60000 65536"/>
                <a:gd name="T7" fmla="*/ 0 60000 65536"/>
                <a:gd name="T8" fmla="*/ 0 60000 65536"/>
                <a:gd name="T9" fmla="*/ 0 w 43200"/>
                <a:gd name="T10" fmla="*/ 0 h 24039"/>
                <a:gd name="T11" fmla="*/ 43200 w 43200"/>
                <a:gd name="T12" fmla="*/ 24039 h 240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4039" fill="none" extrusionOk="0">
                  <a:moveTo>
                    <a:pt x="138" y="24038"/>
                  </a:moveTo>
                  <a:cubicBezTo>
                    <a:pt x="46" y="23229"/>
                    <a:pt x="0" y="2241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4039" stroke="0" extrusionOk="0">
                  <a:moveTo>
                    <a:pt x="138" y="24038"/>
                  </a:moveTo>
                  <a:cubicBezTo>
                    <a:pt x="46" y="23229"/>
                    <a:pt x="0" y="2241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38" y="2403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4" name="Group 56"/>
          <p:cNvGrpSpPr>
            <a:grpSpLocks/>
          </p:cNvGrpSpPr>
          <p:nvPr/>
        </p:nvGrpSpPr>
        <p:grpSpPr bwMode="auto">
          <a:xfrm>
            <a:off x="7372350" y="2230438"/>
            <a:ext cx="1011238" cy="827087"/>
            <a:chOff x="2509" y="1488"/>
            <a:chExt cx="637" cy="521"/>
          </a:xfrm>
        </p:grpSpPr>
        <p:graphicFrame>
          <p:nvGraphicFramePr>
            <p:cNvPr id="32793" name="Object 2"/>
            <p:cNvGraphicFramePr>
              <a:graphicFrameLocks noChangeAspect="1"/>
            </p:cNvGraphicFramePr>
            <p:nvPr/>
          </p:nvGraphicFramePr>
          <p:xfrm>
            <a:off x="2764" y="1488"/>
            <a:ext cx="158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47" name="Equation" r:id="rId16" imgW="152268" imgH="406048" progId="Equation.3">
                    <p:embed/>
                  </p:oleObj>
                </mc:Choice>
                <mc:Fallback>
                  <p:oleObj name="Equation" r:id="rId16" imgW="152268" imgH="40604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4" y="1488"/>
                          <a:ext cx="158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94" name="Arc 58"/>
            <p:cNvSpPr>
              <a:spLocks/>
            </p:cNvSpPr>
            <p:nvPr/>
          </p:nvSpPr>
          <p:spPr bwMode="auto">
            <a:xfrm flipH="1">
              <a:off x="2509" y="1895"/>
              <a:ext cx="637" cy="114"/>
            </a:xfrm>
            <a:custGeom>
              <a:avLst/>
              <a:gdLst>
                <a:gd name="T0" fmla="*/ 0 w 43200"/>
                <a:gd name="T1" fmla="*/ 0 h 24039"/>
                <a:gd name="T2" fmla="*/ 0 w 43200"/>
                <a:gd name="T3" fmla="*/ 0 h 24039"/>
                <a:gd name="T4" fmla="*/ 0 w 43200"/>
                <a:gd name="T5" fmla="*/ 0 h 24039"/>
                <a:gd name="T6" fmla="*/ 0 60000 65536"/>
                <a:gd name="T7" fmla="*/ 0 60000 65536"/>
                <a:gd name="T8" fmla="*/ 0 60000 65536"/>
                <a:gd name="T9" fmla="*/ 0 w 43200"/>
                <a:gd name="T10" fmla="*/ 0 h 24039"/>
                <a:gd name="T11" fmla="*/ 43200 w 43200"/>
                <a:gd name="T12" fmla="*/ 24039 h 240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4039" fill="none" extrusionOk="0">
                  <a:moveTo>
                    <a:pt x="138" y="24038"/>
                  </a:moveTo>
                  <a:cubicBezTo>
                    <a:pt x="46" y="23229"/>
                    <a:pt x="0" y="2241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4039" stroke="0" extrusionOk="0">
                  <a:moveTo>
                    <a:pt x="138" y="24038"/>
                  </a:moveTo>
                  <a:cubicBezTo>
                    <a:pt x="46" y="23229"/>
                    <a:pt x="0" y="2241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38" y="2403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33</a:t>
            </a:r>
            <a:r>
              <a:rPr lang="zh-CN" altLang="en-US" smtClean="0"/>
              <a:t>－</a:t>
            </a:r>
            <a:fld id="{44DA18E1-C29D-48A6-AB9E-AEC722307D01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236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95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5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5" grpId="0"/>
      <p:bldP spid="276487" grpId="0" autoUpdateAnimBg="0"/>
      <p:bldP spid="27650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44C56BA-0DBD-4394-A298-BEAAAD715E33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pPr/>
              <a:t>2019/11/4</a:t>
            </a:fld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33795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dirty="0" smtClean="0"/>
              <a:t>例</a:t>
            </a:r>
            <a:r>
              <a:rPr lang="en-US" altLang="zh-CN" dirty="0" smtClean="0"/>
              <a:t>4(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057275"/>
            <a:ext cx="7696200" cy="474663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smtClean="0"/>
              <a:t>对状态</a:t>
            </a:r>
            <a:r>
              <a:rPr lang="en-US" altLang="zh-CN" sz="2400" smtClean="0"/>
              <a:t>0</a:t>
            </a:r>
          </a:p>
        </p:txBody>
      </p:sp>
      <p:graphicFrame>
        <p:nvGraphicFramePr>
          <p:cNvPr id="296960" name="Object 0"/>
          <p:cNvGraphicFramePr>
            <a:graphicFrameLocks noChangeAspect="1"/>
          </p:cNvGraphicFramePr>
          <p:nvPr/>
        </p:nvGraphicFramePr>
        <p:xfrm>
          <a:off x="1828800" y="1473200"/>
          <a:ext cx="4579938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5" name="Equation" r:id="rId3" imgW="2527300" imgH="406400" progId="Equation.3">
                  <p:embed/>
                </p:oleObj>
              </mc:Choice>
              <mc:Fallback>
                <p:oleObj name="Equation" r:id="rId3" imgW="25273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473200"/>
                        <a:ext cx="4579938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61" name="Object 1"/>
          <p:cNvGraphicFramePr>
            <a:graphicFrameLocks noChangeAspect="1"/>
          </p:cNvGraphicFramePr>
          <p:nvPr/>
        </p:nvGraphicFramePr>
        <p:xfrm>
          <a:off x="1811338" y="2203450"/>
          <a:ext cx="2913062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6" name="Equation" r:id="rId5" imgW="1637589" imgH="431613" progId="Equation.3">
                  <p:embed/>
                </p:oleObj>
              </mc:Choice>
              <mc:Fallback>
                <p:oleObj name="Equation" r:id="rId5" imgW="1637589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338" y="2203450"/>
                        <a:ext cx="2913062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62" name="Object 2"/>
          <p:cNvGraphicFramePr>
            <a:graphicFrameLocks noChangeAspect="1"/>
          </p:cNvGraphicFramePr>
          <p:nvPr/>
        </p:nvGraphicFramePr>
        <p:xfrm>
          <a:off x="1828800" y="2630488"/>
          <a:ext cx="5922963" cy="156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7" name="Equation" r:id="rId7" imgW="2895600" imgH="762000" progId="Equation.3">
                  <p:embed/>
                </p:oleObj>
              </mc:Choice>
              <mc:Fallback>
                <p:oleObj name="Equation" r:id="rId7" imgW="2895600" imgH="762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630488"/>
                        <a:ext cx="5922963" cy="1560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63" name="Object 3"/>
          <p:cNvGraphicFramePr>
            <a:graphicFrameLocks noChangeAspect="1"/>
          </p:cNvGraphicFramePr>
          <p:nvPr/>
        </p:nvGraphicFramePr>
        <p:xfrm>
          <a:off x="1828800" y="3886200"/>
          <a:ext cx="22098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8" name="Equation" r:id="rId9" imgW="1244060" imgH="406224" progId="Equation.3">
                  <p:embed/>
                </p:oleObj>
              </mc:Choice>
              <mc:Fallback>
                <p:oleObj name="Equation" r:id="rId9" imgW="1244060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886200"/>
                        <a:ext cx="22098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512" name="Rectangle 8"/>
          <p:cNvSpPr>
            <a:spLocks noChangeArrowheads="1"/>
          </p:cNvSpPr>
          <p:nvPr/>
        </p:nvSpPr>
        <p:spPr bwMode="auto">
          <a:xfrm>
            <a:off x="1143000" y="4572000"/>
            <a:ext cx="7772400" cy="195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00"/>
                </a:solidFill>
              </a:rPr>
              <a:t>故状态</a:t>
            </a:r>
            <a:r>
              <a:rPr lang="en-US" altLang="zh-CN" sz="2400">
                <a:solidFill>
                  <a:srgbClr val="000000"/>
                </a:solidFill>
              </a:rPr>
              <a:t>0</a:t>
            </a:r>
            <a:r>
              <a:rPr lang="zh-CN" altLang="en-US" sz="2400">
                <a:solidFill>
                  <a:srgbClr val="000000"/>
                </a:solidFill>
              </a:rPr>
              <a:t>为非周期、正常返、遍历状态。又因</a:t>
            </a:r>
            <a:r>
              <a:rPr lang="en-US" altLang="zh-CN" sz="2400">
                <a:solidFill>
                  <a:srgbClr val="000000"/>
                </a:solidFill>
              </a:rPr>
              <a:t>p</a:t>
            </a:r>
            <a:r>
              <a:rPr lang="en-US" altLang="zh-CN" sz="2400" baseline="-25000">
                <a:solidFill>
                  <a:srgbClr val="000000"/>
                </a:solidFill>
              </a:rPr>
              <a:t>i0</a:t>
            </a:r>
            <a:r>
              <a:rPr lang="en-US" altLang="zh-CN" sz="2400">
                <a:solidFill>
                  <a:srgbClr val="000000"/>
                </a:solidFill>
              </a:rPr>
              <a:t>=  </a:t>
            </a:r>
            <a:r>
              <a:rPr lang="zh-CN" altLang="en-US" sz="2400">
                <a:solidFill>
                  <a:srgbClr val="000000"/>
                </a:solidFill>
              </a:rPr>
              <a:t>，</a:t>
            </a:r>
            <a:r>
              <a:rPr lang="en-US" altLang="zh-CN" sz="2400">
                <a:solidFill>
                  <a:srgbClr val="000000"/>
                </a:solidFill>
              </a:rPr>
              <a:t>i</a:t>
            </a:r>
            <a:r>
              <a:rPr lang="en-US" altLang="zh-CN" sz="2400">
                <a:solidFill>
                  <a:srgbClr val="000000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400">
                <a:solidFill>
                  <a:srgbClr val="000000"/>
                </a:solidFill>
              </a:rPr>
              <a:t>E</a:t>
            </a:r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00"/>
                </a:solidFill>
              </a:rPr>
              <a:t>＝</a:t>
            </a:r>
            <a:r>
              <a:rPr lang="en-US" altLang="zh-CN" sz="2400">
                <a:solidFill>
                  <a:srgbClr val="000000"/>
                </a:solidFill>
              </a:rPr>
              <a:t>{0, 1, 2, …}</a:t>
            </a:r>
            <a:r>
              <a:rPr lang="zh-CN" altLang="en-US" sz="2400">
                <a:solidFill>
                  <a:srgbClr val="000000"/>
                </a:solidFill>
              </a:rPr>
              <a:t>，从而状态</a:t>
            </a:r>
            <a:r>
              <a:rPr lang="en-US" altLang="zh-CN" sz="2400">
                <a:solidFill>
                  <a:srgbClr val="000000"/>
                </a:solidFill>
              </a:rPr>
              <a:t>i</a:t>
            </a:r>
            <a:r>
              <a:rPr lang="zh-CN" altLang="en-US" sz="2400">
                <a:solidFill>
                  <a:srgbClr val="000000"/>
                </a:solidFill>
              </a:rPr>
              <a:t>（</a:t>
            </a:r>
            <a:r>
              <a:rPr lang="en-US" altLang="zh-CN" sz="2400">
                <a:solidFill>
                  <a:srgbClr val="000000"/>
                </a:solidFill>
              </a:rPr>
              <a:t>i=0, 1, 2, …</a:t>
            </a:r>
            <a:r>
              <a:rPr lang="zh-CN" altLang="en-US" sz="2400">
                <a:solidFill>
                  <a:srgbClr val="000000"/>
                </a:solidFill>
              </a:rPr>
              <a:t>）与状态</a:t>
            </a:r>
            <a:r>
              <a:rPr lang="en-US" altLang="zh-CN" sz="2400">
                <a:solidFill>
                  <a:srgbClr val="000000"/>
                </a:solidFill>
              </a:rPr>
              <a:t>0</a:t>
            </a:r>
            <a:r>
              <a:rPr lang="zh-CN" altLang="en-US" sz="2400">
                <a:solidFill>
                  <a:srgbClr val="000000"/>
                </a:solidFill>
              </a:rPr>
              <a:t>互通，故状态</a:t>
            </a:r>
            <a:r>
              <a:rPr lang="en-US" altLang="zh-CN" sz="2400">
                <a:solidFill>
                  <a:srgbClr val="000000"/>
                </a:solidFill>
              </a:rPr>
              <a:t>i=1, 2, 3, …</a:t>
            </a:r>
            <a:r>
              <a:rPr lang="zh-CN" altLang="en-US" sz="2400">
                <a:solidFill>
                  <a:srgbClr val="000000"/>
                </a:solidFill>
              </a:rPr>
              <a:t>与状态</a:t>
            </a:r>
            <a:r>
              <a:rPr lang="en-US" altLang="zh-CN" sz="2400">
                <a:solidFill>
                  <a:srgbClr val="000000"/>
                </a:solidFill>
              </a:rPr>
              <a:t>0</a:t>
            </a:r>
            <a:r>
              <a:rPr lang="zh-CN" altLang="en-US" sz="2400">
                <a:solidFill>
                  <a:srgbClr val="000000"/>
                </a:solidFill>
              </a:rPr>
              <a:t>有相同的状态性质，都是非周期、正常返、遍历状态。因此该马氏链为不可约遍历的齐次马氏链。所有状态均为非周期、正常返、遍历状态。</a:t>
            </a:r>
          </a:p>
        </p:txBody>
      </p:sp>
      <p:graphicFrame>
        <p:nvGraphicFramePr>
          <p:cNvPr id="296964" name="Object 4"/>
          <p:cNvGraphicFramePr>
            <a:graphicFrameLocks noChangeAspect="1"/>
          </p:cNvGraphicFramePr>
          <p:nvPr/>
        </p:nvGraphicFramePr>
        <p:xfrm>
          <a:off x="7610475" y="4379913"/>
          <a:ext cx="27622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9" name="Equation" r:id="rId11" imgW="152268" imgH="406048" progId="Equation.3">
                  <p:embed/>
                </p:oleObj>
              </mc:Choice>
              <mc:Fallback>
                <p:oleObj name="Equation" r:id="rId11" imgW="152268" imgH="406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0475" y="4379913"/>
                        <a:ext cx="276225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33</a:t>
            </a:r>
            <a:r>
              <a:rPr lang="zh-CN" altLang="en-US" smtClean="0"/>
              <a:t>－</a:t>
            </a:r>
            <a:fld id="{44DA18E1-C29D-48A6-AB9E-AEC722307D01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3154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6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6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6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6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6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6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6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6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6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7" grpId="0" build="p" autoUpdateAnimBg="0" advAuto="0"/>
      <p:bldP spid="27751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DA77A8-8973-4061-8206-F6F03E6375C5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pPr/>
              <a:t>2019/11/4</a:t>
            </a:fld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32771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dirty="0" smtClean="0"/>
              <a:t>例</a:t>
            </a:r>
            <a:r>
              <a:rPr lang="en-US" altLang="zh-CN" dirty="0" smtClean="0"/>
              <a:t>5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8400" y="980728"/>
            <a:ext cx="7561263" cy="1124410"/>
          </a:xfrm>
        </p:spPr>
        <p:txBody>
          <a:bodyPr/>
          <a:lstStyle/>
          <a:p>
            <a:pPr>
              <a:lnSpc>
                <a:spcPct val="150000"/>
              </a:lnSpc>
              <a:buClrTx/>
              <a:buFontTx/>
              <a:buNone/>
            </a:pPr>
            <a:r>
              <a:rPr lang="zh-CN" altLang="en-US" sz="2600" dirty="0" smtClean="0"/>
              <a:t>设齐次马氏链的状态空间</a:t>
            </a:r>
            <a:r>
              <a:rPr lang="en-US" altLang="zh-CN" sz="2600" dirty="0" smtClean="0"/>
              <a:t>E</a:t>
            </a:r>
            <a:r>
              <a:rPr lang="zh-CN" altLang="en-US" sz="2600" dirty="0" smtClean="0"/>
              <a:t>＝</a:t>
            </a:r>
            <a:r>
              <a:rPr lang="en-US" altLang="zh-CN" sz="2600" dirty="0" smtClean="0"/>
              <a:t>{0, 1, 2, …}</a:t>
            </a:r>
            <a:r>
              <a:rPr lang="zh-CN" altLang="en-US" sz="2600" dirty="0" smtClean="0"/>
              <a:t>，转移概率为</a:t>
            </a:r>
          </a:p>
        </p:txBody>
      </p:sp>
      <p:graphicFrame>
        <p:nvGraphicFramePr>
          <p:cNvPr id="295936" name="Object 0"/>
          <p:cNvGraphicFramePr>
            <a:graphicFrameLocks/>
          </p:cNvGraphicFramePr>
          <p:nvPr>
            <p:extLst/>
          </p:nvPr>
        </p:nvGraphicFramePr>
        <p:xfrm>
          <a:off x="2655576" y="3812442"/>
          <a:ext cx="3860640" cy="2819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5" name="Equation" r:id="rId3" imgW="1930320" imgH="1879560" progId="Equation.DSMT4">
                  <p:embed/>
                </p:oleObj>
              </mc:Choice>
              <mc:Fallback>
                <p:oleObj name="Equation" r:id="rId3" imgW="1930320" imgH="1879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5576" y="3812442"/>
                        <a:ext cx="3860640" cy="28193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5" name="Rectangle 5"/>
          <p:cNvSpPr>
            <a:spLocks noChangeArrowheads="1"/>
          </p:cNvSpPr>
          <p:nvPr/>
        </p:nvSpPr>
        <p:spPr bwMode="auto">
          <a:xfrm>
            <a:off x="1168400" y="2743200"/>
            <a:ext cx="22415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600">
                <a:solidFill>
                  <a:srgbClr val="000000"/>
                </a:solidFill>
              </a:rPr>
              <a:t>状态转移图</a:t>
            </a:r>
          </a:p>
        </p:txBody>
      </p:sp>
      <p:sp>
        <p:nvSpPr>
          <p:cNvPr id="276487" name="Rectangle 7"/>
          <p:cNvSpPr>
            <a:spLocks noChangeArrowheads="1"/>
          </p:cNvSpPr>
          <p:nvPr/>
        </p:nvSpPr>
        <p:spPr bwMode="auto">
          <a:xfrm>
            <a:off x="1168400" y="4976050"/>
            <a:ext cx="1525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600" dirty="0">
                <a:solidFill>
                  <a:srgbClr val="000000"/>
                </a:solidFill>
              </a:rPr>
              <a:t>转移矩阵</a:t>
            </a:r>
          </a:p>
        </p:txBody>
      </p:sp>
      <p:graphicFrame>
        <p:nvGraphicFramePr>
          <p:cNvPr id="32777" name="Object 1"/>
          <p:cNvGraphicFramePr>
            <a:graphicFrameLocks noChangeAspect="1"/>
          </p:cNvGraphicFramePr>
          <p:nvPr>
            <p:extLst/>
          </p:nvPr>
        </p:nvGraphicFramePr>
        <p:xfrm>
          <a:off x="2072208" y="1471613"/>
          <a:ext cx="6172200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6" name="Equation" r:id="rId5" imgW="2984400" imgH="393480" progId="Equation.DSMT4">
                  <p:embed/>
                </p:oleObj>
              </mc:Choice>
              <mc:Fallback>
                <p:oleObj name="Equation" r:id="rId5" imgW="29844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2208" y="1471613"/>
                        <a:ext cx="6172200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3778250" y="2986088"/>
            <a:ext cx="360363" cy="457200"/>
            <a:chOff x="2380" y="1964"/>
            <a:chExt cx="227" cy="288"/>
          </a:xfrm>
        </p:grpSpPr>
        <p:sp>
          <p:nvSpPr>
            <p:cNvPr id="32817" name="Oval 9"/>
            <p:cNvSpPr>
              <a:spLocks noChangeArrowheads="1"/>
            </p:cNvSpPr>
            <p:nvPr/>
          </p:nvSpPr>
          <p:spPr bwMode="auto">
            <a:xfrm>
              <a:off x="2380" y="1994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2818" name="Rectangle 10"/>
            <p:cNvSpPr>
              <a:spLocks noChangeArrowheads="1"/>
            </p:cNvSpPr>
            <p:nvPr/>
          </p:nvSpPr>
          <p:spPr bwMode="auto">
            <a:xfrm>
              <a:off x="2395" y="196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</a:rPr>
                <a:t>0</a:t>
              </a:r>
            </a:p>
          </p:txBody>
        </p:sp>
      </p:grp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4902200" y="2986088"/>
            <a:ext cx="360363" cy="457200"/>
            <a:chOff x="3088" y="1964"/>
            <a:chExt cx="227" cy="288"/>
          </a:xfrm>
        </p:grpSpPr>
        <p:sp>
          <p:nvSpPr>
            <p:cNvPr id="32815" name="Oval 11"/>
            <p:cNvSpPr>
              <a:spLocks noChangeArrowheads="1"/>
            </p:cNvSpPr>
            <p:nvPr/>
          </p:nvSpPr>
          <p:spPr bwMode="auto">
            <a:xfrm>
              <a:off x="3088" y="1994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2816" name="Rectangle 12"/>
            <p:cNvSpPr>
              <a:spLocks noChangeArrowheads="1"/>
            </p:cNvSpPr>
            <p:nvPr/>
          </p:nvSpPr>
          <p:spPr bwMode="auto">
            <a:xfrm>
              <a:off x="3103" y="196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</a:rPr>
                <a:t>1</a:t>
              </a:r>
            </a:p>
          </p:txBody>
        </p:sp>
      </p:grp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6026150" y="2986088"/>
            <a:ext cx="360363" cy="457200"/>
            <a:chOff x="3796" y="1964"/>
            <a:chExt cx="227" cy="288"/>
          </a:xfrm>
        </p:grpSpPr>
        <p:sp>
          <p:nvSpPr>
            <p:cNvPr id="32813" name="Oval 13"/>
            <p:cNvSpPr>
              <a:spLocks noChangeArrowheads="1"/>
            </p:cNvSpPr>
            <p:nvPr/>
          </p:nvSpPr>
          <p:spPr bwMode="auto">
            <a:xfrm>
              <a:off x="3796" y="1994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2814" name="Rectangle 14"/>
            <p:cNvSpPr>
              <a:spLocks noChangeArrowheads="1"/>
            </p:cNvSpPr>
            <p:nvPr/>
          </p:nvSpPr>
          <p:spPr bwMode="auto">
            <a:xfrm>
              <a:off x="3811" y="196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</a:rPr>
                <a:t>2</a:t>
              </a:r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7151688" y="2986088"/>
            <a:ext cx="360362" cy="457200"/>
            <a:chOff x="4505" y="1964"/>
            <a:chExt cx="227" cy="288"/>
          </a:xfrm>
        </p:grpSpPr>
        <p:sp>
          <p:nvSpPr>
            <p:cNvPr id="32811" name="Oval 15"/>
            <p:cNvSpPr>
              <a:spLocks noChangeArrowheads="1"/>
            </p:cNvSpPr>
            <p:nvPr/>
          </p:nvSpPr>
          <p:spPr bwMode="auto">
            <a:xfrm>
              <a:off x="4505" y="1994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2812" name="Rectangle 16"/>
            <p:cNvSpPr>
              <a:spLocks noChangeArrowheads="1"/>
            </p:cNvSpPr>
            <p:nvPr/>
          </p:nvSpPr>
          <p:spPr bwMode="auto">
            <a:xfrm>
              <a:off x="4520" y="196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</a:rPr>
                <a:t>3</a:t>
              </a:r>
            </a:p>
          </p:txBody>
        </p:sp>
      </p:grpSp>
      <p:sp>
        <p:nvSpPr>
          <p:cNvPr id="276504" name="Rectangle 24"/>
          <p:cNvSpPr>
            <a:spLocks noChangeArrowheads="1"/>
          </p:cNvSpPr>
          <p:nvPr/>
        </p:nvSpPr>
        <p:spPr bwMode="auto">
          <a:xfrm>
            <a:off x="8274050" y="29718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400">
                <a:solidFill>
                  <a:srgbClr val="000000"/>
                </a:solidFill>
              </a:rPr>
              <a:t>…</a:t>
            </a:r>
          </a:p>
        </p:txBody>
      </p:sp>
      <p:grpSp>
        <p:nvGrpSpPr>
          <p:cNvPr id="6" name="Group 51"/>
          <p:cNvGrpSpPr>
            <a:grpSpLocks/>
          </p:cNvGrpSpPr>
          <p:nvPr/>
        </p:nvGrpSpPr>
        <p:grpSpPr bwMode="auto">
          <a:xfrm>
            <a:off x="4159250" y="2890840"/>
            <a:ext cx="762000" cy="630238"/>
            <a:chOff x="2620" y="1904"/>
            <a:chExt cx="480" cy="397"/>
          </a:xfrm>
        </p:grpSpPr>
        <p:sp>
          <p:nvSpPr>
            <p:cNvPr id="32809" name="Arc 17"/>
            <p:cNvSpPr>
              <a:spLocks/>
            </p:cNvSpPr>
            <p:nvPr/>
          </p:nvSpPr>
          <p:spPr bwMode="auto">
            <a:xfrm flipH="1" flipV="1">
              <a:off x="2620" y="2138"/>
              <a:ext cx="480" cy="144"/>
            </a:xfrm>
            <a:custGeom>
              <a:avLst/>
              <a:gdLst>
                <a:gd name="T0" fmla="*/ 0 w 42764"/>
                <a:gd name="T1" fmla="*/ 0 h 21600"/>
                <a:gd name="T2" fmla="*/ 0 w 42764"/>
                <a:gd name="T3" fmla="*/ 0 h 21600"/>
                <a:gd name="T4" fmla="*/ 0 w 42764"/>
                <a:gd name="T5" fmla="*/ 0 h 21600"/>
                <a:gd name="T6" fmla="*/ 0 60000 65536"/>
                <a:gd name="T7" fmla="*/ 0 60000 65536"/>
                <a:gd name="T8" fmla="*/ 0 60000 65536"/>
                <a:gd name="T9" fmla="*/ 0 w 42764"/>
                <a:gd name="T10" fmla="*/ 0 h 21600"/>
                <a:gd name="T11" fmla="*/ 42764 w 4276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764" h="21600" fill="none" extrusionOk="0">
                  <a:moveTo>
                    <a:pt x="-1" y="17283"/>
                  </a:moveTo>
                  <a:cubicBezTo>
                    <a:pt x="2050" y="7225"/>
                    <a:pt x="10898" y="-1"/>
                    <a:pt x="21164" y="0"/>
                  </a:cubicBezTo>
                  <a:cubicBezTo>
                    <a:pt x="33093" y="0"/>
                    <a:pt x="42764" y="9670"/>
                    <a:pt x="42764" y="21600"/>
                  </a:cubicBezTo>
                </a:path>
                <a:path w="42764" h="21600" stroke="0" extrusionOk="0">
                  <a:moveTo>
                    <a:pt x="-1" y="17283"/>
                  </a:moveTo>
                  <a:cubicBezTo>
                    <a:pt x="2050" y="7225"/>
                    <a:pt x="10898" y="-1"/>
                    <a:pt x="21164" y="0"/>
                  </a:cubicBezTo>
                  <a:cubicBezTo>
                    <a:pt x="33093" y="0"/>
                    <a:pt x="42764" y="9670"/>
                    <a:pt x="42764" y="21600"/>
                  </a:cubicBezTo>
                  <a:lnTo>
                    <a:pt x="21164" y="21600"/>
                  </a:lnTo>
                  <a:lnTo>
                    <a:pt x="-1" y="17283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32810" name="Object 10"/>
            <p:cNvGraphicFramePr>
              <a:graphicFrameLocks noChangeAspect="1"/>
            </p:cNvGraphicFramePr>
            <p:nvPr>
              <p:extLst/>
            </p:nvPr>
          </p:nvGraphicFramePr>
          <p:xfrm>
            <a:off x="2764" y="1904"/>
            <a:ext cx="158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87" name="Equation" r:id="rId7" imgW="152280" imgH="393480" progId="Equation.DSMT4">
                    <p:embed/>
                  </p:oleObj>
                </mc:Choice>
                <mc:Fallback>
                  <p:oleObj name="Equation" r:id="rId7" imgW="15228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4" y="1904"/>
                          <a:ext cx="158" cy="3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55"/>
          <p:cNvGrpSpPr>
            <a:grpSpLocks/>
          </p:cNvGrpSpPr>
          <p:nvPr/>
        </p:nvGrpSpPr>
        <p:grpSpPr bwMode="auto">
          <a:xfrm>
            <a:off x="4078288" y="2890838"/>
            <a:ext cx="2132012" cy="711200"/>
            <a:chOff x="2545" y="1904"/>
            <a:chExt cx="1343" cy="448"/>
          </a:xfrm>
        </p:grpSpPr>
        <p:sp>
          <p:nvSpPr>
            <p:cNvPr id="32807" name="Arc 18"/>
            <p:cNvSpPr>
              <a:spLocks/>
            </p:cNvSpPr>
            <p:nvPr/>
          </p:nvSpPr>
          <p:spPr bwMode="auto">
            <a:xfrm flipH="1" flipV="1">
              <a:off x="2545" y="2208"/>
              <a:ext cx="1343" cy="144"/>
            </a:xfrm>
            <a:custGeom>
              <a:avLst/>
              <a:gdLst>
                <a:gd name="T0" fmla="*/ 0 w 42274"/>
                <a:gd name="T1" fmla="*/ 0 h 21600"/>
                <a:gd name="T2" fmla="*/ 0 w 42274"/>
                <a:gd name="T3" fmla="*/ 0 h 21600"/>
                <a:gd name="T4" fmla="*/ 0 w 42274"/>
                <a:gd name="T5" fmla="*/ 0 h 21600"/>
                <a:gd name="T6" fmla="*/ 0 60000 65536"/>
                <a:gd name="T7" fmla="*/ 0 60000 65536"/>
                <a:gd name="T8" fmla="*/ 0 60000 65536"/>
                <a:gd name="T9" fmla="*/ 0 w 42274"/>
                <a:gd name="T10" fmla="*/ 0 h 21600"/>
                <a:gd name="T11" fmla="*/ 42274 w 4227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74" h="21600" fill="none" extrusionOk="0">
                  <a:moveTo>
                    <a:pt x="0" y="15343"/>
                  </a:moveTo>
                  <a:cubicBezTo>
                    <a:pt x="2757" y="6231"/>
                    <a:pt x="11154" y="-1"/>
                    <a:pt x="20674" y="0"/>
                  </a:cubicBezTo>
                  <a:cubicBezTo>
                    <a:pt x="32603" y="0"/>
                    <a:pt x="42274" y="9670"/>
                    <a:pt x="42274" y="21600"/>
                  </a:cubicBezTo>
                </a:path>
                <a:path w="42274" h="21600" stroke="0" extrusionOk="0">
                  <a:moveTo>
                    <a:pt x="0" y="15343"/>
                  </a:moveTo>
                  <a:cubicBezTo>
                    <a:pt x="2757" y="6231"/>
                    <a:pt x="11154" y="-1"/>
                    <a:pt x="20674" y="0"/>
                  </a:cubicBezTo>
                  <a:cubicBezTo>
                    <a:pt x="32603" y="0"/>
                    <a:pt x="42274" y="9670"/>
                    <a:pt x="42274" y="21600"/>
                  </a:cubicBezTo>
                  <a:lnTo>
                    <a:pt x="20674" y="21600"/>
                  </a:lnTo>
                  <a:lnTo>
                    <a:pt x="0" y="15343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32808" name="Object 9"/>
            <p:cNvGraphicFramePr>
              <a:graphicFrameLocks noChangeAspect="1"/>
            </p:cNvGraphicFramePr>
            <p:nvPr>
              <p:extLst/>
            </p:nvPr>
          </p:nvGraphicFramePr>
          <p:xfrm>
            <a:off x="3490" y="1904"/>
            <a:ext cx="145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88" name="Equation" r:id="rId9" imgW="139680" imgH="393480" progId="Equation.DSMT4">
                    <p:embed/>
                  </p:oleObj>
                </mc:Choice>
                <mc:Fallback>
                  <p:oleObj name="Equation" r:id="rId9" imgW="13968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0" y="1904"/>
                          <a:ext cx="145" cy="3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59"/>
          <p:cNvGrpSpPr>
            <a:grpSpLocks/>
          </p:cNvGrpSpPr>
          <p:nvPr/>
        </p:nvGrpSpPr>
        <p:grpSpPr bwMode="auto">
          <a:xfrm>
            <a:off x="4005263" y="3001963"/>
            <a:ext cx="3348037" cy="773112"/>
            <a:chOff x="2523" y="1974"/>
            <a:chExt cx="2109" cy="487"/>
          </a:xfrm>
        </p:grpSpPr>
        <p:sp>
          <p:nvSpPr>
            <p:cNvPr id="32805" name="Arc 32"/>
            <p:cNvSpPr>
              <a:spLocks/>
            </p:cNvSpPr>
            <p:nvPr/>
          </p:nvSpPr>
          <p:spPr bwMode="auto">
            <a:xfrm flipH="1" flipV="1">
              <a:off x="2523" y="2220"/>
              <a:ext cx="2109" cy="241"/>
            </a:xfrm>
            <a:custGeom>
              <a:avLst/>
              <a:gdLst>
                <a:gd name="T0" fmla="*/ 0 w 43200"/>
                <a:gd name="T1" fmla="*/ 0 h 21692"/>
                <a:gd name="T2" fmla="*/ 0 w 43200"/>
                <a:gd name="T3" fmla="*/ 0 h 21692"/>
                <a:gd name="T4" fmla="*/ 0 w 43200"/>
                <a:gd name="T5" fmla="*/ 0 h 21692"/>
                <a:gd name="T6" fmla="*/ 0 60000 65536"/>
                <a:gd name="T7" fmla="*/ 0 60000 65536"/>
                <a:gd name="T8" fmla="*/ 0 60000 65536"/>
                <a:gd name="T9" fmla="*/ 0 w 43200"/>
                <a:gd name="T10" fmla="*/ 0 h 21692"/>
                <a:gd name="T11" fmla="*/ 43200 w 43200"/>
                <a:gd name="T12" fmla="*/ 21692 h 216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1692" fill="none" extrusionOk="0">
                  <a:moveTo>
                    <a:pt x="0" y="21691"/>
                  </a:moveTo>
                  <a:cubicBezTo>
                    <a:pt x="0" y="21661"/>
                    <a:pt x="0" y="2163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1692" stroke="0" extrusionOk="0">
                  <a:moveTo>
                    <a:pt x="0" y="21691"/>
                  </a:moveTo>
                  <a:cubicBezTo>
                    <a:pt x="0" y="21661"/>
                    <a:pt x="0" y="2163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0" y="2169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32806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4244" y="1974"/>
            <a:ext cx="145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89" name="Equation" r:id="rId11" imgW="139680" imgH="393480" progId="Equation.DSMT4">
                    <p:embed/>
                  </p:oleObj>
                </mc:Choice>
                <mc:Fallback>
                  <p:oleObj name="Equation" r:id="rId11" imgW="13968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4" y="1974"/>
                          <a:ext cx="145" cy="3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60"/>
          <p:cNvGrpSpPr>
            <a:grpSpLocks/>
          </p:cNvGrpSpPr>
          <p:nvPr/>
        </p:nvGrpSpPr>
        <p:grpSpPr bwMode="auto">
          <a:xfrm>
            <a:off x="3962400" y="3043238"/>
            <a:ext cx="4343400" cy="790575"/>
            <a:chOff x="2496" y="2000"/>
            <a:chExt cx="2736" cy="498"/>
          </a:xfrm>
        </p:grpSpPr>
        <p:sp>
          <p:nvSpPr>
            <p:cNvPr id="32803" name="Arc 37"/>
            <p:cNvSpPr>
              <a:spLocks/>
            </p:cNvSpPr>
            <p:nvPr/>
          </p:nvSpPr>
          <p:spPr bwMode="auto">
            <a:xfrm flipH="1" flipV="1">
              <a:off x="2496" y="2258"/>
              <a:ext cx="2736" cy="240"/>
            </a:xfrm>
            <a:custGeom>
              <a:avLst/>
              <a:gdLst>
                <a:gd name="T0" fmla="*/ 0 w 43200"/>
                <a:gd name="T1" fmla="*/ 0 h 21601"/>
                <a:gd name="T2" fmla="*/ 0 w 43200"/>
                <a:gd name="T3" fmla="*/ 0 h 21601"/>
                <a:gd name="T4" fmla="*/ 0 w 43200"/>
                <a:gd name="T5" fmla="*/ 0 h 2160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1601"/>
                <a:gd name="T11" fmla="*/ 43200 w 43200"/>
                <a:gd name="T12" fmla="*/ 21601 h 216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1601" fill="none" extrusionOk="0">
                  <a:moveTo>
                    <a:pt x="0" y="2160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1601" stroke="0" extrusionOk="0">
                  <a:moveTo>
                    <a:pt x="0" y="2160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32804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4950" y="2000"/>
            <a:ext cx="145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90" name="Equation" r:id="rId13" imgW="139680" imgH="393480" progId="Equation.DSMT4">
                    <p:embed/>
                  </p:oleObj>
                </mc:Choice>
                <mc:Fallback>
                  <p:oleObj name="Equation" r:id="rId13" imgW="13968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0" y="2000"/>
                          <a:ext cx="145" cy="3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45"/>
          <p:cNvGrpSpPr>
            <a:grpSpLocks/>
          </p:cNvGrpSpPr>
          <p:nvPr/>
        </p:nvGrpSpPr>
        <p:grpSpPr bwMode="auto">
          <a:xfrm>
            <a:off x="3244850" y="2747963"/>
            <a:ext cx="601663" cy="650875"/>
            <a:chOff x="2044" y="1814"/>
            <a:chExt cx="379" cy="410"/>
          </a:xfrm>
        </p:grpSpPr>
        <p:graphicFrame>
          <p:nvGraphicFramePr>
            <p:cNvPr id="32801" name="Object 6"/>
            <p:cNvGraphicFramePr>
              <a:graphicFrameLocks noChangeAspect="1"/>
            </p:cNvGraphicFramePr>
            <p:nvPr/>
          </p:nvGraphicFramePr>
          <p:xfrm>
            <a:off x="2044" y="1814"/>
            <a:ext cx="158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91" name="Equation" r:id="rId15" imgW="152268" imgH="406048" progId="Equation.3">
                    <p:embed/>
                  </p:oleObj>
                </mc:Choice>
                <mc:Fallback>
                  <p:oleObj name="Equation" r:id="rId15" imgW="152268" imgH="40604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4" y="1814"/>
                          <a:ext cx="158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02" name="Arc 39"/>
            <p:cNvSpPr>
              <a:spLocks/>
            </p:cNvSpPr>
            <p:nvPr/>
          </p:nvSpPr>
          <p:spPr bwMode="auto">
            <a:xfrm flipH="1">
              <a:off x="2196" y="1908"/>
              <a:ext cx="227" cy="227"/>
            </a:xfrm>
            <a:custGeom>
              <a:avLst/>
              <a:gdLst>
                <a:gd name="T0" fmla="*/ 0 w 42555"/>
                <a:gd name="T1" fmla="*/ 0 h 43200"/>
                <a:gd name="T2" fmla="*/ 0 w 42555"/>
                <a:gd name="T3" fmla="*/ 0 h 43200"/>
                <a:gd name="T4" fmla="*/ 0 w 42555"/>
                <a:gd name="T5" fmla="*/ 0 h 43200"/>
                <a:gd name="T6" fmla="*/ 0 60000 65536"/>
                <a:gd name="T7" fmla="*/ 0 60000 65536"/>
                <a:gd name="T8" fmla="*/ 0 60000 65536"/>
                <a:gd name="T9" fmla="*/ 0 w 42555"/>
                <a:gd name="T10" fmla="*/ 0 h 43200"/>
                <a:gd name="T11" fmla="*/ 42555 w 42555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555" h="43200" fill="none" extrusionOk="0">
                  <a:moveTo>
                    <a:pt x="0" y="16360"/>
                  </a:moveTo>
                  <a:cubicBezTo>
                    <a:pt x="2404" y="6745"/>
                    <a:pt x="11043" y="-1"/>
                    <a:pt x="20955" y="0"/>
                  </a:cubicBezTo>
                  <a:cubicBezTo>
                    <a:pt x="32884" y="0"/>
                    <a:pt x="42555" y="9670"/>
                    <a:pt x="42555" y="21600"/>
                  </a:cubicBezTo>
                  <a:cubicBezTo>
                    <a:pt x="42555" y="33529"/>
                    <a:pt x="32884" y="43200"/>
                    <a:pt x="20955" y="43200"/>
                  </a:cubicBezTo>
                  <a:cubicBezTo>
                    <a:pt x="16615" y="43200"/>
                    <a:pt x="12375" y="41892"/>
                    <a:pt x="8789" y="39448"/>
                  </a:cubicBezTo>
                </a:path>
                <a:path w="42555" h="43200" stroke="0" extrusionOk="0">
                  <a:moveTo>
                    <a:pt x="0" y="16360"/>
                  </a:moveTo>
                  <a:cubicBezTo>
                    <a:pt x="2404" y="6745"/>
                    <a:pt x="11043" y="-1"/>
                    <a:pt x="20955" y="0"/>
                  </a:cubicBezTo>
                  <a:cubicBezTo>
                    <a:pt x="32884" y="0"/>
                    <a:pt x="42555" y="9670"/>
                    <a:pt x="42555" y="21600"/>
                  </a:cubicBezTo>
                  <a:cubicBezTo>
                    <a:pt x="42555" y="33529"/>
                    <a:pt x="32884" y="43200"/>
                    <a:pt x="20955" y="43200"/>
                  </a:cubicBezTo>
                  <a:cubicBezTo>
                    <a:pt x="16615" y="43200"/>
                    <a:pt x="12375" y="41892"/>
                    <a:pt x="8789" y="39448"/>
                  </a:cubicBezTo>
                  <a:lnTo>
                    <a:pt x="20955" y="21600"/>
                  </a:lnTo>
                  <a:lnTo>
                    <a:pt x="0" y="1636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1" name="Group 47"/>
          <p:cNvGrpSpPr>
            <a:grpSpLocks/>
          </p:cNvGrpSpPr>
          <p:nvPr/>
        </p:nvGrpSpPr>
        <p:grpSpPr bwMode="auto">
          <a:xfrm>
            <a:off x="3983038" y="2230438"/>
            <a:ext cx="1011237" cy="827087"/>
            <a:chOff x="2509" y="1488"/>
            <a:chExt cx="637" cy="521"/>
          </a:xfrm>
        </p:grpSpPr>
        <p:graphicFrame>
          <p:nvGraphicFramePr>
            <p:cNvPr id="32799" name="Object 5"/>
            <p:cNvGraphicFramePr>
              <a:graphicFrameLocks noChangeAspect="1"/>
            </p:cNvGraphicFramePr>
            <p:nvPr/>
          </p:nvGraphicFramePr>
          <p:xfrm>
            <a:off x="2764" y="1488"/>
            <a:ext cx="158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92" name="Equation" r:id="rId17" imgW="152268" imgH="406048" progId="Equation.3">
                    <p:embed/>
                  </p:oleObj>
                </mc:Choice>
                <mc:Fallback>
                  <p:oleObj name="Equation" r:id="rId17" imgW="152268" imgH="40604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4" y="1488"/>
                          <a:ext cx="158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00" name="Arc 46"/>
            <p:cNvSpPr>
              <a:spLocks/>
            </p:cNvSpPr>
            <p:nvPr/>
          </p:nvSpPr>
          <p:spPr bwMode="auto">
            <a:xfrm flipH="1">
              <a:off x="2509" y="1895"/>
              <a:ext cx="637" cy="114"/>
            </a:xfrm>
            <a:custGeom>
              <a:avLst/>
              <a:gdLst>
                <a:gd name="T0" fmla="*/ 0 w 43200"/>
                <a:gd name="T1" fmla="*/ 0 h 24039"/>
                <a:gd name="T2" fmla="*/ 0 w 43200"/>
                <a:gd name="T3" fmla="*/ 0 h 24039"/>
                <a:gd name="T4" fmla="*/ 0 w 43200"/>
                <a:gd name="T5" fmla="*/ 0 h 24039"/>
                <a:gd name="T6" fmla="*/ 0 60000 65536"/>
                <a:gd name="T7" fmla="*/ 0 60000 65536"/>
                <a:gd name="T8" fmla="*/ 0 60000 65536"/>
                <a:gd name="T9" fmla="*/ 0 w 43200"/>
                <a:gd name="T10" fmla="*/ 0 h 24039"/>
                <a:gd name="T11" fmla="*/ 43200 w 43200"/>
                <a:gd name="T12" fmla="*/ 24039 h 240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4039" fill="none" extrusionOk="0">
                  <a:moveTo>
                    <a:pt x="138" y="24038"/>
                  </a:moveTo>
                  <a:cubicBezTo>
                    <a:pt x="46" y="23229"/>
                    <a:pt x="0" y="2241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4039" stroke="0" extrusionOk="0">
                  <a:moveTo>
                    <a:pt x="138" y="24038"/>
                  </a:moveTo>
                  <a:cubicBezTo>
                    <a:pt x="46" y="23229"/>
                    <a:pt x="0" y="2241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38" y="2403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2" name="Group 48"/>
          <p:cNvGrpSpPr>
            <a:grpSpLocks/>
          </p:cNvGrpSpPr>
          <p:nvPr/>
        </p:nvGrpSpPr>
        <p:grpSpPr bwMode="auto">
          <a:xfrm>
            <a:off x="5124450" y="2239963"/>
            <a:ext cx="1011238" cy="817562"/>
            <a:chOff x="2509" y="1494"/>
            <a:chExt cx="637" cy="515"/>
          </a:xfrm>
        </p:grpSpPr>
        <p:graphicFrame>
          <p:nvGraphicFramePr>
            <p:cNvPr id="32797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2764" y="1494"/>
            <a:ext cx="158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93" name="Equation" r:id="rId18" imgW="152280" imgH="393480" progId="Equation.DSMT4">
                    <p:embed/>
                  </p:oleObj>
                </mc:Choice>
                <mc:Fallback>
                  <p:oleObj name="Equation" r:id="rId18" imgW="15228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4" y="1494"/>
                          <a:ext cx="158" cy="3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98" name="Arc 50"/>
            <p:cNvSpPr>
              <a:spLocks/>
            </p:cNvSpPr>
            <p:nvPr/>
          </p:nvSpPr>
          <p:spPr bwMode="auto">
            <a:xfrm flipH="1">
              <a:off x="2509" y="1895"/>
              <a:ext cx="637" cy="114"/>
            </a:xfrm>
            <a:custGeom>
              <a:avLst/>
              <a:gdLst>
                <a:gd name="T0" fmla="*/ 0 w 43200"/>
                <a:gd name="T1" fmla="*/ 0 h 24039"/>
                <a:gd name="T2" fmla="*/ 0 w 43200"/>
                <a:gd name="T3" fmla="*/ 0 h 24039"/>
                <a:gd name="T4" fmla="*/ 0 w 43200"/>
                <a:gd name="T5" fmla="*/ 0 h 24039"/>
                <a:gd name="T6" fmla="*/ 0 60000 65536"/>
                <a:gd name="T7" fmla="*/ 0 60000 65536"/>
                <a:gd name="T8" fmla="*/ 0 60000 65536"/>
                <a:gd name="T9" fmla="*/ 0 w 43200"/>
                <a:gd name="T10" fmla="*/ 0 h 24039"/>
                <a:gd name="T11" fmla="*/ 43200 w 43200"/>
                <a:gd name="T12" fmla="*/ 24039 h 240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4039" fill="none" extrusionOk="0">
                  <a:moveTo>
                    <a:pt x="138" y="24038"/>
                  </a:moveTo>
                  <a:cubicBezTo>
                    <a:pt x="46" y="23229"/>
                    <a:pt x="0" y="2241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4039" stroke="0" extrusionOk="0">
                  <a:moveTo>
                    <a:pt x="138" y="24038"/>
                  </a:moveTo>
                  <a:cubicBezTo>
                    <a:pt x="46" y="23229"/>
                    <a:pt x="0" y="2241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38" y="2403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3" name="Group 52"/>
          <p:cNvGrpSpPr>
            <a:grpSpLocks/>
          </p:cNvGrpSpPr>
          <p:nvPr/>
        </p:nvGrpSpPr>
        <p:grpSpPr bwMode="auto">
          <a:xfrm>
            <a:off x="6229350" y="2220913"/>
            <a:ext cx="1011238" cy="817562"/>
            <a:chOff x="2509" y="1494"/>
            <a:chExt cx="637" cy="515"/>
          </a:xfrm>
        </p:grpSpPr>
        <p:graphicFrame>
          <p:nvGraphicFramePr>
            <p:cNvPr id="32795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2764" y="1494"/>
            <a:ext cx="158" cy="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94" name="Equation" r:id="rId20" imgW="152280" imgH="393480" progId="Equation.DSMT4">
                    <p:embed/>
                  </p:oleObj>
                </mc:Choice>
                <mc:Fallback>
                  <p:oleObj name="Equation" r:id="rId20" imgW="15228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4" y="1494"/>
                          <a:ext cx="158" cy="3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96" name="Arc 54"/>
            <p:cNvSpPr>
              <a:spLocks/>
            </p:cNvSpPr>
            <p:nvPr/>
          </p:nvSpPr>
          <p:spPr bwMode="auto">
            <a:xfrm flipH="1">
              <a:off x="2509" y="1895"/>
              <a:ext cx="637" cy="114"/>
            </a:xfrm>
            <a:custGeom>
              <a:avLst/>
              <a:gdLst>
                <a:gd name="T0" fmla="*/ 0 w 43200"/>
                <a:gd name="T1" fmla="*/ 0 h 24039"/>
                <a:gd name="T2" fmla="*/ 0 w 43200"/>
                <a:gd name="T3" fmla="*/ 0 h 24039"/>
                <a:gd name="T4" fmla="*/ 0 w 43200"/>
                <a:gd name="T5" fmla="*/ 0 h 24039"/>
                <a:gd name="T6" fmla="*/ 0 60000 65536"/>
                <a:gd name="T7" fmla="*/ 0 60000 65536"/>
                <a:gd name="T8" fmla="*/ 0 60000 65536"/>
                <a:gd name="T9" fmla="*/ 0 w 43200"/>
                <a:gd name="T10" fmla="*/ 0 h 24039"/>
                <a:gd name="T11" fmla="*/ 43200 w 43200"/>
                <a:gd name="T12" fmla="*/ 24039 h 240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4039" fill="none" extrusionOk="0">
                  <a:moveTo>
                    <a:pt x="138" y="24038"/>
                  </a:moveTo>
                  <a:cubicBezTo>
                    <a:pt x="46" y="23229"/>
                    <a:pt x="0" y="2241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4039" stroke="0" extrusionOk="0">
                  <a:moveTo>
                    <a:pt x="138" y="24038"/>
                  </a:moveTo>
                  <a:cubicBezTo>
                    <a:pt x="46" y="23229"/>
                    <a:pt x="0" y="2241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38" y="2403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4" name="Group 56"/>
          <p:cNvGrpSpPr>
            <a:grpSpLocks/>
          </p:cNvGrpSpPr>
          <p:nvPr/>
        </p:nvGrpSpPr>
        <p:grpSpPr bwMode="auto">
          <a:xfrm>
            <a:off x="7372350" y="2239963"/>
            <a:ext cx="1011238" cy="817562"/>
            <a:chOff x="2509" y="1494"/>
            <a:chExt cx="637" cy="515"/>
          </a:xfrm>
        </p:grpSpPr>
        <p:graphicFrame>
          <p:nvGraphicFramePr>
            <p:cNvPr id="32793" name="Object 2"/>
            <p:cNvGraphicFramePr>
              <a:graphicFrameLocks noChangeAspect="1"/>
            </p:cNvGraphicFramePr>
            <p:nvPr>
              <p:extLst/>
            </p:nvPr>
          </p:nvGraphicFramePr>
          <p:xfrm>
            <a:off x="2770" y="1494"/>
            <a:ext cx="145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95" name="Equation" r:id="rId22" imgW="139680" imgH="393480" progId="Equation.DSMT4">
                    <p:embed/>
                  </p:oleObj>
                </mc:Choice>
                <mc:Fallback>
                  <p:oleObj name="Equation" r:id="rId22" imgW="13968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0" y="1494"/>
                          <a:ext cx="145" cy="3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94" name="Arc 58"/>
            <p:cNvSpPr>
              <a:spLocks/>
            </p:cNvSpPr>
            <p:nvPr/>
          </p:nvSpPr>
          <p:spPr bwMode="auto">
            <a:xfrm flipH="1">
              <a:off x="2509" y="1895"/>
              <a:ext cx="637" cy="114"/>
            </a:xfrm>
            <a:custGeom>
              <a:avLst/>
              <a:gdLst>
                <a:gd name="T0" fmla="*/ 0 w 43200"/>
                <a:gd name="T1" fmla="*/ 0 h 24039"/>
                <a:gd name="T2" fmla="*/ 0 w 43200"/>
                <a:gd name="T3" fmla="*/ 0 h 24039"/>
                <a:gd name="T4" fmla="*/ 0 w 43200"/>
                <a:gd name="T5" fmla="*/ 0 h 24039"/>
                <a:gd name="T6" fmla="*/ 0 60000 65536"/>
                <a:gd name="T7" fmla="*/ 0 60000 65536"/>
                <a:gd name="T8" fmla="*/ 0 60000 65536"/>
                <a:gd name="T9" fmla="*/ 0 w 43200"/>
                <a:gd name="T10" fmla="*/ 0 h 24039"/>
                <a:gd name="T11" fmla="*/ 43200 w 43200"/>
                <a:gd name="T12" fmla="*/ 24039 h 240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4039" fill="none" extrusionOk="0">
                  <a:moveTo>
                    <a:pt x="138" y="24038"/>
                  </a:moveTo>
                  <a:cubicBezTo>
                    <a:pt x="46" y="23229"/>
                    <a:pt x="0" y="2241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4039" stroke="0" extrusionOk="0">
                  <a:moveTo>
                    <a:pt x="138" y="24038"/>
                  </a:moveTo>
                  <a:cubicBezTo>
                    <a:pt x="46" y="23229"/>
                    <a:pt x="0" y="2241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38" y="2403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33</a:t>
            </a:r>
            <a:r>
              <a:rPr lang="zh-CN" altLang="en-US" smtClean="0"/>
              <a:t>－</a:t>
            </a:r>
            <a:fld id="{44DA18E1-C29D-48A6-AB9E-AEC722307D01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03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95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5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5" grpId="0"/>
      <p:bldP spid="276487" grpId="0" autoUpdateAnimBg="0"/>
      <p:bldP spid="27650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F463004-A4B1-489D-91CF-66678BBE13A3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pPr/>
              <a:t>2019/11/4</a:t>
            </a:fld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33795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dirty="0" smtClean="0"/>
              <a:t>例</a:t>
            </a:r>
            <a:r>
              <a:rPr lang="en-US" altLang="zh-CN" dirty="0" smtClean="0"/>
              <a:t>5(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154137"/>
            <a:ext cx="7696200" cy="474663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/>
              <a:t>对状态</a:t>
            </a:r>
            <a:r>
              <a:rPr lang="en-US" altLang="zh-CN" sz="2400" dirty="0" smtClean="0"/>
              <a:t>0</a:t>
            </a:r>
          </a:p>
        </p:txBody>
      </p:sp>
      <p:graphicFrame>
        <p:nvGraphicFramePr>
          <p:cNvPr id="296960" name="Object 0"/>
          <p:cNvGraphicFramePr>
            <a:graphicFrameLocks noChangeAspect="1"/>
          </p:cNvGraphicFramePr>
          <p:nvPr>
            <p:extLst/>
          </p:nvPr>
        </p:nvGraphicFramePr>
        <p:xfrm>
          <a:off x="1835745" y="1816100"/>
          <a:ext cx="1243012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3" name="Equation" r:id="rId3" imgW="685800" imgH="393480" progId="Equation.DSMT4">
                  <p:embed/>
                </p:oleObj>
              </mc:Choice>
              <mc:Fallback>
                <p:oleObj name="Equation" r:id="rId3" imgW="6858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745" y="1816100"/>
                        <a:ext cx="1243012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61" name="Object 1"/>
          <p:cNvGraphicFramePr>
            <a:graphicFrameLocks noChangeAspect="1"/>
          </p:cNvGraphicFramePr>
          <p:nvPr>
            <p:extLst/>
          </p:nvPr>
        </p:nvGraphicFramePr>
        <p:xfrm>
          <a:off x="1835745" y="3802063"/>
          <a:ext cx="4584700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4" name="Equation" r:id="rId5" imgW="2577960" imgH="495000" progId="Equation.DSMT4">
                  <p:embed/>
                </p:oleObj>
              </mc:Choice>
              <mc:Fallback>
                <p:oleObj name="Equation" r:id="rId5" imgW="257796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745" y="3802063"/>
                        <a:ext cx="4584700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512" name="Rectangle 8"/>
          <p:cNvSpPr>
            <a:spLocks noChangeArrowheads="1"/>
          </p:cNvSpPr>
          <p:nvPr/>
        </p:nvSpPr>
        <p:spPr bwMode="auto">
          <a:xfrm>
            <a:off x="1143000" y="4869160"/>
            <a:ext cx="7772400" cy="1591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3000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故状态</a:t>
            </a:r>
            <a:r>
              <a:rPr lang="en-US" altLang="zh-CN" sz="2400" dirty="0">
                <a:solidFill>
                  <a:srgbClr val="000000"/>
                </a:solidFill>
              </a:rPr>
              <a:t>0</a:t>
            </a:r>
            <a:r>
              <a:rPr lang="zh-CN" altLang="en-US" sz="2400" dirty="0">
                <a:solidFill>
                  <a:srgbClr val="000000"/>
                </a:solidFill>
              </a:rPr>
              <a:t>为</a:t>
            </a:r>
            <a:r>
              <a:rPr lang="zh-CN" altLang="en-US" sz="2400" dirty="0" smtClean="0">
                <a:solidFill>
                  <a:srgbClr val="000000"/>
                </a:solidFill>
              </a:rPr>
              <a:t>非常返状态</a:t>
            </a:r>
            <a:r>
              <a:rPr lang="zh-CN" altLang="en-US" sz="2400" dirty="0">
                <a:solidFill>
                  <a:srgbClr val="000000"/>
                </a:solidFill>
              </a:rPr>
              <a:t>。又</a:t>
            </a:r>
            <a:r>
              <a:rPr lang="zh-CN" altLang="en-US" sz="2400" dirty="0" smtClean="0">
                <a:solidFill>
                  <a:srgbClr val="000000"/>
                </a:solidFill>
              </a:rPr>
              <a:t>因状态</a:t>
            </a:r>
            <a:r>
              <a:rPr lang="en-US" altLang="zh-CN" sz="2400" dirty="0" err="1">
                <a:solidFill>
                  <a:srgbClr val="000000"/>
                </a:solidFill>
              </a:rPr>
              <a:t>i</a:t>
            </a:r>
            <a:r>
              <a:rPr lang="zh-CN" altLang="en-US" sz="2400" dirty="0" smtClean="0">
                <a:solidFill>
                  <a:srgbClr val="000000"/>
                </a:solidFill>
              </a:rPr>
              <a:t>（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</a:rPr>
              <a:t> = 0</a:t>
            </a:r>
            <a:r>
              <a:rPr lang="en-US" altLang="zh-CN" sz="2400" dirty="0">
                <a:solidFill>
                  <a:srgbClr val="000000"/>
                </a:solidFill>
              </a:rPr>
              <a:t>, 1, 2, …</a:t>
            </a:r>
            <a:r>
              <a:rPr lang="zh-CN" altLang="en-US" sz="2400" dirty="0">
                <a:solidFill>
                  <a:srgbClr val="000000"/>
                </a:solidFill>
              </a:rPr>
              <a:t>）与状态</a:t>
            </a:r>
            <a:r>
              <a:rPr lang="en-US" altLang="zh-CN" sz="2400" dirty="0">
                <a:solidFill>
                  <a:srgbClr val="000000"/>
                </a:solidFill>
              </a:rPr>
              <a:t>0</a:t>
            </a:r>
            <a:r>
              <a:rPr lang="zh-CN" altLang="en-US" sz="2400" dirty="0">
                <a:solidFill>
                  <a:srgbClr val="000000"/>
                </a:solidFill>
              </a:rPr>
              <a:t>互通，故</a:t>
            </a:r>
            <a:r>
              <a:rPr lang="zh-CN" altLang="en-US" sz="2400" dirty="0" smtClean="0">
                <a:solidFill>
                  <a:srgbClr val="000000"/>
                </a:solidFill>
              </a:rPr>
              <a:t>状态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</a:rPr>
              <a:t> = 1</a:t>
            </a:r>
            <a:r>
              <a:rPr lang="en-US" altLang="zh-CN" sz="2400" dirty="0">
                <a:solidFill>
                  <a:srgbClr val="000000"/>
                </a:solidFill>
              </a:rPr>
              <a:t>, 2, 3, …</a:t>
            </a:r>
            <a:r>
              <a:rPr lang="zh-CN" altLang="en-US" sz="2400" dirty="0">
                <a:solidFill>
                  <a:srgbClr val="000000"/>
                </a:solidFill>
              </a:rPr>
              <a:t>与状态</a:t>
            </a:r>
            <a:r>
              <a:rPr lang="en-US" altLang="zh-CN" sz="2400" dirty="0">
                <a:solidFill>
                  <a:srgbClr val="000000"/>
                </a:solidFill>
              </a:rPr>
              <a:t>0</a:t>
            </a:r>
            <a:r>
              <a:rPr lang="zh-CN" altLang="en-US" sz="2400" dirty="0">
                <a:solidFill>
                  <a:srgbClr val="000000"/>
                </a:solidFill>
              </a:rPr>
              <a:t>有相同的状态性质，都是</a:t>
            </a:r>
            <a:r>
              <a:rPr lang="zh-CN" altLang="en-US" sz="2400" dirty="0" smtClean="0">
                <a:solidFill>
                  <a:srgbClr val="000000"/>
                </a:solidFill>
              </a:rPr>
              <a:t>非常返状态。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graphicFrame>
        <p:nvGraphicFramePr>
          <p:cNvPr id="13" name="Object 0"/>
          <p:cNvGraphicFramePr>
            <a:graphicFrameLocks noChangeAspect="1"/>
          </p:cNvGraphicFramePr>
          <p:nvPr>
            <p:extLst/>
          </p:nvPr>
        </p:nvGraphicFramePr>
        <p:xfrm>
          <a:off x="1835745" y="2716375"/>
          <a:ext cx="2509838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5" name="Equation" r:id="rId7" imgW="1384200" imgH="495000" progId="Equation.DSMT4">
                  <p:embed/>
                </p:oleObj>
              </mc:Choice>
              <mc:Fallback>
                <p:oleObj name="Equation" r:id="rId7" imgW="138420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745" y="2716375"/>
                        <a:ext cx="2509838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0"/>
          <p:cNvGraphicFramePr>
            <a:graphicFrameLocks noChangeAspect="1"/>
          </p:cNvGraphicFramePr>
          <p:nvPr>
            <p:extLst/>
          </p:nvPr>
        </p:nvGraphicFramePr>
        <p:xfrm>
          <a:off x="3572767" y="1816100"/>
          <a:ext cx="165735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6" name="Equation" r:id="rId9" imgW="914400" imgH="393480" progId="Equation.DSMT4">
                  <p:embed/>
                </p:oleObj>
              </mc:Choice>
              <mc:Fallback>
                <p:oleObj name="Equation" r:id="rId9" imgW="9144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2767" y="1816100"/>
                        <a:ext cx="165735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0"/>
          <p:cNvGraphicFramePr>
            <a:graphicFrameLocks noChangeAspect="1"/>
          </p:cNvGraphicFramePr>
          <p:nvPr>
            <p:extLst/>
          </p:nvPr>
        </p:nvGraphicFramePr>
        <p:xfrm>
          <a:off x="5724128" y="1816100"/>
          <a:ext cx="2693988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7" name="Equation" r:id="rId11" imgW="1485720" imgH="393480" progId="Equation.DSMT4">
                  <p:embed/>
                </p:oleObj>
              </mc:Choice>
              <mc:Fallback>
                <p:oleObj name="Equation" r:id="rId11" imgW="14857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1816100"/>
                        <a:ext cx="2693988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33</a:t>
            </a:r>
            <a:r>
              <a:rPr lang="zh-CN" altLang="en-US" smtClean="0"/>
              <a:t>－</a:t>
            </a:r>
            <a:fld id="{44DA18E1-C29D-48A6-AB9E-AEC722307D01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81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6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6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7" grpId="0" build="p" autoUpdateAnimBg="0" advAuto="0"/>
      <p:bldP spid="27751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§3.4 </a:t>
            </a:r>
            <a:r>
              <a:rPr lang="zh-CN" altLang="en-US" smtClean="0"/>
              <a:t>连续参数马尔可夫链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166813"/>
            <a:ext cx="7848600" cy="1025525"/>
          </a:xfrm>
        </p:spPr>
        <p:txBody>
          <a:bodyPr/>
          <a:lstStyle/>
          <a:p>
            <a:pPr algn="r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类似离散参数马氏链，只是把离散的时间参数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改为连续的时间参数，便可得到类似的结果。</a:t>
            </a:r>
          </a:p>
        </p:txBody>
      </p:sp>
      <p:sp>
        <p:nvSpPr>
          <p:cNvPr id="2048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E672822-8A02-4F2B-B61B-901ADFC16798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pPr/>
              <a:t>2019/11/4</a:t>
            </a:fld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20485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259076" name="Rectangle 4"/>
          <p:cNvSpPr>
            <a:spLocks noChangeArrowheads="1"/>
          </p:cNvSpPr>
          <p:nvPr/>
        </p:nvSpPr>
        <p:spPr bwMode="auto">
          <a:xfrm>
            <a:off x="1143000" y="2438400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Clr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  </a:t>
            </a:r>
            <a:r>
              <a:rPr lang="zh-CN" altLang="en-US">
                <a:solidFill>
                  <a:srgbClr val="000000"/>
                </a:solidFill>
              </a:rPr>
              <a:t>设</a:t>
            </a:r>
            <a:r>
              <a:rPr lang="zh-CN" altLang="en-US">
                <a:solidFill>
                  <a:srgbClr val="000000"/>
                </a:solidFill>
                <a:sym typeface="Symbol" panose="05050102010706020507" pitchFamily="18" charset="2"/>
              </a:rPr>
              <a:t>随机过程</a:t>
            </a:r>
            <a:r>
              <a:rPr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{X(t), t0}</a:t>
            </a:r>
            <a:r>
              <a:rPr lang="zh-CN" altLang="en-US">
                <a:solidFill>
                  <a:srgbClr val="000000"/>
                </a:solidFill>
                <a:sym typeface="Symbol" panose="05050102010706020507" pitchFamily="18" charset="2"/>
              </a:rPr>
              <a:t>，状态空间</a:t>
            </a:r>
            <a:r>
              <a:rPr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E={0, 1, 2, </a:t>
            </a:r>
          </a:p>
        </p:txBody>
      </p:sp>
      <p:sp>
        <p:nvSpPr>
          <p:cNvPr id="259077" name="Rectangle 5"/>
          <p:cNvSpPr>
            <a:spLocks noChangeArrowheads="1"/>
          </p:cNvSpPr>
          <p:nvPr/>
        </p:nvSpPr>
        <p:spPr bwMode="auto">
          <a:xfrm>
            <a:off x="1143000" y="2974975"/>
            <a:ext cx="7772400" cy="342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ClrTx/>
              <a:buFontTx/>
              <a:buNone/>
            </a:pPr>
            <a:r>
              <a:rPr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…}</a:t>
            </a:r>
            <a:r>
              <a:rPr lang="zh-CN" altLang="en-US">
                <a:solidFill>
                  <a:srgbClr val="000000"/>
                </a:solidFill>
                <a:sym typeface="Symbol" panose="05050102010706020507" pitchFamily="18" charset="2"/>
              </a:rPr>
              <a:t>。若对于</a:t>
            </a:r>
            <a:r>
              <a:rPr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0&lt;t</a:t>
            </a:r>
            <a:r>
              <a:rPr lang="en-US" altLang="zh-CN" baseline="-25000">
                <a:solidFill>
                  <a:srgbClr val="000000"/>
                </a:solidFill>
                <a:sym typeface="Symbol" panose="05050102010706020507" pitchFamily="18" charset="2"/>
              </a:rPr>
              <a:t>1</a:t>
            </a:r>
            <a:r>
              <a:rPr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&lt;t</a:t>
            </a:r>
            <a:r>
              <a:rPr lang="en-US" altLang="zh-CN" baseline="-2500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&lt;…&lt;t</a:t>
            </a:r>
            <a:r>
              <a:rPr lang="en-US" altLang="zh-CN" baseline="-25000">
                <a:solidFill>
                  <a:srgbClr val="000000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&lt;t</a:t>
            </a:r>
            <a:r>
              <a:rPr lang="en-US" altLang="zh-CN" baseline="-25000">
                <a:solidFill>
                  <a:srgbClr val="000000"/>
                </a:solidFill>
                <a:sym typeface="Symbol" panose="05050102010706020507" pitchFamily="18" charset="2"/>
              </a:rPr>
              <a:t>n+1</a:t>
            </a:r>
            <a:r>
              <a:rPr lang="zh-CN" altLang="en-US">
                <a:solidFill>
                  <a:srgbClr val="000000"/>
                </a:solidFill>
              </a:rPr>
              <a:t>及非负整数</a:t>
            </a:r>
            <a:r>
              <a:rPr lang="en-US" altLang="zh-CN">
                <a:solidFill>
                  <a:srgbClr val="000000"/>
                </a:solidFill>
              </a:rPr>
              <a:t>i</a:t>
            </a:r>
            <a:r>
              <a:rPr lang="en-US" altLang="zh-CN" baseline="-25000">
                <a:solidFill>
                  <a:srgbClr val="000000"/>
                </a:solidFill>
              </a:rPr>
              <a:t>1</a:t>
            </a:r>
            <a:r>
              <a:rPr lang="en-US" altLang="zh-CN">
                <a:solidFill>
                  <a:srgbClr val="000000"/>
                </a:solidFill>
              </a:rPr>
              <a:t>, i</a:t>
            </a:r>
            <a:r>
              <a:rPr lang="en-US" altLang="zh-CN" baseline="-25000">
                <a:solidFill>
                  <a:srgbClr val="000000"/>
                </a:solidFill>
              </a:rPr>
              <a:t>2</a:t>
            </a:r>
            <a:r>
              <a:rPr lang="en-US" altLang="zh-CN">
                <a:solidFill>
                  <a:srgbClr val="000000"/>
                </a:solidFill>
              </a:rPr>
              <a:t>, </a:t>
            </a:r>
          </a:p>
          <a:p>
            <a:pPr eaLnBrk="1" hangingPunct="1">
              <a:lnSpc>
                <a:spcPct val="130000"/>
              </a:lnSpc>
              <a:buClr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…i</a:t>
            </a:r>
            <a:r>
              <a:rPr lang="en-US" altLang="zh-CN" baseline="-25000">
                <a:solidFill>
                  <a:srgbClr val="000000"/>
                </a:solidFill>
              </a:rPr>
              <a:t>n</a:t>
            </a:r>
            <a:r>
              <a:rPr lang="en-US" altLang="zh-CN">
                <a:solidFill>
                  <a:srgbClr val="000000"/>
                </a:solidFill>
              </a:rPr>
              <a:t>, i</a:t>
            </a:r>
            <a:r>
              <a:rPr lang="en-US" altLang="zh-CN" baseline="-25000">
                <a:solidFill>
                  <a:srgbClr val="000000"/>
                </a:solidFill>
              </a:rPr>
              <a:t>n+1</a:t>
            </a:r>
            <a:r>
              <a:rPr lang="zh-CN" altLang="en-US">
                <a:solidFill>
                  <a:srgbClr val="000000"/>
                </a:solidFill>
                <a:sym typeface="Symbol" panose="05050102010706020507" pitchFamily="18" charset="2"/>
              </a:rPr>
              <a:t>，有</a:t>
            </a:r>
          </a:p>
          <a:p>
            <a:pPr eaLnBrk="1" hangingPunct="1">
              <a:lnSpc>
                <a:spcPct val="130000"/>
              </a:lnSpc>
              <a:buClrTx/>
              <a:buFontTx/>
              <a:buNone/>
            </a:pPr>
            <a:r>
              <a:rPr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P{X(t</a:t>
            </a:r>
            <a:r>
              <a:rPr lang="en-US" altLang="zh-CN" baseline="-25000">
                <a:solidFill>
                  <a:srgbClr val="000000"/>
                </a:solidFill>
                <a:sym typeface="Symbol" panose="05050102010706020507" pitchFamily="18" charset="2"/>
              </a:rPr>
              <a:t>n+1</a:t>
            </a:r>
            <a:r>
              <a:rPr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)</a:t>
            </a:r>
            <a:r>
              <a:rPr lang="zh-CN" altLang="en-US">
                <a:solidFill>
                  <a:srgbClr val="000000"/>
                </a:solidFill>
                <a:sym typeface="Symbol" panose="05050102010706020507" pitchFamily="18" charset="2"/>
              </a:rPr>
              <a:t>＝</a:t>
            </a:r>
            <a:r>
              <a:rPr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i</a:t>
            </a:r>
            <a:r>
              <a:rPr lang="en-US" altLang="zh-CN" baseline="-25000">
                <a:solidFill>
                  <a:srgbClr val="000000"/>
                </a:solidFill>
                <a:sym typeface="Symbol" panose="05050102010706020507" pitchFamily="18" charset="2"/>
              </a:rPr>
              <a:t>n+1</a:t>
            </a:r>
            <a:r>
              <a:rPr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|X(t</a:t>
            </a:r>
            <a:r>
              <a:rPr lang="en-US" altLang="zh-CN" baseline="-25000">
                <a:solidFill>
                  <a:srgbClr val="000000"/>
                </a:solidFill>
                <a:sym typeface="Symbol" panose="05050102010706020507" pitchFamily="18" charset="2"/>
              </a:rPr>
              <a:t>1</a:t>
            </a:r>
            <a:r>
              <a:rPr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)=i</a:t>
            </a:r>
            <a:r>
              <a:rPr lang="en-US" altLang="zh-CN" baseline="-25000">
                <a:solidFill>
                  <a:srgbClr val="000000"/>
                </a:solidFill>
                <a:sym typeface="Symbol" panose="05050102010706020507" pitchFamily="18" charset="2"/>
              </a:rPr>
              <a:t>1</a:t>
            </a:r>
            <a:r>
              <a:rPr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, X(t</a:t>
            </a:r>
            <a:r>
              <a:rPr lang="en-US" altLang="zh-CN" baseline="-2500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)=i</a:t>
            </a:r>
            <a:r>
              <a:rPr lang="en-US" altLang="zh-CN" baseline="-2500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, …, X(t</a:t>
            </a:r>
            <a:r>
              <a:rPr lang="en-US" altLang="zh-CN" baseline="-25000">
                <a:solidFill>
                  <a:srgbClr val="000000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)=i</a:t>
            </a:r>
            <a:r>
              <a:rPr lang="en-US" altLang="zh-CN" baseline="-25000">
                <a:solidFill>
                  <a:srgbClr val="000000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}</a:t>
            </a:r>
          </a:p>
          <a:p>
            <a:pPr eaLnBrk="1" hangingPunct="1">
              <a:lnSpc>
                <a:spcPct val="130000"/>
              </a:lnSpc>
              <a:buClrTx/>
              <a:buFontTx/>
              <a:buNone/>
            </a:pPr>
            <a:r>
              <a:rPr lang="zh-CN" altLang="en-US">
                <a:solidFill>
                  <a:srgbClr val="000000"/>
                </a:solidFill>
                <a:sym typeface="Symbol" panose="05050102010706020507" pitchFamily="18" charset="2"/>
              </a:rPr>
              <a:t>＝</a:t>
            </a:r>
            <a:r>
              <a:rPr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P{X(t</a:t>
            </a:r>
            <a:r>
              <a:rPr lang="en-US" altLang="zh-CN" baseline="-25000">
                <a:solidFill>
                  <a:srgbClr val="000000"/>
                </a:solidFill>
                <a:sym typeface="Symbol" panose="05050102010706020507" pitchFamily="18" charset="2"/>
              </a:rPr>
              <a:t>n+1</a:t>
            </a:r>
            <a:r>
              <a:rPr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)</a:t>
            </a:r>
            <a:r>
              <a:rPr lang="zh-CN" altLang="en-US">
                <a:solidFill>
                  <a:srgbClr val="000000"/>
                </a:solidFill>
                <a:sym typeface="Symbol" panose="05050102010706020507" pitchFamily="18" charset="2"/>
              </a:rPr>
              <a:t>＝</a:t>
            </a:r>
            <a:r>
              <a:rPr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i</a:t>
            </a:r>
            <a:r>
              <a:rPr lang="en-US" altLang="zh-CN" baseline="-25000">
                <a:solidFill>
                  <a:srgbClr val="000000"/>
                </a:solidFill>
                <a:sym typeface="Symbol" panose="05050102010706020507" pitchFamily="18" charset="2"/>
              </a:rPr>
              <a:t>n+1</a:t>
            </a:r>
            <a:r>
              <a:rPr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|X(t</a:t>
            </a:r>
            <a:r>
              <a:rPr lang="en-US" altLang="zh-CN" baseline="-25000">
                <a:solidFill>
                  <a:srgbClr val="000000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)=i</a:t>
            </a:r>
            <a:r>
              <a:rPr lang="en-US" altLang="zh-CN" baseline="-25000">
                <a:solidFill>
                  <a:srgbClr val="000000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}</a:t>
            </a:r>
          </a:p>
          <a:p>
            <a:pPr eaLnBrk="1" hangingPunct="1">
              <a:lnSpc>
                <a:spcPct val="130000"/>
              </a:lnSpc>
              <a:buClrTx/>
              <a:buFontTx/>
              <a:buNone/>
            </a:pPr>
            <a:r>
              <a:rPr lang="zh-CN" altLang="en-US">
                <a:solidFill>
                  <a:srgbClr val="000000"/>
                </a:solidFill>
                <a:sym typeface="Symbol" panose="05050102010706020507" pitchFamily="18" charset="2"/>
              </a:rPr>
              <a:t>即马尔可夫性成立，则称</a:t>
            </a:r>
            <a:r>
              <a:rPr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{X(t), t0}</a:t>
            </a:r>
            <a:r>
              <a:rPr lang="zh-CN" altLang="en-US">
                <a:solidFill>
                  <a:srgbClr val="000000"/>
                </a:solidFill>
                <a:sym typeface="Symbol" panose="05050102010706020507" pitchFamily="18" charset="2"/>
              </a:rPr>
              <a:t>为</a:t>
            </a:r>
            <a:r>
              <a:rPr lang="zh-CN" altLang="en-US">
                <a:solidFill>
                  <a:srgbClr val="CC00CC"/>
                </a:solidFill>
                <a:sym typeface="Symbol" panose="05050102010706020507" pitchFamily="18" charset="2"/>
              </a:rPr>
              <a:t>连续参数马尔可夫链</a:t>
            </a:r>
            <a:r>
              <a:rPr lang="zh-CN" altLang="en-US">
                <a:solidFill>
                  <a:srgbClr val="000000"/>
                </a:solidFill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2048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ea typeface="黑体" panose="02010609060101010101" pitchFamily="49" charset="-122"/>
              </a:rPr>
              <a:t>25</a:t>
            </a:r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－</a:t>
            </a:r>
            <a:fld id="{6409F7B7-39CD-40FB-BB33-C3DB83A5EB02}" type="slidenum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pPr/>
              <a:t>16</a:t>
            </a:fld>
            <a:endParaRPr lang="zh-CN" altLang="en-US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9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9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9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9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9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9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9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9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9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9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9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9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5" grpId="0" build="p" autoUpdateAnimBg="0" advAuto="0"/>
      <p:bldP spid="259076" grpId="0" build="p" autoUpdateAnimBg="0"/>
      <p:bldP spid="259077" grpId="0" build="p" autoUpdateAnimBg="0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转移概率函数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idx="1"/>
          </p:nvPr>
        </p:nvSpPr>
        <p:spPr>
          <a:xfrm>
            <a:off x="1155700" y="1125538"/>
            <a:ext cx="7559675" cy="1933575"/>
          </a:xfrm>
        </p:spPr>
        <p:txBody>
          <a:bodyPr/>
          <a:lstStyle/>
          <a:p>
            <a:pPr marL="0" indent="720000" algn="just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/>
              <a:t>设</a:t>
            </a:r>
            <a:r>
              <a:rPr lang="en-US" altLang="zh-CN" dirty="0" smtClean="0">
                <a:sym typeface="Symbol" panose="05050102010706020507" pitchFamily="18" charset="2"/>
              </a:rPr>
              <a:t>{X(t), t0}</a:t>
            </a:r>
            <a:r>
              <a:rPr lang="zh-CN" altLang="en-US" dirty="0" smtClean="0">
                <a:sym typeface="Symbol" panose="05050102010706020507" pitchFamily="18" charset="2"/>
              </a:rPr>
              <a:t>为连续参数马氏链，对任意</a:t>
            </a:r>
            <a:r>
              <a:rPr lang="en-US" altLang="zh-CN" dirty="0" err="1" smtClean="0">
                <a:sym typeface="Symbol" panose="05050102010706020507" pitchFamily="18" charset="2"/>
              </a:rPr>
              <a:t>i</a:t>
            </a:r>
            <a:r>
              <a:rPr lang="en-US" altLang="zh-CN" dirty="0" smtClean="0">
                <a:sym typeface="Symbol" panose="05050102010706020507" pitchFamily="18" charset="2"/>
              </a:rPr>
              <a:t>, </a:t>
            </a:r>
            <a:r>
              <a:rPr lang="en-US" altLang="zh-CN" dirty="0" err="1" smtClean="0">
                <a:sym typeface="Symbol" panose="05050102010706020507" pitchFamily="18" charset="2"/>
              </a:rPr>
              <a:t>jE</a:t>
            </a:r>
            <a:r>
              <a:rPr lang="zh-CN" altLang="en-US" dirty="0" smtClean="0">
                <a:sym typeface="Symbol" panose="05050102010706020507" pitchFamily="18" charset="2"/>
              </a:rPr>
              <a:t>＝</a:t>
            </a:r>
            <a:r>
              <a:rPr lang="en-US" altLang="zh-CN" dirty="0" smtClean="0">
                <a:sym typeface="Symbol" panose="05050102010706020507" pitchFamily="18" charset="2"/>
              </a:rPr>
              <a:t>{0, 1, 2, …}</a:t>
            </a:r>
            <a:r>
              <a:rPr lang="zh-CN" altLang="en-US" dirty="0" smtClean="0">
                <a:sym typeface="Symbol" panose="05050102010706020507" pitchFamily="18" charset="2"/>
              </a:rPr>
              <a:t>，任意非负实数</a:t>
            </a:r>
            <a:r>
              <a:rPr lang="en-US" altLang="zh-CN" dirty="0" smtClean="0">
                <a:sym typeface="Symbol" panose="05050102010706020507" pitchFamily="18" charset="2"/>
              </a:rPr>
              <a:t>s, t</a:t>
            </a:r>
            <a:r>
              <a:rPr lang="zh-CN" altLang="en-US" dirty="0" smtClean="0">
                <a:sym typeface="Symbol" panose="05050102010706020507" pitchFamily="18" charset="2"/>
              </a:rPr>
              <a:t>，</a:t>
            </a:r>
            <a:r>
              <a:rPr lang="zh-CN" altLang="en-US" dirty="0" smtClean="0"/>
              <a:t>条件概率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 err="1" smtClean="0"/>
              <a:t>p</a:t>
            </a:r>
            <a:r>
              <a:rPr lang="en-US" altLang="zh-CN" baseline="-25000" dirty="0" err="1" smtClean="0"/>
              <a:t>ij</a:t>
            </a:r>
            <a:r>
              <a:rPr lang="en-US" altLang="zh-CN" dirty="0" smtClean="0"/>
              <a:t>(s, t)</a:t>
            </a:r>
            <a:r>
              <a:rPr lang="zh-CN" altLang="en-US" dirty="0" smtClean="0"/>
              <a:t>＝</a:t>
            </a:r>
            <a:r>
              <a:rPr lang="en-US" altLang="zh-CN" dirty="0" smtClean="0"/>
              <a:t>P{X(</a:t>
            </a:r>
            <a:r>
              <a:rPr lang="en-US" altLang="zh-CN" dirty="0" err="1" smtClean="0"/>
              <a:t>t+s</a:t>
            </a:r>
            <a:r>
              <a:rPr lang="en-US" altLang="zh-CN" dirty="0" smtClean="0"/>
              <a:t>)=</a:t>
            </a:r>
            <a:r>
              <a:rPr lang="en-US" altLang="zh-CN" dirty="0" err="1" smtClean="0"/>
              <a:t>j|X</a:t>
            </a:r>
            <a:r>
              <a:rPr lang="en-US" altLang="zh-CN" dirty="0" smtClean="0"/>
              <a:t>(s)=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}</a:t>
            </a:r>
          </a:p>
          <a:p>
            <a:pPr marL="0" indent="0" algn="just" eaLnBrk="1" hangingPunct="1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zh-CN" altLang="en-US" dirty="0" smtClean="0"/>
              <a:t>称为此马氏链</a:t>
            </a:r>
            <a:r>
              <a:rPr lang="en-US" altLang="zh-CN" dirty="0" smtClean="0">
                <a:sym typeface="Symbol" panose="05050102010706020507" pitchFamily="18" charset="2"/>
              </a:rPr>
              <a:t>{X(t), t0}</a:t>
            </a:r>
            <a:r>
              <a:rPr lang="zh-CN" altLang="en-US" dirty="0" smtClean="0">
                <a:sym typeface="Symbol" panose="05050102010706020507" pitchFamily="18" charset="2"/>
              </a:rPr>
              <a:t>的</a:t>
            </a:r>
            <a:r>
              <a:rPr lang="zh-CN" altLang="en-US" dirty="0" smtClean="0">
                <a:solidFill>
                  <a:srgbClr val="CC00CC"/>
                </a:solidFill>
              </a:rPr>
              <a:t>转移概率函数</a:t>
            </a:r>
            <a:r>
              <a:rPr lang="zh-CN" altLang="en-US" dirty="0" smtClean="0"/>
              <a:t>，显然</a:t>
            </a:r>
          </a:p>
        </p:txBody>
      </p:sp>
      <p:sp>
        <p:nvSpPr>
          <p:cNvPr id="2253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F1E86CC-FA11-4B39-8DD9-D11A3A5B99FA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pPr/>
              <a:t>2019/11/4</a:t>
            </a:fld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2253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260100" name="Object 4"/>
          <p:cNvGraphicFramePr>
            <a:graphicFrameLocks noChangeAspect="1"/>
          </p:cNvGraphicFramePr>
          <p:nvPr/>
        </p:nvGraphicFramePr>
        <p:xfrm>
          <a:off x="2673350" y="3068638"/>
          <a:ext cx="4108450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name="Equation" r:id="rId4" imgW="1815312" imgH="355446" progId="Equation.3">
                  <p:embed/>
                </p:oleObj>
              </mc:Choice>
              <mc:Fallback>
                <p:oleObj name="Equation" r:id="rId4" imgW="1815312" imgH="35544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350" y="3068638"/>
                        <a:ext cx="4108450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0101" name="Rectangle 5"/>
          <p:cNvSpPr>
            <a:spLocks noChangeArrowheads="1"/>
          </p:cNvSpPr>
          <p:nvPr/>
        </p:nvSpPr>
        <p:spPr bwMode="auto">
          <a:xfrm>
            <a:off x="1155700" y="3657600"/>
            <a:ext cx="7559675" cy="148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Tx/>
              <a:buFontTx/>
              <a:buNone/>
            </a:pPr>
            <a:r>
              <a:rPr lang="zh-CN" altLang="en-US">
                <a:solidFill>
                  <a:srgbClr val="000000"/>
                </a:solidFill>
              </a:rPr>
              <a:t>我们称</a:t>
            </a:r>
          </a:p>
          <a:p>
            <a:pPr algn="ctr" eaLnBrk="1" hangingPunct="1">
              <a:lnSpc>
                <a:spcPct val="110000"/>
              </a:lnSpc>
              <a:buClr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P(s, t)</a:t>
            </a:r>
            <a:r>
              <a:rPr lang="zh-CN" altLang="en-US">
                <a:solidFill>
                  <a:srgbClr val="000000"/>
                </a:solidFill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(p</a:t>
            </a:r>
            <a:r>
              <a:rPr lang="en-US" altLang="zh-CN" baseline="-25000">
                <a:solidFill>
                  <a:srgbClr val="000000"/>
                </a:solidFill>
              </a:rPr>
              <a:t>ij</a:t>
            </a:r>
            <a:r>
              <a:rPr lang="en-US" altLang="zh-CN">
                <a:solidFill>
                  <a:srgbClr val="000000"/>
                </a:solidFill>
              </a:rPr>
              <a:t>(s, t))</a:t>
            </a:r>
            <a:r>
              <a:rPr lang="en-US" altLang="zh-CN" baseline="-25000">
                <a:solidFill>
                  <a:srgbClr val="000000"/>
                </a:solidFill>
                <a:sym typeface="Symbol" panose="05050102010706020507" pitchFamily="18" charset="2"/>
              </a:rPr>
              <a:t>i, jE</a:t>
            </a:r>
            <a:endParaRPr lang="en-US" altLang="zh-CN" baseline="-25000">
              <a:solidFill>
                <a:srgbClr val="000000"/>
              </a:solidFill>
            </a:endParaRPr>
          </a:p>
          <a:p>
            <a:pPr eaLnBrk="1" hangingPunct="1">
              <a:lnSpc>
                <a:spcPct val="110000"/>
              </a:lnSpc>
              <a:buClrTx/>
              <a:buFontTx/>
              <a:buNone/>
            </a:pPr>
            <a:r>
              <a:rPr lang="zh-CN" altLang="en-US">
                <a:solidFill>
                  <a:srgbClr val="000000"/>
                </a:solidFill>
              </a:rPr>
              <a:t>为此马氏链的</a:t>
            </a:r>
            <a:r>
              <a:rPr lang="zh-CN" altLang="en-US">
                <a:solidFill>
                  <a:srgbClr val="CC00CC"/>
                </a:solidFill>
              </a:rPr>
              <a:t>转移矩阵</a:t>
            </a:r>
            <a:r>
              <a:rPr lang="zh-CN" altLang="en-US">
                <a:solidFill>
                  <a:srgbClr val="000000"/>
                </a:solidFill>
              </a:rPr>
              <a:t>。</a:t>
            </a:r>
          </a:p>
        </p:txBody>
      </p:sp>
      <p:sp>
        <p:nvSpPr>
          <p:cNvPr id="260102" name="Rectangle 6"/>
          <p:cNvSpPr>
            <a:spLocks noChangeArrowheads="1"/>
          </p:cNvSpPr>
          <p:nvPr/>
        </p:nvSpPr>
        <p:spPr bwMode="auto">
          <a:xfrm>
            <a:off x="1155700" y="5051425"/>
            <a:ext cx="7559675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Tx/>
              <a:buFontTx/>
              <a:buNone/>
            </a:pPr>
            <a:r>
              <a:rPr lang="zh-CN" altLang="en-US">
                <a:solidFill>
                  <a:srgbClr val="000000"/>
                </a:solidFill>
              </a:rPr>
              <a:t>这里，</a:t>
            </a:r>
            <a:r>
              <a:rPr lang="en-US" altLang="zh-CN">
                <a:solidFill>
                  <a:srgbClr val="C00000"/>
                </a:solidFill>
              </a:rPr>
              <a:t>p</a:t>
            </a:r>
            <a:r>
              <a:rPr lang="en-US" altLang="zh-CN" baseline="-25000">
                <a:solidFill>
                  <a:srgbClr val="C00000"/>
                </a:solidFill>
              </a:rPr>
              <a:t>ij</a:t>
            </a:r>
            <a:r>
              <a:rPr lang="en-US" altLang="zh-CN">
                <a:solidFill>
                  <a:srgbClr val="C00000"/>
                </a:solidFill>
              </a:rPr>
              <a:t>(s, t)</a:t>
            </a:r>
            <a:r>
              <a:rPr lang="zh-CN" altLang="en-US">
                <a:solidFill>
                  <a:srgbClr val="000000"/>
                </a:solidFill>
              </a:rPr>
              <a:t>的</a:t>
            </a:r>
            <a:r>
              <a:rPr lang="zh-CN" altLang="en-US">
                <a:solidFill>
                  <a:srgbClr val="000000"/>
                </a:solidFill>
                <a:sym typeface="Symbol" panose="05050102010706020507" pitchFamily="18" charset="2"/>
              </a:rPr>
              <a:t>直观意义是：</a:t>
            </a:r>
            <a:r>
              <a:rPr lang="zh-CN" altLang="en-US">
                <a:solidFill>
                  <a:srgbClr val="0000FF"/>
                </a:solidFill>
                <a:sym typeface="Symbol" panose="05050102010706020507" pitchFamily="18" charset="2"/>
              </a:rPr>
              <a:t>系统</a:t>
            </a:r>
            <a:r>
              <a:rPr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(</a:t>
            </a:r>
            <a:r>
              <a:rPr lang="zh-CN" altLang="en-US">
                <a:solidFill>
                  <a:srgbClr val="0000FF"/>
                </a:solidFill>
                <a:sym typeface="Symbol" panose="05050102010706020507" pitchFamily="18" charset="2"/>
              </a:rPr>
              <a:t>或质点</a:t>
            </a:r>
            <a:r>
              <a:rPr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)</a:t>
            </a:r>
            <a:r>
              <a:rPr lang="zh-CN" altLang="en-US">
                <a:solidFill>
                  <a:srgbClr val="0000FF"/>
                </a:solidFill>
                <a:sym typeface="Symbol" panose="05050102010706020507" pitchFamily="18" charset="2"/>
              </a:rPr>
              <a:t>在时刻</a:t>
            </a:r>
            <a:r>
              <a:rPr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s</a:t>
            </a:r>
            <a:r>
              <a:rPr lang="zh-CN" altLang="en-US">
                <a:solidFill>
                  <a:srgbClr val="0000FF"/>
                </a:solidFill>
                <a:sym typeface="Symbol" panose="05050102010706020507" pitchFamily="18" charset="2"/>
              </a:rPr>
              <a:t>时处于状态</a:t>
            </a:r>
            <a:r>
              <a:rPr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i</a:t>
            </a:r>
            <a:r>
              <a:rPr lang="zh-CN" altLang="en-US">
                <a:solidFill>
                  <a:srgbClr val="0000FF"/>
                </a:solidFill>
                <a:sym typeface="Symbol" panose="05050102010706020507" pitchFamily="18" charset="2"/>
              </a:rPr>
              <a:t>，再经过</a:t>
            </a:r>
            <a:r>
              <a:rPr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t</a:t>
            </a:r>
            <a:r>
              <a:rPr lang="zh-CN" altLang="en-US">
                <a:solidFill>
                  <a:srgbClr val="0000FF"/>
                </a:solidFill>
                <a:sym typeface="Symbol" panose="05050102010706020507" pitchFamily="18" charset="2"/>
              </a:rPr>
              <a:t>时间转到状态</a:t>
            </a:r>
            <a:r>
              <a:rPr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j</a:t>
            </a:r>
            <a:r>
              <a:rPr lang="zh-CN" altLang="en-US">
                <a:solidFill>
                  <a:srgbClr val="0000FF"/>
                </a:solidFill>
                <a:sym typeface="Symbol" panose="05050102010706020507" pitchFamily="18" charset="2"/>
              </a:rPr>
              <a:t>的条件概率。</a:t>
            </a:r>
          </a:p>
        </p:txBody>
      </p:sp>
      <p:sp>
        <p:nvSpPr>
          <p:cNvPr id="2253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ea typeface="黑体" panose="02010609060101010101" pitchFamily="49" charset="-122"/>
              </a:rPr>
              <a:t>25</a:t>
            </a:r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－</a:t>
            </a:r>
            <a:fld id="{0754CE51-6072-4083-86E7-B47DDA4E3F60}" type="slidenum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pPr/>
              <a:t>17</a:t>
            </a:fld>
            <a:endParaRPr lang="zh-CN" altLang="en-US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0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0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9" grpId="0" build="p"/>
      <p:bldP spid="260101" grpId="0" autoUpdateAnimBg="0"/>
      <p:bldP spid="26010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连续参数齐次马氏链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idx="1"/>
          </p:nvPr>
        </p:nvSpPr>
        <p:spPr>
          <a:xfrm>
            <a:off x="1189038" y="1130300"/>
            <a:ext cx="7559675" cy="4837113"/>
          </a:xfrm>
        </p:spPr>
        <p:txBody>
          <a:bodyPr/>
          <a:lstStyle/>
          <a:p>
            <a:pPr marL="0" indent="612000" algn="just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/>
              <a:t>若</a:t>
            </a:r>
            <a:r>
              <a:rPr lang="en-US" altLang="zh-CN" sz="2400" dirty="0" smtClean="0">
                <a:sym typeface="Symbol" panose="05050102010706020507" pitchFamily="18" charset="2"/>
              </a:rPr>
              <a:t>{X(t), t0}</a:t>
            </a:r>
            <a:r>
              <a:rPr lang="zh-CN" altLang="en-US" sz="2400" dirty="0" smtClean="0">
                <a:sym typeface="Symbol" panose="05050102010706020507" pitchFamily="18" charset="2"/>
              </a:rPr>
              <a:t>为连续参数马氏链的转移概率</a:t>
            </a:r>
            <a:r>
              <a:rPr lang="en-US" altLang="zh-CN" sz="2400" dirty="0" err="1" smtClean="0">
                <a:sym typeface="Symbol" panose="05050102010706020507" pitchFamily="18" charset="2"/>
              </a:rPr>
              <a:t>p</a:t>
            </a:r>
            <a:r>
              <a:rPr lang="en-US" altLang="zh-CN" sz="2400" baseline="-25000" dirty="0" err="1" smtClean="0">
                <a:sym typeface="Symbol" panose="05050102010706020507" pitchFamily="18" charset="2"/>
              </a:rPr>
              <a:t>ij</a:t>
            </a:r>
            <a:r>
              <a:rPr lang="en-US" altLang="zh-CN" sz="2400" dirty="0" smtClean="0">
                <a:sym typeface="Symbol" panose="05050102010706020507" pitchFamily="18" charset="2"/>
              </a:rPr>
              <a:t>(s, t)</a:t>
            </a:r>
            <a:r>
              <a:rPr lang="zh-CN" altLang="en-US" sz="2400" dirty="0" smtClean="0">
                <a:sym typeface="Symbol" panose="05050102010706020507" pitchFamily="18" charset="2"/>
              </a:rPr>
              <a:t>与</a:t>
            </a:r>
            <a:r>
              <a:rPr lang="zh-CN" altLang="en-US" sz="2400" dirty="0">
                <a:solidFill>
                  <a:srgbClr val="000000"/>
                </a:solidFill>
                <a:sym typeface="Symbol" panose="05050102010706020507" pitchFamily="18" charset="2"/>
              </a:rPr>
              <a:t>时间起点</a:t>
            </a:r>
            <a:r>
              <a:rPr lang="en-US" altLang="zh-CN" sz="2400" dirty="0">
                <a:solidFill>
                  <a:srgbClr val="000000"/>
                </a:solidFill>
                <a:sym typeface="Symbol" panose="05050102010706020507" pitchFamily="18" charset="2"/>
              </a:rPr>
              <a:t>s</a:t>
            </a:r>
            <a:r>
              <a:rPr lang="zh-CN" altLang="en-US" sz="2400" dirty="0">
                <a:solidFill>
                  <a:srgbClr val="000000"/>
                </a:solidFill>
                <a:sym typeface="Symbol" panose="05050102010706020507" pitchFamily="18" charset="2"/>
              </a:rPr>
              <a:t>无关，即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rgbClr val="000000"/>
                </a:solidFill>
                <a:sym typeface="Symbol" panose="05050102010706020507" pitchFamily="18" charset="2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sym typeface="Symbol" panose="05050102010706020507" pitchFamily="18" charset="2"/>
              </a:rPr>
              <a:t>p</a:t>
            </a:r>
            <a:r>
              <a:rPr lang="en-US" altLang="zh-CN" sz="2400" baseline="-25000" dirty="0" err="1">
                <a:solidFill>
                  <a:srgbClr val="000000"/>
                </a:solidFill>
                <a:sym typeface="Symbol" panose="05050102010706020507" pitchFamily="18" charset="2"/>
              </a:rPr>
              <a:t>ij</a:t>
            </a:r>
            <a:r>
              <a:rPr lang="en-US" altLang="zh-CN" sz="2400" dirty="0">
                <a:solidFill>
                  <a:srgbClr val="000000"/>
                </a:solidFill>
                <a:sym typeface="Symbol" panose="05050102010706020507" pitchFamily="18" charset="2"/>
              </a:rPr>
              <a:t>(s, t)</a:t>
            </a:r>
            <a:r>
              <a:rPr lang="zh-CN" altLang="en-US" sz="2400" dirty="0">
                <a:solidFill>
                  <a:srgbClr val="000000"/>
                </a:solidFill>
                <a:sym typeface="Symbol" panose="05050102010706020507" pitchFamily="18" charset="2"/>
              </a:rPr>
              <a:t>＝</a:t>
            </a:r>
            <a:r>
              <a:rPr lang="en-US" altLang="zh-CN" sz="2400" dirty="0">
                <a:solidFill>
                  <a:srgbClr val="000000"/>
                </a:solidFill>
                <a:sym typeface="Symbol" panose="05050102010706020507" pitchFamily="18" charset="2"/>
              </a:rPr>
              <a:t>P{X(</a:t>
            </a:r>
            <a:r>
              <a:rPr lang="en-US" altLang="zh-CN" sz="2400" dirty="0" err="1">
                <a:solidFill>
                  <a:srgbClr val="000000"/>
                </a:solidFill>
                <a:sym typeface="Symbol" panose="05050102010706020507" pitchFamily="18" charset="2"/>
              </a:rPr>
              <a:t>s+t</a:t>
            </a:r>
            <a:r>
              <a:rPr lang="en-US" altLang="zh-CN" sz="2400" dirty="0">
                <a:solidFill>
                  <a:srgbClr val="000000"/>
                </a:solidFill>
                <a:sym typeface="Symbol" panose="05050102010706020507" pitchFamily="18" charset="2"/>
              </a:rPr>
              <a:t>)=</a:t>
            </a:r>
            <a:r>
              <a:rPr lang="en-US" altLang="zh-CN" sz="2400" dirty="0" err="1">
                <a:solidFill>
                  <a:srgbClr val="000000"/>
                </a:solidFill>
                <a:sym typeface="Symbol" panose="05050102010706020507" pitchFamily="18" charset="2"/>
              </a:rPr>
              <a:t>j|X</a:t>
            </a:r>
            <a:r>
              <a:rPr lang="en-US" altLang="zh-CN" sz="2400" dirty="0">
                <a:solidFill>
                  <a:srgbClr val="000000"/>
                </a:solidFill>
                <a:sym typeface="Symbol" panose="05050102010706020507" pitchFamily="18" charset="2"/>
              </a:rPr>
              <a:t>(s)=</a:t>
            </a:r>
            <a:r>
              <a:rPr lang="en-US" altLang="zh-CN" sz="2400" dirty="0" err="1">
                <a:solidFill>
                  <a:srgbClr val="000000"/>
                </a:solidFill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sym typeface="Symbol" panose="05050102010706020507" pitchFamily="18" charset="2"/>
              </a:rPr>
              <a:t>}</a:t>
            </a:r>
            <a:r>
              <a:rPr lang="zh-CN" altLang="en-US" sz="2400" dirty="0">
                <a:solidFill>
                  <a:srgbClr val="000000"/>
                </a:solidFill>
                <a:sym typeface="Symbol" panose="05050102010706020507" pitchFamily="18" charset="2"/>
              </a:rPr>
              <a:t>＝</a:t>
            </a:r>
            <a:r>
              <a:rPr lang="en-US" altLang="zh-CN" sz="2400" dirty="0" err="1">
                <a:solidFill>
                  <a:srgbClr val="000000"/>
                </a:solidFill>
                <a:sym typeface="Symbol" panose="05050102010706020507" pitchFamily="18" charset="2"/>
              </a:rPr>
              <a:t>p</a:t>
            </a:r>
            <a:r>
              <a:rPr lang="en-US" altLang="zh-CN" sz="2400" baseline="-25000" dirty="0" err="1">
                <a:solidFill>
                  <a:srgbClr val="000000"/>
                </a:solidFill>
                <a:sym typeface="Symbol" panose="05050102010706020507" pitchFamily="18" charset="2"/>
              </a:rPr>
              <a:t>ij</a:t>
            </a:r>
            <a:r>
              <a:rPr lang="en-US" altLang="zh-CN" sz="2400" dirty="0">
                <a:solidFill>
                  <a:srgbClr val="000000"/>
                </a:solidFill>
                <a:sym typeface="Symbol" panose="05050102010706020507" pitchFamily="18" charset="2"/>
              </a:rPr>
              <a:t>(t)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rgbClr val="000000"/>
                </a:solidFill>
                <a:sym typeface="Symbol" panose="05050102010706020507" pitchFamily="18" charset="2"/>
              </a:rPr>
              <a:t>则称</a:t>
            </a:r>
            <a:r>
              <a:rPr lang="en-US" altLang="zh-CN" sz="2400" dirty="0">
                <a:solidFill>
                  <a:srgbClr val="000000"/>
                </a:solidFill>
                <a:sym typeface="Symbol" panose="05050102010706020507" pitchFamily="18" charset="2"/>
              </a:rPr>
              <a:t>{X(t), t0}</a:t>
            </a:r>
            <a:r>
              <a:rPr lang="zh-CN" altLang="en-US" sz="2400" dirty="0">
                <a:solidFill>
                  <a:srgbClr val="000000"/>
                </a:solidFill>
                <a:sym typeface="Symbol" panose="05050102010706020507" pitchFamily="18" charset="2"/>
              </a:rPr>
              <a:t>为</a:t>
            </a:r>
            <a:r>
              <a:rPr lang="zh-CN" altLang="en-US" sz="2400" dirty="0">
                <a:solidFill>
                  <a:srgbClr val="CC00CC"/>
                </a:solidFill>
              </a:rPr>
              <a:t>连续参数齐次马氏链</a:t>
            </a:r>
            <a:r>
              <a:rPr lang="zh-CN" altLang="en-US" sz="2400" dirty="0" smtClean="0">
                <a:solidFill>
                  <a:srgbClr val="000000"/>
                </a:solidFill>
              </a:rPr>
              <a:t>。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solidFill>
                  <a:srgbClr val="000000"/>
                </a:solidFill>
              </a:rPr>
              <a:t>类似</a:t>
            </a:r>
            <a:r>
              <a:rPr lang="zh-CN" altLang="en-US" sz="2400" dirty="0">
                <a:solidFill>
                  <a:srgbClr val="000000"/>
                </a:solidFill>
              </a:rPr>
              <a:t>地，</a:t>
            </a:r>
            <a:endParaRPr lang="zh-CN" altLang="en-US" sz="2400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marL="0" indent="0" algn="ctr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solidFill>
                  <a:srgbClr val="000000"/>
                </a:solidFill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</a:rPr>
              <a:t>P(t)</a:t>
            </a:r>
            <a:r>
              <a:rPr lang="zh-CN" altLang="en-US" sz="2400" dirty="0">
                <a:solidFill>
                  <a:srgbClr val="000000"/>
                </a:solidFill>
              </a:rPr>
              <a:t>＝</a:t>
            </a:r>
            <a:r>
              <a:rPr lang="en-US" altLang="zh-CN" sz="2400" dirty="0">
                <a:solidFill>
                  <a:srgbClr val="000000"/>
                </a:solidFill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sym typeface="Symbol" panose="05050102010706020507" pitchFamily="18" charset="2"/>
              </a:rPr>
              <a:t>p</a:t>
            </a:r>
            <a:r>
              <a:rPr lang="en-US" altLang="zh-CN" sz="2400" baseline="-25000" dirty="0" err="1">
                <a:solidFill>
                  <a:srgbClr val="000000"/>
                </a:solidFill>
                <a:sym typeface="Symbol" panose="05050102010706020507" pitchFamily="18" charset="2"/>
              </a:rPr>
              <a:t>ij</a:t>
            </a:r>
            <a:r>
              <a:rPr lang="en-US" altLang="zh-CN" sz="2400" dirty="0">
                <a:solidFill>
                  <a:srgbClr val="000000"/>
                </a:solidFill>
                <a:sym typeface="Symbol" panose="05050102010706020507" pitchFamily="18" charset="2"/>
              </a:rPr>
              <a:t>(t)</a:t>
            </a:r>
            <a:r>
              <a:rPr lang="en-US" altLang="zh-CN" sz="2400" dirty="0">
                <a:solidFill>
                  <a:srgbClr val="000000"/>
                </a:solidFill>
              </a:rPr>
              <a:t>)</a:t>
            </a:r>
            <a:r>
              <a:rPr lang="en-US" altLang="zh-CN" sz="2400" baseline="-25000" dirty="0" err="1">
                <a:solidFill>
                  <a:srgbClr val="000000"/>
                </a:solidFill>
              </a:rPr>
              <a:t>i</a:t>
            </a:r>
            <a:r>
              <a:rPr lang="en-US" altLang="zh-CN" sz="2400" baseline="-25000" dirty="0">
                <a:solidFill>
                  <a:srgbClr val="000000"/>
                </a:solidFill>
              </a:rPr>
              <a:t>, </a:t>
            </a:r>
            <a:r>
              <a:rPr lang="en-US" altLang="zh-CN" sz="2400" baseline="-25000" dirty="0" err="1">
                <a:solidFill>
                  <a:srgbClr val="000000"/>
                </a:solidFill>
              </a:rPr>
              <a:t>j</a:t>
            </a:r>
            <a:r>
              <a:rPr lang="en-US" altLang="zh-CN" sz="2400" baseline="-25000" dirty="0" err="1">
                <a:solidFill>
                  <a:srgbClr val="000000"/>
                </a:solidFill>
                <a:sym typeface="Symbol" panose="05050102010706020507" pitchFamily="18" charset="2"/>
              </a:rPr>
              <a:t>E</a:t>
            </a:r>
            <a:endParaRPr lang="en-US" altLang="zh-CN" sz="2400" baseline="-25000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rgbClr val="000000"/>
                </a:solidFill>
              </a:rPr>
              <a:t>称为此齐次马氏链的</a:t>
            </a:r>
            <a:r>
              <a:rPr lang="zh-CN" altLang="en-US" sz="2400" dirty="0">
                <a:solidFill>
                  <a:srgbClr val="CC00CC"/>
                </a:solidFill>
              </a:rPr>
              <a:t>转移矩阵</a:t>
            </a:r>
            <a:r>
              <a:rPr lang="zh-CN" altLang="en-US" sz="2400" dirty="0" smtClean="0">
                <a:solidFill>
                  <a:srgbClr val="000000"/>
                </a:solidFill>
              </a:rPr>
              <a:t>。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000000"/>
                </a:solidFill>
              </a:rPr>
              <a:t>		0</a:t>
            </a:r>
            <a:r>
              <a:rPr lang="en-US" altLang="zh-CN" sz="2400" dirty="0">
                <a:solidFill>
                  <a:srgbClr val="000000"/>
                </a:solidFill>
                <a:sym typeface="Symbol" panose="05050102010706020507" pitchFamily="18" charset="2"/>
              </a:rPr>
              <a:t>p</a:t>
            </a:r>
            <a:r>
              <a:rPr lang="en-US" altLang="zh-CN" sz="2400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ij</a:t>
            </a:r>
            <a:r>
              <a:rPr lang="en-US" altLang="zh-CN" sz="2400" dirty="0">
                <a:solidFill>
                  <a:srgbClr val="000000"/>
                </a:solidFill>
                <a:sym typeface="Symbol" panose="05050102010706020507" pitchFamily="18" charset="2"/>
              </a:rPr>
              <a:t>(t)1</a:t>
            </a:r>
            <a:r>
              <a:rPr lang="zh-CN" altLang="en-US" sz="2400" dirty="0">
                <a:solidFill>
                  <a:srgbClr val="000000"/>
                </a:solidFill>
                <a:sym typeface="Symbol" panose="05050102010706020507" pitchFamily="18" charset="2"/>
              </a:rPr>
              <a:t>，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sz="2400" dirty="0">
              <a:solidFill>
                <a:srgbClr val="000000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sz="2400" dirty="0">
              <a:solidFill>
                <a:srgbClr val="000000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sz="2400" dirty="0" smtClean="0">
              <a:sym typeface="Symbol" panose="05050102010706020507" pitchFamily="18" charset="2"/>
            </a:endParaRPr>
          </a:p>
        </p:txBody>
      </p:sp>
      <p:sp>
        <p:nvSpPr>
          <p:cNvPr id="2458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2254A17-33D3-41E2-9A61-1206D9D5D0C1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pPr/>
              <a:t>2019/11/4</a:t>
            </a:fld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24581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261125" name="Object 5"/>
          <p:cNvGraphicFramePr>
            <a:graphicFrameLocks noChangeAspect="1"/>
          </p:cNvGraphicFramePr>
          <p:nvPr/>
        </p:nvGraphicFramePr>
        <p:xfrm>
          <a:off x="4573588" y="4213225"/>
          <a:ext cx="151130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1" name="Equation" r:id="rId4" imgW="812447" imgH="355446" progId="Equation.3">
                  <p:embed/>
                </p:oleObj>
              </mc:Choice>
              <mc:Fallback>
                <p:oleObj name="Equation" r:id="rId4" imgW="812447" imgH="35544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3588" y="4213225"/>
                        <a:ext cx="1511300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1219200" y="2895600"/>
            <a:ext cx="76962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00"/>
                </a:solidFill>
              </a:rPr>
              <a:t>    </a:t>
            </a:r>
            <a:endParaRPr lang="zh-CN" altLang="en-US" sz="240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261127" name="Rectangle 7"/>
          <p:cNvSpPr>
            <a:spLocks noChangeArrowheads="1"/>
          </p:cNvSpPr>
          <p:nvPr/>
        </p:nvSpPr>
        <p:spPr bwMode="auto">
          <a:xfrm>
            <a:off x="1189038" y="4826000"/>
            <a:ext cx="7559675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611188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</a:rPr>
              <a:t>一般地，我们要求齐次马氏链的转移概率函数满足如下的</a:t>
            </a:r>
            <a:r>
              <a:rPr lang="zh-CN" altLang="en-US" sz="2400">
                <a:solidFill>
                  <a:srgbClr val="0000FF"/>
                </a:solidFill>
              </a:rPr>
              <a:t>连续性条件</a:t>
            </a:r>
            <a:r>
              <a:rPr lang="zh-CN" altLang="en-US" sz="2400">
                <a:solidFill>
                  <a:srgbClr val="000000"/>
                </a:solidFill>
              </a:rPr>
              <a:t>：</a:t>
            </a:r>
            <a:endParaRPr lang="zh-CN" altLang="en-US" sz="240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261128" name="Object 8"/>
          <p:cNvGraphicFramePr>
            <a:graphicFrameLocks noChangeAspect="1"/>
          </p:cNvGraphicFramePr>
          <p:nvPr/>
        </p:nvGraphicFramePr>
        <p:xfrm>
          <a:off x="3048000" y="5584825"/>
          <a:ext cx="3352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2" name="Equation" r:id="rId6" imgW="1676400" imgH="469900" progId="Equation.3">
                  <p:embed/>
                </p:oleObj>
              </mc:Choice>
              <mc:Fallback>
                <p:oleObj name="Equation" r:id="rId6" imgW="1676400" imgH="469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584825"/>
                        <a:ext cx="33528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ea typeface="黑体" panose="02010609060101010101" pitchFamily="49" charset="-122"/>
              </a:rPr>
              <a:t>25</a:t>
            </a:r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－</a:t>
            </a:r>
            <a:fld id="{387798DD-0C0C-4952-A062-06300394C525}" type="slidenum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pPr/>
              <a:t>18</a:t>
            </a:fld>
            <a:endParaRPr lang="zh-CN" altLang="en-US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1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1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1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1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26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1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1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26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3" grpId="0" build="p"/>
      <p:bldP spid="261127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ym typeface="Symbol" panose="05050102010706020507" pitchFamily="18" charset="2"/>
              </a:rPr>
              <a:t>绝对分布、遍历性、平稳分布</a:t>
            </a:r>
          </a:p>
        </p:txBody>
      </p:sp>
      <p:sp>
        <p:nvSpPr>
          <p:cNvPr id="262147" name="Rectangle 1027"/>
          <p:cNvSpPr>
            <a:spLocks noGrp="1" noChangeArrowheads="1"/>
          </p:cNvSpPr>
          <p:nvPr>
            <p:ph idx="1"/>
          </p:nvPr>
        </p:nvSpPr>
        <p:spPr>
          <a:xfrm>
            <a:off x="1066800" y="1143000"/>
            <a:ext cx="7848600" cy="369888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2400" smtClean="0">
                <a:sym typeface="Symbol" panose="05050102010706020507" pitchFamily="18" charset="2"/>
              </a:rPr>
              <a:t>设</a:t>
            </a:r>
            <a:r>
              <a:rPr lang="en-US" altLang="zh-CN" sz="2400" smtClean="0">
                <a:sym typeface="Symbol" panose="05050102010706020507" pitchFamily="18" charset="2"/>
              </a:rPr>
              <a:t>{X(t), t0}</a:t>
            </a:r>
            <a:r>
              <a:rPr lang="zh-CN" altLang="en-US" sz="2400" smtClean="0">
                <a:sym typeface="Symbol" panose="05050102010706020507" pitchFamily="18" charset="2"/>
              </a:rPr>
              <a:t>为连续参数齐次马氏链</a:t>
            </a:r>
          </a:p>
        </p:txBody>
      </p:sp>
      <p:sp>
        <p:nvSpPr>
          <p:cNvPr id="2662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643ACF5-EAD2-45C0-A4D3-A58FFE35C266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pPr/>
              <a:t>2019/11/4</a:t>
            </a:fld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2662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262150" name="Rectangle 1030"/>
          <p:cNvSpPr>
            <a:spLocks noChangeArrowheads="1"/>
          </p:cNvSpPr>
          <p:nvPr/>
        </p:nvSpPr>
        <p:spPr bwMode="auto">
          <a:xfrm>
            <a:off x="1495425" y="6096000"/>
            <a:ext cx="7170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sym typeface="Symbol" panose="05050102010706020507" pitchFamily="18" charset="2"/>
              </a:rPr>
              <a:t>则称</a:t>
            </a:r>
            <a:r>
              <a:rPr lang="en-US" altLang="zh-CN" sz="2400">
                <a:solidFill>
                  <a:srgbClr val="000000"/>
                </a:solidFill>
                <a:sym typeface="Symbol" panose="05050102010706020507" pitchFamily="18" charset="2"/>
              </a:rPr>
              <a:t>{v</a:t>
            </a:r>
            <a:r>
              <a:rPr lang="en-US" altLang="zh-CN" sz="2400" baseline="-25000">
                <a:solidFill>
                  <a:srgbClr val="000000"/>
                </a:solidFill>
                <a:sym typeface="Symbol" panose="05050102010706020507" pitchFamily="18" charset="2"/>
              </a:rPr>
              <a:t>j</a:t>
            </a:r>
            <a:r>
              <a:rPr lang="zh-CN" altLang="en-US" sz="2400">
                <a:solidFill>
                  <a:srgbClr val="000000"/>
                </a:solidFill>
                <a:sym typeface="Symbol" panose="05050102010706020507" pitchFamily="18" charset="2"/>
              </a:rPr>
              <a:t>，</a:t>
            </a:r>
            <a:r>
              <a:rPr lang="en-US" altLang="zh-CN" sz="2400">
                <a:solidFill>
                  <a:srgbClr val="000000"/>
                </a:solidFill>
                <a:sym typeface="Symbol" panose="05050102010706020507" pitchFamily="18" charset="2"/>
              </a:rPr>
              <a:t>jE}</a:t>
            </a:r>
            <a:r>
              <a:rPr lang="zh-CN" altLang="en-US" sz="2400">
                <a:solidFill>
                  <a:srgbClr val="000000"/>
                </a:solidFill>
                <a:sym typeface="Symbol" panose="05050102010706020507" pitchFamily="18" charset="2"/>
              </a:rPr>
              <a:t>为齐次马氏链</a:t>
            </a:r>
            <a:r>
              <a:rPr lang="en-US" altLang="zh-CN" sz="2400">
                <a:solidFill>
                  <a:srgbClr val="000000"/>
                </a:solidFill>
                <a:sym typeface="Symbol" panose="05050102010706020507" pitchFamily="18" charset="2"/>
              </a:rPr>
              <a:t>{X(t), t0}</a:t>
            </a:r>
            <a:r>
              <a:rPr lang="zh-CN" altLang="en-US" sz="2400">
                <a:solidFill>
                  <a:srgbClr val="000000"/>
                </a:solidFill>
                <a:sym typeface="Symbol" panose="05050102010706020507" pitchFamily="18" charset="2"/>
              </a:rPr>
              <a:t>的</a:t>
            </a:r>
            <a:r>
              <a:rPr lang="zh-CN" altLang="en-US" sz="2400">
                <a:solidFill>
                  <a:srgbClr val="CC00CC"/>
                </a:solidFill>
                <a:sym typeface="Symbol" panose="05050102010706020507" pitchFamily="18" charset="2"/>
              </a:rPr>
              <a:t>平稳分布</a:t>
            </a:r>
            <a:r>
              <a:rPr lang="zh-CN" altLang="en-US" sz="2400" b="0">
                <a:solidFill>
                  <a:srgbClr val="000000"/>
                </a:solidFill>
                <a:sym typeface="Symbol" panose="05050102010706020507" pitchFamily="18" charset="2"/>
              </a:rPr>
              <a:t>。</a:t>
            </a:r>
          </a:p>
        </p:txBody>
      </p:sp>
      <p:graphicFrame>
        <p:nvGraphicFramePr>
          <p:cNvPr id="262151" name="Object 1031"/>
          <p:cNvGraphicFramePr>
            <a:graphicFrameLocks noChangeAspect="1"/>
          </p:cNvGraphicFramePr>
          <p:nvPr/>
        </p:nvGraphicFramePr>
        <p:xfrm>
          <a:off x="4029075" y="4941888"/>
          <a:ext cx="1911350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5" name="公式" r:id="rId4" imgW="1091726" imgH="698197" progId="Equation.3">
                  <p:embed/>
                </p:oleObj>
              </mc:Choice>
              <mc:Fallback>
                <p:oleObj name="公式" r:id="rId4" imgW="1091726" imgH="698197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9075" y="4941888"/>
                        <a:ext cx="1911350" cy="122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152" name="Rectangle 1032"/>
          <p:cNvSpPr>
            <a:spLocks noChangeArrowheads="1"/>
          </p:cNvSpPr>
          <p:nvPr/>
        </p:nvSpPr>
        <p:spPr bwMode="auto">
          <a:xfrm>
            <a:off x="1116013" y="1484313"/>
            <a:ext cx="7777162" cy="184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533400" indent="-5334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6600CC"/>
              </a:buClr>
              <a:buFont typeface="Wingdings" panose="05000000000000000000" pitchFamily="2" charset="2"/>
              <a:buAutoNum type="arabicParenR"/>
            </a:pPr>
            <a:r>
              <a:rPr lang="en-US" altLang="zh-CN" sz="2400">
                <a:solidFill>
                  <a:srgbClr val="000000"/>
                </a:solidFill>
                <a:sym typeface="Symbol" panose="05050102010706020507" pitchFamily="18" charset="2"/>
              </a:rPr>
              <a:t>p</a:t>
            </a:r>
            <a:r>
              <a:rPr lang="en-US" altLang="zh-CN" sz="2400" baseline="-25000">
                <a:solidFill>
                  <a:srgbClr val="000000"/>
                </a:solidFill>
                <a:sym typeface="Symbol" panose="05050102010706020507" pitchFamily="18" charset="2"/>
              </a:rPr>
              <a:t>j</a:t>
            </a:r>
            <a:r>
              <a:rPr lang="zh-CN" altLang="en-US" sz="2400">
                <a:solidFill>
                  <a:srgbClr val="000000"/>
                </a:solidFill>
                <a:sym typeface="Symbol" panose="05050102010706020507" pitchFamily="18" charset="2"/>
              </a:rPr>
              <a:t>＝</a:t>
            </a:r>
            <a:r>
              <a:rPr lang="en-US" altLang="zh-CN" sz="2400">
                <a:solidFill>
                  <a:srgbClr val="000000"/>
                </a:solidFill>
                <a:sym typeface="Symbol" panose="05050102010706020507" pitchFamily="18" charset="2"/>
              </a:rPr>
              <a:t>P{X(0)=j}</a:t>
            </a:r>
            <a:r>
              <a:rPr lang="zh-CN" altLang="en-US" sz="2400">
                <a:solidFill>
                  <a:srgbClr val="000000"/>
                </a:solidFill>
                <a:sym typeface="Symbol" panose="05050102010706020507" pitchFamily="18" charset="2"/>
              </a:rPr>
              <a:t>，</a:t>
            </a:r>
            <a:r>
              <a:rPr lang="en-US" altLang="zh-CN" sz="2400">
                <a:solidFill>
                  <a:srgbClr val="000000"/>
                </a:solidFill>
                <a:sym typeface="Symbol" panose="05050102010706020507" pitchFamily="18" charset="2"/>
              </a:rPr>
              <a:t>jE</a:t>
            </a:r>
            <a:r>
              <a:rPr lang="zh-CN" altLang="en-US" sz="2400">
                <a:solidFill>
                  <a:srgbClr val="000000"/>
                </a:solidFill>
                <a:sym typeface="Symbol" panose="05050102010706020507" pitchFamily="18" charset="2"/>
              </a:rPr>
              <a:t>，称</a:t>
            </a:r>
            <a:r>
              <a:rPr lang="en-US" altLang="zh-CN" sz="2400">
                <a:solidFill>
                  <a:srgbClr val="000000"/>
                </a:solidFill>
                <a:sym typeface="Symbol" panose="05050102010706020507" pitchFamily="18" charset="2"/>
              </a:rPr>
              <a:t>{p</a:t>
            </a:r>
            <a:r>
              <a:rPr lang="en-US" altLang="zh-CN" sz="2400" baseline="-25000">
                <a:solidFill>
                  <a:srgbClr val="000000"/>
                </a:solidFill>
                <a:sym typeface="Symbol" panose="05050102010706020507" pitchFamily="18" charset="2"/>
              </a:rPr>
              <a:t>j</a:t>
            </a:r>
            <a:r>
              <a:rPr lang="en-US" altLang="zh-CN" sz="2400">
                <a:solidFill>
                  <a:srgbClr val="000000"/>
                </a:solidFill>
                <a:sym typeface="Symbol" panose="05050102010706020507" pitchFamily="18" charset="2"/>
              </a:rPr>
              <a:t>, jE}</a:t>
            </a:r>
            <a:r>
              <a:rPr lang="zh-CN" altLang="en-US" sz="2400">
                <a:solidFill>
                  <a:srgbClr val="000000"/>
                </a:solidFill>
                <a:sym typeface="Symbol" panose="05050102010706020507" pitchFamily="18" charset="2"/>
              </a:rPr>
              <a:t>为该马氏链的</a:t>
            </a:r>
            <a:r>
              <a:rPr lang="zh-CN" altLang="en-US" sz="2400">
                <a:solidFill>
                  <a:srgbClr val="CC00CC"/>
                </a:solidFill>
                <a:sym typeface="Symbol" panose="05050102010706020507" pitchFamily="18" charset="2"/>
              </a:rPr>
              <a:t>初始分布</a:t>
            </a:r>
            <a:r>
              <a:rPr lang="zh-CN" altLang="en-US" sz="2400">
                <a:solidFill>
                  <a:srgbClr val="000000"/>
                </a:solidFill>
                <a:sym typeface="Symbol" panose="05050102010706020507" pitchFamily="18" charset="2"/>
              </a:rPr>
              <a:t>；</a:t>
            </a:r>
          </a:p>
          <a:p>
            <a:pPr eaLnBrk="1" hangingPunct="1">
              <a:lnSpc>
                <a:spcPct val="100000"/>
              </a:lnSpc>
              <a:buClr>
                <a:srgbClr val="6600CC"/>
              </a:buClr>
              <a:buFont typeface="Wingdings" panose="05000000000000000000" pitchFamily="2" charset="2"/>
              <a:buAutoNum type="arabicParenR"/>
            </a:pPr>
            <a:r>
              <a:rPr lang="en-US" altLang="zh-CN" sz="2400">
                <a:solidFill>
                  <a:srgbClr val="000000"/>
                </a:solidFill>
                <a:sym typeface="Symbol" panose="05050102010706020507" pitchFamily="18" charset="2"/>
              </a:rPr>
              <a:t>P</a:t>
            </a:r>
            <a:r>
              <a:rPr lang="en-US" altLang="zh-CN" sz="2400" baseline="-25000">
                <a:solidFill>
                  <a:srgbClr val="000000"/>
                </a:solidFill>
                <a:sym typeface="Symbol" panose="05050102010706020507" pitchFamily="18" charset="2"/>
              </a:rPr>
              <a:t>j</a:t>
            </a:r>
            <a:r>
              <a:rPr lang="en-US" altLang="zh-CN" sz="2400">
                <a:solidFill>
                  <a:srgbClr val="000000"/>
                </a:solidFill>
                <a:sym typeface="Symbol" panose="05050102010706020507" pitchFamily="18" charset="2"/>
              </a:rPr>
              <a:t>(t)</a:t>
            </a:r>
            <a:r>
              <a:rPr lang="zh-CN" altLang="en-US" sz="2400">
                <a:solidFill>
                  <a:srgbClr val="000000"/>
                </a:solidFill>
                <a:sym typeface="Symbol" panose="05050102010706020507" pitchFamily="18" charset="2"/>
              </a:rPr>
              <a:t>＝</a:t>
            </a:r>
            <a:r>
              <a:rPr lang="en-US" altLang="zh-CN" sz="2400">
                <a:solidFill>
                  <a:srgbClr val="000000"/>
                </a:solidFill>
                <a:sym typeface="Symbol" panose="05050102010706020507" pitchFamily="18" charset="2"/>
              </a:rPr>
              <a:t>P{X(t)=j}</a:t>
            </a:r>
            <a:r>
              <a:rPr lang="zh-CN" altLang="en-US" sz="2400">
                <a:solidFill>
                  <a:srgbClr val="000000"/>
                </a:solidFill>
                <a:sym typeface="Symbol" panose="05050102010706020507" pitchFamily="18" charset="2"/>
              </a:rPr>
              <a:t>，</a:t>
            </a:r>
            <a:r>
              <a:rPr lang="en-US" altLang="zh-CN" sz="2400">
                <a:solidFill>
                  <a:srgbClr val="000000"/>
                </a:solidFill>
                <a:sym typeface="Symbol" panose="05050102010706020507" pitchFamily="18" charset="2"/>
              </a:rPr>
              <a:t>jE</a:t>
            </a:r>
            <a:r>
              <a:rPr lang="zh-CN" altLang="en-US" sz="2400">
                <a:solidFill>
                  <a:srgbClr val="000000"/>
                </a:solidFill>
                <a:sym typeface="Symbol" panose="05050102010706020507" pitchFamily="18" charset="2"/>
              </a:rPr>
              <a:t>，称</a:t>
            </a:r>
            <a:r>
              <a:rPr lang="en-US" altLang="zh-CN" sz="2400">
                <a:solidFill>
                  <a:srgbClr val="000000"/>
                </a:solidFill>
                <a:sym typeface="Symbol" panose="05050102010706020507" pitchFamily="18" charset="2"/>
              </a:rPr>
              <a:t>{p</a:t>
            </a:r>
            <a:r>
              <a:rPr lang="en-US" altLang="zh-CN" sz="2400" baseline="-25000">
                <a:solidFill>
                  <a:srgbClr val="000000"/>
                </a:solidFill>
                <a:sym typeface="Symbol" panose="05050102010706020507" pitchFamily="18" charset="2"/>
              </a:rPr>
              <a:t>j</a:t>
            </a:r>
            <a:r>
              <a:rPr lang="en-US" altLang="zh-CN" sz="2400">
                <a:solidFill>
                  <a:srgbClr val="000000"/>
                </a:solidFill>
                <a:sym typeface="Symbol" panose="05050102010706020507" pitchFamily="18" charset="2"/>
              </a:rPr>
              <a:t>(t), jE}</a:t>
            </a:r>
            <a:r>
              <a:rPr lang="zh-CN" altLang="en-US" sz="2400">
                <a:solidFill>
                  <a:srgbClr val="000000"/>
                </a:solidFill>
                <a:sym typeface="Symbol" panose="05050102010706020507" pitchFamily="18" charset="2"/>
              </a:rPr>
              <a:t>为该马氏链的</a:t>
            </a:r>
            <a:r>
              <a:rPr lang="zh-CN" altLang="en-US" sz="2400">
                <a:solidFill>
                  <a:srgbClr val="CC00CC"/>
                </a:solidFill>
                <a:sym typeface="Symbol" panose="05050102010706020507" pitchFamily="18" charset="2"/>
              </a:rPr>
              <a:t>绝对分布</a:t>
            </a:r>
            <a:r>
              <a:rPr lang="zh-CN" altLang="en-US" sz="2400">
                <a:solidFill>
                  <a:srgbClr val="000000"/>
                </a:solidFill>
                <a:sym typeface="Symbol" panose="05050102010706020507" pitchFamily="18" charset="2"/>
              </a:rPr>
              <a:t>；</a:t>
            </a:r>
          </a:p>
          <a:p>
            <a:pPr eaLnBrk="1" hangingPunct="1">
              <a:lnSpc>
                <a:spcPct val="100000"/>
              </a:lnSpc>
              <a:buClr>
                <a:srgbClr val="6600CC"/>
              </a:buClr>
              <a:buFont typeface="Wingdings" panose="05000000000000000000" pitchFamily="2" charset="2"/>
              <a:buAutoNum type="arabicParenR"/>
            </a:pPr>
            <a:r>
              <a:rPr lang="zh-CN" altLang="en-US" sz="2400">
                <a:solidFill>
                  <a:srgbClr val="000000"/>
                </a:solidFill>
                <a:sym typeface="Symbol" panose="05050102010706020507" pitchFamily="18" charset="2"/>
              </a:rPr>
              <a:t>如果转移概率极限存在，</a:t>
            </a:r>
          </a:p>
        </p:txBody>
      </p:sp>
      <p:sp>
        <p:nvSpPr>
          <p:cNvPr id="262153" name="Rectangle 1033"/>
          <p:cNvSpPr>
            <a:spLocks noChangeArrowheads="1"/>
          </p:cNvSpPr>
          <p:nvPr/>
        </p:nvSpPr>
        <p:spPr bwMode="auto">
          <a:xfrm>
            <a:off x="1619250" y="2852738"/>
            <a:ext cx="7273925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533400" indent="-5334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r"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sym typeface="Symbol" panose="05050102010706020507" pitchFamily="18" charset="2"/>
              </a:rPr>
              <a:t>   ，且</a:t>
            </a:r>
          </a:p>
          <a:p>
            <a:pPr algn="dist"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sym typeface="Symbol" panose="05050102010706020507" pitchFamily="18" charset="2"/>
              </a:rPr>
              <a:t>与</a:t>
            </a:r>
            <a:r>
              <a:rPr lang="en-US" altLang="zh-CN" sz="2400">
                <a:solidFill>
                  <a:srgbClr val="000000"/>
                </a:solidFill>
                <a:sym typeface="Symbol" panose="05050102010706020507" pitchFamily="18" charset="2"/>
              </a:rPr>
              <a:t>i</a:t>
            </a:r>
            <a:r>
              <a:rPr lang="zh-CN" altLang="en-US" sz="2400">
                <a:solidFill>
                  <a:srgbClr val="000000"/>
                </a:solidFill>
                <a:sym typeface="Symbol" panose="05050102010706020507" pitchFamily="18" charset="2"/>
              </a:rPr>
              <a:t>无关则称此连续参数齐次马氏链为</a:t>
            </a:r>
            <a:r>
              <a:rPr lang="zh-CN" altLang="en-US" sz="2400">
                <a:solidFill>
                  <a:srgbClr val="CC00CC"/>
                </a:solidFill>
                <a:sym typeface="Symbol" panose="05050102010706020507" pitchFamily="18" charset="2"/>
              </a:rPr>
              <a:t>遍历的马氏链</a:t>
            </a:r>
            <a:r>
              <a:rPr lang="zh-CN" altLang="en-US" sz="2400">
                <a:solidFill>
                  <a:srgbClr val="000000"/>
                </a:solidFill>
                <a:sym typeface="Symbol" panose="05050102010706020507" pitchFamily="18" charset="2"/>
              </a:rPr>
              <a:t>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sym typeface="Symbol" panose="05050102010706020507" pitchFamily="18" charset="2"/>
              </a:rPr>
              <a:t>此时，我们说该链具有</a:t>
            </a:r>
            <a:r>
              <a:rPr lang="zh-CN" altLang="en-US" sz="2400">
                <a:solidFill>
                  <a:srgbClr val="CC00CC"/>
                </a:solidFill>
                <a:sym typeface="Symbol" panose="05050102010706020507" pitchFamily="18" charset="2"/>
              </a:rPr>
              <a:t>遍历性</a:t>
            </a:r>
            <a:r>
              <a:rPr lang="zh-CN" altLang="en-US" sz="2400">
                <a:solidFill>
                  <a:srgbClr val="000000"/>
                </a:solidFill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262155" name="Rectangle 1035"/>
          <p:cNvSpPr>
            <a:spLocks noChangeArrowheads="1"/>
          </p:cNvSpPr>
          <p:nvPr/>
        </p:nvSpPr>
        <p:spPr bwMode="auto">
          <a:xfrm>
            <a:off x="1116013" y="4292600"/>
            <a:ext cx="7777162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533400" indent="-5334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990600" indent="-53340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6600CC"/>
              </a:buClr>
              <a:buFont typeface="Wingdings" panose="05000000000000000000" pitchFamily="2" charset="2"/>
              <a:buAutoNum type="arabicParenR" startAt="4"/>
            </a:pPr>
            <a:r>
              <a:rPr lang="zh-CN" altLang="en-US" sz="2400">
                <a:solidFill>
                  <a:srgbClr val="000000"/>
                </a:solidFill>
                <a:sym typeface="Symbol" panose="05050102010706020507" pitchFamily="18" charset="2"/>
              </a:rPr>
              <a:t>若</a:t>
            </a:r>
            <a:r>
              <a:rPr lang="en-US" altLang="zh-CN" sz="2400" baseline="-25000">
                <a:solidFill>
                  <a:srgbClr val="000000"/>
                </a:solidFill>
                <a:sym typeface="Symbol" panose="05050102010706020507" pitchFamily="18" charset="2"/>
              </a:rPr>
              <a:t>j</a:t>
            </a:r>
            <a:r>
              <a:rPr lang="en-US" altLang="zh-CN" sz="2400">
                <a:solidFill>
                  <a:srgbClr val="000000"/>
                </a:solidFill>
                <a:sym typeface="Symbol" panose="05050102010706020507" pitchFamily="18" charset="2"/>
              </a:rPr>
              <a:t>&gt;0</a:t>
            </a:r>
            <a:r>
              <a:rPr lang="zh-CN" altLang="en-US" sz="2400">
                <a:solidFill>
                  <a:srgbClr val="000000"/>
                </a:solidFill>
                <a:sym typeface="Symbol" panose="05050102010706020507" pitchFamily="18" charset="2"/>
              </a:rPr>
              <a:t>，           ，则称</a:t>
            </a:r>
            <a:r>
              <a:rPr lang="en-US" altLang="zh-CN" sz="2400">
                <a:solidFill>
                  <a:srgbClr val="000000"/>
                </a:solidFill>
                <a:sym typeface="Symbol" panose="05050102010706020507" pitchFamily="18" charset="2"/>
              </a:rPr>
              <a:t>{</a:t>
            </a:r>
            <a:r>
              <a:rPr lang="en-US" altLang="zh-CN" sz="2400" baseline="-25000">
                <a:solidFill>
                  <a:srgbClr val="000000"/>
                </a:solidFill>
                <a:sym typeface="Symbol" panose="05050102010706020507" pitchFamily="18" charset="2"/>
              </a:rPr>
              <a:t>j</a:t>
            </a:r>
            <a:r>
              <a:rPr lang="en-US" altLang="zh-CN" sz="2400">
                <a:solidFill>
                  <a:srgbClr val="000000"/>
                </a:solidFill>
                <a:sym typeface="Symbol" panose="05050102010706020507" pitchFamily="18" charset="2"/>
              </a:rPr>
              <a:t>, jE}</a:t>
            </a:r>
            <a:r>
              <a:rPr lang="zh-CN" altLang="en-US" sz="2400">
                <a:solidFill>
                  <a:srgbClr val="000000"/>
                </a:solidFill>
                <a:sym typeface="Symbol" panose="05050102010706020507" pitchFamily="18" charset="2"/>
              </a:rPr>
              <a:t>为齐次马氏链</a:t>
            </a:r>
            <a:r>
              <a:rPr lang="en-US" altLang="zh-CN" sz="2400">
                <a:solidFill>
                  <a:srgbClr val="000000"/>
                </a:solidFill>
                <a:sym typeface="Symbol" panose="05050102010706020507" pitchFamily="18" charset="2"/>
              </a:rPr>
              <a:t>{X(t), t0}</a:t>
            </a:r>
          </a:p>
          <a:p>
            <a:pPr lvl="1" eaLnBrk="1" hangingPunct="1">
              <a:buClr>
                <a:srgbClr val="6600CC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sym typeface="Symbol" panose="05050102010706020507" pitchFamily="18" charset="2"/>
              </a:rPr>
              <a:t>的</a:t>
            </a:r>
            <a:r>
              <a:rPr lang="zh-CN" altLang="en-US" sz="2400">
                <a:solidFill>
                  <a:srgbClr val="CC00CC"/>
                </a:solidFill>
                <a:sym typeface="Symbol" panose="05050102010706020507" pitchFamily="18" charset="2"/>
              </a:rPr>
              <a:t>极限分布</a:t>
            </a:r>
            <a:r>
              <a:rPr lang="zh-CN" altLang="en-US" sz="2400">
                <a:solidFill>
                  <a:srgbClr val="000000"/>
                </a:solidFill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262156" name="Rectangle 1036"/>
          <p:cNvSpPr>
            <a:spLocks noChangeArrowheads="1"/>
          </p:cNvSpPr>
          <p:nvPr/>
        </p:nvSpPr>
        <p:spPr bwMode="auto">
          <a:xfrm>
            <a:off x="1116013" y="5373688"/>
            <a:ext cx="77771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533400" indent="-5334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6600CC"/>
              </a:buClr>
              <a:buFont typeface="Wingdings" panose="05000000000000000000" pitchFamily="2" charset="2"/>
              <a:buAutoNum type="arabicParenR" startAt="5"/>
            </a:pPr>
            <a:r>
              <a:rPr lang="zh-CN" altLang="en-US" sz="2400">
                <a:solidFill>
                  <a:srgbClr val="000000"/>
                </a:solidFill>
                <a:sym typeface="Symbol" panose="05050102010706020507" pitchFamily="18" charset="2"/>
              </a:rPr>
              <a:t>如果</a:t>
            </a:r>
            <a:r>
              <a:rPr lang="en-US" altLang="zh-CN" sz="2400">
                <a:solidFill>
                  <a:srgbClr val="000000"/>
                </a:solidFill>
                <a:sym typeface="Symbol" panose="05050102010706020507" pitchFamily="18" charset="2"/>
              </a:rPr>
              <a:t>{v</a:t>
            </a:r>
            <a:r>
              <a:rPr lang="en-US" altLang="zh-CN" sz="2400" baseline="-25000">
                <a:solidFill>
                  <a:srgbClr val="000000"/>
                </a:solidFill>
                <a:sym typeface="Symbol" panose="05050102010706020507" pitchFamily="18" charset="2"/>
              </a:rPr>
              <a:t>j</a:t>
            </a:r>
            <a:r>
              <a:rPr lang="en-US" altLang="zh-CN" sz="2400">
                <a:solidFill>
                  <a:srgbClr val="000000"/>
                </a:solidFill>
                <a:sym typeface="Symbol" panose="05050102010706020507" pitchFamily="18" charset="2"/>
              </a:rPr>
              <a:t>, jE}</a:t>
            </a:r>
            <a:r>
              <a:rPr lang="zh-CN" altLang="en-US" sz="2400">
                <a:solidFill>
                  <a:srgbClr val="000000"/>
                </a:solidFill>
                <a:sym typeface="Symbol" panose="05050102010706020507" pitchFamily="18" charset="2"/>
              </a:rPr>
              <a:t>满足</a:t>
            </a:r>
          </a:p>
        </p:txBody>
      </p:sp>
      <p:graphicFrame>
        <p:nvGraphicFramePr>
          <p:cNvPr id="262149" name="Object 1029"/>
          <p:cNvGraphicFramePr>
            <a:graphicFrameLocks noChangeAspect="1"/>
          </p:cNvGraphicFramePr>
          <p:nvPr/>
        </p:nvGraphicFramePr>
        <p:xfrm>
          <a:off x="2797175" y="4313238"/>
          <a:ext cx="8382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6" name="Equation" r:id="rId6" imgW="596641" imgH="355446" progId="Equation.3">
                  <p:embed/>
                </p:oleObj>
              </mc:Choice>
              <mc:Fallback>
                <p:oleObj name="Equation" r:id="rId6" imgW="596641" imgH="355446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7175" y="4313238"/>
                        <a:ext cx="83820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48" name="Object 1028"/>
          <p:cNvGraphicFramePr>
            <a:graphicFrameLocks noChangeAspect="1"/>
          </p:cNvGraphicFramePr>
          <p:nvPr/>
        </p:nvGraphicFramePr>
        <p:xfrm>
          <a:off x="5075238" y="2852738"/>
          <a:ext cx="31686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7" name="Equation" r:id="rId8" imgW="1714500" imgH="279400" progId="Equation.3">
                  <p:embed/>
                </p:oleObj>
              </mc:Choice>
              <mc:Fallback>
                <p:oleObj name="Equation" r:id="rId8" imgW="1714500" imgH="2794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238" y="2852738"/>
                        <a:ext cx="316865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ea typeface="黑体" panose="02010609060101010101" pitchFamily="49" charset="-122"/>
              </a:rPr>
              <a:t>25</a:t>
            </a:r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－</a:t>
            </a:r>
            <a:fld id="{502CAFA5-384A-4D52-90CB-098D96E12290}" type="slidenum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pPr/>
              <a:t>19</a:t>
            </a:fld>
            <a:endParaRPr lang="zh-CN" altLang="en-US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2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2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2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2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2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2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2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2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2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2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2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2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2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2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2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2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2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2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62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2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7" grpId="0" build="p" autoUpdateAnimBg="0" advAuto="0"/>
      <p:bldP spid="262150" grpId="0" autoUpdateAnimBg="0"/>
      <p:bldP spid="262152" grpId="0" build="p" autoUpdateAnimBg="0" advAuto="0"/>
      <p:bldP spid="262153" grpId="0" build="p" autoUpdateAnimBg="0" advAuto="0"/>
      <p:bldP spid="262155" grpId="0" autoUpdateAnimBg="0"/>
      <p:bldP spid="262156" grpId="0" build="p" autoUpdateAnimBg="0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AD46DC2-B9F1-4969-9876-B25E78E3ACB8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pPr/>
              <a:t>2019/11/4</a:t>
            </a:fld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6147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上一讲内容回顾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76375" y="1125538"/>
            <a:ext cx="7108825" cy="526891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4800" smtClean="0">
                <a:solidFill>
                  <a:srgbClr val="0000FF"/>
                </a:solidFill>
              </a:rPr>
              <a:t>齐次马氏链状态的分类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sz="4000" smtClean="0">
                <a:solidFill>
                  <a:srgbClr val="CC00CC"/>
                </a:solidFill>
                <a:sym typeface="Symbol" panose="05050102010706020507" pitchFamily="18" charset="2"/>
              </a:rPr>
              <a:t>互通  首达</a:t>
            </a:r>
            <a:endParaRPr lang="zh-CN" altLang="en-US" sz="4000" smtClean="0">
              <a:solidFill>
                <a:srgbClr val="CC00CC"/>
              </a:solidFill>
            </a:endParaRP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sz="4000" smtClean="0">
                <a:solidFill>
                  <a:srgbClr val="CC00CC"/>
                </a:solidFill>
              </a:rPr>
              <a:t>常返与非常返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sz="4000" smtClean="0">
                <a:solidFill>
                  <a:srgbClr val="CC00CC"/>
                </a:solidFill>
              </a:rPr>
              <a:t>正常返与零常返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sz="4000" smtClean="0">
                <a:solidFill>
                  <a:srgbClr val="CC00CC"/>
                </a:solidFill>
              </a:rPr>
              <a:t>状态空间分解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sz="4000" smtClean="0">
                <a:solidFill>
                  <a:srgbClr val="CC00CC"/>
                </a:solidFill>
              </a:rPr>
              <a:t>不可约马氏链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sz="4000" smtClean="0">
                <a:solidFill>
                  <a:srgbClr val="CC00CC"/>
                </a:solidFill>
              </a:rPr>
              <a:t>状态的周期性</a:t>
            </a:r>
          </a:p>
        </p:txBody>
      </p:sp>
      <p:sp>
        <p:nvSpPr>
          <p:cNvPr id="615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ea typeface="黑体" panose="02010609060101010101" pitchFamily="49" charset="-122"/>
              </a:rPr>
              <a:t>25</a:t>
            </a:r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－</a:t>
            </a:r>
            <a:fld id="{9619F4AA-9A3D-41A8-9637-ED495742C992}" type="slidenum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pPr/>
              <a:t>2</a:t>
            </a:fld>
            <a:endParaRPr lang="zh-CN" altLang="en-US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转移概率函数的性质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143000"/>
            <a:ext cx="7696200" cy="442913"/>
          </a:xfrm>
        </p:spPr>
        <p:txBody>
          <a:bodyPr/>
          <a:lstStyle/>
          <a:p>
            <a:pPr eaLnBrk="1" hangingPunct="1">
              <a:buClr>
                <a:srgbClr val="6600CC"/>
              </a:buClr>
            </a:pPr>
            <a:r>
              <a:rPr lang="en-US" altLang="zh-CN" sz="2400" smtClean="0"/>
              <a:t>0</a:t>
            </a:r>
            <a:r>
              <a:rPr lang="en-US" altLang="zh-CN" sz="2400" smtClean="0">
                <a:sym typeface="Symbol" panose="05050102010706020507" pitchFamily="18" charset="2"/>
              </a:rPr>
              <a:t>p</a:t>
            </a:r>
            <a:r>
              <a:rPr lang="en-US" altLang="zh-CN" sz="2400" baseline="-25000" smtClean="0">
                <a:sym typeface="Symbol" panose="05050102010706020507" pitchFamily="18" charset="2"/>
              </a:rPr>
              <a:t>ij</a:t>
            </a:r>
            <a:r>
              <a:rPr lang="en-US" altLang="zh-CN" sz="2400" smtClean="0">
                <a:sym typeface="Symbol" panose="05050102010706020507" pitchFamily="18" charset="2"/>
              </a:rPr>
              <a:t>(t)1</a:t>
            </a:r>
            <a:r>
              <a:rPr lang="zh-CN" altLang="en-US" sz="2400" smtClean="0">
                <a:sym typeface="Symbol" panose="05050102010706020507" pitchFamily="18" charset="2"/>
              </a:rPr>
              <a:t>，</a:t>
            </a:r>
            <a:r>
              <a:rPr lang="en-US" altLang="zh-CN" sz="2400" smtClean="0">
                <a:sym typeface="Symbol" panose="05050102010706020507" pitchFamily="18" charset="2"/>
              </a:rPr>
              <a:t>i, jE</a:t>
            </a:r>
            <a:r>
              <a:rPr lang="zh-CN" altLang="en-US" sz="2400" smtClean="0">
                <a:sym typeface="Symbol" panose="05050102010706020507" pitchFamily="18" charset="2"/>
              </a:rPr>
              <a:t>；</a:t>
            </a:r>
          </a:p>
        </p:txBody>
      </p:sp>
      <p:sp>
        <p:nvSpPr>
          <p:cNvPr id="2867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7FEE1DA-A703-4CB2-A1F2-EFF3F9C45AAD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pPr/>
              <a:t>2019/11/4</a:t>
            </a:fld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28677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263172" name="Object 4"/>
          <p:cNvGraphicFramePr>
            <a:graphicFrameLocks noChangeAspect="1"/>
          </p:cNvGraphicFramePr>
          <p:nvPr/>
        </p:nvGraphicFramePr>
        <p:xfrm>
          <a:off x="4432300" y="1117600"/>
          <a:ext cx="151130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9" name="Equation" r:id="rId4" imgW="812447" imgH="355446" progId="Equation.3">
                  <p:embed/>
                </p:oleObj>
              </mc:Choice>
              <mc:Fallback>
                <p:oleObj name="Equation" r:id="rId4" imgW="812447" imgH="35544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2300" y="1117600"/>
                        <a:ext cx="1511300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1476375" y="2124075"/>
            <a:ext cx="202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</a:rPr>
              <a:t>连续性条件：</a:t>
            </a:r>
            <a:endParaRPr lang="zh-CN" altLang="en-US" sz="2400">
              <a:solidFill>
                <a:srgbClr val="000000"/>
              </a:solidFill>
              <a:latin typeface="黑体" panose="02010609060101010101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263174" name="Object 6"/>
          <p:cNvGraphicFramePr>
            <a:graphicFrameLocks noChangeAspect="1"/>
          </p:cNvGraphicFramePr>
          <p:nvPr/>
        </p:nvGraphicFramePr>
        <p:xfrm>
          <a:off x="3352800" y="1825625"/>
          <a:ext cx="3048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0" name="Equation" r:id="rId6" imgW="1524000" imgH="469900" progId="Equation.3">
                  <p:embed/>
                </p:oleObj>
              </mc:Choice>
              <mc:Fallback>
                <p:oleObj name="Equation" r:id="rId6" imgW="1524000" imgH="469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825625"/>
                        <a:ext cx="30480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3175" name="Rectangle 7"/>
          <p:cNvSpPr>
            <a:spLocks noChangeArrowheads="1"/>
          </p:cNvSpPr>
          <p:nvPr/>
        </p:nvSpPr>
        <p:spPr bwMode="auto">
          <a:xfrm>
            <a:off x="1066800" y="2760663"/>
            <a:ext cx="78486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533400" indent="-5334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6600CC"/>
              </a:buClr>
              <a:buFont typeface="Wingdings" panose="05000000000000000000" pitchFamily="2" charset="2"/>
              <a:buAutoNum type="arabicPeriod" startAt="2"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p</a:t>
            </a:r>
            <a:r>
              <a:rPr lang="en-US" altLang="zh-CN" sz="2400" baseline="-2500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ij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(t)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满足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C-K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方程</a:t>
            </a:r>
          </a:p>
        </p:txBody>
      </p:sp>
      <p:graphicFrame>
        <p:nvGraphicFramePr>
          <p:cNvPr id="263176" name="Object 8"/>
          <p:cNvGraphicFramePr>
            <a:graphicFrameLocks noChangeAspect="1"/>
          </p:cNvGraphicFramePr>
          <p:nvPr/>
        </p:nvGraphicFramePr>
        <p:xfrm>
          <a:off x="2895600" y="3194050"/>
          <a:ext cx="3200400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1" name="Equation" r:id="rId8" imgW="1574800" imgH="342900" progId="Equation.3">
                  <p:embed/>
                </p:oleObj>
              </mc:Choice>
              <mc:Fallback>
                <p:oleObj name="Equation" r:id="rId8" imgW="1574800" imgH="342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194050"/>
                        <a:ext cx="3200400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3177" name="Rectangle 9"/>
          <p:cNvSpPr>
            <a:spLocks noChangeArrowheads="1"/>
          </p:cNvSpPr>
          <p:nvPr/>
        </p:nvSpPr>
        <p:spPr bwMode="auto">
          <a:xfrm>
            <a:off x="1476375" y="3886200"/>
            <a:ext cx="4475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矩阵形式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:	P(t+s)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＝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P(t)P(s)</a:t>
            </a:r>
          </a:p>
        </p:txBody>
      </p:sp>
      <p:sp>
        <p:nvSpPr>
          <p:cNvPr id="263178" name="Rectangle 10"/>
          <p:cNvSpPr>
            <a:spLocks noChangeArrowheads="1"/>
          </p:cNvSpPr>
          <p:nvPr/>
        </p:nvSpPr>
        <p:spPr bwMode="auto">
          <a:xfrm>
            <a:off x="1066800" y="4338638"/>
            <a:ext cx="78486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533400" indent="-5334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6600CC"/>
              </a:buClr>
              <a:buFont typeface="Wingdings" panose="05000000000000000000" pitchFamily="2" charset="2"/>
              <a:buAutoNum type="arabicPeriod" startAt="3"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绝对概率满足</a:t>
            </a:r>
          </a:p>
        </p:txBody>
      </p:sp>
      <p:graphicFrame>
        <p:nvGraphicFramePr>
          <p:cNvPr id="263179" name="Object 11"/>
          <p:cNvGraphicFramePr>
            <a:graphicFrameLocks noChangeAspect="1"/>
          </p:cNvGraphicFramePr>
          <p:nvPr/>
        </p:nvGraphicFramePr>
        <p:xfrm>
          <a:off x="3346450" y="4772025"/>
          <a:ext cx="2297113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2" name="Equation" r:id="rId10" imgW="1129810" imgH="342751" progId="Equation.3">
                  <p:embed/>
                </p:oleObj>
              </mc:Choice>
              <mc:Fallback>
                <p:oleObj name="Equation" r:id="rId10" imgW="1129810" imgH="342751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6450" y="4772025"/>
                        <a:ext cx="2297113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3180" name="Rectangle 12"/>
          <p:cNvSpPr>
            <a:spLocks noChangeArrowheads="1"/>
          </p:cNvSpPr>
          <p:nvPr/>
        </p:nvSpPr>
        <p:spPr bwMode="auto">
          <a:xfrm>
            <a:off x="1476375" y="5464175"/>
            <a:ext cx="65484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如果齐次马氏链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{X(t), t0}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是遍历马氏链，则</a:t>
            </a:r>
          </a:p>
        </p:txBody>
      </p:sp>
      <p:graphicFrame>
        <p:nvGraphicFramePr>
          <p:cNvPr id="263181" name="Object 13"/>
          <p:cNvGraphicFramePr>
            <a:graphicFrameLocks noChangeAspect="1"/>
          </p:cNvGraphicFramePr>
          <p:nvPr/>
        </p:nvGraphicFramePr>
        <p:xfrm>
          <a:off x="2236788" y="5916613"/>
          <a:ext cx="4926012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3" name="Equation" r:id="rId12" imgW="2311400" imgH="279400" progId="Equation.3">
                  <p:embed/>
                </p:oleObj>
              </mc:Choice>
              <mc:Fallback>
                <p:oleObj name="Equation" r:id="rId12" imgW="2311400" imgH="2794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6788" y="5916613"/>
                        <a:ext cx="4926012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ea typeface="黑体" panose="02010609060101010101" pitchFamily="49" charset="-122"/>
              </a:rPr>
              <a:t>25</a:t>
            </a:r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－</a:t>
            </a:r>
            <a:fld id="{6B41F125-A3D1-446C-A263-6F638A09E780}" type="slidenum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pPr/>
              <a:t>20</a:t>
            </a:fld>
            <a:endParaRPr lang="zh-CN" altLang="en-US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3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3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3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3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263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3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3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3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3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263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3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3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263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1" grpId="0" build="p"/>
      <p:bldP spid="263173" grpId="0"/>
      <p:bldP spid="263175" grpId="0" autoUpdateAnimBg="0"/>
      <p:bldP spid="263177" grpId="0" autoUpdateAnimBg="0"/>
      <p:bldP spid="263178" grpId="0" autoUpdateAnimBg="0"/>
      <p:bldP spid="26318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转移概率函数的性质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1)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066800"/>
            <a:ext cx="7848600" cy="16256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Clr>
                <a:srgbClr val="6600CC"/>
              </a:buClr>
              <a:buFont typeface="Wingdings" panose="05000000000000000000" pitchFamily="2" charset="2"/>
              <a:buAutoNum type="arabicPeriod" startAt="4"/>
            </a:pPr>
            <a:r>
              <a:rPr lang="zh-CN" altLang="en-US" sz="2400" smtClean="0"/>
              <a:t>设齐次马氏链</a:t>
            </a:r>
            <a:r>
              <a:rPr lang="en-US" altLang="zh-CN" sz="2400" smtClean="0"/>
              <a:t>{X(t), t</a:t>
            </a:r>
            <a:r>
              <a:rPr lang="en-US" altLang="zh-CN" sz="2400" smtClean="0">
                <a:sym typeface="Symbol" panose="05050102010706020507" pitchFamily="18" charset="2"/>
              </a:rPr>
              <a:t>0</a:t>
            </a:r>
            <a:r>
              <a:rPr lang="en-US" altLang="zh-CN" sz="2400" smtClean="0"/>
              <a:t>}</a:t>
            </a:r>
            <a:r>
              <a:rPr lang="zh-CN" altLang="en-US" sz="2400" smtClean="0"/>
              <a:t>的状态有限，</a:t>
            </a:r>
            <a:r>
              <a:rPr lang="en-US" altLang="zh-CN" sz="2400" smtClean="0"/>
              <a:t>E={0, 1, 2, …, </a:t>
            </a:r>
          </a:p>
          <a:p>
            <a:pPr lvl="1" eaLnBrk="1" hangingPunct="1">
              <a:lnSpc>
                <a:spcPct val="110000"/>
              </a:lnSpc>
              <a:buClr>
                <a:srgbClr val="6600CC"/>
              </a:buClr>
              <a:buFontTx/>
              <a:buNone/>
            </a:pPr>
            <a:r>
              <a:rPr lang="en-US" altLang="zh-CN" sz="2400" smtClean="0"/>
              <a:t>s}</a:t>
            </a:r>
            <a:r>
              <a:rPr lang="zh-CN" altLang="en-US" sz="2400" smtClean="0"/>
              <a:t>，如果存在</a:t>
            </a:r>
            <a:r>
              <a:rPr lang="en-US" altLang="zh-CN" sz="2400" smtClean="0"/>
              <a:t>t</a:t>
            </a:r>
            <a:r>
              <a:rPr lang="en-US" altLang="zh-CN" sz="2400" baseline="-25000" smtClean="0"/>
              <a:t>0</a:t>
            </a:r>
            <a:r>
              <a:rPr lang="en-US" altLang="zh-CN" sz="2400" smtClean="0"/>
              <a:t>&gt;0</a:t>
            </a:r>
            <a:r>
              <a:rPr lang="zh-CN" altLang="en-US" sz="2400" smtClean="0"/>
              <a:t>，使得对任意</a:t>
            </a:r>
            <a:r>
              <a:rPr lang="en-US" altLang="zh-CN" sz="2400" smtClean="0"/>
              <a:t>i, j</a:t>
            </a:r>
            <a:r>
              <a:rPr lang="en-US" altLang="zh-CN" sz="2400" smtClean="0">
                <a:sym typeface="Symbol" panose="05050102010706020507" pitchFamily="18" charset="2"/>
              </a:rPr>
              <a:t>E</a:t>
            </a:r>
            <a:r>
              <a:rPr lang="zh-CN" altLang="en-US" sz="2400" smtClean="0">
                <a:sym typeface="Symbol" panose="05050102010706020507" pitchFamily="18" charset="2"/>
              </a:rPr>
              <a:t>，都有</a:t>
            </a:r>
            <a:r>
              <a:rPr lang="en-US" altLang="zh-CN" sz="2400" smtClean="0">
                <a:sym typeface="Symbol" panose="05050102010706020507" pitchFamily="18" charset="2"/>
              </a:rPr>
              <a:t>p</a:t>
            </a:r>
            <a:r>
              <a:rPr lang="en-US" altLang="zh-CN" sz="2400" baseline="-25000" smtClean="0">
                <a:sym typeface="Symbol" panose="05050102010706020507" pitchFamily="18" charset="2"/>
              </a:rPr>
              <a:t>ij</a:t>
            </a:r>
            <a:r>
              <a:rPr lang="en-US" altLang="zh-CN" sz="2400" smtClean="0">
                <a:sym typeface="Symbol" panose="05050102010706020507" pitchFamily="18" charset="2"/>
              </a:rPr>
              <a:t>(t</a:t>
            </a:r>
            <a:r>
              <a:rPr lang="en-US" altLang="zh-CN" sz="2400" baseline="-25000" smtClean="0">
                <a:sym typeface="Symbol" panose="05050102010706020507" pitchFamily="18" charset="2"/>
              </a:rPr>
              <a:t>0</a:t>
            </a:r>
            <a:r>
              <a:rPr lang="en-US" altLang="zh-CN" sz="2400" smtClean="0">
                <a:sym typeface="Symbol" panose="05050102010706020507" pitchFamily="18" charset="2"/>
              </a:rPr>
              <a:t>)&gt;</a:t>
            </a:r>
          </a:p>
          <a:p>
            <a:pPr lvl="1" eaLnBrk="1" hangingPunct="1">
              <a:lnSpc>
                <a:spcPct val="110000"/>
              </a:lnSpc>
              <a:buClr>
                <a:srgbClr val="6600CC"/>
              </a:buClr>
              <a:buFontTx/>
              <a:buNone/>
            </a:pPr>
            <a:r>
              <a:rPr lang="en-US" altLang="zh-CN" sz="2400" smtClean="0">
                <a:sym typeface="Symbol" panose="05050102010706020507" pitchFamily="18" charset="2"/>
              </a:rPr>
              <a:t>0</a:t>
            </a:r>
            <a:r>
              <a:rPr lang="zh-CN" altLang="en-US" sz="2400" smtClean="0">
                <a:sym typeface="Symbol" panose="05050102010706020507" pitchFamily="18" charset="2"/>
              </a:rPr>
              <a:t>，则此齐次马氏链</a:t>
            </a:r>
            <a:r>
              <a:rPr lang="en-US" altLang="zh-CN" sz="2400" smtClean="0"/>
              <a:t>{X(t), t</a:t>
            </a:r>
            <a:r>
              <a:rPr lang="en-US" altLang="zh-CN" sz="2400" smtClean="0">
                <a:sym typeface="Symbol" panose="05050102010706020507" pitchFamily="18" charset="2"/>
              </a:rPr>
              <a:t>0</a:t>
            </a:r>
            <a:r>
              <a:rPr lang="en-US" altLang="zh-CN" sz="2400" smtClean="0"/>
              <a:t>}</a:t>
            </a:r>
            <a:r>
              <a:rPr lang="zh-CN" altLang="en-US" sz="2400" smtClean="0">
                <a:sym typeface="Symbol" panose="05050102010706020507" pitchFamily="18" charset="2"/>
              </a:rPr>
              <a:t>为遍历的齐次马氏链。</a:t>
            </a:r>
          </a:p>
          <a:p>
            <a:pPr lvl="1" eaLnBrk="1" hangingPunct="1">
              <a:lnSpc>
                <a:spcPct val="110000"/>
              </a:lnSpc>
              <a:buClr>
                <a:srgbClr val="6600CC"/>
              </a:buClr>
              <a:buFontTx/>
              <a:buNone/>
            </a:pPr>
            <a:r>
              <a:rPr lang="zh-CN" altLang="en-US" sz="2400" smtClean="0">
                <a:sym typeface="Symbol" panose="05050102010706020507" pitchFamily="18" charset="2"/>
              </a:rPr>
              <a:t>即</a:t>
            </a:r>
          </a:p>
        </p:txBody>
      </p:sp>
      <p:sp>
        <p:nvSpPr>
          <p:cNvPr id="3072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0014041-F3AC-4DEB-B9FE-8D9C0FB0B3DC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pPr/>
              <a:t>2019/11/4</a:t>
            </a:fld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30725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264196" name="Object 4"/>
          <p:cNvGraphicFramePr>
            <a:graphicFrameLocks noChangeAspect="1"/>
          </p:cNvGraphicFramePr>
          <p:nvPr/>
        </p:nvGraphicFramePr>
        <p:xfrm>
          <a:off x="3276600" y="2205038"/>
          <a:ext cx="3382963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0" name="Equation" r:id="rId4" imgW="1587500" imgH="279400" progId="Equation.3">
                  <p:embed/>
                </p:oleObj>
              </mc:Choice>
              <mc:Fallback>
                <p:oleObj name="Equation" r:id="rId4" imgW="1587500" imgH="279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205038"/>
                        <a:ext cx="3382963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197" name="Rectangle 5"/>
          <p:cNvSpPr>
            <a:spLocks noChangeArrowheads="1"/>
          </p:cNvSpPr>
          <p:nvPr/>
        </p:nvSpPr>
        <p:spPr bwMode="auto">
          <a:xfrm>
            <a:off x="1447800" y="2678113"/>
            <a:ext cx="74676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存在且与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无关，并且极限分布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{</a:t>
            </a:r>
            <a:r>
              <a:rPr lang="en-US" altLang="zh-CN" sz="2400" baseline="-2500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j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,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</a:rPr>
              <a:t>j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E}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是唯一的平稳分布：</a:t>
            </a:r>
          </a:p>
        </p:txBody>
      </p:sp>
      <p:graphicFrame>
        <p:nvGraphicFramePr>
          <p:cNvPr id="264198" name="Object 6"/>
          <p:cNvGraphicFramePr>
            <a:graphicFrameLocks noChangeAspect="1"/>
          </p:cNvGraphicFramePr>
          <p:nvPr/>
        </p:nvGraphicFramePr>
        <p:xfrm>
          <a:off x="2684463" y="3060700"/>
          <a:ext cx="4911725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1" name="Equation" r:id="rId6" imgW="2641600" imgH="355600" progId="Equation.3">
                  <p:embed/>
                </p:oleObj>
              </mc:Choice>
              <mc:Fallback>
                <p:oleObj name="Equation" r:id="rId6" imgW="2641600" imgH="355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4463" y="3060700"/>
                        <a:ext cx="4911725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199" name="Rectangle 7"/>
          <p:cNvSpPr>
            <a:spLocks noChangeArrowheads="1"/>
          </p:cNvSpPr>
          <p:nvPr/>
        </p:nvSpPr>
        <p:spPr bwMode="auto">
          <a:xfrm>
            <a:off x="1066800" y="3581400"/>
            <a:ext cx="78486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533400" indent="-5334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6600CC"/>
              </a:buClr>
              <a:buFont typeface="Wingdings" panose="05000000000000000000" pitchFamily="2" charset="2"/>
              <a:buAutoNum type="arabicPeriod" startAt="5"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</a:rPr>
              <a:t>对固定的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</a:rPr>
              <a:t>i, j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</a:rPr>
              <a:t>，函数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</a:rPr>
              <a:t>p</a:t>
            </a:r>
            <a:r>
              <a:rPr lang="en-US" altLang="zh-CN" sz="2400" baseline="-25000">
                <a:solidFill>
                  <a:srgbClr val="000000"/>
                </a:solidFill>
                <a:latin typeface="黑体" panose="02010609060101010101" pitchFamily="49" charset="-122"/>
              </a:rPr>
              <a:t>ij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</a:rPr>
              <a:t>(t)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</a:rPr>
              <a:t>是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</a:rPr>
              <a:t>t&gt;0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</a:rPr>
              <a:t>的一致连续函数。</a:t>
            </a:r>
          </a:p>
        </p:txBody>
      </p:sp>
      <p:sp>
        <p:nvSpPr>
          <p:cNvPr id="264200" name="Rectangle 8"/>
          <p:cNvSpPr>
            <a:spLocks noChangeArrowheads="1"/>
          </p:cNvSpPr>
          <p:nvPr/>
        </p:nvSpPr>
        <p:spPr bwMode="auto">
          <a:xfrm>
            <a:off x="1066800" y="3981450"/>
            <a:ext cx="78486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533400" indent="-5334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6600CC"/>
              </a:buClr>
              <a:buFont typeface="Wingdings" panose="05000000000000000000" pitchFamily="2" charset="2"/>
              <a:buAutoNum type="arabicPeriod" startAt="6"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</a:rPr>
              <a:t>满足连续性条件的连续参数齐次马氏链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</a:rPr>
              <a:t>{X(t), t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0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</a:rPr>
              <a:t>}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</a:rPr>
              <a:t>存在下列极限</a:t>
            </a:r>
            <a:endParaRPr lang="zh-CN" altLang="en-US" sz="2400">
              <a:solidFill>
                <a:srgbClr val="000000"/>
              </a:solidFill>
              <a:latin typeface="黑体" panose="02010609060101010101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264201" name="Object 9"/>
          <p:cNvGraphicFramePr>
            <a:graphicFrameLocks noChangeAspect="1"/>
          </p:cNvGraphicFramePr>
          <p:nvPr/>
        </p:nvGraphicFramePr>
        <p:xfrm>
          <a:off x="1938338" y="4648200"/>
          <a:ext cx="648970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2" name="公式" r:id="rId8" imgW="3670300" imgH="419100" progId="Equation.3">
                  <p:embed/>
                </p:oleObj>
              </mc:Choice>
              <mc:Fallback>
                <p:oleObj name="公式" r:id="rId8" imgW="3670300" imgH="419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8338" y="4648200"/>
                        <a:ext cx="6489700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202" name="Rectangle 10"/>
          <p:cNvSpPr>
            <a:spLocks noChangeArrowheads="1"/>
          </p:cNvSpPr>
          <p:nvPr/>
        </p:nvSpPr>
        <p:spPr bwMode="auto">
          <a:xfrm>
            <a:off x="1447800" y="5343484"/>
            <a:ext cx="7467600" cy="131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其中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q</a:t>
            </a:r>
            <a:r>
              <a:rPr lang="en-US" altLang="zh-CN" sz="2400" baseline="-25000" dirty="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表示通过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状态</a:t>
            </a:r>
            <a:r>
              <a:rPr lang="en-US" altLang="zh-CN" sz="2400" dirty="0" err="1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的</a:t>
            </a:r>
            <a:r>
              <a:rPr lang="zh-CN" altLang="en-US" sz="2400" dirty="0">
                <a:solidFill>
                  <a:srgbClr val="CC00CC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通过速度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或</a:t>
            </a:r>
            <a:r>
              <a:rPr lang="zh-CN" altLang="en-US" sz="2400" dirty="0">
                <a:solidFill>
                  <a:srgbClr val="CC00CC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通过强度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；</a:t>
            </a:r>
            <a:r>
              <a:rPr lang="en-US" altLang="zh-CN" sz="2400" dirty="0" err="1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q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ij</a:t>
            </a:r>
            <a:r>
              <a:rPr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表示从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状态</a:t>
            </a:r>
            <a:r>
              <a:rPr lang="en-US" altLang="zh-CN" sz="2400" dirty="0" err="1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转移到状态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j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的</a:t>
            </a:r>
            <a:r>
              <a:rPr lang="zh-CN" altLang="en-US" sz="2400" dirty="0">
                <a:solidFill>
                  <a:srgbClr val="CC00CC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速度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或</a:t>
            </a:r>
            <a:r>
              <a:rPr lang="zh-CN" altLang="en-US" sz="2400" dirty="0">
                <a:solidFill>
                  <a:srgbClr val="CC00CC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强度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，</a:t>
            </a:r>
            <a:r>
              <a:rPr lang="en-US" altLang="zh-CN" sz="2400" dirty="0" err="1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q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ij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统称</a:t>
            </a:r>
            <a:r>
              <a:rPr lang="zh-CN" altLang="en-US" sz="2400" dirty="0">
                <a:solidFill>
                  <a:srgbClr val="CC00CC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转移速度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3073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ea typeface="黑体" panose="02010609060101010101" pitchFamily="49" charset="-122"/>
              </a:rPr>
              <a:t>25</a:t>
            </a:r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－</a:t>
            </a:r>
            <a:fld id="{B53C2D64-576E-42F1-804F-4E8C9563B38E}" type="slidenum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pPr/>
              <a:t>21</a:t>
            </a:fld>
            <a:endParaRPr lang="zh-CN" altLang="en-US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4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4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4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4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4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4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4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4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264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64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4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5" grpId="0" build="p"/>
      <p:bldP spid="264197" grpId="0"/>
      <p:bldP spid="264199" grpId="0" autoUpdateAnimBg="0"/>
      <p:bldP spid="264200" grpId="0" autoUpdateAnimBg="0"/>
      <p:bldP spid="264202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ym typeface="Symbol" panose="05050102010706020507" pitchFamily="18" charset="2"/>
              </a:rPr>
              <a:t>状态转移速度矩阵</a:t>
            </a:r>
            <a:endParaRPr lang="zh-CN" altLang="en-US" smtClean="0"/>
          </a:p>
        </p:txBody>
      </p:sp>
      <p:sp>
        <p:nvSpPr>
          <p:cNvPr id="265219" name="Rectangle 3"/>
          <p:cNvSpPr>
            <a:spLocks noGrp="1" noChangeArrowheads="1"/>
          </p:cNvSpPr>
          <p:nvPr>
            <p:ph idx="1"/>
          </p:nvPr>
        </p:nvSpPr>
        <p:spPr>
          <a:xfrm>
            <a:off x="1116013" y="1106488"/>
            <a:ext cx="7559675" cy="738187"/>
          </a:xfrm>
        </p:spPr>
        <p:txBody>
          <a:bodyPr/>
          <a:lstStyle/>
          <a:p>
            <a:pPr marL="0" indent="611188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2400" smtClean="0"/>
              <a:t>设连续参数齐次马氏链</a:t>
            </a:r>
            <a:r>
              <a:rPr lang="en-US" altLang="zh-CN" sz="2400" smtClean="0"/>
              <a:t>{X(t), t</a:t>
            </a:r>
            <a:r>
              <a:rPr lang="en-US" altLang="zh-CN" sz="2400" smtClean="0">
                <a:sym typeface="Symbol" panose="05050102010706020507" pitchFamily="18" charset="2"/>
              </a:rPr>
              <a:t>0</a:t>
            </a:r>
            <a:r>
              <a:rPr lang="en-US" altLang="zh-CN" sz="2400" smtClean="0"/>
              <a:t>}</a:t>
            </a:r>
            <a:r>
              <a:rPr lang="zh-CN" altLang="en-US" sz="2400" smtClean="0"/>
              <a:t>，状态空间</a:t>
            </a:r>
            <a:r>
              <a:rPr lang="en-US" altLang="zh-CN" sz="2400" smtClean="0"/>
              <a:t>E={0, 1, 2, …, s}</a:t>
            </a:r>
            <a:r>
              <a:rPr lang="zh-CN" altLang="en-US" sz="2400" smtClean="0"/>
              <a:t>，下面</a:t>
            </a:r>
            <a:r>
              <a:rPr lang="en-US" altLang="zh-CN" sz="2400" smtClean="0"/>
              <a:t>s+1</a:t>
            </a:r>
            <a:r>
              <a:rPr lang="zh-CN" altLang="en-US" sz="2400" smtClean="0"/>
              <a:t>阶方阵：</a:t>
            </a:r>
            <a:endParaRPr lang="zh-CN" altLang="en-US" sz="2400" smtClean="0">
              <a:sym typeface="Symbol" panose="05050102010706020507" pitchFamily="18" charset="2"/>
            </a:endParaRPr>
          </a:p>
        </p:txBody>
      </p:sp>
      <p:sp>
        <p:nvSpPr>
          <p:cNvPr id="3277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EF39111-306D-4A41-8D84-5B1B798A01B0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pPr/>
              <a:t>2019/11/4</a:t>
            </a:fld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3277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265220" name="Object 4"/>
          <p:cNvGraphicFramePr>
            <a:graphicFrameLocks noChangeAspect="1"/>
          </p:cNvGraphicFramePr>
          <p:nvPr/>
        </p:nvGraphicFramePr>
        <p:xfrm>
          <a:off x="2667000" y="1773238"/>
          <a:ext cx="4495800" cy="221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4" name="Equation" r:id="rId4" imgW="2374900" imgH="1168400" progId="Equation.3">
                  <p:embed/>
                </p:oleObj>
              </mc:Choice>
              <mc:Fallback>
                <p:oleObj name="Equation" r:id="rId4" imgW="2374900" imgH="1168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773238"/>
                        <a:ext cx="4495800" cy="221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5221" name="Rectangle 5"/>
          <p:cNvSpPr>
            <a:spLocks noChangeArrowheads="1"/>
          </p:cNvSpPr>
          <p:nvPr/>
        </p:nvSpPr>
        <p:spPr bwMode="auto">
          <a:xfrm>
            <a:off x="1116013" y="3906838"/>
            <a:ext cx="75596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sym typeface="Symbol" panose="05050102010706020507" pitchFamily="18" charset="2"/>
              </a:rPr>
              <a:t>称为齐次马氏链</a:t>
            </a:r>
            <a:r>
              <a:rPr lang="en-US" altLang="zh-CN" sz="2400">
                <a:solidFill>
                  <a:srgbClr val="000000"/>
                </a:solidFill>
              </a:rPr>
              <a:t>{X(t), t</a:t>
            </a:r>
            <a:r>
              <a:rPr lang="en-US" altLang="zh-CN" sz="2400">
                <a:solidFill>
                  <a:srgbClr val="000000"/>
                </a:solidFill>
                <a:sym typeface="Symbol" panose="05050102010706020507" pitchFamily="18" charset="2"/>
              </a:rPr>
              <a:t>0</a:t>
            </a:r>
            <a:r>
              <a:rPr lang="en-US" altLang="zh-CN" sz="2400">
                <a:solidFill>
                  <a:srgbClr val="000000"/>
                </a:solidFill>
              </a:rPr>
              <a:t>}</a:t>
            </a:r>
            <a:r>
              <a:rPr lang="zh-CN" altLang="en-US" sz="2400">
                <a:solidFill>
                  <a:srgbClr val="000000"/>
                </a:solidFill>
                <a:sym typeface="Symbol" panose="05050102010706020507" pitchFamily="18" charset="2"/>
              </a:rPr>
              <a:t>的</a:t>
            </a:r>
            <a:r>
              <a:rPr lang="zh-CN" altLang="en-US" sz="2400">
                <a:solidFill>
                  <a:srgbClr val="CC00CC"/>
                </a:solidFill>
                <a:sym typeface="Symbol" panose="05050102010706020507" pitchFamily="18" charset="2"/>
              </a:rPr>
              <a:t>状态转移速度矩阵</a:t>
            </a:r>
            <a:r>
              <a:rPr lang="zh-CN" altLang="en-US" sz="2400">
                <a:solidFill>
                  <a:srgbClr val="000000"/>
                </a:solidFill>
                <a:sym typeface="Symbol" panose="05050102010706020507" pitchFamily="18" charset="2"/>
              </a:rPr>
              <a:t>，简称</a:t>
            </a:r>
            <a:r>
              <a:rPr lang="en-US" altLang="zh-CN" sz="2400">
                <a:solidFill>
                  <a:srgbClr val="CC00CC"/>
                </a:solidFill>
                <a:sym typeface="Symbol" panose="05050102010706020507" pitchFamily="18" charset="2"/>
              </a:rPr>
              <a:t>Q-</a:t>
            </a:r>
            <a:r>
              <a:rPr lang="zh-CN" altLang="en-US" sz="2400">
                <a:solidFill>
                  <a:srgbClr val="CC00CC"/>
                </a:solidFill>
                <a:sym typeface="Symbol" panose="05050102010706020507" pitchFamily="18" charset="2"/>
              </a:rPr>
              <a:t>矩阵</a:t>
            </a:r>
            <a:r>
              <a:rPr lang="zh-CN" altLang="en-US" sz="2400">
                <a:solidFill>
                  <a:srgbClr val="000000"/>
                </a:solidFill>
                <a:sym typeface="Symbol" panose="05050102010706020507" pitchFamily="18" charset="2"/>
              </a:rPr>
              <a:t>。</a:t>
            </a:r>
          </a:p>
        </p:txBody>
      </p:sp>
      <p:graphicFrame>
        <p:nvGraphicFramePr>
          <p:cNvPr id="265222" name="Object 6"/>
          <p:cNvGraphicFramePr>
            <a:graphicFrameLocks noChangeAspect="1"/>
          </p:cNvGraphicFramePr>
          <p:nvPr/>
        </p:nvGraphicFramePr>
        <p:xfrm>
          <a:off x="3429000" y="5121275"/>
          <a:ext cx="2740025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5" name="Equation" r:id="rId6" imgW="1473200" imgH="495300" progId="Equation.3">
                  <p:embed/>
                </p:oleObj>
              </mc:Choice>
              <mc:Fallback>
                <p:oleObj name="Equation" r:id="rId6" imgW="1473200" imgH="495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21275"/>
                        <a:ext cx="2740025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5223" name="Rectangle 7"/>
          <p:cNvSpPr>
            <a:spLocks noChangeArrowheads="1"/>
          </p:cNvSpPr>
          <p:nvPr/>
        </p:nvSpPr>
        <p:spPr bwMode="auto">
          <a:xfrm>
            <a:off x="1116013" y="4678363"/>
            <a:ext cx="75596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611188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sym typeface="Symbol" panose="05050102010706020507" pitchFamily="18" charset="2"/>
              </a:rPr>
              <a:t>由连续性条件和导数的定义，显然有</a:t>
            </a:r>
          </a:p>
        </p:txBody>
      </p:sp>
      <p:sp>
        <p:nvSpPr>
          <p:cNvPr id="265224" name="Rectangle 8"/>
          <p:cNvSpPr>
            <a:spLocks noChangeArrowheads="1"/>
          </p:cNvSpPr>
          <p:nvPr/>
        </p:nvSpPr>
        <p:spPr bwMode="auto">
          <a:xfrm>
            <a:off x="1116013" y="6030913"/>
            <a:ext cx="755967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sym typeface="Symbol" panose="05050102010706020507" pitchFamily="18" charset="2"/>
              </a:rPr>
              <a:t>即			</a:t>
            </a:r>
            <a:r>
              <a:rPr lang="en-US" altLang="zh-CN" sz="2400">
                <a:solidFill>
                  <a:srgbClr val="000000"/>
                </a:solidFill>
                <a:sym typeface="Symbol" panose="05050102010706020507" pitchFamily="18" charset="2"/>
              </a:rPr>
              <a:t>P’(+0)</a:t>
            </a:r>
            <a:r>
              <a:rPr lang="zh-CN" altLang="en-US" sz="2400">
                <a:solidFill>
                  <a:srgbClr val="000000"/>
                </a:solidFill>
                <a:sym typeface="Symbol" panose="05050102010706020507" pitchFamily="18" charset="2"/>
              </a:rPr>
              <a:t>＝</a:t>
            </a:r>
            <a:r>
              <a:rPr lang="en-US" altLang="zh-CN" sz="2400">
                <a:solidFill>
                  <a:srgbClr val="000000"/>
                </a:solidFill>
                <a:sym typeface="Symbol" panose="05050102010706020507" pitchFamily="18" charset="2"/>
              </a:rPr>
              <a:t>Q</a:t>
            </a:r>
            <a:r>
              <a:rPr lang="zh-CN" altLang="en-US" sz="2400">
                <a:solidFill>
                  <a:srgbClr val="000000"/>
                </a:solidFill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3277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ea typeface="黑体" panose="02010609060101010101" pitchFamily="49" charset="-122"/>
              </a:rPr>
              <a:t>25</a:t>
            </a:r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－</a:t>
            </a:r>
            <a:fld id="{3D0B024F-1BAB-4FBE-9883-600BA407EC75}" type="slidenum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pPr/>
              <a:t>22</a:t>
            </a:fld>
            <a:endParaRPr lang="zh-CN" altLang="en-US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6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5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5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5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5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9" grpId="0" build="p"/>
      <p:bldP spid="265221" grpId="0"/>
      <p:bldP spid="265223" grpId="0" autoUpdateAnimBg="0"/>
      <p:bldP spid="265224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转移概率函数的性质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2)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066800"/>
            <a:ext cx="7848600" cy="8128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Clr>
                <a:srgbClr val="6600CC"/>
              </a:buClr>
              <a:buFont typeface="Wingdings" panose="05000000000000000000" pitchFamily="2" charset="2"/>
              <a:buAutoNum type="arabicPeriod" startAt="7"/>
            </a:pPr>
            <a:r>
              <a:rPr lang="zh-CN" altLang="en-US" sz="2400" smtClean="0"/>
              <a:t>设齐次马氏链</a:t>
            </a:r>
            <a:r>
              <a:rPr lang="en-US" altLang="zh-CN" sz="2400" smtClean="0"/>
              <a:t>{X(t), t</a:t>
            </a:r>
            <a:r>
              <a:rPr lang="en-US" altLang="zh-CN" sz="2400" smtClean="0">
                <a:sym typeface="Symbol" panose="05050102010706020507" pitchFamily="18" charset="2"/>
              </a:rPr>
              <a:t>0</a:t>
            </a:r>
            <a:r>
              <a:rPr lang="en-US" altLang="zh-CN" sz="2400" smtClean="0"/>
              <a:t>}</a:t>
            </a:r>
            <a:r>
              <a:rPr lang="zh-CN" altLang="en-US" sz="2400" smtClean="0"/>
              <a:t>，状态空间</a:t>
            </a:r>
            <a:r>
              <a:rPr lang="en-US" altLang="zh-CN" sz="2400" smtClean="0"/>
              <a:t>E={0, 1, 2, …, s}</a:t>
            </a:r>
            <a:r>
              <a:rPr lang="zh-CN" altLang="en-US" sz="2400" smtClean="0"/>
              <a:t>，其转移速度</a:t>
            </a:r>
            <a:endParaRPr lang="zh-CN" altLang="en-US" sz="2400" smtClean="0">
              <a:sym typeface="Symbol" panose="05050102010706020507" pitchFamily="18" charset="2"/>
            </a:endParaRPr>
          </a:p>
        </p:txBody>
      </p:sp>
      <p:sp>
        <p:nvSpPr>
          <p:cNvPr id="3482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EA49823-36CD-4388-81C7-E736E121D946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pPr/>
              <a:t>2019/11/4</a:t>
            </a:fld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34821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266244" name="Object 4"/>
          <p:cNvGraphicFramePr>
            <a:graphicFrameLocks noChangeAspect="1"/>
          </p:cNvGraphicFramePr>
          <p:nvPr/>
        </p:nvGraphicFramePr>
        <p:xfrm>
          <a:off x="3127375" y="1793875"/>
          <a:ext cx="3221038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2" name="Equation" r:id="rId4" imgW="1511300" imgH="355600" progId="Equation.3">
                  <p:embed/>
                </p:oleObj>
              </mc:Choice>
              <mc:Fallback>
                <p:oleObj name="Equation" r:id="rId4" imgW="1511300" imgH="355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75" y="1793875"/>
                        <a:ext cx="3221038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45" name="Rectangle 5"/>
          <p:cNvSpPr>
            <a:spLocks noChangeArrowheads="1"/>
          </p:cNvSpPr>
          <p:nvPr/>
        </p:nvSpPr>
        <p:spPr bwMode="auto">
          <a:xfrm>
            <a:off x="1066800" y="2473325"/>
            <a:ext cx="78486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533400" indent="-5334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6600CC"/>
              </a:buClr>
              <a:buFont typeface="Wingdings" panose="05000000000000000000" pitchFamily="2" charset="2"/>
              <a:buAutoNum type="arabicPeriod" startAt="8"/>
            </a:pPr>
            <a:r>
              <a:rPr lang="zh-CN" altLang="en-US" sz="2400">
                <a:solidFill>
                  <a:srgbClr val="000000"/>
                </a:solidFill>
              </a:rPr>
              <a:t>设</a:t>
            </a:r>
            <a:r>
              <a:rPr lang="en-US" altLang="zh-CN" sz="2400">
                <a:solidFill>
                  <a:srgbClr val="000000"/>
                </a:solidFill>
              </a:rPr>
              <a:t>{X(t), t</a:t>
            </a:r>
            <a:r>
              <a:rPr lang="en-US" altLang="zh-CN" sz="2400">
                <a:solidFill>
                  <a:srgbClr val="000000"/>
                </a:solidFill>
                <a:sym typeface="Symbol" panose="05050102010706020507" pitchFamily="18" charset="2"/>
              </a:rPr>
              <a:t>0</a:t>
            </a:r>
            <a:r>
              <a:rPr lang="en-US" altLang="zh-CN" sz="2400">
                <a:solidFill>
                  <a:srgbClr val="000000"/>
                </a:solidFill>
              </a:rPr>
              <a:t>}</a:t>
            </a:r>
            <a:r>
              <a:rPr lang="zh-CN" altLang="en-US" sz="2400">
                <a:solidFill>
                  <a:srgbClr val="000000"/>
                </a:solidFill>
              </a:rPr>
              <a:t>为连续参数齐次马氏链，当</a:t>
            </a:r>
            <a:r>
              <a:rPr lang="en-US" altLang="zh-CN" sz="2400">
                <a:solidFill>
                  <a:srgbClr val="000000"/>
                </a:solidFill>
              </a:rPr>
              <a:t>q</a:t>
            </a:r>
            <a:r>
              <a:rPr lang="en-US" altLang="zh-CN" sz="2400" baseline="-25000">
                <a:solidFill>
                  <a:srgbClr val="000000"/>
                </a:solidFill>
              </a:rPr>
              <a:t>i</a:t>
            </a:r>
            <a:r>
              <a:rPr lang="en-US" altLang="zh-CN" sz="2400">
                <a:solidFill>
                  <a:srgbClr val="000000"/>
                </a:solidFill>
              </a:rPr>
              <a:t>&lt;+</a:t>
            </a:r>
            <a:r>
              <a:rPr lang="en-US" altLang="zh-CN" sz="2400">
                <a:solidFill>
                  <a:srgbClr val="000000"/>
                </a:solidFill>
                <a:sym typeface="Symbol" panose="05050102010706020507" pitchFamily="18" charset="2"/>
              </a:rPr>
              <a:t></a:t>
            </a:r>
            <a:r>
              <a:rPr lang="zh-CN" altLang="en-US" sz="2400">
                <a:solidFill>
                  <a:srgbClr val="000000"/>
                </a:solidFill>
                <a:sym typeface="Symbol" panose="05050102010706020507" pitchFamily="18" charset="2"/>
              </a:rPr>
              <a:t>，         ＝</a:t>
            </a:r>
            <a:r>
              <a:rPr lang="en-US" altLang="zh-CN" sz="2400">
                <a:solidFill>
                  <a:srgbClr val="000000"/>
                </a:solidFill>
                <a:sym typeface="Symbol" panose="05050102010706020507" pitchFamily="18" charset="2"/>
              </a:rPr>
              <a:t>q</a:t>
            </a:r>
            <a:r>
              <a:rPr lang="en-US" altLang="zh-CN" sz="2400" baseline="-25000">
                <a:solidFill>
                  <a:srgbClr val="000000"/>
                </a:solidFill>
                <a:sym typeface="Symbol" panose="05050102010706020507" pitchFamily="18" charset="2"/>
              </a:rPr>
              <a:t>i </a:t>
            </a:r>
            <a:r>
              <a:rPr lang="zh-CN" altLang="en-US" sz="2400">
                <a:solidFill>
                  <a:srgbClr val="000000"/>
                </a:solidFill>
                <a:sym typeface="Symbol" panose="05050102010706020507" pitchFamily="18" charset="2"/>
              </a:rPr>
              <a:t>时，满足柯尔莫哥洛夫后退微分方程</a:t>
            </a:r>
          </a:p>
        </p:txBody>
      </p:sp>
      <p:graphicFrame>
        <p:nvGraphicFramePr>
          <p:cNvPr id="266246" name="Object 6"/>
          <p:cNvGraphicFramePr>
            <a:graphicFrameLocks noChangeAspect="1"/>
          </p:cNvGraphicFramePr>
          <p:nvPr/>
        </p:nvGraphicFramePr>
        <p:xfrm>
          <a:off x="7893050" y="2420938"/>
          <a:ext cx="782638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3" name="Equation" r:id="rId6" imgW="457002" imgH="355446" progId="Equation.3">
                  <p:embed/>
                </p:oleObj>
              </mc:Choice>
              <mc:Fallback>
                <p:oleObj name="Equation" r:id="rId6" imgW="457002" imgH="35544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3050" y="2420938"/>
                        <a:ext cx="782638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47" name="Object 7"/>
          <p:cNvGraphicFramePr>
            <a:graphicFrameLocks noChangeAspect="1"/>
          </p:cNvGraphicFramePr>
          <p:nvPr/>
        </p:nvGraphicFramePr>
        <p:xfrm>
          <a:off x="2620963" y="3198813"/>
          <a:ext cx="4465637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4" name="Equation" r:id="rId8" imgW="2095500" imgH="457200" progId="Equation.3">
                  <p:embed/>
                </p:oleObj>
              </mc:Choice>
              <mc:Fallback>
                <p:oleObj name="Equation" r:id="rId8" imgW="20955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0963" y="3198813"/>
                        <a:ext cx="4465637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48" name="Rectangle 8"/>
          <p:cNvSpPr>
            <a:spLocks noChangeArrowheads="1"/>
          </p:cNvSpPr>
          <p:nvPr/>
        </p:nvSpPr>
        <p:spPr bwMode="auto">
          <a:xfrm>
            <a:off x="1524000" y="4095750"/>
            <a:ext cx="455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sym typeface="Symbol" panose="05050102010706020507" pitchFamily="18" charset="2"/>
              </a:rPr>
              <a:t>即			</a:t>
            </a:r>
            <a:r>
              <a:rPr lang="en-US" altLang="zh-CN" sz="2400">
                <a:solidFill>
                  <a:srgbClr val="000000"/>
                </a:solidFill>
                <a:sym typeface="Symbol" panose="05050102010706020507" pitchFamily="18" charset="2"/>
              </a:rPr>
              <a:t>P’(t)</a:t>
            </a:r>
            <a:r>
              <a:rPr lang="zh-CN" altLang="en-US" sz="2400">
                <a:solidFill>
                  <a:srgbClr val="000000"/>
                </a:solidFill>
                <a:sym typeface="Symbol" panose="05050102010706020507" pitchFamily="18" charset="2"/>
              </a:rPr>
              <a:t>＝</a:t>
            </a:r>
            <a:r>
              <a:rPr lang="en-US" altLang="zh-CN" sz="2400">
                <a:solidFill>
                  <a:srgbClr val="000000"/>
                </a:solidFill>
                <a:sym typeface="Symbol" panose="05050102010706020507" pitchFamily="18" charset="2"/>
              </a:rPr>
              <a:t>QP(t)</a:t>
            </a:r>
          </a:p>
        </p:txBody>
      </p:sp>
      <p:sp>
        <p:nvSpPr>
          <p:cNvPr id="266249" name="Rectangle 9"/>
          <p:cNvSpPr>
            <a:spLocks noChangeArrowheads="1"/>
          </p:cNvSpPr>
          <p:nvPr/>
        </p:nvSpPr>
        <p:spPr bwMode="auto">
          <a:xfrm>
            <a:off x="1066800" y="4475163"/>
            <a:ext cx="78486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533400" indent="-5334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6600CC"/>
              </a:buClr>
              <a:buFont typeface="Wingdings" panose="05000000000000000000" pitchFamily="2" charset="2"/>
              <a:buAutoNum type="arabicPeriod" startAt="9"/>
            </a:pPr>
            <a:r>
              <a:rPr lang="zh-CN" altLang="en-US" sz="2400">
                <a:solidFill>
                  <a:srgbClr val="000000"/>
                </a:solidFill>
              </a:rPr>
              <a:t>设</a:t>
            </a:r>
            <a:r>
              <a:rPr lang="en-US" altLang="zh-CN" sz="2400">
                <a:solidFill>
                  <a:srgbClr val="000000"/>
                </a:solidFill>
              </a:rPr>
              <a:t>{X(t), t</a:t>
            </a:r>
            <a:r>
              <a:rPr lang="en-US" altLang="zh-CN" sz="2400">
                <a:solidFill>
                  <a:srgbClr val="000000"/>
                </a:solidFill>
                <a:sym typeface="Symbol" panose="05050102010706020507" pitchFamily="18" charset="2"/>
              </a:rPr>
              <a:t>0</a:t>
            </a:r>
            <a:r>
              <a:rPr lang="en-US" altLang="zh-CN" sz="2400">
                <a:solidFill>
                  <a:srgbClr val="000000"/>
                </a:solidFill>
              </a:rPr>
              <a:t>}</a:t>
            </a:r>
            <a:r>
              <a:rPr lang="zh-CN" altLang="en-US" sz="2400">
                <a:solidFill>
                  <a:srgbClr val="000000"/>
                </a:solidFill>
              </a:rPr>
              <a:t>为连续参数齐次马氏链</a:t>
            </a:r>
            <a:r>
              <a:rPr lang="en-US" altLang="zh-CN" sz="2400">
                <a:solidFill>
                  <a:srgbClr val="000000"/>
                </a:solidFill>
              </a:rPr>
              <a:t>, </a:t>
            </a:r>
            <a:r>
              <a:rPr lang="zh-CN" altLang="en-US" sz="2400">
                <a:solidFill>
                  <a:srgbClr val="000000"/>
                </a:solidFill>
              </a:rPr>
              <a:t>当</a:t>
            </a:r>
            <a:r>
              <a:rPr lang="en-US" altLang="zh-CN" sz="2400">
                <a:solidFill>
                  <a:srgbClr val="000000"/>
                </a:solidFill>
              </a:rPr>
              <a:t>q</a:t>
            </a:r>
            <a:r>
              <a:rPr lang="en-US" altLang="zh-CN" sz="2400" baseline="-25000">
                <a:solidFill>
                  <a:srgbClr val="000000"/>
                </a:solidFill>
              </a:rPr>
              <a:t>i</a:t>
            </a:r>
            <a:r>
              <a:rPr lang="en-US" altLang="zh-CN" sz="2400">
                <a:solidFill>
                  <a:srgbClr val="000000"/>
                </a:solidFill>
              </a:rPr>
              <a:t>&lt;+</a:t>
            </a:r>
            <a:r>
              <a:rPr lang="en-US" altLang="zh-CN" sz="2400">
                <a:solidFill>
                  <a:srgbClr val="000000"/>
                </a:solidFill>
                <a:sym typeface="Symbol" panose="05050102010706020507" pitchFamily="18" charset="2"/>
              </a:rPr>
              <a:t>,              </a:t>
            </a:r>
            <a:r>
              <a:rPr lang="zh-CN" altLang="en-US" sz="2400">
                <a:solidFill>
                  <a:srgbClr val="000000"/>
                </a:solidFill>
                <a:sym typeface="Symbol" panose="05050102010706020507" pitchFamily="18" charset="2"/>
              </a:rPr>
              <a:t>＝</a:t>
            </a:r>
            <a:r>
              <a:rPr lang="en-US" altLang="zh-CN" sz="2400">
                <a:solidFill>
                  <a:srgbClr val="000000"/>
                </a:solidFill>
                <a:sym typeface="Symbol" panose="05050102010706020507" pitchFamily="18" charset="2"/>
              </a:rPr>
              <a:t>q</a:t>
            </a:r>
            <a:r>
              <a:rPr lang="en-US" altLang="zh-CN" sz="2400" baseline="-25000">
                <a:solidFill>
                  <a:srgbClr val="000000"/>
                </a:solidFill>
                <a:sym typeface="Symbol" panose="05050102010706020507" pitchFamily="18" charset="2"/>
              </a:rPr>
              <a:t>ri </a:t>
            </a:r>
            <a:r>
              <a:rPr lang="zh-CN" altLang="en-US" sz="2400">
                <a:solidFill>
                  <a:srgbClr val="000000"/>
                </a:solidFill>
                <a:sym typeface="Symbol" panose="05050102010706020507" pitchFamily="18" charset="2"/>
              </a:rPr>
              <a:t>时，则有柯尔莫哥洛夫前进微分方程</a:t>
            </a:r>
          </a:p>
        </p:txBody>
      </p:sp>
      <p:graphicFrame>
        <p:nvGraphicFramePr>
          <p:cNvPr id="266250" name="Object 10"/>
          <p:cNvGraphicFramePr>
            <a:graphicFrameLocks noChangeAspect="1"/>
          </p:cNvGraphicFramePr>
          <p:nvPr/>
        </p:nvGraphicFramePr>
        <p:xfrm>
          <a:off x="7732713" y="4343400"/>
          <a:ext cx="1087437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5" name="Equation" r:id="rId10" imgW="634725" imgH="418918" progId="Equation.3">
                  <p:embed/>
                </p:oleObj>
              </mc:Choice>
              <mc:Fallback>
                <p:oleObj name="Equation" r:id="rId10" imgW="634725" imgH="418918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2713" y="4343400"/>
                        <a:ext cx="1087437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51" name="Object 11"/>
          <p:cNvGraphicFramePr>
            <a:graphicFrameLocks noChangeAspect="1"/>
          </p:cNvGraphicFramePr>
          <p:nvPr/>
        </p:nvGraphicFramePr>
        <p:xfrm>
          <a:off x="2620963" y="5200650"/>
          <a:ext cx="4465637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6" name="Equation" r:id="rId12" imgW="2095500" imgH="457200" progId="Equation.3">
                  <p:embed/>
                </p:oleObj>
              </mc:Choice>
              <mc:Fallback>
                <p:oleObj name="Equation" r:id="rId12" imgW="209550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0963" y="5200650"/>
                        <a:ext cx="4465637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52" name="Rectangle 12"/>
          <p:cNvSpPr>
            <a:spLocks noChangeArrowheads="1"/>
          </p:cNvSpPr>
          <p:nvPr/>
        </p:nvSpPr>
        <p:spPr bwMode="auto">
          <a:xfrm>
            <a:off x="1524000" y="6096000"/>
            <a:ext cx="455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sym typeface="Symbol" panose="05050102010706020507" pitchFamily="18" charset="2"/>
              </a:rPr>
              <a:t>即			</a:t>
            </a:r>
            <a:r>
              <a:rPr lang="en-US" altLang="zh-CN" sz="2400">
                <a:solidFill>
                  <a:srgbClr val="000000"/>
                </a:solidFill>
                <a:sym typeface="Symbol" panose="05050102010706020507" pitchFamily="18" charset="2"/>
              </a:rPr>
              <a:t>P’(t)</a:t>
            </a:r>
            <a:r>
              <a:rPr lang="zh-CN" altLang="en-US" sz="2400">
                <a:solidFill>
                  <a:srgbClr val="000000"/>
                </a:solidFill>
                <a:sym typeface="Symbol" panose="05050102010706020507" pitchFamily="18" charset="2"/>
              </a:rPr>
              <a:t>＝</a:t>
            </a:r>
            <a:r>
              <a:rPr lang="en-US" altLang="zh-CN" sz="2400">
                <a:solidFill>
                  <a:srgbClr val="000000"/>
                </a:solidFill>
                <a:sym typeface="Symbol" panose="05050102010706020507" pitchFamily="18" charset="2"/>
              </a:rPr>
              <a:t>P(t)Q</a:t>
            </a:r>
          </a:p>
        </p:txBody>
      </p:sp>
      <p:sp>
        <p:nvSpPr>
          <p:cNvPr id="3483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ea typeface="黑体" panose="02010609060101010101" pitchFamily="49" charset="-122"/>
              </a:rPr>
              <a:t>25</a:t>
            </a:r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－</a:t>
            </a:r>
            <a:fld id="{14FEBA3F-0C5E-491C-9DC4-DC240F5D7846}" type="slidenum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pPr/>
              <a:t>23</a:t>
            </a:fld>
            <a:endParaRPr lang="zh-CN" altLang="en-US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6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6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6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6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6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6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6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6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6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6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6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6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3" grpId="0" build="p"/>
      <p:bldP spid="266245" grpId="0" autoUpdateAnimBg="0"/>
      <p:bldP spid="266248" grpId="0" autoUpdateAnimBg="0"/>
      <p:bldP spid="266249" grpId="0" autoUpdateAnimBg="0"/>
      <p:bldP spid="266252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转移概率函数的性质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3)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066800"/>
            <a:ext cx="7848600" cy="401638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Clr>
                <a:srgbClr val="6600CC"/>
              </a:buClr>
              <a:buFont typeface="Wingdings" panose="05000000000000000000" pitchFamily="2" charset="2"/>
              <a:buAutoNum type="arabicPeriod" startAt="10"/>
            </a:pPr>
            <a:r>
              <a:rPr lang="zh-CN" altLang="en-US" sz="2400" smtClean="0"/>
              <a:t>绝对概率满足（福克</a:t>
            </a:r>
            <a:r>
              <a:rPr lang="en-US" altLang="zh-CN" sz="2400" smtClean="0"/>
              <a:t>-</a:t>
            </a:r>
            <a:r>
              <a:rPr lang="zh-CN" altLang="en-US" sz="2400" smtClean="0"/>
              <a:t>普朗克方程）</a:t>
            </a:r>
            <a:endParaRPr lang="zh-CN" altLang="en-US" sz="2400" smtClean="0">
              <a:sym typeface="Symbol" panose="05050102010706020507" pitchFamily="18" charset="2"/>
            </a:endParaRPr>
          </a:p>
        </p:txBody>
      </p:sp>
      <p:sp>
        <p:nvSpPr>
          <p:cNvPr id="3686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67AEE4A-7EE4-4FA9-BD5D-3E7542520B60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pPr/>
              <a:t>2019/11/4</a:t>
            </a:fld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3686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2672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3755121"/>
              </p:ext>
            </p:extLst>
          </p:nvPr>
        </p:nvGraphicFramePr>
        <p:xfrm>
          <a:off x="2362200" y="1595438"/>
          <a:ext cx="4357688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9" name="Equation" r:id="rId4" imgW="2044440" imgH="368280" progId="Equation.DSMT4">
                  <p:embed/>
                </p:oleObj>
              </mc:Choice>
              <mc:Fallback>
                <p:oleObj name="Equation" r:id="rId4" imgW="2044440" imgH="3682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595438"/>
                        <a:ext cx="4357688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269" name="Rectangle 5"/>
          <p:cNvSpPr>
            <a:spLocks noChangeArrowheads="1"/>
          </p:cNvSpPr>
          <p:nvPr/>
        </p:nvSpPr>
        <p:spPr bwMode="auto">
          <a:xfrm>
            <a:off x="1066800" y="2506663"/>
            <a:ext cx="7848600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533400" indent="-5334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buClr>
                <a:srgbClr val="6600CC"/>
              </a:buClr>
              <a:buFont typeface="Wingdings" panose="05000000000000000000" pitchFamily="2" charset="2"/>
              <a:buAutoNum type="arabicPeriod" startAt="11"/>
            </a:pPr>
            <a:r>
              <a:rPr lang="zh-CN" altLang="en-US" sz="2400">
                <a:solidFill>
                  <a:srgbClr val="000000"/>
                </a:solidFill>
              </a:rPr>
              <a:t>齐次不可约连续参数马氏链</a:t>
            </a:r>
            <a:r>
              <a:rPr lang="en-US" altLang="zh-CN" sz="2400">
                <a:solidFill>
                  <a:srgbClr val="000000"/>
                </a:solidFill>
              </a:rPr>
              <a:t>{X(t), t</a:t>
            </a:r>
            <a:r>
              <a:rPr lang="en-US" altLang="zh-CN" sz="2400">
                <a:solidFill>
                  <a:srgbClr val="000000"/>
                </a:solidFill>
                <a:sym typeface="Symbol" panose="05050102010706020507" pitchFamily="18" charset="2"/>
              </a:rPr>
              <a:t>0</a:t>
            </a:r>
            <a:r>
              <a:rPr lang="en-US" altLang="zh-CN" sz="2400">
                <a:solidFill>
                  <a:srgbClr val="000000"/>
                </a:solidFill>
              </a:rPr>
              <a:t>}</a:t>
            </a:r>
            <a:r>
              <a:rPr lang="zh-CN" altLang="en-US" sz="2400">
                <a:solidFill>
                  <a:srgbClr val="000000"/>
                </a:solidFill>
              </a:rPr>
              <a:t>存在极限分布，即为平稳分布</a:t>
            </a:r>
            <a:r>
              <a:rPr lang="en-US" altLang="zh-CN" sz="2400">
                <a:solidFill>
                  <a:srgbClr val="000000"/>
                </a:solidFill>
              </a:rPr>
              <a:t>{</a:t>
            </a:r>
            <a:r>
              <a:rPr lang="en-US" altLang="zh-CN" sz="2400">
                <a:solidFill>
                  <a:srgbClr val="000000"/>
                </a:solidFill>
                <a:sym typeface="Symbol" panose="05050102010706020507" pitchFamily="18" charset="2"/>
              </a:rPr>
              <a:t></a:t>
            </a:r>
            <a:r>
              <a:rPr lang="en-US" altLang="zh-CN" sz="2400" baseline="-25000">
                <a:solidFill>
                  <a:srgbClr val="000000"/>
                </a:solidFill>
                <a:sym typeface="Symbol" panose="05050102010706020507" pitchFamily="18" charset="2"/>
              </a:rPr>
              <a:t>j</a:t>
            </a:r>
            <a:r>
              <a:rPr lang="en-US" altLang="zh-CN" sz="2400">
                <a:solidFill>
                  <a:srgbClr val="000000"/>
                </a:solidFill>
                <a:sym typeface="Symbol" panose="05050102010706020507" pitchFamily="18" charset="2"/>
              </a:rPr>
              <a:t>, jE</a:t>
            </a:r>
            <a:r>
              <a:rPr lang="en-US" altLang="zh-CN" sz="2400">
                <a:solidFill>
                  <a:srgbClr val="000000"/>
                </a:solidFill>
              </a:rPr>
              <a:t>}</a:t>
            </a:r>
          </a:p>
        </p:txBody>
      </p:sp>
      <p:graphicFrame>
        <p:nvGraphicFramePr>
          <p:cNvPr id="267270" name="Object 6"/>
          <p:cNvGraphicFramePr>
            <a:graphicFrameLocks noChangeAspect="1"/>
          </p:cNvGraphicFramePr>
          <p:nvPr/>
        </p:nvGraphicFramePr>
        <p:xfrm>
          <a:off x="3432175" y="3597275"/>
          <a:ext cx="2841625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0" name="Equation" r:id="rId6" imgW="1333500" imgH="355600" progId="Equation.3">
                  <p:embed/>
                </p:oleObj>
              </mc:Choice>
              <mc:Fallback>
                <p:oleObj name="Equation" r:id="rId6" imgW="1333500" imgH="355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5" y="3597275"/>
                        <a:ext cx="2841625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271" name="Rectangle 7"/>
          <p:cNvSpPr>
            <a:spLocks noChangeArrowheads="1"/>
          </p:cNvSpPr>
          <p:nvPr/>
        </p:nvSpPr>
        <p:spPr bwMode="auto">
          <a:xfrm>
            <a:off x="1524000" y="4495800"/>
            <a:ext cx="4475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sym typeface="Symbol" panose="05050102010706020507" pitchFamily="18" charset="2"/>
              </a:rPr>
              <a:t>即		</a:t>
            </a:r>
            <a:r>
              <a:rPr lang="en-US" altLang="zh-CN" sz="2400">
                <a:solidFill>
                  <a:srgbClr val="000000"/>
                </a:solidFill>
                <a:sym typeface="Symbol" panose="05050102010706020507" pitchFamily="18" charset="2"/>
              </a:rPr>
              <a:t>Q</a:t>
            </a:r>
            <a:r>
              <a:rPr lang="zh-CN" altLang="en-US" sz="2400">
                <a:solidFill>
                  <a:srgbClr val="000000"/>
                </a:solidFill>
                <a:sym typeface="Symbol" panose="05050102010706020507" pitchFamily="18" charset="2"/>
              </a:rPr>
              <a:t>＝</a:t>
            </a:r>
            <a:r>
              <a:rPr lang="en-US" altLang="zh-CN" sz="2400">
                <a:solidFill>
                  <a:srgbClr val="000000"/>
                </a:solidFill>
                <a:sym typeface="Symbol" panose="05050102010706020507" pitchFamily="18" charset="2"/>
              </a:rPr>
              <a:t>0</a:t>
            </a:r>
            <a:r>
              <a:rPr lang="zh-CN" altLang="en-US" sz="2400">
                <a:solidFill>
                  <a:srgbClr val="000000"/>
                </a:solidFill>
                <a:sym typeface="Symbol" panose="05050102010706020507" pitchFamily="18" charset="2"/>
              </a:rPr>
              <a:t>（零向量）</a:t>
            </a:r>
          </a:p>
        </p:txBody>
      </p:sp>
      <p:sp>
        <p:nvSpPr>
          <p:cNvPr id="3687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ea typeface="黑体" panose="02010609060101010101" pitchFamily="49" charset="-122"/>
              </a:rPr>
              <a:t>25</a:t>
            </a:r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－</a:t>
            </a:r>
            <a:fld id="{0028A104-AE1C-48D0-AD28-E775CDEC4A7C}" type="slidenum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pPr/>
              <a:t>24</a:t>
            </a:fld>
            <a:endParaRPr lang="zh-CN" altLang="en-US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build="p"/>
      <p:bldP spid="267269" grpId="0" autoUpdateAnimBg="0"/>
      <p:bldP spid="267271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08088" y="342900"/>
            <a:ext cx="7467600" cy="609600"/>
          </a:xfrm>
        </p:spPr>
        <p:txBody>
          <a:bodyPr/>
          <a:lstStyle/>
          <a:p>
            <a:pPr eaLnBrk="1" hangingPunct="1"/>
            <a:r>
              <a:rPr lang="zh-CN" altLang="en-US" smtClean="0"/>
              <a:t>本讲主要内容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idx="1"/>
          </p:nvPr>
        </p:nvSpPr>
        <p:spPr>
          <a:xfrm>
            <a:off x="1319213" y="1128713"/>
            <a:ext cx="7245350" cy="5253037"/>
          </a:xfrm>
        </p:spPr>
        <p:txBody>
          <a:bodyPr/>
          <a:lstStyle/>
          <a:p>
            <a:pPr eaLnBrk="1" hangingPunct="1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zh-CN" altLang="en-US" sz="4400" smtClean="0">
                <a:solidFill>
                  <a:srgbClr val="0000FF"/>
                </a:solidFill>
                <a:latin typeface="黑体" panose="02010609060101010101" pitchFamily="49" charset="-122"/>
              </a:rPr>
              <a:t>齐次马氏链状态的分类</a:t>
            </a:r>
          </a:p>
          <a:p>
            <a:pPr eaLnBrk="1" hangingPunct="1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zh-CN" altLang="en-US" sz="4400" smtClean="0">
                <a:solidFill>
                  <a:srgbClr val="0000FF"/>
                </a:solidFill>
                <a:latin typeface="黑体" panose="02010609060101010101" pitchFamily="49" charset="-122"/>
              </a:rPr>
              <a:t>连续参数马尔可夫链</a:t>
            </a:r>
          </a:p>
          <a:p>
            <a:pPr lvl="1" eaLnBrk="1" hangingPunct="1">
              <a:lnSpc>
                <a:spcPct val="114000"/>
              </a:lnSpc>
              <a:buClr>
                <a:srgbClr val="FF0000"/>
              </a:buClr>
              <a:buFontTx/>
              <a:buChar char="•"/>
            </a:pPr>
            <a:r>
              <a:rPr lang="zh-CN" altLang="en-US" sz="3600" smtClean="0">
                <a:solidFill>
                  <a:srgbClr val="CC00CC"/>
                </a:solidFill>
                <a:latin typeface="黑体" panose="02010609060101010101" pitchFamily="49" charset="-122"/>
              </a:rPr>
              <a:t>转移概率函数、转移矩阵</a:t>
            </a:r>
          </a:p>
          <a:p>
            <a:pPr lvl="1" eaLnBrk="1" hangingPunct="1">
              <a:lnSpc>
                <a:spcPct val="114000"/>
              </a:lnSpc>
              <a:buClr>
                <a:srgbClr val="FF0000"/>
              </a:buClr>
              <a:buFontTx/>
              <a:buChar char="•"/>
            </a:pPr>
            <a:r>
              <a:rPr lang="zh-CN" altLang="en-US" sz="3600" smtClean="0">
                <a:solidFill>
                  <a:srgbClr val="CC00CC"/>
                </a:solidFill>
                <a:latin typeface="黑体" panose="02010609060101010101" pitchFamily="49" charset="-122"/>
              </a:rPr>
              <a:t>连续参数齐次马氏链</a:t>
            </a:r>
          </a:p>
          <a:p>
            <a:pPr lvl="1" eaLnBrk="1" hangingPunct="1">
              <a:lnSpc>
                <a:spcPct val="114000"/>
              </a:lnSpc>
              <a:buClr>
                <a:srgbClr val="FF0000"/>
              </a:buClr>
              <a:buFontTx/>
              <a:buChar char="•"/>
            </a:pPr>
            <a:r>
              <a:rPr lang="zh-CN" altLang="en-US" sz="3600" smtClean="0">
                <a:solidFill>
                  <a:srgbClr val="CC00CC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初始分布、绝对分布、遍历性、平稳分布</a:t>
            </a:r>
            <a:endParaRPr lang="zh-CN" altLang="en-US" sz="3600" smtClean="0">
              <a:solidFill>
                <a:srgbClr val="CC00CC"/>
              </a:solidFill>
              <a:latin typeface="黑体" panose="02010609060101010101" pitchFamily="49" charset="-122"/>
            </a:endParaRPr>
          </a:p>
          <a:p>
            <a:pPr lvl="1" eaLnBrk="1" hangingPunct="1">
              <a:lnSpc>
                <a:spcPct val="114000"/>
              </a:lnSpc>
              <a:buClr>
                <a:srgbClr val="FF0000"/>
              </a:buClr>
              <a:buFontTx/>
              <a:buChar char="•"/>
            </a:pPr>
            <a:r>
              <a:rPr lang="zh-CN" altLang="en-US" sz="3600" smtClean="0">
                <a:solidFill>
                  <a:srgbClr val="CC00CC"/>
                </a:solidFill>
                <a:latin typeface="黑体" panose="02010609060101010101" pitchFamily="49" charset="-122"/>
              </a:rPr>
              <a:t>转移概率函数的性质</a:t>
            </a:r>
          </a:p>
          <a:p>
            <a:pPr lvl="1" eaLnBrk="1" hangingPunct="1">
              <a:lnSpc>
                <a:spcPct val="114000"/>
              </a:lnSpc>
              <a:buClr>
                <a:srgbClr val="FF0000"/>
              </a:buClr>
              <a:buFontTx/>
              <a:buChar char="•"/>
            </a:pPr>
            <a:r>
              <a:rPr lang="zh-CN" altLang="en-US" sz="3600" smtClean="0">
                <a:solidFill>
                  <a:srgbClr val="CC00CC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状态转移速度矩阵</a:t>
            </a:r>
            <a:endParaRPr lang="zh-CN" altLang="en-US" sz="3600" smtClean="0">
              <a:solidFill>
                <a:srgbClr val="0000FF"/>
              </a:solidFill>
              <a:latin typeface="黑体" panose="02010609060101010101" pitchFamily="49" charset="-122"/>
            </a:endParaRPr>
          </a:p>
        </p:txBody>
      </p:sp>
      <p:sp>
        <p:nvSpPr>
          <p:cNvPr id="3891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6921CE0-C0D5-4A76-AFFB-00B44BF9A7F5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pPr/>
              <a:t>2019/11/4</a:t>
            </a:fld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38917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3891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ea typeface="黑体" panose="02010609060101010101" pitchFamily="49" charset="-122"/>
              </a:rPr>
              <a:t>25</a:t>
            </a:r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－</a:t>
            </a:r>
            <a:fld id="{EE18657B-CB0D-4FF9-98FC-D712BBF4FB29}" type="slidenum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pPr/>
              <a:t>25</a:t>
            </a:fld>
            <a:endParaRPr lang="zh-CN" altLang="en-US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C1A2817-C53E-4F97-ABE3-04A6A0AE7DA0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pPr/>
              <a:t>2019/11/4</a:t>
            </a:fld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4096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下一讲内容预告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4963" y="1447800"/>
            <a:ext cx="6696075" cy="6858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 sz="4800" smtClean="0">
                <a:solidFill>
                  <a:srgbClr val="0000FF"/>
                </a:solidFill>
                <a:latin typeface="黑体" panose="02010609060101010101" pitchFamily="49" charset="-122"/>
              </a:rPr>
              <a:t>生灭过程</a:t>
            </a:r>
          </a:p>
        </p:txBody>
      </p:sp>
      <p:sp>
        <p:nvSpPr>
          <p:cNvPr id="4096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ea typeface="黑体" panose="02010609060101010101" pitchFamily="49" charset="-122"/>
              </a:rPr>
              <a:t>25</a:t>
            </a:r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－</a:t>
            </a:r>
            <a:fld id="{67AC0B0E-D3D0-4EF8-B0FE-06B99EFA7542}" type="slidenum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pPr/>
              <a:t>26</a:t>
            </a:fld>
            <a:endParaRPr lang="zh-CN" altLang="en-US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BE222B8-2BE7-42E5-B331-4D85ED77996D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pPr/>
              <a:t>2019/11/4</a:t>
            </a:fld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43011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628900" y="1484313"/>
            <a:ext cx="3959225" cy="14732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4400" smtClean="0">
                <a:solidFill>
                  <a:srgbClr val="FF0000"/>
                </a:solidFill>
              </a:rPr>
              <a:t>P155</a:t>
            </a:r>
            <a:endParaRPr lang="en-US" altLang="zh-CN" sz="4400" smtClean="0">
              <a:solidFill>
                <a:srgbClr val="0000FF"/>
              </a:solidFill>
            </a:endParaRPr>
          </a:p>
          <a:p>
            <a:pPr algn="ctr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4400" smtClean="0">
                <a:solidFill>
                  <a:srgbClr val="0000FF"/>
                </a:solidFill>
              </a:rPr>
              <a:t>23.</a:t>
            </a:r>
            <a:endParaRPr lang="en-US" altLang="zh-CN" sz="4400" smtClean="0">
              <a:solidFill>
                <a:srgbClr val="0000FF"/>
              </a:solidFill>
            </a:endParaRP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407988"/>
            <a:ext cx="7467600" cy="515937"/>
          </a:xfrm>
        </p:spPr>
        <p:txBody>
          <a:bodyPr/>
          <a:lstStyle/>
          <a:p>
            <a:pPr eaLnBrk="1" hangingPunct="1"/>
            <a:r>
              <a:rPr lang="zh-CN" altLang="en-US" sz="4400" smtClean="0"/>
              <a:t>习　题　四</a:t>
            </a:r>
          </a:p>
        </p:txBody>
      </p:sp>
      <p:pic>
        <p:nvPicPr>
          <p:cNvPr id="4301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3249613"/>
            <a:ext cx="8047038" cy="313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ea typeface="黑体" panose="02010609060101010101" pitchFamily="49" charset="-122"/>
              </a:rPr>
              <a:t>25</a:t>
            </a:r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－</a:t>
            </a:r>
            <a:fld id="{2598F71D-098C-4AB4-AEC8-4822857D7DDC}" type="slidenum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pPr/>
              <a:t>27</a:t>
            </a:fld>
            <a:endParaRPr lang="zh-CN" altLang="en-US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build="p" autoUpdateAnimBg="0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08088" y="342900"/>
            <a:ext cx="7467600" cy="609600"/>
          </a:xfrm>
        </p:spPr>
        <p:txBody>
          <a:bodyPr/>
          <a:lstStyle/>
          <a:p>
            <a:pPr eaLnBrk="1" hangingPunct="1"/>
            <a:r>
              <a:rPr lang="zh-CN" altLang="en-US" smtClean="0"/>
              <a:t>本讲主要内容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idx="1"/>
          </p:nvPr>
        </p:nvSpPr>
        <p:spPr>
          <a:xfrm>
            <a:off x="1319213" y="1128713"/>
            <a:ext cx="7245350" cy="5253037"/>
          </a:xfrm>
        </p:spPr>
        <p:txBody>
          <a:bodyPr/>
          <a:lstStyle/>
          <a:p>
            <a:pPr eaLnBrk="1" hangingPunct="1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zh-CN" altLang="en-US" sz="4400" smtClean="0">
                <a:solidFill>
                  <a:srgbClr val="0000FF"/>
                </a:solidFill>
                <a:latin typeface="黑体" panose="02010609060101010101" pitchFamily="49" charset="-122"/>
              </a:rPr>
              <a:t>齐次马氏链状态的分类</a:t>
            </a:r>
          </a:p>
          <a:p>
            <a:pPr eaLnBrk="1" hangingPunct="1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zh-CN" altLang="en-US" sz="4400" smtClean="0">
                <a:solidFill>
                  <a:srgbClr val="0000FF"/>
                </a:solidFill>
                <a:latin typeface="黑体" panose="02010609060101010101" pitchFamily="49" charset="-122"/>
              </a:rPr>
              <a:t>连续参数马尔可夫链</a:t>
            </a:r>
          </a:p>
          <a:p>
            <a:pPr lvl="1" eaLnBrk="1" hangingPunct="1">
              <a:lnSpc>
                <a:spcPct val="114000"/>
              </a:lnSpc>
              <a:buClr>
                <a:srgbClr val="FF0000"/>
              </a:buClr>
              <a:buFontTx/>
              <a:buChar char="•"/>
            </a:pPr>
            <a:r>
              <a:rPr lang="zh-CN" altLang="en-US" sz="3600" smtClean="0">
                <a:solidFill>
                  <a:srgbClr val="CC00CC"/>
                </a:solidFill>
                <a:latin typeface="黑体" panose="02010609060101010101" pitchFamily="49" charset="-122"/>
              </a:rPr>
              <a:t>转移概率函数、转移矩阵</a:t>
            </a:r>
          </a:p>
          <a:p>
            <a:pPr lvl="1" eaLnBrk="1" hangingPunct="1">
              <a:lnSpc>
                <a:spcPct val="114000"/>
              </a:lnSpc>
              <a:buClr>
                <a:srgbClr val="FF0000"/>
              </a:buClr>
              <a:buFontTx/>
              <a:buChar char="•"/>
            </a:pPr>
            <a:r>
              <a:rPr lang="zh-CN" altLang="en-US" sz="3600" smtClean="0">
                <a:solidFill>
                  <a:srgbClr val="CC00CC"/>
                </a:solidFill>
                <a:latin typeface="黑体" panose="02010609060101010101" pitchFamily="49" charset="-122"/>
              </a:rPr>
              <a:t>连续参数齐次马氏链</a:t>
            </a:r>
          </a:p>
          <a:p>
            <a:pPr lvl="1" eaLnBrk="1" hangingPunct="1">
              <a:lnSpc>
                <a:spcPct val="114000"/>
              </a:lnSpc>
              <a:buClr>
                <a:srgbClr val="FF0000"/>
              </a:buClr>
              <a:buFontTx/>
              <a:buChar char="•"/>
            </a:pPr>
            <a:r>
              <a:rPr lang="zh-CN" altLang="en-US" sz="3600" smtClean="0">
                <a:solidFill>
                  <a:srgbClr val="CC00CC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初始分布、绝对分布、遍历性、平稳分布</a:t>
            </a:r>
            <a:endParaRPr lang="zh-CN" altLang="en-US" sz="3600" smtClean="0">
              <a:solidFill>
                <a:srgbClr val="CC00CC"/>
              </a:solidFill>
              <a:latin typeface="黑体" panose="02010609060101010101" pitchFamily="49" charset="-122"/>
            </a:endParaRPr>
          </a:p>
          <a:p>
            <a:pPr lvl="1" eaLnBrk="1" hangingPunct="1">
              <a:lnSpc>
                <a:spcPct val="114000"/>
              </a:lnSpc>
              <a:buClr>
                <a:srgbClr val="FF0000"/>
              </a:buClr>
              <a:buFontTx/>
              <a:buChar char="•"/>
            </a:pPr>
            <a:r>
              <a:rPr lang="zh-CN" altLang="en-US" sz="3600" smtClean="0">
                <a:solidFill>
                  <a:srgbClr val="CC00CC"/>
                </a:solidFill>
                <a:latin typeface="黑体" panose="02010609060101010101" pitchFamily="49" charset="-122"/>
              </a:rPr>
              <a:t>转移概率函数的性质</a:t>
            </a:r>
          </a:p>
          <a:p>
            <a:pPr lvl="1" eaLnBrk="1" hangingPunct="1">
              <a:lnSpc>
                <a:spcPct val="114000"/>
              </a:lnSpc>
              <a:buClr>
                <a:srgbClr val="FF0000"/>
              </a:buClr>
              <a:buFontTx/>
              <a:buChar char="•"/>
            </a:pPr>
            <a:r>
              <a:rPr lang="zh-CN" altLang="en-US" sz="3600" smtClean="0">
                <a:solidFill>
                  <a:srgbClr val="CC00CC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状态转移速度矩阵</a:t>
            </a:r>
            <a:endParaRPr lang="zh-CN" altLang="en-US" sz="3600" smtClean="0">
              <a:solidFill>
                <a:srgbClr val="0000FF"/>
              </a:solidFill>
              <a:latin typeface="黑体" panose="02010609060101010101" pitchFamily="49" charset="-122"/>
            </a:endParaRPr>
          </a:p>
        </p:txBody>
      </p:sp>
      <p:sp>
        <p:nvSpPr>
          <p:cNvPr id="819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198D542-6034-4A8F-8822-63EF9870FA0A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pPr/>
              <a:t>2019/11/4</a:t>
            </a:fld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8197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819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ea typeface="黑体" panose="02010609060101010101" pitchFamily="49" charset="-122"/>
              </a:rPr>
              <a:t>25</a:t>
            </a:r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－</a:t>
            </a:r>
            <a:fld id="{9EF5E8C1-7B3E-495A-999B-1A607EE3643E}" type="slidenum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pPr/>
              <a:t>3</a:t>
            </a:fld>
            <a:endParaRPr lang="zh-CN" altLang="en-US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59AFCCC-9776-405A-AA3F-FEC035CACF04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pPr/>
              <a:t>2019/11/4</a:t>
            </a:fld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1024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/>
              <a:t>例</a:t>
            </a:r>
            <a:r>
              <a:rPr lang="en-US" altLang="zh-CN" smtClean="0"/>
              <a:t>1  </a:t>
            </a:r>
            <a:r>
              <a:rPr lang="zh-CN" altLang="en-US" smtClean="0"/>
              <a:t>两个吸收壁的随机游动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848600" cy="8858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smtClean="0"/>
              <a:t>状态空间  </a:t>
            </a:r>
            <a:r>
              <a:rPr lang="en-US" altLang="zh-CN" sz="2400" smtClean="0"/>
              <a:t>E</a:t>
            </a:r>
            <a:r>
              <a:rPr lang="zh-CN" altLang="en-US" sz="2400" smtClean="0"/>
              <a:t>＝</a:t>
            </a:r>
            <a:r>
              <a:rPr lang="en-US" altLang="zh-CN" sz="2400" smtClean="0"/>
              <a:t>{1, 2, 3, 4}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smtClean="0"/>
              <a:t>状态转移矩阵</a:t>
            </a:r>
          </a:p>
        </p:txBody>
      </p:sp>
      <p:graphicFrame>
        <p:nvGraphicFramePr>
          <p:cNvPr id="271364" name="Object 4"/>
          <p:cNvGraphicFramePr>
            <a:graphicFrameLocks noChangeAspect="1"/>
          </p:cNvGraphicFramePr>
          <p:nvPr/>
        </p:nvGraphicFramePr>
        <p:xfrm>
          <a:off x="2462213" y="2159000"/>
          <a:ext cx="3838575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2" name="公式" r:id="rId3" imgW="2044700" imgH="914400" progId="Equation.3">
                  <p:embed/>
                </p:oleObj>
              </mc:Choice>
              <mc:Fallback>
                <p:oleObj name="公式" r:id="rId3" imgW="204470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213" y="2159000"/>
                        <a:ext cx="3838575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1365" name="Rectangle 5"/>
          <p:cNvSpPr>
            <a:spLocks noChangeArrowheads="1"/>
          </p:cNvSpPr>
          <p:nvPr/>
        </p:nvSpPr>
        <p:spPr bwMode="auto">
          <a:xfrm>
            <a:off x="1219200" y="4038600"/>
            <a:ext cx="1984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/>
              <a:t>状态转移图</a:t>
            </a: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2711450" y="5133975"/>
            <a:ext cx="360363" cy="457200"/>
            <a:chOff x="1708" y="3234"/>
            <a:chExt cx="227" cy="288"/>
          </a:xfrm>
        </p:grpSpPr>
        <p:sp>
          <p:nvSpPr>
            <p:cNvPr id="10278" name="Oval 7"/>
            <p:cNvSpPr>
              <a:spLocks noChangeArrowheads="1"/>
            </p:cNvSpPr>
            <p:nvPr/>
          </p:nvSpPr>
          <p:spPr bwMode="auto">
            <a:xfrm>
              <a:off x="1708" y="3264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ea typeface="宋体" panose="02010600030101010101" pitchFamily="2" charset="-122"/>
              </a:endParaRPr>
            </a:p>
          </p:txBody>
        </p:sp>
        <p:sp>
          <p:nvSpPr>
            <p:cNvPr id="10279" name="Rectangle 8"/>
            <p:cNvSpPr>
              <a:spLocks noChangeArrowheads="1"/>
            </p:cNvSpPr>
            <p:nvPr/>
          </p:nvSpPr>
          <p:spPr bwMode="auto">
            <a:xfrm>
              <a:off x="1723" y="323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1</a:t>
              </a:r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3835400" y="5133975"/>
            <a:ext cx="360363" cy="457200"/>
            <a:chOff x="2416" y="3234"/>
            <a:chExt cx="227" cy="288"/>
          </a:xfrm>
        </p:grpSpPr>
        <p:sp>
          <p:nvSpPr>
            <p:cNvPr id="10276" name="Oval 9"/>
            <p:cNvSpPr>
              <a:spLocks noChangeArrowheads="1"/>
            </p:cNvSpPr>
            <p:nvPr/>
          </p:nvSpPr>
          <p:spPr bwMode="auto">
            <a:xfrm>
              <a:off x="2416" y="3264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ea typeface="宋体" panose="02010600030101010101" pitchFamily="2" charset="-122"/>
              </a:endParaRPr>
            </a:p>
          </p:txBody>
        </p:sp>
        <p:sp>
          <p:nvSpPr>
            <p:cNvPr id="10277" name="Rectangle 10"/>
            <p:cNvSpPr>
              <a:spLocks noChangeArrowheads="1"/>
            </p:cNvSpPr>
            <p:nvPr/>
          </p:nvSpPr>
          <p:spPr bwMode="auto">
            <a:xfrm>
              <a:off x="2431" y="323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2</a:t>
              </a:r>
            </a:p>
          </p:txBody>
        </p:sp>
      </p:grp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4959350" y="5133975"/>
            <a:ext cx="360363" cy="457200"/>
            <a:chOff x="3124" y="3234"/>
            <a:chExt cx="227" cy="288"/>
          </a:xfrm>
        </p:grpSpPr>
        <p:sp>
          <p:nvSpPr>
            <p:cNvPr id="10274" name="Oval 11"/>
            <p:cNvSpPr>
              <a:spLocks noChangeArrowheads="1"/>
            </p:cNvSpPr>
            <p:nvPr/>
          </p:nvSpPr>
          <p:spPr bwMode="auto">
            <a:xfrm>
              <a:off x="3124" y="3264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ea typeface="宋体" panose="02010600030101010101" pitchFamily="2" charset="-122"/>
              </a:endParaRPr>
            </a:p>
          </p:txBody>
        </p:sp>
        <p:sp>
          <p:nvSpPr>
            <p:cNvPr id="10275" name="Rectangle 12"/>
            <p:cNvSpPr>
              <a:spLocks noChangeArrowheads="1"/>
            </p:cNvSpPr>
            <p:nvPr/>
          </p:nvSpPr>
          <p:spPr bwMode="auto">
            <a:xfrm>
              <a:off x="3139" y="323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3</a:t>
              </a:r>
            </a:p>
          </p:txBody>
        </p:sp>
      </p:grpSp>
      <p:grpSp>
        <p:nvGrpSpPr>
          <p:cNvPr id="5" name="Group 53"/>
          <p:cNvGrpSpPr>
            <a:grpSpLocks/>
          </p:cNvGrpSpPr>
          <p:nvPr/>
        </p:nvGrpSpPr>
        <p:grpSpPr bwMode="auto">
          <a:xfrm>
            <a:off x="6084888" y="5133975"/>
            <a:ext cx="360362" cy="457200"/>
            <a:chOff x="3833" y="3234"/>
            <a:chExt cx="227" cy="288"/>
          </a:xfrm>
        </p:grpSpPr>
        <p:sp>
          <p:nvSpPr>
            <p:cNvPr id="10272" name="Oval 13"/>
            <p:cNvSpPr>
              <a:spLocks noChangeArrowheads="1"/>
            </p:cNvSpPr>
            <p:nvPr/>
          </p:nvSpPr>
          <p:spPr bwMode="auto">
            <a:xfrm>
              <a:off x="3833" y="3264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ea typeface="宋体" panose="02010600030101010101" pitchFamily="2" charset="-122"/>
              </a:endParaRPr>
            </a:p>
          </p:txBody>
        </p:sp>
        <p:sp>
          <p:nvSpPr>
            <p:cNvPr id="10273" name="Rectangle 14"/>
            <p:cNvSpPr>
              <a:spLocks noChangeArrowheads="1"/>
            </p:cNvSpPr>
            <p:nvPr/>
          </p:nvSpPr>
          <p:spPr bwMode="auto">
            <a:xfrm>
              <a:off x="3848" y="323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4</a:t>
              </a:r>
            </a:p>
          </p:txBody>
        </p:sp>
      </p:grp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2178050" y="4800600"/>
            <a:ext cx="582613" cy="609600"/>
            <a:chOff x="1372" y="3024"/>
            <a:chExt cx="367" cy="384"/>
          </a:xfrm>
        </p:grpSpPr>
        <p:sp>
          <p:nvSpPr>
            <p:cNvPr id="10270" name="Rectangle 30"/>
            <p:cNvSpPr>
              <a:spLocks noChangeArrowheads="1"/>
            </p:cNvSpPr>
            <p:nvPr/>
          </p:nvSpPr>
          <p:spPr bwMode="auto">
            <a:xfrm>
              <a:off x="1372" y="302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1</a:t>
              </a:r>
            </a:p>
          </p:txBody>
        </p:sp>
        <p:sp>
          <p:nvSpPr>
            <p:cNvPr id="10271" name="Arc 33"/>
            <p:cNvSpPr>
              <a:spLocks/>
            </p:cNvSpPr>
            <p:nvPr/>
          </p:nvSpPr>
          <p:spPr bwMode="auto">
            <a:xfrm flipH="1">
              <a:off x="1512" y="3181"/>
              <a:ext cx="227" cy="227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95" y="23626"/>
                  </a:moveTo>
                  <a:cubicBezTo>
                    <a:pt x="31" y="22953"/>
                    <a:pt x="0" y="2227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15135" y="43200"/>
                    <a:pt x="9009" y="40304"/>
                    <a:pt x="4907" y="35307"/>
                  </a:cubicBezTo>
                </a:path>
                <a:path w="43200" h="43200" stroke="0" extrusionOk="0">
                  <a:moveTo>
                    <a:pt x="95" y="23626"/>
                  </a:moveTo>
                  <a:cubicBezTo>
                    <a:pt x="31" y="22953"/>
                    <a:pt x="0" y="2227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15135" y="43200"/>
                    <a:pt x="9009" y="40304"/>
                    <a:pt x="4907" y="35307"/>
                  </a:cubicBezTo>
                  <a:lnTo>
                    <a:pt x="21600" y="21600"/>
                  </a:lnTo>
                  <a:lnTo>
                    <a:pt x="95" y="23626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42"/>
          <p:cNvGrpSpPr>
            <a:grpSpLocks/>
          </p:cNvGrpSpPr>
          <p:nvPr/>
        </p:nvGrpSpPr>
        <p:grpSpPr bwMode="auto">
          <a:xfrm>
            <a:off x="2878138" y="5546725"/>
            <a:ext cx="1066800" cy="549275"/>
            <a:chOff x="1813" y="3494"/>
            <a:chExt cx="672" cy="346"/>
          </a:xfrm>
        </p:grpSpPr>
        <p:sp>
          <p:nvSpPr>
            <p:cNvPr id="10268" name="Rectangle 17"/>
            <p:cNvSpPr>
              <a:spLocks noChangeArrowheads="1"/>
            </p:cNvSpPr>
            <p:nvPr/>
          </p:nvSpPr>
          <p:spPr bwMode="auto">
            <a:xfrm>
              <a:off x="2052" y="3552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q</a:t>
              </a:r>
            </a:p>
          </p:txBody>
        </p:sp>
        <p:sp>
          <p:nvSpPr>
            <p:cNvPr id="10269" name="Arc 35"/>
            <p:cNvSpPr>
              <a:spLocks/>
            </p:cNvSpPr>
            <p:nvPr/>
          </p:nvSpPr>
          <p:spPr bwMode="auto">
            <a:xfrm flipV="1">
              <a:off x="1813" y="3494"/>
              <a:ext cx="672" cy="153"/>
            </a:xfrm>
            <a:custGeom>
              <a:avLst/>
              <a:gdLst>
                <a:gd name="T0" fmla="*/ 0 w 43200"/>
                <a:gd name="T1" fmla="*/ 0 h 22995"/>
                <a:gd name="T2" fmla="*/ 0 w 43200"/>
                <a:gd name="T3" fmla="*/ 0 h 22995"/>
                <a:gd name="T4" fmla="*/ 0 w 43200"/>
                <a:gd name="T5" fmla="*/ 0 h 22995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995"/>
                <a:gd name="T11" fmla="*/ 43200 w 43200"/>
                <a:gd name="T12" fmla="*/ 22995 h 229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995" fill="none" extrusionOk="0">
                  <a:moveTo>
                    <a:pt x="45" y="22994"/>
                  </a:moveTo>
                  <a:cubicBezTo>
                    <a:pt x="15" y="22530"/>
                    <a:pt x="0" y="2206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995" stroke="0" extrusionOk="0">
                  <a:moveTo>
                    <a:pt x="45" y="22994"/>
                  </a:moveTo>
                  <a:cubicBezTo>
                    <a:pt x="15" y="22530"/>
                    <a:pt x="0" y="2206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45" y="22994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4000500" y="4510088"/>
            <a:ext cx="1065213" cy="681037"/>
            <a:chOff x="2520" y="2841"/>
            <a:chExt cx="671" cy="429"/>
          </a:xfrm>
        </p:grpSpPr>
        <p:sp>
          <p:nvSpPr>
            <p:cNvPr id="10266" name="Rectangle 26"/>
            <p:cNvSpPr>
              <a:spLocks noChangeArrowheads="1"/>
            </p:cNvSpPr>
            <p:nvPr/>
          </p:nvSpPr>
          <p:spPr bwMode="auto">
            <a:xfrm>
              <a:off x="2778" y="2841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p</a:t>
              </a:r>
            </a:p>
          </p:txBody>
        </p:sp>
        <p:sp>
          <p:nvSpPr>
            <p:cNvPr id="10267" name="Arc 36"/>
            <p:cNvSpPr>
              <a:spLocks/>
            </p:cNvSpPr>
            <p:nvPr/>
          </p:nvSpPr>
          <p:spPr bwMode="auto">
            <a:xfrm flipH="1">
              <a:off x="2520" y="3107"/>
              <a:ext cx="671" cy="163"/>
            </a:xfrm>
            <a:custGeom>
              <a:avLst/>
              <a:gdLst>
                <a:gd name="T0" fmla="*/ 0 w 43200"/>
                <a:gd name="T1" fmla="*/ 0 h 23101"/>
                <a:gd name="T2" fmla="*/ 0 w 43200"/>
                <a:gd name="T3" fmla="*/ 0 h 23101"/>
                <a:gd name="T4" fmla="*/ 0 w 43200"/>
                <a:gd name="T5" fmla="*/ 0 h 2310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3101"/>
                <a:gd name="T11" fmla="*/ 43200 w 43200"/>
                <a:gd name="T12" fmla="*/ 23101 h 231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3101" fill="none" extrusionOk="0">
                  <a:moveTo>
                    <a:pt x="52" y="23100"/>
                  </a:moveTo>
                  <a:cubicBezTo>
                    <a:pt x="17" y="22601"/>
                    <a:pt x="0" y="2210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3101" stroke="0" extrusionOk="0">
                  <a:moveTo>
                    <a:pt x="52" y="23100"/>
                  </a:moveTo>
                  <a:cubicBezTo>
                    <a:pt x="17" y="22601"/>
                    <a:pt x="0" y="2210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52" y="231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43"/>
          <p:cNvGrpSpPr>
            <a:grpSpLocks/>
          </p:cNvGrpSpPr>
          <p:nvPr/>
        </p:nvGrpSpPr>
        <p:grpSpPr bwMode="auto">
          <a:xfrm>
            <a:off x="4076700" y="5524500"/>
            <a:ext cx="1066800" cy="549275"/>
            <a:chOff x="2568" y="3480"/>
            <a:chExt cx="672" cy="346"/>
          </a:xfrm>
        </p:grpSpPr>
        <p:sp>
          <p:nvSpPr>
            <p:cNvPr id="10264" name="Rectangle 37"/>
            <p:cNvSpPr>
              <a:spLocks noChangeArrowheads="1"/>
            </p:cNvSpPr>
            <p:nvPr/>
          </p:nvSpPr>
          <p:spPr bwMode="auto">
            <a:xfrm>
              <a:off x="2807" y="353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q</a:t>
              </a:r>
            </a:p>
          </p:txBody>
        </p:sp>
        <p:sp>
          <p:nvSpPr>
            <p:cNvPr id="10265" name="Arc 38"/>
            <p:cNvSpPr>
              <a:spLocks/>
            </p:cNvSpPr>
            <p:nvPr/>
          </p:nvSpPr>
          <p:spPr bwMode="auto">
            <a:xfrm flipV="1">
              <a:off x="2568" y="3480"/>
              <a:ext cx="672" cy="153"/>
            </a:xfrm>
            <a:custGeom>
              <a:avLst/>
              <a:gdLst>
                <a:gd name="T0" fmla="*/ 0 w 43200"/>
                <a:gd name="T1" fmla="*/ 0 h 22995"/>
                <a:gd name="T2" fmla="*/ 0 w 43200"/>
                <a:gd name="T3" fmla="*/ 0 h 22995"/>
                <a:gd name="T4" fmla="*/ 0 w 43200"/>
                <a:gd name="T5" fmla="*/ 0 h 22995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995"/>
                <a:gd name="T11" fmla="*/ 43200 w 43200"/>
                <a:gd name="T12" fmla="*/ 22995 h 229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995" fill="none" extrusionOk="0">
                  <a:moveTo>
                    <a:pt x="45" y="22994"/>
                  </a:moveTo>
                  <a:cubicBezTo>
                    <a:pt x="15" y="22530"/>
                    <a:pt x="0" y="2206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995" stroke="0" extrusionOk="0">
                  <a:moveTo>
                    <a:pt x="45" y="22994"/>
                  </a:moveTo>
                  <a:cubicBezTo>
                    <a:pt x="15" y="22530"/>
                    <a:pt x="0" y="2206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45" y="22994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45"/>
          <p:cNvGrpSpPr>
            <a:grpSpLocks/>
          </p:cNvGrpSpPr>
          <p:nvPr/>
        </p:nvGrpSpPr>
        <p:grpSpPr bwMode="auto">
          <a:xfrm>
            <a:off x="5191125" y="4514850"/>
            <a:ext cx="1065213" cy="681038"/>
            <a:chOff x="3270" y="2844"/>
            <a:chExt cx="671" cy="429"/>
          </a:xfrm>
        </p:grpSpPr>
        <p:sp>
          <p:nvSpPr>
            <p:cNvPr id="10262" name="Rectangle 39"/>
            <p:cNvSpPr>
              <a:spLocks noChangeArrowheads="1"/>
            </p:cNvSpPr>
            <p:nvPr/>
          </p:nvSpPr>
          <p:spPr bwMode="auto">
            <a:xfrm>
              <a:off x="3528" y="284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p</a:t>
              </a:r>
            </a:p>
          </p:txBody>
        </p:sp>
        <p:sp>
          <p:nvSpPr>
            <p:cNvPr id="10263" name="Arc 40"/>
            <p:cNvSpPr>
              <a:spLocks/>
            </p:cNvSpPr>
            <p:nvPr/>
          </p:nvSpPr>
          <p:spPr bwMode="auto">
            <a:xfrm flipH="1">
              <a:off x="3270" y="3110"/>
              <a:ext cx="671" cy="163"/>
            </a:xfrm>
            <a:custGeom>
              <a:avLst/>
              <a:gdLst>
                <a:gd name="T0" fmla="*/ 0 w 43200"/>
                <a:gd name="T1" fmla="*/ 0 h 23101"/>
                <a:gd name="T2" fmla="*/ 0 w 43200"/>
                <a:gd name="T3" fmla="*/ 0 h 23101"/>
                <a:gd name="T4" fmla="*/ 0 w 43200"/>
                <a:gd name="T5" fmla="*/ 0 h 2310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3101"/>
                <a:gd name="T11" fmla="*/ 43200 w 43200"/>
                <a:gd name="T12" fmla="*/ 23101 h 231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3101" fill="none" extrusionOk="0">
                  <a:moveTo>
                    <a:pt x="52" y="23100"/>
                  </a:moveTo>
                  <a:cubicBezTo>
                    <a:pt x="17" y="22601"/>
                    <a:pt x="0" y="2210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3101" stroke="0" extrusionOk="0">
                  <a:moveTo>
                    <a:pt x="52" y="23100"/>
                  </a:moveTo>
                  <a:cubicBezTo>
                    <a:pt x="17" y="22601"/>
                    <a:pt x="0" y="2210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52" y="231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47"/>
          <p:cNvGrpSpPr>
            <a:grpSpLocks/>
          </p:cNvGrpSpPr>
          <p:nvPr/>
        </p:nvGrpSpPr>
        <p:grpSpPr bwMode="auto">
          <a:xfrm>
            <a:off x="6372225" y="5181600"/>
            <a:ext cx="593725" cy="457200"/>
            <a:chOff x="4014" y="3264"/>
            <a:chExt cx="374" cy="288"/>
          </a:xfrm>
        </p:grpSpPr>
        <p:sp>
          <p:nvSpPr>
            <p:cNvPr id="10260" name="Rectangle 28"/>
            <p:cNvSpPr>
              <a:spLocks noChangeArrowheads="1"/>
            </p:cNvSpPr>
            <p:nvPr/>
          </p:nvSpPr>
          <p:spPr bwMode="auto">
            <a:xfrm>
              <a:off x="4176" y="326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1</a:t>
              </a:r>
            </a:p>
          </p:txBody>
        </p:sp>
        <p:sp>
          <p:nvSpPr>
            <p:cNvPr id="10261" name="Arc 41"/>
            <p:cNvSpPr>
              <a:spLocks/>
            </p:cNvSpPr>
            <p:nvPr/>
          </p:nvSpPr>
          <p:spPr bwMode="auto">
            <a:xfrm flipH="1">
              <a:off x="4014" y="3301"/>
              <a:ext cx="186" cy="227"/>
            </a:xfrm>
            <a:custGeom>
              <a:avLst/>
              <a:gdLst>
                <a:gd name="T0" fmla="*/ 0 w 35385"/>
                <a:gd name="T1" fmla="*/ 0 h 43200"/>
                <a:gd name="T2" fmla="*/ 0 w 35385"/>
                <a:gd name="T3" fmla="*/ 0 h 43200"/>
                <a:gd name="T4" fmla="*/ 0 w 35385"/>
                <a:gd name="T5" fmla="*/ 0 h 43200"/>
                <a:gd name="T6" fmla="*/ 0 60000 65536"/>
                <a:gd name="T7" fmla="*/ 0 60000 65536"/>
                <a:gd name="T8" fmla="*/ 0 60000 65536"/>
                <a:gd name="T9" fmla="*/ 0 w 35385"/>
                <a:gd name="T10" fmla="*/ 0 h 43200"/>
                <a:gd name="T11" fmla="*/ 35385 w 35385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385" h="43200" fill="none" extrusionOk="0">
                  <a:moveTo>
                    <a:pt x="35385" y="38229"/>
                  </a:moveTo>
                  <a:cubicBezTo>
                    <a:pt x="31509" y="41441"/>
                    <a:pt x="26633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251" y="-1"/>
                    <a:pt x="28844" y="925"/>
                    <a:pt x="32040" y="2691"/>
                  </a:cubicBezTo>
                </a:path>
                <a:path w="35385" h="43200" stroke="0" extrusionOk="0">
                  <a:moveTo>
                    <a:pt x="35385" y="38229"/>
                  </a:moveTo>
                  <a:cubicBezTo>
                    <a:pt x="31509" y="41441"/>
                    <a:pt x="26633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251" y="-1"/>
                    <a:pt x="28844" y="925"/>
                    <a:pt x="32040" y="2691"/>
                  </a:cubicBezTo>
                  <a:lnTo>
                    <a:pt x="21600" y="21600"/>
                  </a:lnTo>
                  <a:lnTo>
                    <a:pt x="35385" y="38229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1414" name="AutoShape 54"/>
          <p:cNvSpPr>
            <a:spLocks noChangeArrowheads="1"/>
          </p:cNvSpPr>
          <p:nvPr/>
        </p:nvSpPr>
        <p:spPr bwMode="auto">
          <a:xfrm>
            <a:off x="6443663" y="2565400"/>
            <a:ext cx="2378075" cy="2071688"/>
          </a:xfrm>
          <a:prstGeom prst="wedgeRoundRectCallout">
            <a:avLst>
              <a:gd name="adj1" fmla="val -198667"/>
              <a:gd name="adj2" fmla="val 32833"/>
              <a:gd name="adj3" fmla="val 16667"/>
            </a:avLst>
          </a:prstGeom>
          <a:solidFill>
            <a:schemeClr val="accent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solidFill>
                  <a:srgbClr val="FFFF00"/>
                </a:solidFill>
              </a:rPr>
              <a:t>以状态为结点，以状态转移概率为有向边的权值得到的赋权有向图。</a:t>
            </a:r>
          </a:p>
        </p:txBody>
      </p:sp>
      <p:sp>
        <p:nvSpPr>
          <p:cNvPr id="10259" name="灯片编号占位符 1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ea typeface="黑体" panose="02010609060101010101" pitchFamily="49" charset="-122"/>
              </a:rPr>
              <a:t>25</a:t>
            </a:r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－</a:t>
            </a:r>
            <a:fld id="{65FC1143-69EF-4D7A-BC37-A11E28A1B3A2}" type="slidenum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pPr/>
              <a:t>4</a:t>
            </a:fld>
            <a:endParaRPr lang="zh-CN" altLang="en-US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71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1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1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1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3" grpId="0" build="p"/>
      <p:bldP spid="271365" grpId="0" autoUpdateAnimBg="0"/>
      <p:bldP spid="2714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D4BF9EA-347A-4748-900C-ED9FE113E7E7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pPr/>
              <a:t>2019/11/4</a:t>
            </a:fld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11267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/>
              <a:t>例</a:t>
            </a:r>
            <a:r>
              <a:rPr lang="en-US" altLang="zh-CN" smtClean="0"/>
              <a:t>1(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6088" y="1179513"/>
            <a:ext cx="1560512" cy="474662"/>
          </a:xfrm>
        </p:spPr>
        <p:txBody>
          <a:bodyPr/>
          <a:lstStyle/>
          <a:p>
            <a:pPr marL="342900" indent="-34290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p</a:t>
            </a:r>
            <a:r>
              <a:rPr lang="en-US" altLang="zh-CN" sz="2400" baseline="-25000" smtClean="0"/>
              <a:t>11</a:t>
            </a:r>
            <a:r>
              <a:rPr lang="zh-CN" altLang="en-US" sz="2400" smtClean="0"/>
              <a:t>＝</a:t>
            </a:r>
            <a:r>
              <a:rPr lang="en-US" altLang="zh-CN" sz="2400" smtClean="0"/>
              <a:t>1</a:t>
            </a:r>
            <a:r>
              <a:rPr lang="zh-CN" altLang="en-US" sz="2400" smtClean="0"/>
              <a:t>，</a:t>
            </a:r>
          </a:p>
        </p:txBody>
      </p:sp>
      <p:sp>
        <p:nvSpPr>
          <p:cNvPr id="272388" name="Rectangle 4"/>
          <p:cNvSpPr>
            <a:spLocks noChangeArrowheads="1"/>
          </p:cNvSpPr>
          <p:nvPr/>
        </p:nvSpPr>
        <p:spPr bwMode="auto">
          <a:xfrm>
            <a:off x="2843213" y="1179513"/>
            <a:ext cx="1512887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f</a:t>
            </a:r>
            <a:r>
              <a:rPr lang="en-US" altLang="zh-CN" sz="2400" baseline="-25000"/>
              <a:t>11</a:t>
            </a:r>
            <a:r>
              <a:rPr lang="en-US" altLang="zh-CN" sz="2400"/>
              <a:t>(1)</a:t>
            </a:r>
            <a:r>
              <a:rPr lang="zh-CN" altLang="en-US" sz="2400"/>
              <a:t>＝</a:t>
            </a:r>
            <a:r>
              <a:rPr lang="en-US" altLang="zh-CN" sz="2400"/>
              <a:t>1</a:t>
            </a:r>
            <a:r>
              <a:rPr lang="zh-CN" altLang="en-US" sz="2400"/>
              <a:t>，</a:t>
            </a:r>
          </a:p>
        </p:txBody>
      </p:sp>
      <p:sp>
        <p:nvSpPr>
          <p:cNvPr id="272389" name="Rectangle 5"/>
          <p:cNvSpPr>
            <a:spLocks noChangeArrowheads="1"/>
          </p:cNvSpPr>
          <p:nvPr/>
        </p:nvSpPr>
        <p:spPr bwMode="auto">
          <a:xfrm>
            <a:off x="4337050" y="1179513"/>
            <a:ext cx="2449513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f</a:t>
            </a:r>
            <a:r>
              <a:rPr lang="en-US" altLang="zh-CN" sz="2400" baseline="-25000"/>
              <a:t>11</a:t>
            </a:r>
            <a:r>
              <a:rPr lang="en-US" altLang="zh-CN" sz="2400"/>
              <a:t>(n)</a:t>
            </a:r>
            <a:r>
              <a:rPr lang="zh-CN" altLang="en-US" sz="2400"/>
              <a:t>＝</a:t>
            </a:r>
            <a:r>
              <a:rPr lang="en-US" altLang="zh-CN" sz="2400"/>
              <a:t>0 (n&gt;1)</a:t>
            </a:r>
            <a:r>
              <a:rPr lang="zh-CN" altLang="en-US" sz="2400"/>
              <a:t>，</a:t>
            </a:r>
          </a:p>
        </p:txBody>
      </p:sp>
      <p:sp>
        <p:nvSpPr>
          <p:cNvPr id="272390" name="Rectangle 6"/>
          <p:cNvSpPr>
            <a:spLocks noChangeArrowheads="1"/>
          </p:cNvSpPr>
          <p:nvPr/>
        </p:nvSpPr>
        <p:spPr bwMode="auto">
          <a:xfrm>
            <a:off x="6559550" y="1179513"/>
            <a:ext cx="1408113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f</a:t>
            </a:r>
            <a:r>
              <a:rPr lang="en-US" altLang="zh-CN" sz="2400" baseline="-25000"/>
              <a:t>11</a:t>
            </a:r>
            <a:r>
              <a:rPr lang="zh-CN" altLang="en-US" sz="2400"/>
              <a:t>＝</a:t>
            </a:r>
            <a:r>
              <a:rPr lang="en-US" altLang="zh-CN" sz="2400"/>
              <a:t>1</a:t>
            </a:r>
            <a:r>
              <a:rPr lang="zh-CN" altLang="en-US" sz="2400"/>
              <a:t>，</a:t>
            </a:r>
          </a:p>
        </p:txBody>
      </p:sp>
      <p:sp>
        <p:nvSpPr>
          <p:cNvPr id="272391" name="Rectangle 7"/>
          <p:cNvSpPr>
            <a:spLocks noChangeArrowheads="1"/>
          </p:cNvSpPr>
          <p:nvPr/>
        </p:nvSpPr>
        <p:spPr bwMode="auto">
          <a:xfrm>
            <a:off x="7740650" y="1179513"/>
            <a:ext cx="1223963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ym typeface="Symbol" panose="05050102010706020507" pitchFamily="18" charset="2"/>
              </a:rPr>
              <a:t></a:t>
            </a:r>
            <a:r>
              <a:rPr lang="en-US" altLang="zh-CN" sz="2400" baseline="-25000"/>
              <a:t>1</a:t>
            </a:r>
            <a:r>
              <a:rPr lang="zh-CN" altLang="en-US" sz="2400"/>
              <a:t>＝</a:t>
            </a:r>
            <a:r>
              <a:rPr lang="en-US" altLang="zh-CN" sz="2400"/>
              <a:t>1</a:t>
            </a:r>
            <a:r>
              <a:rPr lang="zh-CN" altLang="en-US" sz="2400"/>
              <a:t>，</a:t>
            </a:r>
          </a:p>
        </p:txBody>
      </p:sp>
      <p:sp>
        <p:nvSpPr>
          <p:cNvPr id="272392" name="Rectangle 8"/>
          <p:cNvSpPr>
            <a:spLocks noChangeArrowheads="1"/>
          </p:cNvSpPr>
          <p:nvPr/>
        </p:nvSpPr>
        <p:spPr bwMode="auto">
          <a:xfrm>
            <a:off x="1042988" y="1666875"/>
            <a:ext cx="7777162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故状态</a:t>
            </a:r>
            <a:r>
              <a:rPr lang="en-US" altLang="zh-CN" sz="2400"/>
              <a:t>1</a:t>
            </a:r>
            <a:r>
              <a:rPr lang="zh-CN" altLang="en-US" sz="2400"/>
              <a:t>为吸收状态、正常返状态；</a:t>
            </a:r>
          </a:p>
        </p:txBody>
      </p:sp>
      <p:sp>
        <p:nvSpPr>
          <p:cNvPr id="272393" name="Rectangle 9"/>
          <p:cNvSpPr>
            <a:spLocks noChangeArrowheads="1"/>
          </p:cNvSpPr>
          <p:nvPr/>
        </p:nvSpPr>
        <p:spPr bwMode="auto">
          <a:xfrm>
            <a:off x="1716088" y="2154238"/>
            <a:ext cx="1584325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p</a:t>
            </a:r>
            <a:r>
              <a:rPr lang="en-US" altLang="zh-CN" sz="2400" baseline="-25000"/>
              <a:t>44</a:t>
            </a:r>
            <a:r>
              <a:rPr lang="zh-CN" altLang="en-US" sz="2400"/>
              <a:t>＝</a:t>
            </a:r>
            <a:r>
              <a:rPr lang="en-US" altLang="zh-CN" sz="2400"/>
              <a:t>1</a:t>
            </a:r>
            <a:r>
              <a:rPr lang="zh-CN" altLang="en-US" sz="2400"/>
              <a:t>，</a:t>
            </a:r>
          </a:p>
        </p:txBody>
      </p:sp>
      <p:sp>
        <p:nvSpPr>
          <p:cNvPr id="272394" name="Rectangle 10"/>
          <p:cNvSpPr>
            <a:spLocks noChangeArrowheads="1"/>
          </p:cNvSpPr>
          <p:nvPr/>
        </p:nvSpPr>
        <p:spPr bwMode="auto">
          <a:xfrm>
            <a:off x="2843213" y="2154238"/>
            <a:ext cx="1657350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f</a:t>
            </a:r>
            <a:r>
              <a:rPr lang="en-US" altLang="zh-CN" sz="2400" baseline="-25000"/>
              <a:t>44</a:t>
            </a:r>
            <a:r>
              <a:rPr lang="en-US" altLang="zh-CN" sz="2400"/>
              <a:t>(1)</a:t>
            </a:r>
            <a:r>
              <a:rPr lang="zh-CN" altLang="en-US" sz="2400"/>
              <a:t>＝</a:t>
            </a:r>
            <a:r>
              <a:rPr lang="en-US" altLang="zh-CN" sz="2400"/>
              <a:t>1</a:t>
            </a:r>
            <a:r>
              <a:rPr lang="zh-CN" altLang="en-US" sz="2400"/>
              <a:t>，</a:t>
            </a:r>
          </a:p>
        </p:txBody>
      </p:sp>
      <p:sp>
        <p:nvSpPr>
          <p:cNvPr id="272395" name="Rectangle 11"/>
          <p:cNvSpPr>
            <a:spLocks noChangeArrowheads="1"/>
          </p:cNvSpPr>
          <p:nvPr/>
        </p:nvSpPr>
        <p:spPr bwMode="auto">
          <a:xfrm>
            <a:off x="4337050" y="2154238"/>
            <a:ext cx="2447925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f</a:t>
            </a:r>
            <a:r>
              <a:rPr lang="en-US" altLang="zh-CN" sz="2400" baseline="-25000"/>
              <a:t>44</a:t>
            </a:r>
            <a:r>
              <a:rPr lang="en-US" altLang="zh-CN" sz="2400"/>
              <a:t>(n)</a:t>
            </a:r>
            <a:r>
              <a:rPr lang="zh-CN" altLang="en-US" sz="2400"/>
              <a:t>＝</a:t>
            </a:r>
            <a:r>
              <a:rPr lang="en-US" altLang="zh-CN" sz="2400"/>
              <a:t>0 (n&gt;1)</a:t>
            </a:r>
            <a:r>
              <a:rPr lang="zh-CN" altLang="en-US" sz="2400"/>
              <a:t>，</a:t>
            </a:r>
          </a:p>
        </p:txBody>
      </p:sp>
      <p:sp>
        <p:nvSpPr>
          <p:cNvPr id="272396" name="Rectangle 12"/>
          <p:cNvSpPr>
            <a:spLocks noChangeArrowheads="1"/>
          </p:cNvSpPr>
          <p:nvPr/>
        </p:nvSpPr>
        <p:spPr bwMode="auto">
          <a:xfrm>
            <a:off x="6559550" y="2154238"/>
            <a:ext cx="1223963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f</a:t>
            </a:r>
            <a:r>
              <a:rPr lang="en-US" altLang="zh-CN" sz="2400" baseline="-25000"/>
              <a:t>44</a:t>
            </a:r>
            <a:r>
              <a:rPr lang="zh-CN" altLang="en-US" sz="2400"/>
              <a:t>＝</a:t>
            </a:r>
            <a:r>
              <a:rPr lang="en-US" altLang="zh-CN" sz="2400"/>
              <a:t>1</a:t>
            </a:r>
            <a:r>
              <a:rPr lang="zh-CN" altLang="en-US" sz="2400"/>
              <a:t>，</a:t>
            </a:r>
          </a:p>
        </p:txBody>
      </p:sp>
      <p:sp>
        <p:nvSpPr>
          <p:cNvPr id="272397" name="Rectangle 13"/>
          <p:cNvSpPr>
            <a:spLocks noChangeArrowheads="1"/>
          </p:cNvSpPr>
          <p:nvPr/>
        </p:nvSpPr>
        <p:spPr bwMode="auto">
          <a:xfrm>
            <a:off x="7740650" y="2154238"/>
            <a:ext cx="1258888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ym typeface="Symbol" panose="05050102010706020507" pitchFamily="18" charset="2"/>
              </a:rPr>
              <a:t></a:t>
            </a:r>
            <a:r>
              <a:rPr lang="en-US" altLang="zh-CN" sz="2400" baseline="-25000"/>
              <a:t>4</a:t>
            </a:r>
            <a:r>
              <a:rPr lang="zh-CN" altLang="en-US" sz="2400"/>
              <a:t>＝</a:t>
            </a:r>
            <a:r>
              <a:rPr lang="en-US" altLang="zh-CN" sz="2400"/>
              <a:t>1</a:t>
            </a:r>
            <a:r>
              <a:rPr lang="zh-CN" altLang="en-US" sz="2400"/>
              <a:t>，</a:t>
            </a:r>
          </a:p>
        </p:txBody>
      </p:sp>
      <p:sp>
        <p:nvSpPr>
          <p:cNvPr id="272398" name="Rectangle 14"/>
          <p:cNvSpPr>
            <a:spLocks noChangeArrowheads="1"/>
          </p:cNvSpPr>
          <p:nvPr/>
        </p:nvSpPr>
        <p:spPr bwMode="auto">
          <a:xfrm>
            <a:off x="1042988" y="2643188"/>
            <a:ext cx="7777162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故状态</a:t>
            </a:r>
            <a:r>
              <a:rPr lang="en-US" altLang="zh-CN" sz="2400"/>
              <a:t>4</a:t>
            </a:r>
            <a:r>
              <a:rPr lang="zh-CN" altLang="en-US" sz="2400"/>
              <a:t>为吸收状态、正常返状态；</a:t>
            </a:r>
          </a:p>
        </p:txBody>
      </p:sp>
      <p:sp>
        <p:nvSpPr>
          <p:cNvPr id="272399" name="Rectangle 15"/>
          <p:cNvSpPr>
            <a:spLocks noChangeArrowheads="1"/>
          </p:cNvSpPr>
          <p:nvPr/>
        </p:nvSpPr>
        <p:spPr bwMode="auto">
          <a:xfrm>
            <a:off x="1716088" y="3130550"/>
            <a:ext cx="1228725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p</a:t>
            </a:r>
            <a:r>
              <a:rPr lang="en-US" altLang="zh-CN" sz="2400" baseline="-25000"/>
              <a:t>22</a:t>
            </a:r>
            <a:r>
              <a:rPr lang="zh-CN" altLang="en-US" sz="2400"/>
              <a:t>＝</a:t>
            </a:r>
            <a:r>
              <a:rPr lang="en-US" altLang="zh-CN" sz="2400"/>
              <a:t>0</a:t>
            </a:r>
            <a:r>
              <a:rPr lang="zh-CN" altLang="en-US" sz="2400"/>
              <a:t>，</a:t>
            </a:r>
          </a:p>
        </p:txBody>
      </p:sp>
      <p:sp>
        <p:nvSpPr>
          <p:cNvPr id="272400" name="Rectangle 16"/>
          <p:cNvSpPr>
            <a:spLocks noChangeArrowheads="1"/>
          </p:cNvSpPr>
          <p:nvPr/>
        </p:nvSpPr>
        <p:spPr bwMode="auto">
          <a:xfrm>
            <a:off x="2735263" y="3130550"/>
            <a:ext cx="1584325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f</a:t>
            </a:r>
            <a:r>
              <a:rPr lang="en-US" altLang="zh-CN" sz="2400" baseline="-25000"/>
              <a:t>22</a:t>
            </a:r>
            <a:r>
              <a:rPr lang="en-US" altLang="zh-CN" sz="2400"/>
              <a:t>(1)</a:t>
            </a:r>
            <a:r>
              <a:rPr lang="zh-CN" altLang="en-US" sz="2400"/>
              <a:t>＝</a:t>
            </a:r>
            <a:r>
              <a:rPr lang="en-US" altLang="zh-CN" sz="2400"/>
              <a:t>0</a:t>
            </a:r>
            <a:r>
              <a:rPr lang="zh-CN" altLang="en-US" sz="2400"/>
              <a:t>，</a:t>
            </a:r>
          </a:p>
        </p:txBody>
      </p:sp>
      <p:sp>
        <p:nvSpPr>
          <p:cNvPr id="272401" name="Rectangle 17"/>
          <p:cNvSpPr>
            <a:spLocks noChangeArrowheads="1"/>
          </p:cNvSpPr>
          <p:nvPr/>
        </p:nvSpPr>
        <p:spPr bwMode="auto">
          <a:xfrm>
            <a:off x="4032250" y="3130550"/>
            <a:ext cx="187325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f</a:t>
            </a:r>
            <a:r>
              <a:rPr lang="en-US" altLang="zh-CN" sz="2400" baseline="-25000"/>
              <a:t>22</a:t>
            </a:r>
            <a:r>
              <a:rPr lang="en-US" altLang="zh-CN" sz="2400"/>
              <a:t>(2)</a:t>
            </a:r>
            <a:r>
              <a:rPr lang="zh-CN" altLang="en-US" sz="2400"/>
              <a:t>＝</a:t>
            </a:r>
            <a:r>
              <a:rPr lang="en-US" altLang="zh-CN" sz="2400"/>
              <a:t>pq</a:t>
            </a:r>
            <a:r>
              <a:rPr lang="zh-CN" altLang="en-US" sz="2400"/>
              <a:t>，</a:t>
            </a:r>
          </a:p>
        </p:txBody>
      </p:sp>
      <p:sp>
        <p:nvSpPr>
          <p:cNvPr id="272402" name="Rectangle 18"/>
          <p:cNvSpPr>
            <a:spLocks noChangeArrowheads="1"/>
          </p:cNvSpPr>
          <p:nvPr/>
        </p:nvSpPr>
        <p:spPr bwMode="auto">
          <a:xfrm>
            <a:off x="5543550" y="3130550"/>
            <a:ext cx="23764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f</a:t>
            </a:r>
            <a:r>
              <a:rPr lang="en-US" altLang="zh-CN" sz="2400" baseline="-25000"/>
              <a:t>22</a:t>
            </a:r>
            <a:r>
              <a:rPr lang="en-US" altLang="zh-CN" sz="2400"/>
              <a:t>(n)</a:t>
            </a:r>
            <a:r>
              <a:rPr lang="zh-CN" altLang="en-US" sz="2400"/>
              <a:t>＝</a:t>
            </a:r>
            <a:r>
              <a:rPr lang="en-US" altLang="zh-CN" sz="2400"/>
              <a:t>0 (n&gt;2)</a:t>
            </a:r>
            <a:r>
              <a:rPr lang="zh-CN" altLang="en-US" sz="2400"/>
              <a:t>，</a:t>
            </a:r>
          </a:p>
        </p:txBody>
      </p:sp>
      <p:sp>
        <p:nvSpPr>
          <p:cNvPr id="272403" name="Rectangle 19"/>
          <p:cNvSpPr>
            <a:spLocks noChangeArrowheads="1"/>
          </p:cNvSpPr>
          <p:nvPr/>
        </p:nvSpPr>
        <p:spPr bwMode="auto">
          <a:xfrm>
            <a:off x="7632700" y="3130550"/>
            <a:ext cx="140335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f</a:t>
            </a:r>
            <a:r>
              <a:rPr lang="en-US" altLang="zh-CN" sz="2400" baseline="-25000"/>
              <a:t>22</a:t>
            </a:r>
            <a:r>
              <a:rPr lang="zh-CN" altLang="en-US" sz="2400"/>
              <a:t>＝</a:t>
            </a:r>
            <a:r>
              <a:rPr lang="en-US" altLang="zh-CN" sz="2400"/>
              <a:t>pq</a:t>
            </a:r>
            <a:r>
              <a:rPr lang="zh-CN" altLang="en-US" sz="2400"/>
              <a:t>，</a:t>
            </a:r>
          </a:p>
        </p:txBody>
      </p:sp>
      <p:sp>
        <p:nvSpPr>
          <p:cNvPr id="272404" name="Rectangle 20"/>
          <p:cNvSpPr>
            <a:spLocks noChangeArrowheads="1"/>
          </p:cNvSpPr>
          <p:nvPr/>
        </p:nvSpPr>
        <p:spPr bwMode="auto">
          <a:xfrm>
            <a:off x="1042988" y="3617913"/>
            <a:ext cx="5256212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故状态</a:t>
            </a:r>
            <a:r>
              <a:rPr lang="en-US" altLang="zh-CN" sz="2400"/>
              <a:t>2</a:t>
            </a:r>
            <a:r>
              <a:rPr lang="zh-CN" altLang="en-US" sz="2400"/>
              <a:t>为非常返状态。</a:t>
            </a:r>
          </a:p>
        </p:txBody>
      </p:sp>
      <p:sp>
        <p:nvSpPr>
          <p:cNvPr id="272405" name="Rectangle 21"/>
          <p:cNvSpPr>
            <a:spLocks noChangeArrowheads="1"/>
          </p:cNvSpPr>
          <p:nvPr/>
        </p:nvSpPr>
        <p:spPr bwMode="auto">
          <a:xfrm>
            <a:off x="1042988" y="3617913"/>
            <a:ext cx="7924800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                                   </a:t>
            </a:r>
            <a:r>
              <a:rPr lang="zh-CN" altLang="en-US" sz="2400"/>
              <a:t>状态</a:t>
            </a:r>
            <a:r>
              <a:rPr lang="en-US" altLang="zh-CN" sz="2400"/>
              <a:t>2</a:t>
            </a:r>
            <a:r>
              <a:rPr lang="zh-CN" altLang="en-US" sz="2400"/>
              <a:t>和</a:t>
            </a:r>
            <a:r>
              <a:rPr lang="en-US" altLang="zh-CN" sz="2400"/>
              <a:t>3</a:t>
            </a:r>
            <a:r>
              <a:rPr lang="zh-CN" altLang="en-US" sz="2400"/>
              <a:t>互通，</a:t>
            </a:r>
            <a:r>
              <a:rPr lang="en-US" altLang="zh-CN" sz="2400"/>
              <a:t>2</a:t>
            </a:r>
            <a:r>
              <a:rPr lang="en-US" altLang="zh-CN" sz="2400">
                <a:sym typeface="Symbol" panose="05050102010706020507" pitchFamily="18" charset="2"/>
              </a:rPr>
              <a:t>↔</a:t>
            </a:r>
            <a:r>
              <a:rPr lang="en-US" altLang="zh-CN" sz="2400"/>
              <a:t>3</a:t>
            </a:r>
            <a:r>
              <a:rPr lang="zh-CN" altLang="en-US" sz="2400"/>
              <a:t>，具有相同的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状态性质，即状态</a:t>
            </a:r>
            <a:r>
              <a:rPr lang="en-US" altLang="zh-CN" sz="2400"/>
              <a:t>3</a:t>
            </a:r>
            <a:r>
              <a:rPr lang="zh-CN" altLang="en-US" sz="2400"/>
              <a:t>也为非常返状态。从而</a:t>
            </a:r>
          </a:p>
        </p:txBody>
      </p:sp>
      <p:sp>
        <p:nvSpPr>
          <p:cNvPr id="272406" name="Rectangle 22"/>
          <p:cNvSpPr>
            <a:spLocks noChangeArrowheads="1"/>
          </p:cNvSpPr>
          <p:nvPr/>
        </p:nvSpPr>
        <p:spPr bwMode="auto">
          <a:xfrm>
            <a:off x="1042988" y="4581525"/>
            <a:ext cx="79248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N</a:t>
            </a:r>
            <a:r>
              <a:rPr lang="zh-CN" altLang="en-US" sz="2400"/>
              <a:t>＝</a:t>
            </a:r>
            <a:r>
              <a:rPr lang="en-US" altLang="zh-CN" sz="2400"/>
              <a:t>{2, 3}</a:t>
            </a:r>
            <a:r>
              <a:rPr lang="zh-CN" altLang="en-US" sz="2400"/>
              <a:t>为非常返集；</a:t>
            </a:r>
            <a:r>
              <a:rPr lang="en-US" altLang="zh-CN" sz="2400"/>
              <a:t>C</a:t>
            </a:r>
            <a:r>
              <a:rPr lang="en-US" altLang="zh-CN" sz="2400" baseline="-25000"/>
              <a:t>1</a:t>
            </a:r>
            <a:r>
              <a:rPr lang="zh-CN" altLang="en-US" sz="2400"/>
              <a:t>＝</a:t>
            </a:r>
            <a:r>
              <a:rPr lang="en-US" altLang="zh-CN" sz="2400"/>
              <a:t>{1}</a:t>
            </a:r>
            <a:r>
              <a:rPr lang="zh-CN" altLang="en-US" sz="2400"/>
              <a:t>、</a:t>
            </a:r>
            <a:r>
              <a:rPr lang="en-US" altLang="zh-CN" sz="2400"/>
              <a:t>C</a:t>
            </a:r>
            <a:r>
              <a:rPr lang="en-US" altLang="zh-CN" sz="2400" baseline="-25000"/>
              <a:t>2</a:t>
            </a:r>
            <a:r>
              <a:rPr lang="zh-CN" altLang="en-US" sz="2400"/>
              <a:t>＝</a:t>
            </a:r>
            <a:r>
              <a:rPr lang="en-US" altLang="zh-CN" sz="2400"/>
              <a:t>{4}</a:t>
            </a:r>
            <a:r>
              <a:rPr lang="zh-CN" altLang="en-US" sz="2400"/>
              <a:t>都为正常返集。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状态空间分解为</a:t>
            </a:r>
          </a:p>
          <a:p>
            <a:pPr lvl="1" algn="ctr" eaLnBrk="1" hangingPunct="1">
              <a:lnSpc>
                <a:spcPct val="130000"/>
              </a:lnSpc>
              <a:buFontTx/>
              <a:buNone/>
            </a:pPr>
            <a:r>
              <a:rPr lang="en-US" altLang="zh-CN" sz="2400"/>
              <a:t>E</a:t>
            </a:r>
            <a:r>
              <a:rPr lang="zh-CN" altLang="en-US" sz="2400"/>
              <a:t>＝</a:t>
            </a:r>
            <a:r>
              <a:rPr lang="en-US" altLang="zh-CN" sz="2400"/>
              <a:t>N</a:t>
            </a:r>
            <a:r>
              <a:rPr lang="zh-CN" altLang="en-US" sz="2400"/>
              <a:t>＋</a:t>
            </a:r>
            <a:r>
              <a:rPr lang="en-US" altLang="zh-CN" sz="2400"/>
              <a:t>C</a:t>
            </a:r>
            <a:r>
              <a:rPr lang="en-US" altLang="zh-CN" sz="2400" baseline="-25000"/>
              <a:t>1</a:t>
            </a:r>
            <a:r>
              <a:rPr lang="zh-CN" altLang="en-US" sz="2400"/>
              <a:t>＋</a:t>
            </a:r>
            <a:r>
              <a:rPr lang="en-US" altLang="zh-CN" sz="2400"/>
              <a:t>C</a:t>
            </a:r>
            <a:r>
              <a:rPr lang="en-US" altLang="zh-CN" sz="2400" baseline="-25000"/>
              <a:t>2</a:t>
            </a:r>
            <a:endParaRPr lang="en-US" altLang="zh-CN" sz="2400"/>
          </a:p>
          <a:p>
            <a:pPr lvl="1" eaLnBrk="1" hangingPunct="1">
              <a:lnSpc>
                <a:spcPct val="130000"/>
              </a:lnSpc>
              <a:buFontTx/>
              <a:buNone/>
            </a:pPr>
            <a:r>
              <a:rPr lang="zh-CN" altLang="en-US" sz="2400"/>
              <a:t>即		</a:t>
            </a:r>
            <a:r>
              <a:rPr lang="en-US" altLang="zh-CN" sz="2400"/>
              <a:t>E</a:t>
            </a:r>
            <a:r>
              <a:rPr lang="zh-CN" altLang="en-US" sz="2400"/>
              <a:t>＝</a:t>
            </a:r>
            <a:r>
              <a:rPr lang="en-US" altLang="zh-CN" sz="2400"/>
              <a:t>{1, 2, 3, 4}</a:t>
            </a:r>
            <a:r>
              <a:rPr lang="zh-CN" altLang="en-US" sz="2400"/>
              <a:t>＝</a:t>
            </a:r>
            <a:r>
              <a:rPr lang="en-US" altLang="zh-CN" sz="2400"/>
              <a:t>{2, 3}</a:t>
            </a:r>
            <a:r>
              <a:rPr lang="zh-CN" altLang="en-US" sz="2400"/>
              <a:t>＋</a:t>
            </a:r>
            <a:r>
              <a:rPr lang="en-US" altLang="zh-CN" sz="2400"/>
              <a:t>{1}</a:t>
            </a:r>
            <a:r>
              <a:rPr lang="zh-CN" altLang="en-US" sz="2400"/>
              <a:t>＋</a:t>
            </a:r>
            <a:r>
              <a:rPr lang="en-US" altLang="zh-CN" sz="2400"/>
              <a:t>{4}</a:t>
            </a:r>
          </a:p>
        </p:txBody>
      </p:sp>
      <p:sp>
        <p:nvSpPr>
          <p:cNvPr id="1128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ea typeface="黑体" panose="02010609060101010101" pitchFamily="49" charset="-122"/>
              </a:rPr>
              <a:t>25</a:t>
            </a:r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－</a:t>
            </a:r>
            <a:fld id="{E6600B7C-3C1C-4DCD-B15B-5EA0196A98CB}" type="slidenum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pPr/>
              <a:t>5</a:t>
            </a:fld>
            <a:endParaRPr lang="zh-CN" altLang="en-US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2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2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2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2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2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2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2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2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2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2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2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2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2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2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2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2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2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2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2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2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2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2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2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2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72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72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72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72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72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72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7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7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72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72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72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72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72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72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72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72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724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724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724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724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724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724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7" grpId="0" build="p" autoUpdateAnimBg="0" advAuto="0"/>
      <p:bldP spid="272388" grpId="0" build="p" autoUpdateAnimBg="0" advAuto="0"/>
      <p:bldP spid="272389" grpId="0" build="p" autoUpdateAnimBg="0" advAuto="0"/>
      <p:bldP spid="272390" grpId="0" build="p" autoUpdateAnimBg="0" advAuto="0"/>
      <p:bldP spid="272391" grpId="0" build="p" autoUpdateAnimBg="0" advAuto="0"/>
      <p:bldP spid="272392" grpId="0" build="p" autoUpdateAnimBg="0" advAuto="0"/>
      <p:bldP spid="272393" grpId="0" build="p" autoUpdateAnimBg="0" advAuto="0"/>
      <p:bldP spid="272394" grpId="0" build="p" autoUpdateAnimBg="0" advAuto="0"/>
      <p:bldP spid="272395" grpId="0" build="p" autoUpdateAnimBg="0" advAuto="0"/>
      <p:bldP spid="272396" grpId="0" build="p" autoUpdateAnimBg="0" advAuto="0"/>
      <p:bldP spid="272397" grpId="0" build="p" autoUpdateAnimBg="0" advAuto="0"/>
      <p:bldP spid="272398" grpId="0" build="p" autoUpdateAnimBg="0" advAuto="0"/>
      <p:bldP spid="272399" grpId="0" build="p" autoUpdateAnimBg="0" advAuto="0"/>
      <p:bldP spid="272400" grpId="0" build="p" autoUpdateAnimBg="0" advAuto="0"/>
      <p:bldP spid="272401" grpId="0" build="p" autoUpdateAnimBg="0" advAuto="0"/>
      <p:bldP spid="272402" grpId="0" build="p" autoUpdateAnimBg="0" advAuto="0"/>
      <p:bldP spid="272403" grpId="0" build="p" autoUpdateAnimBg="0" advAuto="0"/>
      <p:bldP spid="272404" grpId="0" build="p" autoUpdateAnimBg="0" advAuto="0"/>
      <p:bldP spid="272405" grpId="0" build="p" autoUpdateAnimBg="0" advAuto="0"/>
      <p:bldP spid="272406" grpId="0" build="p" autoUpdateAnimBg="0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C9808F5-0F58-466F-8145-2DF52E7231C8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pPr/>
              <a:t>2019/11/4</a:t>
            </a:fld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12291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/>
              <a:t>例</a:t>
            </a:r>
            <a:r>
              <a:rPr lang="en-US" altLang="zh-CN" smtClean="0"/>
              <a:t>2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295400"/>
            <a:ext cx="6864350" cy="427038"/>
          </a:xfrm>
        </p:spPr>
        <p:txBody>
          <a:bodyPr/>
          <a:lstStyle/>
          <a:p>
            <a:pPr>
              <a:lnSpc>
                <a:spcPct val="100000"/>
              </a:lnSpc>
              <a:buClrTx/>
              <a:buFontTx/>
              <a:buNone/>
            </a:pPr>
            <a:r>
              <a:rPr lang="zh-CN" altLang="en-US" smtClean="0"/>
              <a:t>设齐次马氏链的状态空间</a:t>
            </a:r>
            <a:r>
              <a:rPr lang="en-US" altLang="zh-CN" smtClean="0"/>
              <a:t>E</a:t>
            </a:r>
            <a:r>
              <a:rPr lang="zh-CN" altLang="en-US" smtClean="0"/>
              <a:t>＝</a:t>
            </a:r>
            <a:r>
              <a:rPr lang="en-US" altLang="zh-CN" smtClean="0"/>
              <a:t>{1, 2, 3, 4}</a:t>
            </a:r>
            <a:r>
              <a:rPr lang="zh-CN" altLang="en-US" smtClean="0"/>
              <a:t>，</a:t>
            </a:r>
            <a:endParaRPr lang="zh-CN" altLang="en-US" sz="2400" smtClean="0"/>
          </a:p>
        </p:txBody>
      </p:sp>
      <p:graphicFrame>
        <p:nvGraphicFramePr>
          <p:cNvPr id="294912" name="Object 0"/>
          <p:cNvGraphicFramePr>
            <a:graphicFrameLocks noChangeAspect="1"/>
          </p:cNvGraphicFramePr>
          <p:nvPr/>
        </p:nvGraphicFramePr>
        <p:xfrm>
          <a:off x="1371600" y="2700338"/>
          <a:ext cx="2955925" cy="301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5" name="Equation" r:id="rId3" imgW="1257300" imgH="1282700" progId="Equation.3">
                  <p:embed/>
                </p:oleObj>
              </mc:Choice>
              <mc:Fallback>
                <p:oleObj name="Equation" r:id="rId3" imgW="1257300" imgH="12827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700338"/>
                        <a:ext cx="2955925" cy="301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3413" name="Rectangle 5"/>
          <p:cNvSpPr>
            <a:spLocks noChangeArrowheads="1"/>
          </p:cNvSpPr>
          <p:nvPr/>
        </p:nvSpPr>
        <p:spPr bwMode="auto">
          <a:xfrm>
            <a:off x="5791200" y="1995488"/>
            <a:ext cx="22367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/>
              <a:t>状态转移图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864225" y="3387725"/>
            <a:ext cx="395288" cy="457200"/>
            <a:chOff x="1708" y="3234"/>
            <a:chExt cx="227" cy="270"/>
          </a:xfrm>
        </p:grpSpPr>
        <p:sp>
          <p:nvSpPr>
            <p:cNvPr id="12329" name="Oval 8"/>
            <p:cNvSpPr>
              <a:spLocks noChangeArrowheads="1"/>
            </p:cNvSpPr>
            <p:nvPr/>
          </p:nvSpPr>
          <p:spPr bwMode="auto">
            <a:xfrm>
              <a:off x="1708" y="3264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ea typeface="宋体" panose="02010600030101010101" pitchFamily="2" charset="-122"/>
              </a:endParaRPr>
            </a:p>
          </p:txBody>
        </p:sp>
        <p:sp>
          <p:nvSpPr>
            <p:cNvPr id="12330" name="Rectangle 9"/>
            <p:cNvSpPr>
              <a:spLocks noChangeArrowheads="1"/>
            </p:cNvSpPr>
            <p:nvPr/>
          </p:nvSpPr>
          <p:spPr bwMode="auto">
            <a:xfrm>
              <a:off x="1732" y="3234"/>
              <a:ext cx="193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1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864225" y="4605338"/>
            <a:ext cx="395288" cy="457200"/>
            <a:chOff x="2416" y="3234"/>
            <a:chExt cx="227" cy="270"/>
          </a:xfrm>
        </p:grpSpPr>
        <p:sp>
          <p:nvSpPr>
            <p:cNvPr id="12327" name="Oval 11"/>
            <p:cNvSpPr>
              <a:spLocks noChangeArrowheads="1"/>
            </p:cNvSpPr>
            <p:nvPr/>
          </p:nvSpPr>
          <p:spPr bwMode="auto">
            <a:xfrm>
              <a:off x="2416" y="3264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ea typeface="宋体" panose="02010600030101010101" pitchFamily="2" charset="-122"/>
              </a:endParaRPr>
            </a:p>
          </p:txBody>
        </p:sp>
        <p:sp>
          <p:nvSpPr>
            <p:cNvPr id="12328" name="Rectangle 12"/>
            <p:cNvSpPr>
              <a:spLocks noChangeArrowheads="1"/>
            </p:cNvSpPr>
            <p:nvPr/>
          </p:nvSpPr>
          <p:spPr bwMode="auto">
            <a:xfrm>
              <a:off x="2440" y="3234"/>
              <a:ext cx="193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2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7700963" y="4605338"/>
            <a:ext cx="393700" cy="457200"/>
            <a:chOff x="3124" y="3234"/>
            <a:chExt cx="227" cy="270"/>
          </a:xfrm>
        </p:grpSpPr>
        <p:sp>
          <p:nvSpPr>
            <p:cNvPr id="12325" name="Oval 14"/>
            <p:cNvSpPr>
              <a:spLocks noChangeArrowheads="1"/>
            </p:cNvSpPr>
            <p:nvPr/>
          </p:nvSpPr>
          <p:spPr bwMode="auto">
            <a:xfrm>
              <a:off x="3124" y="3264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ea typeface="宋体" panose="02010600030101010101" pitchFamily="2" charset="-122"/>
              </a:endParaRPr>
            </a:p>
          </p:txBody>
        </p:sp>
        <p:sp>
          <p:nvSpPr>
            <p:cNvPr id="12326" name="Rectangle 15"/>
            <p:cNvSpPr>
              <a:spLocks noChangeArrowheads="1"/>
            </p:cNvSpPr>
            <p:nvPr/>
          </p:nvSpPr>
          <p:spPr bwMode="auto">
            <a:xfrm>
              <a:off x="3148" y="3234"/>
              <a:ext cx="194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3</a:t>
              </a: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7700963" y="3387725"/>
            <a:ext cx="393700" cy="457200"/>
            <a:chOff x="3833" y="3234"/>
            <a:chExt cx="227" cy="270"/>
          </a:xfrm>
        </p:grpSpPr>
        <p:sp>
          <p:nvSpPr>
            <p:cNvPr id="12323" name="Oval 17"/>
            <p:cNvSpPr>
              <a:spLocks noChangeArrowheads="1"/>
            </p:cNvSpPr>
            <p:nvPr/>
          </p:nvSpPr>
          <p:spPr bwMode="auto">
            <a:xfrm>
              <a:off x="3833" y="3264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ea typeface="宋体" panose="02010600030101010101" pitchFamily="2" charset="-122"/>
              </a:endParaRPr>
            </a:p>
          </p:txBody>
        </p:sp>
        <p:sp>
          <p:nvSpPr>
            <p:cNvPr id="12324" name="Rectangle 18"/>
            <p:cNvSpPr>
              <a:spLocks noChangeArrowheads="1"/>
            </p:cNvSpPr>
            <p:nvPr/>
          </p:nvSpPr>
          <p:spPr bwMode="auto">
            <a:xfrm>
              <a:off x="3857" y="3234"/>
              <a:ext cx="194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4</a:t>
              </a:r>
            </a:p>
          </p:txBody>
        </p:sp>
      </p:grpSp>
      <p:grpSp>
        <p:nvGrpSpPr>
          <p:cNvPr id="6" name="Group 40"/>
          <p:cNvGrpSpPr>
            <a:grpSpLocks/>
          </p:cNvGrpSpPr>
          <p:nvPr/>
        </p:nvGrpSpPr>
        <p:grpSpPr bwMode="auto">
          <a:xfrm>
            <a:off x="6259513" y="3713163"/>
            <a:ext cx="604837" cy="1049337"/>
            <a:chOff x="3943" y="2339"/>
            <a:chExt cx="381" cy="661"/>
          </a:xfrm>
        </p:grpSpPr>
        <p:sp>
          <p:nvSpPr>
            <p:cNvPr id="12321" name="Arc 19"/>
            <p:cNvSpPr>
              <a:spLocks/>
            </p:cNvSpPr>
            <p:nvPr/>
          </p:nvSpPr>
          <p:spPr bwMode="auto">
            <a:xfrm flipV="1">
              <a:off x="3943" y="2339"/>
              <a:ext cx="158" cy="661"/>
            </a:xfrm>
            <a:custGeom>
              <a:avLst/>
              <a:gdLst>
                <a:gd name="T0" fmla="*/ 0 w 21600"/>
                <a:gd name="T1" fmla="*/ 0 h 43099"/>
                <a:gd name="T2" fmla="*/ 0 w 21600"/>
                <a:gd name="T3" fmla="*/ 0 h 43099"/>
                <a:gd name="T4" fmla="*/ 0 w 21600"/>
                <a:gd name="T5" fmla="*/ 0 h 43099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099"/>
                <a:gd name="T11" fmla="*/ 21600 w 21600"/>
                <a:gd name="T12" fmla="*/ 43099 h 430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09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721"/>
                    <a:pt x="13155" y="42024"/>
                    <a:pt x="2086" y="43099"/>
                  </a:cubicBezTo>
                </a:path>
                <a:path w="21600" h="4309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721"/>
                    <a:pt x="13155" y="42024"/>
                    <a:pt x="2086" y="43099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2" name="Rectangle 21"/>
            <p:cNvSpPr>
              <a:spLocks noChangeArrowheads="1"/>
            </p:cNvSpPr>
            <p:nvPr/>
          </p:nvSpPr>
          <p:spPr bwMode="auto">
            <a:xfrm>
              <a:off x="4112" y="249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1</a:t>
              </a:r>
            </a:p>
          </p:txBody>
        </p:sp>
      </p:grp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5257800" y="3787775"/>
            <a:ext cx="600075" cy="1055688"/>
            <a:chOff x="3312" y="2386"/>
            <a:chExt cx="378" cy="665"/>
          </a:xfrm>
        </p:grpSpPr>
        <p:sp>
          <p:nvSpPr>
            <p:cNvPr id="12319" name="Arc 20"/>
            <p:cNvSpPr>
              <a:spLocks/>
            </p:cNvSpPr>
            <p:nvPr/>
          </p:nvSpPr>
          <p:spPr bwMode="auto">
            <a:xfrm flipH="1">
              <a:off x="3531" y="2386"/>
              <a:ext cx="159" cy="665"/>
            </a:xfrm>
            <a:custGeom>
              <a:avLst/>
              <a:gdLst>
                <a:gd name="T0" fmla="*/ 0 w 21600"/>
                <a:gd name="T1" fmla="*/ 0 h 43175"/>
                <a:gd name="T2" fmla="*/ 0 w 21600"/>
                <a:gd name="T3" fmla="*/ 0 h 43175"/>
                <a:gd name="T4" fmla="*/ 0 w 21600"/>
                <a:gd name="T5" fmla="*/ 0 h 43175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75"/>
                <a:gd name="T11" fmla="*/ 21600 w 21600"/>
                <a:gd name="T12" fmla="*/ 43175 h 431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75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23"/>
                    <a:pt x="12554" y="42617"/>
                    <a:pt x="1043" y="43174"/>
                  </a:cubicBezTo>
                </a:path>
                <a:path w="21600" h="43175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23"/>
                    <a:pt x="12554" y="42617"/>
                    <a:pt x="1043" y="43174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320" name="Object 6"/>
            <p:cNvGraphicFramePr>
              <a:graphicFrameLocks noChangeAspect="1"/>
            </p:cNvGraphicFramePr>
            <p:nvPr/>
          </p:nvGraphicFramePr>
          <p:xfrm>
            <a:off x="3312" y="2441"/>
            <a:ext cx="210" cy="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46" name="Equation" r:id="rId5" imgW="152268" imgH="406048" progId="Equation.3">
                    <p:embed/>
                  </p:oleObj>
                </mc:Choice>
                <mc:Fallback>
                  <p:oleObj name="Equation" r:id="rId5" imgW="152268" imgH="406048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2441"/>
                          <a:ext cx="210" cy="5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6259513" y="2819400"/>
            <a:ext cx="1419225" cy="865188"/>
            <a:chOff x="3943" y="1776"/>
            <a:chExt cx="894" cy="545"/>
          </a:xfrm>
        </p:grpSpPr>
        <p:sp>
          <p:nvSpPr>
            <p:cNvPr id="12317" name="Line 25"/>
            <p:cNvSpPr>
              <a:spLocks noChangeShapeType="1"/>
            </p:cNvSpPr>
            <p:nvPr/>
          </p:nvSpPr>
          <p:spPr bwMode="auto">
            <a:xfrm flipH="1">
              <a:off x="3943" y="2287"/>
              <a:ext cx="89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2318" name="Object 5"/>
            <p:cNvGraphicFramePr>
              <a:graphicFrameLocks noChangeAspect="1"/>
            </p:cNvGraphicFramePr>
            <p:nvPr/>
          </p:nvGraphicFramePr>
          <p:xfrm>
            <a:off x="4311" y="1776"/>
            <a:ext cx="210" cy="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47" name="Equation" r:id="rId7" imgW="152268" imgH="406048" progId="Equation.3">
                    <p:embed/>
                  </p:oleObj>
                </mc:Choice>
                <mc:Fallback>
                  <p:oleObj name="Equation" r:id="rId7" imgW="152268" imgH="406048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1" y="1776"/>
                          <a:ext cx="210" cy="5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44"/>
          <p:cNvGrpSpPr>
            <a:grpSpLocks/>
          </p:cNvGrpSpPr>
          <p:nvPr/>
        </p:nvGrpSpPr>
        <p:grpSpPr bwMode="auto">
          <a:xfrm>
            <a:off x="7885113" y="3817938"/>
            <a:ext cx="358775" cy="838200"/>
            <a:chOff x="4952" y="2396"/>
            <a:chExt cx="226" cy="528"/>
          </a:xfrm>
        </p:grpSpPr>
        <p:sp>
          <p:nvSpPr>
            <p:cNvPr id="12315" name="Line 26"/>
            <p:cNvSpPr>
              <a:spLocks noChangeShapeType="1"/>
            </p:cNvSpPr>
            <p:nvPr/>
          </p:nvSpPr>
          <p:spPr bwMode="auto">
            <a:xfrm>
              <a:off x="4952" y="2409"/>
              <a:ext cx="0" cy="51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2316" name="Object 4"/>
            <p:cNvGraphicFramePr>
              <a:graphicFrameLocks noChangeAspect="1"/>
            </p:cNvGraphicFramePr>
            <p:nvPr/>
          </p:nvGraphicFramePr>
          <p:xfrm>
            <a:off x="4968" y="2396"/>
            <a:ext cx="210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48" name="公式" r:id="rId9" imgW="152334" imgH="393529" progId="Equation.3">
                    <p:embed/>
                  </p:oleObj>
                </mc:Choice>
                <mc:Fallback>
                  <p:oleObj name="公式" r:id="rId9" imgW="152334" imgH="393529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8" y="2396"/>
                          <a:ext cx="210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41"/>
          <p:cNvGrpSpPr>
            <a:grpSpLocks/>
          </p:cNvGrpSpPr>
          <p:nvPr/>
        </p:nvGrpSpPr>
        <p:grpSpPr bwMode="auto">
          <a:xfrm>
            <a:off x="6259513" y="4849813"/>
            <a:ext cx="1419225" cy="865187"/>
            <a:chOff x="3943" y="3055"/>
            <a:chExt cx="894" cy="545"/>
          </a:xfrm>
        </p:grpSpPr>
        <p:sp>
          <p:nvSpPr>
            <p:cNvPr id="12313" name="Line 27"/>
            <p:cNvSpPr>
              <a:spLocks noChangeShapeType="1"/>
            </p:cNvSpPr>
            <p:nvPr/>
          </p:nvSpPr>
          <p:spPr bwMode="auto">
            <a:xfrm flipH="1">
              <a:off x="3943" y="3055"/>
              <a:ext cx="89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2314" name="Object 3"/>
            <p:cNvGraphicFramePr>
              <a:graphicFrameLocks noChangeAspect="1"/>
            </p:cNvGraphicFramePr>
            <p:nvPr/>
          </p:nvGraphicFramePr>
          <p:xfrm>
            <a:off x="4363" y="3055"/>
            <a:ext cx="211" cy="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49" name="Equation" r:id="rId11" imgW="152268" imgH="406048" progId="Equation.3">
                    <p:embed/>
                  </p:oleObj>
                </mc:Choice>
                <mc:Fallback>
                  <p:oleObj name="Equation" r:id="rId11" imgW="152268" imgH="406048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3" y="3055"/>
                          <a:ext cx="211" cy="5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3441" name="Rectangle 33"/>
          <p:cNvSpPr>
            <a:spLocks noChangeArrowheads="1"/>
          </p:cNvSpPr>
          <p:nvPr/>
        </p:nvSpPr>
        <p:spPr bwMode="auto">
          <a:xfrm>
            <a:off x="2066925" y="1995488"/>
            <a:ext cx="1612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/>
              <a:t>转移矩阵</a:t>
            </a:r>
          </a:p>
        </p:txBody>
      </p:sp>
      <p:grpSp>
        <p:nvGrpSpPr>
          <p:cNvPr id="11" name="Group 38"/>
          <p:cNvGrpSpPr>
            <a:grpSpLocks/>
          </p:cNvGrpSpPr>
          <p:nvPr/>
        </p:nvGrpSpPr>
        <p:grpSpPr bwMode="auto">
          <a:xfrm>
            <a:off x="5257800" y="2819400"/>
            <a:ext cx="863600" cy="866775"/>
            <a:chOff x="3312" y="1776"/>
            <a:chExt cx="544" cy="546"/>
          </a:xfrm>
        </p:grpSpPr>
        <p:graphicFrame>
          <p:nvGraphicFramePr>
            <p:cNvPr id="12311" name="Object 2"/>
            <p:cNvGraphicFramePr>
              <a:graphicFrameLocks noChangeAspect="1"/>
            </p:cNvGraphicFramePr>
            <p:nvPr/>
          </p:nvGraphicFramePr>
          <p:xfrm>
            <a:off x="3312" y="1776"/>
            <a:ext cx="210" cy="5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50" name="Equation" r:id="rId13" imgW="152268" imgH="406048" progId="Equation.3">
                    <p:embed/>
                  </p:oleObj>
                </mc:Choice>
                <mc:Fallback>
                  <p:oleObj name="Equation" r:id="rId13" imgW="152268" imgH="406048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1776"/>
                          <a:ext cx="210" cy="5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2" name="Arc 36"/>
            <p:cNvSpPr>
              <a:spLocks/>
            </p:cNvSpPr>
            <p:nvPr/>
          </p:nvSpPr>
          <p:spPr bwMode="auto">
            <a:xfrm flipH="1">
              <a:off x="3516" y="1932"/>
              <a:ext cx="340" cy="341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1639" y="29853"/>
                  </a:moveTo>
                  <a:cubicBezTo>
                    <a:pt x="556" y="27236"/>
                    <a:pt x="0" y="2443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21215" y="43200"/>
                    <a:pt x="20830" y="43189"/>
                    <a:pt x="20446" y="43169"/>
                  </a:cubicBezTo>
                </a:path>
                <a:path w="43200" h="43200" stroke="0" extrusionOk="0">
                  <a:moveTo>
                    <a:pt x="1639" y="29853"/>
                  </a:moveTo>
                  <a:cubicBezTo>
                    <a:pt x="556" y="27236"/>
                    <a:pt x="0" y="2443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21215" y="43200"/>
                    <a:pt x="20830" y="43189"/>
                    <a:pt x="20446" y="43169"/>
                  </a:cubicBezTo>
                  <a:lnTo>
                    <a:pt x="21600" y="21600"/>
                  </a:lnTo>
                  <a:lnTo>
                    <a:pt x="1639" y="29853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Group 42"/>
          <p:cNvGrpSpPr>
            <a:grpSpLocks/>
          </p:cNvGrpSpPr>
          <p:nvPr/>
        </p:nvGrpSpPr>
        <p:grpSpPr bwMode="auto">
          <a:xfrm>
            <a:off x="7894638" y="4714875"/>
            <a:ext cx="868362" cy="866775"/>
            <a:chOff x="4973" y="2970"/>
            <a:chExt cx="547" cy="546"/>
          </a:xfrm>
        </p:grpSpPr>
        <p:graphicFrame>
          <p:nvGraphicFramePr>
            <p:cNvPr id="12309" name="Object 1"/>
            <p:cNvGraphicFramePr>
              <a:graphicFrameLocks noChangeAspect="1"/>
            </p:cNvGraphicFramePr>
            <p:nvPr/>
          </p:nvGraphicFramePr>
          <p:xfrm>
            <a:off x="5310" y="2970"/>
            <a:ext cx="210" cy="5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51" name="Equation" r:id="rId14" imgW="152268" imgH="406048" progId="Equation.3">
                    <p:embed/>
                  </p:oleObj>
                </mc:Choice>
                <mc:Fallback>
                  <p:oleObj name="Equation" r:id="rId14" imgW="152268" imgH="406048" progId="Equation.3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0" y="2970"/>
                          <a:ext cx="210" cy="5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0" name="Arc 37"/>
            <p:cNvSpPr>
              <a:spLocks/>
            </p:cNvSpPr>
            <p:nvPr/>
          </p:nvSpPr>
          <p:spPr bwMode="auto">
            <a:xfrm>
              <a:off x="4973" y="3029"/>
              <a:ext cx="340" cy="340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15729" y="812"/>
                  </a:moveTo>
                  <a:cubicBezTo>
                    <a:pt x="17640" y="273"/>
                    <a:pt x="19615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463"/>
                    <a:pt x="1" y="21326"/>
                    <a:pt x="3" y="21189"/>
                  </a:cubicBezTo>
                </a:path>
                <a:path w="43200" h="43200" stroke="0" extrusionOk="0">
                  <a:moveTo>
                    <a:pt x="15729" y="812"/>
                  </a:moveTo>
                  <a:cubicBezTo>
                    <a:pt x="17640" y="273"/>
                    <a:pt x="19615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463"/>
                    <a:pt x="1" y="21326"/>
                    <a:pt x="3" y="21189"/>
                  </a:cubicBezTo>
                  <a:lnTo>
                    <a:pt x="21600" y="21600"/>
                  </a:lnTo>
                  <a:lnTo>
                    <a:pt x="15729" y="81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308" name="灯片编号占位符 1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ea typeface="黑体" panose="02010609060101010101" pitchFamily="49" charset="-122"/>
              </a:rPr>
              <a:t>25</a:t>
            </a:r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－</a:t>
            </a:r>
            <a:fld id="{DA130071-E717-49D7-B8E7-BAD505A1BC1D}" type="slidenum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pPr/>
              <a:t>6</a:t>
            </a:fld>
            <a:endParaRPr lang="zh-CN" altLang="en-US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73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94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1" grpId="0" build="p"/>
      <p:bldP spid="273413" grpId="0" autoUpdateAnimBg="0"/>
      <p:bldP spid="2734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6004082-C426-4414-93B7-B8D81F6EF1A2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pPr/>
              <a:t>2019/11/4</a:t>
            </a:fld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13315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/>
              <a:t>例</a:t>
            </a:r>
            <a:r>
              <a:rPr lang="en-US" altLang="zh-CN" smtClean="0"/>
              <a:t>2(</a:t>
            </a:r>
            <a:r>
              <a:rPr lang="zh-CN" altLang="en-US" smtClean="0"/>
              <a:t>续</a:t>
            </a:r>
            <a:r>
              <a:rPr lang="en-US" altLang="zh-CN" smtClean="0"/>
              <a:t>1)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057275"/>
            <a:ext cx="7924800" cy="474663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    </a:t>
            </a:r>
            <a:r>
              <a:rPr lang="zh-CN" altLang="en-US" sz="2400" smtClean="0"/>
              <a:t>由图可知，对一切</a:t>
            </a:r>
            <a:r>
              <a:rPr lang="en-US" altLang="zh-CN" sz="2400" smtClean="0"/>
              <a:t>n</a:t>
            </a:r>
            <a:r>
              <a:rPr lang="en-US" altLang="zh-CN" sz="2400" smtClean="0">
                <a:sym typeface="Symbol" panose="05050102010706020507" pitchFamily="18" charset="2"/>
              </a:rPr>
              <a:t></a:t>
            </a:r>
            <a:r>
              <a:rPr lang="en-US" altLang="zh-CN" sz="2400" smtClean="0"/>
              <a:t>1</a:t>
            </a:r>
            <a:r>
              <a:rPr lang="zh-CN" altLang="en-US" sz="2400" smtClean="0"/>
              <a:t>，</a:t>
            </a:r>
            <a:r>
              <a:rPr lang="en-US" altLang="zh-CN" sz="2400" smtClean="0"/>
              <a:t>f</a:t>
            </a:r>
            <a:r>
              <a:rPr lang="en-US" altLang="zh-CN" sz="2400" baseline="-25000" smtClean="0"/>
              <a:t>44</a:t>
            </a:r>
            <a:r>
              <a:rPr lang="en-US" altLang="zh-CN" sz="2400" smtClean="0"/>
              <a:t>(n)</a:t>
            </a:r>
            <a:r>
              <a:rPr lang="zh-CN" altLang="en-US" sz="2400" smtClean="0"/>
              <a:t>＝</a:t>
            </a:r>
            <a:r>
              <a:rPr lang="en-US" altLang="zh-CN" sz="2400" smtClean="0"/>
              <a:t>0</a:t>
            </a:r>
            <a:r>
              <a:rPr lang="zh-CN" altLang="en-US" sz="2400" smtClean="0"/>
              <a:t>，从而</a:t>
            </a:r>
          </a:p>
        </p:txBody>
      </p:sp>
      <p:graphicFrame>
        <p:nvGraphicFramePr>
          <p:cNvPr id="274436" name="Object 4"/>
          <p:cNvGraphicFramePr>
            <a:graphicFrameLocks noChangeAspect="1"/>
          </p:cNvGraphicFramePr>
          <p:nvPr/>
        </p:nvGraphicFramePr>
        <p:xfrm>
          <a:off x="1069975" y="1447800"/>
          <a:ext cx="228600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2" name="Equation" r:id="rId3" imgW="1117600" imgH="431800" progId="Equation.3">
                  <p:embed/>
                </p:oleObj>
              </mc:Choice>
              <mc:Fallback>
                <p:oleObj name="Equation" r:id="rId3" imgW="11176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975" y="1447800"/>
                        <a:ext cx="2286000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437" name="Rectangle 5"/>
          <p:cNvSpPr>
            <a:spLocks noChangeArrowheads="1"/>
          </p:cNvSpPr>
          <p:nvPr/>
        </p:nvSpPr>
        <p:spPr bwMode="auto">
          <a:xfrm>
            <a:off x="3276600" y="1600200"/>
            <a:ext cx="3959225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/>
              <a:t>，故状态</a:t>
            </a:r>
            <a:r>
              <a:rPr lang="en-US" altLang="zh-CN" sz="2400"/>
              <a:t>4</a:t>
            </a:r>
            <a:r>
              <a:rPr lang="zh-CN" altLang="en-US" sz="2400"/>
              <a:t>为非常返状态；</a:t>
            </a:r>
          </a:p>
        </p:txBody>
      </p:sp>
      <p:sp>
        <p:nvSpPr>
          <p:cNvPr id="274438" name="Rectangle 6"/>
          <p:cNvSpPr>
            <a:spLocks noChangeArrowheads="1"/>
          </p:cNvSpPr>
          <p:nvPr/>
        </p:nvSpPr>
        <p:spPr bwMode="auto">
          <a:xfrm>
            <a:off x="1069975" y="2251075"/>
            <a:ext cx="7905750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f</a:t>
            </a:r>
            <a:r>
              <a:rPr lang="en-US" altLang="zh-CN" sz="2400" baseline="-25000"/>
              <a:t>33</a:t>
            </a:r>
            <a:r>
              <a:rPr lang="en-US" altLang="zh-CN" sz="2400"/>
              <a:t>(1)</a:t>
            </a:r>
            <a:r>
              <a:rPr lang="zh-CN" altLang="en-US" sz="2400"/>
              <a:t>＝     ，</a:t>
            </a:r>
            <a:r>
              <a:rPr lang="en-US" altLang="zh-CN" sz="2400"/>
              <a:t>f</a:t>
            </a:r>
            <a:r>
              <a:rPr lang="en-US" altLang="zh-CN" sz="2400" baseline="-25000"/>
              <a:t>33</a:t>
            </a:r>
            <a:r>
              <a:rPr lang="en-US" altLang="zh-CN" sz="2400"/>
              <a:t>(n)</a:t>
            </a:r>
            <a:r>
              <a:rPr lang="zh-CN" altLang="en-US" sz="2400"/>
              <a:t>＝</a:t>
            </a:r>
            <a:r>
              <a:rPr lang="en-US" altLang="zh-CN" sz="2400"/>
              <a:t>0 (n&gt;1)</a:t>
            </a:r>
            <a:r>
              <a:rPr lang="zh-CN" altLang="en-US" sz="2400"/>
              <a:t>，从而                                       ，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/>
              <a:t>故状态</a:t>
            </a:r>
            <a:r>
              <a:rPr lang="en-US" altLang="zh-CN" sz="2400"/>
              <a:t>3</a:t>
            </a:r>
            <a:r>
              <a:rPr lang="zh-CN" altLang="en-US" sz="2400"/>
              <a:t>非常返状态；</a:t>
            </a:r>
          </a:p>
        </p:txBody>
      </p:sp>
      <p:graphicFrame>
        <p:nvGraphicFramePr>
          <p:cNvPr id="274439" name="Object 7"/>
          <p:cNvGraphicFramePr>
            <a:graphicFrameLocks noChangeAspect="1"/>
          </p:cNvGraphicFramePr>
          <p:nvPr/>
        </p:nvGraphicFramePr>
        <p:xfrm>
          <a:off x="2185988" y="2192338"/>
          <a:ext cx="27622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3" name="Equation" r:id="rId5" imgW="152268" imgH="406048" progId="Equation.3">
                  <p:embed/>
                </p:oleObj>
              </mc:Choice>
              <mc:Fallback>
                <p:oleObj name="Equation" r:id="rId5" imgW="152268" imgH="406048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988" y="2192338"/>
                        <a:ext cx="276225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440" name="Object 8"/>
          <p:cNvGraphicFramePr>
            <a:graphicFrameLocks noChangeAspect="1"/>
          </p:cNvGraphicFramePr>
          <p:nvPr/>
        </p:nvGraphicFramePr>
        <p:xfrm>
          <a:off x="5719763" y="2133600"/>
          <a:ext cx="2884487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4" name="Equation" r:id="rId7" imgW="1371600" imgH="431800" progId="Equation.3">
                  <p:embed/>
                </p:oleObj>
              </mc:Choice>
              <mc:Fallback>
                <p:oleObj name="Equation" r:id="rId7" imgW="13716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9763" y="2133600"/>
                        <a:ext cx="2884487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441" name="Object 9"/>
          <p:cNvGraphicFramePr>
            <a:graphicFrameLocks noChangeAspect="1"/>
          </p:cNvGraphicFramePr>
          <p:nvPr/>
        </p:nvGraphicFramePr>
        <p:xfrm>
          <a:off x="1066800" y="3352800"/>
          <a:ext cx="3273425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5" name="Equation" r:id="rId9" imgW="1600200" imgH="431800" progId="Equation.3">
                  <p:embed/>
                </p:oleObj>
              </mc:Choice>
              <mc:Fallback>
                <p:oleObj name="Equation" r:id="rId9" imgW="1600200" imgH="431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352800"/>
                        <a:ext cx="3273425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442" name="Object 10"/>
          <p:cNvGraphicFramePr>
            <a:graphicFrameLocks noChangeAspect="1"/>
          </p:cNvGraphicFramePr>
          <p:nvPr/>
        </p:nvGraphicFramePr>
        <p:xfrm>
          <a:off x="1066800" y="4114800"/>
          <a:ext cx="511810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6" name="Equation" r:id="rId11" imgW="2501900" imgH="431800" progId="Equation.3">
                  <p:embed/>
                </p:oleObj>
              </mc:Choice>
              <mc:Fallback>
                <p:oleObj name="Equation" r:id="rId11" imgW="2501900" imgH="431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114800"/>
                        <a:ext cx="5118100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443" name="Object 11"/>
          <p:cNvGraphicFramePr>
            <a:graphicFrameLocks noChangeAspect="1"/>
          </p:cNvGraphicFramePr>
          <p:nvPr/>
        </p:nvGraphicFramePr>
        <p:xfrm>
          <a:off x="1066800" y="4876800"/>
          <a:ext cx="4443413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7" name="Equation" r:id="rId13" imgW="2171700" imgH="431800" progId="Equation.3">
                  <p:embed/>
                </p:oleObj>
              </mc:Choice>
              <mc:Fallback>
                <p:oleObj name="Equation" r:id="rId13" imgW="2171700" imgH="431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876800"/>
                        <a:ext cx="4443413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444" name="Object 12"/>
          <p:cNvGraphicFramePr>
            <a:graphicFrameLocks noChangeAspect="1"/>
          </p:cNvGraphicFramePr>
          <p:nvPr/>
        </p:nvGraphicFramePr>
        <p:xfrm>
          <a:off x="1117600" y="5668963"/>
          <a:ext cx="7794625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8" name="Equation" r:id="rId15" imgW="3810000" imgH="431800" progId="Equation.3">
                  <p:embed/>
                </p:oleObj>
              </mc:Choice>
              <mc:Fallback>
                <p:oleObj name="Equation" r:id="rId15" imgW="3810000" imgH="431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600" y="5668963"/>
                        <a:ext cx="7794625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ea typeface="黑体" panose="02010609060101010101" pitchFamily="49" charset="-122"/>
              </a:rPr>
              <a:t>25</a:t>
            </a:r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－</a:t>
            </a:r>
            <a:fld id="{B08AF14E-B03C-490A-9F51-2E8B10AED72A}" type="slidenum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pPr/>
              <a:t>7</a:t>
            </a:fld>
            <a:endParaRPr lang="zh-CN" altLang="en-US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4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4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4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4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4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4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4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4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4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4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4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4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4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4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4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4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5" grpId="0" build="p" autoUpdateAnimBg="0" advAuto="0"/>
      <p:bldP spid="274437" grpId="0" autoUpdateAnimBg="0"/>
      <p:bldP spid="274438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86D60EE-529F-45D8-8A98-8A2FB5202945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pPr/>
              <a:t>2019/11/4</a:t>
            </a:fld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1433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/>
              <a:t>例</a:t>
            </a:r>
            <a:r>
              <a:rPr lang="en-US" altLang="zh-CN" smtClean="0"/>
              <a:t>2(</a:t>
            </a:r>
            <a:r>
              <a:rPr lang="zh-CN" altLang="en-US" smtClean="0"/>
              <a:t>续</a:t>
            </a:r>
            <a:r>
              <a:rPr lang="en-US" altLang="zh-CN" smtClean="0"/>
              <a:t>2)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179513"/>
            <a:ext cx="7559675" cy="3619500"/>
          </a:xfrm>
        </p:spPr>
        <p:txBody>
          <a:bodyPr/>
          <a:lstStyle/>
          <a:p>
            <a:pPr marL="0" indent="0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/>
              <a:t>故状态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2</a:t>
            </a:r>
            <a:r>
              <a:rPr lang="zh-CN" altLang="en-US" dirty="0" smtClean="0"/>
              <a:t>都是正常返状态，又</a:t>
            </a:r>
            <a:r>
              <a:rPr lang="en-US" altLang="zh-CN" dirty="0" smtClean="0"/>
              <a:t>d</a:t>
            </a:r>
            <a:r>
              <a:rPr lang="zh-CN" altLang="en-US" dirty="0" smtClean="0"/>
              <a:t>＝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，故都是</a:t>
            </a:r>
            <a:r>
              <a:rPr lang="zh-CN" altLang="en-US" dirty="0" smtClean="0">
                <a:solidFill>
                  <a:srgbClr val="0000FF"/>
                </a:solidFill>
              </a:rPr>
              <a:t>遍历态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/>
              <a:t>状态空间</a:t>
            </a:r>
            <a:r>
              <a:rPr lang="zh-CN" altLang="en-US" dirty="0"/>
              <a:t>分解</a:t>
            </a:r>
            <a:r>
              <a:rPr lang="zh-CN" altLang="en-US" dirty="0" smtClean="0"/>
              <a:t>为</a:t>
            </a:r>
            <a:endParaRPr lang="en-US" altLang="zh-CN" dirty="0" smtClean="0"/>
          </a:p>
          <a:p>
            <a:pPr algn="ctr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E</a:t>
            </a:r>
            <a:r>
              <a:rPr lang="zh-CN" altLang="en-US" dirty="0"/>
              <a:t>＝</a:t>
            </a:r>
            <a:r>
              <a:rPr lang="en-US" altLang="zh-CN" dirty="0"/>
              <a:t>N</a:t>
            </a:r>
            <a:r>
              <a:rPr lang="zh-CN" altLang="en-US" dirty="0"/>
              <a:t>＋</a:t>
            </a:r>
            <a:r>
              <a:rPr lang="en-US" altLang="zh-CN" dirty="0"/>
              <a:t>C</a:t>
            </a:r>
          </a:p>
          <a:p>
            <a:pPr marL="0" indent="0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/>
              <a:t>其中</a:t>
            </a:r>
            <a:r>
              <a:rPr lang="en-US" altLang="zh-CN" dirty="0"/>
              <a:t>N</a:t>
            </a:r>
            <a:r>
              <a:rPr lang="zh-CN" altLang="en-US" dirty="0"/>
              <a:t>＝</a:t>
            </a:r>
            <a:r>
              <a:rPr lang="en-US" altLang="zh-CN" dirty="0"/>
              <a:t>{</a:t>
            </a:r>
            <a:r>
              <a:rPr lang="en-US" altLang="zh-CN" dirty="0" smtClean="0"/>
              <a:t>3, 4</a:t>
            </a:r>
            <a:r>
              <a:rPr lang="en-US" altLang="zh-CN" dirty="0"/>
              <a:t>}</a:t>
            </a:r>
            <a:r>
              <a:rPr lang="zh-CN" altLang="en-US" dirty="0"/>
              <a:t>为非常返集；</a:t>
            </a:r>
            <a:r>
              <a:rPr lang="en-US" altLang="zh-CN" dirty="0"/>
              <a:t>C</a:t>
            </a:r>
            <a:r>
              <a:rPr lang="en-US" altLang="zh-CN" baseline="-25000" dirty="0"/>
              <a:t>1</a:t>
            </a:r>
            <a:r>
              <a:rPr lang="zh-CN" altLang="en-US" dirty="0"/>
              <a:t>＝</a:t>
            </a:r>
            <a:r>
              <a:rPr lang="en-US" altLang="zh-CN" dirty="0"/>
              <a:t>{</a:t>
            </a:r>
            <a:r>
              <a:rPr lang="en-US" altLang="zh-CN" dirty="0" smtClean="0"/>
              <a:t>1, 2</a:t>
            </a:r>
            <a:r>
              <a:rPr lang="en-US" altLang="zh-CN" dirty="0"/>
              <a:t>}</a:t>
            </a:r>
            <a:r>
              <a:rPr lang="zh-CN" altLang="en-US" dirty="0"/>
              <a:t>为正常返闭集</a:t>
            </a:r>
            <a:r>
              <a:rPr lang="zh-CN" altLang="en-US" dirty="0" smtClean="0"/>
              <a:t>。</a:t>
            </a:r>
          </a:p>
        </p:txBody>
      </p:sp>
      <p:sp>
        <p:nvSpPr>
          <p:cNvPr id="275462" name="AutoShape 6"/>
          <p:cNvSpPr>
            <a:spLocks noChangeArrowheads="1"/>
          </p:cNvSpPr>
          <p:nvPr/>
        </p:nvSpPr>
        <p:spPr bwMode="auto">
          <a:xfrm>
            <a:off x="5508625" y="333375"/>
            <a:ext cx="3384550" cy="574675"/>
          </a:xfrm>
          <a:prstGeom prst="wedgeRoundRectCallout">
            <a:avLst>
              <a:gd name="adj1" fmla="val 37338"/>
              <a:gd name="adj2" fmla="val 117125"/>
              <a:gd name="adj3" fmla="val 16667"/>
            </a:avLst>
          </a:prstGeom>
          <a:solidFill>
            <a:schemeClr val="accent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>
                <a:solidFill>
                  <a:srgbClr val="FFFF00"/>
                </a:solidFill>
              </a:rPr>
              <a:t>非周期正常返状态</a:t>
            </a:r>
          </a:p>
        </p:txBody>
      </p:sp>
      <p:sp>
        <p:nvSpPr>
          <p:cNvPr id="1434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ea typeface="黑体" panose="02010609060101010101" pitchFamily="49" charset="-122"/>
              </a:rPr>
              <a:t>25</a:t>
            </a:r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－</a:t>
            </a:r>
            <a:fld id="{B156CD0E-1A3F-406A-8B70-B0F145202676}" type="slidenum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pPr/>
              <a:t>8</a:t>
            </a:fld>
            <a:endParaRPr lang="zh-CN" altLang="en-US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7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5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5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59" grpId="0" build="p"/>
      <p:bldP spid="27546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1C86878-5470-427B-87D8-501D2A2C6198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pPr/>
              <a:t>2019/11/4</a:t>
            </a:fld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3481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dirty="0" smtClean="0"/>
              <a:t>例</a:t>
            </a:r>
            <a:r>
              <a:rPr lang="en-US" altLang="zh-CN" dirty="0" smtClean="0"/>
              <a:t>3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295400"/>
            <a:ext cx="7162800" cy="427038"/>
          </a:xfrm>
        </p:spPr>
        <p:txBody>
          <a:bodyPr/>
          <a:lstStyle/>
          <a:p>
            <a:pPr>
              <a:lnSpc>
                <a:spcPct val="100000"/>
              </a:lnSpc>
              <a:buClrTx/>
              <a:buFontTx/>
              <a:buNone/>
            </a:pPr>
            <a:r>
              <a:rPr lang="zh-CN" altLang="en-US" smtClean="0"/>
              <a:t>设齐次马氏链的状态空间</a:t>
            </a:r>
            <a:r>
              <a:rPr lang="en-US" altLang="zh-CN" smtClean="0"/>
              <a:t>E</a:t>
            </a:r>
            <a:r>
              <a:rPr lang="zh-CN" altLang="en-US" smtClean="0"/>
              <a:t>＝</a:t>
            </a:r>
            <a:r>
              <a:rPr lang="en-US" altLang="zh-CN" smtClean="0"/>
              <a:t>{1, 2, 3, 4, 5, 6}</a:t>
            </a:r>
            <a:r>
              <a:rPr lang="zh-CN" altLang="en-US" smtClean="0"/>
              <a:t>，</a:t>
            </a:r>
            <a:endParaRPr lang="zh-CN" altLang="en-US" sz="2400" smtClean="0"/>
          </a:p>
        </p:txBody>
      </p:sp>
      <p:graphicFrame>
        <p:nvGraphicFramePr>
          <p:cNvPr id="34822" name="Object 4"/>
          <p:cNvGraphicFramePr>
            <a:graphicFrameLocks noChangeAspect="1"/>
          </p:cNvGraphicFramePr>
          <p:nvPr/>
        </p:nvGraphicFramePr>
        <p:xfrm>
          <a:off x="1066800" y="2901950"/>
          <a:ext cx="3448050" cy="304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0" name="Equation" r:id="rId3" imgW="1727200" imgH="1524000" progId="Equation.3">
                  <p:embed/>
                </p:oleObj>
              </mc:Choice>
              <mc:Fallback>
                <p:oleObj name="Equation" r:id="rId3" imgW="1727200" imgH="152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901950"/>
                        <a:ext cx="3448050" cy="304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533" name="Rectangle 5"/>
          <p:cNvSpPr>
            <a:spLocks noChangeArrowheads="1"/>
          </p:cNvSpPr>
          <p:nvPr/>
        </p:nvSpPr>
        <p:spPr bwMode="auto">
          <a:xfrm>
            <a:off x="5791200" y="1995488"/>
            <a:ext cx="22367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>
                <a:solidFill>
                  <a:srgbClr val="000000"/>
                </a:solidFill>
              </a:rPr>
              <a:t>状态转移图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5483225" y="3387725"/>
            <a:ext cx="395288" cy="457200"/>
            <a:chOff x="3454" y="2134"/>
            <a:chExt cx="249" cy="288"/>
          </a:xfrm>
        </p:grpSpPr>
        <p:sp>
          <p:nvSpPr>
            <p:cNvPr id="34869" name="Oval 7"/>
            <p:cNvSpPr>
              <a:spLocks noChangeArrowheads="1"/>
            </p:cNvSpPr>
            <p:nvPr/>
          </p:nvSpPr>
          <p:spPr bwMode="auto">
            <a:xfrm>
              <a:off x="3454" y="2166"/>
              <a:ext cx="249" cy="24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870" name="Rectangle 8"/>
            <p:cNvSpPr>
              <a:spLocks noChangeArrowheads="1"/>
            </p:cNvSpPr>
            <p:nvPr/>
          </p:nvSpPr>
          <p:spPr bwMode="auto">
            <a:xfrm>
              <a:off x="3480" y="213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</a:rPr>
                <a:t>1</a:t>
              </a:r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8129588" y="5180013"/>
            <a:ext cx="395287" cy="457200"/>
            <a:chOff x="5121" y="3263"/>
            <a:chExt cx="249" cy="288"/>
          </a:xfrm>
        </p:grpSpPr>
        <p:sp>
          <p:nvSpPr>
            <p:cNvPr id="34867" name="Oval 10"/>
            <p:cNvSpPr>
              <a:spLocks noChangeArrowheads="1"/>
            </p:cNvSpPr>
            <p:nvPr/>
          </p:nvSpPr>
          <p:spPr bwMode="auto">
            <a:xfrm>
              <a:off x="5121" y="3295"/>
              <a:ext cx="249" cy="24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868" name="Rectangle 11"/>
            <p:cNvSpPr>
              <a:spLocks noChangeArrowheads="1"/>
            </p:cNvSpPr>
            <p:nvPr/>
          </p:nvSpPr>
          <p:spPr bwMode="auto">
            <a:xfrm>
              <a:off x="5147" y="326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</a:rPr>
                <a:t>6</a:t>
              </a:r>
            </a:p>
          </p:txBody>
        </p:sp>
      </p:grp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4953000" y="5180013"/>
            <a:ext cx="393700" cy="457200"/>
            <a:chOff x="3120" y="3263"/>
            <a:chExt cx="248" cy="288"/>
          </a:xfrm>
        </p:grpSpPr>
        <p:sp>
          <p:nvSpPr>
            <p:cNvPr id="34865" name="Oval 13"/>
            <p:cNvSpPr>
              <a:spLocks noChangeArrowheads="1"/>
            </p:cNvSpPr>
            <p:nvPr/>
          </p:nvSpPr>
          <p:spPr bwMode="auto">
            <a:xfrm>
              <a:off x="3120" y="3295"/>
              <a:ext cx="248" cy="24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866" name="Rectangle 14"/>
            <p:cNvSpPr>
              <a:spLocks noChangeArrowheads="1"/>
            </p:cNvSpPr>
            <p:nvPr/>
          </p:nvSpPr>
          <p:spPr bwMode="auto">
            <a:xfrm>
              <a:off x="3146" y="326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</a:rPr>
                <a:t>5</a:t>
              </a:r>
            </a:p>
          </p:txBody>
        </p:sp>
      </p:grpSp>
      <p:grpSp>
        <p:nvGrpSpPr>
          <p:cNvPr id="5" name="Group 48"/>
          <p:cNvGrpSpPr>
            <a:grpSpLocks/>
          </p:cNvGrpSpPr>
          <p:nvPr/>
        </p:nvGrpSpPr>
        <p:grpSpPr bwMode="auto">
          <a:xfrm>
            <a:off x="7319963" y="3387725"/>
            <a:ext cx="393700" cy="457200"/>
            <a:chOff x="4611" y="2134"/>
            <a:chExt cx="248" cy="288"/>
          </a:xfrm>
        </p:grpSpPr>
        <p:sp>
          <p:nvSpPr>
            <p:cNvPr id="34863" name="Oval 16"/>
            <p:cNvSpPr>
              <a:spLocks noChangeArrowheads="1"/>
            </p:cNvSpPr>
            <p:nvPr/>
          </p:nvSpPr>
          <p:spPr bwMode="auto">
            <a:xfrm>
              <a:off x="4611" y="2166"/>
              <a:ext cx="248" cy="24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864" name="Rectangle 17"/>
            <p:cNvSpPr>
              <a:spLocks noChangeArrowheads="1"/>
            </p:cNvSpPr>
            <p:nvPr/>
          </p:nvSpPr>
          <p:spPr bwMode="auto">
            <a:xfrm>
              <a:off x="4637" y="213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</a:rPr>
                <a:t>4</a:t>
              </a:r>
            </a:p>
          </p:txBody>
        </p:sp>
      </p:grpSp>
      <p:grpSp>
        <p:nvGrpSpPr>
          <p:cNvPr id="6" name="Group 52"/>
          <p:cNvGrpSpPr>
            <a:grpSpLocks/>
          </p:cNvGrpSpPr>
          <p:nvPr/>
        </p:nvGrpSpPr>
        <p:grpSpPr bwMode="auto">
          <a:xfrm>
            <a:off x="7696200" y="3781425"/>
            <a:ext cx="523875" cy="1470025"/>
            <a:chOff x="4848" y="2382"/>
            <a:chExt cx="330" cy="926"/>
          </a:xfrm>
        </p:grpSpPr>
        <p:sp>
          <p:nvSpPr>
            <p:cNvPr id="34861" name="Arc 19"/>
            <p:cNvSpPr>
              <a:spLocks/>
            </p:cNvSpPr>
            <p:nvPr/>
          </p:nvSpPr>
          <p:spPr bwMode="auto">
            <a:xfrm flipH="1">
              <a:off x="5040" y="2382"/>
              <a:ext cx="138" cy="926"/>
            </a:xfrm>
            <a:custGeom>
              <a:avLst/>
              <a:gdLst>
                <a:gd name="T0" fmla="*/ 0 w 21600"/>
                <a:gd name="T1" fmla="*/ 0 h 43175"/>
                <a:gd name="T2" fmla="*/ 0 w 21600"/>
                <a:gd name="T3" fmla="*/ 0 h 43175"/>
                <a:gd name="T4" fmla="*/ 0 w 21600"/>
                <a:gd name="T5" fmla="*/ 0 h 43175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75"/>
                <a:gd name="T11" fmla="*/ 21600 w 21600"/>
                <a:gd name="T12" fmla="*/ 43175 h 431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75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23"/>
                    <a:pt x="12554" y="42617"/>
                    <a:pt x="1043" y="43174"/>
                  </a:cubicBezTo>
                </a:path>
                <a:path w="21600" h="43175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23"/>
                    <a:pt x="12554" y="42617"/>
                    <a:pt x="1043" y="43174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4862" name="Rectangle 20"/>
            <p:cNvSpPr>
              <a:spLocks noChangeArrowheads="1"/>
            </p:cNvSpPr>
            <p:nvPr/>
          </p:nvSpPr>
          <p:spPr bwMode="auto">
            <a:xfrm>
              <a:off x="4848" y="268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</a:rPr>
                <a:t>1</a:t>
              </a:r>
            </a:p>
          </p:txBody>
        </p:sp>
      </p:grpSp>
      <p:grpSp>
        <p:nvGrpSpPr>
          <p:cNvPr id="7" name="Group 58"/>
          <p:cNvGrpSpPr>
            <a:grpSpLocks/>
          </p:cNvGrpSpPr>
          <p:nvPr/>
        </p:nvGrpSpPr>
        <p:grpSpPr bwMode="auto">
          <a:xfrm>
            <a:off x="8372475" y="3798888"/>
            <a:ext cx="571500" cy="1430337"/>
            <a:chOff x="5274" y="2393"/>
            <a:chExt cx="360" cy="901"/>
          </a:xfrm>
        </p:grpSpPr>
        <p:sp>
          <p:nvSpPr>
            <p:cNvPr id="34859" name="Arc 18"/>
            <p:cNvSpPr>
              <a:spLocks/>
            </p:cNvSpPr>
            <p:nvPr/>
          </p:nvSpPr>
          <p:spPr bwMode="auto">
            <a:xfrm flipV="1">
              <a:off x="5274" y="2393"/>
              <a:ext cx="102" cy="901"/>
            </a:xfrm>
            <a:custGeom>
              <a:avLst/>
              <a:gdLst>
                <a:gd name="T0" fmla="*/ 0 w 21600"/>
                <a:gd name="T1" fmla="*/ 0 h 43099"/>
                <a:gd name="T2" fmla="*/ 0 w 21600"/>
                <a:gd name="T3" fmla="*/ 0 h 43099"/>
                <a:gd name="T4" fmla="*/ 0 w 21600"/>
                <a:gd name="T5" fmla="*/ 0 h 43099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099"/>
                <a:gd name="T11" fmla="*/ 21600 w 21600"/>
                <a:gd name="T12" fmla="*/ 43099 h 430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09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721"/>
                    <a:pt x="13155" y="42024"/>
                    <a:pt x="2086" y="43099"/>
                  </a:cubicBezTo>
                </a:path>
                <a:path w="21600" h="4309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721"/>
                    <a:pt x="13155" y="42024"/>
                    <a:pt x="2086" y="43099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34860" name="Object 24"/>
            <p:cNvGraphicFramePr>
              <a:graphicFrameLocks noChangeAspect="1"/>
            </p:cNvGraphicFramePr>
            <p:nvPr/>
          </p:nvGraphicFramePr>
          <p:xfrm>
            <a:off x="5424" y="2544"/>
            <a:ext cx="210" cy="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61" name="Equation" r:id="rId5" imgW="152268" imgH="406048" progId="Equation.3">
                    <p:embed/>
                  </p:oleObj>
                </mc:Choice>
                <mc:Fallback>
                  <p:oleObj name="Equation" r:id="rId5" imgW="152268" imgH="40604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4" y="2544"/>
                          <a:ext cx="210" cy="5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5878513" y="2819400"/>
            <a:ext cx="1419225" cy="865188"/>
            <a:chOff x="3703" y="1776"/>
            <a:chExt cx="894" cy="545"/>
          </a:xfrm>
        </p:grpSpPr>
        <p:sp>
          <p:nvSpPr>
            <p:cNvPr id="34857" name="Line 22"/>
            <p:cNvSpPr>
              <a:spLocks noChangeShapeType="1"/>
            </p:cNvSpPr>
            <p:nvPr/>
          </p:nvSpPr>
          <p:spPr bwMode="auto">
            <a:xfrm flipH="1">
              <a:off x="3703" y="2287"/>
              <a:ext cx="8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34858" name="Object 25"/>
            <p:cNvGraphicFramePr>
              <a:graphicFrameLocks noChangeAspect="1"/>
            </p:cNvGraphicFramePr>
            <p:nvPr/>
          </p:nvGraphicFramePr>
          <p:xfrm>
            <a:off x="4071" y="1776"/>
            <a:ext cx="210" cy="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62" name="Equation" r:id="rId7" imgW="152268" imgH="406048" progId="Equation.3">
                    <p:embed/>
                  </p:oleObj>
                </mc:Choice>
                <mc:Fallback>
                  <p:oleObj name="Equation" r:id="rId7" imgW="152268" imgH="40604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1" y="1776"/>
                          <a:ext cx="210" cy="5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831" name="Rectangle 27"/>
          <p:cNvSpPr>
            <a:spLocks noChangeArrowheads="1"/>
          </p:cNvSpPr>
          <p:nvPr/>
        </p:nvSpPr>
        <p:spPr bwMode="auto">
          <a:xfrm>
            <a:off x="1984375" y="1995488"/>
            <a:ext cx="1612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>
                <a:solidFill>
                  <a:srgbClr val="000000"/>
                </a:solidFill>
              </a:rPr>
              <a:t>转移矩阵</a:t>
            </a:r>
          </a:p>
        </p:txBody>
      </p:sp>
      <p:grpSp>
        <p:nvGrpSpPr>
          <p:cNvPr id="9" name="Group 54"/>
          <p:cNvGrpSpPr>
            <a:grpSpLocks/>
          </p:cNvGrpSpPr>
          <p:nvPr/>
        </p:nvGrpSpPr>
        <p:grpSpPr bwMode="auto">
          <a:xfrm>
            <a:off x="7696200" y="2819400"/>
            <a:ext cx="457200" cy="865188"/>
            <a:chOff x="4848" y="1776"/>
            <a:chExt cx="288" cy="545"/>
          </a:xfrm>
        </p:grpSpPr>
        <p:graphicFrame>
          <p:nvGraphicFramePr>
            <p:cNvPr id="34855" name="Object 26"/>
            <p:cNvGraphicFramePr>
              <a:graphicFrameLocks noChangeAspect="1"/>
            </p:cNvGraphicFramePr>
            <p:nvPr/>
          </p:nvGraphicFramePr>
          <p:xfrm>
            <a:off x="4896" y="1776"/>
            <a:ext cx="211" cy="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63" name="Equation" r:id="rId9" imgW="152268" imgH="406048" progId="Equation.3">
                    <p:embed/>
                  </p:oleObj>
                </mc:Choice>
                <mc:Fallback>
                  <p:oleObj name="Equation" r:id="rId9" imgW="152268" imgH="40604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1776"/>
                          <a:ext cx="211" cy="5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56" name="Line 28"/>
            <p:cNvSpPr>
              <a:spLocks noChangeShapeType="1"/>
            </p:cNvSpPr>
            <p:nvPr/>
          </p:nvSpPr>
          <p:spPr bwMode="auto">
            <a:xfrm>
              <a:off x="4848" y="230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0" name="Group 46"/>
          <p:cNvGrpSpPr>
            <a:grpSpLocks/>
          </p:cNvGrpSpPr>
          <p:nvPr/>
        </p:nvGrpSpPr>
        <p:grpSpPr bwMode="auto">
          <a:xfrm>
            <a:off x="8153400" y="3381375"/>
            <a:ext cx="393700" cy="457200"/>
            <a:chOff x="5136" y="2130"/>
            <a:chExt cx="248" cy="288"/>
          </a:xfrm>
        </p:grpSpPr>
        <p:sp>
          <p:nvSpPr>
            <p:cNvPr id="34853" name="Oval 30"/>
            <p:cNvSpPr>
              <a:spLocks noChangeArrowheads="1"/>
            </p:cNvSpPr>
            <p:nvPr/>
          </p:nvSpPr>
          <p:spPr bwMode="auto">
            <a:xfrm>
              <a:off x="5136" y="2162"/>
              <a:ext cx="248" cy="24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854" name="Rectangle 31"/>
            <p:cNvSpPr>
              <a:spLocks noChangeArrowheads="1"/>
            </p:cNvSpPr>
            <p:nvPr/>
          </p:nvSpPr>
          <p:spPr bwMode="auto">
            <a:xfrm>
              <a:off x="5162" y="213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</a:rPr>
                <a:t>2</a:t>
              </a:r>
            </a:p>
          </p:txBody>
        </p:sp>
      </p:grpSp>
      <p:grpSp>
        <p:nvGrpSpPr>
          <p:cNvPr id="11" name="Group 47"/>
          <p:cNvGrpSpPr>
            <a:grpSpLocks/>
          </p:cNvGrpSpPr>
          <p:nvPr/>
        </p:nvGrpSpPr>
        <p:grpSpPr bwMode="auto">
          <a:xfrm>
            <a:off x="6007100" y="5181600"/>
            <a:ext cx="393700" cy="457200"/>
            <a:chOff x="3784" y="3264"/>
            <a:chExt cx="248" cy="288"/>
          </a:xfrm>
        </p:grpSpPr>
        <p:sp>
          <p:nvSpPr>
            <p:cNvPr id="34851" name="Oval 36"/>
            <p:cNvSpPr>
              <a:spLocks noChangeArrowheads="1"/>
            </p:cNvSpPr>
            <p:nvPr/>
          </p:nvSpPr>
          <p:spPr bwMode="auto">
            <a:xfrm>
              <a:off x="3784" y="3296"/>
              <a:ext cx="248" cy="24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852" name="Rectangle 37"/>
            <p:cNvSpPr>
              <a:spLocks noChangeArrowheads="1"/>
            </p:cNvSpPr>
            <p:nvPr/>
          </p:nvSpPr>
          <p:spPr bwMode="auto">
            <a:xfrm>
              <a:off x="3810" y="326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</a:rPr>
                <a:t>3</a:t>
              </a:r>
            </a:p>
          </p:txBody>
        </p:sp>
      </p:grpSp>
      <p:grpSp>
        <p:nvGrpSpPr>
          <p:cNvPr id="12" name="Group 57"/>
          <p:cNvGrpSpPr>
            <a:grpSpLocks/>
          </p:cNvGrpSpPr>
          <p:nvPr/>
        </p:nvGrpSpPr>
        <p:grpSpPr bwMode="auto">
          <a:xfrm>
            <a:off x="5075238" y="3795713"/>
            <a:ext cx="495300" cy="1439862"/>
            <a:chOff x="3197" y="2391"/>
            <a:chExt cx="312" cy="907"/>
          </a:xfrm>
        </p:grpSpPr>
        <p:sp>
          <p:nvSpPr>
            <p:cNvPr id="34849" name="Line 38"/>
            <p:cNvSpPr>
              <a:spLocks noChangeShapeType="1"/>
            </p:cNvSpPr>
            <p:nvPr/>
          </p:nvSpPr>
          <p:spPr bwMode="auto">
            <a:xfrm flipH="1">
              <a:off x="3282" y="2391"/>
              <a:ext cx="227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4850" name="Rectangle 40"/>
            <p:cNvSpPr>
              <a:spLocks noChangeArrowheads="1"/>
            </p:cNvSpPr>
            <p:nvPr/>
          </p:nvSpPr>
          <p:spPr bwMode="auto">
            <a:xfrm>
              <a:off x="3197" y="268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</a:rPr>
                <a:t>1</a:t>
              </a:r>
            </a:p>
          </p:txBody>
        </p:sp>
      </p:grpSp>
      <p:grpSp>
        <p:nvGrpSpPr>
          <p:cNvPr id="13" name="Group 51"/>
          <p:cNvGrpSpPr>
            <a:grpSpLocks/>
          </p:cNvGrpSpPr>
          <p:nvPr/>
        </p:nvGrpSpPr>
        <p:grpSpPr bwMode="auto">
          <a:xfrm>
            <a:off x="5834063" y="3781425"/>
            <a:ext cx="492125" cy="1439863"/>
            <a:chOff x="3675" y="2382"/>
            <a:chExt cx="310" cy="907"/>
          </a:xfrm>
        </p:grpSpPr>
        <p:sp>
          <p:nvSpPr>
            <p:cNvPr id="34847" name="Line 39"/>
            <p:cNvSpPr>
              <a:spLocks noChangeShapeType="1"/>
            </p:cNvSpPr>
            <p:nvPr/>
          </p:nvSpPr>
          <p:spPr bwMode="auto">
            <a:xfrm>
              <a:off x="3675" y="2382"/>
              <a:ext cx="227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4848" name="Rectangle 41"/>
            <p:cNvSpPr>
              <a:spLocks noChangeArrowheads="1"/>
            </p:cNvSpPr>
            <p:nvPr/>
          </p:nvSpPr>
          <p:spPr bwMode="auto">
            <a:xfrm>
              <a:off x="3773" y="268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</a:rPr>
                <a:t>1</a:t>
              </a:r>
            </a:p>
          </p:txBody>
        </p:sp>
      </p:grpSp>
      <p:grpSp>
        <p:nvGrpSpPr>
          <p:cNvPr id="14" name="Group 53"/>
          <p:cNvGrpSpPr>
            <a:grpSpLocks/>
          </p:cNvGrpSpPr>
          <p:nvPr/>
        </p:nvGrpSpPr>
        <p:grpSpPr bwMode="auto">
          <a:xfrm>
            <a:off x="5353050" y="5410200"/>
            <a:ext cx="647700" cy="457200"/>
            <a:chOff x="3372" y="3408"/>
            <a:chExt cx="408" cy="288"/>
          </a:xfrm>
        </p:grpSpPr>
        <p:sp>
          <p:nvSpPr>
            <p:cNvPr id="34845" name="Line 23"/>
            <p:cNvSpPr>
              <a:spLocks noChangeShapeType="1"/>
            </p:cNvSpPr>
            <p:nvPr/>
          </p:nvSpPr>
          <p:spPr bwMode="auto">
            <a:xfrm flipH="1">
              <a:off x="3372" y="3420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4846" name="Rectangle 42"/>
            <p:cNvSpPr>
              <a:spLocks noChangeArrowheads="1"/>
            </p:cNvSpPr>
            <p:nvPr/>
          </p:nvSpPr>
          <p:spPr bwMode="auto">
            <a:xfrm>
              <a:off x="3456" y="34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</a:rPr>
                <a:t>1</a:t>
              </a:r>
            </a:p>
          </p:txBody>
        </p:sp>
      </p:grpSp>
      <p:grpSp>
        <p:nvGrpSpPr>
          <p:cNvPr id="15" name="Group 55"/>
          <p:cNvGrpSpPr>
            <a:grpSpLocks/>
          </p:cNvGrpSpPr>
          <p:nvPr/>
        </p:nvGrpSpPr>
        <p:grpSpPr bwMode="auto">
          <a:xfrm>
            <a:off x="6972300" y="3714750"/>
            <a:ext cx="569913" cy="1036638"/>
            <a:chOff x="4392" y="2340"/>
            <a:chExt cx="359" cy="653"/>
          </a:xfrm>
        </p:grpSpPr>
        <p:graphicFrame>
          <p:nvGraphicFramePr>
            <p:cNvPr id="34843" name="Object 34"/>
            <p:cNvGraphicFramePr>
              <a:graphicFrameLocks noChangeAspect="1"/>
            </p:cNvGraphicFramePr>
            <p:nvPr/>
          </p:nvGraphicFramePr>
          <p:xfrm>
            <a:off x="4392" y="2448"/>
            <a:ext cx="211" cy="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64" name="Equation" r:id="rId10" imgW="152268" imgH="406048" progId="Equation.3">
                    <p:embed/>
                  </p:oleObj>
                </mc:Choice>
                <mc:Fallback>
                  <p:oleObj name="Equation" r:id="rId10" imgW="152268" imgH="40604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2" y="2448"/>
                          <a:ext cx="211" cy="5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44" name="Arc 43"/>
            <p:cNvSpPr>
              <a:spLocks/>
            </p:cNvSpPr>
            <p:nvPr/>
          </p:nvSpPr>
          <p:spPr bwMode="auto">
            <a:xfrm flipH="1" flipV="1">
              <a:off x="4524" y="2340"/>
              <a:ext cx="227" cy="340"/>
            </a:xfrm>
            <a:custGeom>
              <a:avLst/>
              <a:gdLst>
                <a:gd name="T0" fmla="*/ 0 w 43200"/>
                <a:gd name="T1" fmla="*/ 0 h 42946"/>
                <a:gd name="T2" fmla="*/ 0 w 43200"/>
                <a:gd name="T3" fmla="*/ 0 h 42946"/>
                <a:gd name="T4" fmla="*/ 0 w 43200"/>
                <a:gd name="T5" fmla="*/ 0 h 42946"/>
                <a:gd name="T6" fmla="*/ 0 60000 65536"/>
                <a:gd name="T7" fmla="*/ 0 60000 65536"/>
                <a:gd name="T8" fmla="*/ 0 60000 65536"/>
                <a:gd name="T9" fmla="*/ 0 w 43200"/>
                <a:gd name="T10" fmla="*/ 0 h 42946"/>
                <a:gd name="T11" fmla="*/ 43200 w 43200"/>
                <a:gd name="T12" fmla="*/ 42946 h 429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2946" fill="none" extrusionOk="0">
                  <a:moveTo>
                    <a:pt x="1156" y="28573"/>
                  </a:moveTo>
                  <a:cubicBezTo>
                    <a:pt x="390" y="26328"/>
                    <a:pt x="0" y="2397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254"/>
                    <a:pt x="35431" y="41316"/>
                    <a:pt x="24902" y="42945"/>
                  </a:cubicBezTo>
                </a:path>
                <a:path w="43200" h="42946" stroke="0" extrusionOk="0">
                  <a:moveTo>
                    <a:pt x="1156" y="28573"/>
                  </a:moveTo>
                  <a:cubicBezTo>
                    <a:pt x="390" y="26328"/>
                    <a:pt x="0" y="2397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254"/>
                    <a:pt x="35431" y="41316"/>
                    <a:pt x="24902" y="42945"/>
                  </a:cubicBezTo>
                  <a:lnTo>
                    <a:pt x="21600" y="21600"/>
                  </a:lnTo>
                  <a:lnTo>
                    <a:pt x="1156" y="28573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6" name="Group 59"/>
          <p:cNvGrpSpPr>
            <a:grpSpLocks/>
          </p:cNvGrpSpPr>
          <p:nvPr/>
        </p:nvGrpSpPr>
        <p:grpSpPr bwMode="auto">
          <a:xfrm>
            <a:off x="8001000" y="5486400"/>
            <a:ext cx="657225" cy="1017588"/>
            <a:chOff x="5040" y="3456"/>
            <a:chExt cx="414" cy="641"/>
          </a:xfrm>
        </p:grpSpPr>
        <p:graphicFrame>
          <p:nvGraphicFramePr>
            <p:cNvPr id="34841" name="Object 33"/>
            <p:cNvGraphicFramePr>
              <a:graphicFrameLocks noChangeAspect="1"/>
            </p:cNvGraphicFramePr>
            <p:nvPr/>
          </p:nvGraphicFramePr>
          <p:xfrm>
            <a:off x="5244" y="3552"/>
            <a:ext cx="210" cy="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65" name="Equation" r:id="rId11" imgW="152268" imgH="406048" progId="Equation.3">
                    <p:embed/>
                  </p:oleObj>
                </mc:Choice>
                <mc:Fallback>
                  <p:oleObj name="Equation" r:id="rId11" imgW="152268" imgH="40604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44" y="3552"/>
                          <a:ext cx="210" cy="5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42" name="Arc 44"/>
            <p:cNvSpPr>
              <a:spLocks/>
            </p:cNvSpPr>
            <p:nvPr/>
          </p:nvSpPr>
          <p:spPr bwMode="auto">
            <a:xfrm flipH="1" flipV="1">
              <a:off x="5040" y="3456"/>
              <a:ext cx="227" cy="340"/>
            </a:xfrm>
            <a:custGeom>
              <a:avLst/>
              <a:gdLst>
                <a:gd name="T0" fmla="*/ 0 w 43200"/>
                <a:gd name="T1" fmla="*/ 0 h 42946"/>
                <a:gd name="T2" fmla="*/ 0 w 43200"/>
                <a:gd name="T3" fmla="*/ 0 h 42946"/>
                <a:gd name="T4" fmla="*/ 0 w 43200"/>
                <a:gd name="T5" fmla="*/ 0 h 42946"/>
                <a:gd name="T6" fmla="*/ 0 60000 65536"/>
                <a:gd name="T7" fmla="*/ 0 60000 65536"/>
                <a:gd name="T8" fmla="*/ 0 60000 65536"/>
                <a:gd name="T9" fmla="*/ 0 w 43200"/>
                <a:gd name="T10" fmla="*/ 0 h 42946"/>
                <a:gd name="T11" fmla="*/ 43200 w 43200"/>
                <a:gd name="T12" fmla="*/ 42946 h 429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2946" fill="none" extrusionOk="0">
                  <a:moveTo>
                    <a:pt x="1156" y="28573"/>
                  </a:moveTo>
                  <a:cubicBezTo>
                    <a:pt x="390" y="26328"/>
                    <a:pt x="0" y="2397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254"/>
                    <a:pt x="35431" y="41316"/>
                    <a:pt x="24902" y="42945"/>
                  </a:cubicBezTo>
                </a:path>
                <a:path w="43200" h="42946" stroke="0" extrusionOk="0">
                  <a:moveTo>
                    <a:pt x="1156" y="28573"/>
                  </a:moveTo>
                  <a:cubicBezTo>
                    <a:pt x="390" y="26328"/>
                    <a:pt x="0" y="2397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254"/>
                    <a:pt x="35431" y="41316"/>
                    <a:pt x="24902" y="42945"/>
                  </a:cubicBezTo>
                  <a:lnTo>
                    <a:pt x="21600" y="21600"/>
                  </a:lnTo>
                  <a:lnTo>
                    <a:pt x="1156" y="28573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33</a:t>
            </a:r>
            <a:r>
              <a:rPr lang="zh-CN" altLang="en-US" smtClean="0"/>
              <a:t>－</a:t>
            </a:r>
            <a:fld id="{44DA18E1-C29D-48A6-AB9E-AEC722307D01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983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3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1155</TotalTime>
  <Words>2114</Words>
  <Application>Microsoft Office PowerPoint</Application>
  <PresentationFormat>全屏显示(4:3)</PresentationFormat>
  <Paragraphs>308</Paragraphs>
  <Slides>27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黑体</vt:lpstr>
      <vt:lpstr>华文行楷</vt:lpstr>
      <vt:lpstr>宋体</vt:lpstr>
      <vt:lpstr>Symbol</vt:lpstr>
      <vt:lpstr>Times New Roman</vt:lpstr>
      <vt:lpstr>Wingdings</vt:lpstr>
      <vt:lpstr>默认设计模板</vt:lpstr>
      <vt:lpstr>1_默认设计模板</vt:lpstr>
      <vt:lpstr>BMP 图象</vt:lpstr>
      <vt:lpstr>公式</vt:lpstr>
      <vt:lpstr>Equation</vt:lpstr>
      <vt:lpstr>MathType 6.0 Equation</vt:lpstr>
      <vt:lpstr>随机过程与排队论</vt:lpstr>
      <vt:lpstr>上一讲内容回顾</vt:lpstr>
      <vt:lpstr>本讲主要内容</vt:lpstr>
      <vt:lpstr>例1  两个吸收壁的随机游动</vt:lpstr>
      <vt:lpstr>例1(续)</vt:lpstr>
      <vt:lpstr>例2</vt:lpstr>
      <vt:lpstr>例2(续1)</vt:lpstr>
      <vt:lpstr>例2(续2)</vt:lpstr>
      <vt:lpstr>例3</vt:lpstr>
      <vt:lpstr>例3(续1)</vt:lpstr>
      <vt:lpstr>例3(续2)</vt:lpstr>
      <vt:lpstr>例4</vt:lpstr>
      <vt:lpstr>例4(续)</vt:lpstr>
      <vt:lpstr>例5</vt:lpstr>
      <vt:lpstr>例5(续)</vt:lpstr>
      <vt:lpstr>§3.4 连续参数马尔可夫链</vt:lpstr>
      <vt:lpstr>转移概率函数</vt:lpstr>
      <vt:lpstr>连续参数齐次马氏链</vt:lpstr>
      <vt:lpstr>绝对分布、遍历性、平稳分布</vt:lpstr>
      <vt:lpstr>转移概率函数的性质</vt:lpstr>
      <vt:lpstr>转移概率函数的性质(续1)</vt:lpstr>
      <vt:lpstr>状态转移速度矩阵</vt:lpstr>
      <vt:lpstr>转移概率函数的性质(续2)</vt:lpstr>
      <vt:lpstr>转移概率函数的性质(续3)</vt:lpstr>
      <vt:lpstr>本讲主要内容</vt:lpstr>
      <vt:lpstr>下一讲内容预告</vt:lpstr>
      <vt:lpstr>习　题　四</vt:lpstr>
    </vt:vector>
  </TitlesOfParts>
  <Company>UESTC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离散数学</dc:title>
  <dc:creator>顾小丰</dc:creator>
  <cp:lastModifiedBy>GuXF</cp:lastModifiedBy>
  <cp:revision>38</cp:revision>
  <dcterms:created xsi:type="dcterms:W3CDTF">2002-12-17T04:12:09Z</dcterms:created>
  <dcterms:modified xsi:type="dcterms:W3CDTF">2019-11-04T01:54:02Z</dcterms:modified>
</cp:coreProperties>
</file>