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99" r:id="rId3"/>
    <p:sldId id="297" r:id="rId4"/>
    <p:sldId id="271" r:id="rId5"/>
    <p:sldId id="272" r:id="rId6"/>
    <p:sldId id="273" r:id="rId7"/>
    <p:sldId id="292" r:id="rId8"/>
    <p:sldId id="274" r:id="rId9"/>
    <p:sldId id="275" r:id="rId10"/>
    <p:sldId id="276" r:id="rId11"/>
    <p:sldId id="277" r:id="rId12"/>
    <p:sldId id="278" r:id="rId13"/>
    <p:sldId id="279" r:id="rId14"/>
    <p:sldId id="289" r:id="rId15"/>
    <p:sldId id="290" r:id="rId16"/>
    <p:sldId id="291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5" r:id="rId27"/>
    <p:sldId id="296" r:id="rId28"/>
    <p:sldId id="259" r:id="rId29"/>
    <p:sldId id="298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96FFFF"/>
    <a:srgbClr val="FF9900"/>
    <a:srgbClr val="FFFF00"/>
    <a:srgbClr val="CC00CC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128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3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37.wmf"/><Relationship Id="rId4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0979F5-B3FA-4BF4-99A9-71D02EFF63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4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8CE27E9-1CD2-4305-A5F5-196995E06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948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9F113C-FC8D-4A4C-AFA0-0328FBBB88E1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37964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2DB4BC-D979-4AF1-87C5-63D86A66A71A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22319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039AF7-DFE0-420E-8195-DA9C3A0C651E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76169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019A86-FBC4-4E4E-94E6-7984AF7A997D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3148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1C5B71-CD8B-42C3-8CAC-4260B7FD377F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54755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03205B-C1B8-432B-B10C-760EF6D82559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09020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C567F4-5249-424F-9A63-26CA69EDD80B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68354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4756A9-E659-4352-8057-CD1294DD694C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05615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27E232-3F55-4AEA-A168-764F5630F1B4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70527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91EDBC-EB7E-4E47-A1FB-948577191DAD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22890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AA73E4-3BC1-4FD3-8CB0-93ADA5B4682F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4303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0B3288-BE0F-4C73-895A-F2F8B9FDCE27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73897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EBDCDB-6BC0-46D2-B71D-9AFC4DDF5F36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11049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B5803D-6B11-411A-8E0B-EEA8ED25BB04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01781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10F266-A100-4148-BF05-3102922356FF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56003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70C425-F76A-4042-8542-6FC086A4F254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7135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0D4EB0-B154-469A-816C-F7FAFE6B4C59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25151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E166B8-548A-440C-868D-6EB333FCC3FE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21221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401A7F-1978-4D39-93A0-447733D9B3C5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58369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99B2A1-2F3D-4307-8D9E-072020E3C549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67472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FB3801-1176-47D1-9E7D-F8258FD9055C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 smtClean="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16862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B81742-6753-425C-AAF6-29300057C760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 smtClean="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17137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A59F78-7B6C-4BBA-8497-08579D5A8869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7984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DBD4DF-6F29-4420-A825-4D2F4C8520A7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88996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101CC5-3770-4BCE-AAE5-DB4044683666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7934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FE5E57-757A-4F2B-B855-53FC969A4D90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6312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993FB7-4DC6-4239-87A9-C97D4374D289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6780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DD772D-1463-4FB5-8AE8-A7729B211D4E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34941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3038DD-058A-4575-A7A9-1D3C2660E656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7159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33"/>
          <p:cNvGraphicFramePr>
            <a:graphicFrameLocks noChangeAspect="1"/>
          </p:cNvGraphicFramePr>
          <p:nvPr userDrawn="1"/>
        </p:nvGraphicFramePr>
        <p:xfrm>
          <a:off x="3276600" y="76200"/>
          <a:ext cx="27432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BMP 图象" r:id="rId3" imgW="885949" imgH="809738" progId="Paint.Picture">
                  <p:embed/>
                </p:oleObj>
              </mc:Choice>
              <mc:Fallback>
                <p:oleObj name="BMP 图象" r:id="rId3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"/>
                        <a:ext cx="27432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552700"/>
            <a:ext cx="7772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2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839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221599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93337-315C-4771-9F1A-0E9E9466472D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29</a:t>
            </a:r>
            <a:r>
              <a:rPr lang="zh-CN" altLang="en-US"/>
              <a:t>－</a:t>
            </a:r>
            <a:fld id="{42115DD7-706D-4E8F-B11E-51DDC73A7E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2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429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143000"/>
            <a:ext cx="76962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29" name="Picture 8" descr="minispir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1033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MP 图象" r:id="rId6" imgW="885949" imgH="809738" progId="Paint.Picture">
                  <p:embed/>
                </p:oleObj>
              </mc:Choice>
              <mc:Fallback>
                <p:oleObj name="BMP 图象" r:id="rId6" imgW="885949" imgH="8097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56907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800" b="1">
                <a:solidFill>
                  <a:srgbClr val="00FF00"/>
                </a:solidFill>
                <a:latin typeface="+mn-lt"/>
                <a:ea typeface="黑体" pitchFamily="2" charset="-122"/>
              </a:defRPr>
            </a:lvl1pPr>
          </a:lstStyle>
          <a:p>
            <a:pPr>
              <a:defRPr/>
            </a:pPr>
            <a:fld id="{CDB0D55B-08EC-4B47-8A35-0F2550F60EFA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69075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800" b="1">
                <a:solidFill>
                  <a:srgbClr val="00FF00"/>
                </a:solidFill>
                <a:latin typeface="+mn-lt"/>
                <a:ea typeface="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69075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1">
                <a:solidFill>
                  <a:srgbClr val="00FF00"/>
                </a:solidFill>
                <a:latin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29</a:t>
            </a:r>
            <a:r>
              <a:rPr lang="zh-CN" altLang="en-US"/>
              <a:t>－</a:t>
            </a:r>
            <a:fld id="{27C4A537-B3F8-4ACD-8C3E-02F096E360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9pPr>
    </p:titleStyle>
    <p:bodyStyle>
      <a:lvl1pPr marL="5334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AutoNum type="arabicPeriod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AutoNum type="arabicParenR"/>
        <a:defRPr kumimoji="1" sz="2800" b="1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宋体" pitchFamily="2" charset="-122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宋体" pitchFamily="2" charset="-122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宋体" pitchFamily="2" charset="-122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宋体" pitchFamily="2" charset="-122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4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534400" cy="1219200"/>
          </a:xfrm>
        </p:spPr>
        <p:txBody>
          <a:bodyPr/>
          <a:lstStyle/>
          <a:p>
            <a:pPr eaLnBrk="1" hangingPunct="1"/>
            <a:r>
              <a:rPr lang="zh-CN" altLang="en-US" sz="800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随机过程与排队论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8600"/>
            <a:ext cx="7772400" cy="26352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信息与软件工程学院</a:t>
            </a:r>
          </a:p>
          <a:p>
            <a:pPr eaLnBrk="1" hangingPunct="1"/>
            <a:r>
              <a:rPr lang="zh-CN" altLang="en-US" sz="3600" smtClean="0">
                <a:solidFill>
                  <a:srgbClr val="CC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顾小丰</a:t>
            </a:r>
          </a:p>
          <a:p>
            <a:pPr eaLnBrk="1" hangingPunct="1"/>
            <a:r>
              <a:rPr lang="en-US" altLang="zh-CN" sz="3600" smtClean="0">
                <a:solidFill>
                  <a:srgbClr val="66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Email</a:t>
            </a:r>
            <a:r>
              <a:rPr lang="zh-CN" altLang="en-US" sz="3600" smtClean="0">
                <a:solidFill>
                  <a:srgbClr val="66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：</a:t>
            </a:r>
            <a:r>
              <a:rPr lang="en-US" altLang="zh-CN" sz="3600" smtClean="0">
                <a:solidFill>
                  <a:srgbClr val="66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guxf@uestc.edu.cn</a:t>
            </a:r>
          </a:p>
          <a:p>
            <a:pPr eaLnBrk="1" hangingPunct="1"/>
            <a:fld id="{50491011-F042-4B10-82F6-C9695D411232}" type="datetime3">
              <a:rPr lang="zh-CN" altLang="en-US" sz="3600" smtClean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pPr eaLnBrk="1" hangingPunct="1"/>
              <a:t>2018年12月13日星期四</a:t>
            </a:fld>
            <a:endParaRPr lang="en-US" altLang="zh-CN" sz="3600" smtClean="0">
              <a:solidFill>
                <a:srgbClr val="0000CC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3022B7-995B-4FF8-8D3E-ADC552527032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福克－普朗克方程解的存在性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960437"/>
          </a:xfrm>
        </p:spPr>
        <p:txBody>
          <a:bodyPr/>
          <a:lstStyle/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smtClean="0">
                <a:sym typeface="Symbol" panose="05050102010706020507" pitchFamily="18" charset="2"/>
              </a:rPr>
              <a:t>对有限状态</a:t>
            </a:r>
            <a:r>
              <a:rPr lang="en-US" altLang="zh-CN" sz="2400" smtClean="0">
                <a:sym typeface="Symbol" panose="05050102010706020507" pitchFamily="18" charset="2"/>
              </a:rPr>
              <a:t>E</a:t>
            </a:r>
            <a:r>
              <a:rPr lang="zh-CN" altLang="en-US" sz="2400" smtClean="0">
                <a:sym typeface="Symbol" panose="05050102010706020507" pitchFamily="18" charset="2"/>
              </a:rPr>
              <a:t>＝</a:t>
            </a:r>
            <a:r>
              <a:rPr lang="en-US" altLang="zh-CN" sz="2400" smtClean="0">
                <a:sym typeface="Symbol" panose="05050102010706020507" pitchFamily="18" charset="2"/>
              </a:rPr>
              <a:t>{0, 1, 2, …, N}</a:t>
            </a:r>
            <a:r>
              <a:rPr lang="zh-CN" altLang="en-US" sz="2400" smtClean="0">
                <a:sym typeface="Symbol" panose="05050102010706020507" pitchFamily="18" charset="2"/>
              </a:rPr>
              <a:t>的生灭过程，若满足</a:t>
            </a:r>
            <a:r>
              <a:rPr lang="en-US" altLang="zh-CN" sz="2400" smtClean="0">
                <a:sym typeface="Symbol" panose="05050102010706020507" pitchFamily="18" charset="2"/>
              </a:rPr>
              <a:t>p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j</a:t>
            </a:r>
            <a:r>
              <a:rPr lang="en-US" altLang="zh-CN" sz="2400" smtClean="0">
                <a:sym typeface="Symbol" panose="05050102010706020507" pitchFamily="18" charset="2"/>
              </a:rPr>
              <a:t>(t)</a:t>
            </a:r>
            <a:r>
              <a:rPr lang="en-US" altLang="zh-CN" smtClean="0">
                <a:sym typeface="Symbol" panose="05050102010706020507" pitchFamily="18" charset="2"/>
              </a:rPr>
              <a:t>0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4267200" y="1752600"/>
            <a:ext cx="464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，则对任给的初始条件，方程组</a:t>
            </a:r>
          </a:p>
        </p:txBody>
      </p:sp>
      <p:graphicFrame>
        <p:nvGraphicFramePr>
          <p:cNvPr id="273413" name="Object 5"/>
          <p:cNvGraphicFramePr>
            <a:graphicFrameLocks noChangeAspect="1"/>
          </p:cNvGraphicFramePr>
          <p:nvPr/>
        </p:nvGraphicFramePr>
        <p:xfrm>
          <a:off x="2916238" y="1609725"/>
          <a:ext cx="12954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4" imgW="736280" imgH="444307" progId="Equation.3">
                  <p:embed/>
                </p:oleObj>
              </mc:Choice>
              <mc:Fallback>
                <p:oleObj name="Equation" r:id="rId4" imgW="736280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609725"/>
                        <a:ext cx="12954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462088" y="2330450"/>
            <a:ext cx="360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的解存在、唯一，而且</a:t>
            </a:r>
          </a:p>
        </p:txBody>
      </p:sp>
      <p:graphicFrame>
        <p:nvGraphicFramePr>
          <p:cNvPr id="273415" name="Object 7"/>
          <p:cNvGraphicFramePr>
            <a:graphicFrameLocks noChangeAspect="1"/>
          </p:cNvGraphicFramePr>
          <p:nvPr/>
        </p:nvGraphicFramePr>
        <p:xfrm>
          <a:off x="2438400" y="2743200"/>
          <a:ext cx="38036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6" imgW="2247900" imgH="444500" progId="Equation.3">
                  <p:embed/>
                </p:oleObj>
              </mc:Choice>
              <mc:Fallback>
                <p:oleObj name="Equation" r:id="rId6" imgW="22479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43200"/>
                        <a:ext cx="38036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066800" y="3505200"/>
            <a:ext cx="78486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对可列无限状态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{0, 1, 2, …, n, …}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的生灭过程，若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73417" name="Object 9"/>
          <p:cNvGraphicFramePr>
            <a:graphicFrameLocks noChangeAspect="1"/>
          </p:cNvGraphicFramePr>
          <p:nvPr/>
        </p:nvGraphicFramePr>
        <p:xfrm>
          <a:off x="3048000" y="5800725"/>
          <a:ext cx="38036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公式" r:id="rId8" imgW="2247900" imgH="444500" progId="Equation.3">
                  <p:embed/>
                </p:oleObj>
              </mc:Choice>
              <mc:Fallback>
                <p:oleObj name="公式" r:id="rId8" imgW="22479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800725"/>
                        <a:ext cx="38036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8" name="Object 10"/>
          <p:cNvGraphicFramePr>
            <a:graphicFrameLocks noChangeAspect="1"/>
          </p:cNvGraphicFramePr>
          <p:nvPr/>
        </p:nvGraphicFramePr>
        <p:xfrm>
          <a:off x="2743200" y="3937000"/>
          <a:ext cx="44958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10" imgW="2730500" imgH="482600" progId="Equation.3">
                  <p:embed/>
                </p:oleObj>
              </mc:Choice>
              <mc:Fallback>
                <p:oleObj name="Equation" r:id="rId10" imgW="27305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37000"/>
                        <a:ext cx="44958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9" name="Rectangle 11"/>
          <p:cNvSpPr>
            <a:spLocks noChangeArrowheads="1"/>
          </p:cNvSpPr>
          <p:nvPr/>
        </p:nvSpPr>
        <p:spPr bwMode="auto">
          <a:xfrm>
            <a:off x="1620838" y="4800600"/>
            <a:ext cx="2682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而且满足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(t)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0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</p:txBody>
      </p:sp>
      <p:graphicFrame>
        <p:nvGraphicFramePr>
          <p:cNvPr id="273420" name="Object 12"/>
          <p:cNvGraphicFramePr>
            <a:graphicFrameLocks noChangeAspect="1"/>
          </p:cNvGraphicFramePr>
          <p:nvPr/>
        </p:nvGraphicFramePr>
        <p:xfrm>
          <a:off x="4114800" y="4713288"/>
          <a:ext cx="1295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12" imgW="736560" imgH="457200" progId="Equation.DSMT4">
                  <p:embed/>
                </p:oleObj>
              </mc:Choice>
              <mc:Fallback>
                <p:oleObj name="Equation" r:id="rId12" imgW="73656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13288"/>
                        <a:ext cx="1295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5334000" y="4876800"/>
            <a:ext cx="358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，则对任给的初始条件，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536700" y="5410200"/>
            <a:ext cx="463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方程组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的解存在、唯一，且</a:t>
            </a:r>
          </a:p>
        </p:txBody>
      </p:sp>
      <p:sp>
        <p:nvSpPr>
          <p:cNvPr id="2356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260C67BE-A3DA-416A-AF89-5A4373EED3ED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10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autoUpdateAnimBg="0" advAuto="0"/>
      <p:bldP spid="273412" grpId="0" autoUpdateAnimBg="0"/>
      <p:bldP spid="273414" grpId="0" autoUpdateAnimBg="0"/>
      <p:bldP spid="273416" grpId="0" autoUpdateAnimBg="0"/>
      <p:bldP spid="273419" grpId="0" autoUpdateAnimBg="0"/>
      <p:bldP spid="273421" grpId="0" autoUpdateAnimBg="0"/>
      <p:bldP spid="27342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42A33D-A87C-4260-9FDA-77724CE81F73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极限定理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848600" cy="442913"/>
          </a:xfrm>
        </p:spPr>
        <p:txBody>
          <a:bodyPr/>
          <a:lstStyle/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smtClean="0">
                <a:sym typeface="Symbol" panose="05050102010706020507" pitchFamily="18" charset="2"/>
              </a:rPr>
              <a:t>对有限状态</a:t>
            </a:r>
            <a:r>
              <a:rPr lang="en-US" altLang="zh-CN" sz="2400" smtClean="0">
                <a:sym typeface="Symbol" panose="05050102010706020507" pitchFamily="18" charset="2"/>
              </a:rPr>
              <a:t>E</a:t>
            </a:r>
            <a:r>
              <a:rPr lang="zh-CN" altLang="en-US" sz="2400" smtClean="0">
                <a:sym typeface="Symbol" panose="05050102010706020507" pitchFamily="18" charset="2"/>
              </a:rPr>
              <a:t>＝</a:t>
            </a:r>
            <a:r>
              <a:rPr lang="en-US" altLang="zh-CN" sz="2400" smtClean="0">
                <a:sym typeface="Symbol" panose="05050102010706020507" pitchFamily="18" charset="2"/>
              </a:rPr>
              <a:t>{0, 1, 2, …, N}</a:t>
            </a:r>
            <a:r>
              <a:rPr lang="zh-CN" altLang="en-US" sz="2400" smtClean="0">
                <a:sym typeface="Symbol" panose="05050102010706020507" pitchFamily="18" charset="2"/>
              </a:rPr>
              <a:t>的生灭过程，</a:t>
            </a:r>
            <a:r>
              <a:rPr lang="en-US" altLang="zh-CN" sz="2400" smtClean="0">
                <a:sym typeface="Symbol" panose="05050102010706020507" pitchFamily="18" charset="2"/>
              </a:rPr>
              <a:t>{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j</a:t>
            </a:r>
            <a:r>
              <a:rPr lang="zh-CN" altLang="en-US" sz="2400" smtClean="0">
                <a:sym typeface="Symbol" panose="05050102010706020507" pitchFamily="18" charset="2"/>
              </a:rPr>
              <a:t>，</a:t>
            </a:r>
            <a:r>
              <a:rPr lang="en-US" altLang="zh-CN" sz="2400" smtClean="0">
                <a:sym typeface="Symbol" panose="05050102010706020507" pitchFamily="18" charset="2"/>
              </a:rPr>
              <a:t>j=0, 1, 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1524000" y="2073275"/>
            <a:ext cx="739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2, …, N}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存在，与初始条件无关，且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1462088" y="3238500"/>
            <a:ext cx="4718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{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j=0, 1, …, N}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为平稳分布。</a:t>
            </a:r>
          </a:p>
        </p:txBody>
      </p:sp>
      <p:graphicFrame>
        <p:nvGraphicFramePr>
          <p:cNvPr id="334848" name="Object 0"/>
          <p:cNvGraphicFramePr>
            <a:graphicFrameLocks noChangeAspect="1"/>
          </p:cNvGraphicFramePr>
          <p:nvPr/>
        </p:nvGraphicFramePr>
        <p:xfrm>
          <a:off x="4410075" y="2447925"/>
          <a:ext cx="10096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4" imgW="596641" imgH="444307" progId="Equation.3">
                  <p:embed/>
                </p:oleObj>
              </mc:Choice>
              <mc:Fallback>
                <p:oleObj name="Equation" r:id="rId4" imgW="596641" imgH="444307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2447925"/>
                        <a:ext cx="10096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1066800" y="3752850"/>
            <a:ext cx="78486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对可列无限状态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{0, 1, 2, …, n, …}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的生灭过程，若有条件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34849" name="Object 1"/>
          <p:cNvGraphicFramePr>
            <a:graphicFrameLocks noChangeAspect="1"/>
          </p:cNvGraphicFramePr>
          <p:nvPr/>
        </p:nvGraphicFramePr>
        <p:xfrm>
          <a:off x="2208213" y="4656138"/>
          <a:ext cx="23637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6" imgW="1435100" imgH="469900" progId="Equation.3">
                  <p:embed/>
                </p:oleObj>
              </mc:Choice>
              <mc:Fallback>
                <p:oleObj name="Equation" r:id="rId6" imgW="14351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656138"/>
                        <a:ext cx="23637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1457325" y="5403850"/>
            <a:ext cx="7432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成立，则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{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j=0, 1, 2, …}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存在，与初始条件无关，且</a:t>
            </a:r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1333500" y="1066800"/>
          <a:ext cx="2628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8" imgW="1282700" imgH="279400" progId="Equation.3">
                  <p:embed/>
                </p:oleObj>
              </mc:Choice>
              <mc:Fallback>
                <p:oleObj name="Equation" r:id="rId8" imgW="12827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066800"/>
                        <a:ext cx="2628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914400" y="10668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令</a:t>
            </a: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3286125" y="2530475"/>
            <a:ext cx="1127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auto">
          <a:xfrm>
            <a:off x="4537075" y="47434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及</a:t>
            </a:r>
          </a:p>
        </p:txBody>
      </p:sp>
      <p:graphicFrame>
        <p:nvGraphicFramePr>
          <p:cNvPr id="334851" name="Object 3"/>
          <p:cNvGraphicFramePr>
            <a:graphicFrameLocks noChangeAspect="1"/>
          </p:cNvGraphicFramePr>
          <p:nvPr/>
        </p:nvGraphicFramePr>
        <p:xfrm>
          <a:off x="4953000" y="4514850"/>
          <a:ext cx="34099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10" imgW="2070100" imgH="546100" progId="Equation.3">
                  <p:embed/>
                </p:oleObj>
              </mc:Choice>
              <mc:Fallback>
                <p:oleObj name="Equation" r:id="rId10" imgW="2070100" imgH="546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14850"/>
                        <a:ext cx="34099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7" name="Rectangle 15"/>
          <p:cNvSpPr>
            <a:spLocks noChangeArrowheads="1"/>
          </p:cNvSpPr>
          <p:nvPr/>
        </p:nvSpPr>
        <p:spPr bwMode="auto">
          <a:xfrm>
            <a:off x="3581400" y="5867400"/>
            <a:ext cx="543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{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j=0, 1, …, n, …}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为平稳分布。</a:t>
            </a:r>
          </a:p>
        </p:txBody>
      </p:sp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2651125" y="5800725"/>
          <a:ext cx="10128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公式" r:id="rId12" imgW="596641" imgH="444307" progId="Equation.3">
                  <p:embed/>
                </p:oleObj>
              </mc:Choice>
              <mc:Fallback>
                <p:oleObj name="公式" r:id="rId12" imgW="596641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5800725"/>
                        <a:ext cx="10128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9" name="Rectangle 17"/>
          <p:cNvSpPr>
            <a:spLocks noChangeArrowheads="1"/>
          </p:cNvSpPr>
          <p:nvPr/>
        </p:nvSpPr>
        <p:spPr bwMode="auto">
          <a:xfrm>
            <a:off x="1528763" y="5813425"/>
            <a:ext cx="1127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2562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560BDC41-4601-49A2-BE34-F30F49031456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11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4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4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4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4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 advAuto="0"/>
      <p:bldP spid="274436" grpId="0" autoUpdateAnimBg="0"/>
      <p:bldP spid="274437" grpId="0" autoUpdateAnimBg="0"/>
      <p:bldP spid="274439" grpId="0" autoUpdateAnimBg="0"/>
      <p:bldP spid="274441" grpId="0" autoUpdateAnimBg="0"/>
      <p:bldP spid="274443" grpId="0"/>
      <p:bldP spid="274444" grpId="0" autoUpdateAnimBg="0"/>
      <p:bldP spid="274445" grpId="0" autoUpdateAnimBg="0"/>
      <p:bldP spid="274447" grpId="0" autoUpdateAnimBg="0"/>
      <p:bldP spid="27444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DA84B0-F7DE-432D-9E65-C5DB408A22B8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有限状态</a:t>
            </a:r>
            <a:r>
              <a:rPr lang="zh-CN" altLang="en-US" smtClean="0">
                <a:latin typeface="Times New Roman" panose="02020603050405020304" pitchFamily="18" charset="0"/>
              </a:rPr>
              <a:t>生灭过程的平稳分布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543800" cy="2586038"/>
          </a:xfrm>
        </p:spPr>
        <p:txBody>
          <a:bodyPr/>
          <a:lstStyle/>
          <a:p>
            <a:pPr marL="0" indent="72000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ym typeface="Symbol" panose="05050102010706020507" pitchFamily="18" charset="2"/>
              </a:rPr>
              <a:t>有限状态</a:t>
            </a:r>
            <a:r>
              <a:rPr lang="en-US" altLang="zh-CN" dirty="0" smtClean="0">
                <a:sym typeface="Symbol" panose="05050102010706020507" pitchFamily="18" charset="2"/>
              </a:rPr>
              <a:t>E={0, 1, 2, …, N}</a:t>
            </a:r>
            <a:r>
              <a:rPr lang="zh-CN" altLang="en-US" dirty="0" smtClean="0">
                <a:sym typeface="Symbol" panose="05050102010706020507" pitchFamily="18" charset="2"/>
              </a:rPr>
              <a:t>的生灭过程</a:t>
            </a:r>
            <a:r>
              <a:rPr lang="en-US" altLang="zh-CN" dirty="0" smtClean="0">
                <a:sym typeface="Symbol" panose="05050102010706020507" pitchFamily="18" charset="2"/>
              </a:rPr>
              <a:t>{X(t), t0}</a:t>
            </a:r>
            <a:r>
              <a:rPr lang="zh-CN" altLang="en-US" dirty="0" smtClean="0">
                <a:sym typeface="Symbol" panose="05050102010706020507" pitchFamily="18" charset="2"/>
              </a:rPr>
              <a:t>是遍历的齐次连续参数马氏链。生灭过程存在极限分布即为平稳分布＝</a:t>
            </a:r>
            <a:r>
              <a:rPr lang="en-US" altLang="zh-CN" dirty="0" smtClean="0"/>
              <a:t>{</a:t>
            </a:r>
            <a:r>
              <a:rPr lang="en-US" altLang="zh-CN" dirty="0" smtClean="0">
                <a:sym typeface="Symbol" panose="05050102010706020507" pitchFamily="18" charset="2"/>
              </a:rPr>
              <a:t>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en-US" altLang="zh-CN" dirty="0" err="1" smtClean="0">
                <a:sym typeface="Symbol" panose="05050102010706020507" pitchFamily="18" charset="2"/>
              </a:rPr>
              <a:t>jE</a:t>
            </a:r>
            <a:r>
              <a:rPr lang="en-US" altLang="zh-CN" dirty="0" smtClean="0"/>
              <a:t>}</a:t>
            </a:r>
            <a:r>
              <a:rPr lang="zh-CN" altLang="en-US" dirty="0" smtClean="0"/>
              <a:t>。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ym typeface="Symbol" panose="05050102010706020507" pitchFamily="18" charset="2"/>
              </a:rPr>
              <a:t></a:t>
            </a:r>
            <a:r>
              <a:rPr lang="en-US" altLang="zh-CN" dirty="0" smtClean="0">
                <a:sym typeface="Symbol" panose="05050102010706020507" pitchFamily="18" charset="2"/>
              </a:rPr>
              <a:t>Q</a:t>
            </a:r>
            <a:r>
              <a:rPr lang="zh-CN" altLang="en-US" dirty="0" smtClean="0"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sym typeface="Symbol" panose="05050102010706020507" pitchFamily="18" charset="2"/>
              </a:rPr>
              <a:t>0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ym typeface="Symbol" panose="05050102010706020507" pitchFamily="18" charset="2"/>
              </a:rPr>
              <a:t>即</a:t>
            </a:r>
          </a:p>
        </p:txBody>
      </p:sp>
      <p:graphicFrame>
        <p:nvGraphicFramePr>
          <p:cNvPr id="335872" name="Object 0"/>
          <p:cNvGraphicFramePr>
            <a:graphicFrameLocks noChangeAspect="1"/>
          </p:cNvGraphicFramePr>
          <p:nvPr/>
        </p:nvGraphicFramePr>
        <p:xfrm>
          <a:off x="1265238" y="3684588"/>
          <a:ext cx="7342187" cy="257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公式" r:id="rId4" imgW="3035300" imgH="1066800" progId="Equation.3">
                  <p:embed/>
                </p:oleObj>
              </mc:Choice>
              <mc:Fallback>
                <p:oleObj name="公式" r:id="rId4" imgW="3035300" imgH="1066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3684588"/>
                        <a:ext cx="7342187" cy="257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213B7CFB-B194-4DD8-A24D-861CBB96BB57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12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5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5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7C9897-85F3-4BE8-AAE5-08B9FAA2F64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37475" cy="8763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有限状态</a:t>
            </a:r>
            <a:r>
              <a:rPr lang="zh-CN" altLang="en-US" smtClean="0">
                <a:latin typeface="Times New Roman" panose="02020603050405020304" pitchFamily="18" charset="0"/>
              </a:rPr>
              <a:t>生灭过程的平稳分布的解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52513"/>
            <a:ext cx="7559675" cy="984250"/>
          </a:xfrm>
        </p:spPr>
        <p:txBody>
          <a:bodyPr/>
          <a:lstStyle/>
          <a:p>
            <a:pPr marL="0" indent="719138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ym typeface="Symbol" panose="05050102010706020507" pitchFamily="18" charset="2"/>
              </a:rPr>
              <a:t>解得生灭过程</a:t>
            </a:r>
            <a:r>
              <a:rPr lang="en-US" altLang="zh-CN" smtClean="0">
                <a:sym typeface="Symbol" panose="05050102010706020507" pitchFamily="18" charset="2"/>
              </a:rPr>
              <a:t>{X(t), t0}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E={0, 1, 2, …, N}</a:t>
            </a:r>
            <a:r>
              <a:rPr lang="zh-CN" altLang="en-US" smtClean="0">
                <a:sym typeface="Symbol" panose="05050102010706020507" pitchFamily="18" charset="2"/>
              </a:rPr>
              <a:t>的平稳分布＝</a:t>
            </a:r>
            <a:r>
              <a:rPr lang="en-US" altLang="zh-CN" smtClean="0"/>
              <a:t>{</a:t>
            </a:r>
            <a:r>
              <a:rPr lang="en-US" altLang="zh-CN" smtClean="0">
                <a:sym typeface="Symbol" panose="05050102010706020507" pitchFamily="18" charset="2"/>
              </a:rPr>
              <a:t></a:t>
            </a:r>
            <a:r>
              <a:rPr lang="en-US" altLang="zh-CN" baseline="-25000" smtClean="0">
                <a:sym typeface="Symbol" panose="05050102010706020507" pitchFamily="18" charset="2"/>
              </a:rPr>
              <a:t>j</a:t>
            </a:r>
            <a:r>
              <a:rPr lang="en-US" altLang="zh-CN" smtClean="0">
                <a:sym typeface="Symbol" panose="05050102010706020507" pitchFamily="18" charset="2"/>
              </a:rPr>
              <a:t>, jE</a:t>
            </a:r>
            <a:r>
              <a:rPr lang="en-US" altLang="zh-CN" smtClean="0"/>
              <a:t>}</a:t>
            </a:r>
            <a:r>
              <a:rPr lang="zh-CN" altLang="en-US" smtClean="0"/>
              <a:t>为：</a:t>
            </a:r>
            <a:endParaRPr lang="zh-CN" altLang="en-US" smtClean="0">
              <a:sym typeface="Symbol" panose="05050102010706020507" pitchFamily="18" charset="2"/>
            </a:endParaRPr>
          </a:p>
        </p:txBody>
      </p:sp>
      <p:graphicFrame>
        <p:nvGraphicFramePr>
          <p:cNvPr id="336896" name="Object 0"/>
          <p:cNvGraphicFramePr>
            <a:graphicFrameLocks noChangeAspect="1"/>
          </p:cNvGraphicFramePr>
          <p:nvPr/>
        </p:nvGraphicFramePr>
        <p:xfrm>
          <a:off x="1619250" y="1989138"/>
          <a:ext cx="6248400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公式" r:id="rId4" imgW="2933646" imgH="1241988" progId="Equation.3">
                  <p:embed/>
                </p:oleObj>
              </mc:Choice>
              <mc:Fallback>
                <p:oleObj name="公式" r:id="rId4" imgW="2933646" imgH="1241988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89138"/>
                        <a:ext cx="6248400" cy="268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971550" y="4406900"/>
            <a:ext cx="374491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当</a:t>
            </a:r>
            <a:endParaRPr lang="en-US" altLang="zh-CN">
              <a:solidFill>
                <a:srgbClr val="6600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Tx/>
              <a:buFontTx/>
              <a:buNone/>
            </a:pP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</a:t>
            </a:r>
            <a:r>
              <a:rPr lang="en-US" altLang="zh-CN" baseline="-2500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lang="en-US" altLang="zh-CN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＝</a:t>
            </a:r>
            <a:r>
              <a:rPr lang="en-US" altLang="zh-CN" baseline="-2500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，</a:t>
            </a:r>
            <a:endParaRPr lang="en-US" altLang="zh-CN">
              <a:solidFill>
                <a:srgbClr val="6600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Tx/>
              <a:buFontTx/>
              <a:buNone/>
            </a:pP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</a:t>
            </a:r>
            <a:r>
              <a:rPr lang="en-US" altLang="zh-CN" baseline="-2500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</a:t>
            </a:r>
            <a:r>
              <a:rPr lang="en-US" altLang="zh-CN" baseline="-2500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</a:t>
            </a:r>
            <a:endParaRPr lang="en-US" altLang="zh-CN">
              <a:solidFill>
                <a:srgbClr val="6600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Tx/>
              <a:buFontTx/>
              <a:buNone/>
            </a:pP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时，有</a:t>
            </a:r>
          </a:p>
        </p:txBody>
      </p:sp>
      <p:graphicFrame>
        <p:nvGraphicFramePr>
          <p:cNvPr id="336897" name="Object 1"/>
          <p:cNvGraphicFramePr>
            <a:graphicFrameLocks noChangeAspect="1"/>
          </p:cNvGraphicFramePr>
          <p:nvPr/>
        </p:nvGraphicFramePr>
        <p:xfrm>
          <a:off x="4716463" y="4292600"/>
          <a:ext cx="4225925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6" imgW="2095554" imgH="1158312" progId="Equation.DSMT4">
                  <p:embed/>
                </p:oleObj>
              </mc:Choice>
              <mc:Fallback>
                <p:oleObj name="Equation" r:id="rId6" imgW="2095554" imgH="11583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292600"/>
                        <a:ext cx="4225925" cy="235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2480C866-7297-4971-8995-4BE8AFED7778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13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6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6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  <p:bldP spid="27648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B50339-4639-4CFB-ACFD-8D6B5539B6B8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无限状态</a:t>
            </a:r>
            <a:r>
              <a:rPr lang="zh-CN" altLang="en-US" smtClean="0">
                <a:latin typeface="Times New Roman" panose="02020603050405020304" pitchFamily="18" charset="0"/>
              </a:rPr>
              <a:t>生灭过程的平稳分布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1162050"/>
            <a:ext cx="7543800" cy="442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ym typeface="Symbol" panose="05050102010706020507" pitchFamily="18" charset="2"/>
              </a:rPr>
              <a:t>无限状态</a:t>
            </a:r>
            <a:r>
              <a:rPr lang="en-US" altLang="zh-CN" sz="2400" smtClean="0">
                <a:sym typeface="Symbol" panose="05050102010706020507" pitchFamily="18" charset="2"/>
              </a:rPr>
              <a:t>E={0, 1, 2, …, }</a:t>
            </a:r>
            <a:r>
              <a:rPr lang="zh-CN" altLang="en-US" sz="2400" smtClean="0">
                <a:sym typeface="Symbol" panose="05050102010706020507" pitchFamily="18" charset="2"/>
              </a:rPr>
              <a:t>的生灭过程</a:t>
            </a:r>
            <a:r>
              <a:rPr lang="en-US" altLang="zh-CN" sz="2400" smtClean="0">
                <a:sym typeface="Symbol" panose="05050102010706020507" pitchFamily="18" charset="2"/>
              </a:rPr>
              <a:t>{X(t), t0}</a:t>
            </a:r>
            <a:r>
              <a:rPr lang="zh-CN" altLang="en-US" sz="2400" smtClean="0">
                <a:sym typeface="Symbol" panose="05050102010706020507" pitchFamily="18" charset="2"/>
              </a:rPr>
              <a:t>若满足</a:t>
            </a:r>
          </a:p>
        </p:txBody>
      </p:sp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1965325" y="4025900"/>
          <a:ext cx="6143625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公式" r:id="rId4" imgW="2730500" imgH="1143000" progId="Equation.3">
                  <p:embed/>
                </p:oleObj>
              </mc:Choice>
              <mc:Fallback>
                <p:oleObj name="公式" r:id="rId4" imgW="27305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025900"/>
                        <a:ext cx="6143625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1155700" y="2590800"/>
            <a:ext cx="7559675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是遍历的齐次连续参数马氏链。生灭过程存在极限分布即为平稳分布＝</a:t>
            </a:r>
            <a:r>
              <a:rPr lang="en-US" altLang="zh-CN" sz="2400">
                <a:latin typeface="Times New Roman" panose="02020603050405020304" pitchFamily="18" charset="0"/>
              </a:rPr>
              <a:t>{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, jE</a:t>
            </a:r>
            <a:r>
              <a:rPr lang="en-US" altLang="zh-CN" sz="2400">
                <a:latin typeface="Times New Roman" panose="02020603050405020304" pitchFamily="18" charset="0"/>
              </a:rPr>
              <a:t>}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即</a:t>
            </a:r>
          </a:p>
        </p:txBody>
      </p:sp>
      <p:graphicFrame>
        <p:nvGraphicFramePr>
          <p:cNvPr id="286726" name="Object 6"/>
          <p:cNvGraphicFramePr>
            <a:graphicFrameLocks noChangeAspect="1"/>
          </p:cNvGraphicFramePr>
          <p:nvPr/>
        </p:nvGraphicFramePr>
        <p:xfrm>
          <a:off x="1782763" y="1719263"/>
          <a:ext cx="23637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6" imgW="1435100" imgH="469900" progId="Equation.3">
                  <p:embed/>
                </p:oleObj>
              </mc:Choice>
              <mc:Fallback>
                <p:oleObj name="Equation" r:id="rId6" imgW="14351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1719263"/>
                        <a:ext cx="23637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4232275" y="187642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及</a:t>
            </a:r>
          </a:p>
        </p:txBody>
      </p:sp>
      <p:graphicFrame>
        <p:nvGraphicFramePr>
          <p:cNvPr id="286728" name="Object 8"/>
          <p:cNvGraphicFramePr>
            <a:graphicFrameLocks noChangeAspect="1"/>
          </p:cNvGraphicFramePr>
          <p:nvPr/>
        </p:nvGraphicFramePr>
        <p:xfrm>
          <a:off x="4770438" y="1655763"/>
          <a:ext cx="34099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8" imgW="2070100" imgH="546100" progId="Equation.3">
                  <p:embed/>
                </p:oleObj>
              </mc:Choice>
              <mc:Fallback>
                <p:oleObj name="Equation" r:id="rId8" imgW="2070100" imgH="546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1655763"/>
                        <a:ext cx="34099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70BCB162-D508-49EF-8A90-5E76C4549105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14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  <p:bldP spid="286725" grpId="0" build="p"/>
      <p:bldP spid="28672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9FCFB3-843C-4881-A0B0-2651B1318534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37475" cy="8763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无限状态</a:t>
            </a:r>
            <a:r>
              <a:rPr lang="zh-CN" altLang="en-US" smtClean="0">
                <a:latin typeface="Times New Roman" panose="02020603050405020304" pitchFamily="18" charset="0"/>
              </a:rPr>
              <a:t>生灭过程的平稳分布的解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559675" cy="1033463"/>
          </a:xfrm>
        </p:spPr>
        <p:txBody>
          <a:bodyPr/>
          <a:lstStyle/>
          <a:p>
            <a:pPr marL="0" indent="719138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ym typeface="Symbol" panose="05050102010706020507" pitchFamily="18" charset="2"/>
              </a:rPr>
              <a:t>解得生灭过程</a:t>
            </a:r>
            <a:r>
              <a:rPr lang="en-US" altLang="zh-CN" smtClean="0">
                <a:sym typeface="Symbol" panose="05050102010706020507" pitchFamily="18" charset="2"/>
              </a:rPr>
              <a:t>{X(t), t0}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E={0, 1, 2, …, }</a:t>
            </a:r>
            <a:r>
              <a:rPr lang="zh-CN" altLang="en-US" smtClean="0">
                <a:sym typeface="Symbol" panose="05050102010706020507" pitchFamily="18" charset="2"/>
              </a:rPr>
              <a:t>的平稳分布＝</a:t>
            </a:r>
            <a:r>
              <a:rPr lang="en-US" altLang="zh-CN" smtClean="0"/>
              <a:t>{</a:t>
            </a:r>
            <a:r>
              <a:rPr lang="en-US" altLang="zh-CN" smtClean="0">
                <a:sym typeface="Symbol" panose="05050102010706020507" pitchFamily="18" charset="2"/>
              </a:rPr>
              <a:t></a:t>
            </a:r>
            <a:r>
              <a:rPr lang="en-US" altLang="zh-CN" baseline="-25000" smtClean="0">
                <a:sym typeface="Symbol" panose="05050102010706020507" pitchFamily="18" charset="2"/>
              </a:rPr>
              <a:t>j</a:t>
            </a:r>
            <a:r>
              <a:rPr lang="en-US" altLang="zh-CN" smtClean="0">
                <a:sym typeface="Symbol" panose="05050102010706020507" pitchFamily="18" charset="2"/>
              </a:rPr>
              <a:t>, jE</a:t>
            </a:r>
            <a:r>
              <a:rPr lang="en-US" altLang="zh-CN" smtClean="0"/>
              <a:t>}</a:t>
            </a:r>
            <a:r>
              <a:rPr lang="zh-CN" altLang="en-US" smtClean="0"/>
              <a:t>为：</a:t>
            </a:r>
            <a:endParaRPr lang="zh-CN" altLang="en-US" smtClean="0">
              <a:sym typeface="Symbol" panose="05050102010706020507" pitchFamily="18" charset="2"/>
            </a:endParaRP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2292350" y="2227263"/>
          <a:ext cx="5635625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公式" r:id="rId4" imgW="2857554" imgH="937260" progId="Equation.3">
                  <p:embed/>
                </p:oleObj>
              </mc:Choice>
              <mc:Fallback>
                <p:oleObj name="公式" r:id="rId4" imgW="2857554" imgH="9372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2227263"/>
                        <a:ext cx="5635625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1143000" y="4191000"/>
            <a:ext cx="75596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特别，当</a:t>
            </a:r>
            <a:r>
              <a:rPr lang="en-US" altLang="zh-CN" baseline="-2500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</a:t>
            </a:r>
            <a:r>
              <a:rPr lang="en-US" altLang="zh-CN" baseline="-2500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lang="en-US" altLang="zh-CN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，</a:t>
            </a:r>
            <a:r>
              <a:rPr lang="en-US" altLang="zh-CN" baseline="-2500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</a:t>
            </a:r>
            <a:r>
              <a:rPr lang="en-US" altLang="zh-CN" baseline="-2500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</a:t>
            </a:r>
            <a:r>
              <a:rPr lang="en-US" altLang="zh-CN" baseline="-2500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lang="en-US" altLang="zh-CN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时，只要</a:t>
            </a:r>
            <a:r>
              <a:rPr lang="en-US" altLang="zh-CN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/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＜</a:t>
            </a:r>
            <a:r>
              <a:rPr lang="en-US" altLang="zh-CN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>
                <a:solidFill>
                  <a:srgbClr val="6600CC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aseline="-2500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jE</a:t>
            </a:r>
            <a:r>
              <a:rPr lang="en-US" altLang="zh-CN">
                <a:solidFill>
                  <a:srgbClr val="6600CC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</a:rPr>
              <a:t>存在，且</a:t>
            </a:r>
            <a:r>
              <a:rPr lang="zh-CN" altLang="en-US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</a:p>
        </p:txBody>
      </p:sp>
      <p:graphicFrame>
        <p:nvGraphicFramePr>
          <p:cNvPr id="287751" name="Object 7"/>
          <p:cNvGraphicFramePr>
            <a:graphicFrameLocks noChangeAspect="1"/>
          </p:cNvGraphicFramePr>
          <p:nvPr/>
        </p:nvGraphicFramePr>
        <p:xfrm>
          <a:off x="2851150" y="5435600"/>
          <a:ext cx="42560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公式" r:id="rId6" imgW="1920240" imgH="472512" progId="Equation.3">
                  <p:embed/>
                </p:oleObj>
              </mc:Choice>
              <mc:Fallback>
                <p:oleObj name="公式" r:id="rId6" imgW="1920240" imgH="4725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5435600"/>
                        <a:ext cx="42560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A4EA3F53-0C38-48C9-8F36-A6FDDF238235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15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  <p:bldP spid="28775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E1FBC5-867E-4050-BEED-FC5721B49F07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37475" cy="876300"/>
          </a:xfrm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注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050" y="1125538"/>
            <a:ext cx="7802563" cy="359092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Clr>
                <a:srgbClr val="CC00CC"/>
              </a:buClr>
            </a:pPr>
            <a:r>
              <a:rPr lang="zh-CN" altLang="en-US" smtClean="0">
                <a:sym typeface="Symbol" panose="05050102010706020507" pitchFamily="18" charset="2"/>
              </a:rPr>
              <a:t>由生灭过程</a:t>
            </a:r>
            <a:r>
              <a:rPr lang="en-US" altLang="zh-CN" smtClean="0">
                <a:sym typeface="Symbol" panose="05050102010706020507" pitchFamily="18" charset="2"/>
              </a:rPr>
              <a:t>{X(t), t0} </a:t>
            </a:r>
            <a:r>
              <a:rPr lang="zh-CN" altLang="en-US" smtClean="0">
                <a:sym typeface="Symbol" panose="05050102010706020507" pitchFamily="18" charset="2"/>
              </a:rPr>
              <a:t>的平稳分布可得</a:t>
            </a:r>
            <a:r>
              <a:rPr lang="zh-CN" altLang="en-US" smtClean="0"/>
              <a:t>：</a:t>
            </a:r>
          </a:p>
          <a:p>
            <a:pPr algn="ctr" eaLnBrk="1" hangingPunct="1">
              <a:lnSpc>
                <a:spcPct val="140000"/>
              </a:lnSpc>
              <a:buFontTx/>
              <a:buNone/>
            </a:pPr>
            <a:r>
              <a:rPr lang="zh-CN" altLang="en-US" smtClean="0">
                <a:sym typeface="Symbol" panose="05050102010706020507" pitchFamily="18" charset="2"/>
              </a:rPr>
              <a:t></a:t>
            </a:r>
            <a:r>
              <a:rPr lang="en-US" altLang="zh-CN" baseline="-25000" smtClean="0">
                <a:sym typeface="Symbol" panose="05050102010706020507" pitchFamily="18" charset="2"/>
              </a:rPr>
              <a:t>j</a:t>
            </a:r>
            <a:r>
              <a:rPr lang="en-US" altLang="zh-CN" smtClean="0">
                <a:sym typeface="Symbol" panose="05050102010706020507" pitchFamily="18" charset="2"/>
              </a:rPr>
              <a:t></a:t>
            </a:r>
            <a:r>
              <a:rPr lang="en-US" altLang="zh-CN" baseline="-25000" smtClean="0">
                <a:sym typeface="Symbol" panose="05050102010706020507" pitchFamily="18" charset="2"/>
              </a:rPr>
              <a:t>j</a:t>
            </a:r>
            <a:r>
              <a:rPr lang="zh-CN" altLang="en-US" smtClean="0">
                <a:sym typeface="Symbol" panose="05050102010706020507" pitchFamily="18" charset="2"/>
              </a:rPr>
              <a:t>＝</a:t>
            </a:r>
            <a:r>
              <a:rPr lang="en-US" altLang="zh-CN" baseline="-25000" smtClean="0">
                <a:sym typeface="Symbol" panose="05050102010706020507" pitchFamily="18" charset="2"/>
              </a:rPr>
              <a:t>j-1</a:t>
            </a:r>
            <a:r>
              <a:rPr lang="en-US" altLang="zh-CN" smtClean="0">
                <a:sym typeface="Symbol" panose="05050102010706020507" pitchFamily="18" charset="2"/>
              </a:rPr>
              <a:t></a:t>
            </a:r>
            <a:r>
              <a:rPr lang="en-US" altLang="zh-CN" baseline="-25000" smtClean="0">
                <a:sym typeface="Symbol" panose="05050102010706020507" pitchFamily="18" charset="2"/>
              </a:rPr>
              <a:t>j-1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ym typeface="Symbol" panose="05050102010706020507" pitchFamily="18" charset="2"/>
              </a:rPr>
              <a:t>	</a:t>
            </a:r>
            <a:r>
              <a:rPr lang="zh-CN" altLang="en-US" smtClean="0">
                <a:sym typeface="Symbol" panose="05050102010706020507" pitchFamily="18" charset="2"/>
              </a:rPr>
              <a:t>此式的概率解释为：当群体大小</a:t>
            </a:r>
            <a:r>
              <a:rPr lang="en-US" altLang="zh-CN" smtClean="0">
                <a:sym typeface="Symbol" panose="05050102010706020507" pitchFamily="18" charset="2"/>
              </a:rPr>
              <a:t>X(t)</a:t>
            </a:r>
            <a:r>
              <a:rPr lang="zh-CN" altLang="en-US" smtClean="0">
                <a:sym typeface="Symbol" panose="05050102010706020507" pitchFamily="18" charset="2"/>
              </a:rPr>
              <a:t>处于统计平衡时，在一个很小的时间区间</a:t>
            </a:r>
            <a:r>
              <a:rPr lang="en-US" altLang="zh-CN" smtClean="0">
                <a:sym typeface="Symbol" panose="05050102010706020507" pitchFamily="18" charset="2"/>
              </a:rPr>
              <a:t>t</a:t>
            </a:r>
            <a:r>
              <a:rPr lang="zh-CN" altLang="en-US" smtClean="0">
                <a:sym typeface="Symbol" panose="05050102010706020507" pitchFamily="18" charset="2"/>
              </a:rPr>
              <a:t>时，群体大小增加</a:t>
            </a:r>
            <a:r>
              <a:rPr lang="en-US" altLang="zh-CN" smtClean="0">
                <a:sym typeface="Symbol" panose="05050102010706020507" pitchFamily="18" charset="2"/>
              </a:rPr>
              <a:t>1</a:t>
            </a:r>
            <a:r>
              <a:rPr lang="zh-CN" altLang="en-US" smtClean="0">
                <a:sym typeface="Symbol" panose="05050102010706020507" pitchFamily="18" charset="2"/>
              </a:rPr>
              <a:t>的概率</a:t>
            </a:r>
            <a:r>
              <a:rPr lang="en-US" altLang="zh-CN" smtClean="0">
                <a:sym typeface="Symbol" panose="05050102010706020507" pitchFamily="18" charset="2"/>
              </a:rPr>
              <a:t>(</a:t>
            </a:r>
            <a:r>
              <a:rPr lang="en-US" altLang="zh-CN" baseline="-25000" smtClean="0">
                <a:sym typeface="Symbol" panose="05050102010706020507" pitchFamily="18" charset="2"/>
              </a:rPr>
              <a:t>j-1</a:t>
            </a:r>
            <a:r>
              <a:rPr lang="en-US" altLang="zh-CN" smtClean="0">
                <a:sym typeface="Symbol" panose="05050102010706020507" pitchFamily="18" charset="2"/>
              </a:rPr>
              <a:t></a:t>
            </a:r>
            <a:r>
              <a:rPr lang="en-US" altLang="zh-CN" baseline="-25000" smtClean="0">
                <a:sym typeface="Symbol" panose="05050102010706020507" pitchFamily="18" charset="2"/>
              </a:rPr>
              <a:t>j-1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>
                <a:sym typeface="Symbol" panose="05050102010706020507" pitchFamily="18" charset="2"/>
              </a:rPr>
              <a:t>等于群体大小减少</a:t>
            </a:r>
            <a:r>
              <a:rPr lang="en-US" altLang="zh-CN" smtClean="0">
                <a:sym typeface="Symbol" panose="05050102010706020507" pitchFamily="18" charset="2"/>
              </a:rPr>
              <a:t>1</a:t>
            </a:r>
            <a:r>
              <a:rPr lang="zh-CN" altLang="en-US" smtClean="0">
                <a:sym typeface="Symbol" panose="05050102010706020507" pitchFamily="18" charset="2"/>
              </a:rPr>
              <a:t>的概率</a:t>
            </a:r>
            <a:r>
              <a:rPr lang="en-US" altLang="zh-CN" smtClean="0">
                <a:sym typeface="Symbol" panose="05050102010706020507" pitchFamily="18" charset="2"/>
              </a:rPr>
              <a:t>(</a:t>
            </a:r>
            <a:r>
              <a:rPr lang="en-US" altLang="zh-CN" baseline="-25000" smtClean="0">
                <a:sym typeface="Symbol" panose="05050102010706020507" pitchFamily="18" charset="2"/>
              </a:rPr>
              <a:t>j</a:t>
            </a:r>
            <a:r>
              <a:rPr lang="en-US" altLang="zh-CN" smtClean="0">
                <a:sym typeface="Symbol" panose="05050102010706020507" pitchFamily="18" charset="2"/>
              </a:rPr>
              <a:t></a:t>
            </a:r>
            <a:r>
              <a:rPr lang="en-US" altLang="zh-CN" baseline="-25000" smtClean="0">
                <a:sym typeface="Symbol" panose="05050102010706020507" pitchFamily="18" charset="2"/>
              </a:rPr>
              <a:t>j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1162050" y="4652963"/>
            <a:ext cx="7783513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buClr>
                <a:srgbClr val="CC00CC"/>
              </a:buClr>
              <a:buFontTx/>
              <a:buAutoNum type="arabicPeriod" startAt="2"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当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时，生灭过程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{X(t), t0}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纯生过程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，即“灭”是不可能的；当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时，生灭过程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{X(t), t0}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纯灭过程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，即“生”是不可能的</a:t>
            </a:r>
          </a:p>
        </p:txBody>
      </p:sp>
      <p:sp>
        <p:nvSpPr>
          <p:cNvPr id="3584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B9E56CA6-1F2B-4661-ACC0-2991F7C0EF9A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16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  <p:bldP spid="28877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D4202A-4883-45B2-AE39-E8A309EA5A54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6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5288" y="1143000"/>
            <a:ext cx="7173912" cy="442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泊松过程</a:t>
            </a:r>
            <a:r>
              <a:rPr lang="en-US" altLang="zh-CN" sz="2400" smtClean="0">
                <a:solidFill>
                  <a:srgbClr val="0000FF"/>
                </a:solidFill>
              </a:rPr>
              <a:t>{N(t), t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0</a:t>
            </a:r>
            <a:r>
              <a:rPr lang="en-US" altLang="zh-CN" sz="2400" smtClean="0">
                <a:solidFill>
                  <a:srgbClr val="0000FF"/>
                </a:solidFill>
              </a:rPr>
              <a:t>}</a:t>
            </a:r>
            <a:r>
              <a:rPr lang="zh-CN" altLang="en-US" sz="2400" smtClean="0">
                <a:solidFill>
                  <a:srgbClr val="0000FF"/>
                </a:solidFill>
              </a:rPr>
              <a:t>是生率为</a:t>
            </a:r>
            <a:r>
              <a:rPr lang="zh-CN" altLang="en-US" sz="2400" smtClean="0">
                <a:solidFill>
                  <a:srgbClr val="0000FF"/>
                </a:solidFill>
                <a:sym typeface="Symbol" panose="05050102010706020507" pitchFamily="18" charset="2"/>
              </a:rPr>
              <a:t>的纯生过程。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1116013" y="1676400"/>
            <a:ext cx="3352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状态空间</a:t>
            </a:r>
            <a:r>
              <a:rPr lang="en-US" altLang="zh-CN" sz="2400">
                <a:latin typeface="Times New Roman" panose="02020603050405020304" pitchFamily="18" charset="0"/>
              </a:rPr>
              <a:t>E</a:t>
            </a:r>
            <a:r>
              <a:rPr lang="zh-CN" altLang="en-US" sz="2400"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</a:rPr>
              <a:t>{0, 1, 2, …}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状态转移速度图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3000" y="2590800"/>
            <a:ext cx="7519988" cy="1612900"/>
            <a:chOff x="720" y="1672"/>
            <a:chExt cx="4737" cy="1016"/>
          </a:xfrm>
        </p:grpSpPr>
        <p:sp>
          <p:nvSpPr>
            <p:cNvPr id="37899" name="Oval 6"/>
            <p:cNvSpPr>
              <a:spLocks noChangeArrowheads="1"/>
            </p:cNvSpPr>
            <p:nvPr/>
          </p:nvSpPr>
          <p:spPr bwMode="auto">
            <a:xfrm>
              <a:off x="720" y="20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900" name="Rectangle 7"/>
            <p:cNvSpPr>
              <a:spLocks noChangeArrowheads="1"/>
            </p:cNvSpPr>
            <p:nvPr/>
          </p:nvSpPr>
          <p:spPr bwMode="auto">
            <a:xfrm>
              <a:off x="720" y="20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01" name="Oval 8"/>
            <p:cNvSpPr>
              <a:spLocks noChangeArrowheads="1"/>
            </p:cNvSpPr>
            <p:nvPr/>
          </p:nvSpPr>
          <p:spPr bwMode="auto">
            <a:xfrm>
              <a:off x="1359" y="20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902" name="Rectangle 9"/>
            <p:cNvSpPr>
              <a:spLocks noChangeArrowheads="1"/>
            </p:cNvSpPr>
            <p:nvPr/>
          </p:nvSpPr>
          <p:spPr bwMode="auto">
            <a:xfrm>
              <a:off x="1359" y="20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03" name="Oval 10"/>
            <p:cNvSpPr>
              <a:spLocks noChangeArrowheads="1"/>
            </p:cNvSpPr>
            <p:nvPr/>
          </p:nvSpPr>
          <p:spPr bwMode="auto">
            <a:xfrm>
              <a:off x="1999" y="20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904" name="Rectangle 11"/>
            <p:cNvSpPr>
              <a:spLocks noChangeArrowheads="1"/>
            </p:cNvSpPr>
            <p:nvPr/>
          </p:nvSpPr>
          <p:spPr bwMode="auto">
            <a:xfrm>
              <a:off x="1999" y="20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905" name="Oval 12"/>
            <p:cNvSpPr>
              <a:spLocks noChangeArrowheads="1"/>
            </p:cNvSpPr>
            <p:nvPr/>
          </p:nvSpPr>
          <p:spPr bwMode="auto">
            <a:xfrm>
              <a:off x="2638" y="20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906" name="Rectangle 13"/>
            <p:cNvSpPr>
              <a:spLocks noChangeArrowheads="1"/>
            </p:cNvSpPr>
            <p:nvPr/>
          </p:nvSpPr>
          <p:spPr bwMode="auto">
            <a:xfrm>
              <a:off x="2638" y="20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7907" name="Arc 14"/>
            <p:cNvSpPr>
              <a:spLocks/>
            </p:cNvSpPr>
            <p:nvPr/>
          </p:nvSpPr>
          <p:spPr bwMode="auto">
            <a:xfrm flipV="1">
              <a:off x="1136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Arc 15"/>
            <p:cNvSpPr>
              <a:spLocks/>
            </p:cNvSpPr>
            <p:nvPr/>
          </p:nvSpPr>
          <p:spPr bwMode="auto">
            <a:xfrm flipH="1" flipV="1">
              <a:off x="864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Rectangle 16"/>
            <p:cNvSpPr>
              <a:spLocks noChangeArrowheads="1"/>
            </p:cNvSpPr>
            <p:nvPr/>
          </p:nvSpPr>
          <p:spPr bwMode="auto">
            <a:xfrm>
              <a:off x="1008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10" name="Arc 17"/>
            <p:cNvSpPr>
              <a:spLocks/>
            </p:cNvSpPr>
            <p:nvPr/>
          </p:nvSpPr>
          <p:spPr bwMode="auto">
            <a:xfrm>
              <a:off x="1143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Arc 18"/>
            <p:cNvSpPr>
              <a:spLocks/>
            </p:cNvSpPr>
            <p:nvPr/>
          </p:nvSpPr>
          <p:spPr bwMode="auto">
            <a:xfrm flipH="1">
              <a:off x="864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Rectangle 19"/>
            <p:cNvSpPr>
              <a:spLocks noChangeArrowheads="1"/>
            </p:cNvSpPr>
            <p:nvPr/>
          </p:nvSpPr>
          <p:spPr bwMode="auto">
            <a:xfrm>
              <a:off x="1040" y="16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37913" name="Rectangle 20"/>
            <p:cNvSpPr>
              <a:spLocks noChangeArrowheads="1"/>
            </p:cNvSpPr>
            <p:nvPr/>
          </p:nvSpPr>
          <p:spPr bwMode="auto">
            <a:xfrm>
              <a:off x="3230" y="196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7914" name="Oval 21"/>
            <p:cNvSpPr>
              <a:spLocks noChangeArrowheads="1"/>
            </p:cNvSpPr>
            <p:nvPr/>
          </p:nvSpPr>
          <p:spPr bwMode="auto">
            <a:xfrm>
              <a:off x="3917" y="204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915" name="Rectangle 22"/>
            <p:cNvSpPr>
              <a:spLocks noChangeArrowheads="1"/>
            </p:cNvSpPr>
            <p:nvPr/>
          </p:nvSpPr>
          <p:spPr bwMode="auto">
            <a:xfrm>
              <a:off x="3872" y="2029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n-1</a:t>
              </a:r>
            </a:p>
          </p:txBody>
        </p:sp>
        <p:sp>
          <p:nvSpPr>
            <p:cNvPr id="37916" name="Oval 23"/>
            <p:cNvSpPr>
              <a:spLocks noChangeArrowheads="1"/>
            </p:cNvSpPr>
            <p:nvPr/>
          </p:nvSpPr>
          <p:spPr bwMode="auto">
            <a:xfrm>
              <a:off x="4557" y="204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917" name="Rectangle 24"/>
            <p:cNvSpPr>
              <a:spLocks noChangeArrowheads="1"/>
            </p:cNvSpPr>
            <p:nvPr/>
          </p:nvSpPr>
          <p:spPr bwMode="auto">
            <a:xfrm>
              <a:off x="4552" y="20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7918" name="Rectangle 25"/>
            <p:cNvSpPr>
              <a:spLocks noChangeArrowheads="1"/>
            </p:cNvSpPr>
            <p:nvPr/>
          </p:nvSpPr>
          <p:spPr bwMode="auto">
            <a:xfrm>
              <a:off x="5149" y="196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7919" name="Arc 26"/>
            <p:cNvSpPr>
              <a:spLocks/>
            </p:cNvSpPr>
            <p:nvPr/>
          </p:nvSpPr>
          <p:spPr bwMode="auto">
            <a:xfrm flipV="1">
              <a:off x="1792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Arc 27"/>
            <p:cNvSpPr>
              <a:spLocks/>
            </p:cNvSpPr>
            <p:nvPr/>
          </p:nvSpPr>
          <p:spPr bwMode="auto">
            <a:xfrm flipH="1" flipV="1">
              <a:off x="1520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Rectangle 28"/>
            <p:cNvSpPr>
              <a:spLocks noChangeArrowheads="1"/>
            </p:cNvSpPr>
            <p:nvPr/>
          </p:nvSpPr>
          <p:spPr bwMode="auto">
            <a:xfrm>
              <a:off x="1664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22" name="Arc 29"/>
            <p:cNvSpPr>
              <a:spLocks/>
            </p:cNvSpPr>
            <p:nvPr/>
          </p:nvSpPr>
          <p:spPr bwMode="auto">
            <a:xfrm flipV="1">
              <a:off x="2432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Arc 30"/>
            <p:cNvSpPr>
              <a:spLocks/>
            </p:cNvSpPr>
            <p:nvPr/>
          </p:nvSpPr>
          <p:spPr bwMode="auto">
            <a:xfrm flipH="1" flipV="1">
              <a:off x="2160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Rectangle 31"/>
            <p:cNvSpPr>
              <a:spLocks noChangeArrowheads="1"/>
            </p:cNvSpPr>
            <p:nvPr/>
          </p:nvSpPr>
          <p:spPr bwMode="auto">
            <a:xfrm>
              <a:off x="2304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25" name="Arc 32"/>
            <p:cNvSpPr>
              <a:spLocks/>
            </p:cNvSpPr>
            <p:nvPr/>
          </p:nvSpPr>
          <p:spPr bwMode="auto">
            <a:xfrm flipV="1">
              <a:off x="3040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Arc 33"/>
            <p:cNvSpPr>
              <a:spLocks/>
            </p:cNvSpPr>
            <p:nvPr/>
          </p:nvSpPr>
          <p:spPr bwMode="auto">
            <a:xfrm flipH="1" flipV="1">
              <a:off x="2768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Rectangle 34"/>
            <p:cNvSpPr>
              <a:spLocks noChangeArrowheads="1"/>
            </p:cNvSpPr>
            <p:nvPr/>
          </p:nvSpPr>
          <p:spPr bwMode="auto">
            <a:xfrm>
              <a:off x="2912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28" name="Arc 35"/>
            <p:cNvSpPr>
              <a:spLocks/>
            </p:cNvSpPr>
            <p:nvPr/>
          </p:nvSpPr>
          <p:spPr bwMode="auto">
            <a:xfrm flipV="1">
              <a:off x="3696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Arc 36"/>
            <p:cNvSpPr>
              <a:spLocks/>
            </p:cNvSpPr>
            <p:nvPr/>
          </p:nvSpPr>
          <p:spPr bwMode="auto">
            <a:xfrm flipH="1" flipV="1">
              <a:off x="3424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0" name="Rectangle 37"/>
            <p:cNvSpPr>
              <a:spLocks noChangeArrowheads="1"/>
            </p:cNvSpPr>
            <p:nvPr/>
          </p:nvSpPr>
          <p:spPr bwMode="auto">
            <a:xfrm>
              <a:off x="3568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31" name="Arc 38"/>
            <p:cNvSpPr>
              <a:spLocks/>
            </p:cNvSpPr>
            <p:nvPr/>
          </p:nvSpPr>
          <p:spPr bwMode="auto">
            <a:xfrm flipV="1">
              <a:off x="4336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2" name="Arc 39"/>
            <p:cNvSpPr>
              <a:spLocks/>
            </p:cNvSpPr>
            <p:nvPr/>
          </p:nvSpPr>
          <p:spPr bwMode="auto">
            <a:xfrm flipH="1" flipV="1">
              <a:off x="4064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3" name="Rectangle 40"/>
            <p:cNvSpPr>
              <a:spLocks noChangeArrowheads="1"/>
            </p:cNvSpPr>
            <p:nvPr/>
          </p:nvSpPr>
          <p:spPr bwMode="auto">
            <a:xfrm>
              <a:off x="4208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34" name="Arc 41"/>
            <p:cNvSpPr>
              <a:spLocks/>
            </p:cNvSpPr>
            <p:nvPr/>
          </p:nvSpPr>
          <p:spPr bwMode="auto">
            <a:xfrm flipV="1">
              <a:off x="4960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Arc 42"/>
            <p:cNvSpPr>
              <a:spLocks/>
            </p:cNvSpPr>
            <p:nvPr/>
          </p:nvSpPr>
          <p:spPr bwMode="auto">
            <a:xfrm flipH="1" flipV="1">
              <a:off x="4688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6" name="Rectangle 43"/>
            <p:cNvSpPr>
              <a:spLocks noChangeArrowheads="1"/>
            </p:cNvSpPr>
            <p:nvPr/>
          </p:nvSpPr>
          <p:spPr bwMode="auto">
            <a:xfrm>
              <a:off x="4832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37" name="Arc 44"/>
            <p:cNvSpPr>
              <a:spLocks/>
            </p:cNvSpPr>
            <p:nvPr/>
          </p:nvSpPr>
          <p:spPr bwMode="auto">
            <a:xfrm>
              <a:off x="1783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8" name="Arc 45"/>
            <p:cNvSpPr>
              <a:spLocks/>
            </p:cNvSpPr>
            <p:nvPr/>
          </p:nvSpPr>
          <p:spPr bwMode="auto">
            <a:xfrm flipH="1">
              <a:off x="1504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9" name="Rectangle 46"/>
            <p:cNvSpPr>
              <a:spLocks noChangeArrowheads="1"/>
            </p:cNvSpPr>
            <p:nvPr/>
          </p:nvSpPr>
          <p:spPr bwMode="auto">
            <a:xfrm>
              <a:off x="1680" y="16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37940" name="Arc 47"/>
            <p:cNvSpPr>
              <a:spLocks/>
            </p:cNvSpPr>
            <p:nvPr/>
          </p:nvSpPr>
          <p:spPr bwMode="auto">
            <a:xfrm>
              <a:off x="4983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1" name="Arc 48"/>
            <p:cNvSpPr>
              <a:spLocks/>
            </p:cNvSpPr>
            <p:nvPr/>
          </p:nvSpPr>
          <p:spPr bwMode="auto">
            <a:xfrm flipH="1">
              <a:off x="4704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2" name="Rectangle 49"/>
            <p:cNvSpPr>
              <a:spLocks noChangeArrowheads="1"/>
            </p:cNvSpPr>
            <p:nvPr/>
          </p:nvSpPr>
          <p:spPr bwMode="auto">
            <a:xfrm>
              <a:off x="4880" y="16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37943" name="Arc 50"/>
            <p:cNvSpPr>
              <a:spLocks/>
            </p:cNvSpPr>
            <p:nvPr/>
          </p:nvSpPr>
          <p:spPr bwMode="auto">
            <a:xfrm>
              <a:off x="3703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4" name="Arc 51"/>
            <p:cNvSpPr>
              <a:spLocks/>
            </p:cNvSpPr>
            <p:nvPr/>
          </p:nvSpPr>
          <p:spPr bwMode="auto">
            <a:xfrm flipH="1">
              <a:off x="3424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5" name="Rectangle 52"/>
            <p:cNvSpPr>
              <a:spLocks noChangeArrowheads="1"/>
            </p:cNvSpPr>
            <p:nvPr/>
          </p:nvSpPr>
          <p:spPr bwMode="auto">
            <a:xfrm>
              <a:off x="3600" y="16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37946" name="Arc 53"/>
            <p:cNvSpPr>
              <a:spLocks/>
            </p:cNvSpPr>
            <p:nvPr/>
          </p:nvSpPr>
          <p:spPr bwMode="auto">
            <a:xfrm>
              <a:off x="4343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7" name="Arc 54"/>
            <p:cNvSpPr>
              <a:spLocks/>
            </p:cNvSpPr>
            <p:nvPr/>
          </p:nvSpPr>
          <p:spPr bwMode="auto">
            <a:xfrm flipH="1">
              <a:off x="4064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8" name="Rectangle 55"/>
            <p:cNvSpPr>
              <a:spLocks noChangeArrowheads="1"/>
            </p:cNvSpPr>
            <p:nvPr/>
          </p:nvSpPr>
          <p:spPr bwMode="auto">
            <a:xfrm>
              <a:off x="4240" y="16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37949" name="Arc 56"/>
            <p:cNvSpPr>
              <a:spLocks/>
            </p:cNvSpPr>
            <p:nvPr/>
          </p:nvSpPr>
          <p:spPr bwMode="auto">
            <a:xfrm>
              <a:off x="2423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0" name="Arc 57"/>
            <p:cNvSpPr>
              <a:spLocks/>
            </p:cNvSpPr>
            <p:nvPr/>
          </p:nvSpPr>
          <p:spPr bwMode="auto">
            <a:xfrm flipH="1">
              <a:off x="2144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1" name="Rectangle 58"/>
            <p:cNvSpPr>
              <a:spLocks noChangeArrowheads="1"/>
            </p:cNvSpPr>
            <p:nvPr/>
          </p:nvSpPr>
          <p:spPr bwMode="auto">
            <a:xfrm>
              <a:off x="2320" y="16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37952" name="Arc 59"/>
            <p:cNvSpPr>
              <a:spLocks/>
            </p:cNvSpPr>
            <p:nvPr/>
          </p:nvSpPr>
          <p:spPr bwMode="auto">
            <a:xfrm>
              <a:off x="3063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3" name="Arc 60"/>
            <p:cNvSpPr>
              <a:spLocks/>
            </p:cNvSpPr>
            <p:nvPr/>
          </p:nvSpPr>
          <p:spPr bwMode="auto">
            <a:xfrm flipH="1">
              <a:off x="2784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4" name="Rectangle 61"/>
            <p:cNvSpPr>
              <a:spLocks noChangeArrowheads="1"/>
            </p:cNvSpPr>
            <p:nvPr/>
          </p:nvSpPr>
          <p:spPr bwMode="auto">
            <a:xfrm>
              <a:off x="2960" y="16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</p:grpSp>
      <p:sp>
        <p:nvSpPr>
          <p:cNvPr id="277566" name="Rectangle 62"/>
          <p:cNvSpPr>
            <a:spLocks noChangeArrowheads="1"/>
          </p:cNvSpPr>
          <p:nvPr/>
        </p:nvSpPr>
        <p:spPr bwMode="auto">
          <a:xfrm>
            <a:off x="1116013" y="4229100"/>
            <a:ext cx="3352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状态转移速度矩阵</a:t>
            </a:r>
          </a:p>
        </p:txBody>
      </p:sp>
      <p:graphicFrame>
        <p:nvGraphicFramePr>
          <p:cNvPr id="277567" name="Object 63"/>
          <p:cNvGraphicFramePr>
            <a:graphicFrameLocks noChangeAspect="1"/>
          </p:cNvGraphicFramePr>
          <p:nvPr/>
        </p:nvGraphicFramePr>
        <p:xfrm>
          <a:off x="2971800" y="4708525"/>
          <a:ext cx="36576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name="Equation" r:id="rId4" imgW="1889760" imgH="899088" progId="Equation.3">
                  <p:embed/>
                </p:oleObj>
              </mc:Choice>
              <mc:Fallback>
                <p:oleObj name="Equation" r:id="rId4" imgW="1889760" imgH="899088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08525"/>
                        <a:ext cx="36576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DF643BE3-5477-4206-94DD-2A40B306E05A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17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7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7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  <p:bldP spid="277508" grpId="0" build="p" autoUpdateAnimBg="0"/>
      <p:bldP spid="27756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7DA598-E6DC-4446-9B84-503B7B22A215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1(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848600" cy="8763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前进方程：		</a:t>
            </a:r>
            <a:r>
              <a:rPr lang="en-US" altLang="zh-CN" sz="2400" smtClean="0"/>
              <a:t>P’(t)</a:t>
            </a:r>
            <a:r>
              <a:rPr lang="zh-CN" altLang="en-US" sz="2400" smtClean="0"/>
              <a:t>＝</a:t>
            </a:r>
            <a:r>
              <a:rPr lang="en-US" altLang="zh-CN" sz="2400" smtClean="0"/>
              <a:t>P(t)Q</a:t>
            </a:r>
            <a:r>
              <a:rPr lang="zh-CN" altLang="en-US" sz="2400" smtClean="0"/>
              <a:t>，	</a:t>
            </a:r>
            <a:r>
              <a:rPr lang="en-US" altLang="zh-CN" sz="2400" smtClean="0"/>
              <a:t>P(+0)=I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即</a:t>
            </a:r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2362200" y="1412875"/>
          <a:ext cx="51816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4" imgW="2438400" imgH="736600" progId="Equation.3">
                  <p:embed/>
                </p:oleObj>
              </mc:Choice>
              <mc:Fallback>
                <p:oleObj name="Equation" r:id="rId4" imgW="24384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12875"/>
                        <a:ext cx="518160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1295400" y="3254375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解得转移概率</a:t>
            </a:r>
          </a:p>
        </p:txBody>
      </p:sp>
      <p:graphicFrame>
        <p:nvGraphicFramePr>
          <p:cNvPr id="278534" name="Object 6"/>
          <p:cNvGraphicFramePr>
            <a:graphicFrameLocks noChangeAspect="1"/>
          </p:cNvGraphicFramePr>
          <p:nvPr/>
        </p:nvGraphicFramePr>
        <p:xfrm>
          <a:off x="3200400" y="2781300"/>
          <a:ext cx="43434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6" imgW="2184400" imgH="660400" progId="Equation.3">
                  <p:embed/>
                </p:oleObj>
              </mc:Choice>
              <mc:Fallback>
                <p:oleObj name="Equation" r:id="rId6" imgW="21844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81300"/>
                        <a:ext cx="434340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1143000" y="3948113"/>
            <a:ext cx="777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也可直接按转移概率的定义来求</a:t>
            </a:r>
            <a:r>
              <a:rPr lang="en-US" altLang="zh-CN" sz="2400">
                <a:latin typeface="Times New Roman" panose="02020603050405020304" pitchFamily="18" charset="0"/>
              </a:rPr>
              <a:t>P</a:t>
            </a:r>
            <a:r>
              <a:rPr lang="en-US" altLang="zh-CN" sz="2400" baseline="-25000">
                <a:latin typeface="Times New Roman" panose="02020603050405020304" pitchFamily="18" charset="0"/>
              </a:rPr>
              <a:t>ij</a:t>
            </a:r>
            <a:r>
              <a:rPr lang="en-US" altLang="zh-CN" sz="2400">
                <a:latin typeface="Times New Roman" panose="02020603050405020304" pitchFamily="18" charset="0"/>
              </a:rPr>
              <a:t>(t)</a:t>
            </a:r>
            <a:r>
              <a:rPr lang="zh-CN" altLang="en-US" sz="2400">
                <a:latin typeface="Times New Roman" panose="02020603050405020304" pitchFamily="18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平稳独立增量过程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1905000" y="5494338"/>
          <a:ext cx="236220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8" imgW="1346200" imgH="647700" progId="Equation.3">
                  <p:embed/>
                </p:oleObj>
              </mc:Choice>
              <mc:Fallback>
                <p:oleObj name="Equation" r:id="rId8" imgW="1346200" imgH="647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94338"/>
                        <a:ext cx="236220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7" name="Rectangle 9"/>
          <p:cNvSpPr>
            <a:spLocks noChangeArrowheads="1"/>
          </p:cNvSpPr>
          <p:nvPr/>
        </p:nvSpPr>
        <p:spPr bwMode="auto">
          <a:xfrm>
            <a:off x="1219200" y="4329113"/>
            <a:ext cx="777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</a:t>
            </a:r>
            <a:r>
              <a:rPr lang="en-US" altLang="zh-CN" sz="2400" baseline="-25000">
                <a:latin typeface="Times New Roman" panose="02020603050405020304" pitchFamily="18" charset="0"/>
              </a:rPr>
              <a:t>ij</a:t>
            </a:r>
            <a:r>
              <a:rPr lang="en-US" altLang="zh-CN" sz="2400">
                <a:latin typeface="Times New Roman" panose="02020603050405020304" pitchFamily="18" charset="0"/>
              </a:rPr>
              <a:t>(t)</a:t>
            </a:r>
            <a:r>
              <a:rPr lang="zh-CN" altLang="en-US" sz="2400"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</a:rPr>
              <a:t>P{N(t+s)=j|N(s)=i}</a:t>
            </a: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2000250" y="4786313"/>
            <a:ext cx="64595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</a:rPr>
              <a:t>P{N(t+s)-N(s)=j-i|N(s)-N(0)=i-0}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</a:rPr>
              <a:t>P{N(t+s)-N(s)=j-i}</a:t>
            </a:r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4810125" y="5151438"/>
            <a:ext cx="220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</a:rPr>
              <a:t>P{N(t)=j-i}	</a:t>
            </a:r>
          </a:p>
        </p:txBody>
      </p:sp>
      <p:sp>
        <p:nvSpPr>
          <p:cNvPr id="278540" name="AutoShape 12"/>
          <p:cNvSpPr>
            <a:spLocks noChangeArrowheads="1"/>
          </p:cNvSpPr>
          <p:nvPr/>
        </p:nvSpPr>
        <p:spPr bwMode="auto">
          <a:xfrm>
            <a:off x="395288" y="2349500"/>
            <a:ext cx="2039937" cy="649288"/>
          </a:xfrm>
          <a:prstGeom prst="wedgeEllipseCallout">
            <a:avLst>
              <a:gd name="adj1" fmla="val 41273"/>
              <a:gd name="adj2" fmla="val 413894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b="0">
                <a:solidFill>
                  <a:srgbClr val="0000FF"/>
                </a:solidFill>
                <a:latin typeface="Times New Roman" panose="02020603050405020304" pitchFamily="18" charset="0"/>
              </a:rPr>
              <a:t>独立增量</a:t>
            </a:r>
          </a:p>
        </p:txBody>
      </p:sp>
      <p:sp>
        <p:nvSpPr>
          <p:cNvPr id="278541" name="AutoShape 13"/>
          <p:cNvSpPr>
            <a:spLocks noChangeArrowheads="1"/>
          </p:cNvSpPr>
          <p:nvPr/>
        </p:nvSpPr>
        <p:spPr bwMode="auto">
          <a:xfrm flipH="1">
            <a:off x="5435600" y="2133600"/>
            <a:ext cx="2881313" cy="647700"/>
          </a:xfrm>
          <a:prstGeom prst="wedgeEllipseCallout">
            <a:avLst>
              <a:gd name="adj1" fmla="val 65218"/>
              <a:gd name="adj2" fmla="val 441264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b="0">
                <a:solidFill>
                  <a:srgbClr val="0000FF"/>
                </a:solidFill>
                <a:latin typeface="Times New Roman" panose="02020603050405020304" pitchFamily="18" charset="0"/>
              </a:rPr>
              <a:t>增量的平稳性</a:t>
            </a:r>
          </a:p>
        </p:txBody>
      </p:sp>
      <p:sp>
        <p:nvSpPr>
          <p:cNvPr id="3995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EFA6BF38-45EB-4D72-B980-C8CD1415DCD9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18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8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8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8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8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  <p:bldP spid="278533" grpId="0" autoUpdateAnimBg="0"/>
      <p:bldP spid="278535" grpId="0" autoUpdateAnimBg="0"/>
      <p:bldP spid="278537" grpId="0" autoUpdateAnimBg="0"/>
      <p:bldP spid="278538" grpId="0" build="p" autoUpdateAnimBg="0"/>
      <p:bldP spid="278539" grpId="0" autoUpdateAnimBg="0"/>
      <p:bldP spid="278540" grpId="0" animBg="1" autoUpdateAnimBg="0"/>
      <p:bldP spid="27854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63D999-BF4D-4F6E-B178-7FF09D528115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2  </a:t>
            </a:r>
            <a:r>
              <a:rPr lang="zh-CN" altLang="en-US" smtClean="0">
                <a:latin typeface="Times New Roman" panose="02020603050405020304" pitchFamily="18" charset="0"/>
              </a:rPr>
              <a:t>机器维修问题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138" y="1066800"/>
            <a:ext cx="7466012" cy="365125"/>
          </a:xfrm>
        </p:spPr>
        <p:txBody>
          <a:bodyPr/>
          <a:lstStyle/>
          <a:p>
            <a:pPr algn="r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一部机器正常工作时间服从参数为</a:t>
            </a:r>
            <a:r>
              <a:rPr lang="zh-CN" altLang="en-US" sz="2400" smtClean="0">
                <a:solidFill>
                  <a:srgbClr val="0000FF"/>
                </a:solidFill>
                <a:sym typeface="Symbol" panose="05050102010706020507" pitchFamily="18" charset="2"/>
              </a:rPr>
              <a:t>的负指数分布，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1135063" y="1419225"/>
            <a:ext cx="7685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若出故障，维修时间服从参数为的负指数分布，二者独立。令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X(t)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表示时刻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出故障的机器数，则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{X(t), t0}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是一个状态空间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{0, 1}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的生灭过程。</a:t>
            </a: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1600200" y="2438400"/>
            <a:ext cx="2209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状态转移速度图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81200" y="2743200"/>
            <a:ext cx="1374775" cy="1530350"/>
            <a:chOff x="1248" y="2060"/>
            <a:chExt cx="866" cy="964"/>
          </a:xfrm>
        </p:grpSpPr>
        <p:sp>
          <p:nvSpPr>
            <p:cNvPr id="41998" name="Oval 7"/>
            <p:cNvSpPr>
              <a:spLocks noChangeArrowheads="1"/>
            </p:cNvSpPr>
            <p:nvPr/>
          </p:nvSpPr>
          <p:spPr bwMode="auto">
            <a:xfrm>
              <a:off x="1248" y="244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1999" name="Rectangle 8"/>
            <p:cNvSpPr>
              <a:spLocks noChangeArrowheads="1"/>
            </p:cNvSpPr>
            <p:nvPr/>
          </p:nvSpPr>
          <p:spPr bwMode="auto">
            <a:xfrm>
              <a:off x="1248" y="24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00" name="Oval 9"/>
            <p:cNvSpPr>
              <a:spLocks noChangeArrowheads="1"/>
            </p:cNvSpPr>
            <p:nvPr/>
          </p:nvSpPr>
          <p:spPr bwMode="auto">
            <a:xfrm>
              <a:off x="1887" y="244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2001" name="Rectangle 10"/>
            <p:cNvSpPr>
              <a:spLocks noChangeArrowheads="1"/>
            </p:cNvSpPr>
            <p:nvPr/>
          </p:nvSpPr>
          <p:spPr bwMode="auto">
            <a:xfrm>
              <a:off x="1887" y="24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02" name="Arc 11"/>
            <p:cNvSpPr>
              <a:spLocks/>
            </p:cNvSpPr>
            <p:nvPr/>
          </p:nvSpPr>
          <p:spPr bwMode="auto">
            <a:xfrm flipV="1">
              <a:off x="1664" y="2644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Arc 12"/>
            <p:cNvSpPr>
              <a:spLocks/>
            </p:cNvSpPr>
            <p:nvPr/>
          </p:nvSpPr>
          <p:spPr bwMode="auto">
            <a:xfrm flipH="1" flipV="1">
              <a:off x="1392" y="2644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Rectangle 13"/>
            <p:cNvSpPr>
              <a:spLocks noChangeArrowheads="1"/>
            </p:cNvSpPr>
            <p:nvPr/>
          </p:nvSpPr>
          <p:spPr bwMode="auto">
            <a:xfrm>
              <a:off x="1563" y="273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</a:p>
          </p:txBody>
        </p:sp>
        <p:sp>
          <p:nvSpPr>
            <p:cNvPr id="42005" name="Arc 14"/>
            <p:cNvSpPr>
              <a:spLocks/>
            </p:cNvSpPr>
            <p:nvPr/>
          </p:nvSpPr>
          <p:spPr bwMode="auto">
            <a:xfrm>
              <a:off x="1671" y="2295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Arc 15"/>
            <p:cNvSpPr>
              <a:spLocks/>
            </p:cNvSpPr>
            <p:nvPr/>
          </p:nvSpPr>
          <p:spPr bwMode="auto">
            <a:xfrm flipH="1">
              <a:off x="1392" y="2295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Rectangle 16"/>
            <p:cNvSpPr>
              <a:spLocks noChangeArrowheads="1"/>
            </p:cNvSpPr>
            <p:nvPr/>
          </p:nvSpPr>
          <p:spPr bwMode="auto">
            <a:xfrm>
              <a:off x="1568" y="206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</p:grp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5181600" y="2438400"/>
            <a:ext cx="2590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状态转移速度矩阵</a:t>
            </a:r>
          </a:p>
        </p:txBody>
      </p:sp>
      <p:graphicFrame>
        <p:nvGraphicFramePr>
          <p:cNvPr id="337920" name="Object 0"/>
          <p:cNvGraphicFramePr>
            <a:graphicFrameLocks noChangeAspect="1"/>
          </p:cNvGraphicFramePr>
          <p:nvPr/>
        </p:nvGraphicFramePr>
        <p:xfrm>
          <a:off x="5486400" y="2995613"/>
          <a:ext cx="19621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4" imgW="998274" imgH="441888" progId="Equation.3">
                  <p:embed/>
                </p:oleObj>
              </mc:Choice>
              <mc:Fallback>
                <p:oleObj name="Equation" r:id="rId4" imgW="998274" imgH="441888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995613"/>
                        <a:ext cx="196215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1066800" y="4191000"/>
            <a:ext cx="78486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前进方程：	</a:t>
            </a:r>
            <a:r>
              <a:rPr lang="en-US" altLang="zh-CN" sz="2400">
                <a:latin typeface="Times New Roman" panose="02020603050405020304" pitchFamily="18" charset="0"/>
              </a:rPr>
              <a:t>P’(t)</a:t>
            </a:r>
            <a:r>
              <a:rPr lang="zh-CN" altLang="en-US" sz="2400"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</a:rPr>
              <a:t>P(t)Q</a:t>
            </a:r>
            <a:r>
              <a:rPr lang="zh-CN" altLang="en-US" sz="2400">
                <a:latin typeface="Times New Roman" panose="02020603050405020304" pitchFamily="18" charset="0"/>
              </a:rPr>
              <a:t>，	</a:t>
            </a:r>
            <a:r>
              <a:rPr lang="en-US" altLang="zh-CN" sz="2400">
                <a:latin typeface="Times New Roman" panose="02020603050405020304" pitchFamily="18" charset="0"/>
              </a:rPr>
              <a:t>P(+0)=I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337921" name="Object 1"/>
          <p:cNvGraphicFramePr>
            <a:graphicFrameLocks noChangeAspect="1"/>
          </p:cNvGraphicFramePr>
          <p:nvPr/>
        </p:nvGraphicFramePr>
        <p:xfrm>
          <a:off x="1673225" y="4572000"/>
          <a:ext cx="6557963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6" imgW="3086100" imgH="939800" progId="Equation.3">
                  <p:embed/>
                </p:oleObj>
              </mc:Choice>
              <mc:Fallback>
                <p:oleObj name="Equation" r:id="rId6" imgW="3086100" imgH="93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572000"/>
                        <a:ext cx="6557963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6261E742-2CE2-49BF-BFB7-315DF839111C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19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  <p:bldP spid="279556" grpId="0"/>
      <p:bldP spid="279557" grpId="0" autoUpdateAnimBg="0"/>
      <p:bldP spid="279569" grpId="0" autoUpdateAnimBg="0"/>
      <p:bldP spid="27957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088" y="342900"/>
            <a:ext cx="7467600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本讲主要内容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1319213" y="1128713"/>
            <a:ext cx="7245350" cy="5253037"/>
          </a:xfrm>
        </p:spPr>
        <p:txBody>
          <a:bodyPr/>
          <a:lstStyle/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</a:rPr>
              <a:t>齐次马氏链状态的分类</a:t>
            </a:r>
          </a:p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</a:rPr>
              <a:t>连续参数马尔可夫链</a:t>
            </a: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转移概率函数、转移矩阵</a:t>
            </a: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连续参数齐次马氏链</a:t>
            </a: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sym typeface="Symbol" panose="05050102010706020507" pitchFamily="18" charset="2"/>
              </a:rPr>
              <a:t>初始分布、绝对分布、遍历性、平稳分布</a:t>
            </a:r>
            <a:endParaRPr lang="zh-CN" altLang="en-US" sz="3600" smtClean="0">
              <a:solidFill>
                <a:srgbClr val="CC00CC"/>
              </a:solidFill>
            </a:endParaRP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转移概率函数的性质</a:t>
            </a:r>
          </a:p>
          <a:p>
            <a:pPr lvl="1" eaLnBrk="1" hangingPunct="1">
              <a:lnSpc>
                <a:spcPct val="114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sym typeface="Symbol" panose="05050102010706020507" pitchFamily="18" charset="2"/>
              </a:rPr>
              <a:t>状态转移速度矩阵</a:t>
            </a:r>
            <a:endParaRPr lang="zh-CN" altLang="en-US" sz="3600" smtClean="0">
              <a:solidFill>
                <a:srgbClr val="0000FF"/>
              </a:solidFill>
            </a:endParaRPr>
          </a:p>
        </p:txBody>
      </p:sp>
      <p:sp>
        <p:nvSpPr>
          <p:cNvPr id="717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C6AEF1FA-EC73-4876-A86C-10157935BB9C}" type="datetime1">
              <a:rPr lang="zh-CN" altLang="en-US" sz="1800" smtClean="0">
                <a:solidFill>
                  <a:srgbClr val="00FF00"/>
                </a:solidFill>
              </a:rPr>
              <a:pPr/>
              <a:t>2018/12/13</a:t>
            </a:fld>
            <a:endParaRPr lang="en-US" altLang="zh-CN" sz="1800" smtClean="0">
              <a:solidFill>
                <a:srgbClr val="00FF00"/>
              </a:solidFill>
            </a:endParaRPr>
          </a:p>
        </p:txBody>
      </p:sp>
      <p:sp>
        <p:nvSpPr>
          <p:cNvPr id="717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</a:endParaRPr>
          </a:p>
        </p:txBody>
      </p:sp>
      <p:sp>
        <p:nvSpPr>
          <p:cNvPr id="717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C0B2692F-1333-449F-865D-5E01DB650399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2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A78BCA-5A1D-4DA0-9290-9F2281E3EB49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2(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535238"/>
            <a:ext cx="762000" cy="512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解得</a:t>
            </a:r>
          </a:p>
        </p:txBody>
      </p:sp>
      <p:graphicFrame>
        <p:nvGraphicFramePr>
          <p:cNvPr id="338944" name="Object 0"/>
          <p:cNvGraphicFramePr>
            <a:graphicFrameLocks noChangeAspect="1"/>
          </p:cNvGraphicFramePr>
          <p:nvPr/>
        </p:nvGraphicFramePr>
        <p:xfrm>
          <a:off x="2451100" y="1066800"/>
          <a:ext cx="4048125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4" imgW="1905000" imgH="1625600" progId="Equation.3">
                  <p:embed/>
                </p:oleObj>
              </mc:Choice>
              <mc:Fallback>
                <p:oleObj name="Equation" r:id="rId4" imgW="1905000" imgH="1625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066800"/>
                        <a:ext cx="4048125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1295400" y="5278438"/>
            <a:ext cx="1447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极限分布</a:t>
            </a:r>
          </a:p>
        </p:txBody>
      </p:sp>
      <p:graphicFrame>
        <p:nvGraphicFramePr>
          <p:cNvPr id="338945" name="Object 1"/>
          <p:cNvGraphicFramePr>
            <a:graphicFrameLocks noChangeAspect="1"/>
          </p:cNvGraphicFramePr>
          <p:nvPr/>
        </p:nvGraphicFramePr>
        <p:xfrm>
          <a:off x="2789238" y="4724400"/>
          <a:ext cx="4830762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6" imgW="2273300" imgH="838200" progId="Equation.3">
                  <p:embed/>
                </p:oleObj>
              </mc:Choice>
              <mc:Fallback>
                <p:oleObj name="Equation" r:id="rId6" imgW="2273300" imgH="838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4724400"/>
                        <a:ext cx="4830762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9918190E-DA68-4FE3-B83A-40216AEFAE00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20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8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8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8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8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8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8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8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8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  <p:bldP spid="28058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1410E0-FBB5-4B2D-A6A5-11A732973E74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2(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2)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41910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平稳分布</a:t>
            </a:r>
            <a:r>
              <a:rPr lang="en-US" altLang="zh-CN" smtClean="0"/>
              <a:t>(</a:t>
            </a:r>
            <a:r>
              <a:rPr lang="zh-CN" altLang="en-US" smtClean="0"/>
              <a:t>等于极限分布</a:t>
            </a:r>
            <a:r>
              <a:rPr lang="en-US" altLang="zh-CN" smtClean="0"/>
              <a:t>)</a:t>
            </a:r>
          </a:p>
        </p:txBody>
      </p:sp>
      <p:graphicFrame>
        <p:nvGraphicFramePr>
          <p:cNvPr id="339968" name="Object 0"/>
          <p:cNvGraphicFramePr>
            <a:graphicFrameLocks noChangeAspect="1"/>
          </p:cNvGraphicFramePr>
          <p:nvPr/>
        </p:nvGraphicFramePr>
        <p:xfrm>
          <a:off x="2532063" y="1744663"/>
          <a:ext cx="38862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4" imgW="1828800" imgH="469900" progId="Equation.3">
                  <p:embed/>
                </p:oleObj>
              </mc:Choice>
              <mc:Fallback>
                <p:oleObj name="Equation" r:id="rId4" imgW="1828800" imgH="4699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1744663"/>
                        <a:ext cx="388620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69" name="Object 1"/>
          <p:cNvGraphicFramePr>
            <a:graphicFrameLocks noChangeAspect="1"/>
          </p:cNvGraphicFramePr>
          <p:nvPr/>
        </p:nvGraphicFramePr>
        <p:xfrm>
          <a:off x="1981200" y="2971800"/>
          <a:ext cx="51816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6" imgW="2438400" imgH="838200" progId="Equation.3">
                  <p:embed/>
                </p:oleObj>
              </mc:Choice>
              <mc:Fallback>
                <p:oleObj name="Equation" r:id="rId6" imgW="2438400" imgH="838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518160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C520ECB1-3502-4E26-89B4-6F147D741F78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21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9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9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9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9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785064-1CFF-41B9-8B07-40494B360503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3  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082675"/>
            <a:ext cx="7758112" cy="365125"/>
          </a:xfrm>
        </p:spPr>
        <p:txBody>
          <a:bodyPr/>
          <a:lstStyle/>
          <a:p>
            <a:pPr algn="r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设有</a:t>
            </a:r>
            <a:r>
              <a:rPr lang="en-US" altLang="zh-CN" sz="2400" smtClean="0">
                <a:solidFill>
                  <a:srgbClr val="0000FF"/>
                </a:solidFill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</a:rPr>
              <a:t>个通信通道，每个通道正常工作时间服从参数为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116013" y="1428750"/>
            <a:ext cx="775811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的负指数分布。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个通道出故障是统计独立的，若通道出故障，由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个维修人员独立维修。修理的时间服从参数为的负指数分布。假设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个通道在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t=0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时正常工作，设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X(t)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表示时刻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时出故障的通道数，则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{X(t), t0}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是状态空间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{0, 1, 2}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的生灭过程。</a:t>
            </a: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1600200" y="3829050"/>
            <a:ext cx="2209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状态转移速度图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1524000" y="4819650"/>
            <a:ext cx="2590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状态转移速度矩阵</a:t>
            </a:r>
          </a:p>
        </p:txBody>
      </p:sp>
      <p:graphicFrame>
        <p:nvGraphicFramePr>
          <p:cNvPr id="340992" name="Object 0"/>
          <p:cNvGraphicFramePr>
            <a:graphicFrameLocks noChangeAspect="1"/>
          </p:cNvGraphicFramePr>
          <p:nvPr/>
        </p:nvGraphicFramePr>
        <p:xfrm>
          <a:off x="3470275" y="5219700"/>
          <a:ext cx="35607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Equation" r:id="rId4" imgW="1844148" imgH="670488" progId="Equation.3">
                  <p:embed/>
                </p:oleObj>
              </mc:Choice>
              <mc:Fallback>
                <p:oleObj name="Equation" r:id="rId4" imgW="1844148" imgH="670488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5219700"/>
                        <a:ext cx="3560763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3295650"/>
            <a:ext cx="2390775" cy="1600200"/>
            <a:chOff x="2496" y="1728"/>
            <a:chExt cx="1506" cy="1008"/>
          </a:xfrm>
        </p:grpSpPr>
        <p:sp>
          <p:nvSpPr>
            <p:cNvPr id="48140" name="Oval 9"/>
            <p:cNvSpPr>
              <a:spLocks noChangeArrowheads="1"/>
            </p:cNvSpPr>
            <p:nvPr/>
          </p:nvSpPr>
          <p:spPr bwMode="auto">
            <a:xfrm>
              <a:off x="2496" y="2111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Rectangle 10"/>
            <p:cNvSpPr>
              <a:spLocks noChangeArrowheads="1"/>
            </p:cNvSpPr>
            <p:nvPr/>
          </p:nvSpPr>
          <p:spPr bwMode="auto">
            <a:xfrm>
              <a:off x="2496" y="208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8142" name="Oval 11"/>
            <p:cNvSpPr>
              <a:spLocks noChangeArrowheads="1"/>
            </p:cNvSpPr>
            <p:nvPr/>
          </p:nvSpPr>
          <p:spPr bwMode="auto">
            <a:xfrm>
              <a:off x="3135" y="2111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Rectangle 12"/>
            <p:cNvSpPr>
              <a:spLocks noChangeArrowheads="1"/>
            </p:cNvSpPr>
            <p:nvPr/>
          </p:nvSpPr>
          <p:spPr bwMode="auto">
            <a:xfrm>
              <a:off x="3135" y="208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144" name="Oval 13"/>
            <p:cNvSpPr>
              <a:spLocks noChangeArrowheads="1"/>
            </p:cNvSpPr>
            <p:nvPr/>
          </p:nvSpPr>
          <p:spPr bwMode="auto">
            <a:xfrm>
              <a:off x="3775" y="2111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145" name="Rectangle 14"/>
            <p:cNvSpPr>
              <a:spLocks noChangeArrowheads="1"/>
            </p:cNvSpPr>
            <p:nvPr/>
          </p:nvSpPr>
          <p:spPr bwMode="auto">
            <a:xfrm>
              <a:off x="3775" y="208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146" name="Arc 15"/>
            <p:cNvSpPr>
              <a:spLocks/>
            </p:cNvSpPr>
            <p:nvPr/>
          </p:nvSpPr>
          <p:spPr bwMode="auto">
            <a:xfrm flipV="1">
              <a:off x="2912" y="2312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Arc 16"/>
            <p:cNvSpPr>
              <a:spLocks/>
            </p:cNvSpPr>
            <p:nvPr/>
          </p:nvSpPr>
          <p:spPr bwMode="auto">
            <a:xfrm flipH="1" flipV="1">
              <a:off x="2640" y="2312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Rectangle 17"/>
            <p:cNvSpPr>
              <a:spLocks noChangeArrowheads="1"/>
            </p:cNvSpPr>
            <p:nvPr/>
          </p:nvSpPr>
          <p:spPr bwMode="auto">
            <a:xfrm>
              <a:off x="2797" y="244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</a:p>
          </p:txBody>
        </p:sp>
        <p:sp>
          <p:nvSpPr>
            <p:cNvPr id="48149" name="Arc 18"/>
            <p:cNvSpPr>
              <a:spLocks/>
            </p:cNvSpPr>
            <p:nvPr/>
          </p:nvSpPr>
          <p:spPr bwMode="auto">
            <a:xfrm>
              <a:off x="2919" y="1963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Arc 19"/>
            <p:cNvSpPr>
              <a:spLocks/>
            </p:cNvSpPr>
            <p:nvPr/>
          </p:nvSpPr>
          <p:spPr bwMode="auto">
            <a:xfrm flipH="1">
              <a:off x="2640" y="1963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1" name="Rectangle 20"/>
            <p:cNvSpPr>
              <a:spLocks noChangeArrowheads="1"/>
            </p:cNvSpPr>
            <p:nvPr/>
          </p:nvSpPr>
          <p:spPr bwMode="auto">
            <a:xfrm>
              <a:off x="2768" y="1728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2</a:t>
              </a:r>
            </a:p>
          </p:txBody>
        </p:sp>
        <p:sp>
          <p:nvSpPr>
            <p:cNvPr id="48152" name="Arc 21"/>
            <p:cNvSpPr>
              <a:spLocks/>
            </p:cNvSpPr>
            <p:nvPr/>
          </p:nvSpPr>
          <p:spPr bwMode="auto">
            <a:xfrm flipV="1">
              <a:off x="3568" y="2312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3" name="Arc 22"/>
            <p:cNvSpPr>
              <a:spLocks/>
            </p:cNvSpPr>
            <p:nvPr/>
          </p:nvSpPr>
          <p:spPr bwMode="auto">
            <a:xfrm flipH="1" flipV="1">
              <a:off x="3296" y="2312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4" name="Rectangle 23"/>
            <p:cNvSpPr>
              <a:spLocks noChangeArrowheads="1"/>
            </p:cNvSpPr>
            <p:nvPr/>
          </p:nvSpPr>
          <p:spPr bwMode="auto">
            <a:xfrm>
              <a:off x="3405" y="2448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2</a:t>
              </a:r>
            </a:p>
          </p:txBody>
        </p:sp>
        <p:sp>
          <p:nvSpPr>
            <p:cNvPr id="48155" name="Arc 24"/>
            <p:cNvSpPr>
              <a:spLocks/>
            </p:cNvSpPr>
            <p:nvPr/>
          </p:nvSpPr>
          <p:spPr bwMode="auto">
            <a:xfrm>
              <a:off x="3559" y="1963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6" name="Arc 25"/>
            <p:cNvSpPr>
              <a:spLocks/>
            </p:cNvSpPr>
            <p:nvPr/>
          </p:nvSpPr>
          <p:spPr bwMode="auto">
            <a:xfrm flipH="1">
              <a:off x="3280" y="1963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Rectangle 26"/>
            <p:cNvSpPr>
              <a:spLocks noChangeArrowheads="1"/>
            </p:cNvSpPr>
            <p:nvPr/>
          </p:nvSpPr>
          <p:spPr bwMode="auto">
            <a:xfrm>
              <a:off x="3456" y="1728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</p:grpSp>
      <p:sp>
        <p:nvSpPr>
          <p:cNvPr id="481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4EA89556-53CD-4E14-B400-2C3043D557B0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22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  <p:bldP spid="282628" grpId="0"/>
      <p:bldP spid="282629" grpId="0" autoUpdateAnimBg="0"/>
      <p:bldP spid="28263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E02BB3-8B94-47FF-92E6-4B60951D7BA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3(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42672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平稳分布		</a:t>
            </a:r>
            <a:r>
              <a:rPr lang="zh-CN" altLang="en-US" sz="2400" smtClean="0">
                <a:sym typeface="Symbol" panose="05050102010706020507" pitchFamily="18" charset="2"/>
              </a:rPr>
              <a:t></a:t>
            </a:r>
            <a:r>
              <a:rPr lang="en-US" altLang="zh-CN" smtClean="0"/>
              <a:t>Q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</a:p>
        </p:txBody>
      </p:sp>
      <p:graphicFrame>
        <p:nvGraphicFramePr>
          <p:cNvPr id="342016" name="Object 0"/>
          <p:cNvGraphicFramePr>
            <a:graphicFrameLocks noChangeAspect="1"/>
          </p:cNvGraphicFramePr>
          <p:nvPr/>
        </p:nvGraphicFramePr>
        <p:xfrm>
          <a:off x="5284788" y="1149350"/>
          <a:ext cx="12684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4" imgW="596641" imgH="355446" progId="Equation.3">
                  <p:embed/>
                </p:oleObj>
              </mc:Choice>
              <mc:Fallback>
                <p:oleObj name="Equation" r:id="rId4" imgW="596641" imgH="355446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1149350"/>
                        <a:ext cx="12684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990600" y="19050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342017" name="Object 1"/>
          <p:cNvGraphicFramePr>
            <a:graphicFrameLocks noChangeAspect="1"/>
          </p:cNvGraphicFramePr>
          <p:nvPr/>
        </p:nvGraphicFramePr>
        <p:xfrm>
          <a:off x="1536700" y="2103438"/>
          <a:ext cx="3913188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6" imgW="1841500" imgH="939800" progId="Equation.3">
                  <p:embed/>
                </p:oleObj>
              </mc:Choice>
              <mc:Fallback>
                <p:oleObj name="Equation" r:id="rId6" imgW="1841500" imgH="93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103438"/>
                        <a:ext cx="3913188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5889625" y="31242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解得</a:t>
            </a:r>
          </a:p>
        </p:txBody>
      </p:sp>
      <p:graphicFrame>
        <p:nvGraphicFramePr>
          <p:cNvPr id="342018" name="Object 2"/>
          <p:cNvGraphicFramePr>
            <a:graphicFrameLocks noChangeAspect="1"/>
          </p:cNvGraphicFramePr>
          <p:nvPr/>
        </p:nvGraphicFramePr>
        <p:xfrm>
          <a:off x="6781800" y="2039938"/>
          <a:ext cx="1974850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8" imgW="952500" imgH="1295400" progId="Equation.3">
                  <p:embed/>
                </p:oleObj>
              </mc:Choice>
              <mc:Fallback>
                <p:oleObj name="Equation" r:id="rId8" imgW="952500" imgH="1295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039938"/>
                        <a:ext cx="1974850" cy="268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990600" y="4891088"/>
            <a:ext cx="3998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即平稳分布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zh-CN" altLang="en-US">
                <a:latin typeface="Times New Roman" panose="02020603050405020304" pitchFamily="18" charset="0"/>
              </a:rPr>
              <a:t>＝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42019" name="Object 3"/>
          <p:cNvGraphicFramePr>
            <a:graphicFrameLocks noChangeAspect="1"/>
          </p:cNvGraphicFramePr>
          <p:nvPr/>
        </p:nvGraphicFramePr>
        <p:xfrm>
          <a:off x="3205163" y="5486400"/>
          <a:ext cx="41862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10" imgW="2019300" imgH="482600" progId="Equation.3">
                  <p:embed/>
                </p:oleObj>
              </mc:Choice>
              <mc:Fallback>
                <p:oleObj name="Equation" r:id="rId10" imgW="2019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5486400"/>
                        <a:ext cx="41862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115EFF00-ED48-4E89-A94B-CF3579A9D193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23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2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2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  <p:bldP spid="283653" grpId="0" autoUpdateAnimBg="0"/>
      <p:bldP spid="283655" grpId="0" autoUpdateAnimBg="0"/>
      <p:bldP spid="28365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9E9AF8-98FE-4F35-A689-4BCCF5147432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4  </a:t>
            </a:r>
            <a:r>
              <a:rPr lang="zh-CN" altLang="en-US" smtClean="0">
                <a:latin typeface="Times New Roman" panose="02020603050405020304" pitchFamily="18" charset="0"/>
              </a:rPr>
              <a:t>电话问题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1082675"/>
            <a:ext cx="7724775" cy="365125"/>
          </a:xfrm>
          <a:noFill/>
        </p:spPr>
        <p:txBody>
          <a:bodyPr/>
          <a:lstStyle/>
          <a:p>
            <a:pPr algn="r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考虑有</a:t>
            </a:r>
            <a:r>
              <a:rPr lang="en-US" altLang="zh-CN" sz="2400" smtClean="0">
                <a:solidFill>
                  <a:srgbClr val="0000FF"/>
                </a:solidFill>
              </a:rPr>
              <a:t>3</a:t>
            </a:r>
            <a:r>
              <a:rPr lang="zh-CN" altLang="en-US" sz="2400" smtClean="0">
                <a:solidFill>
                  <a:srgbClr val="0000FF"/>
                </a:solidFill>
              </a:rPr>
              <a:t>条线路的电话交换台。呼唤次数是参数为</a:t>
            </a:r>
            <a:r>
              <a:rPr lang="zh-CN" altLang="en-US" sz="2400" smtClean="0">
                <a:solidFill>
                  <a:srgbClr val="0000FF"/>
                </a:solidFill>
                <a:sym typeface="Symbol" panose="05050102010706020507" pitchFamily="18" charset="2"/>
              </a:rPr>
              <a:t>的</a:t>
            </a: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1093788" y="1428750"/>
            <a:ext cx="779938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泊松过程；通话时间服从参数为的负指数分布，二者相互独立。用户不等待。设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X(t)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表示时刻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时通话线路数，则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{X(t)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t0}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是状态空间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{0, 1, 2, 3}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的生灭过程。</a:t>
            </a: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1600200" y="3276600"/>
            <a:ext cx="2209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状态转移速度图</a:t>
            </a:r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1524000" y="4267200"/>
            <a:ext cx="2590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状态转移速度矩阵</a:t>
            </a:r>
          </a:p>
        </p:txBody>
      </p:sp>
      <p:graphicFrame>
        <p:nvGraphicFramePr>
          <p:cNvPr id="343040" name="Object 0"/>
          <p:cNvGraphicFramePr>
            <a:graphicFrameLocks noChangeAspect="1"/>
          </p:cNvGraphicFramePr>
          <p:nvPr/>
        </p:nvGraphicFramePr>
        <p:xfrm>
          <a:off x="2828925" y="4800600"/>
          <a:ext cx="484505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Equation" r:id="rId4" imgW="2514708" imgH="899088" progId="Equation.3">
                  <p:embed/>
                </p:oleObj>
              </mc:Choice>
              <mc:Fallback>
                <p:oleObj name="Equation" r:id="rId4" imgW="2514708" imgH="899088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4800600"/>
                        <a:ext cx="4845050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2743200"/>
            <a:ext cx="3405188" cy="1524000"/>
            <a:chOff x="720" y="1872"/>
            <a:chExt cx="2145" cy="960"/>
          </a:xfrm>
        </p:grpSpPr>
        <p:sp>
          <p:nvSpPr>
            <p:cNvPr id="52236" name="Oval 9"/>
            <p:cNvSpPr>
              <a:spLocks noChangeArrowheads="1"/>
            </p:cNvSpPr>
            <p:nvPr/>
          </p:nvSpPr>
          <p:spPr bwMode="auto">
            <a:xfrm>
              <a:off x="720" y="22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10"/>
            <p:cNvSpPr>
              <a:spLocks noChangeArrowheads="1"/>
            </p:cNvSpPr>
            <p:nvPr/>
          </p:nvSpPr>
          <p:spPr bwMode="auto">
            <a:xfrm>
              <a:off x="720" y="22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8" name="Oval 11"/>
            <p:cNvSpPr>
              <a:spLocks noChangeArrowheads="1"/>
            </p:cNvSpPr>
            <p:nvPr/>
          </p:nvSpPr>
          <p:spPr bwMode="auto">
            <a:xfrm>
              <a:off x="1359" y="22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2"/>
            <p:cNvSpPr>
              <a:spLocks noChangeArrowheads="1"/>
            </p:cNvSpPr>
            <p:nvPr/>
          </p:nvSpPr>
          <p:spPr bwMode="auto">
            <a:xfrm>
              <a:off x="1359" y="22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240" name="Oval 13"/>
            <p:cNvSpPr>
              <a:spLocks noChangeArrowheads="1"/>
            </p:cNvSpPr>
            <p:nvPr/>
          </p:nvSpPr>
          <p:spPr bwMode="auto">
            <a:xfrm>
              <a:off x="1999" y="22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4"/>
            <p:cNvSpPr>
              <a:spLocks noChangeArrowheads="1"/>
            </p:cNvSpPr>
            <p:nvPr/>
          </p:nvSpPr>
          <p:spPr bwMode="auto">
            <a:xfrm>
              <a:off x="1999" y="22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42" name="Oval 15"/>
            <p:cNvSpPr>
              <a:spLocks noChangeArrowheads="1"/>
            </p:cNvSpPr>
            <p:nvPr/>
          </p:nvSpPr>
          <p:spPr bwMode="auto">
            <a:xfrm>
              <a:off x="2638" y="22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6"/>
            <p:cNvSpPr>
              <a:spLocks noChangeArrowheads="1"/>
            </p:cNvSpPr>
            <p:nvPr/>
          </p:nvSpPr>
          <p:spPr bwMode="auto">
            <a:xfrm>
              <a:off x="2638" y="22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244" name="Arc 17"/>
            <p:cNvSpPr>
              <a:spLocks/>
            </p:cNvSpPr>
            <p:nvPr/>
          </p:nvSpPr>
          <p:spPr bwMode="auto">
            <a:xfrm flipV="1">
              <a:off x="1136" y="24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5" name="Arc 18"/>
            <p:cNvSpPr>
              <a:spLocks/>
            </p:cNvSpPr>
            <p:nvPr/>
          </p:nvSpPr>
          <p:spPr bwMode="auto">
            <a:xfrm flipH="1" flipV="1">
              <a:off x="864" y="24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6" name="Rectangle 19"/>
            <p:cNvSpPr>
              <a:spLocks noChangeArrowheads="1"/>
            </p:cNvSpPr>
            <p:nvPr/>
          </p:nvSpPr>
          <p:spPr bwMode="auto">
            <a:xfrm>
              <a:off x="1021" y="254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</a:p>
          </p:txBody>
        </p:sp>
        <p:sp>
          <p:nvSpPr>
            <p:cNvPr id="52247" name="Arc 20"/>
            <p:cNvSpPr>
              <a:spLocks/>
            </p:cNvSpPr>
            <p:nvPr/>
          </p:nvSpPr>
          <p:spPr bwMode="auto">
            <a:xfrm>
              <a:off x="1143" y="21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Arc 21"/>
            <p:cNvSpPr>
              <a:spLocks/>
            </p:cNvSpPr>
            <p:nvPr/>
          </p:nvSpPr>
          <p:spPr bwMode="auto">
            <a:xfrm flipH="1">
              <a:off x="864" y="21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Rectangle 22"/>
            <p:cNvSpPr>
              <a:spLocks noChangeArrowheads="1"/>
            </p:cNvSpPr>
            <p:nvPr/>
          </p:nvSpPr>
          <p:spPr bwMode="auto">
            <a:xfrm>
              <a:off x="1040" y="18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52250" name="Arc 23"/>
            <p:cNvSpPr>
              <a:spLocks/>
            </p:cNvSpPr>
            <p:nvPr/>
          </p:nvSpPr>
          <p:spPr bwMode="auto">
            <a:xfrm flipV="1">
              <a:off x="1792" y="24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Arc 24"/>
            <p:cNvSpPr>
              <a:spLocks/>
            </p:cNvSpPr>
            <p:nvPr/>
          </p:nvSpPr>
          <p:spPr bwMode="auto">
            <a:xfrm flipH="1" flipV="1">
              <a:off x="1520" y="24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Rectangle 25"/>
            <p:cNvSpPr>
              <a:spLocks noChangeArrowheads="1"/>
            </p:cNvSpPr>
            <p:nvPr/>
          </p:nvSpPr>
          <p:spPr bwMode="auto">
            <a:xfrm>
              <a:off x="1628" y="2544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2</a:t>
              </a:r>
            </a:p>
          </p:txBody>
        </p:sp>
        <p:sp>
          <p:nvSpPr>
            <p:cNvPr id="52253" name="Arc 26"/>
            <p:cNvSpPr>
              <a:spLocks/>
            </p:cNvSpPr>
            <p:nvPr/>
          </p:nvSpPr>
          <p:spPr bwMode="auto">
            <a:xfrm flipV="1">
              <a:off x="2432" y="24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Arc 27"/>
            <p:cNvSpPr>
              <a:spLocks/>
            </p:cNvSpPr>
            <p:nvPr/>
          </p:nvSpPr>
          <p:spPr bwMode="auto">
            <a:xfrm flipH="1" flipV="1">
              <a:off x="2160" y="24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Rectangle 28"/>
            <p:cNvSpPr>
              <a:spLocks noChangeArrowheads="1"/>
            </p:cNvSpPr>
            <p:nvPr/>
          </p:nvSpPr>
          <p:spPr bwMode="auto">
            <a:xfrm>
              <a:off x="2268" y="2544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3</a:t>
              </a:r>
            </a:p>
          </p:txBody>
        </p:sp>
        <p:sp>
          <p:nvSpPr>
            <p:cNvPr id="52256" name="Arc 29"/>
            <p:cNvSpPr>
              <a:spLocks/>
            </p:cNvSpPr>
            <p:nvPr/>
          </p:nvSpPr>
          <p:spPr bwMode="auto">
            <a:xfrm>
              <a:off x="1783" y="21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7" name="Arc 30"/>
            <p:cNvSpPr>
              <a:spLocks/>
            </p:cNvSpPr>
            <p:nvPr/>
          </p:nvSpPr>
          <p:spPr bwMode="auto">
            <a:xfrm flipH="1">
              <a:off x="1504" y="21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Rectangle 31"/>
            <p:cNvSpPr>
              <a:spLocks noChangeArrowheads="1"/>
            </p:cNvSpPr>
            <p:nvPr/>
          </p:nvSpPr>
          <p:spPr bwMode="auto">
            <a:xfrm>
              <a:off x="1680" y="18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52259" name="Arc 32"/>
            <p:cNvSpPr>
              <a:spLocks/>
            </p:cNvSpPr>
            <p:nvPr/>
          </p:nvSpPr>
          <p:spPr bwMode="auto">
            <a:xfrm>
              <a:off x="2423" y="21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Arc 33"/>
            <p:cNvSpPr>
              <a:spLocks/>
            </p:cNvSpPr>
            <p:nvPr/>
          </p:nvSpPr>
          <p:spPr bwMode="auto">
            <a:xfrm flipH="1">
              <a:off x="2144" y="21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1" name="Rectangle 34"/>
            <p:cNvSpPr>
              <a:spLocks noChangeArrowheads="1"/>
            </p:cNvSpPr>
            <p:nvPr/>
          </p:nvSpPr>
          <p:spPr bwMode="auto">
            <a:xfrm>
              <a:off x="2320" y="18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</p:grpSp>
      <p:sp>
        <p:nvSpPr>
          <p:cNvPr id="522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461201D9-F188-455A-B2A9-34FFD91F56D3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24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  <p:bldP spid="284676" grpId="0"/>
      <p:bldP spid="284677" grpId="0" autoUpdateAnimBg="0"/>
      <p:bldP spid="28467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DEBA45-40B8-4521-A5A3-0C2A9E9E3D6B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4(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42672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平稳分布		</a:t>
            </a:r>
            <a:r>
              <a:rPr lang="zh-CN" altLang="en-US" sz="2400" smtClean="0">
                <a:sym typeface="Symbol" panose="05050102010706020507" pitchFamily="18" charset="2"/>
              </a:rPr>
              <a:t></a:t>
            </a:r>
            <a:r>
              <a:rPr lang="en-US" altLang="zh-CN" smtClean="0"/>
              <a:t>Q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</a:p>
        </p:txBody>
      </p:sp>
      <p:graphicFrame>
        <p:nvGraphicFramePr>
          <p:cNvPr id="344064" name="Object 0"/>
          <p:cNvGraphicFramePr>
            <a:graphicFrameLocks noChangeAspect="1"/>
          </p:cNvGraphicFramePr>
          <p:nvPr/>
        </p:nvGraphicFramePr>
        <p:xfrm>
          <a:off x="5284788" y="1149350"/>
          <a:ext cx="12684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4" imgW="596641" imgH="355446" progId="Equation.3">
                  <p:embed/>
                </p:oleObj>
              </mc:Choice>
              <mc:Fallback>
                <p:oleObj name="Equation" r:id="rId4" imgW="596641" imgH="355446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1149350"/>
                        <a:ext cx="12684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990600" y="19050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344065" name="Object 1"/>
          <p:cNvGraphicFramePr>
            <a:graphicFrameLocks noChangeAspect="1"/>
          </p:cNvGraphicFramePr>
          <p:nvPr/>
        </p:nvGraphicFramePr>
        <p:xfrm>
          <a:off x="1524000" y="1860550"/>
          <a:ext cx="3940175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Equation" r:id="rId6" imgW="1854200" imgH="1168400" progId="Equation.3">
                  <p:embed/>
                </p:oleObj>
              </mc:Choice>
              <mc:Fallback>
                <p:oleObj name="Equation" r:id="rId6" imgW="1854200" imgH="1168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60550"/>
                        <a:ext cx="3940175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5661025" y="30622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解得</a:t>
            </a:r>
          </a:p>
        </p:txBody>
      </p:sp>
      <p:graphicFrame>
        <p:nvGraphicFramePr>
          <p:cNvPr id="344066" name="Object 2"/>
          <p:cNvGraphicFramePr>
            <a:graphicFrameLocks noChangeAspect="1"/>
          </p:cNvGraphicFramePr>
          <p:nvPr/>
        </p:nvGraphicFramePr>
        <p:xfrm>
          <a:off x="6651625" y="1905000"/>
          <a:ext cx="226377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8" imgW="1092200" imgH="1397000" progId="Equation.3">
                  <p:embed/>
                </p:oleObj>
              </mc:Choice>
              <mc:Fallback>
                <p:oleObj name="Equation" r:id="rId8" imgW="1092200" imgH="1397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1905000"/>
                        <a:ext cx="2263775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5" name="Rectangle 9"/>
          <p:cNvSpPr>
            <a:spLocks noChangeArrowheads="1"/>
          </p:cNvSpPr>
          <p:nvPr/>
        </p:nvSpPr>
        <p:spPr bwMode="auto">
          <a:xfrm>
            <a:off x="990600" y="4738688"/>
            <a:ext cx="553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即平稳分布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zh-CN" altLang="en-US">
                <a:latin typeface="Times New Roman" panose="02020603050405020304" pitchFamily="18" charset="0"/>
              </a:rPr>
              <a:t>＝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，其中</a:t>
            </a:r>
          </a:p>
        </p:txBody>
      </p:sp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1143000" y="5257800"/>
          <a:ext cx="77724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10" imgW="3784600" imgH="584200" progId="Equation.3">
                  <p:embed/>
                </p:oleObj>
              </mc:Choice>
              <mc:Fallback>
                <p:oleObj name="Equation" r:id="rId10" imgW="3784600" imgH="58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77724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5E98E42C-8B92-401A-867D-C90A98EE7DC5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25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8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  <p:bldP spid="285701" grpId="0" autoUpdateAnimBg="0"/>
      <p:bldP spid="285703" grpId="0" autoUpdateAnimBg="0"/>
      <p:bldP spid="28570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EACD46-768E-4F30-8C30-C98C4ABA8496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本讲主要内容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412875"/>
            <a:ext cx="7108825" cy="71913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4800" smtClean="0">
                <a:solidFill>
                  <a:srgbClr val="0000FF"/>
                </a:solidFill>
              </a:rPr>
              <a:t>生灭过程</a:t>
            </a:r>
          </a:p>
        </p:txBody>
      </p:sp>
      <p:sp>
        <p:nvSpPr>
          <p:cNvPr id="5632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E0AE1B94-2E5A-4024-8B12-2247E6B12987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26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AC9C1D-CA42-4C31-9C1C-3B490B205C47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下一讲内容预告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196975"/>
            <a:ext cx="7561262" cy="5246688"/>
          </a:xfrm>
        </p:spPr>
        <p:txBody>
          <a:bodyPr/>
          <a:lstStyle/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</a:rPr>
              <a:t>排队论简介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排队的概念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基本的排队系统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排队系统的基本组成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经典排队系统的符号表示方法</a:t>
            </a:r>
          </a:p>
          <a:p>
            <a:pPr eaLnBrk="1" hangingPunct="1">
              <a:spcBef>
                <a:spcPct val="30000"/>
              </a:spcBef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</a:rPr>
              <a:t>无限源的简单排队系统</a:t>
            </a:r>
            <a:r>
              <a:rPr lang="en-US" altLang="zh-CN" sz="4400" smtClean="0">
                <a:solidFill>
                  <a:srgbClr val="0000FF"/>
                </a:solidFill>
              </a:rPr>
              <a:t>——M/M/1/</a:t>
            </a:r>
            <a:r>
              <a:rPr lang="en-US" altLang="zh-CN" sz="4400" smtClean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837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511CBB71-7904-4A44-91A8-20D54DAC88F8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27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5A7E2E-20FE-47B4-95EB-7277D96447BA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43213" y="1125538"/>
            <a:ext cx="3829050" cy="2946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4400" smtClean="0">
                <a:solidFill>
                  <a:srgbClr val="FF0000"/>
                </a:solidFill>
              </a:rPr>
              <a:t>P156-157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4400" smtClean="0">
                <a:solidFill>
                  <a:srgbClr val="0000FF"/>
                </a:solidFill>
              </a:rPr>
              <a:t>28.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4400" smtClean="0">
                <a:solidFill>
                  <a:srgbClr val="0000FF"/>
                </a:solidFill>
              </a:rPr>
              <a:t>31.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4400" smtClean="0">
                <a:solidFill>
                  <a:srgbClr val="0000FF"/>
                </a:solidFill>
              </a:rPr>
              <a:t>33.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eaLnBrk="1" hangingPunct="1"/>
            <a:r>
              <a:rPr lang="zh-CN" altLang="en-US" sz="4400" smtClean="0">
                <a:latin typeface="Times New Roman" panose="02020603050405020304" pitchFamily="18" charset="0"/>
              </a:rPr>
              <a:t>习  题  四</a:t>
            </a:r>
          </a:p>
        </p:txBody>
      </p:sp>
      <p:pic>
        <p:nvPicPr>
          <p:cNvPr id="604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4121150"/>
            <a:ext cx="8047038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88BDE844-66CD-46FB-94B7-D4AFA687F0D5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28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70A59C-28E1-4BAB-8AC5-3CDE887C0D6C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eaLnBrk="1" hangingPunct="1"/>
            <a:r>
              <a:rPr lang="zh-CN" altLang="en-US" sz="4400" smtClean="0">
                <a:latin typeface="Times New Roman" panose="02020603050405020304" pitchFamily="18" charset="0"/>
              </a:rPr>
              <a:t>习  题  四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268413"/>
            <a:ext cx="8047038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4205288"/>
            <a:ext cx="8047038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7EFBBB32-6DC6-4F82-87F4-AE6117CD07D2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29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E97861-26C6-456C-A34F-9BA7D9EEB13D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本讲主要内容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8588" y="1447800"/>
            <a:ext cx="7108825" cy="685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4800" smtClean="0">
                <a:solidFill>
                  <a:srgbClr val="0000FF"/>
                </a:solidFill>
              </a:rPr>
              <a:t>生灭过程</a:t>
            </a:r>
          </a:p>
        </p:txBody>
      </p:sp>
      <p:sp>
        <p:nvSpPr>
          <p:cNvPr id="922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9C357B42-A506-493B-8C5C-AEBC7AA0E5A1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3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5475E3-E9B0-42BA-9B4C-A6D78C3CBAA7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§3.5  </a:t>
            </a:r>
            <a:r>
              <a:rPr lang="zh-CN" altLang="en-US" smtClean="0">
                <a:latin typeface="Times New Roman" panose="02020603050405020304" pitchFamily="18" charset="0"/>
              </a:rPr>
              <a:t>生灭过程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570787" cy="1738312"/>
          </a:xfrm>
          <a:noFill/>
        </p:spPr>
        <p:txBody>
          <a:bodyPr/>
          <a:lstStyle/>
          <a:p>
            <a:pPr marL="0" indent="719138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设</a:t>
            </a:r>
            <a:r>
              <a:rPr lang="en-US" altLang="zh-CN" smtClean="0">
                <a:sym typeface="Symbol" panose="05050102010706020507" pitchFamily="18" charset="2"/>
              </a:rPr>
              <a:t>{X(t), t0}</a:t>
            </a:r>
            <a:r>
              <a:rPr lang="zh-CN" altLang="en-US" smtClean="0"/>
              <a:t>是连续参数齐次马氏链，状态空间</a:t>
            </a:r>
            <a:r>
              <a:rPr lang="en-US" altLang="zh-CN" smtClean="0"/>
              <a:t>E</a:t>
            </a:r>
            <a:r>
              <a:rPr lang="zh-CN" altLang="en-US" smtClean="0"/>
              <a:t>＝</a:t>
            </a:r>
            <a:r>
              <a:rPr lang="en-US" altLang="zh-CN" smtClean="0"/>
              <a:t>{0, 1, 2, …, N}</a:t>
            </a:r>
            <a:r>
              <a:rPr lang="zh-CN" altLang="en-US" smtClean="0"/>
              <a:t>，如果它的状态转移速度矩阵为</a:t>
            </a:r>
          </a:p>
        </p:txBody>
      </p:sp>
      <p:graphicFrame>
        <p:nvGraphicFramePr>
          <p:cNvPr id="268292" name="Object 4"/>
          <p:cNvGraphicFramePr>
            <a:graphicFrameLocks noChangeAspect="1"/>
          </p:cNvGraphicFramePr>
          <p:nvPr/>
        </p:nvGraphicFramePr>
        <p:xfrm>
          <a:off x="1116013" y="2924175"/>
          <a:ext cx="76327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4" imgW="4815840" imgH="1371600" progId="Equation.3">
                  <p:embed/>
                </p:oleObj>
              </mc:Choice>
              <mc:Fallback>
                <p:oleObj name="公式" r:id="rId4" imgW="481584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7632700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143000" y="5949950"/>
            <a:ext cx="4464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则称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{X(t), t0}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>
                <a:solidFill>
                  <a:srgbClr val="CC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生灭过程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127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8A109602-C6FD-4620-817D-B36A39B8A872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4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  <p:bldP spid="2682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049945-0E41-4ADF-8BFA-8E88806112D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生灭过程的转移概率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66813"/>
            <a:ext cx="7543800" cy="1060450"/>
          </a:xfrm>
        </p:spPr>
        <p:txBody>
          <a:bodyPr/>
          <a:lstStyle/>
          <a:p>
            <a:pPr marL="0" indent="719138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ym typeface="Symbol" panose="05050102010706020507" pitchFamily="18" charset="2"/>
              </a:rPr>
              <a:t>上述生灭过程</a:t>
            </a:r>
            <a:r>
              <a:rPr lang="en-US" altLang="zh-CN" smtClean="0">
                <a:sym typeface="Symbol" panose="05050102010706020507" pitchFamily="18" charset="2"/>
              </a:rPr>
              <a:t>{X(t), t0}</a:t>
            </a:r>
            <a:r>
              <a:rPr lang="zh-CN" altLang="en-US" smtClean="0">
                <a:sym typeface="Symbol" panose="05050102010706020507" pitchFamily="18" charset="2"/>
              </a:rPr>
              <a:t>的定义可等价地用转移概率</a:t>
            </a:r>
            <a:r>
              <a:rPr lang="en-US" altLang="zh-CN" smtClean="0">
                <a:sym typeface="Symbol" panose="05050102010706020507" pitchFamily="18" charset="2"/>
              </a:rPr>
              <a:t>p</a:t>
            </a:r>
            <a:r>
              <a:rPr lang="en-US" altLang="zh-CN" baseline="-25000" smtClean="0">
                <a:sym typeface="Symbol" panose="05050102010706020507" pitchFamily="18" charset="2"/>
              </a:rPr>
              <a:t>ij</a:t>
            </a:r>
            <a:r>
              <a:rPr lang="en-US" altLang="zh-CN" smtClean="0">
                <a:sym typeface="Symbol" panose="05050102010706020507" pitchFamily="18" charset="2"/>
              </a:rPr>
              <a:t>(t)</a:t>
            </a:r>
            <a:r>
              <a:rPr lang="zh-CN" altLang="en-US" smtClean="0">
                <a:sym typeface="Symbol" panose="05050102010706020507" pitchFamily="18" charset="2"/>
              </a:rPr>
              <a:t>表示为：</a:t>
            </a:r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1143000" y="2359025"/>
          <a:ext cx="76200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4" imgW="3898900" imgH="952500" progId="Equation.DSMT4">
                  <p:embed/>
                </p:oleObj>
              </mc:Choice>
              <mc:Fallback>
                <p:oleObj name="Equation" r:id="rId4" imgW="3898900" imgH="952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59025"/>
                        <a:ext cx="7620000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1143000" y="4600575"/>
            <a:ext cx="7543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19138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Tx/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生灭过程的状态空间可以推广到可数无穷多个状态的情形。</a:t>
            </a:r>
          </a:p>
        </p:txBody>
      </p:sp>
      <p:sp>
        <p:nvSpPr>
          <p:cNvPr id="1332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97B2CA23-057E-489D-8557-3EAA5F955710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5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C6FBD6-32CE-41D3-B296-5CB2D8A4740F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生灭过程的概率意义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4588" y="1143000"/>
            <a:ext cx="7561262" cy="4265613"/>
          </a:xfrm>
        </p:spPr>
        <p:txBody>
          <a:bodyPr/>
          <a:lstStyle/>
          <a:p>
            <a:pPr marL="0" indent="72000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ym typeface="Symbol" pitchFamily="18" charset="2"/>
              </a:rPr>
              <a:t>设</a:t>
            </a:r>
            <a:r>
              <a:rPr lang="en-US" altLang="zh-CN" sz="2400" dirty="0" smtClean="0">
                <a:sym typeface="Symbol" pitchFamily="18" charset="2"/>
              </a:rPr>
              <a:t>X(t)</a:t>
            </a:r>
            <a:r>
              <a:rPr lang="zh-CN" altLang="en-US" sz="2400" dirty="0" smtClean="0">
                <a:sym typeface="Symbol" pitchFamily="18" charset="2"/>
              </a:rPr>
              <a:t>表示时刻</a:t>
            </a:r>
            <a:r>
              <a:rPr lang="en-US" altLang="zh-CN" sz="2400" dirty="0" smtClean="0">
                <a:sym typeface="Symbol" pitchFamily="18" charset="2"/>
              </a:rPr>
              <a:t>t</a:t>
            </a:r>
            <a:r>
              <a:rPr lang="zh-CN" altLang="en-US" sz="2400" dirty="0" smtClean="0">
                <a:sym typeface="Symbol" pitchFamily="18" charset="2"/>
              </a:rPr>
              <a:t>时某生物群体的个数，</a:t>
            </a:r>
            <a:r>
              <a:rPr lang="en-US" altLang="zh-CN" sz="2400" dirty="0" smtClean="0">
                <a:sym typeface="Symbol" pitchFamily="18" charset="2"/>
              </a:rPr>
              <a:t>{X(t), t0}</a:t>
            </a:r>
            <a:r>
              <a:rPr lang="zh-CN" altLang="en-US" sz="2400" dirty="0" smtClean="0">
                <a:sym typeface="Symbol" pitchFamily="18" charset="2"/>
              </a:rPr>
              <a:t>为生灭过程，由上式可见，在长度为</a:t>
            </a:r>
            <a:r>
              <a:rPr lang="en-US" altLang="zh-CN" sz="2400" dirty="0" smtClean="0">
                <a:sym typeface="Symbol" pitchFamily="18" charset="2"/>
              </a:rPr>
              <a:t>t</a:t>
            </a:r>
            <a:r>
              <a:rPr lang="zh-CN" altLang="en-US" sz="2400" dirty="0" smtClean="0">
                <a:sym typeface="Symbol" pitchFamily="18" charset="2"/>
              </a:rPr>
              <a:t>的一小段时间内，如果忽略</a:t>
            </a:r>
            <a:r>
              <a:rPr lang="en-US" altLang="zh-CN" sz="2400" dirty="0" smtClean="0">
                <a:sym typeface="Symbol" pitchFamily="18" charset="2"/>
              </a:rPr>
              <a:t>t</a:t>
            </a:r>
            <a:r>
              <a:rPr lang="zh-CN" altLang="en-US" sz="2400" dirty="0" smtClean="0">
                <a:sym typeface="Symbol" pitchFamily="18" charset="2"/>
              </a:rPr>
              <a:t>的高阶无穷小量</a:t>
            </a:r>
            <a:r>
              <a:rPr lang="en-US" altLang="zh-CN" sz="2400" dirty="0" smtClean="0">
                <a:sym typeface="Symbol" pitchFamily="18" charset="2"/>
              </a:rPr>
              <a:t>o(t)</a:t>
            </a:r>
            <a:r>
              <a:rPr lang="zh-CN" altLang="en-US" sz="2400" dirty="0" smtClean="0">
                <a:sym typeface="Symbol" pitchFamily="18" charset="2"/>
              </a:rPr>
              <a:t>后，生灭过程的状态变化只有</a:t>
            </a:r>
            <a:r>
              <a:rPr lang="en-US" altLang="zh-CN" sz="2400" dirty="0" smtClean="0">
                <a:sym typeface="Symbol" pitchFamily="18" charset="2"/>
              </a:rPr>
              <a:t>3</a:t>
            </a:r>
            <a:r>
              <a:rPr lang="zh-CN" altLang="en-US" sz="2400" dirty="0" smtClean="0">
                <a:sym typeface="Symbol" pitchFamily="18" charset="2"/>
              </a:rPr>
              <a:t>种情况：</a:t>
            </a:r>
          </a:p>
          <a:p>
            <a:pPr marL="540000" indent="-540000" eaLnBrk="1" hangingPunct="1">
              <a:lnSpc>
                <a:spcPct val="105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i→i+1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，状态增加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，可理解为“生”了一个个体，其概率为</a:t>
            </a:r>
            <a:r>
              <a:rPr lang="en-US" altLang="zh-CN" sz="2400" baseline="-25000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，其生长率为</a:t>
            </a:r>
            <a:r>
              <a:rPr lang="en-US" altLang="zh-CN" sz="2400" baseline="-25000" dirty="0" err="1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；</a:t>
            </a:r>
          </a:p>
          <a:p>
            <a:pPr marL="540000" indent="-540000" eaLnBrk="1" hangingPunct="1">
              <a:lnSpc>
                <a:spcPct val="105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i→i-1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，状态减少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，可理解为“死”了一个个体，其概率为</a:t>
            </a:r>
            <a:r>
              <a:rPr lang="en-US" altLang="zh-CN" sz="2400" baseline="-25000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，其死亡率为</a:t>
            </a:r>
            <a:r>
              <a:rPr lang="en-US" altLang="zh-CN" sz="2400" baseline="-25000" dirty="0" err="1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；</a:t>
            </a:r>
          </a:p>
          <a:p>
            <a:pPr marL="540000" indent="-540000" eaLnBrk="1" hangingPunct="1">
              <a:lnSpc>
                <a:spcPct val="105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en-US" altLang="zh-CN" sz="2400" dirty="0" err="1" smtClean="0">
                <a:solidFill>
                  <a:srgbClr val="0000FF"/>
                </a:solidFill>
                <a:sym typeface="Symbol" pitchFamily="18" charset="2"/>
              </a:rPr>
              <a:t>i→i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，状态不增不减，群体个数不变，其概率为</a:t>
            </a:r>
            <a:endParaRPr lang="en-US" altLang="zh-CN" sz="2400" dirty="0" smtClean="0">
              <a:solidFill>
                <a:srgbClr val="0000FF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105000"/>
              </a:lnSpc>
              <a:buClr>
                <a:srgbClr val="CC00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       1-(</a:t>
            </a:r>
            <a:r>
              <a:rPr lang="en-US" altLang="zh-CN" sz="2400" baseline="-25000" dirty="0" err="1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+</a:t>
            </a:r>
            <a:r>
              <a:rPr lang="en-US" altLang="zh-CN" sz="2400" baseline="-25000" dirty="0" err="1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)t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；</a:t>
            </a:r>
          </a:p>
          <a:p>
            <a:pPr eaLnBrk="1" hangingPunct="1">
              <a:lnSpc>
                <a:spcPct val="105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4"/>
              <a:defRPr/>
            </a:pP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状态增加或减少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个或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个以上的概率为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0</a:t>
            </a:r>
            <a:r>
              <a:rPr lang="zh-CN" altLang="en-US" sz="2400" dirty="0" smtClean="0">
                <a:solidFill>
                  <a:srgbClr val="0000FF"/>
                </a:solidFill>
                <a:sym typeface="Symbol" pitchFamily="18" charset="2"/>
              </a:rPr>
              <a:t>。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1143000" y="5410200"/>
            <a:ext cx="75628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719138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生灭过程的所有状态都是互通的，但在有限短时间内，只能在相邻两个状态内变化，或者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zh-CN" altLang="en-US" sz="2400">
                <a:solidFill>
                  <a:srgbClr val="CC00CC"/>
                </a:solidFill>
                <a:sym typeface="Symbol" panose="05050102010706020507" pitchFamily="18" charset="2"/>
              </a:rPr>
              <a:t>生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2400">
                <a:sym typeface="Symbol" panose="05050102010706020507" pitchFamily="18" charset="2"/>
              </a:rPr>
              <a:t>一个，或者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zh-CN" altLang="en-US" sz="2400">
                <a:solidFill>
                  <a:srgbClr val="CC00CC"/>
                </a:solidFill>
                <a:sym typeface="Symbol" panose="05050102010706020507" pitchFamily="18" charset="2"/>
              </a:rPr>
              <a:t>死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2400">
                <a:sym typeface="Symbol" panose="05050102010706020507" pitchFamily="18" charset="2"/>
              </a:rPr>
              <a:t>一个，或者状态无变化，故称之为</a:t>
            </a:r>
            <a:r>
              <a:rPr lang="zh-CN" altLang="en-US" sz="2400">
                <a:solidFill>
                  <a:srgbClr val="CC00CC"/>
                </a:solidFill>
                <a:sym typeface="Symbol" panose="05050102010706020507" pitchFamily="18" charset="2"/>
              </a:rPr>
              <a:t>生灭过程</a:t>
            </a:r>
            <a:r>
              <a:rPr lang="zh-CN" altLang="en-US" sz="240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536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52C78845-9C00-4895-BF24-6D05B2FB8244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6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  <p:bldP spid="27034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80D544-FF5F-4515-BD85-357B351C930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生灭过程的状态转移速度图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512763"/>
          </a:xfrm>
        </p:spPr>
        <p:txBody>
          <a:bodyPr/>
          <a:lstStyle/>
          <a:p>
            <a:pPr eaLnBrk="1" hangingPunct="1">
              <a:buClr>
                <a:srgbClr val="CC00CC"/>
              </a:buClr>
            </a:pPr>
            <a:endParaRPr lang="zh-CN" altLang="zh-CN" smtClean="0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1141413" y="3151188"/>
            <a:ext cx="361950" cy="461962"/>
            <a:chOff x="719" y="1985"/>
            <a:chExt cx="228" cy="291"/>
          </a:xfrm>
        </p:grpSpPr>
        <p:sp>
          <p:nvSpPr>
            <p:cNvPr id="17461" name="Oval 5"/>
            <p:cNvSpPr>
              <a:spLocks noChangeArrowheads="1"/>
            </p:cNvSpPr>
            <p:nvPr/>
          </p:nvSpPr>
          <p:spPr bwMode="auto">
            <a:xfrm>
              <a:off x="720" y="201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62" name="Rectangle 6"/>
            <p:cNvSpPr>
              <a:spLocks noChangeArrowheads="1"/>
            </p:cNvSpPr>
            <p:nvPr/>
          </p:nvSpPr>
          <p:spPr bwMode="auto">
            <a:xfrm>
              <a:off x="719" y="198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2155825" y="3151188"/>
            <a:ext cx="361950" cy="461962"/>
            <a:chOff x="1358" y="1985"/>
            <a:chExt cx="228" cy="291"/>
          </a:xfrm>
        </p:grpSpPr>
        <p:sp>
          <p:nvSpPr>
            <p:cNvPr id="17459" name="Oval 7"/>
            <p:cNvSpPr>
              <a:spLocks noChangeArrowheads="1"/>
            </p:cNvSpPr>
            <p:nvPr/>
          </p:nvSpPr>
          <p:spPr bwMode="auto">
            <a:xfrm>
              <a:off x="1359" y="201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60" name="Rectangle 8"/>
            <p:cNvSpPr>
              <a:spLocks noChangeArrowheads="1"/>
            </p:cNvSpPr>
            <p:nvPr/>
          </p:nvSpPr>
          <p:spPr bwMode="auto">
            <a:xfrm>
              <a:off x="1358" y="198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3171825" y="3151188"/>
            <a:ext cx="361950" cy="461962"/>
            <a:chOff x="1998" y="1985"/>
            <a:chExt cx="228" cy="291"/>
          </a:xfrm>
        </p:grpSpPr>
        <p:sp>
          <p:nvSpPr>
            <p:cNvPr id="17457" name="Oval 9"/>
            <p:cNvSpPr>
              <a:spLocks noChangeArrowheads="1"/>
            </p:cNvSpPr>
            <p:nvPr/>
          </p:nvSpPr>
          <p:spPr bwMode="auto">
            <a:xfrm>
              <a:off x="1999" y="201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58" name="Rectangle 10"/>
            <p:cNvSpPr>
              <a:spLocks noChangeArrowheads="1"/>
            </p:cNvSpPr>
            <p:nvPr/>
          </p:nvSpPr>
          <p:spPr bwMode="auto">
            <a:xfrm>
              <a:off x="1998" y="198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4186238" y="3151188"/>
            <a:ext cx="361950" cy="461962"/>
            <a:chOff x="2637" y="1985"/>
            <a:chExt cx="228" cy="291"/>
          </a:xfrm>
        </p:grpSpPr>
        <p:sp>
          <p:nvSpPr>
            <p:cNvPr id="17455" name="Oval 11"/>
            <p:cNvSpPr>
              <a:spLocks noChangeArrowheads="1"/>
            </p:cNvSpPr>
            <p:nvPr/>
          </p:nvSpPr>
          <p:spPr bwMode="auto">
            <a:xfrm>
              <a:off x="2638" y="201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56" name="Rectangle 12"/>
            <p:cNvSpPr>
              <a:spLocks noChangeArrowheads="1"/>
            </p:cNvSpPr>
            <p:nvPr/>
          </p:nvSpPr>
          <p:spPr bwMode="auto">
            <a:xfrm>
              <a:off x="2637" y="198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6084888" y="3140075"/>
            <a:ext cx="671512" cy="404813"/>
            <a:chOff x="3833" y="1978"/>
            <a:chExt cx="423" cy="255"/>
          </a:xfrm>
        </p:grpSpPr>
        <p:sp>
          <p:nvSpPr>
            <p:cNvPr id="17453" name="Oval 20"/>
            <p:cNvSpPr>
              <a:spLocks noChangeArrowheads="1"/>
            </p:cNvSpPr>
            <p:nvPr/>
          </p:nvSpPr>
          <p:spPr bwMode="auto">
            <a:xfrm>
              <a:off x="3917" y="200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54" name="Rectangle 21"/>
            <p:cNvSpPr>
              <a:spLocks noChangeArrowheads="1"/>
            </p:cNvSpPr>
            <p:nvPr/>
          </p:nvSpPr>
          <p:spPr bwMode="auto">
            <a:xfrm>
              <a:off x="3833" y="1978"/>
              <a:ext cx="4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7224713" y="3136900"/>
            <a:ext cx="369887" cy="461963"/>
            <a:chOff x="4551" y="1976"/>
            <a:chExt cx="233" cy="291"/>
          </a:xfrm>
        </p:grpSpPr>
        <p:sp>
          <p:nvSpPr>
            <p:cNvPr id="17451" name="Oval 22"/>
            <p:cNvSpPr>
              <a:spLocks noChangeArrowheads="1"/>
            </p:cNvSpPr>
            <p:nvPr/>
          </p:nvSpPr>
          <p:spPr bwMode="auto">
            <a:xfrm>
              <a:off x="4557" y="200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52" name="Rectangle 23"/>
            <p:cNvSpPr>
              <a:spLocks noChangeArrowheads="1"/>
            </p:cNvSpPr>
            <p:nvPr/>
          </p:nvSpPr>
          <p:spPr bwMode="auto">
            <a:xfrm>
              <a:off x="4551" y="197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289806" name="Arc 14"/>
          <p:cNvSpPr>
            <a:spLocks/>
          </p:cNvSpPr>
          <p:nvPr/>
        </p:nvSpPr>
        <p:spPr bwMode="auto">
          <a:xfrm flipH="1" flipV="1">
            <a:off x="1371600" y="3514725"/>
            <a:ext cx="863600" cy="293688"/>
          </a:xfrm>
          <a:custGeom>
            <a:avLst/>
            <a:gdLst>
              <a:gd name="T0" fmla="*/ 2147483646 w 43200"/>
              <a:gd name="T1" fmla="*/ 2147483646 h 25135"/>
              <a:gd name="T2" fmla="*/ 2147483646 w 43200"/>
              <a:gd name="T3" fmla="*/ 2147483646 h 25135"/>
              <a:gd name="T4" fmla="*/ 2147483646 w 43200"/>
              <a:gd name="T5" fmla="*/ 2147483646 h 25135"/>
              <a:gd name="T6" fmla="*/ 0 60000 65536"/>
              <a:gd name="T7" fmla="*/ 0 60000 65536"/>
              <a:gd name="T8" fmla="*/ 0 60000 65536"/>
              <a:gd name="T9" fmla="*/ 0 w 43200"/>
              <a:gd name="T10" fmla="*/ 0 h 25135"/>
              <a:gd name="T11" fmla="*/ 43200 w 43200"/>
              <a:gd name="T12" fmla="*/ 25135 h 25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5135" fill="none" extrusionOk="0">
                <a:moveTo>
                  <a:pt x="291" y="25134"/>
                </a:moveTo>
                <a:cubicBezTo>
                  <a:pt x="97" y="23966"/>
                  <a:pt x="0" y="22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5135" stroke="0" extrusionOk="0">
                <a:moveTo>
                  <a:pt x="291" y="25134"/>
                </a:moveTo>
                <a:cubicBezTo>
                  <a:pt x="97" y="23966"/>
                  <a:pt x="0" y="22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91" y="251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7" name="Rectangle 15"/>
          <p:cNvSpPr>
            <a:spLocks noChangeArrowheads="1"/>
          </p:cNvSpPr>
          <p:nvPr/>
        </p:nvSpPr>
        <p:spPr bwMode="auto">
          <a:xfrm>
            <a:off x="1600200" y="3740150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89808" name="Arc 16"/>
          <p:cNvSpPr>
            <a:spLocks/>
          </p:cNvSpPr>
          <p:nvPr/>
        </p:nvSpPr>
        <p:spPr bwMode="auto">
          <a:xfrm>
            <a:off x="1384300" y="2963863"/>
            <a:ext cx="862013" cy="252412"/>
          </a:xfrm>
          <a:custGeom>
            <a:avLst/>
            <a:gdLst>
              <a:gd name="T0" fmla="*/ 0 w 43165"/>
              <a:gd name="T1" fmla="*/ 2147483646 h 21600"/>
              <a:gd name="T2" fmla="*/ 2147483646 w 43165"/>
              <a:gd name="T3" fmla="*/ 2147483646 h 21600"/>
              <a:gd name="T4" fmla="*/ 2147483646 w 43165"/>
              <a:gd name="T5" fmla="*/ 2147483646 h 21600"/>
              <a:gd name="T6" fmla="*/ 0 60000 65536"/>
              <a:gd name="T7" fmla="*/ 0 60000 65536"/>
              <a:gd name="T8" fmla="*/ 0 60000 65536"/>
              <a:gd name="T9" fmla="*/ 0 w 43165"/>
              <a:gd name="T10" fmla="*/ 0 h 21600"/>
              <a:gd name="T11" fmla="*/ 43165 w 431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65" h="21600" fill="none" extrusionOk="0">
                <a:moveTo>
                  <a:pt x="0" y="20362"/>
                </a:moveTo>
                <a:cubicBezTo>
                  <a:pt x="656" y="8932"/>
                  <a:pt x="10116" y="-1"/>
                  <a:pt x="21565" y="0"/>
                </a:cubicBezTo>
                <a:cubicBezTo>
                  <a:pt x="33494" y="0"/>
                  <a:pt x="43165" y="9670"/>
                  <a:pt x="43165" y="21600"/>
                </a:cubicBezTo>
              </a:path>
              <a:path w="43165" h="21600" stroke="0" extrusionOk="0">
                <a:moveTo>
                  <a:pt x="0" y="20362"/>
                </a:moveTo>
                <a:cubicBezTo>
                  <a:pt x="656" y="8932"/>
                  <a:pt x="10116" y="-1"/>
                  <a:pt x="21565" y="0"/>
                </a:cubicBezTo>
                <a:cubicBezTo>
                  <a:pt x="33494" y="0"/>
                  <a:pt x="43165" y="9670"/>
                  <a:pt x="43165" y="21600"/>
                </a:cubicBezTo>
                <a:lnTo>
                  <a:pt x="21565" y="21600"/>
                </a:lnTo>
                <a:lnTo>
                  <a:pt x="0" y="2036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0" name="Rectangle 18"/>
          <p:cNvSpPr>
            <a:spLocks noChangeArrowheads="1"/>
          </p:cNvSpPr>
          <p:nvPr/>
        </p:nvSpPr>
        <p:spPr bwMode="auto">
          <a:xfrm>
            <a:off x="1536700" y="2492375"/>
            <a:ext cx="59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89811" name="Rectangle 19"/>
          <p:cNvSpPr>
            <a:spLocks noChangeArrowheads="1"/>
          </p:cNvSpPr>
          <p:nvPr/>
        </p:nvSpPr>
        <p:spPr bwMode="auto">
          <a:xfrm>
            <a:off x="5124450" y="3060700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89816" name="Rectangle 24"/>
          <p:cNvSpPr>
            <a:spLocks noChangeArrowheads="1"/>
          </p:cNvSpPr>
          <p:nvPr/>
        </p:nvSpPr>
        <p:spPr bwMode="auto">
          <a:xfrm>
            <a:off x="8170863" y="3060700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89818" name="Arc 26"/>
          <p:cNvSpPr>
            <a:spLocks/>
          </p:cNvSpPr>
          <p:nvPr/>
        </p:nvSpPr>
        <p:spPr bwMode="auto">
          <a:xfrm flipH="1" flipV="1">
            <a:off x="2413000" y="3543300"/>
            <a:ext cx="858838" cy="252413"/>
          </a:xfrm>
          <a:custGeom>
            <a:avLst/>
            <a:gdLst>
              <a:gd name="T0" fmla="*/ 0 w 42985"/>
              <a:gd name="T1" fmla="*/ 2147483646 h 21600"/>
              <a:gd name="T2" fmla="*/ 2147483646 w 42985"/>
              <a:gd name="T3" fmla="*/ 2147483646 h 21600"/>
              <a:gd name="T4" fmla="*/ 2147483646 w 42985"/>
              <a:gd name="T5" fmla="*/ 2147483646 h 21600"/>
              <a:gd name="T6" fmla="*/ 0 60000 65536"/>
              <a:gd name="T7" fmla="*/ 0 60000 65536"/>
              <a:gd name="T8" fmla="*/ 0 60000 65536"/>
              <a:gd name="T9" fmla="*/ 0 w 42985"/>
              <a:gd name="T10" fmla="*/ 0 h 21600"/>
              <a:gd name="T11" fmla="*/ 42985 w 4298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985" h="21600" fill="none" extrusionOk="0">
                <a:moveTo>
                  <a:pt x="-1" y="18560"/>
                </a:moveTo>
                <a:cubicBezTo>
                  <a:pt x="1513" y="7912"/>
                  <a:pt x="10629" y="-1"/>
                  <a:pt x="21385" y="0"/>
                </a:cubicBezTo>
                <a:cubicBezTo>
                  <a:pt x="33314" y="0"/>
                  <a:pt x="42985" y="9670"/>
                  <a:pt x="42985" y="21600"/>
                </a:cubicBezTo>
              </a:path>
              <a:path w="42985" h="21600" stroke="0" extrusionOk="0">
                <a:moveTo>
                  <a:pt x="-1" y="18560"/>
                </a:moveTo>
                <a:cubicBezTo>
                  <a:pt x="1513" y="7912"/>
                  <a:pt x="10629" y="-1"/>
                  <a:pt x="21385" y="0"/>
                </a:cubicBezTo>
                <a:cubicBezTo>
                  <a:pt x="33314" y="0"/>
                  <a:pt x="42985" y="9670"/>
                  <a:pt x="42985" y="21600"/>
                </a:cubicBezTo>
                <a:lnTo>
                  <a:pt x="21385" y="21600"/>
                </a:lnTo>
                <a:lnTo>
                  <a:pt x="-1" y="1856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9" name="Rectangle 27"/>
          <p:cNvSpPr>
            <a:spLocks noChangeArrowheads="1"/>
          </p:cNvSpPr>
          <p:nvPr/>
        </p:nvSpPr>
        <p:spPr bwMode="auto">
          <a:xfrm>
            <a:off x="2606675" y="3740150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89821" name="Arc 29"/>
          <p:cNvSpPr>
            <a:spLocks/>
          </p:cNvSpPr>
          <p:nvPr/>
        </p:nvSpPr>
        <p:spPr bwMode="auto">
          <a:xfrm flipH="1" flipV="1">
            <a:off x="3430588" y="3543300"/>
            <a:ext cx="857250" cy="252413"/>
          </a:xfrm>
          <a:custGeom>
            <a:avLst/>
            <a:gdLst>
              <a:gd name="T0" fmla="*/ 0 w 42892"/>
              <a:gd name="T1" fmla="*/ 2147483646 h 21600"/>
              <a:gd name="T2" fmla="*/ 2147483646 w 42892"/>
              <a:gd name="T3" fmla="*/ 2147483646 h 21600"/>
              <a:gd name="T4" fmla="*/ 2147483646 w 42892"/>
              <a:gd name="T5" fmla="*/ 2147483646 h 21600"/>
              <a:gd name="T6" fmla="*/ 0 60000 65536"/>
              <a:gd name="T7" fmla="*/ 0 60000 65536"/>
              <a:gd name="T8" fmla="*/ 0 60000 65536"/>
              <a:gd name="T9" fmla="*/ 0 w 42892"/>
              <a:gd name="T10" fmla="*/ 0 h 21600"/>
              <a:gd name="T11" fmla="*/ 42892 w 428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892" h="21600" fill="none" extrusionOk="0">
                <a:moveTo>
                  <a:pt x="-1" y="17967"/>
                </a:moveTo>
                <a:cubicBezTo>
                  <a:pt x="1769" y="7589"/>
                  <a:pt x="10764" y="-1"/>
                  <a:pt x="21292" y="0"/>
                </a:cubicBezTo>
                <a:cubicBezTo>
                  <a:pt x="33221" y="0"/>
                  <a:pt x="42892" y="9670"/>
                  <a:pt x="42892" y="21600"/>
                </a:cubicBezTo>
              </a:path>
              <a:path w="42892" h="21600" stroke="0" extrusionOk="0">
                <a:moveTo>
                  <a:pt x="-1" y="17967"/>
                </a:moveTo>
                <a:cubicBezTo>
                  <a:pt x="1769" y="7589"/>
                  <a:pt x="10764" y="-1"/>
                  <a:pt x="21292" y="0"/>
                </a:cubicBezTo>
                <a:cubicBezTo>
                  <a:pt x="33221" y="0"/>
                  <a:pt x="42892" y="9670"/>
                  <a:pt x="42892" y="21600"/>
                </a:cubicBezTo>
                <a:lnTo>
                  <a:pt x="21292" y="21600"/>
                </a:lnTo>
                <a:lnTo>
                  <a:pt x="-1" y="1796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22" name="Rectangle 30"/>
          <p:cNvSpPr>
            <a:spLocks noChangeArrowheads="1"/>
          </p:cNvSpPr>
          <p:nvPr/>
        </p:nvSpPr>
        <p:spPr bwMode="auto">
          <a:xfrm>
            <a:off x="3609975" y="3740150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89824" name="Arc 32"/>
          <p:cNvSpPr>
            <a:spLocks/>
          </p:cNvSpPr>
          <p:nvPr/>
        </p:nvSpPr>
        <p:spPr bwMode="auto">
          <a:xfrm flipH="1" flipV="1">
            <a:off x="4432300" y="3543300"/>
            <a:ext cx="863600" cy="252413"/>
          </a:xfrm>
          <a:custGeom>
            <a:avLst/>
            <a:gdLst>
              <a:gd name="T0" fmla="*/ 0 w 43200"/>
              <a:gd name="T1" fmla="*/ 2147483646 h 21600"/>
              <a:gd name="T2" fmla="*/ 2147483646 w 43200"/>
              <a:gd name="T3" fmla="*/ 2147483646 h 21600"/>
              <a:gd name="T4" fmla="*/ 2147483646 w 43200"/>
              <a:gd name="T5" fmla="*/ 2147483646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516"/>
                </a:moveTo>
                <a:cubicBezTo>
                  <a:pt x="46" y="9619"/>
                  <a:pt x="9703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516"/>
                </a:moveTo>
                <a:cubicBezTo>
                  <a:pt x="46" y="9619"/>
                  <a:pt x="9703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51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25" name="Rectangle 33"/>
          <p:cNvSpPr>
            <a:spLocks noChangeArrowheads="1"/>
          </p:cNvSpPr>
          <p:nvPr/>
        </p:nvSpPr>
        <p:spPr bwMode="auto">
          <a:xfrm>
            <a:off x="4578350" y="3740150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89827" name="Arc 35"/>
          <p:cNvSpPr>
            <a:spLocks/>
          </p:cNvSpPr>
          <p:nvPr/>
        </p:nvSpPr>
        <p:spPr bwMode="auto">
          <a:xfrm flipH="1" flipV="1">
            <a:off x="5435600" y="3513138"/>
            <a:ext cx="863600" cy="258762"/>
          </a:xfrm>
          <a:custGeom>
            <a:avLst/>
            <a:gdLst>
              <a:gd name="T0" fmla="*/ 2147483646 w 43200"/>
              <a:gd name="T1" fmla="*/ 2147483646 h 22116"/>
              <a:gd name="T2" fmla="*/ 2147483646 w 43200"/>
              <a:gd name="T3" fmla="*/ 2147483646 h 22116"/>
              <a:gd name="T4" fmla="*/ 2147483646 w 43200"/>
              <a:gd name="T5" fmla="*/ 2147483646 h 22116"/>
              <a:gd name="T6" fmla="*/ 0 60000 65536"/>
              <a:gd name="T7" fmla="*/ 0 60000 65536"/>
              <a:gd name="T8" fmla="*/ 0 60000 65536"/>
              <a:gd name="T9" fmla="*/ 0 w 43200"/>
              <a:gd name="T10" fmla="*/ 0 h 22116"/>
              <a:gd name="T11" fmla="*/ 43200 w 43200"/>
              <a:gd name="T12" fmla="*/ 22116 h 221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116" fill="none" extrusionOk="0">
                <a:moveTo>
                  <a:pt x="6" y="22115"/>
                </a:moveTo>
                <a:cubicBezTo>
                  <a:pt x="2" y="21944"/>
                  <a:pt x="0" y="2177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116" stroke="0" extrusionOk="0">
                <a:moveTo>
                  <a:pt x="6" y="22115"/>
                </a:moveTo>
                <a:cubicBezTo>
                  <a:pt x="2" y="21944"/>
                  <a:pt x="0" y="2177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6" y="221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28" name="Rectangle 36"/>
          <p:cNvSpPr>
            <a:spLocks noChangeArrowheads="1"/>
          </p:cNvSpPr>
          <p:nvPr/>
        </p:nvSpPr>
        <p:spPr bwMode="auto">
          <a:xfrm>
            <a:off x="5616575" y="3740150"/>
            <a:ext cx="649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</a:p>
        </p:txBody>
      </p:sp>
      <p:sp>
        <p:nvSpPr>
          <p:cNvPr id="289830" name="Arc 38"/>
          <p:cNvSpPr>
            <a:spLocks/>
          </p:cNvSpPr>
          <p:nvPr/>
        </p:nvSpPr>
        <p:spPr bwMode="auto">
          <a:xfrm flipH="1" flipV="1">
            <a:off x="6451600" y="3543300"/>
            <a:ext cx="863600" cy="252413"/>
          </a:xfrm>
          <a:custGeom>
            <a:avLst/>
            <a:gdLst>
              <a:gd name="T0" fmla="*/ 0 w 43183"/>
              <a:gd name="T1" fmla="*/ 2147483646 h 21600"/>
              <a:gd name="T2" fmla="*/ 2147483646 w 43183"/>
              <a:gd name="T3" fmla="*/ 2147483646 h 21600"/>
              <a:gd name="T4" fmla="*/ 2147483646 w 43183"/>
              <a:gd name="T5" fmla="*/ 2147483646 h 21600"/>
              <a:gd name="T6" fmla="*/ 0 60000 65536"/>
              <a:gd name="T7" fmla="*/ 0 60000 65536"/>
              <a:gd name="T8" fmla="*/ 0 60000 65536"/>
              <a:gd name="T9" fmla="*/ 0 w 43183"/>
              <a:gd name="T10" fmla="*/ 0 h 21600"/>
              <a:gd name="T11" fmla="*/ 43183 w 431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83" h="21600" fill="none" extrusionOk="0">
                <a:moveTo>
                  <a:pt x="0" y="20731"/>
                </a:moveTo>
                <a:cubicBezTo>
                  <a:pt x="466" y="9149"/>
                  <a:pt x="9991" y="-1"/>
                  <a:pt x="21583" y="0"/>
                </a:cubicBezTo>
                <a:cubicBezTo>
                  <a:pt x="33512" y="0"/>
                  <a:pt x="43183" y="9670"/>
                  <a:pt x="43183" y="21600"/>
                </a:cubicBezTo>
              </a:path>
              <a:path w="43183" h="21600" stroke="0" extrusionOk="0">
                <a:moveTo>
                  <a:pt x="0" y="20731"/>
                </a:moveTo>
                <a:cubicBezTo>
                  <a:pt x="466" y="9149"/>
                  <a:pt x="9991" y="-1"/>
                  <a:pt x="21583" y="0"/>
                </a:cubicBezTo>
                <a:cubicBezTo>
                  <a:pt x="33512" y="0"/>
                  <a:pt x="43183" y="9670"/>
                  <a:pt x="43183" y="21600"/>
                </a:cubicBezTo>
                <a:lnTo>
                  <a:pt x="21583" y="21600"/>
                </a:lnTo>
                <a:lnTo>
                  <a:pt x="0" y="207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31" name="Rectangle 39"/>
          <p:cNvSpPr>
            <a:spLocks noChangeArrowheads="1"/>
          </p:cNvSpPr>
          <p:nvPr/>
        </p:nvSpPr>
        <p:spPr bwMode="auto">
          <a:xfrm>
            <a:off x="6742113" y="374015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289833" name="Arc 41"/>
          <p:cNvSpPr>
            <a:spLocks/>
          </p:cNvSpPr>
          <p:nvPr/>
        </p:nvSpPr>
        <p:spPr bwMode="auto">
          <a:xfrm flipH="1" flipV="1">
            <a:off x="7442200" y="3543300"/>
            <a:ext cx="863600" cy="252413"/>
          </a:xfrm>
          <a:custGeom>
            <a:avLst/>
            <a:gdLst>
              <a:gd name="T0" fmla="*/ 0 w 43199"/>
              <a:gd name="T1" fmla="*/ 2147483646 h 21600"/>
              <a:gd name="T2" fmla="*/ 2147483646 w 43199"/>
              <a:gd name="T3" fmla="*/ 2147483646 h 21600"/>
              <a:gd name="T4" fmla="*/ 2147483646 w 43199"/>
              <a:gd name="T5" fmla="*/ 2147483646 h 21600"/>
              <a:gd name="T6" fmla="*/ 0 60000 65536"/>
              <a:gd name="T7" fmla="*/ 0 60000 65536"/>
              <a:gd name="T8" fmla="*/ 0 60000 65536"/>
              <a:gd name="T9" fmla="*/ 0 w 43199"/>
              <a:gd name="T10" fmla="*/ 0 h 21600"/>
              <a:gd name="T11" fmla="*/ 43199 w 431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1600" fill="none" extrusionOk="0">
                <a:moveTo>
                  <a:pt x="0" y="21373"/>
                </a:moveTo>
                <a:cubicBezTo>
                  <a:pt x="124" y="9532"/>
                  <a:pt x="9758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</a:path>
              <a:path w="43199" h="21600" stroke="0" extrusionOk="0">
                <a:moveTo>
                  <a:pt x="0" y="21373"/>
                </a:moveTo>
                <a:cubicBezTo>
                  <a:pt x="124" y="9532"/>
                  <a:pt x="9758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lnTo>
                  <a:pt x="21599" y="21600"/>
                </a:lnTo>
                <a:lnTo>
                  <a:pt x="0" y="2137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34" name="Rectangle 42"/>
          <p:cNvSpPr>
            <a:spLocks noChangeArrowheads="1"/>
          </p:cNvSpPr>
          <p:nvPr/>
        </p:nvSpPr>
        <p:spPr bwMode="auto">
          <a:xfrm>
            <a:off x="7559675" y="3740150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n+1</a:t>
            </a:r>
          </a:p>
        </p:txBody>
      </p:sp>
      <p:sp>
        <p:nvSpPr>
          <p:cNvPr id="289835" name="Arc 43"/>
          <p:cNvSpPr>
            <a:spLocks/>
          </p:cNvSpPr>
          <p:nvPr/>
        </p:nvSpPr>
        <p:spPr bwMode="auto">
          <a:xfrm>
            <a:off x="2400300" y="2963863"/>
            <a:ext cx="862013" cy="252412"/>
          </a:xfrm>
          <a:custGeom>
            <a:avLst/>
            <a:gdLst>
              <a:gd name="T0" fmla="*/ 0 w 43136"/>
              <a:gd name="T1" fmla="*/ 2147483646 h 21600"/>
              <a:gd name="T2" fmla="*/ 2147483646 w 43136"/>
              <a:gd name="T3" fmla="*/ 2147483646 h 21600"/>
              <a:gd name="T4" fmla="*/ 2147483646 w 43136"/>
              <a:gd name="T5" fmla="*/ 2147483646 h 21600"/>
              <a:gd name="T6" fmla="*/ 0 60000 65536"/>
              <a:gd name="T7" fmla="*/ 0 60000 65536"/>
              <a:gd name="T8" fmla="*/ 0 60000 65536"/>
              <a:gd name="T9" fmla="*/ 0 w 43136"/>
              <a:gd name="T10" fmla="*/ 0 h 21600"/>
              <a:gd name="T11" fmla="*/ 43136 w 431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36" h="21600" fill="none" extrusionOk="0">
                <a:moveTo>
                  <a:pt x="-1" y="19941"/>
                </a:moveTo>
                <a:cubicBezTo>
                  <a:pt x="866" y="8689"/>
                  <a:pt x="10249" y="-1"/>
                  <a:pt x="21536" y="0"/>
                </a:cubicBezTo>
                <a:cubicBezTo>
                  <a:pt x="33465" y="0"/>
                  <a:pt x="43136" y="9670"/>
                  <a:pt x="43136" y="21600"/>
                </a:cubicBezTo>
              </a:path>
              <a:path w="43136" h="21600" stroke="0" extrusionOk="0">
                <a:moveTo>
                  <a:pt x="-1" y="19941"/>
                </a:moveTo>
                <a:cubicBezTo>
                  <a:pt x="866" y="8689"/>
                  <a:pt x="10249" y="-1"/>
                  <a:pt x="21536" y="0"/>
                </a:cubicBezTo>
                <a:cubicBezTo>
                  <a:pt x="33465" y="0"/>
                  <a:pt x="43136" y="9670"/>
                  <a:pt x="43136" y="21600"/>
                </a:cubicBezTo>
                <a:lnTo>
                  <a:pt x="21536" y="21600"/>
                </a:lnTo>
                <a:lnTo>
                  <a:pt x="-1" y="1994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37" name="Rectangle 45"/>
          <p:cNvSpPr>
            <a:spLocks noChangeArrowheads="1"/>
          </p:cNvSpPr>
          <p:nvPr/>
        </p:nvSpPr>
        <p:spPr bwMode="auto">
          <a:xfrm>
            <a:off x="2547938" y="249237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89838" name="Arc 46"/>
          <p:cNvSpPr>
            <a:spLocks/>
          </p:cNvSpPr>
          <p:nvPr/>
        </p:nvSpPr>
        <p:spPr bwMode="auto">
          <a:xfrm>
            <a:off x="7480300" y="2963863"/>
            <a:ext cx="862013" cy="252412"/>
          </a:xfrm>
          <a:custGeom>
            <a:avLst/>
            <a:gdLst>
              <a:gd name="T0" fmla="*/ 0 w 43156"/>
              <a:gd name="T1" fmla="*/ 2147483646 h 21600"/>
              <a:gd name="T2" fmla="*/ 2147483646 w 43156"/>
              <a:gd name="T3" fmla="*/ 2147483646 h 21600"/>
              <a:gd name="T4" fmla="*/ 2147483646 w 43156"/>
              <a:gd name="T5" fmla="*/ 2147483646 h 21600"/>
              <a:gd name="T6" fmla="*/ 0 60000 65536"/>
              <a:gd name="T7" fmla="*/ 0 60000 65536"/>
              <a:gd name="T8" fmla="*/ 0 60000 65536"/>
              <a:gd name="T9" fmla="*/ 0 w 43156"/>
              <a:gd name="T10" fmla="*/ 0 h 21600"/>
              <a:gd name="T11" fmla="*/ 43156 w 4315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56" h="21600" fill="none" extrusionOk="0">
                <a:moveTo>
                  <a:pt x="-1" y="20227"/>
                </a:moveTo>
                <a:cubicBezTo>
                  <a:pt x="723" y="8854"/>
                  <a:pt x="10159" y="-1"/>
                  <a:pt x="21556" y="0"/>
                </a:cubicBezTo>
                <a:cubicBezTo>
                  <a:pt x="33485" y="0"/>
                  <a:pt x="43156" y="9670"/>
                  <a:pt x="43156" y="21600"/>
                </a:cubicBezTo>
              </a:path>
              <a:path w="43156" h="21600" stroke="0" extrusionOk="0">
                <a:moveTo>
                  <a:pt x="-1" y="20227"/>
                </a:moveTo>
                <a:cubicBezTo>
                  <a:pt x="723" y="8854"/>
                  <a:pt x="10159" y="-1"/>
                  <a:pt x="21556" y="0"/>
                </a:cubicBezTo>
                <a:cubicBezTo>
                  <a:pt x="33485" y="0"/>
                  <a:pt x="43156" y="9670"/>
                  <a:pt x="43156" y="21600"/>
                </a:cubicBezTo>
                <a:lnTo>
                  <a:pt x="21556" y="21600"/>
                </a:lnTo>
                <a:lnTo>
                  <a:pt x="-1" y="2022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40" name="Rectangle 48"/>
          <p:cNvSpPr>
            <a:spLocks noChangeArrowheads="1"/>
          </p:cNvSpPr>
          <p:nvPr/>
        </p:nvSpPr>
        <p:spPr bwMode="auto">
          <a:xfrm>
            <a:off x="7596188" y="2492375"/>
            <a:ext cx="620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289841" name="Arc 49"/>
          <p:cNvSpPr>
            <a:spLocks/>
          </p:cNvSpPr>
          <p:nvPr/>
        </p:nvSpPr>
        <p:spPr bwMode="auto">
          <a:xfrm>
            <a:off x="5448300" y="2963863"/>
            <a:ext cx="862013" cy="252412"/>
          </a:xfrm>
          <a:custGeom>
            <a:avLst/>
            <a:gdLst>
              <a:gd name="T0" fmla="*/ 0 w 43153"/>
              <a:gd name="T1" fmla="*/ 2147483646 h 21600"/>
              <a:gd name="T2" fmla="*/ 2147483646 w 43153"/>
              <a:gd name="T3" fmla="*/ 2147483646 h 21600"/>
              <a:gd name="T4" fmla="*/ 2147483646 w 43153"/>
              <a:gd name="T5" fmla="*/ 2147483646 h 21600"/>
              <a:gd name="T6" fmla="*/ 0 60000 65536"/>
              <a:gd name="T7" fmla="*/ 0 60000 65536"/>
              <a:gd name="T8" fmla="*/ 0 60000 65536"/>
              <a:gd name="T9" fmla="*/ 0 w 43153"/>
              <a:gd name="T10" fmla="*/ 0 h 21600"/>
              <a:gd name="T11" fmla="*/ 43153 w 43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53" h="21600" fill="none" extrusionOk="0">
                <a:moveTo>
                  <a:pt x="-1" y="20181"/>
                </a:moveTo>
                <a:cubicBezTo>
                  <a:pt x="746" y="8827"/>
                  <a:pt x="10174" y="-1"/>
                  <a:pt x="21553" y="0"/>
                </a:cubicBezTo>
                <a:cubicBezTo>
                  <a:pt x="33482" y="0"/>
                  <a:pt x="43153" y="9670"/>
                  <a:pt x="43153" y="21600"/>
                </a:cubicBezTo>
              </a:path>
              <a:path w="43153" h="21600" stroke="0" extrusionOk="0">
                <a:moveTo>
                  <a:pt x="-1" y="20181"/>
                </a:moveTo>
                <a:cubicBezTo>
                  <a:pt x="746" y="8827"/>
                  <a:pt x="10174" y="-1"/>
                  <a:pt x="21553" y="0"/>
                </a:cubicBezTo>
                <a:cubicBezTo>
                  <a:pt x="33482" y="0"/>
                  <a:pt x="43153" y="9670"/>
                  <a:pt x="43153" y="21600"/>
                </a:cubicBezTo>
                <a:lnTo>
                  <a:pt x="21553" y="21600"/>
                </a:lnTo>
                <a:lnTo>
                  <a:pt x="-1" y="2018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43" name="Rectangle 51"/>
          <p:cNvSpPr>
            <a:spLocks noChangeArrowheads="1"/>
          </p:cNvSpPr>
          <p:nvPr/>
        </p:nvSpPr>
        <p:spPr bwMode="auto">
          <a:xfrm>
            <a:off x="5537200" y="2492375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n-2</a:t>
            </a:r>
          </a:p>
        </p:txBody>
      </p:sp>
      <p:sp>
        <p:nvSpPr>
          <p:cNvPr id="289844" name="Arc 52"/>
          <p:cNvSpPr>
            <a:spLocks/>
          </p:cNvSpPr>
          <p:nvPr/>
        </p:nvSpPr>
        <p:spPr bwMode="auto">
          <a:xfrm>
            <a:off x="6465888" y="2963863"/>
            <a:ext cx="863600" cy="252412"/>
          </a:xfrm>
          <a:custGeom>
            <a:avLst/>
            <a:gdLst>
              <a:gd name="T0" fmla="*/ 0 w 43150"/>
              <a:gd name="T1" fmla="*/ 2147483646 h 21600"/>
              <a:gd name="T2" fmla="*/ 2147483646 w 43150"/>
              <a:gd name="T3" fmla="*/ 2147483646 h 21600"/>
              <a:gd name="T4" fmla="*/ 2147483646 w 43150"/>
              <a:gd name="T5" fmla="*/ 2147483646 h 21600"/>
              <a:gd name="T6" fmla="*/ 0 60000 65536"/>
              <a:gd name="T7" fmla="*/ 0 60000 65536"/>
              <a:gd name="T8" fmla="*/ 0 60000 65536"/>
              <a:gd name="T9" fmla="*/ 0 w 43150"/>
              <a:gd name="T10" fmla="*/ 0 h 21600"/>
              <a:gd name="T11" fmla="*/ 43150 w 431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50" h="21600" fill="none" extrusionOk="0">
                <a:moveTo>
                  <a:pt x="-1" y="20134"/>
                </a:moveTo>
                <a:cubicBezTo>
                  <a:pt x="770" y="8800"/>
                  <a:pt x="10189" y="-1"/>
                  <a:pt x="21550" y="0"/>
                </a:cubicBezTo>
                <a:cubicBezTo>
                  <a:pt x="33479" y="0"/>
                  <a:pt x="43150" y="9670"/>
                  <a:pt x="43150" y="21600"/>
                </a:cubicBezTo>
              </a:path>
              <a:path w="43150" h="21600" stroke="0" extrusionOk="0">
                <a:moveTo>
                  <a:pt x="-1" y="20134"/>
                </a:moveTo>
                <a:cubicBezTo>
                  <a:pt x="770" y="8800"/>
                  <a:pt x="10189" y="-1"/>
                  <a:pt x="21550" y="0"/>
                </a:cubicBezTo>
                <a:cubicBezTo>
                  <a:pt x="33479" y="0"/>
                  <a:pt x="43150" y="9670"/>
                  <a:pt x="43150" y="21600"/>
                </a:cubicBezTo>
                <a:lnTo>
                  <a:pt x="21550" y="21600"/>
                </a:lnTo>
                <a:lnTo>
                  <a:pt x="-1" y="201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46" name="Rectangle 54"/>
          <p:cNvSpPr>
            <a:spLocks noChangeArrowheads="1"/>
          </p:cNvSpPr>
          <p:nvPr/>
        </p:nvSpPr>
        <p:spPr bwMode="auto">
          <a:xfrm>
            <a:off x="6578600" y="2492375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</a:p>
        </p:txBody>
      </p:sp>
      <p:sp>
        <p:nvSpPr>
          <p:cNvPr id="289847" name="Arc 55"/>
          <p:cNvSpPr>
            <a:spLocks/>
          </p:cNvSpPr>
          <p:nvPr/>
        </p:nvSpPr>
        <p:spPr bwMode="auto">
          <a:xfrm>
            <a:off x="3416300" y="2963863"/>
            <a:ext cx="863600" cy="252412"/>
          </a:xfrm>
          <a:custGeom>
            <a:avLst/>
            <a:gdLst>
              <a:gd name="T0" fmla="*/ 0 w 43199"/>
              <a:gd name="T1" fmla="*/ 2147483646 h 21600"/>
              <a:gd name="T2" fmla="*/ 2147483646 w 43199"/>
              <a:gd name="T3" fmla="*/ 2147483646 h 21600"/>
              <a:gd name="T4" fmla="*/ 2147483646 w 43199"/>
              <a:gd name="T5" fmla="*/ 2147483646 h 21600"/>
              <a:gd name="T6" fmla="*/ 0 60000 65536"/>
              <a:gd name="T7" fmla="*/ 0 60000 65536"/>
              <a:gd name="T8" fmla="*/ 0 60000 65536"/>
              <a:gd name="T9" fmla="*/ 0 w 43199"/>
              <a:gd name="T10" fmla="*/ 0 h 21600"/>
              <a:gd name="T11" fmla="*/ 43199 w 431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1600" fill="none" extrusionOk="0">
                <a:moveTo>
                  <a:pt x="-1" y="21441"/>
                </a:moveTo>
                <a:cubicBezTo>
                  <a:pt x="86" y="9574"/>
                  <a:pt x="9731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</a:path>
              <a:path w="43199" h="21600" stroke="0" extrusionOk="0">
                <a:moveTo>
                  <a:pt x="-1" y="21441"/>
                </a:moveTo>
                <a:cubicBezTo>
                  <a:pt x="86" y="9574"/>
                  <a:pt x="9731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lnTo>
                  <a:pt x="21599" y="21600"/>
                </a:lnTo>
                <a:lnTo>
                  <a:pt x="-1" y="2144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49" name="Rectangle 57"/>
          <p:cNvSpPr>
            <a:spLocks noChangeArrowheads="1"/>
          </p:cNvSpPr>
          <p:nvPr/>
        </p:nvSpPr>
        <p:spPr bwMode="auto">
          <a:xfrm>
            <a:off x="3548063" y="2492375"/>
            <a:ext cx="59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89850" name="Arc 58"/>
          <p:cNvSpPr>
            <a:spLocks/>
          </p:cNvSpPr>
          <p:nvPr/>
        </p:nvSpPr>
        <p:spPr bwMode="auto">
          <a:xfrm>
            <a:off x="4432300" y="2963863"/>
            <a:ext cx="862013" cy="252412"/>
          </a:xfrm>
          <a:custGeom>
            <a:avLst/>
            <a:gdLst>
              <a:gd name="T0" fmla="*/ 0 w 43167"/>
              <a:gd name="T1" fmla="*/ 2147483646 h 21600"/>
              <a:gd name="T2" fmla="*/ 2147483646 w 43167"/>
              <a:gd name="T3" fmla="*/ 2147483646 h 21600"/>
              <a:gd name="T4" fmla="*/ 2147483646 w 43167"/>
              <a:gd name="T5" fmla="*/ 2147483646 h 21600"/>
              <a:gd name="T6" fmla="*/ 0 60000 65536"/>
              <a:gd name="T7" fmla="*/ 0 60000 65536"/>
              <a:gd name="T8" fmla="*/ 0 60000 65536"/>
              <a:gd name="T9" fmla="*/ 0 w 43167"/>
              <a:gd name="T10" fmla="*/ 0 h 21600"/>
              <a:gd name="T11" fmla="*/ 43167 w 4316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67" h="21600" fill="none" extrusionOk="0">
                <a:moveTo>
                  <a:pt x="0" y="20398"/>
                </a:moveTo>
                <a:cubicBezTo>
                  <a:pt x="638" y="8953"/>
                  <a:pt x="10104" y="-1"/>
                  <a:pt x="21567" y="0"/>
                </a:cubicBezTo>
                <a:cubicBezTo>
                  <a:pt x="33496" y="0"/>
                  <a:pt x="43167" y="9670"/>
                  <a:pt x="43167" y="21600"/>
                </a:cubicBezTo>
              </a:path>
              <a:path w="43167" h="21600" stroke="0" extrusionOk="0">
                <a:moveTo>
                  <a:pt x="0" y="20398"/>
                </a:moveTo>
                <a:cubicBezTo>
                  <a:pt x="638" y="8953"/>
                  <a:pt x="10104" y="-1"/>
                  <a:pt x="21567" y="0"/>
                </a:cubicBezTo>
                <a:cubicBezTo>
                  <a:pt x="33496" y="0"/>
                  <a:pt x="43167" y="9670"/>
                  <a:pt x="43167" y="21600"/>
                </a:cubicBezTo>
                <a:lnTo>
                  <a:pt x="21567" y="21600"/>
                </a:lnTo>
                <a:lnTo>
                  <a:pt x="0" y="2039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52" name="Rectangle 60"/>
          <p:cNvSpPr>
            <a:spLocks noChangeArrowheads="1"/>
          </p:cNvSpPr>
          <p:nvPr/>
        </p:nvSpPr>
        <p:spPr bwMode="auto">
          <a:xfrm>
            <a:off x="4513263" y="2492375"/>
            <a:ext cx="60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7450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99A035AB-2ED8-4CDF-89B7-55F561696DED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7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8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28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28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6" grpId="0" animBg="1"/>
      <p:bldP spid="289807" grpId="0"/>
      <p:bldP spid="289808" grpId="0" animBg="1"/>
      <p:bldP spid="289810" grpId="0"/>
      <p:bldP spid="289811" grpId="0"/>
      <p:bldP spid="289816" grpId="0"/>
      <p:bldP spid="289818" grpId="0" animBg="1"/>
      <p:bldP spid="289819" grpId="0"/>
      <p:bldP spid="289821" grpId="0" animBg="1"/>
      <p:bldP spid="289822" grpId="0"/>
      <p:bldP spid="289824" grpId="0" animBg="1"/>
      <p:bldP spid="289825" grpId="0"/>
      <p:bldP spid="289827" grpId="0" animBg="1"/>
      <p:bldP spid="289828" grpId="0"/>
      <p:bldP spid="289830" grpId="0" animBg="1"/>
      <p:bldP spid="289831" grpId="0"/>
      <p:bldP spid="289833" grpId="0" animBg="1"/>
      <p:bldP spid="289834" grpId="0"/>
      <p:bldP spid="289835" grpId="0" animBg="1"/>
      <p:bldP spid="289837" grpId="0"/>
      <p:bldP spid="289838" grpId="0" animBg="1"/>
      <p:bldP spid="289840" grpId="0"/>
      <p:bldP spid="289841" grpId="0" animBg="1"/>
      <p:bldP spid="289843" grpId="0"/>
      <p:bldP spid="289844" grpId="0" animBg="1"/>
      <p:bldP spid="289846" grpId="0"/>
      <p:bldP spid="289847" grpId="0" animBg="1"/>
      <p:bldP spid="289849" grpId="0"/>
      <p:bldP spid="289850" grpId="0" animBg="1"/>
      <p:bldP spid="2898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5FEE90-7C84-441D-ACAC-907D3CB89996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58775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生灭过程满足的柯尔莫哥洛夫方程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813" y="1143000"/>
            <a:ext cx="7916862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CC00CC"/>
                </a:solidFill>
                <a:sym typeface="Symbol" panose="05050102010706020507" pitchFamily="18" charset="2"/>
              </a:rPr>
              <a:t>柯尔莫哥洛夫后退方程</a:t>
            </a:r>
            <a:r>
              <a:rPr lang="zh-CN" altLang="en-US" sz="2400" smtClean="0">
                <a:sym typeface="Symbol" panose="05050102010706020507" pitchFamily="18" charset="2"/>
              </a:rPr>
              <a:t>：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P’(t)</a:t>
            </a:r>
            <a:r>
              <a:rPr lang="zh-CN" altLang="en-US" sz="2400" smtClean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QP(t)</a:t>
            </a:r>
            <a:r>
              <a:rPr lang="zh-CN" altLang="en-US" sz="2400" smtClean="0">
                <a:solidFill>
                  <a:srgbClr val="0000FF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P(+0)</a:t>
            </a:r>
            <a:r>
              <a:rPr lang="zh-CN" altLang="en-US" sz="2400" smtClean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smtClean="0">
                <a:sym typeface="Symbol" panose="05050102010706020507" pitchFamily="18" charset="2"/>
              </a:rPr>
              <a:t>(</a:t>
            </a:r>
            <a:r>
              <a:rPr lang="zh-CN" altLang="en-US" sz="2400" smtClean="0">
                <a:sym typeface="Symbol" panose="05050102010706020507" pitchFamily="18" charset="2"/>
              </a:rPr>
              <a:t>单位阵</a:t>
            </a:r>
            <a:r>
              <a:rPr lang="en-US" altLang="zh-CN" sz="2400" smtClean="0"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1447800" y="1682750"/>
          <a:ext cx="68580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4" imgW="3073400" imgH="952500" progId="Equation.3">
                  <p:embed/>
                </p:oleObj>
              </mc:Choice>
              <mc:Fallback>
                <p:oleObj name="Equation" r:id="rId4" imgW="3073400" imgH="95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82750"/>
                        <a:ext cx="68580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066800" y="3905250"/>
            <a:ext cx="7848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CC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柯尔莫哥洛夫前进方程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：	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P’(t)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P(t)Q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P(+0)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</a:p>
        </p:txBody>
      </p:sp>
      <p:graphicFrame>
        <p:nvGraphicFramePr>
          <p:cNvPr id="271366" name="Object 6"/>
          <p:cNvGraphicFramePr>
            <a:graphicFrameLocks noChangeAspect="1"/>
          </p:cNvGraphicFramePr>
          <p:nvPr/>
        </p:nvGraphicFramePr>
        <p:xfrm>
          <a:off x="1447800" y="4462463"/>
          <a:ext cx="7239000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6" imgW="3251200" imgH="939800" progId="Equation.3">
                  <p:embed/>
                </p:oleObj>
              </mc:Choice>
              <mc:Fallback>
                <p:oleObj name="Equation" r:id="rId6" imgW="32512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62463"/>
                        <a:ext cx="7239000" cy="209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F30DB1DA-3D64-44EB-9619-441DDC2AF07A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8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9F63C9-A23F-4C95-9E86-2F6585B55762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福克－普朗克方程</a:t>
            </a:r>
          </a:p>
        </p:txBody>
      </p:sp>
      <p:graphicFrame>
        <p:nvGraphicFramePr>
          <p:cNvPr id="272387" name="Object 3"/>
          <p:cNvGraphicFramePr>
            <a:graphicFrameLocks noChangeAspect="1"/>
          </p:cNvGraphicFramePr>
          <p:nvPr/>
        </p:nvGraphicFramePr>
        <p:xfrm>
          <a:off x="1143000" y="1600200"/>
          <a:ext cx="605631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4" imgW="3098800" imgH="863600" progId="Equation.3">
                  <p:embed/>
                </p:oleObj>
              </mc:Choice>
              <mc:Fallback>
                <p:oleObj name="Equation" r:id="rId4" imgW="3098800" imgH="86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6056313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43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CC00CC"/>
                </a:solidFill>
                <a:sym typeface="Symbol" panose="05050102010706020507" pitchFamily="18" charset="2"/>
              </a:rPr>
              <a:t>绝对概率满足福克－普朗克方程</a:t>
            </a:r>
            <a:r>
              <a:rPr lang="zh-CN" altLang="en-US" sz="2400" smtClean="0">
                <a:sym typeface="Symbol" panose="05050102010706020507" pitchFamily="18" charset="2"/>
              </a:rPr>
              <a:t>：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8077200" y="2286000"/>
            <a:ext cx="609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</a:p>
        </p:txBody>
      </p:sp>
      <p:graphicFrame>
        <p:nvGraphicFramePr>
          <p:cNvPr id="272390" name="Object 6"/>
          <p:cNvGraphicFramePr>
            <a:graphicFrameLocks noChangeAspect="1"/>
          </p:cNvGraphicFramePr>
          <p:nvPr/>
        </p:nvGraphicFramePr>
        <p:xfrm>
          <a:off x="1143000" y="4124325"/>
          <a:ext cx="6056313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6" imgW="3098800" imgH="698500" progId="Equation.3">
                  <p:embed/>
                </p:oleObj>
              </mc:Choice>
              <mc:Fallback>
                <p:oleObj name="Equation" r:id="rId6" imgW="3098800" imgH="698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24325"/>
                        <a:ext cx="6056313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3505200"/>
            <a:ext cx="632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推广到无限状态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E{0, 1, 2, …, n, …}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为：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8077200" y="4648200"/>
            <a:ext cx="609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</a:p>
        </p:txBody>
      </p:sp>
      <p:sp>
        <p:nvSpPr>
          <p:cNvPr id="2151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29</a:t>
            </a:r>
            <a:r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t>－</a:t>
            </a:r>
            <a:fld id="{E89A39CC-7F68-434D-8C06-6A53AD0CCDDA}" type="slidenum">
              <a:rPr lang="zh-CN" altLang="en-US" sz="1800" smtClean="0">
                <a:solidFill>
                  <a:srgbClr val="00FF00"/>
                </a:solidFill>
                <a:latin typeface="黑体" panose="02010609060101010101" pitchFamily="49" charset="-122"/>
              </a:rPr>
              <a:pPr/>
              <a:t>9</a:t>
            </a:fld>
            <a:endParaRPr lang="zh-CN" altLang="en-US" sz="1800" smtClean="0">
              <a:solidFill>
                <a:srgbClr val="00FF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uild="p"/>
      <p:bldP spid="272389" grpId="0" autoUpdateAnimBg="0"/>
      <p:bldP spid="272391" grpId="0" autoUpdateAnimBg="0"/>
      <p:bldP spid="272392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1849</Words>
  <Application>Microsoft Office PowerPoint</Application>
  <PresentationFormat>全屏显示(4:3)</PresentationFormat>
  <Paragraphs>322</Paragraphs>
  <Slides>29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Times New Roman</vt:lpstr>
      <vt:lpstr>黑体</vt:lpstr>
      <vt:lpstr>Arial</vt:lpstr>
      <vt:lpstr>Wingdings</vt:lpstr>
      <vt:lpstr>宋体</vt:lpstr>
      <vt:lpstr>华文行楷</vt:lpstr>
      <vt:lpstr>Symbol</vt:lpstr>
      <vt:lpstr>默认设计模板</vt:lpstr>
      <vt:lpstr>BMP 图象</vt:lpstr>
      <vt:lpstr>Microsoft 公式 3.0</vt:lpstr>
      <vt:lpstr>MathType 6.0 Equation</vt:lpstr>
      <vt:lpstr>随机过程与排队论</vt:lpstr>
      <vt:lpstr>本讲主要内容</vt:lpstr>
      <vt:lpstr>本讲主要内容</vt:lpstr>
      <vt:lpstr>§3.5  生灭过程</vt:lpstr>
      <vt:lpstr>生灭过程的转移概率</vt:lpstr>
      <vt:lpstr>生灭过程的概率意义</vt:lpstr>
      <vt:lpstr>生灭过程的状态转移速度图</vt:lpstr>
      <vt:lpstr>生灭过程满足的柯尔莫哥洛夫方程</vt:lpstr>
      <vt:lpstr>福克－普朗克方程</vt:lpstr>
      <vt:lpstr>福克－普朗克方程解的存在性</vt:lpstr>
      <vt:lpstr>极限定理</vt:lpstr>
      <vt:lpstr>有限状态生灭过程的平稳分布</vt:lpstr>
      <vt:lpstr>有限状态生灭过程的平稳分布的解</vt:lpstr>
      <vt:lpstr>无限状态生灭过程的平稳分布</vt:lpstr>
      <vt:lpstr>无限状态生灭过程的平稳分布的解</vt:lpstr>
      <vt:lpstr>注</vt:lpstr>
      <vt:lpstr>例1</vt:lpstr>
      <vt:lpstr>例1(续)</vt:lpstr>
      <vt:lpstr>例2  机器维修问题</vt:lpstr>
      <vt:lpstr>例2(续1)</vt:lpstr>
      <vt:lpstr>例2(续2)</vt:lpstr>
      <vt:lpstr>例3  </vt:lpstr>
      <vt:lpstr>例3(续)</vt:lpstr>
      <vt:lpstr>例4  电话问题</vt:lpstr>
      <vt:lpstr>例4(续)</vt:lpstr>
      <vt:lpstr>本讲主要内容</vt:lpstr>
      <vt:lpstr>下一讲内容预告</vt:lpstr>
      <vt:lpstr>习  题  四</vt:lpstr>
      <vt:lpstr>习  题  四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顾小丰</dc:creator>
  <cp:lastModifiedBy>GuXF-QiuH</cp:lastModifiedBy>
  <cp:revision>46</cp:revision>
  <dcterms:created xsi:type="dcterms:W3CDTF">2002-12-17T04:12:09Z</dcterms:created>
  <dcterms:modified xsi:type="dcterms:W3CDTF">2018-12-12T16:04:48Z</dcterms:modified>
</cp:coreProperties>
</file>