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handoutMasterIdLst>
    <p:handoutMasterId r:id="rId29"/>
  </p:handoutMasterIdLst>
  <p:sldIdLst>
    <p:sldId id="257" r:id="rId2"/>
    <p:sldId id="272" r:id="rId3"/>
    <p:sldId id="371" r:id="rId4"/>
    <p:sldId id="262" r:id="rId5"/>
    <p:sldId id="263" r:id="rId6"/>
    <p:sldId id="264" r:id="rId7"/>
    <p:sldId id="265" r:id="rId8"/>
    <p:sldId id="266" r:id="rId9"/>
    <p:sldId id="267" r:id="rId10"/>
    <p:sldId id="268" r:id="rId11"/>
    <p:sldId id="269" r:id="rId12"/>
    <p:sldId id="270" r:id="rId13"/>
    <p:sldId id="271" r:id="rId14"/>
    <p:sldId id="372" r:id="rId15"/>
    <p:sldId id="361" r:id="rId16"/>
    <p:sldId id="362" r:id="rId17"/>
    <p:sldId id="363" r:id="rId18"/>
    <p:sldId id="364" r:id="rId19"/>
    <p:sldId id="365" r:id="rId20"/>
    <p:sldId id="366" r:id="rId21"/>
    <p:sldId id="367" r:id="rId22"/>
    <p:sldId id="368" r:id="rId23"/>
    <p:sldId id="369" r:id="rId24"/>
    <p:sldId id="370" r:id="rId25"/>
    <p:sldId id="378" r:id="rId26"/>
    <p:sldId id="332" r:id="rId27"/>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96FFFF"/>
    <a:srgbClr val="FF9900"/>
    <a:srgbClr val="FFFF00"/>
    <a:srgbClr val="CC00CC"/>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3" autoAdjust="0"/>
    <p:restoredTop sz="94660"/>
  </p:normalViewPr>
  <p:slideViewPr>
    <p:cSldViewPr>
      <p:cViewPr varScale="1">
        <p:scale>
          <a:sx n="66" d="100"/>
          <a:sy n="66" d="100"/>
        </p:scale>
        <p:origin x="1316" y="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notesViewPr>
    <p:cSldViewPr>
      <p:cViewPr varScale="1">
        <p:scale>
          <a:sx n="40" d="100"/>
          <a:sy n="40" d="100"/>
        </p:scale>
        <p:origin x="-154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CBDB4093-86E6-412A-8F5A-6995E643BF75}" type="slidenum">
              <a:rPr lang="en-US" altLang="zh-CN"/>
              <a:pPr>
                <a:defRPr/>
              </a:pPr>
              <a:t>‹#›</a:t>
            </a:fld>
            <a:endParaRPr lang="en-US" altLang="zh-CN"/>
          </a:p>
        </p:txBody>
      </p:sp>
    </p:spTree>
    <p:extLst>
      <p:ext uri="{BB962C8B-B14F-4D97-AF65-F5344CB8AC3E}">
        <p14:creationId xmlns:p14="http://schemas.microsoft.com/office/powerpoint/2010/main" val="133020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F3CD23F3-A4D1-4069-BDBB-530AA524E087}" type="slidenum">
              <a:rPr lang="en-US" altLang="zh-CN"/>
              <a:pPr>
                <a:defRPr/>
              </a:pPr>
              <a:t>‹#›</a:t>
            </a:fld>
            <a:endParaRPr lang="en-US" altLang="zh-CN"/>
          </a:p>
        </p:txBody>
      </p:sp>
    </p:spTree>
    <p:extLst>
      <p:ext uri="{BB962C8B-B14F-4D97-AF65-F5344CB8AC3E}">
        <p14:creationId xmlns:p14="http://schemas.microsoft.com/office/powerpoint/2010/main" val="13830965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8874BBD-17FF-4E2D-AB07-0549E07E67C5}" type="slidenum">
              <a:rPr lang="en-US" altLang="zh-CN" smtClean="0"/>
              <a:pPr>
                <a:spcBef>
                  <a:spcPct val="0"/>
                </a:spcBef>
              </a:pPr>
              <a:t>1</a:t>
            </a:fld>
            <a:endParaRPr lang="en-US" altLang="zh-CN" smtClean="0"/>
          </a:p>
        </p:txBody>
      </p:sp>
      <p:sp>
        <p:nvSpPr>
          <p:cNvPr id="7171" name="Rectangle 2"/>
          <p:cNvSpPr>
            <a:spLocks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27633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9FD3D28-9196-42C9-9417-AB2E0D90C4B0}" type="slidenum">
              <a:rPr lang="en-US" altLang="zh-CN" smtClean="0"/>
              <a:pPr>
                <a:spcBef>
                  <a:spcPct val="0"/>
                </a:spcBef>
              </a:pPr>
              <a:t>10</a:t>
            </a:fld>
            <a:endParaRPr lang="en-US" altLang="zh-CN" smtClean="0"/>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9470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AFA2A12-B8CF-414E-9366-2B70966CE201}" type="slidenum">
              <a:rPr lang="en-US" altLang="zh-CN" smtClean="0"/>
              <a:pPr>
                <a:spcBef>
                  <a:spcPct val="0"/>
                </a:spcBef>
              </a:pPr>
              <a:t>11</a:t>
            </a:fld>
            <a:endParaRPr lang="en-US" altLang="zh-CN" smtClean="0"/>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06551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A04DF6B-1237-44CD-A0F7-5A261FBDDF19}" type="slidenum">
              <a:rPr lang="en-US" altLang="zh-CN" smtClean="0"/>
              <a:pPr>
                <a:spcBef>
                  <a:spcPct val="0"/>
                </a:spcBef>
              </a:pPr>
              <a:t>12</a:t>
            </a:fld>
            <a:endParaRPr lang="en-US" altLang="zh-CN" smtClean="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1303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338F43-B369-4B7C-8E27-CE14C49D145B}" type="slidenum">
              <a:rPr lang="en-US" altLang="zh-CN" smtClean="0"/>
              <a:pPr>
                <a:spcBef>
                  <a:spcPct val="0"/>
                </a:spcBef>
              </a:pPr>
              <a:t>13</a:t>
            </a:fld>
            <a:endParaRPr lang="en-US" altLang="zh-CN" smtClean="0"/>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46763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8B7F92A-B0C8-4CE7-9028-C0D82FE9732C}" type="slidenum">
              <a:rPr lang="en-US" altLang="zh-CN" smtClean="0">
                <a:solidFill>
                  <a:srgbClr val="000000"/>
                </a:solidFill>
              </a:rPr>
              <a:pPr>
                <a:spcBef>
                  <a:spcPct val="0"/>
                </a:spcBef>
              </a:pPr>
              <a:t>14</a:t>
            </a:fld>
            <a:endParaRPr lang="en-US" altLang="zh-CN" smtClean="0">
              <a:solidFill>
                <a:srgbClr val="000000"/>
              </a:solidFill>
            </a:endParaRPr>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689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053AF1-0ACF-4AD7-A7AB-208F861E61B1}" type="slidenum">
              <a:rPr lang="en-US" altLang="zh-CN" smtClean="0">
                <a:solidFill>
                  <a:srgbClr val="000000"/>
                </a:solidFill>
              </a:rPr>
              <a:pPr>
                <a:spcBef>
                  <a:spcPct val="0"/>
                </a:spcBef>
              </a:pPr>
              <a:t>15</a:t>
            </a:fld>
            <a:endParaRPr lang="en-US" altLang="zh-CN" smtClean="0">
              <a:solidFill>
                <a:srgbClr val="000000"/>
              </a:solidFill>
            </a:endParaRPr>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00401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102F28A-C58C-4225-9D94-48B64F1C68C7}" type="slidenum">
              <a:rPr lang="en-US" altLang="zh-CN" smtClean="0">
                <a:solidFill>
                  <a:srgbClr val="000000"/>
                </a:solidFill>
              </a:rPr>
              <a:pPr>
                <a:spcBef>
                  <a:spcPct val="0"/>
                </a:spcBef>
              </a:pPr>
              <a:t>16</a:t>
            </a:fld>
            <a:endParaRPr lang="en-US" altLang="zh-CN" smtClean="0">
              <a:solidFill>
                <a:srgbClr val="000000"/>
              </a:solidFill>
            </a:endParaRPr>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72780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467BFD-3914-46AD-85B9-595F64F1B886}" type="slidenum">
              <a:rPr lang="en-US" altLang="zh-CN" smtClean="0">
                <a:solidFill>
                  <a:srgbClr val="000000"/>
                </a:solidFill>
              </a:rPr>
              <a:pPr>
                <a:spcBef>
                  <a:spcPct val="0"/>
                </a:spcBef>
              </a:pPr>
              <a:t>17</a:t>
            </a:fld>
            <a:endParaRPr lang="en-US" altLang="zh-CN" smtClean="0">
              <a:solidFill>
                <a:srgbClr val="000000"/>
              </a:solidFill>
            </a:endParaRPr>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38315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D3DA7C1-70DF-459C-8CC0-D001AAB92226}" type="slidenum">
              <a:rPr lang="en-US" altLang="zh-CN" smtClean="0">
                <a:solidFill>
                  <a:srgbClr val="000000"/>
                </a:solidFill>
              </a:rPr>
              <a:pPr>
                <a:spcBef>
                  <a:spcPct val="0"/>
                </a:spcBef>
              </a:pPr>
              <a:t>18</a:t>
            </a:fld>
            <a:endParaRPr lang="en-US" altLang="zh-CN" smtClean="0">
              <a:solidFill>
                <a:srgbClr val="000000"/>
              </a:solidFill>
            </a:endParaRPr>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61244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CB4126-79D3-4651-A952-35C9BBDB27A7}" type="slidenum">
              <a:rPr lang="en-US" altLang="zh-CN" smtClean="0">
                <a:solidFill>
                  <a:srgbClr val="000000"/>
                </a:solidFill>
              </a:rPr>
              <a:pPr>
                <a:spcBef>
                  <a:spcPct val="0"/>
                </a:spcBef>
              </a:pPr>
              <a:t>19</a:t>
            </a:fld>
            <a:endParaRPr lang="en-US" altLang="zh-CN" smtClean="0">
              <a:solidFill>
                <a:srgbClr val="000000"/>
              </a:solidFill>
            </a:endParaRPr>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7099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E27EED-E96E-4E56-9320-2DAA69F77332}" type="slidenum">
              <a:rPr lang="en-US" altLang="zh-CN" smtClean="0"/>
              <a:pPr>
                <a:spcBef>
                  <a:spcPct val="0"/>
                </a:spcBef>
              </a:pPr>
              <a:t>2</a:t>
            </a:fld>
            <a:endParaRPr lang="en-US" altLang="zh-CN" smtClean="0"/>
          </a:p>
        </p:txBody>
      </p:sp>
      <p:sp>
        <p:nvSpPr>
          <p:cNvPr id="9219" name="Rectangle 2"/>
          <p:cNvSpPr>
            <a:spLocks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07148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B7CB515-AAC8-4A9E-830D-BE137FE97FF3}" type="slidenum">
              <a:rPr lang="en-US" altLang="zh-CN" smtClean="0">
                <a:solidFill>
                  <a:srgbClr val="000000"/>
                </a:solidFill>
              </a:rPr>
              <a:pPr>
                <a:spcBef>
                  <a:spcPct val="0"/>
                </a:spcBef>
              </a:pPr>
              <a:t>20</a:t>
            </a:fld>
            <a:endParaRPr lang="en-US" altLang="zh-CN" smtClean="0">
              <a:solidFill>
                <a:srgbClr val="000000"/>
              </a:solidFill>
            </a:endParaRPr>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64041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97BD955-2F82-42EB-AD7B-7E5D3D4859CD}" type="slidenum">
              <a:rPr lang="en-US" altLang="zh-CN" smtClean="0">
                <a:solidFill>
                  <a:srgbClr val="000000"/>
                </a:solidFill>
              </a:rPr>
              <a:pPr>
                <a:spcBef>
                  <a:spcPct val="0"/>
                </a:spcBef>
              </a:pPr>
              <a:t>21</a:t>
            </a:fld>
            <a:endParaRPr lang="en-US" altLang="zh-CN" smtClean="0">
              <a:solidFill>
                <a:srgbClr val="000000"/>
              </a:solidFill>
            </a:endParaRPr>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9532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04504A-9026-4140-9800-986EC9395353}" type="slidenum">
              <a:rPr lang="en-US" altLang="zh-CN" smtClean="0">
                <a:solidFill>
                  <a:srgbClr val="000000"/>
                </a:solidFill>
              </a:rPr>
              <a:pPr>
                <a:spcBef>
                  <a:spcPct val="0"/>
                </a:spcBef>
              </a:pPr>
              <a:t>22</a:t>
            </a:fld>
            <a:endParaRPr lang="en-US" altLang="zh-CN" smtClean="0">
              <a:solidFill>
                <a:srgbClr val="000000"/>
              </a:solidFill>
            </a:endParaRPr>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44149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2ADF46-743B-4640-B039-5FB9A0808319}" type="slidenum">
              <a:rPr lang="en-US" altLang="zh-CN" smtClean="0">
                <a:solidFill>
                  <a:srgbClr val="000000"/>
                </a:solidFill>
              </a:rPr>
              <a:pPr>
                <a:spcBef>
                  <a:spcPct val="0"/>
                </a:spcBef>
              </a:pPr>
              <a:t>23</a:t>
            </a:fld>
            <a:endParaRPr lang="en-US" altLang="zh-CN" smtClean="0">
              <a:solidFill>
                <a:srgbClr val="000000"/>
              </a:solidFill>
            </a:endParaRPr>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18968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5BAA68C-BB7B-4262-8569-78C4E4D3828A}" type="slidenum">
              <a:rPr lang="en-US" altLang="zh-CN" smtClean="0">
                <a:solidFill>
                  <a:srgbClr val="000000"/>
                </a:solidFill>
              </a:rPr>
              <a:pPr>
                <a:spcBef>
                  <a:spcPct val="0"/>
                </a:spcBef>
              </a:pPr>
              <a:t>24</a:t>
            </a:fld>
            <a:endParaRPr lang="en-US" altLang="zh-CN" smtClean="0">
              <a:solidFill>
                <a:srgbClr val="000000"/>
              </a:solidFill>
            </a:endParaRPr>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6810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ADD317-1066-48D9-A39D-A2773032D8E5}" type="slidenum">
              <a:rPr lang="en-US" altLang="zh-CN" smtClean="0">
                <a:solidFill>
                  <a:srgbClr val="000000"/>
                </a:solidFill>
              </a:rPr>
              <a:pPr>
                <a:spcBef>
                  <a:spcPct val="0"/>
                </a:spcBef>
              </a:pPr>
              <a:t>25</a:t>
            </a:fld>
            <a:endParaRPr lang="en-US" altLang="zh-CN" smtClean="0">
              <a:solidFill>
                <a:srgbClr val="000000"/>
              </a:solidFill>
            </a:endParaRPr>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4004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2E70DA4-08DC-4F3D-96EF-13170A38DB81}" type="slidenum">
              <a:rPr lang="en-US" altLang="zh-CN" smtClean="0"/>
              <a:pPr>
                <a:spcBef>
                  <a:spcPct val="0"/>
                </a:spcBef>
              </a:pPr>
              <a:t>26</a:t>
            </a:fld>
            <a:endParaRPr lang="en-US" altLang="zh-CN" smtClean="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29211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5B3126-ADCC-4B1F-B4FC-B9BC5FB33195}" type="slidenum">
              <a:rPr lang="en-US" altLang="zh-CN" smtClean="0">
                <a:solidFill>
                  <a:srgbClr val="000000"/>
                </a:solidFill>
              </a:rPr>
              <a:pPr>
                <a:spcBef>
                  <a:spcPct val="0"/>
                </a:spcBef>
              </a:pPr>
              <a:t>3</a:t>
            </a:fld>
            <a:endParaRPr lang="en-US" altLang="zh-CN" smtClean="0">
              <a:solidFill>
                <a:srgbClr val="000000"/>
              </a:solidFill>
            </a:endParaRPr>
          </a:p>
        </p:txBody>
      </p:sp>
      <p:sp>
        <p:nvSpPr>
          <p:cNvPr id="11267" name="Rectangle 2"/>
          <p:cNvSpPr>
            <a:spLocks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4156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699FD-B3BD-4124-8D2C-32752D7F23B9}" type="slidenum">
              <a:rPr lang="en-US" altLang="zh-CN" smtClean="0"/>
              <a:pPr>
                <a:spcBef>
                  <a:spcPct val="0"/>
                </a:spcBef>
              </a:pPr>
              <a:t>4</a:t>
            </a:fld>
            <a:endParaRPr lang="en-US" altLang="zh-CN" smtClean="0"/>
          </a:p>
        </p:txBody>
      </p:sp>
      <p:sp>
        <p:nvSpPr>
          <p:cNvPr id="13315" name="Rectangle 2"/>
          <p:cNvSpPr>
            <a:spLocks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1847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94DF1A-7230-43BD-8C86-239C016FBF3E}" type="slidenum">
              <a:rPr lang="en-US" altLang="zh-CN" smtClean="0"/>
              <a:pPr>
                <a:spcBef>
                  <a:spcPct val="0"/>
                </a:spcBef>
              </a:pPr>
              <a:t>5</a:t>
            </a:fld>
            <a:endParaRPr lang="en-US" altLang="zh-CN" smtClean="0"/>
          </a:p>
        </p:txBody>
      </p:sp>
      <p:sp>
        <p:nvSpPr>
          <p:cNvPr id="15363" name="Rectangle 2"/>
          <p:cNvSpPr>
            <a:spLocks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8241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4B6DCAC-594A-47BE-9E8B-341CE6B04C0D}" type="slidenum">
              <a:rPr lang="en-US" altLang="zh-CN" smtClean="0"/>
              <a:pPr>
                <a:spcBef>
                  <a:spcPct val="0"/>
                </a:spcBef>
              </a:pPr>
              <a:t>6</a:t>
            </a:fld>
            <a:endParaRPr lang="en-US" altLang="zh-CN" smtClean="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8636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0262D3E-183A-4476-A615-317C960BA039}" type="slidenum">
              <a:rPr lang="en-US" altLang="zh-CN" smtClean="0"/>
              <a:pPr>
                <a:spcBef>
                  <a:spcPct val="0"/>
                </a:spcBef>
              </a:pPr>
              <a:t>7</a:t>
            </a:fld>
            <a:endParaRPr lang="en-US" altLang="zh-CN" smtClean="0"/>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6572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D3AF2CA-D6DA-4ABC-A4C9-746E42CC078C}" type="slidenum">
              <a:rPr lang="en-US" altLang="zh-CN" smtClean="0"/>
              <a:pPr>
                <a:spcBef>
                  <a:spcPct val="0"/>
                </a:spcBef>
              </a:pPr>
              <a:t>8</a:t>
            </a:fld>
            <a:endParaRPr lang="en-US" altLang="zh-CN" smtClean="0"/>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92256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CC7F8D-52C8-47C5-8D87-AF3D826B610F}" type="slidenum">
              <a:rPr lang="en-US" altLang="zh-CN" smtClean="0"/>
              <a:pPr>
                <a:spcBef>
                  <a:spcPct val="0"/>
                </a:spcBef>
              </a:pPr>
              <a:t>9</a:t>
            </a:fld>
            <a:endParaRPr lang="en-US" altLang="zh-CN" smtClean="0"/>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36634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userDrawn="1"/>
        </p:nvGraphicFramePr>
        <p:xfrm>
          <a:off x="3124200" y="0"/>
          <a:ext cx="2743200" cy="2506663"/>
        </p:xfrm>
        <a:graphic>
          <a:graphicData uri="http://schemas.openxmlformats.org/presentationml/2006/ole">
            <mc:AlternateContent xmlns:mc="http://schemas.openxmlformats.org/markup-compatibility/2006">
              <mc:Choice xmlns:v="urn:schemas-microsoft-com:vml" Requires="v">
                <p:oleObj spid="_x0000_s61442" name="BMP 图象" r:id="rId3" imgW="885949" imgH="809738" progId="Paint.Picture">
                  <p:embed/>
                </p:oleObj>
              </mc:Choice>
              <mc:Fallback>
                <p:oleObj name="BMP 图象" r:id="rId3" imgW="885949" imgH="8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0"/>
                        <a:ext cx="2743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 name="Rectangle 2"/>
          <p:cNvSpPr>
            <a:spLocks noGrp="1" noChangeArrowheads="1"/>
          </p:cNvSpPr>
          <p:nvPr>
            <p:ph type="ctrTitle"/>
          </p:nvPr>
        </p:nvSpPr>
        <p:spPr>
          <a:xfrm>
            <a:off x="685800" y="2552700"/>
            <a:ext cx="7772400" cy="609600"/>
          </a:xfrm>
        </p:spPr>
        <p:txBody>
          <a:bodyPr/>
          <a:lstStyle>
            <a:lvl1pPr>
              <a:defRPr/>
            </a:lvl1pPr>
          </a:lstStyle>
          <a:p>
            <a:r>
              <a:rPr lang="zh-CN" altLang="en-US"/>
              <a:t>单击此处编辑母版标题样式</a:t>
            </a:r>
          </a:p>
        </p:txBody>
      </p:sp>
      <p:sp>
        <p:nvSpPr>
          <p:cNvPr id="7171" name="Rectangle 3"/>
          <p:cNvSpPr>
            <a:spLocks noGrp="1" noChangeArrowheads="1"/>
          </p:cNvSpPr>
          <p:nvPr>
            <p:ph type="subTitle" idx="1"/>
          </p:nvPr>
        </p:nvSpPr>
        <p:spPr>
          <a:xfrm>
            <a:off x="1371600" y="3886200"/>
            <a:ext cx="6400800" cy="512763"/>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406655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endParaRPr>
          </a:p>
        </p:txBody>
      </p:sp>
      <p:pic>
        <p:nvPicPr>
          <p:cNvPr id="5" name="Picture 8" descr="minispir"/>
          <p:cNvPicPr>
            <a:picLocks noChangeAspect="1" noChangeArrowheads="1"/>
          </p:cNvPicPr>
          <p:nvPr userDrawn="1"/>
        </p:nvPicPr>
        <p:blipFill>
          <a:blip r:embed="rId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endParaRPr>
          </a:p>
        </p:txBody>
      </p:sp>
      <p:sp>
        <p:nvSpPr>
          <p:cNvPr id="7"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endParaRPr>
          </a:p>
        </p:txBody>
      </p:sp>
      <p:sp>
        <p:nvSpPr>
          <p:cNvPr id="8"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endParaRPr>
          </a:p>
        </p:txBody>
      </p:sp>
      <p:graphicFrame>
        <p:nvGraphicFramePr>
          <p:cNvPr id="9"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62466" name="BMP 图象" r:id="rId4" imgW="885949" imgH="809738" progId="Paint.Picture">
                  <p:embed/>
                </p:oleObj>
              </mc:Choice>
              <mc:Fallback>
                <p:oleObj name="BMP 图象" r:id="rId4" imgW="885949" imgH="8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lvl1pPr>
              <a:defRPr>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3000" y="1143000"/>
            <a:ext cx="7696200" cy="2142125"/>
          </a:xfrm>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Rectangle 4"/>
          <p:cNvSpPr>
            <a:spLocks noGrp="1" noChangeArrowheads="1"/>
          </p:cNvSpPr>
          <p:nvPr>
            <p:ph type="dt" sz="half" idx="10"/>
          </p:nvPr>
        </p:nvSpPr>
        <p:spPr/>
        <p:txBody>
          <a:bodyPr/>
          <a:lstStyle>
            <a:lvl1pPr>
              <a:defRPr/>
            </a:lvl1pPr>
          </a:lstStyle>
          <a:p>
            <a:pPr>
              <a:defRPr/>
            </a:pPr>
            <a:fld id="{8DB83E88-4692-49EE-B619-6B094EEB597E}" type="datetime1">
              <a:rPr lang="zh-CN" altLang="en-US"/>
              <a:pPr>
                <a:defRPr/>
              </a:pPr>
              <a:t>2018/12/13</a:t>
            </a:fld>
            <a:endParaRPr lang="en-US" altLang="zh-CN"/>
          </a:p>
        </p:txBody>
      </p:sp>
      <p:sp>
        <p:nvSpPr>
          <p:cNvPr id="11" name="Rectangle 5"/>
          <p:cNvSpPr>
            <a:spLocks noGrp="1" noChangeArrowheads="1"/>
          </p:cNvSpPr>
          <p:nvPr>
            <p:ph type="ftr" sz="quarter" idx="11"/>
          </p:nvPr>
        </p:nvSpPr>
        <p:spPr/>
        <p:txBody>
          <a:bodyPr/>
          <a:lstStyle>
            <a:lvl1pPr>
              <a:defRPr/>
            </a:lvl1pPr>
          </a:lstStyle>
          <a:p>
            <a:pPr>
              <a:defRPr/>
            </a:pPr>
            <a:r>
              <a:rPr lang="zh-CN" altLang="en-US"/>
              <a:t>信息与软件工程学院　顾小丰</a:t>
            </a:r>
            <a:endParaRPr lang="en-US" altLang="zh-CN"/>
          </a:p>
        </p:txBody>
      </p:sp>
      <p:sp>
        <p:nvSpPr>
          <p:cNvPr id="12" name="Rectangle 6"/>
          <p:cNvSpPr>
            <a:spLocks noGrp="1" noChangeArrowheads="1"/>
          </p:cNvSpPr>
          <p:nvPr>
            <p:ph type="sldNum" sz="quarter" idx="12"/>
          </p:nvPr>
        </p:nvSpPr>
        <p:spPr/>
        <p:txBody>
          <a:bodyPr/>
          <a:lstStyle>
            <a:lvl1pPr>
              <a:defRPr/>
            </a:lvl1pPr>
          </a:lstStyle>
          <a:p>
            <a:pPr>
              <a:defRPr/>
            </a:pPr>
            <a:r>
              <a:rPr lang="en-US" altLang="zh-CN"/>
              <a:t>26</a:t>
            </a:r>
            <a:r>
              <a:rPr lang="zh-CN" altLang="en-US"/>
              <a:t>－</a:t>
            </a:r>
            <a:fld id="{68C77EA4-95BE-4621-B672-21A9D98FF5BD}" type="slidenum">
              <a:rPr lang="zh-CN" altLang="en-US"/>
              <a:pPr>
                <a:defRPr/>
              </a:pPr>
              <a:t>‹#›</a:t>
            </a:fld>
            <a:endParaRPr lang="zh-CN" altLang="en-US"/>
          </a:p>
        </p:txBody>
      </p:sp>
    </p:spTree>
    <p:extLst>
      <p:ext uri="{BB962C8B-B14F-4D97-AF65-F5344CB8AC3E}">
        <p14:creationId xmlns:p14="http://schemas.microsoft.com/office/powerpoint/2010/main" val="1936139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3429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116013" y="1143000"/>
            <a:ext cx="76962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p:txBody>
      </p:sp>
      <p:sp>
        <p:nvSpPr>
          <p:cNvPr id="1028"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endParaRPr>
          </a:p>
        </p:txBody>
      </p:sp>
      <p:pic>
        <p:nvPicPr>
          <p:cNvPr id="1029" name="Picture 8" descr="minispir"/>
          <p:cNvPicPr>
            <a:picLocks noChangeAspect="1" noChangeArrowheads="1"/>
          </p:cNvPicPr>
          <p:nvPr userDrawn="1"/>
        </p:nvPicPr>
        <p:blipFill>
          <a:blip r:embed="rId5">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endParaRPr>
          </a:p>
        </p:txBody>
      </p:sp>
      <p:sp>
        <p:nvSpPr>
          <p:cNvPr id="1031"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endParaRPr>
          </a:p>
        </p:txBody>
      </p:sp>
      <p:sp>
        <p:nvSpPr>
          <p:cNvPr id="1032"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endParaRPr>
          </a:p>
        </p:txBody>
      </p:sp>
      <p:graphicFrame>
        <p:nvGraphicFramePr>
          <p:cNvPr id="1033"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037" name="BMP 图象" r:id="rId6" imgW="885949" imgH="809738" progId="Paint.Picture">
                  <p:embed/>
                </p:oleObj>
              </mc:Choice>
              <mc:Fallback>
                <p:oleObj name="BMP 图象" r:id="rId6" imgW="885949" imgH="809738" progId="Paint.Picture">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4"/>
          <p:cNvSpPr>
            <a:spLocks noGrp="1" noChangeArrowheads="1"/>
          </p:cNvSpPr>
          <p:nvPr>
            <p:ph type="dt" sz="half" idx="2"/>
          </p:nvPr>
        </p:nvSpPr>
        <p:spPr bwMode="auto">
          <a:xfrm>
            <a:off x="1143000" y="6569075"/>
            <a:ext cx="16764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eaLnBrk="1" hangingPunct="1">
              <a:defRPr sz="1800" b="1">
                <a:solidFill>
                  <a:srgbClr val="00FF00"/>
                </a:solidFill>
                <a:latin typeface="+mn-ea"/>
                <a:ea typeface="+mn-ea"/>
              </a:defRPr>
            </a:lvl1pPr>
          </a:lstStyle>
          <a:p>
            <a:pPr>
              <a:defRPr/>
            </a:pPr>
            <a:fld id="{83412125-A195-453E-9AE3-08BCB81889EF}" type="datetime1">
              <a:rPr lang="zh-CN" altLang="en-US"/>
              <a:pPr>
                <a:defRPr/>
              </a:pPr>
              <a:t>2018/12/13</a:t>
            </a:fld>
            <a:endParaRPr lang="en-US" altLang="zh-CN"/>
          </a:p>
        </p:txBody>
      </p:sp>
      <p:sp>
        <p:nvSpPr>
          <p:cNvPr id="4" name="Rectangle 5"/>
          <p:cNvSpPr>
            <a:spLocks noGrp="1" noChangeArrowheads="1"/>
          </p:cNvSpPr>
          <p:nvPr>
            <p:ph type="ftr" sz="quarter" idx="3"/>
          </p:nvPr>
        </p:nvSpPr>
        <p:spPr bwMode="auto">
          <a:xfrm>
            <a:off x="2819400" y="6569075"/>
            <a:ext cx="4191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1" hangingPunct="1">
              <a:defRPr sz="1800" b="1">
                <a:solidFill>
                  <a:srgbClr val="00FF00"/>
                </a:solidFill>
                <a:latin typeface="+mn-ea"/>
                <a:ea typeface="+mn-ea"/>
              </a:defRPr>
            </a:lvl1pPr>
          </a:lstStyle>
          <a:p>
            <a:pPr>
              <a:defRPr/>
            </a:pPr>
            <a:r>
              <a:rPr lang="zh-CN" altLang="en-US"/>
              <a:t>信息与软件工程学院　顾小丰</a:t>
            </a:r>
            <a:endParaRPr lang="en-US" altLang="zh-CN"/>
          </a:p>
        </p:txBody>
      </p:sp>
      <p:sp>
        <p:nvSpPr>
          <p:cNvPr id="2" name="Rectangle 6"/>
          <p:cNvSpPr>
            <a:spLocks noGrp="1" noChangeArrowheads="1"/>
          </p:cNvSpPr>
          <p:nvPr>
            <p:ph type="sldNum" sz="quarter" idx="4"/>
          </p:nvPr>
        </p:nvSpPr>
        <p:spPr bwMode="auto">
          <a:xfrm>
            <a:off x="7086600" y="6569075"/>
            <a:ext cx="1524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1800" b="1">
                <a:solidFill>
                  <a:srgbClr val="00FF00"/>
                </a:solidFill>
                <a:latin typeface="宋体" panose="02010600030101010101" pitchFamily="2" charset="-122"/>
                <a:ea typeface="宋体" panose="02010600030101010101" pitchFamily="2" charset="-122"/>
              </a:defRPr>
            </a:lvl1pPr>
          </a:lstStyle>
          <a:p>
            <a:pPr>
              <a:defRPr/>
            </a:pPr>
            <a:r>
              <a:rPr lang="en-US" altLang="zh-CN"/>
              <a:t>31</a:t>
            </a:r>
            <a:r>
              <a:rPr lang="zh-CN" altLang="en-US"/>
              <a:t>－</a:t>
            </a:r>
            <a:fld id="{89F5A96B-2BBF-4B93-A787-E0F527965F4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p:txStyles>
    <p:titleStyle>
      <a:lvl1pPr algn="ctr" rtl="0" eaLnBrk="0" fontAlgn="base" hangingPunct="0">
        <a:spcBef>
          <a:spcPct val="0"/>
        </a:spcBef>
        <a:spcAft>
          <a:spcPct val="0"/>
        </a:spcAft>
        <a:defRPr kumimoji="1" sz="4000" b="1">
          <a:solidFill>
            <a:srgbClr val="CC00CC"/>
          </a:solidFill>
          <a:latin typeface="+mn-lt"/>
          <a:ea typeface="黑体" pitchFamily="2" charset="-122"/>
          <a:cs typeface="+mj-cs"/>
        </a:defRPr>
      </a:lvl1pPr>
      <a:lvl2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2pPr>
      <a:lvl3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3pPr>
      <a:lvl4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4pPr>
      <a:lvl5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5pPr>
      <a:lvl6pPr marL="457200" algn="ctr" rtl="0" fontAlgn="base">
        <a:spcBef>
          <a:spcPct val="0"/>
        </a:spcBef>
        <a:spcAft>
          <a:spcPct val="0"/>
        </a:spcAft>
        <a:defRPr kumimoji="1" sz="4000" b="1">
          <a:solidFill>
            <a:srgbClr val="CC00CC"/>
          </a:solidFill>
          <a:latin typeface="Times New Roman" pitchFamily="18" charset="0"/>
          <a:ea typeface="宋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宋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宋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宋体" pitchFamily="2" charset="-122"/>
        </a:defRPr>
      </a:lvl9pPr>
    </p:titleStyle>
    <p:bodyStyle>
      <a:lvl1pPr marL="533400" indent="-533400" algn="l" rtl="0" eaLnBrk="0" fontAlgn="base" hangingPunct="0">
        <a:lnSpc>
          <a:spcPct val="120000"/>
        </a:lnSpc>
        <a:spcBef>
          <a:spcPct val="0"/>
        </a:spcBef>
        <a:spcAft>
          <a:spcPct val="0"/>
        </a:spcAft>
        <a:buClr>
          <a:srgbClr val="00FF00"/>
        </a:buClr>
        <a:buFont typeface="Wingdings" panose="05000000000000000000" pitchFamily="2" charset="2"/>
        <a:buAutoNum type="arabicPeriod"/>
        <a:defRPr kumimoji="1" sz="2800" b="1">
          <a:solidFill>
            <a:schemeClr val="tx1"/>
          </a:solidFill>
          <a:latin typeface="+mn-lt"/>
          <a:ea typeface="黑体" pitchFamily="2" charset="-122"/>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黑体" pitchFamily="2" charset="-122"/>
        </a:defRPr>
      </a:lvl2pPr>
      <a:lvl3pPr marL="1371600" indent="-457200" algn="l" rtl="0" eaLnBrk="0" fontAlgn="base" hangingPunct="0">
        <a:spcBef>
          <a:spcPct val="20000"/>
        </a:spcBef>
        <a:spcAft>
          <a:spcPct val="0"/>
        </a:spcAft>
        <a:buChar char="•"/>
        <a:defRPr kumimoji="1" sz="2400">
          <a:solidFill>
            <a:schemeClr val="tx1"/>
          </a:solidFill>
          <a:latin typeface="+mn-lt"/>
          <a:ea typeface="+mn-ea"/>
        </a:defRPr>
      </a:lvl3pPr>
      <a:lvl4pPr marL="1752600" indent="-381000" algn="l" rtl="0" eaLnBrk="0" fontAlgn="base" hangingPunct="0">
        <a:spcBef>
          <a:spcPct val="20000"/>
        </a:spcBef>
        <a:spcAft>
          <a:spcPct val="0"/>
        </a:spcAft>
        <a:buChar char="–"/>
        <a:defRPr kumimoji="1" sz="2000">
          <a:solidFill>
            <a:schemeClr val="tx1"/>
          </a:solidFill>
          <a:latin typeface="+mn-lt"/>
          <a:ea typeface="+mn-ea"/>
        </a:defRPr>
      </a:lvl4pPr>
      <a:lvl5pPr marL="2209800" indent="-381000" algn="l" rtl="0" eaLnBrk="0" fontAlgn="base" hangingPunct="0">
        <a:spcBef>
          <a:spcPct val="20000"/>
        </a:spcBef>
        <a:spcAft>
          <a:spcPct val="0"/>
        </a:spcAft>
        <a:buChar char="»"/>
        <a:defRPr kumimoji="1" sz="2000">
          <a:solidFill>
            <a:schemeClr val="tx1"/>
          </a:solidFill>
          <a:latin typeface="+mn-lt"/>
          <a:ea typeface="+mn-ea"/>
        </a:defRPr>
      </a:lvl5pPr>
      <a:lvl6pPr marL="2667000" indent="-381000" algn="l" rtl="0" fontAlgn="base">
        <a:spcBef>
          <a:spcPct val="20000"/>
        </a:spcBef>
        <a:spcAft>
          <a:spcPct val="0"/>
        </a:spcAft>
        <a:buChar char="»"/>
        <a:defRPr kumimoji="1" sz="2000">
          <a:solidFill>
            <a:schemeClr val="tx1"/>
          </a:solidFill>
          <a:latin typeface="+mn-lt"/>
          <a:ea typeface="+mn-ea"/>
        </a:defRPr>
      </a:lvl6pPr>
      <a:lvl7pPr marL="3124200" indent="-381000" algn="l" rtl="0" fontAlgn="base">
        <a:spcBef>
          <a:spcPct val="20000"/>
        </a:spcBef>
        <a:spcAft>
          <a:spcPct val="0"/>
        </a:spcAft>
        <a:buChar char="»"/>
        <a:defRPr kumimoji="1" sz="2000">
          <a:solidFill>
            <a:schemeClr val="tx1"/>
          </a:solidFill>
          <a:latin typeface="+mn-lt"/>
          <a:ea typeface="+mn-ea"/>
        </a:defRPr>
      </a:lvl7pPr>
      <a:lvl8pPr marL="3581400" indent="-381000" algn="l" rtl="0" fontAlgn="base">
        <a:spcBef>
          <a:spcPct val="20000"/>
        </a:spcBef>
        <a:spcAft>
          <a:spcPct val="0"/>
        </a:spcAft>
        <a:buChar char="»"/>
        <a:defRPr kumimoji="1" sz="2000">
          <a:solidFill>
            <a:schemeClr val="tx1"/>
          </a:solidFill>
          <a:latin typeface="+mn-lt"/>
          <a:ea typeface="+mn-ea"/>
        </a:defRPr>
      </a:lvl8pPr>
      <a:lvl9pPr marL="4038600" indent="-3810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5.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7.wmf"/><Relationship Id="rId4" Type="http://schemas.openxmlformats.org/officeDocument/2006/relationships/oleObject" Target="../embeddings/oleObject8.bin"/><Relationship Id="rId9" Type="http://schemas.openxmlformats.org/officeDocument/2006/relationships/image" Target="../media/image9.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9.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0.wmf"/><Relationship Id="rId4" Type="http://schemas.openxmlformats.org/officeDocument/2006/relationships/oleObject" Target="../embeddings/oleObject11.bin"/><Relationship Id="rId9"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0.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3.wmf"/><Relationship Id="rId4" Type="http://schemas.openxmlformats.org/officeDocument/2006/relationships/oleObject" Target="../embeddings/oleObject14.bin"/><Relationship Id="rId9" Type="http://schemas.openxmlformats.org/officeDocument/2006/relationships/image" Target="../media/image15.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8.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4.wmf"/><Relationship Id="rId3" Type="http://schemas.openxmlformats.org/officeDocument/2006/relationships/notesSlide" Target="../notesSlides/notesSlide22.xml"/><Relationship Id="rId7" Type="http://schemas.openxmlformats.org/officeDocument/2006/relationships/image" Target="../media/image21.wmf"/><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2.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2.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3.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 Id="rId9" Type="http://schemas.openxmlformats.org/officeDocument/2006/relationships/image" Target="../media/image2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4.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28.wmf"/><Relationship Id="rId4" Type="http://schemas.openxmlformats.org/officeDocument/2006/relationships/oleObject" Target="../embeddings/oleObject29.bin"/><Relationship Id="rId9" Type="http://schemas.openxmlformats.org/officeDocument/2006/relationships/image" Target="../media/image30.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590800"/>
            <a:ext cx="8534400" cy="1219200"/>
          </a:xfrm>
        </p:spPr>
        <p:txBody>
          <a:bodyPr/>
          <a:lstStyle/>
          <a:p>
            <a:pPr eaLnBrk="1" hangingPunct="1"/>
            <a:r>
              <a:rPr lang="zh-CN" altLang="en-US" sz="8000" smtClean="0">
                <a:latin typeface="华文行楷" panose="02010800040101010101" pitchFamily="2" charset="-122"/>
                <a:ea typeface="华文行楷" panose="02010800040101010101" pitchFamily="2" charset="-122"/>
              </a:rPr>
              <a:t>随机过程与排队论</a:t>
            </a:r>
          </a:p>
        </p:txBody>
      </p:sp>
      <p:sp>
        <p:nvSpPr>
          <p:cNvPr id="3075" name="Rectangle 3"/>
          <p:cNvSpPr>
            <a:spLocks noGrp="1" noChangeArrowheads="1"/>
          </p:cNvSpPr>
          <p:nvPr>
            <p:ph type="subTitle" idx="1"/>
          </p:nvPr>
        </p:nvSpPr>
        <p:spPr>
          <a:xfrm>
            <a:off x="762000" y="4038600"/>
            <a:ext cx="7772400" cy="2635250"/>
          </a:xfrm>
        </p:spPr>
        <p:txBody>
          <a:bodyPr/>
          <a:lstStyle/>
          <a:p>
            <a:pPr eaLnBrk="1" hangingPunct="1"/>
            <a:r>
              <a:rPr lang="zh-CN" altLang="en-US" sz="3600" smtClean="0">
                <a:solidFill>
                  <a:srgbClr val="0000CC"/>
                </a:solidFill>
                <a:latin typeface="华文行楷" panose="02010800040101010101" pitchFamily="2" charset="-122"/>
                <a:ea typeface="华文行楷" panose="02010800040101010101" pitchFamily="2" charset="-122"/>
              </a:rPr>
              <a:t>信息与软件工程学院</a:t>
            </a:r>
          </a:p>
          <a:p>
            <a:pPr eaLnBrk="1" hangingPunct="1"/>
            <a:r>
              <a:rPr lang="zh-CN" altLang="en-US" sz="3600" smtClean="0">
                <a:solidFill>
                  <a:srgbClr val="CC00CC"/>
                </a:solidFill>
                <a:latin typeface="华文行楷" panose="02010800040101010101" pitchFamily="2" charset="-122"/>
                <a:ea typeface="华文行楷" panose="02010800040101010101" pitchFamily="2" charset="-122"/>
              </a:rPr>
              <a:t>顾小丰</a:t>
            </a:r>
          </a:p>
          <a:p>
            <a:pPr eaLnBrk="1" hangingPunct="1"/>
            <a:r>
              <a:rPr lang="en-US" altLang="zh-CN" sz="3600" smtClean="0">
                <a:solidFill>
                  <a:srgbClr val="6600CC"/>
                </a:solidFill>
                <a:ea typeface="华文行楷" panose="02010800040101010101" pitchFamily="2" charset="-122"/>
              </a:rPr>
              <a:t>Email</a:t>
            </a:r>
            <a:r>
              <a:rPr lang="zh-CN" altLang="en-US" sz="3600" smtClean="0">
                <a:solidFill>
                  <a:srgbClr val="6600CC"/>
                </a:solidFill>
                <a:ea typeface="华文行楷" panose="02010800040101010101" pitchFamily="2" charset="-122"/>
              </a:rPr>
              <a:t>：</a:t>
            </a:r>
            <a:r>
              <a:rPr lang="en-US" altLang="zh-CN" sz="3600" smtClean="0">
                <a:solidFill>
                  <a:srgbClr val="6600CC"/>
                </a:solidFill>
                <a:ea typeface="华文行楷" panose="02010800040101010101" pitchFamily="2" charset="-122"/>
              </a:rPr>
              <a:t>guxf@uestc.edu.cn</a:t>
            </a:r>
          </a:p>
          <a:p>
            <a:pPr eaLnBrk="1" hangingPunct="1"/>
            <a:fld id="{E75E25E5-DF66-404F-97DC-9024E0362E2C}" type="datetime3">
              <a:rPr lang="zh-CN" altLang="en-US" sz="3600" smtClean="0">
                <a:solidFill>
                  <a:srgbClr val="0000FF"/>
                </a:solidFill>
                <a:ea typeface="华文行楷" panose="02010800040101010101" pitchFamily="2" charset="-122"/>
              </a:rPr>
              <a:pPr eaLnBrk="1" hangingPunct="1"/>
              <a:t>2018年12月13日星期四</a:t>
            </a:fld>
            <a:endParaRPr lang="en-US" altLang="zh-CN" sz="3600" smtClean="0">
              <a:solidFill>
                <a:srgbClr val="0000FF"/>
              </a:solidFill>
              <a:ea typeface="华文行楷"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74"/>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p:cTn id="13" dur="1000" fill="hold"/>
                                        <p:tgtEl>
                                          <p:spTgt spid="3075">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075">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07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075">
                                            <p:txEl>
                                              <p:pRg st="0" end="0"/>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1000" fill="hold"/>
                                        <p:tgtEl>
                                          <p:spTgt spid="3075">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075">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07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075">
                                            <p:txEl>
                                              <p:pRg st="1" end="1"/>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3075">
                                            <p:txEl>
                                              <p:pRg st="2" end="2"/>
                                            </p:txEl>
                                          </p:spTgt>
                                        </p:tgtEl>
                                        <p:attrNameLst>
                                          <p:attrName>style.visibility</p:attrName>
                                        </p:attrNameLst>
                                      </p:cBhvr>
                                      <p:to>
                                        <p:strVal val="visible"/>
                                      </p:to>
                                    </p:set>
                                    <p:anim calcmode="lin" valueType="num">
                                      <p:cBhvr>
                                        <p:cTn id="25" dur="1000" fill="hold"/>
                                        <p:tgtEl>
                                          <p:spTgt spid="3075">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075">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07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075">
                                            <p:txEl>
                                              <p:pRg st="2" end="2"/>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3075">
                                            <p:txEl>
                                              <p:pRg st="3" end="3"/>
                                            </p:txEl>
                                          </p:spTgt>
                                        </p:tgtEl>
                                        <p:attrNameLst>
                                          <p:attrName>style.visibility</p:attrName>
                                        </p:attrNameLst>
                                      </p:cBhvr>
                                      <p:to>
                                        <p:strVal val="visible"/>
                                      </p:to>
                                    </p:set>
                                    <p:anim calcmode="lin" valueType="num">
                                      <p:cBhvr>
                                        <p:cTn id="31" dur="1000" fill="hold"/>
                                        <p:tgtEl>
                                          <p:spTgt spid="307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07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07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07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服务机构</a:t>
            </a:r>
          </a:p>
        </p:txBody>
      </p:sp>
      <p:sp>
        <p:nvSpPr>
          <p:cNvPr id="265219" name="Rectangle 3"/>
          <p:cNvSpPr>
            <a:spLocks noGrp="1" noChangeArrowheads="1"/>
          </p:cNvSpPr>
          <p:nvPr>
            <p:ph idx="1"/>
          </p:nvPr>
        </p:nvSpPr>
        <p:spPr>
          <a:xfrm>
            <a:off x="1143000" y="1333500"/>
            <a:ext cx="7620000" cy="3186113"/>
          </a:xfrm>
        </p:spPr>
        <p:txBody>
          <a:bodyPr/>
          <a:lstStyle/>
          <a:p>
            <a:pPr eaLnBrk="1" hangingPunct="1">
              <a:lnSpc>
                <a:spcPct val="130000"/>
              </a:lnSpc>
              <a:spcBef>
                <a:spcPct val="20000"/>
              </a:spcBef>
              <a:buClr>
                <a:srgbClr val="CC00CC"/>
              </a:buClr>
              <a:buFont typeface="Wingdings" panose="05000000000000000000" pitchFamily="2" charset="2"/>
              <a:buAutoNum type="arabicParenR"/>
            </a:pPr>
            <a:r>
              <a:rPr lang="zh-CN" altLang="en-US" sz="3200" smtClean="0">
                <a:solidFill>
                  <a:srgbClr val="0000FF"/>
                </a:solidFill>
                <a:ea typeface="黑体" panose="02010609060101010101" pitchFamily="49" charset="-122"/>
              </a:rPr>
              <a:t>服务台的数目  </a:t>
            </a:r>
          </a:p>
          <a:p>
            <a:pPr lvl="1" eaLnBrk="1" hangingPunct="1">
              <a:lnSpc>
                <a:spcPct val="130000"/>
              </a:lnSpc>
              <a:buFont typeface="Wingdings" panose="05000000000000000000" pitchFamily="2" charset="2"/>
              <a:buNone/>
            </a:pPr>
            <a:r>
              <a:rPr lang="zh-CN" altLang="en-US" smtClean="0">
                <a:ea typeface="黑体" panose="02010609060101010101" pitchFamily="49" charset="-122"/>
              </a:rPr>
              <a:t>在多个服务台的情况下，是串联或是并联</a:t>
            </a:r>
          </a:p>
          <a:p>
            <a:pPr eaLnBrk="1" hangingPunct="1">
              <a:lnSpc>
                <a:spcPct val="130000"/>
              </a:lnSpc>
              <a:spcBef>
                <a:spcPct val="20000"/>
              </a:spcBef>
              <a:buClr>
                <a:srgbClr val="CC00CC"/>
              </a:buClr>
              <a:buFont typeface="Wingdings" panose="05000000000000000000" pitchFamily="2" charset="2"/>
              <a:buAutoNum type="arabicParenR"/>
            </a:pPr>
            <a:r>
              <a:rPr lang="zh-CN" altLang="en-US" sz="3200" smtClean="0">
                <a:solidFill>
                  <a:srgbClr val="0000FF"/>
                </a:solidFill>
                <a:ea typeface="黑体" panose="02010609060101010101" pitchFamily="49" charset="-122"/>
              </a:rPr>
              <a:t>顾客所需的服务时间服从什么概率分布，每个顾客所需的服务时间是否相互独立，是成批服务或是单个服务</a:t>
            </a:r>
            <a:endParaRPr lang="zh-CN" altLang="en-US" sz="3200" smtClean="0">
              <a:solidFill>
                <a:srgbClr val="339933"/>
              </a:solidFill>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B36E128-B377-4485-9A7F-539AE404A32E}"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458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A0F65F0E-F09D-4AA4-8535-C6C4048694E3}" type="slidenum">
              <a:rPr lang="zh-CN" altLang="en-US" sz="1800" smtClean="0">
                <a:solidFill>
                  <a:srgbClr val="00FF00"/>
                </a:solidFill>
                <a:latin typeface="宋体" panose="02010600030101010101" pitchFamily="2" charset="-122"/>
                <a:ea typeface="宋体" panose="02010600030101010101" pitchFamily="2" charset="-122"/>
              </a:rPr>
              <a:pPr/>
              <a:t>10</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5219">
                                            <p:txEl>
                                              <p:pRg st="1" end="1"/>
                                            </p:txEl>
                                          </p:spTgt>
                                        </p:tgtEl>
                                        <p:attrNameLst>
                                          <p:attrName>style.visibility</p:attrName>
                                        </p:attrNameLst>
                                      </p:cBhvr>
                                      <p:to>
                                        <p:strVal val="visible"/>
                                      </p:to>
                                    </p:set>
                                    <p:anim calcmode="lin" valueType="num">
                                      <p:cBhvr additive="base">
                                        <p:cTn id="11" dur="500" fill="hold"/>
                                        <p:tgtEl>
                                          <p:spTgt spid="2652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5219">
                                            <p:txEl>
                                              <p:pRg st="2" end="2"/>
                                            </p:txEl>
                                          </p:spTgt>
                                        </p:tgtEl>
                                        <p:attrNameLst>
                                          <p:attrName>style.visibility</p:attrName>
                                        </p:attrNameLst>
                                      </p:cBhvr>
                                      <p:to>
                                        <p:strVal val="visible"/>
                                      </p:to>
                                    </p:set>
                                    <p:anim calcmode="lin" valueType="num">
                                      <p:cBhvr additive="base">
                                        <p:cTn id="17" dur="500" fill="hold"/>
                                        <p:tgtEl>
                                          <p:spTgt spid="265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经典排队系统的符号表示方法</a:t>
            </a:r>
          </a:p>
        </p:txBody>
      </p:sp>
      <p:sp>
        <p:nvSpPr>
          <p:cNvPr id="26627" name="Rectangle 3"/>
          <p:cNvSpPr>
            <a:spLocks noGrp="1" noChangeArrowheads="1"/>
          </p:cNvSpPr>
          <p:nvPr>
            <p:ph idx="1"/>
          </p:nvPr>
        </p:nvSpPr>
        <p:spPr>
          <a:xfrm>
            <a:off x="990600" y="1143000"/>
            <a:ext cx="7620000" cy="1949450"/>
          </a:xfrm>
        </p:spPr>
        <p:txBody>
          <a:bodyPr/>
          <a:lstStyle/>
          <a:p>
            <a:pPr eaLnBrk="1" hangingPunct="1">
              <a:lnSpc>
                <a:spcPct val="100000"/>
              </a:lnSpc>
              <a:buFont typeface="Wingdings" panose="05000000000000000000" pitchFamily="2" charset="2"/>
              <a:buNone/>
            </a:pPr>
            <a:r>
              <a:rPr lang="en-US" altLang="zh-CN" sz="3200" smtClean="0">
                <a:ea typeface="黑体" panose="02010609060101010101" pitchFamily="49" charset="-122"/>
              </a:rPr>
              <a:t>	    </a:t>
            </a:r>
            <a:r>
              <a:rPr lang="zh-CN" altLang="en-US" sz="3200" smtClean="0">
                <a:ea typeface="黑体" panose="02010609060101010101" pitchFamily="49" charset="-122"/>
              </a:rPr>
              <a:t>一个排队系统是由许多条件决定的，为简明起见，在经典的排队系统中，常采用</a:t>
            </a:r>
            <a:r>
              <a:rPr lang="en-US" altLang="zh-CN" sz="3200" smtClean="0">
                <a:solidFill>
                  <a:srgbClr val="0000FF"/>
                </a:solidFill>
                <a:ea typeface="黑体" panose="02010609060101010101" pitchFamily="49" charset="-122"/>
              </a:rPr>
              <a:t>3</a:t>
            </a:r>
            <a:r>
              <a:rPr lang="zh-CN" altLang="en-US" sz="3200" smtClean="0">
                <a:solidFill>
                  <a:srgbClr val="0000FF"/>
                </a:solidFill>
                <a:ea typeface="黑体" panose="02010609060101010101" pitchFamily="49" charset="-122"/>
              </a:rPr>
              <a:t>～</a:t>
            </a:r>
            <a:r>
              <a:rPr lang="en-US" altLang="zh-CN" sz="3200" smtClean="0">
                <a:solidFill>
                  <a:srgbClr val="0000FF"/>
                </a:solidFill>
                <a:ea typeface="黑体" panose="02010609060101010101" pitchFamily="49" charset="-122"/>
              </a:rPr>
              <a:t>5</a:t>
            </a:r>
            <a:r>
              <a:rPr lang="zh-CN" altLang="en-US" sz="3200" smtClean="0">
                <a:solidFill>
                  <a:srgbClr val="0000FF"/>
                </a:solidFill>
                <a:ea typeface="黑体" panose="02010609060101010101" pitchFamily="49" charset="-122"/>
              </a:rPr>
              <a:t>个英文字母</a:t>
            </a:r>
            <a:r>
              <a:rPr lang="zh-CN" altLang="en-US" sz="3200" smtClean="0">
                <a:ea typeface="黑体" panose="02010609060101010101" pitchFamily="49" charset="-122"/>
              </a:rPr>
              <a:t>表示一个排队系统，字母之间用斜线隔开：</a:t>
            </a:r>
          </a:p>
        </p:txBody>
      </p:sp>
      <p:sp>
        <p:nvSpPr>
          <p:cNvPr id="5" name="日期占位符 3"/>
          <p:cNvSpPr>
            <a:spLocks noGrp="1"/>
          </p:cNvSpPr>
          <p:nvPr>
            <p:ph type="dt" sz="quarter" idx="10"/>
          </p:nvPr>
        </p:nvSpPr>
        <p:spPr/>
        <p:txBody>
          <a:bodyPr/>
          <a:lstStyle/>
          <a:p>
            <a:pPr>
              <a:defRPr/>
            </a:pPr>
            <a:fld id="{962BA571-C287-4C02-A081-60B2582BE5FF}"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6244" name="Rectangle 4"/>
          <p:cNvSpPr>
            <a:spLocks noChangeArrowheads="1"/>
          </p:cNvSpPr>
          <p:nvPr/>
        </p:nvSpPr>
        <p:spPr bwMode="auto">
          <a:xfrm>
            <a:off x="1219200" y="3141663"/>
            <a:ext cx="739140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rgbClr val="CC00CC"/>
              </a:buClr>
              <a:buFont typeface="Wingdings" panose="05000000000000000000" pitchFamily="2" charset="2"/>
              <a:buChar char="v"/>
            </a:pPr>
            <a:r>
              <a:rPr lang="zh-CN" altLang="en-US" sz="3200">
                <a:solidFill>
                  <a:srgbClr val="0000FF"/>
                </a:solidFill>
              </a:rPr>
              <a:t>第一个字母</a:t>
            </a:r>
            <a:r>
              <a:rPr lang="zh-CN" altLang="en-US" sz="3200"/>
              <a:t>表示</a:t>
            </a:r>
            <a:r>
              <a:rPr lang="zh-CN" altLang="en-US" sz="3200">
                <a:solidFill>
                  <a:srgbClr val="CC00CC"/>
                </a:solidFill>
              </a:rPr>
              <a:t>输入的分布类型</a:t>
            </a:r>
          </a:p>
          <a:p>
            <a:pPr algn="just" eaLnBrk="1" hangingPunct="1">
              <a:spcBef>
                <a:spcPct val="20000"/>
              </a:spcBef>
              <a:buClr>
                <a:srgbClr val="CC00CC"/>
              </a:buClr>
              <a:buFont typeface="Wingdings" panose="05000000000000000000" pitchFamily="2" charset="2"/>
              <a:buChar char="v"/>
            </a:pPr>
            <a:r>
              <a:rPr lang="zh-CN" altLang="en-US" sz="3200">
                <a:solidFill>
                  <a:srgbClr val="0000FF"/>
                </a:solidFill>
              </a:rPr>
              <a:t>第二个字母</a:t>
            </a:r>
            <a:r>
              <a:rPr lang="zh-CN" altLang="en-US" sz="3200"/>
              <a:t>表示</a:t>
            </a:r>
            <a:r>
              <a:rPr lang="zh-CN" altLang="en-US" sz="3200">
                <a:solidFill>
                  <a:srgbClr val="CC00CC"/>
                </a:solidFill>
              </a:rPr>
              <a:t>服务时间的分布类型</a:t>
            </a:r>
          </a:p>
          <a:p>
            <a:pPr algn="just" eaLnBrk="1" hangingPunct="1">
              <a:spcBef>
                <a:spcPct val="20000"/>
              </a:spcBef>
              <a:buClr>
                <a:srgbClr val="CC00CC"/>
              </a:buClr>
              <a:buFont typeface="Wingdings" panose="05000000000000000000" pitchFamily="2" charset="2"/>
              <a:buChar char="v"/>
            </a:pPr>
            <a:r>
              <a:rPr lang="zh-CN" altLang="en-US" sz="3200">
                <a:solidFill>
                  <a:srgbClr val="0000FF"/>
                </a:solidFill>
              </a:rPr>
              <a:t>第三个字母</a:t>
            </a:r>
            <a:r>
              <a:rPr lang="zh-CN" altLang="en-US" sz="3200"/>
              <a:t>表示</a:t>
            </a:r>
            <a:r>
              <a:rPr lang="zh-CN" altLang="en-US" sz="3200">
                <a:solidFill>
                  <a:srgbClr val="CC00CC"/>
                </a:solidFill>
              </a:rPr>
              <a:t>服务台的数目</a:t>
            </a:r>
          </a:p>
          <a:p>
            <a:pPr algn="just" eaLnBrk="1" hangingPunct="1">
              <a:spcBef>
                <a:spcPct val="20000"/>
              </a:spcBef>
              <a:buClr>
                <a:srgbClr val="CC00CC"/>
              </a:buClr>
              <a:buFont typeface="Wingdings" panose="05000000000000000000" pitchFamily="2" charset="2"/>
              <a:buChar char="v"/>
            </a:pPr>
            <a:r>
              <a:rPr lang="zh-CN" altLang="en-US" sz="3200">
                <a:solidFill>
                  <a:srgbClr val="0000FF"/>
                </a:solidFill>
              </a:rPr>
              <a:t>第四个字母</a:t>
            </a:r>
            <a:r>
              <a:rPr lang="zh-CN" altLang="en-US" sz="3200"/>
              <a:t>表示</a:t>
            </a:r>
            <a:r>
              <a:rPr lang="zh-CN" altLang="en-US" sz="3200">
                <a:solidFill>
                  <a:srgbClr val="CC00CC"/>
                </a:solidFill>
              </a:rPr>
              <a:t>系统的容量</a:t>
            </a:r>
          </a:p>
          <a:p>
            <a:pPr algn="just" eaLnBrk="1" hangingPunct="1">
              <a:spcBef>
                <a:spcPct val="20000"/>
              </a:spcBef>
              <a:buClr>
                <a:srgbClr val="CC00CC"/>
              </a:buClr>
              <a:buFont typeface="Wingdings" panose="05000000000000000000" pitchFamily="2" charset="2"/>
              <a:buChar char="v"/>
            </a:pPr>
            <a:r>
              <a:rPr lang="zh-CN" altLang="en-US" sz="3200">
                <a:solidFill>
                  <a:srgbClr val="0000FF"/>
                </a:solidFill>
              </a:rPr>
              <a:t>第五个字母</a:t>
            </a:r>
            <a:r>
              <a:rPr lang="zh-CN" altLang="en-US" sz="3200"/>
              <a:t>表示</a:t>
            </a:r>
            <a:r>
              <a:rPr lang="zh-CN" altLang="en-US" sz="3200">
                <a:solidFill>
                  <a:srgbClr val="CC00CC"/>
                </a:solidFill>
              </a:rPr>
              <a:t>顾客源中的顾客数目</a:t>
            </a:r>
            <a:r>
              <a:rPr lang="zh-CN" altLang="en-US" sz="3200"/>
              <a:t>。</a:t>
            </a:r>
          </a:p>
        </p:txBody>
      </p:sp>
      <p:sp>
        <p:nvSpPr>
          <p:cNvPr id="2663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1DBC9B39-D7DF-4C49-8D45-D2D7887AED1A}" type="slidenum">
              <a:rPr lang="zh-CN" altLang="en-US" sz="1800" smtClean="0">
                <a:solidFill>
                  <a:srgbClr val="00FF00"/>
                </a:solidFill>
                <a:latin typeface="宋体" panose="02010600030101010101" pitchFamily="2" charset="-122"/>
                <a:ea typeface="宋体" panose="02010600030101010101" pitchFamily="2" charset="-122"/>
              </a:rPr>
              <a:pPr/>
              <a:t>11</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44">
                                            <p:txEl>
                                              <p:pRg st="0" end="0"/>
                                            </p:txEl>
                                          </p:spTgt>
                                        </p:tgtEl>
                                        <p:attrNameLst>
                                          <p:attrName>style.visibility</p:attrName>
                                        </p:attrNameLst>
                                      </p:cBhvr>
                                      <p:to>
                                        <p:strVal val="visible"/>
                                      </p:to>
                                    </p:set>
                                    <p:anim calcmode="lin" valueType="num">
                                      <p:cBhvr additive="base">
                                        <p:cTn id="7" dur="500" fill="hold"/>
                                        <p:tgtEl>
                                          <p:spTgt spid="266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44">
                                            <p:txEl>
                                              <p:pRg st="1" end="1"/>
                                            </p:txEl>
                                          </p:spTgt>
                                        </p:tgtEl>
                                        <p:attrNameLst>
                                          <p:attrName>style.visibility</p:attrName>
                                        </p:attrNameLst>
                                      </p:cBhvr>
                                      <p:to>
                                        <p:strVal val="visible"/>
                                      </p:to>
                                    </p:set>
                                    <p:anim calcmode="lin" valueType="num">
                                      <p:cBhvr additive="base">
                                        <p:cTn id="13" dur="500" fill="hold"/>
                                        <p:tgtEl>
                                          <p:spTgt spid="2662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44">
                                            <p:txEl>
                                              <p:pRg st="2" end="2"/>
                                            </p:txEl>
                                          </p:spTgt>
                                        </p:tgtEl>
                                        <p:attrNameLst>
                                          <p:attrName>style.visibility</p:attrName>
                                        </p:attrNameLst>
                                      </p:cBhvr>
                                      <p:to>
                                        <p:strVal val="visible"/>
                                      </p:to>
                                    </p:set>
                                    <p:anim calcmode="lin" valueType="num">
                                      <p:cBhvr additive="base">
                                        <p:cTn id="19" dur="500" fill="hold"/>
                                        <p:tgtEl>
                                          <p:spTgt spid="2662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6244">
                                            <p:txEl>
                                              <p:pRg st="3" end="3"/>
                                            </p:txEl>
                                          </p:spTgt>
                                        </p:tgtEl>
                                        <p:attrNameLst>
                                          <p:attrName>style.visibility</p:attrName>
                                        </p:attrNameLst>
                                      </p:cBhvr>
                                      <p:to>
                                        <p:strVal val="visible"/>
                                      </p:to>
                                    </p:set>
                                    <p:anim calcmode="lin" valueType="num">
                                      <p:cBhvr additive="base">
                                        <p:cTn id="25" dur="500" fill="hold"/>
                                        <p:tgtEl>
                                          <p:spTgt spid="26624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6244">
                                            <p:txEl>
                                              <p:pRg st="4" end="4"/>
                                            </p:txEl>
                                          </p:spTgt>
                                        </p:tgtEl>
                                        <p:attrNameLst>
                                          <p:attrName>style.visibility</p:attrName>
                                        </p:attrNameLst>
                                      </p:cBhvr>
                                      <p:to>
                                        <p:strVal val="visible"/>
                                      </p:to>
                                    </p:set>
                                    <p:anim calcmode="lin" valueType="num">
                                      <p:cBhvr additive="base">
                                        <p:cTn id="31" dur="500" fill="hold"/>
                                        <p:tgtEl>
                                          <p:spTgt spid="26624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几个经典排队系统的符号表示</a:t>
            </a:r>
          </a:p>
        </p:txBody>
      </p:sp>
      <p:sp>
        <p:nvSpPr>
          <p:cNvPr id="267267" name="Rectangle 3"/>
          <p:cNvSpPr>
            <a:spLocks noGrp="1" noChangeArrowheads="1"/>
          </p:cNvSpPr>
          <p:nvPr>
            <p:ph idx="1"/>
          </p:nvPr>
        </p:nvSpPr>
        <p:spPr>
          <a:xfrm>
            <a:off x="1066800" y="1143000"/>
            <a:ext cx="7772400" cy="5332413"/>
          </a:xfrm>
        </p:spPr>
        <p:txBody>
          <a:bodyPr/>
          <a:lstStyle/>
          <a:p>
            <a:pPr eaLnBrk="1" hangingPunct="1">
              <a:lnSpc>
                <a:spcPct val="100000"/>
              </a:lnSpc>
              <a:spcBef>
                <a:spcPct val="10000"/>
              </a:spcBef>
              <a:buClr>
                <a:srgbClr val="0000FF"/>
              </a:buClr>
              <a:buFont typeface="Wingdings" panose="05000000000000000000" pitchFamily="2" charset="2"/>
              <a:buChar char="v"/>
            </a:pPr>
            <a:r>
              <a:rPr lang="en-US" altLang="zh-CN" sz="2000" smtClean="0">
                <a:solidFill>
                  <a:srgbClr val="CC00CC"/>
                </a:solidFill>
                <a:ea typeface="黑体" panose="02010609060101010101" pitchFamily="49" charset="-122"/>
              </a:rPr>
              <a:t>M/M/c/</a:t>
            </a:r>
            <a:r>
              <a:rPr lang="en-US" altLang="zh-CN" sz="2000" smtClean="0">
                <a:solidFill>
                  <a:srgbClr val="CC00CC"/>
                </a:solidFill>
                <a:ea typeface="黑体" panose="02010609060101010101" pitchFamily="49" charset="-122"/>
                <a:sym typeface="Symbol" panose="05050102010706020507" pitchFamily="18" charset="2"/>
              </a:rPr>
              <a:t></a:t>
            </a:r>
            <a:r>
              <a:rPr lang="zh-CN" altLang="en-US" sz="2000" smtClean="0">
                <a:ea typeface="黑体" panose="02010609060101010101" pitchFamily="49" charset="-122"/>
                <a:sym typeface="Symbol" panose="05050102010706020507" pitchFamily="18" charset="2"/>
              </a:rPr>
              <a:t>：输入过程是泊松流，服务时间服从负指数分布，有</a:t>
            </a:r>
            <a:r>
              <a:rPr lang="en-US" altLang="zh-CN" sz="2000" smtClean="0">
                <a:ea typeface="黑体" panose="02010609060101010101" pitchFamily="49" charset="-122"/>
                <a:sym typeface="Symbol" panose="05050102010706020507" pitchFamily="18" charset="2"/>
              </a:rPr>
              <a:t>c</a:t>
            </a:r>
            <a:r>
              <a:rPr lang="zh-CN" altLang="en-US" sz="2000" smtClean="0">
                <a:ea typeface="黑体" panose="02010609060101010101" pitchFamily="49" charset="-122"/>
                <a:sym typeface="Symbol" panose="05050102010706020507" pitchFamily="18" charset="2"/>
              </a:rPr>
              <a:t>个服务台平行服务</a:t>
            </a:r>
            <a:r>
              <a:rPr lang="en-US" altLang="zh-CN" sz="2000" smtClean="0">
                <a:ea typeface="黑体" panose="02010609060101010101" pitchFamily="49" charset="-122"/>
                <a:sym typeface="Symbol" panose="05050102010706020507" pitchFamily="18" charset="2"/>
              </a:rPr>
              <a:t>(0&lt;c)</a:t>
            </a:r>
            <a:r>
              <a:rPr lang="zh-CN" altLang="en-US" sz="2000" smtClean="0">
                <a:ea typeface="黑体" panose="02010609060101010101" pitchFamily="49" charset="-122"/>
                <a:sym typeface="Symbol" panose="05050102010706020507" pitchFamily="18" charset="2"/>
              </a:rPr>
              <a:t>，容量为无穷的等待制系统</a:t>
            </a:r>
          </a:p>
          <a:p>
            <a:pPr eaLnBrk="1" hangingPunct="1">
              <a:lnSpc>
                <a:spcPct val="100000"/>
              </a:lnSpc>
              <a:spcBef>
                <a:spcPct val="10000"/>
              </a:spcBef>
              <a:buClr>
                <a:srgbClr val="0000FF"/>
              </a:buClr>
              <a:buFont typeface="Wingdings" panose="05000000000000000000" pitchFamily="2" charset="2"/>
              <a:buChar char="v"/>
            </a:pPr>
            <a:r>
              <a:rPr lang="en-US" altLang="zh-CN" sz="2000" smtClean="0">
                <a:solidFill>
                  <a:srgbClr val="CC00CC"/>
                </a:solidFill>
                <a:ea typeface="黑体" panose="02010609060101010101" pitchFamily="49" charset="-122"/>
              </a:rPr>
              <a:t>M/G/1/</a:t>
            </a:r>
            <a:r>
              <a:rPr lang="en-US" altLang="zh-CN" sz="2000" smtClean="0">
                <a:solidFill>
                  <a:srgbClr val="CC00CC"/>
                </a:solidFill>
                <a:ea typeface="黑体" panose="02010609060101010101" pitchFamily="49" charset="-122"/>
                <a:sym typeface="Symbol" panose="05050102010706020507" pitchFamily="18" charset="2"/>
              </a:rPr>
              <a:t></a:t>
            </a:r>
            <a:r>
              <a:rPr lang="zh-CN" altLang="en-US" sz="2000" smtClean="0">
                <a:ea typeface="黑体" panose="02010609060101010101" pitchFamily="49" charset="-122"/>
                <a:sym typeface="Symbol" panose="05050102010706020507" pitchFamily="18" charset="2"/>
              </a:rPr>
              <a:t>：输入过程是泊松流，服务时间独立、服从一般概率分布，只有</a:t>
            </a:r>
            <a:r>
              <a:rPr lang="en-US" altLang="zh-CN" sz="2000" smtClean="0">
                <a:ea typeface="黑体" panose="02010609060101010101" pitchFamily="49" charset="-122"/>
                <a:sym typeface="Symbol" panose="05050102010706020507" pitchFamily="18" charset="2"/>
              </a:rPr>
              <a:t>1</a:t>
            </a:r>
            <a:r>
              <a:rPr lang="zh-CN" altLang="en-US" sz="2000" smtClean="0">
                <a:ea typeface="黑体" panose="02010609060101010101" pitchFamily="49" charset="-122"/>
                <a:sym typeface="Symbol" panose="05050102010706020507" pitchFamily="18" charset="2"/>
              </a:rPr>
              <a:t>个服务台，容量为无穷的等待制系统</a:t>
            </a:r>
          </a:p>
          <a:p>
            <a:pPr eaLnBrk="1" hangingPunct="1">
              <a:lnSpc>
                <a:spcPct val="100000"/>
              </a:lnSpc>
              <a:spcBef>
                <a:spcPct val="10000"/>
              </a:spcBef>
              <a:buClr>
                <a:srgbClr val="0000FF"/>
              </a:buClr>
              <a:buFont typeface="Wingdings" panose="05000000000000000000" pitchFamily="2" charset="2"/>
              <a:buChar char="v"/>
            </a:pPr>
            <a:r>
              <a:rPr lang="en-US" altLang="zh-CN" sz="2000" smtClean="0">
                <a:solidFill>
                  <a:srgbClr val="CC00CC"/>
                </a:solidFill>
                <a:ea typeface="黑体" panose="02010609060101010101" pitchFamily="49" charset="-122"/>
              </a:rPr>
              <a:t>E</a:t>
            </a:r>
            <a:r>
              <a:rPr lang="en-US" altLang="zh-CN" sz="2000" baseline="-25000" smtClean="0">
                <a:solidFill>
                  <a:srgbClr val="CC00CC"/>
                </a:solidFill>
                <a:ea typeface="黑体" panose="02010609060101010101" pitchFamily="49" charset="-122"/>
              </a:rPr>
              <a:t>k</a:t>
            </a:r>
            <a:r>
              <a:rPr lang="en-US" altLang="zh-CN" sz="2000" smtClean="0">
                <a:solidFill>
                  <a:srgbClr val="CC00CC"/>
                </a:solidFill>
                <a:ea typeface="黑体" panose="02010609060101010101" pitchFamily="49" charset="-122"/>
              </a:rPr>
              <a:t>/G/1/</a:t>
            </a:r>
            <a:r>
              <a:rPr lang="en-US" altLang="zh-CN" sz="2000" smtClean="0">
                <a:solidFill>
                  <a:srgbClr val="CC00CC"/>
                </a:solidFill>
                <a:ea typeface="黑体" panose="02010609060101010101" pitchFamily="49" charset="-122"/>
                <a:sym typeface="Symbol" panose="05050102010706020507" pitchFamily="18" charset="2"/>
              </a:rPr>
              <a:t>K</a:t>
            </a:r>
            <a:r>
              <a:rPr lang="zh-CN" altLang="en-US" sz="2000" smtClean="0">
                <a:ea typeface="黑体" panose="02010609060101010101" pitchFamily="49" charset="-122"/>
                <a:sym typeface="Symbol" panose="05050102010706020507" pitchFamily="18" charset="2"/>
              </a:rPr>
              <a:t>：相继到达的间隔时间独立、服从</a:t>
            </a:r>
            <a:r>
              <a:rPr lang="en-US" altLang="zh-CN" sz="2000" smtClean="0">
                <a:ea typeface="黑体" panose="02010609060101010101" pitchFamily="49" charset="-122"/>
                <a:sym typeface="Symbol" panose="05050102010706020507" pitchFamily="18" charset="2"/>
              </a:rPr>
              <a:t>k</a:t>
            </a:r>
            <a:r>
              <a:rPr lang="zh-CN" altLang="en-US" sz="2000" smtClean="0">
                <a:ea typeface="黑体" panose="02010609060101010101" pitchFamily="49" charset="-122"/>
                <a:sym typeface="Symbol" panose="05050102010706020507" pitchFamily="18" charset="2"/>
              </a:rPr>
              <a:t>阶爱尔朗分布，服务时间独立、服从一般概率分布，只有</a:t>
            </a:r>
            <a:r>
              <a:rPr lang="en-US" altLang="zh-CN" sz="2000" smtClean="0">
                <a:ea typeface="黑体" panose="02010609060101010101" pitchFamily="49" charset="-122"/>
                <a:sym typeface="Symbol" panose="05050102010706020507" pitchFamily="18" charset="2"/>
              </a:rPr>
              <a:t>1</a:t>
            </a:r>
            <a:r>
              <a:rPr lang="zh-CN" altLang="en-US" sz="2000" smtClean="0">
                <a:ea typeface="黑体" panose="02010609060101010101" pitchFamily="49" charset="-122"/>
                <a:sym typeface="Symbol" panose="05050102010706020507" pitchFamily="18" charset="2"/>
              </a:rPr>
              <a:t>个服务台，容量为</a:t>
            </a:r>
            <a:r>
              <a:rPr lang="en-US" altLang="zh-CN" sz="2000" smtClean="0">
                <a:ea typeface="黑体" panose="02010609060101010101" pitchFamily="49" charset="-122"/>
                <a:sym typeface="Symbol" panose="05050102010706020507" pitchFamily="18" charset="2"/>
              </a:rPr>
              <a:t>k(0k&lt;)</a:t>
            </a:r>
            <a:r>
              <a:rPr lang="zh-CN" altLang="en-US" sz="2000" smtClean="0">
                <a:ea typeface="黑体" panose="02010609060101010101" pitchFamily="49" charset="-122"/>
                <a:sym typeface="Symbol" panose="05050102010706020507" pitchFamily="18" charset="2"/>
              </a:rPr>
              <a:t>的混合制系统</a:t>
            </a:r>
          </a:p>
          <a:p>
            <a:pPr eaLnBrk="1" hangingPunct="1">
              <a:lnSpc>
                <a:spcPct val="100000"/>
              </a:lnSpc>
              <a:spcBef>
                <a:spcPct val="10000"/>
              </a:spcBef>
              <a:buClr>
                <a:srgbClr val="0000FF"/>
              </a:buClr>
              <a:buFont typeface="Wingdings" panose="05000000000000000000" pitchFamily="2" charset="2"/>
              <a:buChar char="v"/>
            </a:pPr>
            <a:r>
              <a:rPr lang="en-US" altLang="zh-CN" sz="2000" smtClean="0">
                <a:solidFill>
                  <a:srgbClr val="CC00CC"/>
                </a:solidFill>
                <a:ea typeface="黑体" panose="02010609060101010101" pitchFamily="49" charset="-122"/>
              </a:rPr>
              <a:t>D/M/c/</a:t>
            </a:r>
            <a:r>
              <a:rPr lang="en-US" altLang="zh-CN" sz="2000" smtClean="0">
                <a:solidFill>
                  <a:srgbClr val="CC00CC"/>
                </a:solidFill>
                <a:ea typeface="黑体" panose="02010609060101010101" pitchFamily="49" charset="-122"/>
                <a:sym typeface="Symbol" panose="05050102010706020507" pitchFamily="18" charset="2"/>
              </a:rPr>
              <a:t>K</a:t>
            </a:r>
            <a:r>
              <a:rPr lang="zh-CN" altLang="en-US" sz="2000" smtClean="0">
                <a:ea typeface="黑体" panose="02010609060101010101" pitchFamily="49" charset="-122"/>
                <a:sym typeface="Symbol" panose="05050102010706020507" pitchFamily="18" charset="2"/>
              </a:rPr>
              <a:t>：相继到达的间隔时间独立、服从定长分布，服务时间独立、服从负指数分布，有</a:t>
            </a:r>
            <a:r>
              <a:rPr lang="en-US" altLang="zh-CN" sz="2000" smtClean="0">
                <a:ea typeface="黑体" panose="02010609060101010101" pitchFamily="49" charset="-122"/>
                <a:sym typeface="Symbol" panose="05050102010706020507" pitchFamily="18" charset="2"/>
              </a:rPr>
              <a:t>c</a:t>
            </a:r>
            <a:r>
              <a:rPr lang="zh-CN" altLang="en-US" sz="2000" smtClean="0">
                <a:ea typeface="黑体" panose="02010609060101010101" pitchFamily="49" charset="-122"/>
                <a:sym typeface="Symbol" panose="05050102010706020507" pitchFamily="18" charset="2"/>
              </a:rPr>
              <a:t>个服务台平行服务，容量为</a:t>
            </a:r>
            <a:r>
              <a:rPr lang="en-US" altLang="zh-CN" sz="2000" smtClean="0">
                <a:ea typeface="黑体" panose="02010609060101010101" pitchFamily="49" charset="-122"/>
                <a:sym typeface="Symbol" panose="05050102010706020507" pitchFamily="18" charset="2"/>
              </a:rPr>
              <a:t>k(ck&lt;)</a:t>
            </a:r>
            <a:r>
              <a:rPr lang="zh-CN" altLang="en-US" sz="2000" smtClean="0">
                <a:ea typeface="黑体" panose="02010609060101010101" pitchFamily="49" charset="-122"/>
                <a:sym typeface="Symbol" panose="05050102010706020507" pitchFamily="18" charset="2"/>
              </a:rPr>
              <a:t>的混合制系统</a:t>
            </a:r>
          </a:p>
          <a:p>
            <a:pPr eaLnBrk="1" hangingPunct="1">
              <a:lnSpc>
                <a:spcPct val="100000"/>
              </a:lnSpc>
              <a:spcBef>
                <a:spcPct val="10000"/>
              </a:spcBef>
              <a:buClr>
                <a:srgbClr val="0000FF"/>
              </a:buClr>
              <a:buFont typeface="Wingdings" panose="05000000000000000000" pitchFamily="2" charset="2"/>
              <a:buChar char="v"/>
            </a:pPr>
            <a:r>
              <a:rPr lang="en-US" altLang="zh-CN" sz="2000" smtClean="0">
                <a:solidFill>
                  <a:srgbClr val="CC00CC"/>
                </a:solidFill>
                <a:ea typeface="黑体" panose="02010609060101010101" pitchFamily="49" charset="-122"/>
              </a:rPr>
              <a:t>M</a:t>
            </a:r>
            <a:r>
              <a:rPr lang="en-US" altLang="zh-CN" sz="2000" baseline="30000" smtClean="0">
                <a:solidFill>
                  <a:srgbClr val="CC00CC"/>
                </a:solidFill>
                <a:ea typeface="黑体" panose="02010609060101010101" pitchFamily="49" charset="-122"/>
              </a:rPr>
              <a:t>r</a:t>
            </a:r>
            <a:r>
              <a:rPr lang="en-US" altLang="zh-CN" sz="2000" smtClean="0">
                <a:solidFill>
                  <a:srgbClr val="CC00CC"/>
                </a:solidFill>
                <a:ea typeface="黑体" panose="02010609060101010101" pitchFamily="49" charset="-122"/>
              </a:rPr>
              <a:t>/M/1/</a:t>
            </a:r>
            <a:r>
              <a:rPr lang="en-US" altLang="zh-CN" sz="2000" smtClean="0">
                <a:solidFill>
                  <a:srgbClr val="CC00CC"/>
                </a:solidFill>
                <a:ea typeface="黑体" panose="02010609060101010101" pitchFamily="49" charset="-122"/>
                <a:sym typeface="Symbol" panose="05050102010706020507" pitchFamily="18" charset="2"/>
              </a:rPr>
              <a:t></a:t>
            </a:r>
            <a:r>
              <a:rPr lang="zh-CN" altLang="en-US" sz="2000" smtClean="0">
                <a:ea typeface="黑体" panose="02010609060101010101" pitchFamily="49" charset="-122"/>
                <a:sym typeface="Symbol" panose="05050102010706020507" pitchFamily="18" charset="2"/>
              </a:rPr>
              <a:t>：顾客以每批为固定的</a:t>
            </a:r>
            <a:r>
              <a:rPr lang="en-US" altLang="zh-CN" sz="2000" smtClean="0">
                <a:ea typeface="黑体" panose="02010609060101010101" pitchFamily="49" charset="-122"/>
                <a:sym typeface="Symbol" panose="05050102010706020507" pitchFamily="18" charset="2"/>
              </a:rPr>
              <a:t>r</a:t>
            </a:r>
            <a:r>
              <a:rPr lang="zh-CN" altLang="en-US" sz="2000" smtClean="0">
                <a:ea typeface="黑体" panose="02010609060101010101" pitchFamily="49" charset="-122"/>
                <a:sym typeface="Symbol" panose="05050102010706020507" pitchFamily="18" charset="2"/>
              </a:rPr>
              <a:t>个成批到达，批与批的到达间隔时间独立、服从负指数分布，服务时间独立、服从负指数分布，有</a:t>
            </a:r>
            <a:r>
              <a:rPr lang="en-US" altLang="zh-CN" sz="2000" smtClean="0">
                <a:ea typeface="黑体" panose="02010609060101010101" pitchFamily="49" charset="-122"/>
                <a:sym typeface="Symbol" panose="05050102010706020507" pitchFamily="18" charset="2"/>
              </a:rPr>
              <a:t>1</a:t>
            </a:r>
            <a:r>
              <a:rPr lang="zh-CN" altLang="en-US" sz="2000" smtClean="0">
                <a:ea typeface="黑体" panose="02010609060101010101" pitchFamily="49" charset="-122"/>
                <a:sym typeface="Symbol" panose="05050102010706020507" pitchFamily="18" charset="2"/>
              </a:rPr>
              <a:t>个服务台，容量为无穷的等待制系统</a:t>
            </a:r>
          </a:p>
          <a:p>
            <a:pPr eaLnBrk="1" hangingPunct="1">
              <a:lnSpc>
                <a:spcPct val="100000"/>
              </a:lnSpc>
              <a:spcBef>
                <a:spcPct val="10000"/>
              </a:spcBef>
              <a:buClr>
                <a:srgbClr val="0000FF"/>
              </a:buClr>
              <a:buFont typeface="Wingdings" panose="05000000000000000000" pitchFamily="2" charset="2"/>
              <a:buChar char="v"/>
            </a:pPr>
            <a:r>
              <a:rPr lang="en-US" altLang="zh-CN" sz="2000" smtClean="0">
                <a:solidFill>
                  <a:srgbClr val="CC00CC"/>
                </a:solidFill>
                <a:ea typeface="黑体" panose="02010609060101010101" pitchFamily="49" charset="-122"/>
              </a:rPr>
              <a:t>M</a:t>
            </a:r>
            <a:r>
              <a:rPr lang="en-US" altLang="zh-CN" sz="2000" baseline="30000" smtClean="0">
                <a:solidFill>
                  <a:srgbClr val="CC00CC"/>
                </a:solidFill>
                <a:ea typeface="黑体" panose="02010609060101010101" pitchFamily="49" charset="-122"/>
              </a:rPr>
              <a:t>X</a:t>
            </a:r>
            <a:r>
              <a:rPr lang="en-US" altLang="zh-CN" sz="2000" smtClean="0">
                <a:solidFill>
                  <a:srgbClr val="CC00CC"/>
                </a:solidFill>
                <a:ea typeface="黑体" panose="02010609060101010101" pitchFamily="49" charset="-122"/>
              </a:rPr>
              <a:t>/M</a:t>
            </a:r>
            <a:r>
              <a:rPr lang="en-US" altLang="zh-CN" sz="2000" baseline="30000" smtClean="0">
                <a:solidFill>
                  <a:srgbClr val="CC00CC"/>
                </a:solidFill>
                <a:ea typeface="黑体" panose="02010609060101010101" pitchFamily="49" charset="-122"/>
              </a:rPr>
              <a:t>r</a:t>
            </a:r>
            <a:r>
              <a:rPr lang="en-US" altLang="zh-CN" sz="2000" smtClean="0">
                <a:solidFill>
                  <a:srgbClr val="CC00CC"/>
                </a:solidFill>
                <a:ea typeface="黑体" panose="02010609060101010101" pitchFamily="49" charset="-122"/>
              </a:rPr>
              <a:t>/1/</a:t>
            </a:r>
            <a:r>
              <a:rPr lang="en-US" altLang="zh-CN" sz="2000" smtClean="0">
                <a:solidFill>
                  <a:srgbClr val="CC00CC"/>
                </a:solidFill>
                <a:ea typeface="黑体" panose="02010609060101010101" pitchFamily="49" charset="-122"/>
                <a:sym typeface="Symbol" panose="05050102010706020507" pitchFamily="18" charset="2"/>
              </a:rPr>
              <a:t></a:t>
            </a:r>
            <a:r>
              <a:rPr lang="zh-CN" altLang="en-US" sz="2000" smtClean="0">
                <a:ea typeface="黑体" panose="02010609060101010101" pitchFamily="49" charset="-122"/>
                <a:sym typeface="Symbol" panose="05050102010706020507" pitchFamily="18" charset="2"/>
              </a:rPr>
              <a:t>：顾客成批到达，每批到达的数量</a:t>
            </a:r>
            <a:r>
              <a:rPr lang="en-US" altLang="zh-CN" sz="2000" smtClean="0">
                <a:ea typeface="黑体" panose="02010609060101010101" pitchFamily="49" charset="-122"/>
                <a:sym typeface="Symbol" panose="05050102010706020507" pitchFamily="18" charset="2"/>
              </a:rPr>
              <a:t>X</a:t>
            </a:r>
            <a:r>
              <a:rPr lang="zh-CN" altLang="en-US" sz="2000" smtClean="0">
                <a:ea typeface="黑体" panose="02010609060101010101" pitchFamily="49" charset="-122"/>
                <a:sym typeface="Symbol" panose="05050102010706020507" pitchFamily="18" charset="2"/>
              </a:rPr>
              <a:t>是具有某个离散型概率分布律的随机变量，批与批的到达间隔时间独立、服从负指数分布；顾客成批服务、每批为</a:t>
            </a:r>
            <a:r>
              <a:rPr lang="en-US" altLang="zh-CN" sz="2000" smtClean="0">
                <a:ea typeface="黑体" panose="02010609060101010101" pitchFamily="49" charset="-122"/>
                <a:sym typeface="Symbol" panose="05050102010706020507" pitchFamily="18" charset="2"/>
              </a:rPr>
              <a:t>r</a:t>
            </a:r>
            <a:r>
              <a:rPr lang="zh-CN" altLang="en-US" sz="2000" smtClean="0">
                <a:ea typeface="黑体" panose="02010609060101010101" pitchFamily="49" charset="-122"/>
                <a:sym typeface="Symbol" panose="05050102010706020507" pitchFamily="18" charset="2"/>
              </a:rPr>
              <a:t>个顾客，且服务时间独立、服从负指数分布；有</a:t>
            </a:r>
            <a:r>
              <a:rPr lang="en-US" altLang="zh-CN" sz="2000" smtClean="0">
                <a:ea typeface="黑体" panose="02010609060101010101" pitchFamily="49" charset="-122"/>
                <a:sym typeface="Symbol" panose="05050102010706020507" pitchFamily="18" charset="2"/>
              </a:rPr>
              <a:t>1</a:t>
            </a:r>
            <a:r>
              <a:rPr lang="zh-CN" altLang="en-US" sz="2000" smtClean="0">
                <a:ea typeface="黑体" panose="02010609060101010101" pitchFamily="49" charset="-122"/>
                <a:sym typeface="Symbol" panose="05050102010706020507" pitchFamily="18" charset="2"/>
              </a:rPr>
              <a:t>个服务台；容量为无穷的等待制系统</a:t>
            </a:r>
          </a:p>
        </p:txBody>
      </p:sp>
      <p:sp>
        <p:nvSpPr>
          <p:cNvPr id="4" name="日期占位符 3"/>
          <p:cNvSpPr>
            <a:spLocks noGrp="1"/>
          </p:cNvSpPr>
          <p:nvPr>
            <p:ph type="dt" sz="quarter" idx="10"/>
          </p:nvPr>
        </p:nvSpPr>
        <p:spPr/>
        <p:txBody>
          <a:bodyPr/>
          <a:lstStyle/>
          <a:p>
            <a:pPr>
              <a:defRPr/>
            </a:pPr>
            <a:fld id="{4FB4DB7A-4502-499E-B975-F3313192F870}"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867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E4427602-AD96-46DE-9279-36AA7A2EB1DA}" type="slidenum">
              <a:rPr lang="zh-CN" altLang="en-US" sz="1800" smtClean="0">
                <a:solidFill>
                  <a:srgbClr val="00FF00"/>
                </a:solidFill>
                <a:latin typeface="宋体" panose="02010600030101010101" pitchFamily="2" charset="-122"/>
                <a:ea typeface="宋体" panose="02010600030101010101" pitchFamily="2" charset="-122"/>
              </a:rPr>
              <a:pPr/>
              <a:t>12</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7267">
                                            <p:txEl>
                                              <p:pRg st="2" end="2"/>
                                            </p:txEl>
                                          </p:spTgt>
                                        </p:tgtEl>
                                        <p:attrNameLst>
                                          <p:attrName>style.visibility</p:attrName>
                                        </p:attrNameLst>
                                      </p:cBhvr>
                                      <p:to>
                                        <p:strVal val="visible"/>
                                      </p:to>
                                    </p:set>
                                    <p:anim calcmode="lin" valueType="num">
                                      <p:cBhvr additive="base">
                                        <p:cTn id="19" dur="500" fill="hold"/>
                                        <p:tgtEl>
                                          <p:spTgt spid="267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7267">
                                            <p:txEl>
                                              <p:pRg st="3" end="3"/>
                                            </p:txEl>
                                          </p:spTgt>
                                        </p:tgtEl>
                                        <p:attrNameLst>
                                          <p:attrName>style.visibility</p:attrName>
                                        </p:attrNameLst>
                                      </p:cBhvr>
                                      <p:to>
                                        <p:strVal val="visible"/>
                                      </p:to>
                                    </p:set>
                                    <p:anim calcmode="lin" valueType="num">
                                      <p:cBhvr additive="base">
                                        <p:cTn id="25" dur="500" fill="hold"/>
                                        <p:tgtEl>
                                          <p:spTgt spid="267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7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7267">
                                            <p:txEl>
                                              <p:pRg st="4" end="4"/>
                                            </p:txEl>
                                          </p:spTgt>
                                        </p:tgtEl>
                                        <p:attrNameLst>
                                          <p:attrName>style.visibility</p:attrName>
                                        </p:attrNameLst>
                                      </p:cBhvr>
                                      <p:to>
                                        <p:strVal val="visible"/>
                                      </p:to>
                                    </p:set>
                                    <p:anim calcmode="lin" valueType="num">
                                      <p:cBhvr additive="base">
                                        <p:cTn id="31" dur="500" fill="hold"/>
                                        <p:tgtEl>
                                          <p:spTgt spid="267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7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7267">
                                            <p:txEl>
                                              <p:pRg st="5" end="5"/>
                                            </p:txEl>
                                          </p:spTgt>
                                        </p:tgtEl>
                                        <p:attrNameLst>
                                          <p:attrName>style.visibility</p:attrName>
                                        </p:attrNameLst>
                                      </p:cBhvr>
                                      <p:to>
                                        <p:strVal val="visible"/>
                                      </p:to>
                                    </p:set>
                                    <p:anim calcmode="lin" valueType="num">
                                      <p:cBhvr additive="base">
                                        <p:cTn id="37" dur="500" fill="hold"/>
                                        <p:tgtEl>
                                          <p:spTgt spid="2672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72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pPr eaLnBrk="1" hangingPunct="1"/>
            <a:r>
              <a:rPr lang="zh-CN" altLang="en-US" smtClean="0">
                <a:ea typeface="黑体" panose="02010609060101010101" pitchFamily="49" charset="-122"/>
              </a:rPr>
              <a:t>描述排队系统的主要数量指标</a:t>
            </a:r>
          </a:p>
        </p:txBody>
      </p:sp>
      <p:sp>
        <p:nvSpPr>
          <p:cNvPr id="268292" name="Rectangle 4"/>
          <p:cNvSpPr>
            <a:spLocks noGrp="1" noChangeArrowheads="1"/>
          </p:cNvSpPr>
          <p:nvPr>
            <p:ph idx="1"/>
          </p:nvPr>
        </p:nvSpPr>
        <p:spPr>
          <a:xfrm>
            <a:off x="1066800" y="1143000"/>
            <a:ext cx="7848600" cy="876300"/>
          </a:xfrm>
        </p:spPr>
        <p:txBody>
          <a:bodyPr/>
          <a:lstStyle/>
          <a:p>
            <a:pPr eaLnBrk="1" hangingPunct="1">
              <a:buFont typeface="Wingdings" panose="05000000000000000000" pitchFamily="2" charset="2"/>
              <a:buChar char="§"/>
            </a:pPr>
            <a:r>
              <a:rPr lang="zh-CN" altLang="en-US" sz="2400" smtClean="0">
                <a:solidFill>
                  <a:srgbClr val="CC00CC"/>
                </a:solidFill>
                <a:ea typeface="黑体" panose="02010609060101010101" pitchFamily="49" charset="-122"/>
              </a:rPr>
              <a:t>队长</a:t>
            </a:r>
            <a:r>
              <a:rPr lang="zh-CN" altLang="en-US" sz="2400" smtClean="0">
                <a:ea typeface="黑体" panose="02010609060101010101" pitchFamily="49" charset="-122"/>
              </a:rPr>
              <a:t>：系统中的顾客数</a:t>
            </a:r>
            <a:r>
              <a:rPr lang="en-US" altLang="zh-CN" sz="2400" smtClean="0">
                <a:ea typeface="黑体" panose="02010609060101010101" pitchFamily="49" charset="-122"/>
              </a:rPr>
              <a:t>(</a:t>
            </a:r>
            <a:r>
              <a:rPr lang="zh-CN" altLang="en-US" sz="2400" smtClean="0">
                <a:ea typeface="黑体" panose="02010609060101010101" pitchFamily="49" charset="-122"/>
              </a:rPr>
              <a:t>包括正在接受服务的顾客</a:t>
            </a:r>
            <a:r>
              <a:rPr lang="en-US" altLang="zh-CN" sz="2400" smtClean="0">
                <a:ea typeface="黑体" panose="02010609060101010101" pitchFamily="49" charset="-122"/>
              </a:rPr>
              <a:t>)</a:t>
            </a:r>
          </a:p>
          <a:p>
            <a:pPr eaLnBrk="1" hangingPunct="1">
              <a:buFont typeface="Wingdings" panose="05000000000000000000" pitchFamily="2" charset="2"/>
              <a:buChar char="§"/>
            </a:pPr>
            <a:r>
              <a:rPr lang="zh-CN" altLang="en-US" sz="2400" smtClean="0">
                <a:solidFill>
                  <a:srgbClr val="CC00CC"/>
                </a:solidFill>
                <a:ea typeface="黑体" panose="02010609060101010101" pitchFamily="49" charset="-122"/>
              </a:rPr>
              <a:t>等待队长</a:t>
            </a:r>
            <a:r>
              <a:rPr lang="zh-CN" altLang="en-US" sz="2400" smtClean="0">
                <a:ea typeface="黑体" panose="02010609060101010101" pitchFamily="49" charset="-122"/>
              </a:rPr>
              <a:t>：系统中的排队等待的顾客数</a:t>
            </a:r>
          </a:p>
        </p:txBody>
      </p:sp>
      <p:sp>
        <p:nvSpPr>
          <p:cNvPr id="12" name="日期占位符 3"/>
          <p:cNvSpPr>
            <a:spLocks noGrp="1"/>
          </p:cNvSpPr>
          <p:nvPr>
            <p:ph type="dt" sz="quarter" idx="10"/>
          </p:nvPr>
        </p:nvSpPr>
        <p:spPr/>
        <p:txBody>
          <a:bodyPr/>
          <a:lstStyle/>
          <a:p>
            <a:pPr>
              <a:defRPr/>
            </a:pPr>
            <a:fld id="{06CF551E-966E-4D67-B9C8-232B1702F076}" type="datetime1">
              <a:rPr lang="zh-CN" altLang="en-US"/>
              <a:pPr>
                <a:defRPr/>
              </a:pPr>
              <a:t>2018/12/13</a:t>
            </a:fld>
            <a:endParaRPr lang="en-US" altLang="zh-CN"/>
          </a:p>
        </p:txBody>
      </p:sp>
      <p:sp>
        <p:nvSpPr>
          <p:cNvPr id="13"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8290" name="Rectangle 2"/>
          <p:cNvSpPr>
            <a:spLocks noChangeArrowheads="1"/>
          </p:cNvSpPr>
          <p:nvPr/>
        </p:nvSpPr>
        <p:spPr bwMode="auto">
          <a:xfrm>
            <a:off x="1066800" y="2114550"/>
            <a:ext cx="7848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Char char="§"/>
            </a:pPr>
            <a:r>
              <a:rPr lang="zh-CN" altLang="en-US" sz="2400">
                <a:solidFill>
                  <a:srgbClr val="CC00CC"/>
                </a:solidFill>
              </a:rPr>
              <a:t>等待时间</a:t>
            </a:r>
            <a:r>
              <a:rPr lang="zh-CN" altLang="en-US" sz="2400"/>
              <a:t>：顾客进入系统的时刻起到开始接受服务止这段时间</a:t>
            </a:r>
          </a:p>
          <a:p>
            <a:pPr algn="just" eaLnBrk="1" hangingPunct="1">
              <a:buFont typeface="Wingdings" panose="05000000000000000000" pitchFamily="2" charset="2"/>
              <a:buChar char="§"/>
            </a:pPr>
            <a:r>
              <a:rPr lang="zh-CN" altLang="en-US" sz="2400">
                <a:solidFill>
                  <a:srgbClr val="CC00CC"/>
                </a:solidFill>
              </a:rPr>
              <a:t>逗留时间</a:t>
            </a:r>
            <a:r>
              <a:rPr lang="zh-CN" altLang="en-US" sz="2400"/>
              <a:t>：顾客在系统中的等待时间与服务时间之和</a:t>
            </a:r>
          </a:p>
        </p:txBody>
      </p:sp>
      <p:sp>
        <p:nvSpPr>
          <p:cNvPr id="268293" name="AutoShape 5"/>
          <p:cNvSpPr>
            <a:spLocks/>
          </p:cNvSpPr>
          <p:nvPr/>
        </p:nvSpPr>
        <p:spPr bwMode="auto">
          <a:xfrm>
            <a:off x="2743200" y="2133600"/>
            <a:ext cx="4953000" cy="1177925"/>
          </a:xfrm>
          <a:prstGeom prst="borderCallout1">
            <a:avLst>
              <a:gd name="adj1" fmla="val 9704"/>
              <a:gd name="adj2" fmla="val -1537"/>
              <a:gd name="adj3" fmla="val -9028"/>
              <a:gd name="adj4" fmla="val -21986"/>
            </a:avLst>
          </a:prstGeom>
          <a:solidFill>
            <a:srgbClr val="96FFFF"/>
          </a:solidFill>
          <a:ln w="9525">
            <a:solidFill>
              <a:srgbClr val="993300"/>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a:solidFill>
                  <a:srgbClr val="0000FF"/>
                </a:solidFill>
              </a:rPr>
              <a:t>它们都是随机变量，是顾客和服务机构双方都十分关心的数量指标，应确定它们的分布及有关矩。</a:t>
            </a:r>
          </a:p>
        </p:txBody>
      </p:sp>
      <p:sp>
        <p:nvSpPr>
          <p:cNvPr id="268294" name="Rectangle 6"/>
          <p:cNvSpPr>
            <a:spLocks noChangeArrowheads="1"/>
          </p:cNvSpPr>
          <p:nvPr/>
        </p:nvSpPr>
        <p:spPr bwMode="auto">
          <a:xfrm>
            <a:off x="1066800" y="3505200"/>
            <a:ext cx="7848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Char char="§"/>
            </a:pPr>
            <a:r>
              <a:rPr lang="zh-CN" altLang="en-US" sz="2400">
                <a:solidFill>
                  <a:srgbClr val="CC00CC"/>
                </a:solidFill>
              </a:rPr>
              <a:t>系统的忙期</a:t>
            </a:r>
            <a:r>
              <a:rPr lang="zh-CN" altLang="en-US" sz="2400"/>
              <a:t>：从顾客到达空闲的系统，服务立即开始，直到系统再次变为空闲的这段系统连续繁忙的时间</a:t>
            </a:r>
          </a:p>
          <a:p>
            <a:pPr algn="just" eaLnBrk="1" hangingPunct="1">
              <a:buFont typeface="Wingdings" panose="05000000000000000000" pitchFamily="2" charset="2"/>
              <a:buChar char="§"/>
            </a:pPr>
            <a:r>
              <a:rPr lang="zh-CN" altLang="en-US" sz="2400">
                <a:solidFill>
                  <a:srgbClr val="CC00CC"/>
                </a:solidFill>
              </a:rPr>
              <a:t>系统的闲期</a:t>
            </a:r>
            <a:r>
              <a:rPr lang="zh-CN" altLang="en-US" sz="2400"/>
              <a:t>：系统连续保持空闲的时间</a:t>
            </a:r>
          </a:p>
          <a:p>
            <a:pPr algn="just" eaLnBrk="1" hangingPunct="1">
              <a:buFont typeface="Wingdings" panose="05000000000000000000" pitchFamily="2" charset="2"/>
              <a:buChar char="§"/>
            </a:pPr>
            <a:r>
              <a:rPr lang="zh-CN" altLang="en-US" sz="2400">
                <a:solidFill>
                  <a:srgbClr val="CC00CC"/>
                </a:solidFill>
              </a:rPr>
              <a:t>忙期循环</a:t>
            </a:r>
            <a:r>
              <a:rPr lang="zh-CN" altLang="en-US" sz="2400"/>
              <a:t>：相邻两次忙期开始的时间间隔</a:t>
            </a:r>
          </a:p>
        </p:txBody>
      </p:sp>
      <p:sp>
        <p:nvSpPr>
          <p:cNvPr id="268295" name="Rectangle 7"/>
          <p:cNvSpPr>
            <a:spLocks noChangeArrowheads="1"/>
          </p:cNvSpPr>
          <p:nvPr/>
        </p:nvSpPr>
        <p:spPr bwMode="auto">
          <a:xfrm>
            <a:off x="1066800" y="5448300"/>
            <a:ext cx="7848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Char char="§"/>
            </a:pPr>
            <a:r>
              <a:rPr lang="zh-CN" altLang="en-US" sz="2400">
                <a:solidFill>
                  <a:srgbClr val="CC00CC"/>
                </a:solidFill>
              </a:rPr>
              <a:t>输出过程</a:t>
            </a:r>
            <a:r>
              <a:rPr lang="zh-CN" altLang="en-US" sz="2400"/>
              <a:t>：也称</a:t>
            </a:r>
            <a:r>
              <a:rPr lang="zh-CN" altLang="en-US" sz="2400">
                <a:solidFill>
                  <a:srgbClr val="CC00CC"/>
                </a:solidFill>
              </a:rPr>
              <a:t>离去过程</a:t>
            </a:r>
            <a:r>
              <a:rPr lang="zh-CN" altLang="en-US" sz="2400"/>
              <a:t>，指接受服务完毕的顾客相继离开系统的过程。</a:t>
            </a:r>
          </a:p>
        </p:txBody>
      </p:sp>
      <p:sp>
        <p:nvSpPr>
          <p:cNvPr id="268296" name="AutoShape 8"/>
          <p:cNvSpPr>
            <a:spLocks/>
          </p:cNvSpPr>
          <p:nvPr/>
        </p:nvSpPr>
        <p:spPr bwMode="auto">
          <a:xfrm>
            <a:off x="2743200" y="3581400"/>
            <a:ext cx="4953000" cy="1908175"/>
          </a:xfrm>
          <a:prstGeom prst="borderCallout1">
            <a:avLst>
              <a:gd name="adj1" fmla="val 9704"/>
              <a:gd name="adj2" fmla="val -1537"/>
              <a:gd name="adj3" fmla="val -9028"/>
              <a:gd name="adj4" fmla="val -21986"/>
            </a:avLst>
          </a:prstGeom>
          <a:solidFill>
            <a:srgbClr val="96FFFF"/>
          </a:solidFill>
          <a:ln w="9525">
            <a:solidFill>
              <a:srgbClr val="993300"/>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a:solidFill>
                  <a:srgbClr val="0000FF"/>
                </a:solidFill>
              </a:rPr>
              <a:t>在假定到达与服务是彼此独立的条件下，等待时间与服务时间是相互独立的。它们是顾客最关心的数量指标，应用中关心的是统计平衡下它们的分布及期望值。</a:t>
            </a:r>
          </a:p>
        </p:txBody>
      </p:sp>
      <p:sp>
        <p:nvSpPr>
          <p:cNvPr id="268297" name="AutoShape 9"/>
          <p:cNvSpPr>
            <a:spLocks/>
          </p:cNvSpPr>
          <p:nvPr/>
        </p:nvSpPr>
        <p:spPr bwMode="auto">
          <a:xfrm>
            <a:off x="2971800" y="2362200"/>
            <a:ext cx="4800600" cy="1177925"/>
          </a:xfrm>
          <a:prstGeom prst="borderCallout1">
            <a:avLst>
              <a:gd name="adj1" fmla="val 9704"/>
              <a:gd name="adj2" fmla="val -1588"/>
              <a:gd name="adj3" fmla="val 102157"/>
              <a:gd name="adj4" fmla="val -26819"/>
            </a:avLst>
          </a:prstGeom>
          <a:solidFill>
            <a:srgbClr val="96FFFF"/>
          </a:solidFill>
          <a:ln w="9525">
            <a:solidFill>
              <a:srgbClr val="993300"/>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a:solidFill>
                  <a:srgbClr val="0000FF"/>
                </a:solidFill>
              </a:rPr>
              <a:t>忙期反映了系统中服务员的工作强度。在排队系统中，统计平衡下忙期与闲期是交替出现的。</a:t>
            </a:r>
          </a:p>
        </p:txBody>
      </p:sp>
      <p:sp>
        <p:nvSpPr>
          <p:cNvPr id="268298" name="AutoShape 10"/>
          <p:cNvSpPr>
            <a:spLocks/>
          </p:cNvSpPr>
          <p:nvPr/>
        </p:nvSpPr>
        <p:spPr bwMode="auto">
          <a:xfrm>
            <a:off x="2819400" y="3886200"/>
            <a:ext cx="4953000" cy="1543050"/>
          </a:xfrm>
          <a:prstGeom prst="borderCallout1">
            <a:avLst>
              <a:gd name="adj1" fmla="val 5991"/>
              <a:gd name="adj2" fmla="val -1537"/>
              <a:gd name="adj3" fmla="val 102162"/>
              <a:gd name="adj4" fmla="val -25995"/>
            </a:avLst>
          </a:prstGeom>
          <a:solidFill>
            <a:srgbClr val="96FFFF"/>
          </a:solidFill>
          <a:ln w="9525">
            <a:solidFill>
              <a:srgbClr val="993300"/>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a:solidFill>
                  <a:srgbClr val="0000FF"/>
                </a:solidFill>
              </a:rPr>
              <a:t>刻画输出过程的主要指标是相继离去的间隔时间和在一段已知时间内离去顾客的数目，这些指标从一个侧面反映了系统的工作效率。</a:t>
            </a:r>
          </a:p>
        </p:txBody>
      </p:sp>
      <p:sp>
        <p:nvSpPr>
          <p:cNvPr id="268299" name="Rectangle 11"/>
          <p:cNvSpPr>
            <a:spLocks noChangeArrowheads="1"/>
          </p:cNvSpPr>
          <p:nvPr/>
        </p:nvSpPr>
        <p:spPr bwMode="auto">
          <a:xfrm>
            <a:off x="3448050" y="5905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t>。</a:t>
            </a:r>
          </a:p>
        </p:txBody>
      </p:sp>
      <p:sp>
        <p:nvSpPr>
          <p:cNvPr id="3073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C3B838BA-3A80-47E7-8FDD-0CAA1F5BD59F}" type="slidenum">
              <a:rPr lang="zh-CN" altLang="en-US" sz="1800" smtClean="0">
                <a:solidFill>
                  <a:srgbClr val="00FF00"/>
                </a:solidFill>
                <a:latin typeface="宋体" panose="02010600030101010101" pitchFamily="2" charset="-122"/>
                <a:ea typeface="宋体" panose="02010600030101010101" pitchFamily="2" charset="-122"/>
              </a:rPr>
              <a:pPr/>
              <a:t>13</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8292">
                                            <p:txEl>
                                              <p:pRg st="0" end="0"/>
                                            </p:txEl>
                                          </p:spTgt>
                                        </p:tgtEl>
                                        <p:attrNameLst>
                                          <p:attrName>style.visibility</p:attrName>
                                        </p:attrNameLst>
                                      </p:cBhvr>
                                      <p:to>
                                        <p:strVal val="visible"/>
                                      </p:to>
                                    </p:set>
                                    <p:anim calcmode="lin" valueType="num">
                                      <p:cBhvr additive="base">
                                        <p:cTn id="7" dur="500" fill="hold"/>
                                        <p:tgtEl>
                                          <p:spTgt spid="268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8292">
                                            <p:txEl>
                                              <p:pRg st="1" end="1"/>
                                            </p:txEl>
                                          </p:spTgt>
                                        </p:tgtEl>
                                        <p:attrNameLst>
                                          <p:attrName>style.visibility</p:attrName>
                                        </p:attrNameLst>
                                      </p:cBhvr>
                                      <p:to>
                                        <p:strVal val="visible"/>
                                      </p:to>
                                    </p:set>
                                    <p:anim calcmode="lin" valueType="num">
                                      <p:cBhvr additive="base">
                                        <p:cTn id="12" dur="500" fill="hold"/>
                                        <p:tgtEl>
                                          <p:spTgt spid="26829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82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68293"/>
                                        </p:tgtEl>
                                        <p:attrNameLst>
                                          <p:attrName>style.visibility</p:attrName>
                                        </p:attrNameLst>
                                      </p:cBhvr>
                                      <p:to>
                                        <p:strVal val="visible"/>
                                      </p:to>
                                    </p:set>
                                  </p:childTnLst>
                                  <p:subTnLst>
                                    <p:set>
                                      <p:cBhvr override="childStyle">
                                        <p:cTn dur="1" fill="hold" display="0" masterRel="nextClick" afterEffect="1"/>
                                        <p:tgtEl>
                                          <p:spTgt spid="26829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8290">
                                            <p:txEl>
                                              <p:pRg st="0" end="0"/>
                                            </p:txEl>
                                          </p:spTgt>
                                        </p:tgtEl>
                                        <p:attrNameLst>
                                          <p:attrName>style.visibility</p:attrName>
                                        </p:attrNameLst>
                                      </p:cBhvr>
                                      <p:to>
                                        <p:strVal val="visible"/>
                                      </p:to>
                                    </p:set>
                                    <p:anim calcmode="lin" valueType="num">
                                      <p:cBhvr additive="base">
                                        <p:cTn id="22" dur="500" fill="hold"/>
                                        <p:tgtEl>
                                          <p:spTgt spid="26829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8290">
                                            <p:txEl>
                                              <p:pRg st="0" end="0"/>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268290">
                                            <p:txEl>
                                              <p:pRg st="1" end="1"/>
                                            </p:txEl>
                                          </p:spTgt>
                                        </p:tgtEl>
                                        <p:attrNameLst>
                                          <p:attrName>style.visibility</p:attrName>
                                        </p:attrNameLst>
                                      </p:cBhvr>
                                      <p:to>
                                        <p:strVal val="visible"/>
                                      </p:to>
                                    </p:set>
                                    <p:anim calcmode="lin" valueType="num">
                                      <p:cBhvr additive="base">
                                        <p:cTn id="27" dur="500" fill="hold"/>
                                        <p:tgtEl>
                                          <p:spTgt spid="26829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8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8296"/>
                                        </p:tgtEl>
                                        <p:attrNameLst>
                                          <p:attrName>style.visibility</p:attrName>
                                        </p:attrNameLst>
                                      </p:cBhvr>
                                      <p:to>
                                        <p:strVal val="visible"/>
                                      </p:to>
                                    </p:set>
                                  </p:childTnLst>
                                  <p:subTnLst>
                                    <p:set>
                                      <p:cBhvr override="childStyle">
                                        <p:cTn dur="1" fill="hold" display="0" masterRel="nextClick" afterEffect="1"/>
                                        <p:tgtEl>
                                          <p:spTgt spid="26829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8294">
                                            <p:txEl>
                                              <p:pRg st="0" end="0"/>
                                            </p:txEl>
                                          </p:spTgt>
                                        </p:tgtEl>
                                        <p:attrNameLst>
                                          <p:attrName>style.visibility</p:attrName>
                                        </p:attrNameLst>
                                      </p:cBhvr>
                                      <p:to>
                                        <p:strVal val="visible"/>
                                      </p:to>
                                    </p:set>
                                    <p:anim calcmode="lin" valueType="num">
                                      <p:cBhvr additive="base">
                                        <p:cTn id="37" dur="500" fill="hold"/>
                                        <p:tgtEl>
                                          <p:spTgt spid="26829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8294">
                                            <p:txEl>
                                              <p:pRg st="0" end="0"/>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268294">
                                            <p:txEl>
                                              <p:pRg st="1" end="1"/>
                                            </p:txEl>
                                          </p:spTgt>
                                        </p:tgtEl>
                                        <p:attrNameLst>
                                          <p:attrName>style.visibility</p:attrName>
                                        </p:attrNameLst>
                                      </p:cBhvr>
                                      <p:to>
                                        <p:strVal val="visible"/>
                                      </p:to>
                                    </p:set>
                                    <p:anim calcmode="lin" valueType="num">
                                      <p:cBhvr additive="base">
                                        <p:cTn id="42" dur="500" fill="hold"/>
                                        <p:tgtEl>
                                          <p:spTgt spid="268294">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8294">
                                            <p:txEl>
                                              <p:pRg st="1" end="1"/>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268294">
                                            <p:txEl>
                                              <p:pRg st="2" end="2"/>
                                            </p:txEl>
                                          </p:spTgt>
                                        </p:tgtEl>
                                        <p:attrNameLst>
                                          <p:attrName>style.visibility</p:attrName>
                                        </p:attrNameLst>
                                      </p:cBhvr>
                                      <p:to>
                                        <p:strVal val="visible"/>
                                      </p:to>
                                    </p:set>
                                    <p:anim calcmode="lin" valueType="num">
                                      <p:cBhvr additive="base">
                                        <p:cTn id="47" dur="500" fill="hold"/>
                                        <p:tgtEl>
                                          <p:spTgt spid="268294">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82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68297"/>
                                        </p:tgtEl>
                                        <p:attrNameLst>
                                          <p:attrName>style.visibility</p:attrName>
                                        </p:attrNameLst>
                                      </p:cBhvr>
                                      <p:to>
                                        <p:strVal val="visible"/>
                                      </p:to>
                                    </p:set>
                                  </p:childTnLst>
                                  <p:subTnLst>
                                    <p:set>
                                      <p:cBhvr override="childStyle">
                                        <p:cTn dur="1" fill="hold" display="0" masterRel="nextClick" afterEffect="1"/>
                                        <p:tgtEl>
                                          <p:spTgt spid="268297"/>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68295"/>
                                        </p:tgtEl>
                                        <p:attrNameLst>
                                          <p:attrName>style.visibility</p:attrName>
                                        </p:attrNameLst>
                                      </p:cBhvr>
                                      <p:to>
                                        <p:strVal val="visible"/>
                                      </p:to>
                                    </p:set>
                                    <p:anim calcmode="lin" valueType="num">
                                      <p:cBhvr additive="base">
                                        <p:cTn id="57" dur="500" fill="hold"/>
                                        <p:tgtEl>
                                          <p:spTgt spid="268295"/>
                                        </p:tgtEl>
                                        <p:attrNameLst>
                                          <p:attrName>ppt_x</p:attrName>
                                        </p:attrNameLst>
                                      </p:cBhvr>
                                      <p:tavLst>
                                        <p:tav tm="0">
                                          <p:val>
                                            <p:strVal val="#ppt_x"/>
                                          </p:val>
                                        </p:tav>
                                        <p:tav tm="100000">
                                          <p:val>
                                            <p:strVal val="#ppt_x"/>
                                          </p:val>
                                        </p:tav>
                                      </p:tavLst>
                                    </p:anim>
                                    <p:anim calcmode="lin" valueType="num">
                                      <p:cBhvr additive="base">
                                        <p:cTn id="58" dur="500" fill="hold"/>
                                        <p:tgtEl>
                                          <p:spTgt spid="268295"/>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68298"/>
                                        </p:tgtEl>
                                        <p:attrNameLst>
                                          <p:attrName>style.visibility</p:attrName>
                                        </p:attrNameLst>
                                      </p:cBhvr>
                                      <p:to>
                                        <p:strVal val="visible"/>
                                      </p:to>
                                    </p:set>
                                  </p:childTnLst>
                                  <p:subTnLst>
                                    <p:set>
                                      <p:cBhvr override="childStyle">
                                        <p:cTn dur="1" fill="hold" display="0" masterRel="nextClick" afterEffect="1"/>
                                        <p:tgtEl>
                                          <p:spTgt spid="268298"/>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68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build="p" autoUpdateAnimBg="0" advAuto="0"/>
      <p:bldP spid="268290" grpId="0" build="p" autoUpdateAnimBg="0"/>
      <p:bldP spid="268293" grpId="0" animBg="1" autoUpdateAnimBg="0"/>
      <p:bldP spid="268294" grpId="0" build="p" autoUpdateAnimBg="0"/>
      <p:bldP spid="268295" grpId="0" autoUpdateAnimBg="0"/>
      <p:bldP spid="268296" grpId="0" animBg="1" autoUpdateAnimBg="0"/>
      <p:bldP spid="268297" grpId="0" animBg="1" autoUpdateAnimBg="0"/>
      <p:bldP spid="268298" grpId="0" animBg="1" autoUpdateAnimBg="0"/>
      <p:bldP spid="2682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7C512B3A-AC0C-44B8-93CA-A028155BA50D}"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277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第五章  无限源的简单排队系统</a:t>
            </a:r>
          </a:p>
        </p:txBody>
      </p:sp>
      <p:sp>
        <p:nvSpPr>
          <p:cNvPr id="260099" name="Rectangle 3"/>
          <p:cNvSpPr>
            <a:spLocks noGrp="1" noChangeArrowheads="1"/>
          </p:cNvSpPr>
          <p:nvPr>
            <p:ph type="body" idx="1"/>
          </p:nvPr>
        </p:nvSpPr>
        <p:spPr>
          <a:xfrm>
            <a:off x="1801813" y="1476375"/>
            <a:ext cx="6302375" cy="3536950"/>
          </a:xfrm>
        </p:spPr>
        <p:txBody>
          <a:bodyPr/>
          <a:lstStyle/>
          <a:p>
            <a:pPr eaLnBrk="1" hangingPunct="1">
              <a:spcBef>
                <a:spcPct val="50000"/>
              </a:spcBef>
              <a:buClr>
                <a:srgbClr val="FF0000"/>
              </a:buClr>
              <a:buFont typeface="Wingdings" panose="05000000000000000000" pitchFamily="2" charset="2"/>
              <a:buChar char="v"/>
            </a:pPr>
            <a:r>
              <a:rPr lang="zh-CN" altLang="en-US" sz="4000" smtClean="0">
                <a:solidFill>
                  <a:srgbClr val="0000FF"/>
                </a:solidFill>
                <a:ea typeface="黑体" panose="02010609060101010101" pitchFamily="49" charset="-122"/>
              </a:rPr>
              <a:t>顾客总体是无限的</a:t>
            </a:r>
          </a:p>
          <a:p>
            <a:pPr eaLnBrk="1" hangingPunct="1">
              <a:spcBef>
                <a:spcPct val="50000"/>
              </a:spcBef>
              <a:buClr>
                <a:srgbClr val="FF0000"/>
              </a:buClr>
              <a:buFont typeface="Wingdings" panose="05000000000000000000" pitchFamily="2" charset="2"/>
              <a:buChar char="v"/>
            </a:pPr>
            <a:r>
              <a:rPr lang="zh-CN" altLang="en-US" sz="4000" smtClean="0">
                <a:solidFill>
                  <a:srgbClr val="0000FF"/>
                </a:solidFill>
                <a:ea typeface="黑体" panose="02010609060101010101" pitchFamily="49" charset="-122"/>
              </a:rPr>
              <a:t>输入过程是简单流</a:t>
            </a:r>
          </a:p>
          <a:p>
            <a:pPr eaLnBrk="1" hangingPunct="1">
              <a:spcBef>
                <a:spcPct val="50000"/>
              </a:spcBef>
              <a:buClr>
                <a:srgbClr val="FF0000"/>
              </a:buClr>
              <a:buFont typeface="Wingdings" panose="05000000000000000000" pitchFamily="2" charset="2"/>
              <a:buChar char="v"/>
            </a:pPr>
            <a:r>
              <a:rPr lang="zh-CN" altLang="en-US" sz="4000" smtClean="0">
                <a:solidFill>
                  <a:srgbClr val="0000FF"/>
                </a:solidFill>
                <a:ea typeface="黑体" panose="02010609060101010101" pitchFamily="49" charset="-122"/>
              </a:rPr>
              <a:t>服务时间服从负指数分布</a:t>
            </a:r>
          </a:p>
        </p:txBody>
      </p:sp>
      <p:sp>
        <p:nvSpPr>
          <p:cNvPr id="3277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648BE94D-B019-4B57-BA63-16A67FCB8755}" type="slidenum">
              <a:rPr lang="zh-CN" altLang="en-US" sz="1800" smtClean="0">
                <a:solidFill>
                  <a:srgbClr val="00FF00"/>
                </a:solidFill>
                <a:latin typeface="宋体" panose="02010600030101010101" pitchFamily="2" charset="-122"/>
                <a:ea typeface="宋体" panose="02010600030101010101" pitchFamily="2" charset="-122"/>
              </a:rPr>
              <a:pPr/>
              <a:t>14</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§5.1  M/M/1/</a:t>
            </a:r>
            <a:r>
              <a:rPr lang="en-US" altLang="zh-CN" smtClean="0">
                <a:ea typeface="黑体" panose="02010609060101010101" pitchFamily="49" charset="-122"/>
                <a:sym typeface="Symbol" panose="05050102010706020507" pitchFamily="18" charset="2"/>
              </a:rPr>
              <a:t></a:t>
            </a:r>
          </a:p>
        </p:txBody>
      </p:sp>
      <p:sp>
        <p:nvSpPr>
          <p:cNvPr id="344067" name="Rectangle 3"/>
          <p:cNvSpPr>
            <a:spLocks noGrp="1" noChangeArrowheads="1"/>
          </p:cNvSpPr>
          <p:nvPr>
            <p:ph idx="1"/>
          </p:nvPr>
        </p:nvSpPr>
        <p:spPr>
          <a:xfrm>
            <a:off x="993775" y="1138238"/>
            <a:ext cx="7970838" cy="5386387"/>
          </a:xfrm>
        </p:spPr>
        <p:txBody>
          <a:bodyPr/>
          <a:lstStyle/>
          <a:p>
            <a:pPr algn="just" eaLnBrk="1" hangingPunct="1">
              <a:lnSpc>
                <a:spcPct val="140000"/>
              </a:lnSpc>
              <a:buClr>
                <a:srgbClr val="0000FF"/>
              </a:buClr>
            </a:pPr>
            <a:r>
              <a:rPr lang="zh-CN" altLang="en-US" smtClean="0">
                <a:ea typeface="黑体" panose="02010609060101010101" pitchFamily="49" charset="-122"/>
              </a:rPr>
              <a:t>问题的叙述</a:t>
            </a:r>
          </a:p>
          <a:p>
            <a:pPr algn="just" eaLnBrk="1" hangingPunct="1">
              <a:lnSpc>
                <a:spcPct val="140000"/>
              </a:lnSpc>
              <a:buClr>
                <a:srgbClr val="CC00CC"/>
              </a:buClr>
              <a:buFont typeface="Wingdings" panose="05000000000000000000" pitchFamily="2" charset="2"/>
              <a:buChar char="v"/>
            </a:pPr>
            <a:r>
              <a:rPr lang="zh-CN" altLang="en-US" smtClean="0">
                <a:ea typeface="黑体" panose="02010609060101010101" pitchFamily="49" charset="-122"/>
              </a:rPr>
              <a:t>顾客到达为参数</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(&gt;0)</a:t>
            </a:r>
            <a:r>
              <a:rPr lang="zh-CN" altLang="en-US" smtClean="0">
                <a:ea typeface="黑体" panose="02010609060101010101" pitchFamily="49" charset="-122"/>
              </a:rPr>
              <a:t>的泊松过程，即相继到达的间隔时间序列</a:t>
            </a:r>
            <a:r>
              <a:rPr lang="en-US" altLang="zh-CN" smtClean="0">
                <a:ea typeface="黑体" panose="02010609060101010101" pitchFamily="49" charset="-122"/>
              </a:rPr>
              <a:t>{</a:t>
            </a:r>
            <a:r>
              <a:rPr lang="en-US" altLang="zh-CN" smtClean="0">
                <a:ea typeface="黑体" panose="02010609060101010101" pitchFamily="49" charset="-122"/>
                <a:sym typeface="Symbol" panose="05050102010706020507" pitchFamily="18" charset="2"/>
              </a:rPr>
              <a:t></a:t>
            </a:r>
            <a:r>
              <a:rPr lang="en-US" altLang="zh-CN" baseline="-25000" smtClean="0">
                <a:ea typeface="黑体" panose="02010609060101010101" pitchFamily="49" charset="-122"/>
                <a:sym typeface="Symbol" panose="05050102010706020507" pitchFamily="18" charset="2"/>
              </a:rPr>
              <a:t>n</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n1</a:t>
            </a:r>
            <a:r>
              <a:rPr lang="en-US" altLang="zh-CN" smtClean="0">
                <a:ea typeface="黑体" panose="02010609060101010101" pitchFamily="49" charset="-122"/>
              </a:rPr>
              <a:t>}</a:t>
            </a:r>
            <a:r>
              <a:rPr lang="zh-CN" altLang="en-US" smtClean="0">
                <a:ea typeface="黑体" panose="02010609060101010101" pitchFamily="49" charset="-122"/>
              </a:rPr>
              <a:t>独立、服从参数为</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(&gt;0)</a:t>
            </a:r>
            <a:r>
              <a:rPr lang="zh-CN" altLang="en-US" smtClean="0">
                <a:ea typeface="黑体" panose="02010609060101010101" pitchFamily="49" charset="-122"/>
              </a:rPr>
              <a:t>的负指数分布</a:t>
            </a:r>
            <a:r>
              <a:rPr lang="en-US" altLang="zh-CN" smtClean="0">
                <a:ea typeface="黑体" panose="02010609060101010101" pitchFamily="49" charset="-122"/>
              </a:rPr>
              <a:t>F(t)</a:t>
            </a:r>
            <a:r>
              <a:rPr lang="zh-CN" altLang="en-US" smtClean="0">
                <a:ea typeface="黑体" panose="02010609060101010101" pitchFamily="49" charset="-122"/>
              </a:rPr>
              <a:t>＝</a:t>
            </a:r>
            <a:r>
              <a:rPr lang="en-US" altLang="zh-CN" smtClean="0">
                <a:ea typeface="黑体" panose="02010609060101010101" pitchFamily="49" charset="-122"/>
              </a:rPr>
              <a:t>1-e</a:t>
            </a:r>
            <a:r>
              <a:rPr lang="en-US" altLang="zh-CN" baseline="30000" smtClean="0">
                <a:ea typeface="黑体" panose="02010609060101010101" pitchFamily="49" charset="-122"/>
              </a:rPr>
              <a:t>-</a:t>
            </a:r>
            <a:r>
              <a:rPr lang="en-US" altLang="zh-CN" baseline="30000" smtClean="0">
                <a:ea typeface="黑体" panose="02010609060101010101" pitchFamily="49" charset="-122"/>
                <a:sym typeface="Symbol" panose="05050102010706020507" pitchFamily="18" charset="2"/>
              </a:rPr>
              <a:t>t</a:t>
            </a:r>
            <a:r>
              <a:rPr lang="zh-CN" altLang="en-US" smtClean="0">
                <a:ea typeface="黑体" panose="02010609060101010101" pitchFamily="49" charset="-122"/>
              </a:rPr>
              <a:t>，</a:t>
            </a:r>
            <a:r>
              <a:rPr lang="en-US" altLang="zh-CN" smtClean="0">
                <a:ea typeface="黑体" panose="02010609060101010101" pitchFamily="49" charset="-122"/>
              </a:rPr>
              <a:t>t</a:t>
            </a:r>
            <a:r>
              <a:rPr lang="en-US" altLang="zh-CN" smtClean="0">
                <a:ea typeface="黑体" panose="02010609060101010101" pitchFamily="49" charset="-122"/>
                <a:sym typeface="Symbol" panose="05050102010706020507" pitchFamily="18" charset="2"/>
              </a:rPr>
              <a:t>0</a:t>
            </a:r>
            <a:r>
              <a:rPr lang="zh-CN" altLang="en-US" smtClean="0">
                <a:ea typeface="黑体" panose="02010609060101010101" pitchFamily="49" charset="-122"/>
              </a:rPr>
              <a:t>；</a:t>
            </a:r>
          </a:p>
          <a:p>
            <a:pPr algn="just" eaLnBrk="1" hangingPunct="1">
              <a:lnSpc>
                <a:spcPct val="140000"/>
              </a:lnSpc>
              <a:buClr>
                <a:srgbClr val="CC00CC"/>
              </a:buClr>
              <a:buFont typeface="Wingdings" panose="05000000000000000000" pitchFamily="2" charset="2"/>
              <a:buChar char="v"/>
            </a:pPr>
            <a:r>
              <a:rPr lang="zh-CN" altLang="en-US" smtClean="0">
                <a:ea typeface="黑体" panose="02010609060101010101" pitchFamily="49" charset="-122"/>
              </a:rPr>
              <a:t>顾客所需的服务时间序列</a:t>
            </a:r>
            <a:r>
              <a:rPr lang="en-US" altLang="zh-CN" smtClean="0">
                <a:ea typeface="黑体" panose="02010609060101010101" pitchFamily="49" charset="-122"/>
              </a:rPr>
              <a:t>{</a:t>
            </a:r>
            <a:r>
              <a:rPr lang="en-US" altLang="zh-CN" smtClean="0">
                <a:ea typeface="黑体" panose="02010609060101010101" pitchFamily="49" charset="-122"/>
                <a:sym typeface="Symbol" panose="05050102010706020507" pitchFamily="18" charset="2"/>
              </a:rPr>
              <a:t></a:t>
            </a:r>
            <a:r>
              <a:rPr lang="en-US" altLang="zh-CN" baseline="-25000" smtClean="0">
                <a:ea typeface="黑体" panose="02010609060101010101" pitchFamily="49" charset="-122"/>
                <a:sym typeface="Symbol" panose="05050102010706020507" pitchFamily="18" charset="2"/>
              </a:rPr>
              <a:t>n</a:t>
            </a:r>
            <a:r>
              <a:rPr lang="en-US" altLang="zh-CN" smtClean="0">
                <a:ea typeface="黑体" panose="02010609060101010101" pitchFamily="49" charset="-122"/>
                <a:sym typeface="Symbol" panose="05050102010706020507" pitchFamily="18" charset="2"/>
              </a:rPr>
              <a:t>,n1</a:t>
            </a:r>
            <a:r>
              <a:rPr lang="en-US" altLang="zh-CN" smtClean="0">
                <a:ea typeface="黑体" panose="02010609060101010101" pitchFamily="49" charset="-122"/>
              </a:rPr>
              <a:t>}</a:t>
            </a:r>
            <a:r>
              <a:rPr lang="zh-CN" altLang="en-US" smtClean="0">
                <a:ea typeface="黑体" panose="02010609060101010101" pitchFamily="49" charset="-122"/>
              </a:rPr>
              <a:t>独立、服从参数为</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(&gt;0)</a:t>
            </a:r>
            <a:r>
              <a:rPr lang="zh-CN" altLang="en-US" smtClean="0">
                <a:ea typeface="黑体" panose="02010609060101010101" pitchFamily="49" charset="-122"/>
              </a:rPr>
              <a:t>的负指数分布</a:t>
            </a:r>
            <a:r>
              <a:rPr lang="en-US" altLang="zh-CN" smtClean="0">
                <a:ea typeface="黑体" panose="02010609060101010101" pitchFamily="49" charset="-122"/>
              </a:rPr>
              <a:t>G(t)</a:t>
            </a:r>
            <a:r>
              <a:rPr lang="zh-CN" altLang="en-US" smtClean="0">
                <a:ea typeface="黑体" panose="02010609060101010101" pitchFamily="49" charset="-122"/>
              </a:rPr>
              <a:t>＝</a:t>
            </a:r>
            <a:r>
              <a:rPr lang="en-US" altLang="zh-CN" smtClean="0">
                <a:ea typeface="黑体" panose="02010609060101010101" pitchFamily="49" charset="-122"/>
              </a:rPr>
              <a:t>1-e</a:t>
            </a:r>
            <a:r>
              <a:rPr lang="en-US" altLang="zh-CN" baseline="30000" smtClean="0">
                <a:ea typeface="黑体" panose="02010609060101010101" pitchFamily="49" charset="-122"/>
              </a:rPr>
              <a:t>-</a:t>
            </a:r>
            <a:r>
              <a:rPr lang="en-US" altLang="zh-CN" baseline="30000" smtClean="0">
                <a:ea typeface="黑体" panose="02010609060101010101" pitchFamily="49" charset="-122"/>
                <a:sym typeface="Symbol" panose="05050102010706020507" pitchFamily="18" charset="2"/>
              </a:rPr>
              <a:t>t</a:t>
            </a:r>
            <a:r>
              <a:rPr lang="zh-CN" altLang="en-US" smtClean="0">
                <a:ea typeface="黑体" panose="02010609060101010101" pitchFamily="49" charset="-122"/>
              </a:rPr>
              <a:t>，</a:t>
            </a:r>
            <a:r>
              <a:rPr lang="en-US" altLang="zh-CN" smtClean="0">
                <a:ea typeface="黑体" panose="02010609060101010101" pitchFamily="49" charset="-122"/>
              </a:rPr>
              <a:t>t</a:t>
            </a:r>
            <a:r>
              <a:rPr lang="en-US" altLang="zh-CN" smtClean="0">
                <a:ea typeface="黑体" panose="02010609060101010101" pitchFamily="49" charset="-122"/>
                <a:sym typeface="Symbol" panose="05050102010706020507" pitchFamily="18" charset="2"/>
              </a:rPr>
              <a:t>0</a:t>
            </a:r>
            <a:r>
              <a:rPr lang="zh-CN" altLang="en-US" smtClean="0">
                <a:ea typeface="黑体" panose="02010609060101010101" pitchFamily="49" charset="-122"/>
              </a:rPr>
              <a:t>；</a:t>
            </a:r>
          </a:p>
          <a:p>
            <a:pPr algn="just" eaLnBrk="1" hangingPunct="1">
              <a:lnSpc>
                <a:spcPct val="140000"/>
              </a:lnSpc>
              <a:buClr>
                <a:srgbClr val="CC00CC"/>
              </a:buClr>
              <a:buFont typeface="Wingdings" panose="05000000000000000000" pitchFamily="2" charset="2"/>
              <a:buChar char="v"/>
            </a:pPr>
            <a:r>
              <a:rPr lang="zh-CN" altLang="en-US" smtClean="0">
                <a:ea typeface="黑体" panose="02010609060101010101" pitchFamily="49" charset="-122"/>
              </a:rPr>
              <a:t>系统中只有一个服务台；</a:t>
            </a:r>
          </a:p>
          <a:p>
            <a:pPr algn="just" eaLnBrk="1" hangingPunct="1">
              <a:lnSpc>
                <a:spcPct val="140000"/>
              </a:lnSpc>
              <a:buClr>
                <a:srgbClr val="CC00CC"/>
              </a:buClr>
              <a:buFont typeface="Wingdings" panose="05000000000000000000" pitchFamily="2" charset="2"/>
              <a:buChar char="v"/>
            </a:pPr>
            <a:r>
              <a:rPr lang="zh-CN" altLang="en-US" smtClean="0">
                <a:ea typeface="黑体" panose="02010609060101010101" pitchFamily="49" charset="-122"/>
              </a:rPr>
              <a:t>容量为无穷大，而且到达过程与服务过程彼此独立。</a:t>
            </a:r>
          </a:p>
        </p:txBody>
      </p:sp>
      <p:sp>
        <p:nvSpPr>
          <p:cNvPr id="4" name="日期占位符 3"/>
          <p:cNvSpPr>
            <a:spLocks noGrp="1"/>
          </p:cNvSpPr>
          <p:nvPr>
            <p:ph type="dt" sz="quarter" idx="10"/>
          </p:nvPr>
        </p:nvSpPr>
        <p:spPr/>
        <p:txBody>
          <a:bodyPr/>
          <a:lstStyle/>
          <a:p>
            <a:pPr>
              <a:defRPr/>
            </a:pPr>
            <a:fld id="{73399CC7-F1CA-49A1-929C-60F840263D20}"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482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148794FC-76C5-461F-974A-7ABA36A4FF00}" type="slidenum">
              <a:rPr lang="zh-CN" altLang="en-US" sz="1800" smtClean="0">
                <a:solidFill>
                  <a:srgbClr val="00FF00"/>
                </a:solidFill>
                <a:latin typeface="宋体" panose="02010600030101010101" pitchFamily="2" charset="-122"/>
                <a:ea typeface="宋体" panose="02010600030101010101" pitchFamily="2" charset="-122"/>
              </a:rPr>
              <a:pPr/>
              <a:t>15</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wipe(up)">
                                      <p:cBhvr>
                                        <p:cTn id="7" dur="1000"/>
                                        <p:tgtEl>
                                          <p:spTgt spid="344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Effect transition="in" filter="wipe(up)">
                                      <p:cBhvr>
                                        <p:cTn id="12" dur="1000"/>
                                        <p:tgtEl>
                                          <p:spTgt spid="344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Effect transition="in" filter="wipe(up)">
                                      <p:cBhvr>
                                        <p:cTn id="17" dur="1000"/>
                                        <p:tgtEl>
                                          <p:spTgt spid="344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4067">
                                            <p:txEl>
                                              <p:pRg st="3" end="3"/>
                                            </p:txEl>
                                          </p:spTgt>
                                        </p:tgtEl>
                                        <p:attrNameLst>
                                          <p:attrName>style.visibility</p:attrName>
                                        </p:attrNameLst>
                                      </p:cBhvr>
                                      <p:to>
                                        <p:strVal val="visible"/>
                                      </p:to>
                                    </p:set>
                                    <p:animEffect transition="in" filter="wipe(up)">
                                      <p:cBhvr>
                                        <p:cTn id="22" dur="1000"/>
                                        <p:tgtEl>
                                          <p:spTgt spid="344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Effect transition="in" filter="wipe(up)">
                                      <p:cBhvr>
                                        <p:cTn id="27" dur="1000"/>
                                        <p:tgtEl>
                                          <p:spTgt spid="34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2.</a:t>
            </a:r>
            <a:r>
              <a:rPr lang="zh-CN" altLang="en-US" smtClean="0">
                <a:ea typeface="黑体" panose="02010609060101010101" pitchFamily="49" charset="-122"/>
              </a:rPr>
              <a:t>队长</a:t>
            </a:r>
          </a:p>
        </p:txBody>
      </p:sp>
      <p:sp>
        <p:nvSpPr>
          <p:cNvPr id="346115" name="Rectangle 3"/>
          <p:cNvSpPr>
            <a:spLocks noGrp="1" noChangeArrowheads="1"/>
          </p:cNvSpPr>
          <p:nvPr>
            <p:ph idx="1"/>
          </p:nvPr>
        </p:nvSpPr>
        <p:spPr>
          <a:xfrm>
            <a:off x="685800" y="1143000"/>
            <a:ext cx="8153400" cy="876300"/>
          </a:xfrm>
        </p:spPr>
        <p:txBody>
          <a:bodyPr/>
          <a:lstStyle/>
          <a:p>
            <a:pPr eaLnBrk="1" hangingPunct="1">
              <a:buFont typeface="Wingdings" panose="05000000000000000000" pitchFamily="2" charset="2"/>
              <a:buNone/>
            </a:pPr>
            <a:r>
              <a:rPr lang="en-US" altLang="zh-CN" sz="2400" smtClean="0">
                <a:ea typeface="黑体" panose="02010609060101010101" pitchFamily="49" charset="-122"/>
              </a:rPr>
              <a:t>	    </a:t>
            </a:r>
            <a:r>
              <a:rPr lang="zh-CN" altLang="en-US" sz="2400" smtClean="0">
                <a:ea typeface="黑体" panose="02010609060101010101" pitchFamily="49" charset="-122"/>
              </a:rPr>
              <a:t>假定</a:t>
            </a:r>
            <a:r>
              <a:rPr lang="en-US" altLang="zh-CN" sz="2400" smtClean="0">
                <a:ea typeface="黑体" panose="02010609060101010101" pitchFamily="49" charset="-122"/>
              </a:rPr>
              <a:t>N(t)</a:t>
            </a:r>
            <a:r>
              <a:rPr lang="zh-CN" altLang="en-US" sz="2400" smtClean="0">
                <a:ea typeface="黑体" panose="02010609060101010101" pitchFamily="49" charset="-122"/>
              </a:rPr>
              <a:t>表示在时刻</a:t>
            </a:r>
            <a:r>
              <a:rPr lang="en-US" altLang="zh-CN" sz="2400" smtClean="0">
                <a:ea typeface="黑体" panose="02010609060101010101" pitchFamily="49" charset="-122"/>
              </a:rPr>
              <a:t>t</a:t>
            </a:r>
            <a:r>
              <a:rPr lang="zh-CN" altLang="en-US" sz="2400" smtClean="0">
                <a:ea typeface="黑体" panose="02010609060101010101" pitchFamily="49" charset="-122"/>
              </a:rPr>
              <a:t>系统中的顾客数，包括正在被服务的顾客数，即</a:t>
            </a:r>
            <a:r>
              <a:rPr lang="en-US" altLang="zh-CN" sz="2400" smtClean="0">
                <a:ea typeface="黑体" panose="02010609060101010101" pitchFamily="49" charset="-122"/>
              </a:rPr>
              <a:t>N(t)</a:t>
            </a:r>
            <a:r>
              <a:rPr lang="zh-CN" altLang="en-US" sz="2400" smtClean="0">
                <a:ea typeface="黑体" panose="02010609060101010101" pitchFamily="49" charset="-122"/>
              </a:rPr>
              <a:t>表示时刻</a:t>
            </a:r>
            <a:r>
              <a:rPr lang="en-US" altLang="zh-CN" sz="2400" smtClean="0">
                <a:ea typeface="黑体" panose="02010609060101010101" pitchFamily="49" charset="-122"/>
              </a:rPr>
              <a:t>t</a:t>
            </a:r>
            <a:r>
              <a:rPr lang="zh-CN" altLang="en-US" sz="2400" smtClean="0">
                <a:ea typeface="黑体" panose="02010609060101010101" pitchFamily="49" charset="-122"/>
              </a:rPr>
              <a:t>系统的队长，</a:t>
            </a:r>
            <a:r>
              <a:rPr lang="en-US" altLang="zh-CN" sz="2400" smtClean="0">
                <a:ea typeface="黑体" panose="02010609060101010101" pitchFamily="49" charset="-122"/>
              </a:rPr>
              <a:t>t</a:t>
            </a:r>
            <a:r>
              <a:rPr lang="en-US" altLang="zh-CN" sz="2400" smtClean="0">
                <a:ea typeface="黑体" panose="02010609060101010101" pitchFamily="49" charset="-122"/>
                <a:sym typeface="Symbol" panose="05050102010706020507" pitchFamily="18" charset="2"/>
              </a:rPr>
              <a:t>0</a:t>
            </a:r>
            <a:r>
              <a:rPr lang="zh-CN" altLang="en-US" sz="2400" smtClean="0">
                <a:ea typeface="黑体" panose="02010609060101010101" pitchFamily="49" charset="-122"/>
                <a:sym typeface="Symbol" panose="05050102010706020507" pitchFamily="18" charset="2"/>
              </a:rPr>
              <a:t>，且令</a:t>
            </a:r>
          </a:p>
        </p:txBody>
      </p:sp>
      <p:sp>
        <p:nvSpPr>
          <p:cNvPr id="9" name="日期占位符 3"/>
          <p:cNvSpPr>
            <a:spLocks noGrp="1"/>
          </p:cNvSpPr>
          <p:nvPr>
            <p:ph type="dt" sz="quarter" idx="10"/>
          </p:nvPr>
        </p:nvSpPr>
        <p:spPr/>
        <p:txBody>
          <a:bodyPr/>
          <a:lstStyle/>
          <a:p>
            <a:pPr>
              <a:defRPr/>
            </a:pPr>
            <a:fld id="{8D89EA6C-EAB3-4C9E-BABB-F4637DA5AE96}" type="datetime1">
              <a:rPr lang="zh-CN" altLang="en-US"/>
              <a:pPr>
                <a:defRPr/>
              </a:pPr>
              <a:t>2018/12/13</a:t>
            </a:fld>
            <a:endParaRPr lang="en-US" altLang="zh-CN"/>
          </a:p>
        </p:txBody>
      </p:sp>
      <p:sp>
        <p:nvSpPr>
          <p:cNvPr id="10"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46116" name="Rectangle 4"/>
          <p:cNvSpPr>
            <a:spLocks noChangeArrowheads="1"/>
          </p:cNvSpPr>
          <p:nvPr/>
        </p:nvSpPr>
        <p:spPr bwMode="auto">
          <a:xfrm>
            <a:off x="1143000" y="21336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ij</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P{N(t+t)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j|N(t)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i}</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i,j</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0,1,2,…</a:t>
            </a:r>
          </a:p>
        </p:txBody>
      </p:sp>
      <p:sp>
        <p:nvSpPr>
          <p:cNvPr id="346117" name="Rectangle 5"/>
          <p:cNvSpPr>
            <a:spLocks noChangeArrowheads="1"/>
          </p:cNvSpPr>
          <p:nvPr/>
        </p:nvSpPr>
        <p:spPr bwMode="auto">
          <a:xfrm>
            <a:off x="1143000" y="25908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olidFill>
                  <a:srgbClr val="000000"/>
                </a:solidFill>
                <a:sym typeface="Symbol" panose="05050102010706020507" pitchFamily="18" charset="2"/>
              </a:rPr>
              <a:t>则</a:t>
            </a:r>
          </a:p>
        </p:txBody>
      </p:sp>
      <p:sp>
        <p:nvSpPr>
          <p:cNvPr id="346118" name="Rectangle 6"/>
          <p:cNvSpPr>
            <a:spLocks noChangeArrowheads="1"/>
          </p:cNvSpPr>
          <p:nvPr/>
        </p:nvSpPr>
        <p:spPr bwMode="auto">
          <a:xfrm>
            <a:off x="1143000" y="2971800"/>
            <a:ext cx="7772400"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solidFill>
                  <a:srgbClr val="CC00CC"/>
                </a:solidFill>
                <a:sym typeface="Symbol" panose="05050102010706020507" pitchFamily="18" charset="2"/>
              </a:rPr>
              <a:t>1)</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i,i+1</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P{</a:t>
            </a:r>
            <a:r>
              <a:rPr lang="zh-CN" altLang="en-US" sz="2400">
                <a:solidFill>
                  <a:srgbClr val="000000"/>
                </a:solidFill>
                <a:sym typeface="Symbol" panose="05050102010706020507" pitchFamily="18" charset="2"/>
              </a:rPr>
              <a:t>在</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内到达一个而服务未完成</a:t>
            </a:r>
            <a:r>
              <a:rPr lang="en-US" altLang="zh-CN" sz="2400">
                <a:solidFill>
                  <a:srgbClr val="000000"/>
                </a:solidFill>
                <a:sym typeface="Symbol" panose="05050102010706020507" pitchFamily="18" charset="2"/>
              </a:rPr>
              <a:t>}</a:t>
            </a:r>
          </a:p>
          <a:p>
            <a:pPr eaLnBrk="1" hangingPunct="1">
              <a:lnSpc>
                <a:spcPct val="140000"/>
              </a:lnSpc>
              <a:buClrTx/>
              <a:buFontTx/>
              <a:buNone/>
            </a:pPr>
            <a:r>
              <a:rPr lang="en-US" altLang="zh-CN" sz="2400">
                <a:solidFill>
                  <a:srgbClr val="000000"/>
                </a:solidFill>
                <a:sym typeface="Symbol" panose="05050102010706020507" pitchFamily="18" charset="2"/>
              </a:rPr>
              <a:t>		</a:t>
            </a:r>
            <a:r>
              <a:rPr lang="zh-CN" altLang="en-US" sz="2400">
                <a:solidFill>
                  <a:srgbClr val="000000"/>
                </a:solidFill>
                <a:sym typeface="Symbol" panose="05050102010706020507" pitchFamily="18" charset="2"/>
              </a:rPr>
              <a:t>＋        </a:t>
            </a:r>
            <a:r>
              <a:rPr lang="en-US" altLang="zh-CN" sz="2400">
                <a:solidFill>
                  <a:srgbClr val="000000"/>
                </a:solidFill>
                <a:sym typeface="Symbol" panose="05050102010706020507" pitchFamily="18" charset="2"/>
              </a:rPr>
              <a:t>{</a:t>
            </a:r>
            <a:r>
              <a:rPr lang="zh-CN" altLang="en-US" sz="2400">
                <a:solidFill>
                  <a:srgbClr val="000000"/>
                </a:solidFill>
                <a:sym typeface="Symbol" panose="05050102010706020507" pitchFamily="18" charset="2"/>
              </a:rPr>
              <a:t>在</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内到达</a:t>
            </a:r>
            <a:r>
              <a:rPr lang="en-US" altLang="zh-CN" sz="2400">
                <a:solidFill>
                  <a:srgbClr val="000000"/>
                </a:solidFill>
                <a:sym typeface="Symbol" panose="05050102010706020507" pitchFamily="18" charset="2"/>
              </a:rPr>
              <a:t>j</a:t>
            </a:r>
            <a:r>
              <a:rPr lang="zh-CN" altLang="en-US" sz="2400">
                <a:solidFill>
                  <a:srgbClr val="000000"/>
                </a:solidFill>
                <a:sym typeface="Symbol" panose="05050102010706020507" pitchFamily="18" charset="2"/>
              </a:rPr>
              <a:t>个而服务完</a:t>
            </a:r>
            <a:r>
              <a:rPr lang="en-US" altLang="zh-CN" sz="2400">
                <a:solidFill>
                  <a:srgbClr val="000000"/>
                </a:solidFill>
                <a:sym typeface="Symbol" panose="05050102010706020507" pitchFamily="18" charset="2"/>
              </a:rPr>
              <a:t>j-1</a:t>
            </a:r>
            <a:r>
              <a:rPr lang="zh-CN" altLang="en-US" sz="2400">
                <a:solidFill>
                  <a:srgbClr val="000000"/>
                </a:solidFill>
                <a:sym typeface="Symbol" panose="05050102010706020507" pitchFamily="18" charset="2"/>
              </a:rPr>
              <a:t>个</a:t>
            </a:r>
            <a:r>
              <a:rPr lang="en-US" altLang="zh-CN" sz="2400">
                <a:solidFill>
                  <a:srgbClr val="000000"/>
                </a:solidFill>
                <a:sym typeface="Symbol" panose="05050102010706020507" pitchFamily="18" charset="2"/>
              </a:rPr>
              <a:t>}</a:t>
            </a:r>
          </a:p>
          <a:p>
            <a:pPr eaLnBrk="1" hangingPunct="1">
              <a:lnSpc>
                <a:spcPct val="140000"/>
              </a:lnSpc>
              <a:buClrTx/>
              <a:buFontTx/>
              <a:buNone/>
            </a:pPr>
            <a:r>
              <a:rPr lang="en-US" altLang="zh-CN" sz="2400">
                <a:solidFill>
                  <a:srgbClr val="000000"/>
                </a:solidFill>
                <a:sym typeface="Symbol" panose="05050102010706020507" pitchFamily="18" charset="2"/>
              </a:rPr>
              <a:t>  </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&gt;t}</a:t>
            </a:r>
          </a:p>
          <a:p>
            <a:pPr eaLnBrk="1" hangingPunct="1">
              <a:lnSpc>
                <a:spcPct val="140000"/>
              </a:lnSpc>
              <a:buClrTx/>
              <a:buFontTx/>
              <a:buNone/>
            </a:pPr>
            <a:r>
              <a:rPr lang="en-US" altLang="zh-CN" sz="2400">
                <a:solidFill>
                  <a:srgbClr val="000000"/>
                </a:solidFill>
                <a:sym typeface="Symbol" panose="05050102010706020507" pitchFamily="18" charset="2"/>
              </a:rPr>
              <a:t>	</a:t>
            </a:r>
            <a:r>
              <a:rPr lang="zh-CN" altLang="en-US" sz="2400">
                <a:solidFill>
                  <a:srgbClr val="000000"/>
                </a:solidFill>
                <a:sym typeface="Symbol" panose="05050102010706020507" pitchFamily="18" charset="2"/>
              </a:rPr>
              <a:t>＋        </a:t>
            </a:r>
            <a:r>
              <a:rPr lang="en-US" altLang="zh-CN" sz="2400">
                <a:solidFill>
                  <a:srgbClr val="000000"/>
                </a:solidFill>
                <a:sym typeface="Symbol" panose="05050102010706020507" pitchFamily="18" charset="2"/>
              </a:rPr>
              <a:t>{</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a:t>
            </a:r>
            <a:r>
              <a:rPr lang="en-US" altLang="zh-CN" sz="2400" baseline="-25000">
                <a:solidFill>
                  <a:srgbClr val="000000"/>
                </a:solidFill>
                <a:sym typeface="Symbol" panose="05050102010706020507" pitchFamily="18" charset="2"/>
              </a:rPr>
              <a:t>j</a:t>
            </a:r>
            <a:r>
              <a:rPr lang="en-US" altLang="zh-CN" sz="2400">
                <a:solidFill>
                  <a:srgbClr val="000000"/>
                </a:solidFill>
                <a:sym typeface="Symbol" panose="05050102010706020507" pitchFamily="18" charset="2"/>
              </a:rPr>
              <a:t>t&lt;</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a:t>
            </a:r>
            <a:r>
              <a:rPr lang="en-US" altLang="zh-CN" sz="2400" baseline="-25000">
                <a:solidFill>
                  <a:srgbClr val="000000"/>
                </a:solidFill>
                <a:sym typeface="Symbol" panose="05050102010706020507" pitchFamily="18" charset="2"/>
              </a:rPr>
              <a:t>j+1</a:t>
            </a:r>
            <a:r>
              <a:rPr lang="zh-CN" altLang="en-US" sz="2400">
                <a:solidFill>
                  <a:srgbClr val="000000"/>
                </a:solidFill>
                <a:sym typeface="Symbol" panose="05050102010706020507" pitchFamily="18" charset="2"/>
              </a:rPr>
              <a:t>，</a:t>
            </a:r>
          </a:p>
          <a:p>
            <a:pPr eaLnBrk="1" hangingPunct="1">
              <a:lnSpc>
                <a:spcPct val="140000"/>
              </a:lnSpc>
              <a:buClrTx/>
              <a:buFontTx/>
              <a:buNone/>
            </a:pPr>
            <a:r>
              <a:rPr lang="zh-CN" altLang="en-US" sz="2400">
                <a:solidFill>
                  <a:srgbClr val="000000"/>
                </a:solidFill>
                <a:sym typeface="Symbol" panose="05050102010706020507" pitchFamily="18" charset="2"/>
              </a:rPr>
              <a:t>			</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a:t>
            </a:r>
            <a:r>
              <a:rPr lang="en-US" altLang="zh-CN" sz="2400" baseline="-25000">
                <a:solidFill>
                  <a:srgbClr val="000000"/>
                </a:solidFill>
                <a:sym typeface="Symbol" panose="05050102010706020507" pitchFamily="18" charset="2"/>
              </a:rPr>
              <a:t>j-1</a:t>
            </a:r>
            <a:r>
              <a:rPr lang="en-US" altLang="zh-CN" sz="2400">
                <a:solidFill>
                  <a:srgbClr val="000000"/>
                </a:solidFill>
                <a:sym typeface="Symbol" panose="05050102010706020507" pitchFamily="18" charset="2"/>
              </a:rPr>
              <a:t>t&lt;</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a:t>
            </a:r>
            <a:r>
              <a:rPr lang="en-US" altLang="zh-CN" sz="2400" baseline="-25000">
                <a:solidFill>
                  <a:srgbClr val="000000"/>
                </a:solidFill>
                <a:sym typeface="Symbol" panose="05050102010706020507" pitchFamily="18" charset="2"/>
              </a:rPr>
              <a:t>j</a:t>
            </a:r>
            <a:r>
              <a:rPr lang="en-US" altLang="zh-CN" sz="2400">
                <a:solidFill>
                  <a:srgbClr val="000000"/>
                </a:solidFill>
                <a:sym typeface="Symbol" panose="05050102010706020507" pitchFamily="18" charset="2"/>
              </a:rPr>
              <a:t>}</a:t>
            </a:r>
          </a:p>
          <a:p>
            <a:pPr eaLnBrk="1" hangingPunct="1">
              <a:lnSpc>
                <a:spcPct val="140000"/>
              </a:lnSpc>
              <a:buClrTx/>
              <a:buFontTx/>
              <a:buNone/>
            </a:pP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(1-e</a:t>
            </a:r>
            <a:r>
              <a:rPr lang="en-US" altLang="zh-CN" sz="2400" baseline="30000">
                <a:solidFill>
                  <a:srgbClr val="000000"/>
                </a:solidFill>
                <a:sym typeface="Symbol" panose="05050102010706020507" pitchFamily="18" charset="2"/>
              </a:rPr>
              <a:t>-t</a:t>
            </a:r>
            <a:r>
              <a:rPr lang="en-US" altLang="zh-CN" sz="2400">
                <a:solidFill>
                  <a:srgbClr val="000000"/>
                </a:solidFill>
                <a:sym typeface="Symbol" panose="05050102010706020507" pitchFamily="18" charset="2"/>
              </a:rPr>
              <a:t>)e</a:t>
            </a:r>
            <a:r>
              <a:rPr lang="en-US" altLang="zh-CN" sz="2400" baseline="300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o(t)</a:t>
            </a:r>
          </a:p>
          <a:p>
            <a:pPr eaLnBrk="1" hangingPunct="1">
              <a:lnSpc>
                <a:spcPct val="140000"/>
              </a:lnSpc>
              <a:buClrTx/>
              <a:buFontTx/>
              <a:buNone/>
            </a:pP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o(t)		i</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0,1,2,…</a:t>
            </a:r>
          </a:p>
        </p:txBody>
      </p:sp>
      <p:graphicFrame>
        <p:nvGraphicFramePr>
          <p:cNvPr id="346119" name="Object 7"/>
          <p:cNvGraphicFramePr>
            <a:graphicFrameLocks noChangeAspect="1"/>
          </p:cNvGraphicFramePr>
          <p:nvPr/>
        </p:nvGraphicFramePr>
        <p:xfrm>
          <a:off x="3348038" y="3284538"/>
          <a:ext cx="566737" cy="762000"/>
        </p:xfrm>
        <a:graphic>
          <a:graphicData uri="http://schemas.openxmlformats.org/presentationml/2006/ole">
            <mc:AlternateContent xmlns:mc="http://schemas.openxmlformats.org/markup-compatibility/2006">
              <mc:Choice xmlns:v="urn:schemas-microsoft-com:vml" Requires="v">
                <p:oleObj spid="_x0000_s36876" name="Equation" r:id="rId4" imgW="330057" imgH="444307" progId="Equation.3">
                  <p:embed/>
                </p:oleObj>
              </mc:Choice>
              <mc:Fallback>
                <p:oleObj name="Equation" r:id="rId4" imgW="330057" imgH="444307"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3284538"/>
                        <a:ext cx="5667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6120" name="Object 8"/>
          <p:cNvGraphicFramePr>
            <a:graphicFrameLocks noChangeAspect="1"/>
          </p:cNvGraphicFramePr>
          <p:nvPr/>
        </p:nvGraphicFramePr>
        <p:xfrm>
          <a:off x="2438400" y="4343400"/>
          <a:ext cx="566738" cy="762000"/>
        </p:xfrm>
        <a:graphic>
          <a:graphicData uri="http://schemas.openxmlformats.org/presentationml/2006/ole">
            <mc:AlternateContent xmlns:mc="http://schemas.openxmlformats.org/markup-compatibility/2006">
              <mc:Choice xmlns:v="urn:schemas-microsoft-com:vml" Requires="v">
                <p:oleObj spid="_x0000_s36877" name="Equation" r:id="rId6" imgW="330057" imgH="444307" progId="Equation.3">
                  <p:embed/>
                </p:oleObj>
              </mc:Choice>
              <mc:Fallback>
                <p:oleObj name="Equation" r:id="rId6" imgW="330057" imgH="444307"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343400"/>
                        <a:ext cx="5667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EFDFFAC3-7D55-406F-AC0D-9A88C31E28AB}" type="slidenum">
              <a:rPr lang="zh-CN" altLang="en-US" sz="1800" smtClean="0">
                <a:solidFill>
                  <a:srgbClr val="00FF00"/>
                </a:solidFill>
                <a:latin typeface="宋体" panose="02010600030101010101" pitchFamily="2" charset="-122"/>
                <a:ea typeface="宋体" panose="02010600030101010101" pitchFamily="2" charset="-122"/>
              </a:rPr>
              <a:pPr/>
              <a:t>16</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6"/>
                                        </p:tgtEl>
                                        <p:attrNameLst>
                                          <p:attrName>style.visibility</p:attrName>
                                        </p:attrNameLst>
                                      </p:cBhvr>
                                      <p:to>
                                        <p:strVal val="visible"/>
                                      </p:to>
                                    </p:set>
                                    <p:animEffect transition="in" filter="wipe(up)">
                                      <p:cBhvr>
                                        <p:cTn id="12" dur="500"/>
                                        <p:tgtEl>
                                          <p:spTgt spid="34611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46117"/>
                                        </p:tgtEl>
                                        <p:attrNameLst>
                                          <p:attrName>style.visibility</p:attrName>
                                        </p:attrNameLst>
                                      </p:cBhvr>
                                      <p:to>
                                        <p:strVal val="visible"/>
                                      </p:to>
                                    </p:set>
                                    <p:animEffect transition="in" filter="wipe(up)">
                                      <p:cBhvr>
                                        <p:cTn id="16" dur="500"/>
                                        <p:tgtEl>
                                          <p:spTgt spid="346117"/>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46118">
                                            <p:txEl>
                                              <p:pRg st="0" end="0"/>
                                            </p:txEl>
                                          </p:spTgt>
                                        </p:tgtEl>
                                        <p:attrNameLst>
                                          <p:attrName>style.visibility</p:attrName>
                                        </p:attrNameLst>
                                      </p:cBhvr>
                                      <p:to>
                                        <p:strVal val="visible"/>
                                      </p:to>
                                    </p:set>
                                    <p:animEffect transition="in" filter="wipe(up)">
                                      <p:cBhvr>
                                        <p:cTn id="20" dur="500"/>
                                        <p:tgtEl>
                                          <p:spTgt spid="346118">
                                            <p:txEl>
                                              <p:pRg st="0" end="0"/>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46118">
                                            <p:txEl>
                                              <p:pRg st="1" end="1"/>
                                            </p:txEl>
                                          </p:spTgt>
                                        </p:tgtEl>
                                        <p:attrNameLst>
                                          <p:attrName>style.visibility</p:attrName>
                                        </p:attrNameLst>
                                      </p:cBhvr>
                                      <p:to>
                                        <p:strVal val="visible"/>
                                      </p:to>
                                    </p:set>
                                    <p:animEffect transition="in" filter="wipe(up)">
                                      <p:cBhvr>
                                        <p:cTn id="24" dur="500"/>
                                        <p:tgtEl>
                                          <p:spTgt spid="346118">
                                            <p:txEl>
                                              <p:pRg st="1" end="1"/>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346119"/>
                                        </p:tgtEl>
                                        <p:attrNameLst>
                                          <p:attrName>style.visibility</p:attrName>
                                        </p:attrNameLst>
                                      </p:cBhvr>
                                      <p:to>
                                        <p:strVal val="visible"/>
                                      </p:to>
                                    </p:set>
                                    <p:animEffect transition="in" filter="wipe(up)">
                                      <p:cBhvr>
                                        <p:cTn id="27" dur="500"/>
                                        <p:tgtEl>
                                          <p:spTgt spid="3461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6118">
                                            <p:txEl>
                                              <p:pRg st="2" end="2"/>
                                            </p:txEl>
                                          </p:spTgt>
                                        </p:tgtEl>
                                        <p:attrNameLst>
                                          <p:attrName>style.visibility</p:attrName>
                                        </p:attrNameLst>
                                      </p:cBhvr>
                                      <p:to>
                                        <p:strVal val="visible"/>
                                      </p:to>
                                    </p:set>
                                    <p:animEffect transition="in" filter="wipe(up)">
                                      <p:cBhvr>
                                        <p:cTn id="32" dur="500"/>
                                        <p:tgtEl>
                                          <p:spTgt spid="346118">
                                            <p:txEl>
                                              <p:pRg st="2" end="2"/>
                                            </p:txEl>
                                          </p:spTgt>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346118">
                                            <p:txEl>
                                              <p:pRg st="3" end="3"/>
                                            </p:txEl>
                                          </p:spTgt>
                                        </p:tgtEl>
                                        <p:attrNameLst>
                                          <p:attrName>style.visibility</p:attrName>
                                        </p:attrNameLst>
                                      </p:cBhvr>
                                      <p:to>
                                        <p:strVal val="visible"/>
                                      </p:to>
                                    </p:set>
                                    <p:animEffect transition="in" filter="wipe(up)">
                                      <p:cBhvr>
                                        <p:cTn id="36" dur="500"/>
                                        <p:tgtEl>
                                          <p:spTgt spid="346118">
                                            <p:txEl>
                                              <p:pRg st="3" end="3"/>
                                            </p:txEl>
                                          </p:spTgt>
                                        </p:tgtEl>
                                      </p:cBhvr>
                                    </p:animEffect>
                                  </p:childTnLst>
                                </p:cTn>
                              </p:par>
                              <p:par>
                                <p:cTn id="37" presetID="22" presetClass="entr" presetSubtype="1" fill="hold" nodeType="withEffect">
                                  <p:stCondLst>
                                    <p:cond delay="0"/>
                                  </p:stCondLst>
                                  <p:childTnLst>
                                    <p:set>
                                      <p:cBhvr>
                                        <p:cTn id="38" dur="1" fill="hold">
                                          <p:stCondLst>
                                            <p:cond delay="0"/>
                                          </p:stCondLst>
                                        </p:cTn>
                                        <p:tgtEl>
                                          <p:spTgt spid="346120"/>
                                        </p:tgtEl>
                                        <p:attrNameLst>
                                          <p:attrName>style.visibility</p:attrName>
                                        </p:attrNameLst>
                                      </p:cBhvr>
                                      <p:to>
                                        <p:strVal val="visible"/>
                                      </p:to>
                                    </p:set>
                                    <p:animEffect transition="in" filter="wipe(up)">
                                      <p:cBhvr>
                                        <p:cTn id="39" dur="500"/>
                                        <p:tgtEl>
                                          <p:spTgt spid="346120"/>
                                        </p:tgtEl>
                                      </p:cBhvr>
                                    </p:animEffect>
                                  </p:childTnLst>
                                </p:cTn>
                              </p:par>
                            </p:childTnLst>
                          </p:cTn>
                        </p:par>
                        <p:par>
                          <p:cTn id="40" fill="hold" nodeType="afterGroup">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346118">
                                            <p:txEl>
                                              <p:pRg st="4" end="4"/>
                                            </p:txEl>
                                          </p:spTgt>
                                        </p:tgtEl>
                                        <p:attrNameLst>
                                          <p:attrName>style.visibility</p:attrName>
                                        </p:attrNameLst>
                                      </p:cBhvr>
                                      <p:to>
                                        <p:strVal val="visible"/>
                                      </p:to>
                                    </p:set>
                                    <p:animEffect transition="in" filter="wipe(up)">
                                      <p:cBhvr>
                                        <p:cTn id="43" dur="500"/>
                                        <p:tgtEl>
                                          <p:spTgt spid="346118">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46118">
                                            <p:txEl>
                                              <p:pRg st="5" end="5"/>
                                            </p:txEl>
                                          </p:spTgt>
                                        </p:tgtEl>
                                        <p:attrNameLst>
                                          <p:attrName>style.visibility</p:attrName>
                                        </p:attrNameLst>
                                      </p:cBhvr>
                                      <p:to>
                                        <p:strVal val="visible"/>
                                      </p:to>
                                    </p:set>
                                    <p:animEffect transition="in" filter="wipe(up)">
                                      <p:cBhvr>
                                        <p:cTn id="48" dur="500"/>
                                        <p:tgtEl>
                                          <p:spTgt spid="346118">
                                            <p:txEl>
                                              <p:pRg st="5" end="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46118">
                                            <p:txEl>
                                              <p:pRg st="6" end="6"/>
                                            </p:txEl>
                                          </p:spTgt>
                                        </p:tgtEl>
                                        <p:attrNameLst>
                                          <p:attrName>style.visibility</p:attrName>
                                        </p:attrNameLst>
                                      </p:cBhvr>
                                      <p:to>
                                        <p:strVal val="visible"/>
                                      </p:to>
                                    </p:set>
                                    <p:animEffect transition="in" filter="wipe(up)">
                                      <p:cBhvr>
                                        <p:cTn id="53" dur="500"/>
                                        <p:tgtEl>
                                          <p:spTgt spid="3461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advAuto="0"/>
      <p:bldP spid="346116" grpId="0" autoUpdateAnimBg="0"/>
      <p:bldP spid="346117" grpId="0" autoUpdateAnimBg="0"/>
      <p:bldP spid="34611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队长</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1)</a:t>
            </a:r>
          </a:p>
        </p:txBody>
      </p:sp>
      <p:sp>
        <p:nvSpPr>
          <p:cNvPr id="348163" name="Rectangle 3"/>
          <p:cNvSpPr>
            <a:spLocks noGrp="1" noChangeArrowheads="1"/>
          </p:cNvSpPr>
          <p:nvPr>
            <p:ph idx="1"/>
          </p:nvPr>
        </p:nvSpPr>
        <p:spPr>
          <a:xfrm>
            <a:off x="1143000" y="1143000"/>
            <a:ext cx="7772400" cy="3432175"/>
          </a:xfrm>
        </p:spPr>
        <p:txBody>
          <a:bodyPr/>
          <a:lstStyle/>
          <a:p>
            <a:pPr eaLnBrk="1" hangingPunct="1">
              <a:lnSpc>
                <a:spcPct val="100000"/>
              </a:lnSpc>
              <a:buClr>
                <a:srgbClr val="CC00CC"/>
              </a:buClr>
              <a:buFontTx/>
              <a:buAutoNum type="arabicParenR" startAt="2"/>
            </a:pP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i,i-1</a:t>
            </a:r>
            <a:r>
              <a:rPr lang="en-US" altLang="zh-CN" sz="2400" smtClean="0">
                <a:ea typeface="黑体" panose="02010609060101010101" pitchFamily="49" charset="-122"/>
                <a:sym typeface="Symbol" panose="05050102010706020507" pitchFamily="18" charset="2"/>
              </a:rPr>
              <a:t>(t)</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P{</a:t>
            </a:r>
            <a:r>
              <a:rPr lang="zh-CN" altLang="en-US" sz="2400" smtClean="0">
                <a:ea typeface="黑体" panose="02010609060101010101" pitchFamily="49" charset="-122"/>
                <a:sym typeface="Symbol" panose="05050102010706020507" pitchFamily="18" charset="2"/>
              </a:rPr>
              <a:t>在</a:t>
            </a:r>
            <a:r>
              <a:rPr lang="en-US" altLang="zh-CN" sz="2400" smtClean="0">
                <a:ea typeface="黑体" panose="02010609060101010101" pitchFamily="49" charset="-122"/>
                <a:sym typeface="Symbol" panose="05050102010706020507" pitchFamily="18" charset="2"/>
              </a:rPr>
              <a:t>t</a:t>
            </a:r>
            <a:r>
              <a:rPr lang="zh-CN" altLang="en-US" sz="2400" smtClean="0">
                <a:ea typeface="黑体" panose="02010609060101010101" pitchFamily="49" charset="-122"/>
                <a:sym typeface="Symbol" panose="05050102010706020507" pitchFamily="18" charset="2"/>
              </a:rPr>
              <a:t>内未到达而服务完成一个</a:t>
            </a:r>
            <a:r>
              <a:rPr lang="en-US" altLang="zh-CN" sz="2400" smtClean="0">
                <a:ea typeface="黑体" panose="02010609060101010101" pitchFamily="49" charset="-122"/>
                <a:sym typeface="Symbol" panose="05050102010706020507" pitchFamily="18" charset="2"/>
              </a:rPr>
              <a:t>}</a:t>
            </a:r>
          </a:p>
          <a:p>
            <a:pPr eaLnBrk="1" hangingPunct="1">
              <a:lnSpc>
                <a:spcPct val="140000"/>
              </a:lnSpc>
              <a:buClrTx/>
              <a:buFontTx/>
              <a:buNone/>
            </a:pPr>
            <a:r>
              <a:rPr lang="en-US" altLang="zh-CN" sz="2400" smtClean="0">
                <a:ea typeface="黑体" panose="02010609060101010101" pitchFamily="49" charset="-122"/>
                <a:sym typeface="Symbol" panose="05050102010706020507" pitchFamily="18" charset="2"/>
              </a:rPr>
              <a:t>		</a:t>
            </a:r>
            <a:r>
              <a:rPr lang="zh-CN" altLang="en-US" sz="2400" smtClean="0">
                <a:ea typeface="黑体" panose="02010609060101010101" pitchFamily="49" charset="-122"/>
                <a:sym typeface="Symbol" panose="05050102010706020507" pitchFamily="18" charset="2"/>
              </a:rPr>
              <a:t>＋       </a:t>
            </a:r>
            <a:r>
              <a:rPr lang="en-US" altLang="zh-CN" sz="2400" smtClean="0">
                <a:ea typeface="黑体" panose="02010609060101010101" pitchFamily="49" charset="-122"/>
                <a:sym typeface="Symbol" panose="05050102010706020507" pitchFamily="18" charset="2"/>
              </a:rPr>
              <a:t>{</a:t>
            </a:r>
            <a:r>
              <a:rPr lang="zh-CN" altLang="en-US" sz="2400" smtClean="0">
                <a:ea typeface="黑体" panose="02010609060101010101" pitchFamily="49" charset="-122"/>
                <a:sym typeface="Symbol" panose="05050102010706020507" pitchFamily="18" charset="2"/>
              </a:rPr>
              <a:t>在</a:t>
            </a:r>
            <a:r>
              <a:rPr lang="en-US" altLang="zh-CN" sz="2400" smtClean="0">
                <a:ea typeface="黑体" panose="02010609060101010101" pitchFamily="49" charset="-122"/>
                <a:sym typeface="Symbol" panose="05050102010706020507" pitchFamily="18" charset="2"/>
              </a:rPr>
              <a:t>t</a:t>
            </a:r>
            <a:r>
              <a:rPr lang="zh-CN" altLang="en-US" sz="2400" smtClean="0">
                <a:ea typeface="黑体" panose="02010609060101010101" pitchFamily="49" charset="-122"/>
                <a:sym typeface="Symbol" panose="05050102010706020507" pitchFamily="18" charset="2"/>
              </a:rPr>
              <a:t>内到达</a:t>
            </a:r>
            <a:r>
              <a:rPr lang="en-US" altLang="zh-CN" sz="2400" smtClean="0">
                <a:ea typeface="黑体" panose="02010609060101010101" pitchFamily="49" charset="-122"/>
                <a:sym typeface="Symbol" panose="05050102010706020507" pitchFamily="18" charset="2"/>
              </a:rPr>
              <a:t>j</a:t>
            </a:r>
            <a:r>
              <a:rPr lang="zh-CN" altLang="en-US" sz="2400" smtClean="0">
                <a:ea typeface="黑体" panose="02010609060101010101" pitchFamily="49" charset="-122"/>
                <a:sym typeface="Symbol" panose="05050102010706020507" pitchFamily="18" charset="2"/>
              </a:rPr>
              <a:t>个而服务完</a:t>
            </a:r>
            <a:r>
              <a:rPr lang="en-US" altLang="zh-CN" sz="2400" smtClean="0">
                <a:ea typeface="黑体" panose="02010609060101010101" pitchFamily="49" charset="-122"/>
                <a:sym typeface="Symbol" panose="05050102010706020507" pitchFamily="18" charset="2"/>
              </a:rPr>
              <a:t>j+1</a:t>
            </a:r>
            <a:r>
              <a:rPr lang="zh-CN" altLang="en-US" sz="2400" smtClean="0">
                <a:ea typeface="黑体" panose="02010609060101010101" pitchFamily="49" charset="-122"/>
                <a:sym typeface="Symbol" panose="05050102010706020507" pitchFamily="18" charset="2"/>
              </a:rPr>
              <a:t>个</a:t>
            </a:r>
            <a:r>
              <a:rPr lang="en-US" altLang="zh-CN" sz="2400" smtClean="0">
                <a:ea typeface="黑体" panose="02010609060101010101" pitchFamily="49" charset="-122"/>
                <a:sym typeface="Symbol" panose="05050102010706020507" pitchFamily="18" charset="2"/>
              </a:rPr>
              <a:t>}</a:t>
            </a:r>
          </a:p>
          <a:p>
            <a:pPr eaLnBrk="1" hangingPunct="1">
              <a:lnSpc>
                <a:spcPct val="140000"/>
              </a:lnSpc>
              <a:buClrTx/>
              <a:buFontTx/>
              <a:buNone/>
            </a:pPr>
            <a:r>
              <a:rPr lang="en-US" altLang="zh-CN" sz="2400" smtClean="0">
                <a:ea typeface="黑体" panose="02010609060101010101" pitchFamily="49" charset="-122"/>
                <a:sym typeface="Symbol" panose="05050102010706020507" pitchFamily="18" charset="2"/>
              </a:rPr>
              <a:t>  </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1</a:t>
            </a:r>
            <a:r>
              <a:rPr lang="en-US" altLang="zh-CN" sz="2400" smtClean="0">
                <a:ea typeface="黑体" panose="02010609060101010101" pitchFamily="49" charset="-122"/>
                <a:sym typeface="Symbol" panose="05050102010706020507" pitchFamily="18" charset="2"/>
              </a:rPr>
              <a:t>&gt;t</a:t>
            </a:r>
            <a:r>
              <a:rPr lang="zh-CN" altLang="en-US"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1</a:t>
            </a:r>
            <a:r>
              <a:rPr lang="en-US" altLang="zh-CN" sz="2400" smtClean="0">
                <a:ea typeface="黑体" panose="02010609060101010101" pitchFamily="49" charset="-122"/>
                <a:sym typeface="Symbol" panose="05050102010706020507" pitchFamily="18" charset="2"/>
              </a:rPr>
              <a:t>t}</a:t>
            </a:r>
          </a:p>
          <a:p>
            <a:pPr eaLnBrk="1" hangingPunct="1">
              <a:lnSpc>
                <a:spcPct val="140000"/>
              </a:lnSpc>
              <a:buClrTx/>
              <a:buFontTx/>
              <a:buNone/>
            </a:pPr>
            <a:r>
              <a:rPr lang="en-US" altLang="zh-CN" sz="2400" smtClean="0">
                <a:ea typeface="黑体" panose="02010609060101010101" pitchFamily="49" charset="-122"/>
                <a:sym typeface="Symbol" panose="05050102010706020507" pitchFamily="18" charset="2"/>
              </a:rPr>
              <a:t>	</a:t>
            </a:r>
            <a:r>
              <a:rPr lang="zh-CN" altLang="en-US" sz="2400" smtClean="0">
                <a:ea typeface="黑体" panose="02010609060101010101" pitchFamily="49" charset="-122"/>
                <a:sym typeface="Symbol" panose="05050102010706020507" pitchFamily="18" charset="2"/>
              </a:rPr>
              <a:t>＋       </a:t>
            </a:r>
            <a:r>
              <a:rPr lang="en-US" altLang="zh-CN"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1</a:t>
            </a:r>
            <a:r>
              <a:rPr lang="en-US" altLang="zh-CN"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j</a:t>
            </a:r>
            <a:r>
              <a:rPr lang="en-US" altLang="zh-CN" sz="2400" smtClean="0">
                <a:ea typeface="黑体" panose="02010609060101010101" pitchFamily="49" charset="-122"/>
                <a:sym typeface="Symbol" panose="05050102010706020507" pitchFamily="18" charset="2"/>
              </a:rPr>
              <a:t>t&lt;</a:t>
            </a:r>
            <a:r>
              <a:rPr lang="en-US" altLang="zh-CN" sz="2400" baseline="-25000" smtClean="0">
                <a:ea typeface="黑体" panose="02010609060101010101" pitchFamily="49" charset="-122"/>
                <a:sym typeface="Symbol" panose="05050102010706020507" pitchFamily="18" charset="2"/>
              </a:rPr>
              <a:t>1</a:t>
            </a:r>
            <a:r>
              <a:rPr lang="en-US" altLang="zh-CN"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j+1</a:t>
            </a:r>
            <a:r>
              <a:rPr lang="zh-CN" altLang="en-US" sz="2400" smtClean="0">
                <a:ea typeface="黑体" panose="02010609060101010101" pitchFamily="49" charset="-122"/>
                <a:sym typeface="Symbol" panose="05050102010706020507" pitchFamily="18" charset="2"/>
              </a:rPr>
              <a:t>，</a:t>
            </a:r>
          </a:p>
          <a:p>
            <a:pPr eaLnBrk="1" hangingPunct="1">
              <a:lnSpc>
                <a:spcPct val="140000"/>
              </a:lnSpc>
              <a:buClrTx/>
              <a:buFontTx/>
              <a:buNone/>
            </a:pPr>
            <a:r>
              <a:rPr lang="zh-CN" altLang="en-US" sz="2400" smtClean="0">
                <a:ea typeface="黑体" panose="02010609060101010101" pitchFamily="49" charset="-122"/>
                <a:sym typeface="Symbol" panose="05050102010706020507" pitchFamily="18" charset="2"/>
              </a:rPr>
              <a:t>			</a:t>
            </a:r>
            <a:r>
              <a:rPr lang="en-US" altLang="zh-CN" sz="2400" baseline="-25000" smtClean="0">
                <a:ea typeface="黑体" panose="02010609060101010101" pitchFamily="49" charset="-122"/>
                <a:sym typeface="Symbol" panose="05050102010706020507" pitchFamily="18" charset="2"/>
              </a:rPr>
              <a:t>1</a:t>
            </a:r>
            <a:r>
              <a:rPr lang="en-US" altLang="zh-CN"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j+1</a:t>
            </a:r>
            <a:r>
              <a:rPr lang="en-US" altLang="zh-CN" sz="2400" smtClean="0">
                <a:ea typeface="黑体" panose="02010609060101010101" pitchFamily="49" charset="-122"/>
                <a:sym typeface="Symbol" panose="05050102010706020507" pitchFamily="18" charset="2"/>
              </a:rPr>
              <a:t>t&lt;</a:t>
            </a:r>
            <a:r>
              <a:rPr lang="en-US" altLang="zh-CN" sz="2400" baseline="-25000" smtClean="0">
                <a:ea typeface="黑体" panose="02010609060101010101" pitchFamily="49" charset="-122"/>
                <a:sym typeface="Symbol" panose="05050102010706020507" pitchFamily="18" charset="2"/>
              </a:rPr>
              <a:t>1</a:t>
            </a:r>
            <a:r>
              <a:rPr lang="en-US" altLang="zh-CN"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j+2</a:t>
            </a:r>
            <a:r>
              <a:rPr lang="en-US" altLang="zh-CN" sz="2400" smtClean="0">
                <a:ea typeface="黑体" panose="02010609060101010101" pitchFamily="49" charset="-122"/>
                <a:sym typeface="Symbol" panose="05050102010706020507" pitchFamily="18" charset="2"/>
              </a:rPr>
              <a:t>}</a:t>
            </a:r>
          </a:p>
          <a:p>
            <a:pPr eaLnBrk="1" hangingPunct="1">
              <a:lnSpc>
                <a:spcPct val="140000"/>
              </a:lnSpc>
              <a:buClrTx/>
              <a:buFontTx/>
              <a:buNone/>
            </a:pP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(1-e</a:t>
            </a:r>
            <a:r>
              <a:rPr lang="en-US" altLang="zh-CN" sz="2400" baseline="30000" smtClean="0">
                <a:ea typeface="黑体" panose="02010609060101010101" pitchFamily="49" charset="-122"/>
                <a:sym typeface="Symbol" panose="05050102010706020507" pitchFamily="18" charset="2"/>
              </a:rPr>
              <a:t>-t</a:t>
            </a:r>
            <a:r>
              <a:rPr lang="en-US" altLang="zh-CN" sz="2400" smtClean="0">
                <a:ea typeface="黑体" panose="02010609060101010101" pitchFamily="49" charset="-122"/>
                <a:sym typeface="Symbol" panose="05050102010706020507" pitchFamily="18" charset="2"/>
              </a:rPr>
              <a:t>)e</a:t>
            </a:r>
            <a:r>
              <a:rPr lang="en-US" altLang="zh-CN" sz="2400" baseline="30000" smtClean="0">
                <a:ea typeface="黑体" panose="02010609060101010101" pitchFamily="49" charset="-122"/>
                <a:sym typeface="Symbol" panose="05050102010706020507" pitchFamily="18" charset="2"/>
              </a:rPr>
              <a:t>-t</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o(t)</a:t>
            </a:r>
          </a:p>
          <a:p>
            <a:pPr eaLnBrk="1" hangingPunct="1">
              <a:lnSpc>
                <a:spcPct val="140000"/>
              </a:lnSpc>
              <a:buClrTx/>
              <a:buFontTx/>
              <a:buNone/>
            </a:pP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t</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o(t)		i</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1,2,3,…</a:t>
            </a:r>
          </a:p>
        </p:txBody>
      </p:sp>
      <p:sp>
        <p:nvSpPr>
          <p:cNvPr id="7" name="日期占位符 3"/>
          <p:cNvSpPr>
            <a:spLocks noGrp="1"/>
          </p:cNvSpPr>
          <p:nvPr>
            <p:ph type="dt" sz="quarter" idx="10"/>
          </p:nvPr>
        </p:nvSpPr>
        <p:spPr/>
        <p:txBody>
          <a:bodyPr/>
          <a:lstStyle/>
          <a:p>
            <a:pPr>
              <a:defRPr/>
            </a:pPr>
            <a:fld id="{9DCD1494-9BA5-49BB-929D-96D0585D12C0}" type="datetime1">
              <a:rPr lang="zh-CN" altLang="en-US"/>
              <a:pPr>
                <a:defRPr/>
              </a:pPr>
              <a:t>2018/12/13</a:t>
            </a:fld>
            <a:endParaRPr lang="en-US" altLang="zh-CN"/>
          </a:p>
        </p:txBody>
      </p:sp>
      <p:sp>
        <p:nvSpPr>
          <p:cNvPr id="8"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48164" name="Object 4"/>
          <p:cNvGraphicFramePr>
            <a:graphicFrameLocks noChangeAspect="1"/>
          </p:cNvGraphicFramePr>
          <p:nvPr/>
        </p:nvGraphicFramePr>
        <p:xfrm>
          <a:off x="1989138" y="2492375"/>
          <a:ext cx="566737" cy="762000"/>
        </p:xfrm>
        <a:graphic>
          <a:graphicData uri="http://schemas.openxmlformats.org/presentationml/2006/ole">
            <mc:AlternateContent xmlns:mc="http://schemas.openxmlformats.org/markup-compatibility/2006">
              <mc:Choice xmlns:v="urn:schemas-microsoft-com:vml" Requires="v">
                <p:oleObj spid="_x0000_s38922" name="Equation" r:id="rId4" imgW="330057" imgH="444307" progId="Equation.3">
                  <p:embed/>
                </p:oleObj>
              </mc:Choice>
              <mc:Fallback>
                <p:oleObj name="Equation" r:id="rId4" imgW="330057" imgH="44430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138" y="2492375"/>
                        <a:ext cx="5667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65" name="Object 5"/>
          <p:cNvGraphicFramePr>
            <a:graphicFrameLocks noChangeAspect="1"/>
          </p:cNvGraphicFramePr>
          <p:nvPr/>
        </p:nvGraphicFramePr>
        <p:xfrm>
          <a:off x="2349500" y="1484313"/>
          <a:ext cx="566738" cy="762000"/>
        </p:xfrm>
        <a:graphic>
          <a:graphicData uri="http://schemas.openxmlformats.org/presentationml/2006/ole">
            <mc:AlternateContent xmlns:mc="http://schemas.openxmlformats.org/markup-compatibility/2006">
              <mc:Choice xmlns:v="urn:schemas-microsoft-com:vml" Requires="v">
                <p:oleObj spid="_x0000_s38923" name="Equation" r:id="rId6" imgW="330057" imgH="444307" progId="Equation.3">
                  <p:embed/>
                </p:oleObj>
              </mc:Choice>
              <mc:Fallback>
                <p:oleObj name="Equation" r:id="rId6" imgW="330057" imgH="4443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9500" y="1484313"/>
                        <a:ext cx="5667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6" name="Rectangle 6"/>
          <p:cNvSpPr>
            <a:spLocks noChangeArrowheads="1"/>
          </p:cNvSpPr>
          <p:nvPr/>
        </p:nvSpPr>
        <p:spPr bwMode="auto">
          <a:xfrm>
            <a:off x="1066800" y="4572000"/>
            <a:ext cx="78486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50000"/>
              </a:spcBef>
              <a:buClr>
                <a:srgbClr val="CC00CC"/>
              </a:buClr>
              <a:buFontTx/>
              <a:buAutoNum type="arabicParenR" startAt="3"/>
            </a:pPr>
            <a:r>
              <a:rPr lang="zh-CN" altLang="en-US" sz="2400">
                <a:solidFill>
                  <a:srgbClr val="000000"/>
                </a:solidFill>
                <a:sym typeface="Symbol" panose="05050102010706020507" pitchFamily="18" charset="2"/>
              </a:rPr>
              <a:t>类似分析可得</a:t>
            </a:r>
          </a:p>
          <a:p>
            <a:pPr algn="ctr" eaLnBrk="1" hangingPunct="1">
              <a:lnSpc>
                <a:spcPct val="140000"/>
              </a:lnSpc>
              <a:spcBef>
                <a:spcPct val="50000"/>
              </a:spcBef>
              <a:buClrTx/>
              <a:buFontTx/>
              <a:buNone/>
            </a:pP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ij</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o(t)</a:t>
            </a:r>
            <a:r>
              <a:rPr lang="zh-CN" altLang="en-US" sz="2400">
                <a:solidFill>
                  <a:srgbClr val="000000"/>
                </a:solidFill>
                <a:sym typeface="Symbol" panose="05050102010706020507" pitchFamily="18" charset="2"/>
              </a:rPr>
              <a:t>，		</a:t>
            </a:r>
            <a:r>
              <a:rPr lang="en-US" altLang="zh-CN" sz="2400">
                <a:solidFill>
                  <a:srgbClr val="000000"/>
                </a:solidFill>
                <a:sym typeface="Symbol" panose="05050102010706020507" pitchFamily="18" charset="2"/>
              </a:rPr>
              <a:t>|i-j|2</a:t>
            </a:r>
          </a:p>
        </p:txBody>
      </p:sp>
      <p:sp>
        <p:nvSpPr>
          <p:cNvPr id="389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A2BBE9F0-1068-42C1-9CE6-E2BC86525352}" type="slidenum">
              <a:rPr lang="zh-CN" altLang="en-US" sz="1800" smtClean="0">
                <a:solidFill>
                  <a:srgbClr val="00FF00"/>
                </a:solidFill>
                <a:latin typeface="宋体" panose="02010600030101010101" pitchFamily="2" charset="-122"/>
                <a:ea typeface="宋体" panose="02010600030101010101" pitchFamily="2" charset="-122"/>
              </a:rPr>
              <a:pPr/>
              <a:t>17</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wipe(up)">
                                      <p:cBhvr>
                                        <p:cTn id="7" dur="500"/>
                                        <p:tgtEl>
                                          <p:spTgt spid="34816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8163">
                                            <p:txEl>
                                              <p:pRg st="1" end="1"/>
                                            </p:txEl>
                                          </p:spTgt>
                                        </p:tgtEl>
                                        <p:attrNameLst>
                                          <p:attrName>style.visibility</p:attrName>
                                        </p:attrNameLst>
                                      </p:cBhvr>
                                      <p:to>
                                        <p:strVal val="visible"/>
                                      </p:to>
                                    </p:set>
                                    <p:animEffect transition="in" filter="wipe(up)">
                                      <p:cBhvr>
                                        <p:cTn id="11" dur="500"/>
                                        <p:tgtEl>
                                          <p:spTgt spid="348163">
                                            <p:txEl>
                                              <p:pRg st="1" end="1"/>
                                            </p:txEl>
                                          </p:spTgt>
                                        </p:tgtEl>
                                      </p:cBhvr>
                                    </p:animEffect>
                                  </p:childTnLst>
                                </p:cTn>
                              </p:par>
                              <p:par>
                                <p:cTn id="12" presetID="1" presetClass="entr" presetSubtype="0" fill="hold" nodeType="withEffect">
                                  <p:stCondLst>
                                    <p:cond delay="0"/>
                                  </p:stCondLst>
                                  <p:childTnLst>
                                    <p:set>
                                      <p:cBhvr>
                                        <p:cTn id="13" dur="1" fill="hold">
                                          <p:stCondLst>
                                            <p:cond delay="0"/>
                                          </p:stCondLst>
                                        </p:cTn>
                                        <p:tgtEl>
                                          <p:spTgt spid="34816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48163">
                                            <p:txEl>
                                              <p:pRg st="2" end="2"/>
                                            </p:txEl>
                                          </p:spTgt>
                                        </p:tgtEl>
                                        <p:attrNameLst>
                                          <p:attrName>style.visibility</p:attrName>
                                        </p:attrNameLst>
                                      </p:cBhvr>
                                      <p:to>
                                        <p:strVal val="visible"/>
                                      </p:to>
                                    </p:set>
                                    <p:animEffect transition="in" filter="wipe(up)">
                                      <p:cBhvr>
                                        <p:cTn id="18" dur="500"/>
                                        <p:tgtEl>
                                          <p:spTgt spid="348163">
                                            <p:txEl>
                                              <p:pRg st="2" end="2"/>
                                            </p:txEl>
                                          </p:spTgt>
                                        </p:tgtEl>
                                      </p:cBhvr>
                                    </p:animEffect>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Effect transition="in" filter="wipe(up)">
                                      <p:cBhvr>
                                        <p:cTn id="22" dur="500"/>
                                        <p:tgtEl>
                                          <p:spTgt spid="348163">
                                            <p:txEl>
                                              <p:pRg st="3" end="3"/>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348164"/>
                                        </p:tgtEl>
                                        <p:attrNameLst>
                                          <p:attrName>style.visibility</p:attrName>
                                        </p:attrNameLst>
                                      </p:cBhvr>
                                      <p:to>
                                        <p:strVal val="visible"/>
                                      </p:to>
                                    </p:se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48163">
                                            <p:txEl>
                                              <p:pRg st="4" end="4"/>
                                            </p:txEl>
                                          </p:spTgt>
                                        </p:tgtEl>
                                        <p:attrNameLst>
                                          <p:attrName>style.visibility</p:attrName>
                                        </p:attrNameLst>
                                      </p:cBhvr>
                                      <p:to>
                                        <p:strVal val="visible"/>
                                      </p:to>
                                    </p:set>
                                    <p:animEffect transition="in" filter="wipe(up)">
                                      <p:cBhvr>
                                        <p:cTn id="28" dur="500"/>
                                        <p:tgtEl>
                                          <p:spTgt spid="34816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48163">
                                            <p:txEl>
                                              <p:pRg st="5" end="5"/>
                                            </p:txEl>
                                          </p:spTgt>
                                        </p:tgtEl>
                                        <p:attrNameLst>
                                          <p:attrName>style.visibility</p:attrName>
                                        </p:attrNameLst>
                                      </p:cBhvr>
                                      <p:to>
                                        <p:strVal val="visible"/>
                                      </p:to>
                                    </p:set>
                                    <p:animEffect transition="in" filter="wipe(up)">
                                      <p:cBhvr>
                                        <p:cTn id="33" dur="500"/>
                                        <p:tgtEl>
                                          <p:spTgt spid="348163">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48163">
                                            <p:txEl>
                                              <p:pRg st="6" end="6"/>
                                            </p:txEl>
                                          </p:spTgt>
                                        </p:tgtEl>
                                        <p:attrNameLst>
                                          <p:attrName>style.visibility</p:attrName>
                                        </p:attrNameLst>
                                      </p:cBhvr>
                                      <p:to>
                                        <p:strVal val="visible"/>
                                      </p:to>
                                    </p:set>
                                    <p:animEffect transition="in" filter="wipe(up)">
                                      <p:cBhvr>
                                        <p:cTn id="38" dur="500"/>
                                        <p:tgtEl>
                                          <p:spTgt spid="348163">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48166"/>
                                        </p:tgtEl>
                                        <p:attrNameLst>
                                          <p:attrName>style.visibility</p:attrName>
                                        </p:attrNameLst>
                                      </p:cBhvr>
                                      <p:to>
                                        <p:strVal val="visible"/>
                                      </p:to>
                                    </p:set>
                                    <p:animEffect transition="in" filter="wipe(up)">
                                      <p:cBhvr>
                                        <p:cTn id="43" dur="500"/>
                                        <p:tgtEl>
                                          <p:spTgt spid="348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p:bldP spid="3481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队长</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2)</a:t>
            </a:r>
          </a:p>
        </p:txBody>
      </p:sp>
      <p:sp>
        <p:nvSpPr>
          <p:cNvPr id="350211" name="Rectangle 3"/>
          <p:cNvSpPr>
            <a:spLocks noGrp="1" noChangeArrowheads="1"/>
          </p:cNvSpPr>
          <p:nvPr>
            <p:ph idx="1"/>
          </p:nvPr>
        </p:nvSpPr>
        <p:spPr>
          <a:xfrm>
            <a:off x="1143000" y="1143000"/>
            <a:ext cx="7696200" cy="365125"/>
          </a:xfrm>
        </p:spPr>
        <p:txBody>
          <a:bodyPr/>
          <a:lstStyle/>
          <a:p>
            <a:pPr eaLnBrk="1" hangingPunct="1">
              <a:lnSpc>
                <a:spcPct val="100000"/>
              </a:lnSpc>
              <a:buClrTx/>
              <a:buFontTx/>
              <a:buNone/>
            </a:pPr>
            <a:r>
              <a:rPr lang="zh-CN" altLang="en-US" sz="2400" smtClean="0">
                <a:ea typeface="黑体" panose="02010609060101010101" pitchFamily="49" charset="-122"/>
                <a:sym typeface="Symbol" panose="05050102010706020507" pitchFamily="18" charset="2"/>
              </a:rPr>
              <a:t>综合上述</a:t>
            </a:r>
            <a:r>
              <a:rPr lang="en-US" altLang="zh-CN" sz="2400" smtClean="0">
                <a:ea typeface="黑体" panose="02010609060101010101" pitchFamily="49" charset="-122"/>
                <a:sym typeface="Symbol" panose="05050102010706020507" pitchFamily="18" charset="2"/>
              </a:rPr>
              <a:t>1)2)3)</a:t>
            </a:r>
            <a:r>
              <a:rPr lang="zh-CN" altLang="en-US" sz="2400" smtClean="0">
                <a:ea typeface="黑体" panose="02010609060101010101" pitchFamily="49" charset="-122"/>
                <a:sym typeface="Symbol" panose="05050102010706020507" pitchFamily="18" charset="2"/>
              </a:rPr>
              <a:t>得</a:t>
            </a:r>
          </a:p>
        </p:txBody>
      </p:sp>
      <p:sp>
        <p:nvSpPr>
          <p:cNvPr id="9" name="日期占位符 3"/>
          <p:cNvSpPr>
            <a:spLocks noGrp="1"/>
          </p:cNvSpPr>
          <p:nvPr>
            <p:ph type="dt" sz="quarter" idx="10"/>
          </p:nvPr>
        </p:nvSpPr>
        <p:spPr/>
        <p:txBody>
          <a:bodyPr/>
          <a:lstStyle/>
          <a:p>
            <a:pPr>
              <a:defRPr/>
            </a:pPr>
            <a:fld id="{654ECA22-87E0-4522-866A-5E7F6D0106AF}" type="datetime1">
              <a:rPr lang="zh-CN" altLang="en-US"/>
              <a:pPr>
                <a:defRPr/>
              </a:pPr>
              <a:t>2018/12/13</a:t>
            </a:fld>
            <a:endParaRPr lang="en-US" altLang="zh-CN"/>
          </a:p>
        </p:txBody>
      </p:sp>
      <p:sp>
        <p:nvSpPr>
          <p:cNvPr id="10"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50212" name="Object 4"/>
          <p:cNvGraphicFramePr>
            <a:graphicFrameLocks noChangeAspect="1"/>
          </p:cNvGraphicFramePr>
          <p:nvPr/>
        </p:nvGraphicFramePr>
        <p:xfrm>
          <a:off x="2546350" y="1524000"/>
          <a:ext cx="4660900" cy="1381125"/>
        </p:xfrm>
        <a:graphic>
          <a:graphicData uri="http://schemas.openxmlformats.org/presentationml/2006/ole">
            <mc:AlternateContent xmlns:mc="http://schemas.openxmlformats.org/markup-compatibility/2006">
              <mc:Choice xmlns:v="urn:schemas-microsoft-com:vml" Requires="v">
                <p:oleObj spid="_x0000_s40972" name="Equation" r:id="rId4" imgW="2349500" imgH="698500" progId="Equation.3">
                  <p:embed/>
                </p:oleObj>
              </mc:Choice>
              <mc:Fallback>
                <p:oleObj name="Equation" r:id="rId4" imgW="2349500" imgH="698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0" y="1524000"/>
                        <a:ext cx="466090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3" name="Rectangle 5"/>
          <p:cNvSpPr>
            <a:spLocks noChangeArrowheads="1"/>
          </p:cNvSpPr>
          <p:nvPr/>
        </p:nvSpPr>
        <p:spPr bwMode="auto">
          <a:xfrm>
            <a:off x="1066800" y="2895600"/>
            <a:ext cx="7848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en-US" altLang="zh-CN" sz="2400">
                <a:solidFill>
                  <a:srgbClr val="000000"/>
                </a:solidFill>
                <a:sym typeface="Symbol" panose="05050102010706020507" pitchFamily="18" charset="2"/>
              </a:rPr>
              <a:t>{N(t)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t0}</a:t>
            </a:r>
            <a:r>
              <a:rPr lang="zh-CN" altLang="en-US" sz="2400">
                <a:solidFill>
                  <a:srgbClr val="000000"/>
                </a:solidFill>
                <a:sym typeface="Symbol" panose="05050102010706020507" pitchFamily="18" charset="2"/>
              </a:rPr>
              <a:t>是可列无限状态</a:t>
            </a:r>
            <a:r>
              <a:rPr lang="en-US" altLang="zh-CN" sz="2400">
                <a:solidFill>
                  <a:srgbClr val="000000"/>
                </a:solidFill>
                <a:sym typeface="Symbol" panose="05050102010706020507" pitchFamily="18" charset="2"/>
              </a:rPr>
              <a:t>E</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{0,1,2,…}</a:t>
            </a:r>
            <a:r>
              <a:rPr lang="zh-CN" altLang="en-US" sz="2400">
                <a:solidFill>
                  <a:srgbClr val="000000"/>
                </a:solidFill>
                <a:sym typeface="Symbol" panose="05050102010706020507" pitchFamily="18" charset="2"/>
              </a:rPr>
              <a:t>上的</a:t>
            </a:r>
            <a:r>
              <a:rPr lang="zh-CN" altLang="en-US" sz="2400">
                <a:solidFill>
                  <a:srgbClr val="0000FF"/>
                </a:solidFill>
                <a:sym typeface="Symbol" panose="05050102010706020507" pitchFamily="18" charset="2"/>
              </a:rPr>
              <a:t>生灭过程</a:t>
            </a:r>
            <a:r>
              <a:rPr lang="zh-CN" altLang="en-US" sz="2400">
                <a:solidFill>
                  <a:srgbClr val="000000"/>
                </a:solidFill>
                <a:sym typeface="Symbol" panose="05050102010706020507" pitchFamily="18" charset="2"/>
              </a:rPr>
              <a:t>，其参数为</a:t>
            </a:r>
          </a:p>
        </p:txBody>
      </p:sp>
      <p:graphicFrame>
        <p:nvGraphicFramePr>
          <p:cNvPr id="350214" name="Object 6"/>
          <p:cNvGraphicFramePr>
            <a:graphicFrameLocks noChangeAspect="1"/>
          </p:cNvGraphicFramePr>
          <p:nvPr/>
        </p:nvGraphicFramePr>
        <p:xfrm>
          <a:off x="3654425" y="3733800"/>
          <a:ext cx="2062163" cy="1003300"/>
        </p:xfrm>
        <a:graphic>
          <a:graphicData uri="http://schemas.openxmlformats.org/presentationml/2006/ole">
            <mc:AlternateContent xmlns:mc="http://schemas.openxmlformats.org/markup-compatibility/2006">
              <mc:Choice xmlns:v="urn:schemas-microsoft-com:vml" Requires="v">
                <p:oleObj spid="_x0000_s40973" name="Equation" r:id="rId6" imgW="965200" imgH="469900" progId="Equation.3">
                  <p:embed/>
                </p:oleObj>
              </mc:Choice>
              <mc:Fallback>
                <p:oleObj name="Equation" r:id="rId6" imgW="965200" imgH="469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4425" y="3733800"/>
                        <a:ext cx="2062163"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5" name="Rectangle 7"/>
          <p:cNvSpPr>
            <a:spLocks noChangeArrowheads="1"/>
          </p:cNvSpPr>
          <p:nvPr/>
        </p:nvSpPr>
        <p:spPr bwMode="auto">
          <a:xfrm>
            <a:off x="1066800" y="4724400"/>
            <a:ext cx="7848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olidFill>
                  <a:srgbClr val="000000"/>
                </a:solidFill>
                <a:sym typeface="Symbol" panose="05050102010706020507" pitchFamily="18" charset="2"/>
              </a:rPr>
              <a:t>此生灭过程的绝对分布</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j</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P{N(t)=j}</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j=0,1,2,…</a:t>
            </a:r>
            <a:r>
              <a:rPr lang="zh-CN" altLang="en-US" sz="2400">
                <a:solidFill>
                  <a:srgbClr val="000000"/>
                </a:solidFill>
                <a:sym typeface="Symbol" panose="05050102010706020507" pitchFamily="18" charset="2"/>
              </a:rPr>
              <a:t>的福克－普朗克方程组为</a:t>
            </a:r>
          </a:p>
        </p:txBody>
      </p:sp>
      <p:graphicFrame>
        <p:nvGraphicFramePr>
          <p:cNvPr id="350216" name="Object 8"/>
          <p:cNvGraphicFramePr>
            <a:graphicFrameLocks noChangeAspect="1"/>
          </p:cNvGraphicFramePr>
          <p:nvPr/>
        </p:nvGraphicFramePr>
        <p:xfrm>
          <a:off x="1741488" y="5584825"/>
          <a:ext cx="6677025" cy="968375"/>
        </p:xfrm>
        <a:graphic>
          <a:graphicData uri="http://schemas.openxmlformats.org/presentationml/2006/ole">
            <mc:AlternateContent xmlns:mc="http://schemas.openxmlformats.org/markup-compatibility/2006">
              <mc:Choice xmlns:v="urn:schemas-microsoft-com:vml" Requires="v">
                <p:oleObj spid="_x0000_s40974" name="Equation" r:id="rId8" imgW="3416300" imgH="495300" progId="Equation.3">
                  <p:embed/>
                </p:oleObj>
              </mc:Choice>
              <mc:Fallback>
                <p:oleObj name="Equation" r:id="rId8" imgW="3416300" imgH="495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1488" y="5584825"/>
                        <a:ext cx="66770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F1E60469-7336-43E1-89FF-7C878CFB29C8}" type="slidenum">
              <a:rPr lang="zh-CN" altLang="en-US" sz="1800" smtClean="0">
                <a:solidFill>
                  <a:srgbClr val="00FF00"/>
                </a:solidFill>
                <a:latin typeface="宋体" panose="02010600030101010101" pitchFamily="2" charset="-122"/>
                <a:ea typeface="宋体" panose="02010600030101010101" pitchFamily="2" charset="-122"/>
              </a:rPr>
              <a:pPr/>
              <a:t>18</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0212"/>
                                        </p:tgtEl>
                                        <p:attrNameLst>
                                          <p:attrName>style.visibility</p:attrName>
                                        </p:attrNameLst>
                                      </p:cBhvr>
                                      <p:to>
                                        <p:strVal val="visible"/>
                                      </p:to>
                                    </p:set>
                                    <p:anim calcmode="lin" valueType="num">
                                      <p:cBhvr additive="base">
                                        <p:cTn id="12" dur="500" fill="hold"/>
                                        <p:tgtEl>
                                          <p:spTgt spid="350212"/>
                                        </p:tgtEl>
                                        <p:attrNameLst>
                                          <p:attrName>ppt_x</p:attrName>
                                        </p:attrNameLst>
                                      </p:cBhvr>
                                      <p:tavLst>
                                        <p:tav tm="0">
                                          <p:val>
                                            <p:strVal val="#ppt_x"/>
                                          </p:val>
                                        </p:tav>
                                        <p:tav tm="100000">
                                          <p:val>
                                            <p:strVal val="#ppt_x"/>
                                          </p:val>
                                        </p:tav>
                                      </p:tavLst>
                                    </p:anim>
                                    <p:anim calcmode="lin" valueType="num">
                                      <p:cBhvr additive="base">
                                        <p:cTn id="13" dur="500" fill="hold"/>
                                        <p:tgtEl>
                                          <p:spTgt spid="35021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0213"/>
                                        </p:tgtEl>
                                        <p:attrNameLst>
                                          <p:attrName>style.visibility</p:attrName>
                                        </p:attrNameLst>
                                      </p:cBhvr>
                                      <p:to>
                                        <p:strVal val="visible"/>
                                      </p:to>
                                    </p:set>
                                    <p:anim calcmode="lin" valueType="num">
                                      <p:cBhvr additive="base">
                                        <p:cTn id="18" dur="500" fill="hold"/>
                                        <p:tgtEl>
                                          <p:spTgt spid="350213"/>
                                        </p:tgtEl>
                                        <p:attrNameLst>
                                          <p:attrName>ppt_x</p:attrName>
                                        </p:attrNameLst>
                                      </p:cBhvr>
                                      <p:tavLst>
                                        <p:tav tm="0">
                                          <p:val>
                                            <p:strVal val="#ppt_x"/>
                                          </p:val>
                                        </p:tav>
                                        <p:tav tm="100000">
                                          <p:val>
                                            <p:strVal val="#ppt_x"/>
                                          </p:val>
                                        </p:tav>
                                      </p:tavLst>
                                    </p:anim>
                                    <p:anim calcmode="lin" valueType="num">
                                      <p:cBhvr additive="base">
                                        <p:cTn id="19" dur="500" fill="hold"/>
                                        <p:tgtEl>
                                          <p:spTgt spid="35021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50214"/>
                                        </p:tgtEl>
                                        <p:attrNameLst>
                                          <p:attrName>style.visibility</p:attrName>
                                        </p:attrNameLst>
                                      </p:cBhvr>
                                      <p:to>
                                        <p:strVal val="visible"/>
                                      </p:to>
                                    </p:set>
                                    <p:anim calcmode="lin" valueType="num">
                                      <p:cBhvr additive="base">
                                        <p:cTn id="23" dur="500" fill="hold"/>
                                        <p:tgtEl>
                                          <p:spTgt spid="350214"/>
                                        </p:tgtEl>
                                        <p:attrNameLst>
                                          <p:attrName>ppt_x</p:attrName>
                                        </p:attrNameLst>
                                      </p:cBhvr>
                                      <p:tavLst>
                                        <p:tav tm="0">
                                          <p:val>
                                            <p:strVal val="#ppt_x"/>
                                          </p:val>
                                        </p:tav>
                                        <p:tav tm="100000">
                                          <p:val>
                                            <p:strVal val="#ppt_x"/>
                                          </p:val>
                                        </p:tav>
                                      </p:tavLst>
                                    </p:anim>
                                    <p:anim calcmode="lin" valueType="num">
                                      <p:cBhvr additive="base">
                                        <p:cTn id="24" dur="500" fill="hold"/>
                                        <p:tgtEl>
                                          <p:spTgt spid="35021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0215"/>
                                        </p:tgtEl>
                                        <p:attrNameLst>
                                          <p:attrName>style.visibility</p:attrName>
                                        </p:attrNameLst>
                                      </p:cBhvr>
                                      <p:to>
                                        <p:strVal val="visible"/>
                                      </p:to>
                                    </p:set>
                                    <p:anim calcmode="lin" valueType="num">
                                      <p:cBhvr additive="base">
                                        <p:cTn id="29" dur="500" fill="hold"/>
                                        <p:tgtEl>
                                          <p:spTgt spid="350215"/>
                                        </p:tgtEl>
                                        <p:attrNameLst>
                                          <p:attrName>ppt_x</p:attrName>
                                        </p:attrNameLst>
                                      </p:cBhvr>
                                      <p:tavLst>
                                        <p:tav tm="0">
                                          <p:val>
                                            <p:strVal val="#ppt_x"/>
                                          </p:val>
                                        </p:tav>
                                        <p:tav tm="100000">
                                          <p:val>
                                            <p:strVal val="#ppt_x"/>
                                          </p:val>
                                        </p:tav>
                                      </p:tavLst>
                                    </p:anim>
                                    <p:anim calcmode="lin" valueType="num">
                                      <p:cBhvr additive="base">
                                        <p:cTn id="30" dur="500" fill="hold"/>
                                        <p:tgtEl>
                                          <p:spTgt spid="350215"/>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12" presetClass="entr" presetSubtype="2" fill="hold" nodeType="afterEffect">
                                  <p:stCondLst>
                                    <p:cond delay="0"/>
                                  </p:stCondLst>
                                  <p:childTnLst>
                                    <p:set>
                                      <p:cBhvr>
                                        <p:cTn id="33" dur="1" fill="hold">
                                          <p:stCondLst>
                                            <p:cond delay="0"/>
                                          </p:stCondLst>
                                        </p:cTn>
                                        <p:tgtEl>
                                          <p:spTgt spid="350216"/>
                                        </p:tgtEl>
                                        <p:attrNameLst>
                                          <p:attrName>style.visibility</p:attrName>
                                        </p:attrNameLst>
                                      </p:cBhvr>
                                      <p:to>
                                        <p:strVal val="visible"/>
                                      </p:to>
                                    </p:set>
                                    <p:animEffect transition="in" filter="slide(fromRight)">
                                      <p:cBhvr>
                                        <p:cTn id="34" dur="500"/>
                                        <p:tgtEl>
                                          <p:spTgt spid="3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350213" grpId="0"/>
      <p:bldP spid="3502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队长</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3)</a:t>
            </a:r>
          </a:p>
        </p:txBody>
      </p:sp>
      <p:sp>
        <p:nvSpPr>
          <p:cNvPr id="352259" name="Rectangle 3"/>
          <p:cNvSpPr>
            <a:spLocks noGrp="1" noChangeArrowheads="1"/>
          </p:cNvSpPr>
          <p:nvPr>
            <p:ph idx="1"/>
          </p:nvPr>
        </p:nvSpPr>
        <p:spPr>
          <a:xfrm>
            <a:off x="1120775" y="1219200"/>
            <a:ext cx="7772400" cy="1111250"/>
          </a:xfrm>
        </p:spPr>
        <p:txBody>
          <a:bodyPr/>
          <a:lstStyle/>
          <a:p>
            <a:pPr algn="r" eaLnBrk="1" hangingPunct="1">
              <a:lnSpc>
                <a:spcPct val="130000"/>
              </a:lnSpc>
              <a:buClrTx/>
              <a:buFontTx/>
              <a:buNone/>
            </a:pPr>
            <a:r>
              <a:rPr lang="zh-CN" altLang="en-US" smtClean="0">
                <a:ea typeface="黑体" panose="02010609060101010101" pitchFamily="49" charset="-122"/>
                <a:sym typeface="Symbol" panose="05050102010706020507" pitchFamily="18" charset="2"/>
              </a:rPr>
              <a:t>令＝    ，则称为系统的</a:t>
            </a:r>
            <a:r>
              <a:rPr lang="zh-CN" altLang="en-US" smtClean="0">
                <a:solidFill>
                  <a:srgbClr val="CC00CC"/>
                </a:solidFill>
                <a:ea typeface="黑体" panose="02010609060101010101" pitchFamily="49" charset="-122"/>
                <a:sym typeface="Symbol" panose="05050102010706020507" pitchFamily="18" charset="2"/>
              </a:rPr>
              <a:t>交通强度</a:t>
            </a:r>
            <a:r>
              <a:rPr lang="en-US" altLang="zh-CN" smtClean="0">
                <a:ea typeface="黑体" panose="02010609060101010101" pitchFamily="49" charset="-122"/>
                <a:sym typeface="Symbol" panose="05050102010706020507" pitchFamily="18" charset="2"/>
              </a:rPr>
              <a:t>(Traffic</a:t>
            </a:r>
          </a:p>
          <a:p>
            <a:pPr eaLnBrk="1" hangingPunct="1">
              <a:lnSpc>
                <a:spcPct val="130000"/>
              </a:lnSpc>
              <a:buClrTx/>
              <a:buFontTx/>
              <a:buNone/>
            </a:pPr>
            <a:r>
              <a:rPr lang="en-US" altLang="zh-CN" smtClean="0">
                <a:ea typeface="黑体" panose="02010609060101010101" pitchFamily="49" charset="-122"/>
                <a:sym typeface="Symbol" panose="05050102010706020507" pitchFamily="18" charset="2"/>
              </a:rPr>
              <a:t>indensity)</a:t>
            </a:r>
            <a:r>
              <a:rPr lang="zh-CN" altLang="en-US" smtClean="0">
                <a:ea typeface="黑体" panose="02010609060101010101" pitchFamily="49" charset="-122"/>
                <a:sym typeface="Symbol" panose="05050102010706020507" pitchFamily="18" charset="2"/>
              </a:rPr>
              <a:t>。</a:t>
            </a:r>
          </a:p>
        </p:txBody>
      </p:sp>
      <p:sp>
        <p:nvSpPr>
          <p:cNvPr id="8" name="日期占位符 3"/>
          <p:cNvSpPr>
            <a:spLocks noGrp="1"/>
          </p:cNvSpPr>
          <p:nvPr>
            <p:ph type="dt" sz="quarter" idx="10"/>
          </p:nvPr>
        </p:nvSpPr>
        <p:spPr/>
        <p:txBody>
          <a:bodyPr/>
          <a:lstStyle/>
          <a:p>
            <a:pPr>
              <a:defRPr/>
            </a:pPr>
            <a:fld id="{8CC36A49-20F2-4651-A6FE-02D31B7FA169}" type="datetime1">
              <a:rPr lang="zh-CN" altLang="en-US"/>
              <a:pPr>
                <a:defRPr/>
              </a:pPr>
              <a:t>2018/12/13</a:t>
            </a:fld>
            <a:endParaRPr lang="en-US" altLang="zh-CN"/>
          </a:p>
        </p:txBody>
      </p:sp>
      <p:sp>
        <p:nvSpPr>
          <p:cNvPr id="9"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52260" name="Rectangle 4"/>
          <p:cNvSpPr>
            <a:spLocks noChangeArrowheads="1"/>
          </p:cNvSpPr>
          <p:nvPr/>
        </p:nvSpPr>
        <p:spPr bwMode="auto">
          <a:xfrm>
            <a:off x="1066800" y="2347913"/>
            <a:ext cx="78486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ClrTx/>
              <a:buFontTx/>
              <a:buNone/>
            </a:pPr>
            <a:r>
              <a:rPr lang="zh-CN" altLang="en-US">
                <a:solidFill>
                  <a:srgbClr val="000000"/>
                </a:solidFill>
                <a:sym typeface="Symbol" panose="05050102010706020507" pitchFamily="18" charset="2"/>
              </a:rPr>
              <a:t>有如下结论：</a:t>
            </a:r>
          </a:p>
          <a:p>
            <a:pPr eaLnBrk="1" hangingPunct="1">
              <a:lnSpc>
                <a:spcPct val="130000"/>
              </a:lnSpc>
              <a:buClrTx/>
              <a:buFontTx/>
              <a:buNone/>
            </a:pPr>
            <a:r>
              <a:rPr lang="zh-CN" altLang="en-US">
                <a:solidFill>
                  <a:srgbClr val="000000"/>
                </a:solidFill>
                <a:sym typeface="Symbol" panose="05050102010706020507" pitchFamily="18" charset="2"/>
              </a:rPr>
              <a:t>    令</a:t>
            </a: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j</a:t>
            </a:r>
            <a:r>
              <a:rPr lang="zh-CN" altLang="en-US">
                <a:solidFill>
                  <a:srgbClr val="000000"/>
                </a:solidFill>
                <a:sym typeface="Symbol" panose="05050102010706020507" pitchFamily="18" charset="2"/>
              </a:rPr>
              <a:t>＝               ，</a:t>
            </a:r>
            <a:r>
              <a:rPr lang="en-US" altLang="zh-CN">
                <a:solidFill>
                  <a:srgbClr val="000000"/>
                </a:solidFill>
                <a:sym typeface="Symbol" panose="05050102010706020507" pitchFamily="18" charset="2"/>
              </a:rPr>
              <a:t>j=0,1,2,…</a:t>
            </a:r>
            <a:r>
              <a:rPr lang="zh-CN" altLang="en-US">
                <a:solidFill>
                  <a:srgbClr val="000000"/>
                </a:solidFill>
                <a:sym typeface="Symbol" panose="05050102010706020507" pitchFamily="18" charset="2"/>
              </a:rPr>
              <a:t>，则</a:t>
            </a:r>
          </a:p>
          <a:p>
            <a:pPr eaLnBrk="1" hangingPunct="1">
              <a:lnSpc>
                <a:spcPct val="130000"/>
              </a:lnSpc>
              <a:buClrTx/>
              <a:buFontTx/>
              <a:buNone/>
            </a:pPr>
            <a:r>
              <a:rPr lang="en-US" altLang="zh-CN">
                <a:solidFill>
                  <a:srgbClr val="CC00CC"/>
                </a:solidFill>
                <a:sym typeface="Symbol" panose="05050102010706020507" pitchFamily="18" charset="2"/>
              </a:rPr>
              <a:t>1)</a:t>
            </a:r>
            <a:r>
              <a:rPr lang="zh-CN" altLang="en-US">
                <a:solidFill>
                  <a:srgbClr val="000000"/>
                </a:solidFill>
                <a:sym typeface="Symbol" panose="05050102010706020507" pitchFamily="18" charset="2"/>
              </a:rPr>
              <a:t>当</a:t>
            </a:r>
            <a:r>
              <a:rPr lang="en-US" altLang="zh-CN">
                <a:solidFill>
                  <a:srgbClr val="000000"/>
                </a:solidFill>
                <a:sym typeface="Symbol" panose="05050102010706020507" pitchFamily="18" charset="2"/>
              </a:rPr>
              <a:t>1</a:t>
            </a:r>
            <a:r>
              <a:rPr lang="zh-CN" altLang="en-US">
                <a:solidFill>
                  <a:srgbClr val="000000"/>
                </a:solidFill>
                <a:sym typeface="Symbol" panose="05050102010706020507" pitchFamily="18" charset="2"/>
              </a:rPr>
              <a:t>时，</a:t>
            </a: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j</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0</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j=0,1,2,…</a:t>
            </a:r>
            <a:r>
              <a:rPr lang="zh-CN" altLang="en-US">
                <a:solidFill>
                  <a:srgbClr val="000000"/>
                </a:solidFill>
                <a:sym typeface="Symbol" panose="05050102010706020507" pitchFamily="18" charset="2"/>
              </a:rPr>
              <a:t>不构成概率分布；</a:t>
            </a:r>
          </a:p>
          <a:p>
            <a:pPr eaLnBrk="1" hangingPunct="1">
              <a:lnSpc>
                <a:spcPct val="130000"/>
              </a:lnSpc>
              <a:buClrTx/>
              <a:buFontTx/>
              <a:buNone/>
            </a:pPr>
            <a:r>
              <a:rPr lang="en-US" altLang="zh-CN">
                <a:solidFill>
                  <a:srgbClr val="CC00CC"/>
                </a:solidFill>
                <a:sym typeface="Symbol" panose="05050102010706020507" pitchFamily="18" charset="2"/>
              </a:rPr>
              <a:t>2)</a:t>
            </a:r>
            <a:r>
              <a:rPr lang="zh-CN" altLang="en-US">
                <a:solidFill>
                  <a:srgbClr val="000000"/>
                </a:solidFill>
                <a:sym typeface="Symbol" panose="05050102010706020507" pitchFamily="18" charset="2"/>
              </a:rPr>
              <a:t>当</a:t>
            </a:r>
            <a:r>
              <a:rPr lang="en-US" altLang="zh-CN">
                <a:solidFill>
                  <a:srgbClr val="000000"/>
                </a:solidFill>
                <a:sym typeface="Symbol" panose="05050102010706020507" pitchFamily="18" charset="2"/>
              </a:rPr>
              <a:t>&lt;1</a:t>
            </a:r>
            <a:r>
              <a:rPr lang="zh-CN" altLang="en-US">
                <a:solidFill>
                  <a:srgbClr val="000000"/>
                </a:solidFill>
                <a:sym typeface="Symbol" panose="05050102010706020507" pitchFamily="18" charset="2"/>
              </a:rPr>
              <a:t>时，</a:t>
            </a: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j</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j=0,1,2,…}</a:t>
            </a:r>
            <a:r>
              <a:rPr lang="zh-CN" altLang="en-US">
                <a:solidFill>
                  <a:srgbClr val="000000"/>
                </a:solidFill>
                <a:sym typeface="Symbol" panose="05050102010706020507" pitchFamily="18" charset="2"/>
              </a:rPr>
              <a:t>存在，与初始条件无关，且</a:t>
            </a:r>
          </a:p>
          <a:p>
            <a:pPr algn="ctr" eaLnBrk="1" hangingPunct="1">
              <a:lnSpc>
                <a:spcPct val="130000"/>
              </a:lnSpc>
              <a:buClrTx/>
              <a:buFontTx/>
              <a:buNone/>
            </a:pP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j</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(1-)</a:t>
            </a:r>
            <a:r>
              <a:rPr lang="en-US" altLang="zh-CN" baseline="30000">
                <a:solidFill>
                  <a:srgbClr val="000000"/>
                </a:solidFill>
                <a:sym typeface="Symbol" panose="05050102010706020507" pitchFamily="18" charset="2"/>
              </a:rPr>
              <a:t>j</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j=0,1,2,…</a:t>
            </a:r>
          </a:p>
          <a:p>
            <a:pPr lvl="1" eaLnBrk="1" hangingPunct="1">
              <a:lnSpc>
                <a:spcPct val="130000"/>
              </a:lnSpc>
              <a:buClrTx/>
              <a:buFontTx/>
              <a:buNone/>
            </a:pPr>
            <a:r>
              <a:rPr lang="zh-CN" altLang="en-US" sz="2800">
                <a:solidFill>
                  <a:srgbClr val="000000"/>
                </a:solidFill>
                <a:sym typeface="Symbol" panose="05050102010706020507" pitchFamily="18" charset="2"/>
              </a:rPr>
              <a:t>构成一个几何概率分布。</a:t>
            </a:r>
          </a:p>
        </p:txBody>
      </p:sp>
      <p:graphicFrame>
        <p:nvGraphicFramePr>
          <p:cNvPr id="352261" name="Object 5"/>
          <p:cNvGraphicFramePr>
            <a:graphicFrameLocks noChangeAspect="1"/>
          </p:cNvGraphicFramePr>
          <p:nvPr/>
        </p:nvGraphicFramePr>
        <p:xfrm>
          <a:off x="3251200" y="1123950"/>
          <a:ext cx="312738" cy="820738"/>
        </p:xfrm>
        <a:graphic>
          <a:graphicData uri="http://schemas.openxmlformats.org/presentationml/2006/ole">
            <mc:AlternateContent xmlns:mc="http://schemas.openxmlformats.org/markup-compatibility/2006">
              <mc:Choice xmlns:v="urn:schemas-microsoft-com:vml" Requires="v">
                <p:oleObj spid="_x0000_s43019" name="Equation" r:id="rId4" imgW="165028" imgH="431613" progId="Equation.3">
                  <p:embed/>
                </p:oleObj>
              </mc:Choice>
              <mc:Fallback>
                <p:oleObj name="Equation" r:id="rId4" imgW="165028"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1200" y="1123950"/>
                        <a:ext cx="312738"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2262" name="Object 6"/>
          <p:cNvGraphicFramePr>
            <a:graphicFrameLocks noChangeAspect="1"/>
          </p:cNvGraphicFramePr>
          <p:nvPr/>
        </p:nvGraphicFramePr>
        <p:xfrm>
          <a:off x="2481263" y="2987675"/>
          <a:ext cx="1227137" cy="585788"/>
        </p:xfrm>
        <a:graphic>
          <a:graphicData uri="http://schemas.openxmlformats.org/presentationml/2006/ole">
            <mc:AlternateContent xmlns:mc="http://schemas.openxmlformats.org/markup-compatibility/2006">
              <mc:Choice xmlns:v="urn:schemas-microsoft-com:vml" Requires="v">
                <p:oleObj spid="_x0000_s43020" name="公式" r:id="rId6" imgW="583947" imgH="279279" progId="Equation.3">
                  <p:embed/>
                </p:oleObj>
              </mc:Choice>
              <mc:Fallback>
                <p:oleObj name="公式" r:id="rId6" imgW="583947" imgH="27927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263" y="2987675"/>
                        <a:ext cx="1227137"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2263" name="Object 7"/>
          <p:cNvGraphicFramePr>
            <a:graphicFrameLocks noChangeAspect="1"/>
          </p:cNvGraphicFramePr>
          <p:nvPr/>
        </p:nvGraphicFramePr>
        <p:xfrm>
          <a:off x="1058863" y="1052513"/>
          <a:ext cx="7816850" cy="5470525"/>
        </p:xfrm>
        <a:graphic>
          <a:graphicData uri="http://schemas.openxmlformats.org/presentationml/2006/ole">
            <mc:AlternateContent xmlns:mc="http://schemas.openxmlformats.org/markup-compatibility/2006">
              <mc:Choice xmlns:v="urn:schemas-microsoft-com:vml" Requires="v">
                <p:oleObj spid="_x0000_s43021" name="公式" r:id="rId8" imgW="2964126" imgH="2712792" progId="Equation.3">
                  <p:embed/>
                </p:oleObj>
              </mc:Choice>
              <mc:Fallback>
                <p:oleObj name="公式" r:id="rId8" imgW="2964126" imgH="2712792"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8863" y="1052513"/>
                        <a:ext cx="7816850" cy="54705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4801E4F1-3A01-43E4-8612-0452BDF9C6B5}" type="slidenum">
              <a:rPr lang="zh-CN" altLang="en-US" sz="1800" smtClean="0">
                <a:solidFill>
                  <a:srgbClr val="00FF00"/>
                </a:solidFill>
                <a:latin typeface="宋体" panose="02010600030101010101" pitchFamily="2" charset="-122"/>
                <a:ea typeface="宋体" panose="02010600030101010101" pitchFamily="2" charset="-122"/>
              </a:rPr>
              <a:pPr/>
              <a:t>19</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2261"/>
                                        </p:tgtEl>
                                        <p:attrNameLst>
                                          <p:attrName>style.visibility</p:attrName>
                                        </p:attrNameLst>
                                      </p:cBhvr>
                                      <p:to>
                                        <p:strVal val="visible"/>
                                      </p:to>
                                    </p:set>
                                    <p:anim calcmode="lin" valueType="num">
                                      <p:cBhvr additive="base">
                                        <p:cTn id="11" dur="500" fill="hold"/>
                                        <p:tgtEl>
                                          <p:spTgt spid="352261"/>
                                        </p:tgtEl>
                                        <p:attrNameLst>
                                          <p:attrName>ppt_x</p:attrName>
                                        </p:attrNameLst>
                                      </p:cBhvr>
                                      <p:tavLst>
                                        <p:tav tm="0">
                                          <p:val>
                                            <p:strVal val="#ppt_x"/>
                                          </p:val>
                                        </p:tav>
                                        <p:tav tm="100000">
                                          <p:val>
                                            <p:strVal val="#ppt_x"/>
                                          </p:val>
                                        </p:tav>
                                      </p:tavLst>
                                    </p:anim>
                                    <p:anim calcmode="lin" valueType="num">
                                      <p:cBhvr additive="base">
                                        <p:cTn id="12" dur="500" fill="hold"/>
                                        <p:tgtEl>
                                          <p:spTgt spid="352261"/>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52259">
                                            <p:txEl>
                                              <p:pRg st="1" end="1"/>
                                            </p:txEl>
                                          </p:spTgt>
                                        </p:tgtEl>
                                        <p:attrNameLst>
                                          <p:attrName>style.visibility</p:attrName>
                                        </p:attrNameLst>
                                      </p:cBhvr>
                                      <p:to>
                                        <p:strVal val="visible"/>
                                      </p:to>
                                    </p:set>
                                    <p:anim calcmode="lin" valueType="num">
                                      <p:cBhvr additive="base">
                                        <p:cTn id="16" dur="500" fill="hold"/>
                                        <p:tgtEl>
                                          <p:spTgt spid="35225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52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52260">
                                            <p:txEl>
                                              <p:pRg st="0" end="0"/>
                                            </p:txEl>
                                          </p:spTgt>
                                        </p:tgtEl>
                                        <p:attrNameLst>
                                          <p:attrName>style.visibility</p:attrName>
                                        </p:attrNameLst>
                                      </p:cBhvr>
                                      <p:to>
                                        <p:strVal val="visible"/>
                                      </p:to>
                                    </p:set>
                                    <p:anim calcmode="lin" valueType="num">
                                      <p:cBhvr additive="base">
                                        <p:cTn id="22" dur="500" fill="hold"/>
                                        <p:tgtEl>
                                          <p:spTgt spid="35226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52260">
                                            <p:txEl>
                                              <p:pRg st="0" end="0"/>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352260">
                                            <p:txEl>
                                              <p:pRg st="1" end="1"/>
                                            </p:txEl>
                                          </p:spTgt>
                                        </p:tgtEl>
                                        <p:attrNameLst>
                                          <p:attrName>style.visibility</p:attrName>
                                        </p:attrNameLst>
                                      </p:cBhvr>
                                      <p:to>
                                        <p:strVal val="visible"/>
                                      </p:to>
                                    </p:set>
                                    <p:anim calcmode="lin" valueType="num">
                                      <p:cBhvr additive="base">
                                        <p:cTn id="27" dur="500" fill="hold"/>
                                        <p:tgtEl>
                                          <p:spTgt spid="35226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2260">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2262"/>
                                        </p:tgtEl>
                                        <p:attrNameLst>
                                          <p:attrName>style.visibility</p:attrName>
                                        </p:attrNameLst>
                                      </p:cBhvr>
                                      <p:to>
                                        <p:strVal val="visible"/>
                                      </p:to>
                                    </p:set>
                                    <p:anim calcmode="lin" valueType="num">
                                      <p:cBhvr additive="base">
                                        <p:cTn id="31" dur="500" fill="hold"/>
                                        <p:tgtEl>
                                          <p:spTgt spid="352262"/>
                                        </p:tgtEl>
                                        <p:attrNameLst>
                                          <p:attrName>ppt_x</p:attrName>
                                        </p:attrNameLst>
                                      </p:cBhvr>
                                      <p:tavLst>
                                        <p:tav tm="0">
                                          <p:val>
                                            <p:strVal val="#ppt_x"/>
                                          </p:val>
                                        </p:tav>
                                        <p:tav tm="100000">
                                          <p:val>
                                            <p:strVal val="#ppt_x"/>
                                          </p:val>
                                        </p:tav>
                                      </p:tavLst>
                                    </p:anim>
                                    <p:anim calcmode="lin" valueType="num">
                                      <p:cBhvr additive="base">
                                        <p:cTn id="32" dur="500" fill="hold"/>
                                        <p:tgtEl>
                                          <p:spTgt spid="35226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2260">
                                            <p:txEl>
                                              <p:pRg st="2" end="2"/>
                                            </p:txEl>
                                          </p:spTgt>
                                        </p:tgtEl>
                                        <p:attrNameLst>
                                          <p:attrName>style.visibility</p:attrName>
                                        </p:attrNameLst>
                                      </p:cBhvr>
                                      <p:to>
                                        <p:strVal val="visible"/>
                                      </p:to>
                                    </p:set>
                                    <p:anim calcmode="lin" valueType="num">
                                      <p:cBhvr additive="base">
                                        <p:cTn id="37" dur="500" fill="hold"/>
                                        <p:tgtEl>
                                          <p:spTgt spid="352260">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22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2260">
                                            <p:txEl>
                                              <p:pRg st="3" end="3"/>
                                            </p:txEl>
                                          </p:spTgt>
                                        </p:tgtEl>
                                        <p:attrNameLst>
                                          <p:attrName>style.visibility</p:attrName>
                                        </p:attrNameLst>
                                      </p:cBhvr>
                                      <p:to>
                                        <p:strVal val="visible"/>
                                      </p:to>
                                    </p:set>
                                    <p:anim calcmode="lin" valueType="num">
                                      <p:cBhvr additive="base">
                                        <p:cTn id="43" dur="500" fill="hold"/>
                                        <p:tgtEl>
                                          <p:spTgt spid="352260">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2260">
                                            <p:txEl>
                                              <p:pRg st="3" end="3"/>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352260">
                                            <p:txEl>
                                              <p:pRg st="4" end="4"/>
                                            </p:txEl>
                                          </p:spTgt>
                                        </p:tgtEl>
                                        <p:attrNameLst>
                                          <p:attrName>style.visibility</p:attrName>
                                        </p:attrNameLst>
                                      </p:cBhvr>
                                      <p:to>
                                        <p:strVal val="visible"/>
                                      </p:to>
                                    </p:set>
                                    <p:anim calcmode="lin" valueType="num">
                                      <p:cBhvr additive="base">
                                        <p:cTn id="48" dur="500" fill="hold"/>
                                        <p:tgtEl>
                                          <p:spTgt spid="352260">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52260">
                                            <p:txEl>
                                              <p:pRg st="4" end="4"/>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1000"/>
                            </p:stCondLst>
                            <p:childTnLst>
                              <p:par>
                                <p:cTn id="51" presetID="2" presetClass="entr" presetSubtype="4" fill="hold" grpId="0" nodeType="afterEffect">
                                  <p:stCondLst>
                                    <p:cond delay="0"/>
                                  </p:stCondLst>
                                  <p:childTnLst>
                                    <p:set>
                                      <p:cBhvr>
                                        <p:cTn id="52" dur="1" fill="hold">
                                          <p:stCondLst>
                                            <p:cond delay="0"/>
                                          </p:stCondLst>
                                        </p:cTn>
                                        <p:tgtEl>
                                          <p:spTgt spid="352260">
                                            <p:txEl>
                                              <p:pRg st="5" end="5"/>
                                            </p:txEl>
                                          </p:spTgt>
                                        </p:tgtEl>
                                        <p:attrNameLst>
                                          <p:attrName>style.visibility</p:attrName>
                                        </p:attrNameLst>
                                      </p:cBhvr>
                                      <p:to>
                                        <p:strVal val="visible"/>
                                      </p:to>
                                    </p:set>
                                    <p:anim calcmode="lin" valueType="num">
                                      <p:cBhvr additive="base">
                                        <p:cTn id="53" dur="500" fill="hold"/>
                                        <p:tgtEl>
                                          <p:spTgt spid="352260">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22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1" presetClass="entr" presetSubtype="4" fill="hold" nodeType="clickEffect">
                                  <p:stCondLst>
                                    <p:cond delay="0"/>
                                  </p:stCondLst>
                                  <p:childTnLst>
                                    <p:set>
                                      <p:cBhvr>
                                        <p:cTn id="58" dur="1" fill="hold">
                                          <p:stCondLst>
                                            <p:cond delay="0"/>
                                          </p:stCondLst>
                                        </p:cTn>
                                        <p:tgtEl>
                                          <p:spTgt spid="352263"/>
                                        </p:tgtEl>
                                        <p:attrNameLst>
                                          <p:attrName>style.visibility</p:attrName>
                                        </p:attrNameLst>
                                      </p:cBhvr>
                                      <p:to>
                                        <p:strVal val="visible"/>
                                      </p:to>
                                    </p:set>
                                    <p:animEffect transition="in" filter="wheel(4)">
                                      <p:cBhvr>
                                        <p:cTn id="59" dur="2000"/>
                                        <p:tgtEl>
                                          <p:spTgt spid="35226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xit" presetSubtype="3" fill="hold" nodeType="clickEffect">
                                  <p:stCondLst>
                                    <p:cond delay="0"/>
                                  </p:stCondLst>
                                  <p:childTnLst>
                                    <p:anim calcmode="lin" valueType="num">
                                      <p:cBhvr additive="base">
                                        <p:cTn id="63" dur="500"/>
                                        <p:tgtEl>
                                          <p:spTgt spid="352263"/>
                                        </p:tgtEl>
                                        <p:attrNameLst>
                                          <p:attrName>ppt_x</p:attrName>
                                        </p:attrNameLst>
                                      </p:cBhvr>
                                      <p:tavLst>
                                        <p:tav tm="0">
                                          <p:val>
                                            <p:strVal val="ppt_x"/>
                                          </p:val>
                                        </p:tav>
                                        <p:tav tm="100000">
                                          <p:val>
                                            <p:strVal val="1+ppt_w/2"/>
                                          </p:val>
                                        </p:tav>
                                      </p:tavLst>
                                    </p:anim>
                                    <p:anim calcmode="lin" valueType="num">
                                      <p:cBhvr additive="base">
                                        <p:cTn id="64" dur="500"/>
                                        <p:tgtEl>
                                          <p:spTgt spid="352263"/>
                                        </p:tgtEl>
                                        <p:attrNameLst>
                                          <p:attrName>ppt_y</p:attrName>
                                        </p:attrNameLst>
                                      </p:cBhvr>
                                      <p:tavLst>
                                        <p:tav tm="0">
                                          <p:val>
                                            <p:strVal val="ppt_y"/>
                                          </p:val>
                                        </p:tav>
                                        <p:tav tm="100000">
                                          <p:val>
                                            <p:strVal val="0-ppt_h/2"/>
                                          </p:val>
                                        </p:tav>
                                      </p:tavLst>
                                    </p:anim>
                                    <p:set>
                                      <p:cBhvr>
                                        <p:cTn id="65" dur="1" fill="hold">
                                          <p:stCondLst>
                                            <p:cond delay="499"/>
                                          </p:stCondLst>
                                        </p:cTn>
                                        <p:tgtEl>
                                          <p:spTgt spid="3522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P spid="35226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上一讲内容回顾</a:t>
            </a:r>
          </a:p>
        </p:txBody>
      </p:sp>
      <p:sp>
        <p:nvSpPr>
          <p:cNvPr id="282627" name="Rectangle 3"/>
          <p:cNvSpPr>
            <a:spLocks noGrp="1" noChangeArrowheads="1"/>
          </p:cNvSpPr>
          <p:nvPr>
            <p:ph idx="1"/>
          </p:nvPr>
        </p:nvSpPr>
        <p:spPr>
          <a:xfrm>
            <a:off x="1208088" y="1447800"/>
            <a:ext cx="7467600" cy="685800"/>
          </a:xfrm>
        </p:spPr>
        <p:txBody>
          <a:bodyPr/>
          <a:lstStyle/>
          <a:p>
            <a:pPr eaLnBrk="1" hangingPunct="1">
              <a:lnSpc>
                <a:spcPct val="105000"/>
              </a:lnSpc>
              <a:buFont typeface="Wingdings" panose="05000000000000000000" pitchFamily="2" charset="2"/>
              <a:buChar char="Ø"/>
            </a:pPr>
            <a:r>
              <a:rPr lang="zh-CN" altLang="en-US" sz="4800" smtClean="0">
                <a:solidFill>
                  <a:srgbClr val="0000FF"/>
                </a:solidFill>
                <a:latin typeface="黑体" panose="02010609060101010101" pitchFamily="49" charset="-122"/>
                <a:ea typeface="黑体" panose="02010609060101010101" pitchFamily="49" charset="-122"/>
              </a:rPr>
              <a:t>生灭过程</a:t>
            </a:r>
          </a:p>
        </p:txBody>
      </p:sp>
      <p:sp>
        <p:nvSpPr>
          <p:cNvPr id="4" name="日期占位符 3"/>
          <p:cNvSpPr>
            <a:spLocks noGrp="1"/>
          </p:cNvSpPr>
          <p:nvPr>
            <p:ph type="dt" sz="quarter" idx="10"/>
          </p:nvPr>
        </p:nvSpPr>
        <p:spPr/>
        <p:txBody>
          <a:bodyPr/>
          <a:lstStyle/>
          <a:p>
            <a:pPr>
              <a:defRPr/>
            </a:pPr>
            <a:fld id="{13C052EB-FDEC-436B-B259-A0743A2577F3}"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819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32F873DD-C775-468E-A133-4E188CA6B7D6}" type="slidenum">
              <a:rPr lang="zh-CN" altLang="en-US" sz="1800" smtClean="0">
                <a:solidFill>
                  <a:srgbClr val="00FF00"/>
                </a:solidFill>
                <a:latin typeface="宋体" panose="02010600030101010101" pitchFamily="2" charset="-122"/>
                <a:ea typeface="宋体" panose="02010600030101010101" pitchFamily="2" charset="-122"/>
              </a:rPr>
              <a:pPr/>
              <a:t>2</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结论</a:t>
            </a:r>
          </a:p>
        </p:txBody>
      </p:sp>
      <p:sp>
        <p:nvSpPr>
          <p:cNvPr id="354307" name="Rectangle 3"/>
          <p:cNvSpPr>
            <a:spLocks noGrp="1" noChangeArrowheads="1"/>
          </p:cNvSpPr>
          <p:nvPr>
            <p:ph idx="1"/>
          </p:nvPr>
        </p:nvSpPr>
        <p:spPr>
          <a:xfrm>
            <a:off x="1143000" y="1143000"/>
            <a:ext cx="7696200" cy="534988"/>
          </a:xfrm>
        </p:spPr>
        <p:txBody>
          <a:bodyPr/>
          <a:lstStyle/>
          <a:p>
            <a:pPr eaLnBrk="1" hangingPunct="1">
              <a:buFont typeface="Wingdings" panose="05000000000000000000" pitchFamily="2" charset="2"/>
              <a:buNone/>
            </a:pPr>
            <a:r>
              <a:rPr lang="zh-CN" altLang="en-US" sz="3200" smtClean="0">
                <a:solidFill>
                  <a:srgbClr val="0000FF"/>
                </a:solidFill>
                <a:ea typeface="黑体" panose="02010609060101010101" pitchFamily="49" charset="-122"/>
              </a:rPr>
              <a:t>在统计平衡的条件下</a:t>
            </a:r>
            <a:r>
              <a:rPr lang="en-US" altLang="zh-CN" sz="3200" smtClean="0">
                <a:solidFill>
                  <a:srgbClr val="0000FF"/>
                </a:solidFill>
                <a:ea typeface="黑体" panose="02010609060101010101" pitchFamily="49" charset="-122"/>
              </a:rPr>
              <a:t>(</a:t>
            </a:r>
            <a:r>
              <a:rPr lang="en-US" altLang="zh-CN" sz="3200" smtClean="0">
                <a:solidFill>
                  <a:srgbClr val="0000FF"/>
                </a:solidFill>
                <a:ea typeface="黑体" panose="02010609060101010101" pitchFamily="49" charset="-122"/>
                <a:sym typeface="Symbol" panose="05050102010706020507" pitchFamily="18" charset="2"/>
              </a:rPr>
              <a:t>&lt;1</a:t>
            </a:r>
            <a:r>
              <a:rPr lang="en-US" altLang="zh-CN" sz="3200" smtClean="0">
                <a:solidFill>
                  <a:srgbClr val="0000FF"/>
                </a:solidFill>
                <a:ea typeface="黑体" panose="02010609060101010101" pitchFamily="49" charset="-122"/>
              </a:rPr>
              <a:t>)</a:t>
            </a:r>
            <a:r>
              <a:rPr lang="zh-CN" altLang="en-US" sz="3200" smtClean="0">
                <a:solidFill>
                  <a:srgbClr val="0000FF"/>
                </a:solidFill>
                <a:ea typeface="黑体" panose="02010609060101010101" pitchFamily="49" charset="-122"/>
              </a:rPr>
              <a:t>：</a:t>
            </a:r>
          </a:p>
        </p:txBody>
      </p:sp>
      <p:sp>
        <p:nvSpPr>
          <p:cNvPr id="10" name="日期占位符 3"/>
          <p:cNvSpPr>
            <a:spLocks noGrp="1"/>
          </p:cNvSpPr>
          <p:nvPr>
            <p:ph type="dt" sz="quarter" idx="10"/>
          </p:nvPr>
        </p:nvSpPr>
        <p:spPr/>
        <p:txBody>
          <a:bodyPr/>
          <a:lstStyle/>
          <a:p>
            <a:pPr>
              <a:defRPr/>
            </a:pPr>
            <a:fld id="{731EF0DE-952D-494E-9D4B-7F74837CA90F}" type="datetime1">
              <a:rPr lang="zh-CN" altLang="en-US"/>
              <a:pPr>
                <a:defRPr/>
              </a:pPr>
              <a:t>2018/12/13</a:t>
            </a:fld>
            <a:endParaRPr lang="en-US" altLang="zh-CN"/>
          </a:p>
        </p:txBody>
      </p:sp>
      <p:sp>
        <p:nvSpPr>
          <p:cNvPr id="11"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54308" name="Object 4"/>
          <p:cNvGraphicFramePr>
            <a:graphicFrameLocks noChangeAspect="1"/>
          </p:cNvGraphicFramePr>
          <p:nvPr/>
        </p:nvGraphicFramePr>
        <p:xfrm>
          <a:off x="1835150" y="2647950"/>
          <a:ext cx="4654550" cy="998538"/>
        </p:xfrm>
        <a:graphic>
          <a:graphicData uri="http://schemas.openxmlformats.org/presentationml/2006/ole">
            <mc:AlternateContent xmlns:mc="http://schemas.openxmlformats.org/markup-compatibility/2006">
              <mc:Choice xmlns:v="urn:schemas-microsoft-com:vml" Requires="v">
                <p:oleObj spid="_x0000_s45067" name="Equation" r:id="rId4" imgW="2070100" imgH="444500" progId="Equation.DSMT4">
                  <p:embed/>
                </p:oleObj>
              </mc:Choice>
              <mc:Fallback>
                <p:oleObj name="Equation" r:id="rId4" imgW="2070100" imgH="4445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647950"/>
                        <a:ext cx="465455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09" name="Rectangle 5"/>
          <p:cNvSpPr>
            <a:spLocks noChangeArrowheads="1"/>
          </p:cNvSpPr>
          <p:nvPr/>
        </p:nvSpPr>
        <p:spPr bwMode="auto">
          <a:xfrm>
            <a:off x="1143000" y="1903413"/>
            <a:ext cx="1711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a:solidFill>
                  <a:srgbClr val="CC00CC"/>
                </a:solidFill>
              </a:rPr>
              <a:t>平均队长</a:t>
            </a:r>
            <a:endParaRPr lang="zh-CN" altLang="en-US">
              <a:solidFill>
                <a:srgbClr val="000000"/>
              </a:solidFill>
            </a:endParaRPr>
          </a:p>
        </p:txBody>
      </p:sp>
      <p:graphicFrame>
        <p:nvGraphicFramePr>
          <p:cNvPr id="14" name="Object 3"/>
          <p:cNvGraphicFramePr>
            <a:graphicFrameLocks noChangeAspect="1"/>
          </p:cNvGraphicFramePr>
          <p:nvPr/>
        </p:nvGraphicFramePr>
        <p:xfrm>
          <a:off x="2151063" y="3871913"/>
          <a:ext cx="5056187" cy="1169987"/>
        </p:xfrm>
        <a:graphic>
          <a:graphicData uri="http://schemas.openxmlformats.org/presentationml/2006/ole">
            <mc:AlternateContent xmlns:mc="http://schemas.openxmlformats.org/markup-compatibility/2006">
              <mc:Choice xmlns:v="urn:schemas-microsoft-com:vml" Requires="v">
                <p:oleObj spid="_x0000_s45068" name="Equation" r:id="rId6" imgW="2247900" imgH="520700" progId="Equation.DSMT4">
                  <p:embed/>
                </p:oleObj>
              </mc:Choice>
              <mc:Fallback>
                <p:oleObj name="Equation" r:id="rId6" imgW="2247900" imgH="5207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1063" y="3871913"/>
                        <a:ext cx="5056187" cy="116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p:cNvGraphicFramePr>
            <a:graphicFrameLocks noChangeAspect="1"/>
          </p:cNvGraphicFramePr>
          <p:nvPr/>
        </p:nvGraphicFramePr>
        <p:xfrm>
          <a:off x="2151063" y="5268913"/>
          <a:ext cx="3656012" cy="1112837"/>
        </p:xfrm>
        <a:graphic>
          <a:graphicData uri="http://schemas.openxmlformats.org/presentationml/2006/ole">
            <mc:AlternateContent xmlns:mc="http://schemas.openxmlformats.org/markup-compatibility/2006">
              <mc:Choice xmlns:v="urn:schemas-microsoft-com:vml" Requires="v">
                <p:oleObj spid="_x0000_s45069" name="Equation" r:id="rId8" imgW="1624895" imgH="495085" progId="Equation.DSMT4">
                  <p:embed/>
                </p:oleObj>
              </mc:Choice>
              <mc:Fallback>
                <p:oleObj name="Equation" r:id="rId8" imgW="1624895" imgH="495085"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1063" y="5268913"/>
                        <a:ext cx="3656012"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11362FF8-C738-4C18-B1B7-4A4817FA18C1}" type="slidenum">
              <a:rPr lang="zh-CN" altLang="en-US" sz="1800" smtClean="0">
                <a:solidFill>
                  <a:srgbClr val="00FF00"/>
                </a:solidFill>
                <a:latin typeface="宋体" panose="02010600030101010101" pitchFamily="2" charset="-122"/>
                <a:ea typeface="宋体" panose="02010600030101010101" pitchFamily="2" charset="-122"/>
              </a:rPr>
              <a:pPr/>
              <a:t>20</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4309"/>
                                        </p:tgtEl>
                                        <p:attrNameLst>
                                          <p:attrName>style.visibility</p:attrName>
                                        </p:attrNameLst>
                                      </p:cBhvr>
                                      <p:to>
                                        <p:strVal val="visible"/>
                                      </p:to>
                                    </p:set>
                                    <p:anim calcmode="lin" valueType="num">
                                      <p:cBhvr additive="base">
                                        <p:cTn id="12" dur="500" fill="hold"/>
                                        <p:tgtEl>
                                          <p:spTgt spid="354309"/>
                                        </p:tgtEl>
                                        <p:attrNameLst>
                                          <p:attrName>ppt_x</p:attrName>
                                        </p:attrNameLst>
                                      </p:cBhvr>
                                      <p:tavLst>
                                        <p:tav tm="0">
                                          <p:val>
                                            <p:strVal val="#ppt_x"/>
                                          </p:val>
                                        </p:tav>
                                        <p:tav tm="100000">
                                          <p:val>
                                            <p:strVal val="#ppt_x"/>
                                          </p:val>
                                        </p:tav>
                                      </p:tavLst>
                                    </p:anim>
                                    <p:anim calcmode="lin" valueType="num">
                                      <p:cBhvr additive="base">
                                        <p:cTn id="13" dur="500" fill="hold"/>
                                        <p:tgtEl>
                                          <p:spTgt spid="3543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4308"/>
                                        </p:tgtEl>
                                        <p:attrNameLst>
                                          <p:attrName>style.visibility</p:attrName>
                                        </p:attrNameLst>
                                      </p:cBhvr>
                                      <p:to>
                                        <p:strVal val="visible"/>
                                      </p:to>
                                    </p:set>
                                    <p:anim calcmode="lin" valueType="num">
                                      <p:cBhvr additive="base">
                                        <p:cTn id="18" dur="500" fill="hold"/>
                                        <p:tgtEl>
                                          <p:spTgt spid="354308"/>
                                        </p:tgtEl>
                                        <p:attrNameLst>
                                          <p:attrName>ppt_x</p:attrName>
                                        </p:attrNameLst>
                                      </p:cBhvr>
                                      <p:tavLst>
                                        <p:tav tm="0">
                                          <p:val>
                                            <p:strVal val="#ppt_x"/>
                                          </p:val>
                                        </p:tav>
                                        <p:tav tm="100000">
                                          <p:val>
                                            <p:strVal val="#ppt_x"/>
                                          </p:val>
                                        </p:tav>
                                      </p:tavLst>
                                    </p:anim>
                                    <p:anim calcmode="lin" valueType="num">
                                      <p:cBhvr additive="base">
                                        <p:cTn id="19" dur="500" fill="hold"/>
                                        <p:tgtEl>
                                          <p:spTgt spid="35430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35430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结论</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1)</a:t>
            </a:r>
            <a:endParaRPr lang="zh-CN" altLang="en-US" smtClean="0">
              <a:ea typeface="黑体" panose="02010609060101010101" pitchFamily="49" charset="-122"/>
            </a:endParaRPr>
          </a:p>
        </p:txBody>
      </p:sp>
      <p:sp>
        <p:nvSpPr>
          <p:cNvPr id="354307" name="Rectangle 3"/>
          <p:cNvSpPr>
            <a:spLocks noGrp="1" noChangeArrowheads="1"/>
          </p:cNvSpPr>
          <p:nvPr>
            <p:ph idx="1"/>
          </p:nvPr>
        </p:nvSpPr>
        <p:spPr>
          <a:xfrm>
            <a:off x="1143000" y="1255713"/>
            <a:ext cx="7696200" cy="468312"/>
          </a:xfrm>
        </p:spPr>
        <p:txBody>
          <a:bodyPr/>
          <a:lstStyle/>
          <a:p>
            <a:pPr eaLnBrk="1" hangingPunct="1">
              <a:buFont typeface="Wingdings" panose="05000000000000000000" pitchFamily="2" charset="2"/>
              <a:buNone/>
            </a:pPr>
            <a:r>
              <a:rPr lang="zh-CN" altLang="en-US" smtClean="0">
                <a:solidFill>
                  <a:srgbClr val="CC00CC"/>
                </a:solidFill>
                <a:ea typeface="黑体" panose="02010609060101010101" pitchFamily="49" charset="-122"/>
              </a:rPr>
              <a:t>等待队长的分布</a:t>
            </a:r>
            <a:endParaRPr lang="zh-CN" altLang="en-US" smtClean="0">
              <a:ea typeface="黑体" panose="02010609060101010101" pitchFamily="49" charset="-122"/>
            </a:endParaRPr>
          </a:p>
        </p:txBody>
      </p:sp>
      <p:sp>
        <p:nvSpPr>
          <p:cNvPr id="10" name="日期占位符 3"/>
          <p:cNvSpPr>
            <a:spLocks noGrp="1"/>
          </p:cNvSpPr>
          <p:nvPr>
            <p:ph type="dt" sz="quarter" idx="10"/>
          </p:nvPr>
        </p:nvSpPr>
        <p:spPr/>
        <p:txBody>
          <a:bodyPr/>
          <a:lstStyle/>
          <a:p>
            <a:pPr>
              <a:defRPr/>
            </a:pPr>
            <a:fld id="{11D26F99-8EAE-44E6-B91A-8309CA23065A}" type="datetime1">
              <a:rPr lang="zh-CN" altLang="en-US"/>
              <a:pPr>
                <a:defRPr/>
              </a:pPr>
              <a:t>2018/12/13</a:t>
            </a:fld>
            <a:endParaRPr lang="en-US" altLang="zh-CN"/>
          </a:p>
        </p:txBody>
      </p:sp>
      <p:sp>
        <p:nvSpPr>
          <p:cNvPr id="11"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54310" name="Object 6"/>
          <p:cNvGraphicFramePr>
            <a:graphicFrameLocks noChangeAspect="1"/>
          </p:cNvGraphicFramePr>
          <p:nvPr/>
        </p:nvGraphicFramePr>
        <p:xfrm>
          <a:off x="1692275" y="1749425"/>
          <a:ext cx="5313363" cy="1141413"/>
        </p:xfrm>
        <a:graphic>
          <a:graphicData uri="http://schemas.openxmlformats.org/presentationml/2006/ole">
            <mc:AlternateContent xmlns:mc="http://schemas.openxmlformats.org/markup-compatibility/2006">
              <mc:Choice xmlns:v="urn:schemas-microsoft-com:vml" Requires="v">
                <p:oleObj spid="_x0000_s47116" name="Equation" r:id="rId4" imgW="2362200" imgH="508000" progId="Equation.DSMT4">
                  <p:embed/>
                </p:oleObj>
              </mc:Choice>
              <mc:Fallback>
                <p:oleObj name="Equation" r:id="rId4" imgW="2362200" imgH="5080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749425"/>
                        <a:ext cx="531336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2" name="Object 8"/>
          <p:cNvGraphicFramePr>
            <a:graphicFrameLocks noChangeAspect="1"/>
          </p:cNvGraphicFramePr>
          <p:nvPr/>
        </p:nvGraphicFramePr>
        <p:xfrm>
          <a:off x="1692275" y="3373438"/>
          <a:ext cx="4170363" cy="1000125"/>
        </p:xfrm>
        <a:graphic>
          <a:graphicData uri="http://schemas.openxmlformats.org/presentationml/2006/ole">
            <mc:AlternateContent xmlns:mc="http://schemas.openxmlformats.org/markup-compatibility/2006">
              <mc:Choice xmlns:v="urn:schemas-microsoft-com:vml" Requires="v">
                <p:oleObj spid="_x0000_s47117" name="Equation" r:id="rId6" imgW="1854200" imgH="444500" progId="Equation.DSMT4">
                  <p:embed/>
                </p:oleObj>
              </mc:Choice>
              <mc:Fallback>
                <p:oleObj name="Equation" r:id="rId6" imgW="1854200" imgH="4445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3373438"/>
                        <a:ext cx="4170363"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3" name="Rectangle 9"/>
          <p:cNvSpPr>
            <a:spLocks noChangeArrowheads="1"/>
          </p:cNvSpPr>
          <p:nvPr/>
        </p:nvSpPr>
        <p:spPr bwMode="auto">
          <a:xfrm>
            <a:off x="1143000" y="2865438"/>
            <a:ext cx="27432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a:solidFill>
                  <a:srgbClr val="CC00CC"/>
                </a:solidFill>
              </a:rPr>
              <a:t>平均等待队长</a:t>
            </a:r>
            <a:endParaRPr lang="zh-CN" altLang="en-US">
              <a:solidFill>
                <a:srgbClr val="000000"/>
              </a:solidFill>
            </a:endParaRPr>
          </a:p>
        </p:txBody>
      </p:sp>
      <p:graphicFrame>
        <p:nvGraphicFramePr>
          <p:cNvPr id="15" name="Object 4"/>
          <p:cNvGraphicFramePr>
            <a:graphicFrameLocks noChangeAspect="1"/>
          </p:cNvGraphicFramePr>
          <p:nvPr/>
        </p:nvGraphicFramePr>
        <p:xfrm>
          <a:off x="2165350" y="4364038"/>
          <a:ext cx="5283200" cy="1000125"/>
        </p:xfrm>
        <a:graphic>
          <a:graphicData uri="http://schemas.openxmlformats.org/presentationml/2006/ole">
            <mc:AlternateContent xmlns:mc="http://schemas.openxmlformats.org/markup-compatibility/2006">
              <mc:Choice xmlns:v="urn:schemas-microsoft-com:vml" Requires="v">
                <p:oleObj spid="_x0000_s47118" name="Equation" r:id="rId8" imgW="2349500" imgH="444500" progId="Equation.DSMT4">
                  <p:embed/>
                </p:oleObj>
              </mc:Choice>
              <mc:Fallback>
                <p:oleObj name="Equation" r:id="rId8" imgW="2349500" imgH="4445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5350" y="4364038"/>
                        <a:ext cx="52832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7"/>
          <p:cNvGraphicFramePr>
            <a:graphicFrameLocks noChangeAspect="1"/>
          </p:cNvGraphicFramePr>
          <p:nvPr/>
        </p:nvGraphicFramePr>
        <p:xfrm>
          <a:off x="2165350" y="5353050"/>
          <a:ext cx="6567488" cy="1171575"/>
        </p:xfrm>
        <a:graphic>
          <a:graphicData uri="http://schemas.openxmlformats.org/presentationml/2006/ole">
            <mc:AlternateContent xmlns:mc="http://schemas.openxmlformats.org/markup-compatibility/2006">
              <mc:Choice xmlns:v="urn:schemas-microsoft-com:vml" Requires="v">
                <p:oleObj spid="_x0000_s47119" name="Equation" r:id="rId10" imgW="2921000" imgH="520700" progId="Equation.DSMT4">
                  <p:embed/>
                </p:oleObj>
              </mc:Choice>
              <mc:Fallback>
                <p:oleObj name="Equation" r:id="rId10" imgW="2921000" imgH="5207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5350" y="5353050"/>
                        <a:ext cx="6567488"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C7EA6D1E-911F-4BDB-9B13-27302CBBE7BD}" type="slidenum">
              <a:rPr lang="zh-CN" altLang="en-US" sz="1800" smtClean="0">
                <a:solidFill>
                  <a:srgbClr val="00FF00"/>
                </a:solidFill>
                <a:latin typeface="宋体" panose="02010600030101010101" pitchFamily="2" charset="-122"/>
                <a:ea typeface="宋体" panose="02010600030101010101" pitchFamily="2" charset="-122"/>
              </a:rPr>
              <a:pPr/>
              <a:t>21</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4313"/>
                                        </p:tgtEl>
                                        <p:attrNameLst>
                                          <p:attrName>style.visibility</p:attrName>
                                        </p:attrNameLst>
                                      </p:cBhvr>
                                      <p:to>
                                        <p:strVal val="visible"/>
                                      </p:to>
                                    </p:set>
                                    <p:anim calcmode="lin" valueType="num">
                                      <p:cBhvr additive="base">
                                        <p:cTn id="12" dur="500" fill="hold"/>
                                        <p:tgtEl>
                                          <p:spTgt spid="354313"/>
                                        </p:tgtEl>
                                        <p:attrNameLst>
                                          <p:attrName>ppt_x</p:attrName>
                                        </p:attrNameLst>
                                      </p:cBhvr>
                                      <p:tavLst>
                                        <p:tav tm="0">
                                          <p:val>
                                            <p:strVal val="#ppt_x"/>
                                          </p:val>
                                        </p:tav>
                                        <p:tav tm="100000">
                                          <p:val>
                                            <p:strVal val="#ppt_x"/>
                                          </p:val>
                                        </p:tav>
                                      </p:tavLst>
                                    </p:anim>
                                    <p:anim calcmode="lin" valueType="num">
                                      <p:cBhvr additive="base">
                                        <p:cTn id="13" dur="500" fill="hold"/>
                                        <p:tgtEl>
                                          <p:spTgt spid="3543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4310"/>
                                        </p:tgtEl>
                                        <p:attrNameLst>
                                          <p:attrName>style.visibility</p:attrName>
                                        </p:attrNameLst>
                                      </p:cBhvr>
                                      <p:to>
                                        <p:strVal val="visible"/>
                                      </p:to>
                                    </p:set>
                                    <p:anim calcmode="lin" valueType="num">
                                      <p:cBhvr additive="base">
                                        <p:cTn id="18" dur="500" fill="hold"/>
                                        <p:tgtEl>
                                          <p:spTgt spid="354310"/>
                                        </p:tgtEl>
                                        <p:attrNameLst>
                                          <p:attrName>ppt_x</p:attrName>
                                        </p:attrNameLst>
                                      </p:cBhvr>
                                      <p:tavLst>
                                        <p:tav tm="0">
                                          <p:val>
                                            <p:strVal val="#ppt_x"/>
                                          </p:val>
                                        </p:tav>
                                        <p:tav tm="100000">
                                          <p:val>
                                            <p:strVal val="#ppt_x"/>
                                          </p:val>
                                        </p:tav>
                                      </p:tavLst>
                                    </p:anim>
                                    <p:anim calcmode="lin" valueType="num">
                                      <p:cBhvr additive="base">
                                        <p:cTn id="19"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54312"/>
                                        </p:tgtEl>
                                        <p:attrNameLst>
                                          <p:attrName>style.visibility</p:attrName>
                                        </p:attrNameLst>
                                      </p:cBhvr>
                                      <p:to>
                                        <p:strVal val="visible"/>
                                      </p:to>
                                    </p:set>
                                    <p:anim calcmode="lin" valueType="num">
                                      <p:cBhvr additive="base">
                                        <p:cTn id="24" dur="500" fill="hold"/>
                                        <p:tgtEl>
                                          <p:spTgt spid="354312"/>
                                        </p:tgtEl>
                                        <p:attrNameLst>
                                          <p:attrName>ppt_x</p:attrName>
                                        </p:attrNameLst>
                                      </p:cBhvr>
                                      <p:tavLst>
                                        <p:tav tm="0">
                                          <p:val>
                                            <p:strVal val="#ppt_x"/>
                                          </p:val>
                                        </p:tav>
                                        <p:tav tm="100000">
                                          <p:val>
                                            <p:strVal val="#ppt_x"/>
                                          </p:val>
                                        </p:tav>
                                      </p:tavLst>
                                    </p:anim>
                                    <p:anim calcmode="lin" valueType="num">
                                      <p:cBhvr additive="base">
                                        <p:cTn id="25"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3543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结论</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2)</a:t>
            </a:r>
            <a:endParaRPr lang="zh-CN" altLang="en-US" smtClean="0">
              <a:ea typeface="黑体" panose="02010609060101010101" pitchFamily="49" charset="-122"/>
            </a:endParaRPr>
          </a:p>
        </p:txBody>
      </p:sp>
      <p:sp>
        <p:nvSpPr>
          <p:cNvPr id="354307" name="Rectangle 3"/>
          <p:cNvSpPr>
            <a:spLocks noGrp="1" noChangeArrowheads="1"/>
          </p:cNvSpPr>
          <p:nvPr>
            <p:ph idx="1"/>
          </p:nvPr>
        </p:nvSpPr>
        <p:spPr>
          <a:xfrm>
            <a:off x="1168400" y="476250"/>
            <a:ext cx="2251075" cy="468313"/>
          </a:xfrm>
        </p:spPr>
        <p:txBody>
          <a:bodyPr/>
          <a:lstStyle/>
          <a:p>
            <a:pPr eaLnBrk="1" hangingPunct="1">
              <a:buFont typeface="Wingdings" panose="05000000000000000000" pitchFamily="2" charset="2"/>
              <a:buNone/>
            </a:pPr>
            <a:r>
              <a:rPr lang="zh-CN" altLang="en-US" smtClean="0">
                <a:solidFill>
                  <a:srgbClr val="CC00CC"/>
                </a:solidFill>
                <a:ea typeface="黑体" panose="02010609060101010101" pitchFamily="49" charset="-122"/>
              </a:rPr>
              <a:t>队长的方差</a:t>
            </a:r>
            <a:endParaRPr lang="zh-CN" altLang="en-US" smtClean="0">
              <a:ea typeface="黑体" panose="02010609060101010101" pitchFamily="49" charset="-122"/>
            </a:endParaRPr>
          </a:p>
        </p:txBody>
      </p:sp>
      <p:sp>
        <p:nvSpPr>
          <p:cNvPr id="10" name="日期占位符 3"/>
          <p:cNvSpPr>
            <a:spLocks noGrp="1"/>
          </p:cNvSpPr>
          <p:nvPr>
            <p:ph type="dt" sz="quarter" idx="10"/>
          </p:nvPr>
        </p:nvSpPr>
        <p:spPr/>
        <p:txBody>
          <a:bodyPr/>
          <a:lstStyle/>
          <a:p>
            <a:pPr>
              <a:defRPr/>
            </a:pPr>
            <a:fld id="{7DBF1DF4-00C8-4F6F-8485-87D14E5B8966}" type="datetime1">
              <a:rPr lang="zh-CN" altLang="en-US"/>
              <a:pPr>
                <a:defRPr/>
              </a:pPr>
              <a:t>2018/12/13</a:t>
            </a:fld>
            <a:endParaRPr lang="en-US" altLang="zh-CN"/>
          </a:p>
        </p:txBody>
      </p:sp>
      <p:sp>
        <p:nvSpPr>
          <p:cNvPr id="11"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54310" name="Object 6"/>
          <p:cNvGraphicFramePr>
            <a:graphicFrameLocks noChangeAspect="1"/>
          </p:cNvGraphicFramePr>
          <p:nvPr/>
        </p:nvGraphicFramePr>
        <p:xfrm>
          <a:off x="1116013" y="1052513"/>
          <a:ext cx="5256212" cy="998537"/>
        </p:xfrm>
        <a:graphic>
          <a:graphicData uri="http://schemas.openxmlformats.org/presentationml/2006/ole">
            <mc:AlternateContent xmlns:mc="http://schemas.openxmlformats.org/markup-compatibility/2006">
              <mc:Choice xmlns:v="urn:schemas-microsoft-com:vml" Requires="v">
                <p:oleObj spid="_x0000_s49164" name="Equation" r:id="rId4" imgW="2336800" imgH="444500" progId="Equation.DSMT4">
                  <p:embed/>
                </p:oleObj>
              </mc:Choice>
              <mc:Fallback>
                <p:oleObj name="Equation" r:id="rId4" imgW="2336800" imgH="4445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052513"/>
                        <a:ext cx="5256212"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8"/>
          <p:cNvGraphicFramePr>
            <a:graphicFrameLocks noChangeAspect="1"/>
          </p:cNvGraphicFramePr>
          <p:nvPr/>
        </p:nvGraphicFramePr>
        <p:xfrm>
          <a:off x="1985963" y="2057400"/>
          <a:ext cx="3714750" cy="1112838"/>
        </p:xfrm>
        <a:graphic>
          <a:graphicData uri="http://schemas.openxmlformats.org/presentationml/2006/ole">
            <mc:AlternateContent xmlns:mc="http://schemas.openxmlformats.org/markup-compatibility/2006">
              <mc:Choice xmlns:v="urn:schemas-microsoft-com:vml" Requires="v">
                <p:oleObj spid="_x0000_s49165" name="Equation" r:id="rId6" imgW="1651000" imgH="495300" progId="Equation.DSMT4">
                  <p:embed/>
                </p:oleObj>
              </mc:Choice>
              <mc:Fallback>
                <p:oleObj name="Equation" r:id="rId6" imgW="1651000" imgH="4953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5963" y="2057400"/>
                        <a:ext cx="3714750"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7"/>
          <p:cNvGraphicFramePr>
            <a:graphicFrameLocks noChangeAspect="1"/>
          </p:cNvGraphicFramePr>
          <p:nvPr/>
        </p:nvGraphicFramePr>
        <p:xfrm>
          <a:off x="1985963" y="3175000"/>
          <a:ext cx="5372100" cy="1112838"/>
        </p:xfrm>
        <a:graphic>
          <a:graphicData uri="http://schemas.openxmlformats.org/presentationml/2006/ole">
            <mc:AlternateContent xmlns:mc="http://schemas.openxmlformats.org/markup-compatibility/2006">
              <mc:Choice xmlns:v="urn:schemas-microsoft-com:vml" Requires="v">
                <p:oleObj spid="_x0000_s49166" name="Equation" r:id="rId8" imgW="2387600" imgH="495300" progId="Equation.DSMT4">
                  <p:embed/>
                </p:oleObj>
              </mc:Choice>
              <mc:Fallback>
                <p:oleObj name="Equation" r:id="rId8" imgW="2387600" imgH="4953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5963" y="3175000"/>
                        <a:ext cx="5372100"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p:cNvGraphicFramePr>
            <a:graphicFrameLocks noChangeAspect="1"/>
          </p:cNvGraphicFramePr>
          <p:nvPr/>
        </p:nvGraphicFramePr>
        <p:xfrm>
          <a:off x="1985963" y="4292600"/>
          <a:ext cx="5800725" cy="1112838"/>
        </p:xfrm>
        <a:graphic>
          <a:graphicData uri="http://schemas.openxmlformats.org/presentationml/2006/ole">
            <mc:AlternateContent xmlns:mc="http://schemas.openxmlformats.org/markup-compatibility/2006">
              <mc:Choice xmlns:v="urn:schemas-microsoft-com:vml" Requires="v">
                <p:oleObj spid="_x0000_s49167" name="Equation" r:id="rId10" imgW="2578100" imgH="495300" progId="Equation.DSMT4">
                  <p:embed/>
                </p:oleObj>
              </mc:Choice>
              <mc:Fallback>
                <p:oleObj name="Equation" r:id="rId10" imgW="2578100" imgH="4953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5963" y="4292600"/>
                        <a:ext cx="5800725"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6"/>
          <p:cNvGraphicFramePr>
            <a:graphicFrameLocks noChangeAspect="1"/>
          </p:cNvGraphicFramePr>
          <p:nvPr/>
        </p:nvGraphicFramePr>
        <p:xfrm>
          <a:off x="1985963" y="5373688"/>
          <a:ext cx="7029450" cy="1198562"/>
        </p:xfrm>
        <a:graphic>
          <a:graphicData uri="http://schemas.openxmlformats.org/presentationml/2006/ole">
            <mc:AlternateContent xmlns:mc="http://schemas.openxmlformats.org/markup-compatibility/2006">
              <mc:Choice xmlns:v="urn:schemas-microsoft-com:vml" Requires="v">
                <p:oleObj spid="_x0000_s49168" name="Equation" r:id="rId12" imgW="3124200" imgH="533400" progId="Equation.DSMT4">
                  <p:embed/>
                </p:oleObj>
              </mc:Choice>
              <mc:Fallback>
                <p:oleObj name="Equation" r:id="rId12" imgW="3124200" imgH="5334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5963" y="5373688"/>
                        <a:ext cx="7029450"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BFE7A7FD-489E-4469-BA01-285AE64CDB5E}" type="slidenum">
              <a:rPr lang="zh-CN" altLang="en-US" sz="1800" smtClean="0">
                <a:solidFill>
                  <a:srgbClr val="00FF00"/>
                </a:solidFill>
                <a:latin typeface="宋体" panose="02010600030101010101" pitchFamily="2" charset="-122"/>
                <a:ea typeface="宋体" panose="02010600030101010101" pitchFamily="2" charset="-122"/>
              </a:rPr>
              <a:pPr/>
              <a:t>22</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4310"/>
                                        </p:tgtEl>
                                        <p:attrNameLst>
                                          <p:attrName>style.visibility</p:attrName>
                                        </p:attrNameLst>
                                      </p:cBhvr>
                                      <p:to>
                                        <p:strVal val="visible"/>
                                      </p:to>
                                    </p:set>
                                    <p:anim calcmode="lin" valueType="num">
                                      <p:cBhvr additive="base">
                                        <p:cTn id="13" dur="500" fill="hold"/>
                                        <p:tgtEl>
                                          <p:spTgt spid="354310"/>
                                        </p:tgtEl>
                                        <p:attrNameLst>
                                          <p:attrName>ppt_x</p:attrName>
                                        </p:attrNameLst>
                                      </p:cBhvr>
                                      <p:tavLst>
                                        <p:tav tm="0">
                                          <p:val>
                                            <p:strVal val="#ppt_x"/>
                                          </p:val>
                                        </p:tav>
                                        <p:tav tm="100000">
                                          <p:val>
                                            <p:strVal val="#ppt_x"/>
                                          </p:val>
                                        </p:tav>
                                      </p:tavLst>
                                    </p:anim>
                                    <p:anim calcmode="lin" valueType="num">
                                      <p:cBhvr additive="base">
                                        <p:cTn id="14"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结论</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3)</a:t>
            </a:r>
            <a:endParaRPr lang="zh-CN" altLang="en-US" smtClean="0">
              <a:ea typeface="黑体" panose="02010609060101010101" pitchFamily="49" charset="-122"/>
            </a:endParaRPr>
          </a:p>
        </p:txBody>
      </p:sp>
      <p:sp>
        <p:nvSpPr>
          <p:cNvPr id="354307" name="Rectangle 3"/>
          <p:cNvSpPr>
            <a:spLocks noGrp="1" noChangeArrowheads="1"/>
          </p:cNvSpPr>
          <p:nvPr>
            <p:ph idx="1"/>
          </p:nvPr>
        </p:nvSpPr>
        <p:spPr>
          <a:xfrm>
            <a:off x="1143000" y="1255713"/>
            <a:ext cx="7696200" cy="468312"/>
          </a:xfrm>
        </p:spPr>
        <p:txBody>
          <a:bodyPr/>
          <a:lstStyle/>
          <a:p>
            <a:pPr eaLnBrk="1" hangingPunct="1">
              <a:buFont typeface="Wingdings" panose="05000000000000000000" pitchFamily="2" charset="2"/>
              <a:buNone/>
            </a:pPr>
            <a:r>
              <a:rPr lang="zh-CN" altLang="en-US" smtClean="0">
                <a:solidFill>
                  <a:srgbClr val="CC00CC"/>
                </a:solidFill>
                <a:ea typeface="黑体" panose="02010609060101010101" pitchFamily="49" charset="-122"/>
              </a:rPr>
              <a:t>等待队长的方差</a:t>
            </a:r>
            <a:endParaRPr lang="zh-CN" altLang="en-US" smtClean="0">
              <a:ea typeface="黑体" panose="02010609060101010101" pitchFamily="49" charset="-122"/>
            </a:endParaRPr>
          </a:p>
        </p:txBody>
      </p:sp>
      <p:sp>
        <p:nvSpPr>
          <p:cNvPr id="10" name="日期占位符 3"/>
          <p:cNvSpPr>
            <a:spLocks noGrp="1"/>
          </p:cNvSpPr>
          <p:nvPr>
            <p:ph type="dt" sz="quarter" idx="10"/>
          </p:nvPr>
        </p:nvSpPr>
        <p:spPr/>
        <p:txBody>
          <a:bodyPr/>
          <a:lstStyle/>
          <a:p>
            <a:pPr>
              <a:defRPr/>
            </a:pPr>
            <a:fld id="{1116F395-C2BF-4025-89FC-CAE052E77538}" type="datetime1">
              <a:rPr lang="zh-CN" altLang="en-US"/>
              <a:pPr>
                <a:defRPr/>
              </a:pPr>
              <a:t>2018/12/13</a:t>
            </a:fld>
            <a:endParaRPr lang="en-US" altLang="zh-CN"/>
          </a:p>
        </p:txBody>
      </p:sp>
      <p:sp>
        <p:nvSpPr>
          <p:cNvPr id="11"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54310" name="Object 6"/>
          <p:cNvGraphicFramePr>
            <a:graphicFrameLocks noChangeAspect="1"/>
          </p:cNvGraphicFramePr>
          <p:nvPr/>
        </p:nvGraphicFramePr>
        <p:xfrm>
          <a:off x="1335088" y="2166938"/>
          <a:ext cx="6027737" cy="998537"/>
        </p:xfrm>
        <a:graphic>
          <a:graphicData uri="http://schemas.openxmlformats.org/presentationml/2006/ole">
            <mc:AlternateContent xmlns:mc="http://schemas.openxmlformats.org/markup-compatibility/2006">
              <mc:Choice xmlns:v="urn:schemas-microsoft-com:vml" Requires="v">
                <p:oleObj spid="_x0000_s51210" name="Equation" r:id="rId4" imgW="2679700" imgH="444500" progId="Equation.DSMT4">
                  <p:embed/>
                </p:oleObj>
              </mc:Choice>
              <mc:Fallback>
                <p:oleObj name="Equation" r:id="rId4" imgW="2679700" imgH="4445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088" y="2166938"/>
                        <a:ext cx="6027737"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8"/>
          <p:cNvGraphicFramePr>
            <a:graphicFrameLocks noChangeAspect="1"/>
          </p:cNvGraphicFramePr>
          <p:nvPr/>
        </p:nvGraphicFramePr>
        <p:xfrm>
          <a:off x="2311400" y="3609975"/>
          <a:ext cx="3914775" cy="1141413"/>
        </p:xfrm>
        <a:graphic>
          <a:graphicData uri="http://schemas.openxmlformats.org/presentationml/2006/ole">
            <mc:AlternateContent xmlns:mc="http://schemas.openxmlformats.org/markup-compatibility/2006">
              <mc:Choice xmlns:v="urn:schemas-microsoft-com:vml" Requires="v">
                <p:oleObj spid="_x0000_s51211" name="Equation" r:id="rId6" imgW="1739900" imgH="508000" progId="Equation.DSMT4">
                  <p:embed/>
                </p:oleObj>
              </mc:Choice>
              <mc:Fallback>
                <p:oleObj name="Equation" r:id="rId6" imgW="1739900" imgH="5080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1400" y="3609975"/>
                        <a:ext cx="391477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5"/>
          <p:cNvGraphicFramePr>
            <a:graphicFrameLocks noChangeAspect="1"/>
          </p:cNvGraphicFramePr>
          <p:nvPr/>
        </p:nvGraphicFramePr>
        <p:xfrm>
          <a:off x="2311400" y="5195888"/>
          <a:ext cx="2286000" cy="1112837"/>
        </p:xfrm>
        <a:graphic>
          <a:graphicData uri="http://schemas.openxmlformats.org/presentationml/2006/ole">
            <mc:AlternateContent xmlns:mc="http://schemas.openxmlformats.org/markup-compatibility/2006">
              <mc:Choice xmlns:v="urn:schemas-microsoft-com:vml" Requires="v">
                <p:oleObj spid="_x0000_s51212" name="Equation" r:id="rId8" imgW="1015559" imgH="495085" progId="Equation.DSMT4">
                  <p:embed/>
                </p:oleObj>
              </mc:Choice>
              <mc:Fallback>
                <p:oleObj name="Equation" r:id="rId8" imgW="1015559" imgH="495085"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1400" y="5195888"/>
                        <a:ext cx="2286000"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9954025F-C8AA-4763-ACFF-A29813457C49}" type="slidenum">
              <a:rPr lang="zh-CN" altLang="en-US" sz="1800" smtClean="0">
                <a:solidFill>
                  <a:srgbClr val="00FF00"/>
                </a:solidFill>
                <a:latin typeface="宋体" panose="02010600030101010101" pitchFamily="2" charset="-122"/>
                <a:ea typeface="宋体" panose="02010600030101010101" pitchFamily="2" charset="-122"/>
              </a:rPr>
              <a:pPr/>
              <a:t>23</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4310"/>
                                        </p:tgtEl>
                                        <p:attrNameLst>
                                          <p:attrName>style.visibility</p:attrName>
                                        </p:attrNameLst>
                                      </p:cBhvr>
                                      <p:to>
                                        <p:strVal val="visible"/>
                                      </p:to>
                                    </p:set>
                                    <p:anim calcmode="lin" valueType="num">
                                      <p:cBhvr additive="base">
                                        <p:cTn id="13" dur="500" fill="hold"/>
                                        <p:tgtEl>
                                          <p:spTgt spid="354310"/>
                                        </p:tgtEl>
                                        <p:attrNameLst>
                                          <p:attrName>ppt_x</p:attrName>
                                        </p:attrNameLst>
                                      </p:cBhvr>
                                      <p:tavLst>
                                        <p:tav tm="0">
                                          <p:val>
                                            <p:strVal val="#ppt_x"/>
                                          </p:val>
                                        </p:tav>
                                        <p:tav tm="100000">
                                          <p:val>
                                            <p:strVal val="#ppt_x"/>
                                          </p:val>
                                        </p:tav>
                                      </p:tavLst>
                                    </p:anim>
                                    <p:anim calcmode="lin" valueType="num">
                                      <p:cBhvr additive="base">
                                        <p:cTn id="14"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标注 12"/>
          <p:cNvSpPr>
            <a:spLocks noChangeArrowheads="1"/>
          </p:cNvSpPr>
          <p:nvPr/>
        </p:nvSpPr>
        <p:spPr bwMode="auto">
          <a:xfrm>
            <a:off x="7524750" y="2636838"/>
            <a:ext cx="1439863" cy="1223962"/>
          </a:xfrm>
          <a:prstGeom prst="wedgeRectCallout">
            <a:avLst>
              <a:gd name="adj1" fmla="val -66065"/>
              <a:gd name="adj2" fmla="val -62185"/>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b="0">
                <a:solidFill>
                  <a:srgbClr val="0000FF"/>
                </a:solidFill>
                <a:ea typeface="宋体" panose="02010600030101010101" pitchFamily="2" charset="-122"/>
              </a:rPr>
              <a:t>1-P{N</a:t>
            </a:r>
            <a:r>
              <a:rPr lang="en-US" altLang="zh-CN" sz="2400" b="0" baseline="-25000">
                <a:solidFill>
                  <a:srgbClr val="0000FF"/>
                </a:solidFill>
                <a:ea typeface="宋体" panose="02010600030101010101" pitchFamily="2" charset="-122"/>
              </a:rPr>
              <a:t>q</a:t>
            </a:r>
            <a:r>
              <a:rPr lang="en-US" altLang="zh-CN" sz="2400" b="0">
                <a:solidFill>
                  <a:srgbClr val="0000FF"/>
                </a:solidFill>
                <a:ea typeface="宋体" panose="02010600030101010101" pitchFamily="2" charset="-122"/>
              </a:rPr>
              <a:t>=0}</a:t>
            </a:r>
          </a:p>
          <a:p>
            <a:pPr eaLnBrk="1" hangingPunct="1">
              <a:lnSpc>
                <a:spcPct val="100000"/>
              </a:lnSpc>
              <a:buClrTx/>
              <a:buFontTx/>
              <a:buNone/>
            </a:pPr>
            <a:r>
              <a:rPr lang="en-US" altLang="zh-CN" sz="2400" b="0">
                <a:solidFill>
                  <a:srgbClr val="0000FF"/>
                </a:solidFill>
                <a:ea typeface="宋体" panose="02010600030101010101" pitchFamily="2" charset="-122"/>
              </a:rPr>
              <a:t>=1-(1-</a:t>
            </a:r>
            <a:r>
              <a:rPr lang="zh-CN" altLang="en-US" sz="2400">
                <a:solidFill>
                  <a:srgbClr val="0000FF"/>
                </a:solidFill>
                <a:sym typeface="Symbol" panose="05050102010706020507" pitchFamily="18" charset="2"/>
              </a:rPr>
              <a:t> </a:t>
            </a:r>
            <a:r>
              <a:rPr lang="en-US" altLang="zh-CN" sz="2400" baseline="30000">
                <a:solidFill>
                  <a:srgbClr val="0000FF"/>
                </a:solidFill>
                <a:sym typeface="Symbol" panose="05050102010706020507" pitchFamily="18" charset="2"/>
              </a:rPr>
              <a:t>2</a:t>
            </a:r>
            <a:r>
              <a:rPr lang="en-US" altLang="zh-CN" sz="2400">
                <a:solidFill>
                  <a:srgbClr val="0000FF"/>
                </a:solidFill>
                <a:sym typeface="Symbol" panose="05050102010706020507" pitchFamily="18" charset="2"/>
              </a:rPr>
              <a:t>)</a:t>
            </a:r>
          </a:p>
          <a:p>
            <a:pPr eaLnBrk="1" hangingPunct="1">
              <a:lnSpc>
                <a:spcPct val="100000"/>
              </a:lnSpc>
              <a:buClrTx/>
              <a:buFontTx/>
              <a:buNone/>
            </a:pPr>
            <a:r>
              <a:rPr lang="en-US" altLang="zh-CN" sz="24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a:t>
            </a:r>
            <a:r>
              <a:rPr lang="en-US" altLang="zh-CN" sz="2400" baseline="30000">
                <a:solidFill>
                  <a:srgbClr val="0000FF"/>
                </a:solidFill>
                <a:sym typeface="Symbol" panose="05050102010706020507" pitchFamily="18" charset="2"/>
              </a:rPr>
              <a:t>2</a:t>
            </a:r>
            <a:endParaRPr lang="zh-CN" altLang="en-US" sz="2400" b="0">
              <a:solidFill>
                <a:srgbClr val="0000FF"/>
              </a:solidFill>
              <a:ea typeface="宋体" panose="02010600030101010101" pitchFamily="2" charset="-122"/>
            </a:endParaRPr>
          </a:p>
        </p:txBody>
      </p:sp>
      <p:sp>
        <p:nvSpPr>
          <p:cNvPr id="53251"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结论</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4)</a:t>
            </a:r>
          </a:p>
        </p:txBody>
      </p:sp>
      <p:sp>
        <p:nvSpPr>
          <p:cNvPr id="356356" name="Rectangle 4"/>
          <p:cNvSpPr>
            <a:spLocks noGrp="1" noChangeArrowheads="1"/>
          </p:cNvSpPr>
          <p:nvPr>
            <p:ph idx="1"/>
          </p:nvPr>
        </p:nvSpPr>
        <p:spPr>
          <a:xfrm>
            <a:off x="1143000" y="1143000"/>
            <a:ext cx="7696200" cy="512763"/>
          </a:xfrm>
        </p:spPr>
        <p:txBody>
          <a:bodyPr/>
          <a:lstStyle/>
          <a:p>
            <a:pPr eaLnBrk="1" hangingPunct="1">
              <a:buFont typeface="Wingdings" panose="05000000000000000000" pitchFamily="2" charset="2"/>
              <a:buNone/>
            </a:pPr>
            <a:r>
              <a:rPr lang="zh-CN" altLang="en-US" smtClean="0">
                <a:solidFill>
                  <a:srgbClr val="CC00CC"/>
                </a:solidFill>
                <a:ea typeface="黑体" panose="02010609060101010101" pitchFamily="49" charset="-122"/>
              </a:rPr>
              <a:t>在等待条件下的等待队长分布</a:t>
            </a:r>
            <a:endParaRPr lang="zh-CN" altLang="en-US" smtClean="0">
              <a:ea typeface="黑体" panose="02010609060101010101" pitchFamily="49" charset="-122"/>
            </a:endParaRPr>
          </a:p>
        </p:txBody>
      </p:sp>
      <p:sp>
        <p:nvSpPr>
          <p:cNvPr id="9" name="日期占位符 3"/>
          <p:cNvSpPr>
            <a:spLocks noGrp="1"/>
          </p:cNvSpPr>
          <p:nvPr>
            <p:ph type="dt" sz="quarter" idx="10"/>
          </p:nvPr>
        </p:nvSpPr>
        <p:spPr/>
        <p:txBody>
          <a:bodyPr/>
          <a:lstStyle/>
          <a:p>
            <a:pPr>
              <a:defRPr/>
            </a:pPr>
            <a:fld id="{35C1429D-61C0-4828-A483-0B553E9DEAE4}" type="datetime1">
              <a:rPr lang="zh-CN" altLang="en-US"/>
              <a:pPr>
                <a:defRPr/>
              </a:pPr>
              <a:t>2018/12/13</a:t>
            </a:fld>
            <a:endParaRPr lang="en-US" altLang="zh-CN"/>
          </a:p>
        </p:txBody>
      </p:sp>
      <p:sp>
        <p:nvSpPr>
          <p:cNvPr id="10"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56355" name="Object 3"/>
          <p:cNvGraphicFramePr>
            <a:graphicFrameLocks noChangeAspect="1"/>
          </p:cNvGraphicFramePr>
          <p:nvPr/>
        </p:nvGraphicFramePr>
        <p:xfrm>
          <a:off x="1643063" y="1704975"/>
          <a:ext cx="6097587" cy="896938"/>
        </p:xfrm>
        <a:graphic>
          <a:graphicData uri="http://schemas.openxmlformats.org/presentationml/2006/ole">
            <mc:AlternateContent xmlns:mc="http://schemas.openxmlformats.org/markup-compatibility/2006">
              <mc:Choice xmlns:v="urn:schemas-microsoft-com:vml" Requires="v">
                <p:oleObj spid="_x0000_s53262" name="公式" r:id="rId4" imgW="3187700" imgH="469900" progId="Equation.3">
                  <p:embed/>
                </p:oleObj>
              </mc:Choice>
              <mc:Fallback>
                <p:oleObj name="公式" r:id="rId4" imgW="3187700" imgH="469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63" y="1704975"/>
                        <a:ext cx="6097587"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7" name="Object 5"/>
          <p:cNvGraphicFramePr>
            <a:graphicFrameLocks noChangeAspect="1"/>
          </p:cNvGraphicFramePr>
          <p:nvPr/>
        </p:nvGraphicFramePr>
        <p:xfrm>
          <a:off x="1911350" y="4102100"/>
          <a:ext cx="5773738" cy="900113"/>
        </p:xfrm>
        <a:graphic>
          <a:graphicData uri="http://schemas.openxmlformats.org/presentationml/2006/ole">
            <mc:AlternateContent xmlns:mc="http://schemas.openxmlformats.org/markup-compatibility/2006">
              <mc:Choice xmlns:v="urn:schemas-microsoft-com:vml" Requires="v">
                <p:oleObj spid="_x0000_s53263" name="Equation" r:id="rId6" imgW="2844800" imgH="444500" progId="Equation.DSMT4">
                  <p:embed/>
                </p:oleObj>
              </mc:Choice>
              <mc:Fallback>
                <p:oleObj name="Equation" r:id="rId6" imgW="2844800" imgH="4445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1350" y="4102100"/>
                        <a:ext cx="577373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58" name="Rectangle 6"/>
          <p:cNvSpPr>
            <a:spLocks noChangeArrowheads="1"/>
          </p:cNvSpPr>
          <p:nvPr/>
        </p:nvSpPr>
        <p:spPr bwMode="auto">
          <a:xfrm>
            <a:off x="1147763" y="3551238"/>
            <a:ext cx="7772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None/>
            </a:pPr>
            <a:r>
              <a:rPr lang="zh-CN" altLang="en-US">
                <a:solidFill>
                  <a:srgbClr val="CC00CC"/>
                </a:solidFill>
              </a:rPr>
              <a:t>在等待条件下的平均等待队长</a:t>
            </a:r>
            <a:endParaRPr lang="zh-CN" altLang="en-US">
              <a:solidFill>
                <a:srgbClr val="000000"/>
              </a:solidFill>
            </a:endParaRPr>
          </a:p>
        </p:txBody>
      </p:sp>
      <p:sp>
        <p:nvSpPr>
          <p:cNvPr id="356359" name="Rectangle 7"/>
          <p:cNvSpPr>
            <a:spLocks noChangeArrowheads="1"/>
          </p:cNvSpPr>
          <p:nvPr/>
        </p:nvSpPr>
        <p:spPr bwMode="auto">
          <a:xfrm>
            <a:off x="1143000" y="4953000"/>
            <a:ext cx="7772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olidFill>
                  <a:srgbClr val="000000"/>
                </a:solidFill>
                <a:sym typeface="Symbol" panose="05050102010706020507" pitchFamily="18" charset="2"/>
              </a:rPr>
              <a:t>根据队长分布意知：</a:t>
            </a:r>
          </a:p>
          <a:p>
            <a:pPr eaLnBrk="1" hangingPunct="1">
              <a:buClrTx/>
              <a:buFontTx/>
              <a:buNone/>
            </a:pPr>
            <a:r>
              <a:rPr lang="zh-CN" altLang="en-US">
                <a:solidFill>
                  <a:srgbClr val="000000"/>
                </a:solidFill>
                <a:sym typeface="Symbol" panose="05050102010706020507" pitchFamily="18" charset="2"/>
              </a:rPr>
              <a:t>         </a:t>
            </a:r>
            <a:r>
              <a:rPr lang="en-US" altLang="zh-CN">
                <a:solidFill>
                  <a:srgbClr val="0000FF"/>
                </a:solidFill>
                <a:sym typeface="Symbol" panose="05050102010706020507" pitchFamily="18" charset="2"/>
              </a:rPr>
              <a:t>p</a:t>
            </a:r>
            <a:r>
              <a:rPr lang="en-US" altLang="zh-CN" baseline="-25000">
                <a:solidFill>
                  <a:srgbClr val="0000FF"/>
                </a:solidFill>
                <a:sym typeface="Symbol" panose="05050102010706020507" pitchFamily="18" charset="2"/>
              </a:rPr>
              <a:t>0</a:t>
            </a:r>
            <a:r>
              <a:rPr lang="en-US" altLang="zh-CN">
                <a:solidFill>
                  <a:srgbClr val="0000FF"/>
                </a:solidFill>
                <a:sym typeface="Symbol" panose="05050102010706020507" pitchFamily="18" charset="2"/>
              </a:rPr>
              <a:t>=1</a:t>
            </a:r>
            <a:r>
              <a:rPr lang="zh-CN" altLang="en-US">
                <a:solidFill>
                  <a:srgbClr val="0000FF"/>
                </a:solidFill>
                <a:sym typeface="Symbol" panose="05050102010706020507" pitchFamily="18" charset="2"/>
              </a:rPr>
              <a:t>－</a:t>
            </a:r>
            <a:r>
              <a:rPr lang="zh-CN" altLang="en-US">
                <a:solidFill>
                  <a:srgbClr val="000000"/>
                </a:solidFill>
                <a:sym typeface="Symbol" panose="05050102010706020507" pitchFamily="18" charset="2"/>
              </a:rPr>
              <a:t>也是</a:t>
            </a:r>
            <a:r>
              <a:rPr lang="zh-CN" altLang="en-US">
                <a:solidFill>
                  <a:srgbClr val="CC00CC"/>
                </a:solidFill>
                <a:sym typeface="Symbol" panose="05050102010706020507" pitchFamily="18" charset="2"/>
              </a:rPr>
              <a:t>系统空闲的概率</a:t>
            </a:r>
            <a:r>
              <a:rPr lang="zh-CN" altLang="en-US">
                <a:solidFill>
                  <a:srgbClr val="000000"/>
                </a:solidFill>
                <a:sym typeface="Symbol" panose="05050102010706020507" pitchFamily="18" charset="2"/>
              </a:rPr>
              <a:t>，而</a:t>
            </a:r>
            <a:r>
              <a:rPr lang="zh-CN" altLang="en-US">
                <a:solidFill>
                  <a:srgbClr val="0000FF"/>
                </a:solidFill>
                <a:sym typeface="Symbol" panose="05050102010706020507" pitchFamily="18" charset="2"/>
              </a:rPr>
              <a:t></a:t>
            </a:r>
            <a:r>
              <a:rPr lang="zh-CN" altLang="en-US">
                <a:solidFill>
                  <a:srgbClr val="000000"/>
                </a:solidFill>
                <a:sym typeface="Symbol" panose="05050102010706020507" pitchFamily="18" charset="2"/>
              </a:rPr>
              <a:t>正是</a:t>
            </a:r>
            <a:r>
              <a:rPr lang="zh-CN" altLang="en-US">
                <a:solidFill>
                  <a:srgbClr val="CC00CC"/>
                </a:solidFill>
                <a:sym typeface="Symbol" panose="05050102010706020507" pitchFamily="18" charset="2"/>
              </a:rPr>
              <a:t>系统繁忙的概率</a:t>
            </a:r>
            <a:r>
              <a:rPr lang="zh-CN" altLang="en-US">
                <a:solidFill>
                  <a:srgbClr val="000000"/>
                </a:solidFill>
                <a:sym typeface="Symbol" panose="05050102010706020507" pitchFamily="18" charset="2"/>
              </a:rPr>
              <a:t>。显然，</a:t>
            </a:r>
            <a:r>
              <a:rPr lang="zh-CN" altLang="en-US">
                <a:solidFill>
                  <a:srgbClr val="0000FF"/>
                </a:solidFill>
                <a:sym typeface="Symbol" panose="05050102010706020507" pitchFamily="18" charset="2"/>
              </a:rPr>
              <a:t>越大，系统就越繁忙</a:t>
            </a:r>
            <a:r>
              <a:rPr lang="zh-CN" altLang="en-US">
                <a:solidFill>
                  <a:srgbClr val="000000"/>
                </a:solidFill>
                <a:sym typeface="Symbol" panose="05050102010706020507" pitchFamily="18" charset="2"/>
              </a:rPr>
              <a:t>。</a:t>
            </a:r>
          </a:p>
        </p:txBody>
      </p:sp>
      <p:graphicFrame>
        <p:nvGraphicFramePr>
          <p:cNvPr id="356360" name="Object 8"/>
          <p:cNvGraphicFramePr>
            <a:graphicFrameLocks noChangeAspect="1"/>
          </p:cNvGraphicFramePr>
          <p:nvPr/>
        </p:nvGraphicFramePr>
        <p:xfrm>
          <a:off x="2195513" y="2636838"/>
          <a:ext cx="4518025" cy="847725"/>
        </p:xfrm>
        <a:graphic>
          <a:graphicData uri="http://schemas.openxmlformats.org/presentationml/2006/ole">
            <mc:AlternateContent xmlns:mc="http://schemas.openxmlformats.org/markup-compatibility/2006">
              <mc:Choice xmlns:v="urn:schemas-microsoft-com:vml" Requires="v">
                <p:oleObj spid="_x0000_s53264" name="公式" r:id="rId8" imgW="2362200" imgH="444500" progId="Equation.3">
                  <p:embed/>
                </p:oleObj>
              </mc:Choice>
              <mc:Fallback>
                <p:oleObj name="公式" r:id="rId8" imgW="2362200" imgH="4445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2636838"/>
                        <a:ext cx="451802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矩形标注 13"/>
          <p:cNvSpPr>
            <a:spLocks noChangeArrowheads="1"/>
          </p:cNvSpPr>
          <p:nvPr/>
        </p:nvSpPr>
        <p:spPr bwMode="auto">
          <a:xfrm>
            <a:off x="6372225" y="3500438"/>
            <a:ext cx="936625" cy="649287"/>
          </a:xfrm>
          <a:prstGeom prst="wedgeRectCallout">
            <a:avLst>
              <a:gd name="adj1" fmla="val -214870"/>
              <a:gd name="adj2" fmla="val -94796"/>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b="0">
                <a:solidFill>
                  <a:srgbClr val="0000FF"/>
                </a:solidFill>
                <a:ea typeface="宋体" panose="02010600030101010101" pitchFamily="2" charset="-122"/>
              </a:rPr>
              <a:t>=p</a:t>
            </a:r>
            <a:r>
              <a:rPr lang="en-US" altLang="zh-CN" b="0" baseline="-25000">
                <a:solidFill>
                  <a:srgbClr val="0000FF"/>
                </a:solidFill>
                <a:ea typeface="宋体" panose="02010600030101010101" pitchFamily="2" charset="-122"/>
              </a:rPr>
              <a:t>j-1</a:t>
            </a:r>
            <a:endParaRPr lang="zh-CN" altLang="en-US" b="0" baseline="-25000">
              <a:solidFill>
                <a:srgbClr val="0000FF"/>
              </a:solidFill>
              <a:ea typeface="宋体" panose="02010600030101010101" pitchFamily="2" charset="-122"/>
            </a:endParaRPr>
          </a:p>
        </p:txBody>
      </p:sp>
      <p:sp>
        <p:nvSpPr>
          <p:cNvPr id="5326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8AF20538-CA7A-4241-9B1E-A39CF7A40640}" type="slidenum">
              <a:rPr lang="zh-CN" altLang="en-US" sz="1800" smtClean="0">
                <a:solidFill>
                  <a:srgbClr val="00FF00"/>
                </a:solidFill>
                <a:latin typeface="宋体" panose="02010600030101010101" pitchFamily="2" charset="-122"/>
                <a:ea typeface="宋体" panose="02010600030101010101" pitchFamily="2" charset="-122"/>
              </a:rPr>
              <a:pPr/>
              <a:t>24</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6356">
                                            <p:txEl>
                                              <p:pRg st="0" end="0"/>
                                            </p:txEl>
                                          </p:spTgt>
                                        </p:tgtEl>
                                        <p:attrNameLst>
                                          <p:attrName>style.visibility</p:attrName>
                                        </p:attrNameLst>
                                      </p:cBhvr>
                                      <p:to>
                                        <p:strVal val="visible"/>
                                      </p:to>
                                    </p:set>
                                    <p:anim calcmode="lin" valueType="num">
                                      <p:cBhvr additive="base">
                                        <p:cTn id="7" dur="500" fill="hold"/>
                                        <p:tgtEl>
                                          <p:spTgt spid="3563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635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6358"/>
                                        </p:tgtEl>
                                        <p:attrNameLst>
                                          <p:attrName>style.visibility</p:attrName>
                                        </p:attrNameLst>
                                      </p:cBhvr>
                                      <p:to>
                                        <p:strVal val="visible"/>
                                      </p:to>
                                    </p:set>
                                    <p:anim calcmode="lin" valueType="num">
                                      <p:cBhvr additive="base">
                                        <p:cTn id="12" dur="500" fill="hold"/>
                                        <p:tgtEl>
                                          <p:spTgt spid="356358"/>
                                        </p:tgtEl>
                                        <p:attrNameLst>
                                          <p:attrName>ppt_x</p:attrName>
                                        </p:attrNameLst>
                                      </p:cBhvr>
                                      <p:tavLst>
                                        <p:tav tm="0">
                                          <p:val>
                                            <p:strVal val="#ppt_x"/>
                                          </p:val>
                                        </p:tav>
                                        <p:tav tm="100000">
                                          <p:val>
                                            <p:strVal val="#ppt_x"/>
                                          </p:val>
                                        </p:tav>
                                      </p:tavLst>
                                    </p:anim>
                                    <p:anim calcmode="lin" valueType="num">
                                      <p:cBhvr additive="base">
                                        <p:cTn id="13" dur="500" fill="hold"/>
                                        <p:tgtEl>
                                          <p:spTgt spid="35635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6355"/>
                                        </p:tgtEl>
                                        <p:attrNameLst>
                                          <p:attrName>style.visibility</p:attrName>
                                        </p:attrNameLst>
                                      </p:cBhvr>
                                      <p:to>
                                        <p:strVal val="visible"/>
                                      </p:to>
                                    </p:set>
                                    <p:anim calcmode="lin" valueType="num">
                                      <p:cBhvr additive="base">
                                        <p:cTn id="18" dur="500" fill="hold"/>
                                        <p:tgtEl>
                                          <p:spTgt spid="356355"/>
                                        </p:tgtEl>
                                        <p:attrNameLst>
                                          <p:attrName>ppt_x</p:attrName>
                                        </p:attrNameLst>
                                      </p:cBhvr>
                                      <p:tavLst>
                                        <p:tav tm="0">
                                          <p:val>
                                            <p:strVal val="#ppt_x"/>
                                          </p:val>
                                        </p:tav>
                                        <p:tav tm="100000">
                                          <p:val>
                                            <p:strVal val="#ppt_x"/>
                                          </p:val>
                                        </p:tav>
                                      </p:tavLst>
                                    </p:anim>
                                    <p:anim calcmode="lin" valueType="num">
                                      <p:cBhvr additive="base">
                                        <p:cTn id="19" dur="500" fill="hold"/>
                                        <p:tgtEl>
                                          <p:spTgt spid="35635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800" decel="100000"/>
                                        <p:tgtEl>
                                          <p:spTgt spid="13"/>
                                        </p:tgtEl>
                                      </p:cBhvr>
                                    </p:animEffect>
                                    <p:anim calcmode="lin" valueType="num">
                                      <p:cBhvr>
                                        <p:cTn id="25" dur="800" decel="100000" fill="hold"/>
                                        <p:tgtEl>
                                          <p:spTgt spid="13"/>
                                        </p:tgtEl>
                                        <p:attrNameLst>
                                          <p:attrName>style.rotation</p:attrName>
                                        </p:attrNameLst>
                                      </p:cBhvr>
                                      <p:tavLst>
                                        <p:tav tm="0">
                                          <p:val>
                                            <p:fltVal val="-90"/>
                                          </p:val>
                                        </p:tav>
                                        <p:tav tm="100000">
                                          <p:val>
                                            <p:fltVal val="0"/>
                                          </p:val>
                                        </p:tav>
                                      </p:tavLst>
                                    </p:anim>
                                    <p:anim calcmode="lin" valueType="num">
                                      <p:cBhvr>
                                        <p:cTn id="26" dur="800" decel="100000" fill="hold"/>
                                        <p:tgtEl>
                                          <p:spTgt spid="13"/>
                                        </p:tgtEl>
                                        <p:attrNameLst>
                                          <p:attrName>ppt_x</p:attrName>
                                        </p:attrNameLst>
                                      </p:cBhvr>
                                      <p:tavLst>
                                        <p:tav tm="0">
                                          <p:val>
                                            <p:strVal val="#ppt_x+0.4"/>
                                          </p:val>
                                        </p:tav>
                                        <p:tav tm="100000">
                                          <p:val>
                                            <p:strVal val="#ppt_x-0.05"/>
                                          </p:val>
                                        </p:tav>
                                      </p:tavLst>
                                    </p:anim>
                                    <p:anim calcmode="lin" valueType="num">
                                      <p:cBhvr>
                                        <p:cTn id="27" dur="800" decel="100000" fill="hold"/>
                                        <p:tgtEl>
                                          <p:spTgt spid="13"/>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356360"/>
                                        </p:tgtEl>
                                        <p:attrNameLst>
                                          <p:attrName>style.visibility</p:attrName>
                                        </p:attrNameLst>
                                      </p:cBhvr>
                                      <p:to>
                                        <p:strVal val="visible"/>
                                      </p:to>
                                    </p:set>
                                    <p:anim calcmode="lin" valueType="num">
                                      <p:cBhvr additive="base">
                                        <p:cTn id="34" dur="500" fill="hold"/>
                                        <p:tgtEl>
                                          <p:spTgt spid="356360"/>
                                        </p:tgtEl>
                                        <p:attrNameLst>
                                          <p:attrName>ppt_x</p:attrName>
                                        </p:attrNameLst>
                                      </p:cBhvr>
                                      <p:tavLst>
                                        <p:tav tm="0">
                                          <p:val>
                                            <p:strVal val="#ppt_x"/>
                                          </p:val>
                                        </p:tav>
                                        <p:tav tm="100000">
                                          <p:val>
                                            <p:strVal val="#ppt_x"/>
                                          </p:val>
                                        </p:tav>
                                      </p:tavLst>
                                    </p:anim>
                                    <p:anim calcmode="lin" valueType="num">
                                      <p:cBhvr additive="base">
                                        <p:cTn id="35" dur="500" fill="hold"/>
                                        <p:tgtEl>
                                          <p:spTgt spid="356360"/>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2" presetClass="exit" presetSubtype="4" fill="hold" grpId="1" nodeType="afterEffect">
                                  <p:stCondLst>
                                    <p:cond delay="0"/>
                                  </p:stCondLst>
                                  <p:childTnLst>
                                    <p:anim calcmode="lin" valueType="num">
                                      <p:cBhvr additive="base">
                                        <p:cTn id="38" dur="500"/>
                                        <p:tgtEl>
                                          <p:spTgt spid="13"/>
                                        </p:tgtEl>
                                        <p:attrNameLst>
                                          <p:attrName>ppt_x</p:attrName>
                                        </p:attrNameLst>
                                      </p:cBhvr>
                                      <p:tavLst>
                                        <p:tav tm="0">
                                          <p:val>
                                            <p:strVal val="ppt_x"/>
                                          </p:val>
                                        </p:tav>
                                        <p:tav tm="100000">
                                          <p:val>
                                            <p:strVal val="ppt_x"/>
                                          </p:val>
                                        </p:tav>
                                      </p:tavLst>
                                    </p:anim>
                                    <p:anim calcmode="lin" valueType="num">
                                      <p:cBhvr additive="base">
                                        <p:cTn id="39" dur="500"/>
                                        <p:tgtEl>
                                          <p:spTgt spid="13"/>
                                        </p:tgtEl>
                                        <p:attrNameLst>
                                          <p:attrName>ppt_y</p:attrName>
                                        </p:attrNameLst>
                                      </p:cBhvr>
                                      <p:tavLst>
                                        <p:tav tm="0">
                                          <p:val>
                                            <p:strVal val="ppt_y"/>
                                          </p:val>
                                        </p:tav>
                                        <p:tav tm="100000">
                                          <p:val>
                                            <p:strVal val="1+ppt_h/2"/>
                                          </p:val>
                                        </p:tav>
                                      </p:tavLst>
                                    </p:anim>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800" decel="100000"/>
                                        <p:tgtEl>
                                          <p:spTgt spid="14"/>
                                        </p:tgtEl>
                                      </p:cBhvr>
                                    </p:animEffect>
                                    <p:anim calcmode="lin" valueType="num">
                                      <p:cBhvr>
                                        <p:cTn id="46" dur="800" decel="100000" fill="hold"/>
                                        <p:tgtEl>
                                          <p:spTgt spid="14"/>
                                        </p:tgtEl>
                                        <p:attrNameLst>
                                          <p:attrName>style.rotation</p:attrName>
                                        </p:attrNameLst>
                                      </p:cBhvr>
                                      <p:tavLst>
                                        <p:tav tm="0">
                                          <p:val>
                                            <p:fltVal val="-90"/>
                                          </p:val>
                                        </p:tav>
                                        <p:tav tm="100000">
                                          <p:val>
                                            <p:fltVal val="0"/>
                                          </p:val>
                                        </p:tav>
                                      </p:tavLst>
                                    </p:anim>
                                    <p:anim calcmode="lin" valueType="num">
                                      <p:cBhvr>
                                        <p:cTn id="47" dur="800" decel="100000" fill="hold"/>
                                        <p:tgtEl>
                                          <p:spTgt spid="14"/>
                                        </p:tgtEl>
                                        <p:attrNameLst>
                                          <p:attrName>ppt_x</p:attrName>
                                        </p:attrNameLst>
                                      </p:cBhvr>
                                      <p:tavLst>
                                        <p:tav tm="0">
                                          <p:val>
                                            <p:strVal val="#ppt_x+0.4"/>
                                          </p:val>
                                        </p:tav>
                                        <p:tav tm="100000">
                                          <p:val>
                                            <p:strVal val="#ppt_x-0.05"/>
                                          </p:val>
                                        </p:tav>
                                      </p:tavLst>
                                    </p:anim>
                                    <p:anim calcmode="lin" valueType="num">
                                      <p:cBhvr>
                                        <p:cTn id="48" dur="800" decel="100000" fill="hold"/>
                                        <p:tgtEl>
                                          <p:spTgt spid="14"/>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6357"/>
                                        </p:tgtEl>
                                        <p:attrNameLst>
                                          <p:attrName>style.visibility</p:attrName>
                                        </p:attrNameLst>
                                      </p:cBhvr>
                                      <p:to>
                                        <p:strVal val="visible"/>
                                      </p:to>
                                    </p:set>
                                    <p:anim calcmode="lin" valueType="num">
                                      <p:cBhvr additive="base">
                                        <p:cTn id="55" dur="500" fill="hold"/>
                                        <p:tgtEl>
                                          <p:spTgt spid="356357"/>
                                        </p:tgtEl>
                                        <p:attrNameLst>
                                          <p:attrName>ppt_x</p:attrName>
                                        </p:attrNameLst>
                                      </p:cBhvr>
                                      <p:tavLst>
                                        <p:tav tm="0">
                                          <p:val>
                                            <p:strVal val="#ppt_x"/>
                                          </p:val>
                                        </p:tav>
                                        <p:tav tm="100000">
                                          <p:val>
                                            <p:strVal val="#ppt_x"/>
                                          </p:val>
                                        </p:tav>
                                      </p:tavLst>
                                    </p:anim>
                                    <p:anim calcmode="lin" valueType="num">
                                      <p:cBhvr additive="base">
                                        <p:cTn id="56" dur="500" fill="hold"/>
                                        <p:tgtEl>
                                          <p:spTgt spid="356357"/>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500"/>
                            </p:stCondLst>
                            <p:childTnLst>
                              <p:par>
                                <p:cTn id="58" presetID="25" presetClass="exit" presetSubtype="0" fill="hold" grpId="1" nodeType="afterEffect">
                                  <p:stCondLst>
                                    <p:cond delay="0"/>
                                  </p:stCondLst>
                                  <p:childTnLst>
                                    <p:animEffect transition="out" filter="fade">
                                      <p:cBhvr>
                                        <p:cTn id="59" dur="1000" accel="50000">
                                          <p:stCondLst>
                                            <p:cond delay="0"/>
                                          </p:stCondLst>
                                        </p:cTn>
                                        <p:tgtEl>
                                          <p:spTgt spid="14"/>
                                        </p:tgtEl>
                                      </p:cBhvr>
                                    </p:animEffect>
                                    <p:anim calcmode="lin" valueType="num">
                                      <p:cBhvr>
                                        <p:cTn id="60"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61"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62"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63" dur="1000"/>
                                        <p:tgtEl>
                                          <p:spTgt spid="14"/>
                                        </p:tgtEl>
                                        <p:attrNameLst>
                                          <p:attrName>ppt_h</p:attrName>
                                        </p:attrNameLst>
                                      </p:cBhvr>
                                      <p:tavLst>
                                        <p:tav tm="0">
                                          <p:val>
                                            <p:strVal val="ppt_h"/>
                                          </p:val>
                                        </p:tav>
                                        <p:tav tm="100000">
                                          <p:val>
                                            <p:strVal val="ppt_h"/>
                                          </p:val>
                                        </p:tav>
                                      </p:tavLst>
                                    </p:anim>
                                    <p:anim calcmode="lin" valueType="num">
                                      <p:cBhvr>
                                        <p:cTn id="64"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65"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66" dur="500" accel="50000">
                                          <p:stCondLst>
                                            <p:cond delay="500"/>
                                          </p:stCondLst>
                                        </p:cTn>
                                        <p:tgtEl>
                                          <p:spTgt spid="14"/>
                                        </p:tgtEl>
                                        <p:attrNameLst>
                                          <p:attrName>style.rotation</p:attrName>
                                        </p:attrNameLst>
                                      </p:cBhvr>
                                      <p:tavLst>
                                        <p:tav tm="0">
                                          <p:val>
                                            <p:fltVal val="0"/>
                                          </p:val>
                                        </p:tav>
                                        <p:tav tm="100000">
                                          <p:val>
                                            <p:fltVal val="-90"/>
                                          </p:val>
                                        </p:tav>
                                      </p:tavLst>
                                    </p:anim>
                                    <p:set>
                                      <p:cBhvr>
                                        <p:cTn id="67" dur="1" fill="hold">
                                          <p:stCondLst>
                                            <p:cond delay="999"/>
                                          </p:stCondLst>
                                        </p:cTn>
                                        <p:tgtEl>
                                          <p:spTgt spid="1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56359"/>
                                        </p:tgtEl>
                                        <p:attrNameLst>
                                          <p:attrName>style.visibility</p:attrName>
                                        </p:attrNameLst>
                                      </p:cBhvr>
                                      <p:to>
                                        <p:strVal val="visible"/>
                                      </p:to>
                                    </p:set>
                                    <p:anim calcmode="lin" valueType="num">
                                      <p:cBhvr additive="base">
                                        <p:cTn id="72" dur="500" fill="hold"/>
                                        <p:tgtEl>
                                          <p:spTgt spid="356359"/>
                                        </p:tgtEl>
                                        <p:attrNameLst>
                                          <p:attrName>ppt_x</p:attrName>
                                        </p:attrNameLst>
                                      </p:cBhvr>
                                      <p:tavLst>
                                        <p:tav tm="0">
                                          <p:val>
                                            <p:strVal val="#ppt_x"/>
                                          </p:val>
                                        </p:tav>
                                        <p:tav tm="100000">
                                          <p:val>
                                            <p:strVal val="#ppt_x"/>
                                          </p:val>
                                        </p:tav>
                                      </p:tavLst>
                                    </p:anim>
                                    <p:anim calcmode="lin" valueType="num">
                                      <p:cBhvr additive="base">
                                        <p:cTn id="73" dur="500" fill="hold"/>
                                        <p:tgtEl>
                                          <p:spTgt spid="356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356356" grpId="0" build="p"/>
      <p:bldP spid="356358" grpId="0"/>
      <p:bldP spid="356359" grpId="0"/>
      <p:bldP spid="14" grpId="0" animBg="1"/>
      <p:bldP spid="1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本讲主要内容</a:t>
            </a:r>
          </a:p>
        </p:txBody>
      </p:sp>
      <p:sp>
        <p:nvSpPr>
          <p:cNvPr id="411651" name="Rectangle 3"/>
          <p:cNvSpPr>
            <a:spLocks noGrp="1" noChangeArrowheads="1"/>
          </p:cNvSpPr>
          <p:nvPr>
            <p:ph idx="1"/>
          </p:nvPr>
        </p:nvSpPr>
        <p:spPr>
          <a:xfrm>
            <a:off x="1331913" y="1125538"/>
            <a:ext cx="7488237" cy="5119687"/>
          </a:xfrm>
        </p:spPr>
        <p:txBody>
          <a:bodyPr/>
          <a:lstStyle/>
          <a:p>
            <a:pPr eaLnBrk="1" hangingPunct="1">
              <a:lnSpc>
                <a:spcPct val="114000"/>
              </a:lnSpc>
              <a:spcBef>
                <a:spcPts val="600"/>
              </a:spcBef>
              <a:buClr>
                <a:srgbClr val="CC00CC"/>
              </a:buClr>
              <a:buFont typeface="Wingdings" panose="05000000000000000000" pitchFamily="2" charset="2"/>
              <a:buChar char="Ø"/>
            </a:pPr>
            <a:r>
              <a:rPr lang="zh-CN" altLang="en-US" sz="3600" smtClean="0">
                <a:solidFill>
                  <a:srgbClr val="0000FF"/>
                </a:solidFill>
                <a:ea typeface="黑体" panose="02010609060101010101" pitchFamily="49" charset="-122"/>
              </a:rPr>
              <a:t>排队论简介</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排队的概念</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基本的排队系统</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排队系统的基本组成</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经典排队系统的符号表示方法</a:t>
            </a:r>
            <a:endParaRPr lang="en-US" altLang="zh-CN" sz="3200" smtClean="0">
              <a:solidFill>
                <a:srgbClr val="CC00CC"/>
              </a:solidFill>
              <a:ea typeface="黑体" panose="02010609060101010101" pitchFamily="49" charset="-122"/>
            </a:endParaRPr>
          </a:p>
          <a:p>
            <a:pPr eaLnBrk="1" hangingPunct="1">
              <a:lnSpc>
                <a:spcPct val="114000"/>
              </a:lnSpc>
              <a:spcBef>
                <a:spcPts val="600"/>
              </a:spcBef>
              <a:buClr>
                <a:srgbClr val="CC00CC"/>
              </a:buClr>
              <a:buFont typeface="Wingdings" panose="05000000000000000000" pitchFamily="2" charset="2"/>
              <a:buChar char="Ø"/>
            </a:pPr>
            <a:r>
              <a:rPr lang="zh-CN" altLang="en-US" sz="3600" smtClean="0">
                <a:solidFill>
                  <a:srgbClr val="0000FF"/>
                </a:solidFill>
                <a:ea typeface="黑体" panose="02010609060101010101" pitchFamily="49" charset="-122"/>
              </a:rPr>
              <a:t>无限源的简单排队系统</a:t>
            </a:r>
            <a:r>
              <a:rPr lang="en-US" altLang="zh-CN" sz="3600" smtClean="0">
                <a:solidFill>
                  <a:srgbClr val="0000FF"/>
                </a:solidFill>
                <a:ea typeface="黑体" panose="02010609060101010101" pitchFamily="49" charset="-122"/>
              </a:rPr>
              <a:t>—M/M/1/</a:t>
            </a:r>
            <a:r>
              <a:rPr lang="en-US" altLang="zh-CN" sz="3600" smtClean="0">
                <a:solidFill>
                  <a:srgbClr val="0000FF"/>
                </a:solidFill>
                <a:ea typeface="黑体" panose="02010609060101010101" pitchFamily="49" charset="-122"/>
                <a:sym typeface="Symbol" panose="05050102010706020507" pitchFamily="18" charset="2"/>
              </a:rPr>
              <a:t></a:t>
            </a:r>
            <a:endParaRPr lang="en-US" altLang="zh-CN" sz="3600" smtClean="0">
              <a:solidFill>
                <a:srgbClr val="0000FF"/>
              </a:solidFill>
              <a:ea typeface="黑体" panose="02010609060101010101" pitchFamily="49" charset="-122"/>
            </a:endParaRP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问题的引入</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队长</a:t>
            </a:r>
          </a:p>
        </p:txBody>
      </p:sp>
      <p:sp>
        <p:nvSpPr>
          <p:cNvPr id="5" name="日期占位符 3"/>
          <p:cNvSpPr>
            <a:spLocks noGrp="1"/>
          </p:cNvSpPr>
          <p:nvPr>
            <p:ph type="dt" sz="quarter" idx="10"/>
          </p:nvPr>
        </p:nvSpPr>
        <p:spPr/>
        <p:txBody>
          <a:bodyPr/>
          <a:lstStyle/>
          <a:p>
            <a:pPr>
              <a:defRPr/>
            </a:pPr>
            <a:fld id="{0BBB7AC9-258D-4D78-89CA-47287011B239}"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a:t>信息与软件工程学院　顾小丰</a:t>
            </a:r>
            <a:endParaRPr lang="en-US" altLang="zh-CN" dirty="0"/>
          </a:p>
        </p:txBody>
      </p:sp>
      <p:sp>
        <p:nvSpPr>
          <p:cNvPr id="5530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B8036F3D-FBF4-4581-A3DD-6D7F1806D246}" type="slidenum">
              <a:rPr lang="zh-CN" altLang="en-US" sz="1800" smtClean="0">
                <a:solidFill>
                  <a:srgbClr val="00FF00"/>
                </a:solidFill>
                <a:latin typeface="宋体" panose="02010600030101010101" pitchFamily="2" charset="-122"/>
                <a:ea typeface="宋体" panose="02010600030101010101" pitchFamily="2" charset="-122"/>
              </a:rPr>
              <a:pPr/>
              <a:t>25</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 calcmode="lin" valueType="num">
                                      <p:cBhvr additive="base">
                                        <p:cTn id="17"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1651">
                                            <p:txEl>
                                              <p:pRg st="3" end="3"/>
                                            </p:txEl>
                                          </p:spTgt>
                                        </p:tgtEl>
                                        <p:attrNameLst>
                                          <p:attrName>style.visibility</p:attrName>
                                        </p:attrNameLst>
                                      </p:cBhvr>
                                      <p:to>
                                        <p:strVal val="visible"/>
                                      </p:to>
                                    </p:set>
                                    <p:anim calcmode="lin" valueType="num">
                                      <p:cBhvr additive="base">
                                        <p:cTn id="21"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1651">
                                            <p:txEl>
                                              <p:pRg st="5" end="5"/>
                                            </p:txEl>
                                          </p:spTgt>
                                        </p:tgtEl>
                                        <p:attrNameLst>
                                          <p:attrName>style.visibility</p:attrName>
                                        </p:attrNameLst>
                                      </p:cBhvr>
                                      <p:to>
                                        <p:strVal val="visible"/>
                                      </p:to>
                                    </p:set>
                                    <p:anim calcmode="lin" valueType="num">
                                      <p:cBhvr additive="base">
                                        <p:cTn id="31"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1651">
                                            <p:txEl>
                                              <p:pRg st="6" end="6"/>
                                            </p:txEl>
                                          </p:spTgt>
                                        </p:tgtEl>
                                        <p:attrNameLst>
                                          <p:attrName>style.visibility</p:attrName>
                                        </p:attrNameLst>
                                      </p:cBhvr>
                                      <p:to>
                                        <p:strVal val="visible"/>
                                      </p:to>
                                    </p:set>
                                    <p:anim calcmode="lin" valueType="num">
                                      <p:cBhvr additive="base">
                                        <p:cTn id="37"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1651">
                                            <p:txEl>
                                              <p:pRg st="7" end="7"/>
                                            </p:txEl>
                                          </p:spTgt>
                                        </p:tgtEl>
                                        <p:attrNameLst>
                                          <p:attrName>style.visibility</p:attrName>
                                        </p:attrNameLst>
                                      </p:cBhvr>
                                      <p:to>
                                        <p:strVal val="visible"/>
                                      </p:to>
                                    </p:set>
                                    <p:anim calcmode="lin" valueType="num">
                                      <p:cBhvr additive="base">
                                        <p:cTn id="41"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下一讲内容预告</a:t>
            </a:r>
          </a:p>
        </p:txBody>
      </p:sp>
      <p:sp>
        <p:nvSpPr>
          <p:cNvPr id="405507" name="Rectangle 3"/>
          <p:cNvSpPr>
            <a:spLocks noGrp="1" noChangeArrowheads="1"/>
          </p:cNvSpPr>
          <p:nvPr>
            <p:ph idx="1"/>
          </p:nvPr>
        </p:nvSpPr>
        <p:spPr>
          <a:xfrm>
            <a:off x="1187450" y="1158875"/>
            <a:ext cx="7561263" cy="4430713"/>
          </a:xfrm>
        </p:spPr>
        <p:txBody>
          <a:bodyPr/>
          <a:lstStyle/>
          <a:p>
            <a:pPr eaLnBrk="1" hangingPunct="1">
              <a:lnSpc>
                <a:spcPct val="150000"/>
              </a:lnSpc>
              <a:buFont typeface="Wingdings" panose="05000000000000000000" pitchFamily="2" charset="2"/>
              <a:buChar char="Ø"/>
              <a:defRPr/>
            </a:pPr>
            <a:r>
              <a:rPr lang="zh-CN" altLang="en-US" sz="3600" dirty="0" smtClean="0">
                <a:solidFill>
                  <a:srgbClr val="0000FF"/>
                </a:solidFill>
                <a:ea typeface="黑体" panose="02010609060101010101" pitchFamily="49" charset="-122"/>
              </a:rPr>
              <a:t>无限源的简单排队系统</a:t>
            </a:r>
            <a:r>
              <a:rPr lang="en-US" altLang="zh-CN" sz="3600" dirty="0" smtClean="0">
                <a:solidFill>
                  <a:srgbClr val="0000FF"/>
                </a:solidFill>
                <a:ea typeface="黑体" panose="02010609060101010101" pitchFamily="49" charset="-122"/>
              </a:rPr>
              <a:t>—M/M/1/</a:t>
            </a:r>
            <a:r>
              <a:rPr lang="en-US" altLang="zh-CN" sz="3600" dirty="0" smtClean="0">
                <a:solidFill>
                  <a:srgbClr val="0000FF"/>
                </a:solidFill>
                <a:ea typeface="黑体" panose="02010609060101010101" pitchFamily="49" charset="-122"/>
                <a:sym typeface="Symbol" panose="05050102010706020507" pitchFamily="18" charset="2"/>
              </a:rPr>
              <a:t></a:t>
            </a:r>
            <a:endParaRPr lang="en-US" altLang="zh-CN" sz="3600" dirty="0" smtClean="0">
              <a:solidFill>
                <a:srgbClr val="0000FF"/>
              </a:solidFill>
              <a:ea typeface="黑体" panose="02010609060101010101" pitchFamily="49" charset="-122"/>
            </a:endParaRPr>
          </a:p>
          <a:p>
            <a:pPr lvl="1" eaLnBrk="1" hangingPunct="1">
              <a:lnSpc>
                <a:spcPct val="150000"/>
              </a:lnSpc>
              <a:buClr>
                <a:srgbClr val="FF0000"/>
              </a:buClr>
              <a:buFontTx/>
              <a:buChar char="•"/>
              <a:defRPr/>
            </a:pPr>
            <a:r>
              <a:rPr lang="zh-CN" altLang="en-US" sz="3200" dirty="0" smtClean="0">
                <a:solidFill>
                  <a:srgbClr val="CC00CC"/>
                </a:solidFill>
                <a:ea typeface="黑体" panose="02010609060101010101" pitchFamily="49" charset="-122"/>
              </a:rPr>
              <a:t>等待时间与逗留时间</a:t>
            </a:r>
          </a:p>
          <a:p>
            <a:pPr lvl="1" eaLnBrk="1" hangingPunct="1">
              <a:lnSpc>
                <a:spcPct val="150000"/>
              </a:lnSpc>
              <a:buClr>
                <a:srgbClr val="FF0000"/>
              </a:buClr>
              <a:buFontTx/>
              <a:buChar char="•"/>
              <a:defRPr/>
            </a:pPr>
            <a:r>
              <a:rPr lang="en-US" altLang="zh-CN" sz="3200" dirty="0" smtClean="0">
                <a:solidFill>
                  <a:srgbClr val="CC00CC"/>
                </a:solidFill>
                <a:ea typeface="黑体" panose="02010609060101010101" pitchFamily="49" charset="-122"/>
              </a:rPr>
              <a:t>Little</a:t>
            </a:r>
            <a:r>
              <a:rPr lang="zh-CN" altLang="en-US" sz="3200" dirty="0" smtClean="0">
                <a:solidFill>
                  <a:srgbClr val="CC00CC"/>
                </a:solidFill>
                <a:ea typeface="黑体" panose="02010609060101010101" pitchFamily="49" charset="-122"/>
              </a:rPr>
              <a:t>公式</a:t>
            </a:r>
          </a:p>
          <a:p>
            <a:pPr lvl="1" eaLnBrk="1" hangingPunct="1">
              <a:lnSpc>
                <a:spcPct val="150000"/>
              </a:lnSpc>
              <a:buClr>
                <a:srgbClr val="FF0000"/>
              </a:buClr>
              <a:buFontTx/>
              <a:buChar char="•"/>
              <a:defRPr/>
            </a:pPr>
            <a:r>
              <a:rPr lang="zh-CN" altLang="en-US" sz="3200" dirty="0" smtClean="0">
                <a:solidFill>
                  <a:srgbClr val="CC00CC"/>
                </a:solidFill>
                <a:ea typeface="黑体" panose="02010609060101010101" pitchFamily="49" charset="-122"/>
              </a:rPr>
              <a:t>忙期</a:t>
            </a:r>
            <a:endParaRPr lang="en-US" altLang="zh-CN" sz="3200" dirty="0" smtClean="0">
              <a:solidFill>
                <a:srgbClr val="CC00CC"/>
              </a:solidFill>
              <a:ea typeface="黑体" panose="02010609060101010101" pitchFamily="49" charset="-122"/>
            </a:endParaRPr>
          </a:p>
          <a:p>
            <a:pPr marL="990600" lvl="1" indent="-533400" eaLnBrk="1" hangingPunct="1">
              <a:lnSpc>
                <a:spcPct val="150000"/>
              </a:lnSpc>
              <a:buClr>
                <a:srgbClr val="FF0000"/>
              </a:buClr>
              <a:buFontTx/>
              <a:buChar char="•"/>
              <a:defRPr/>
            </a:pPr>
            <a:r>
              <a:rPr lang="zh-CN" altLang="en-US" sz="3200" dirty="0" smtClean="0">
                <a:solidFill>
                  <a:srgbClr val="CC00CC"/>
                </a:solidFill>
                <a:ea typeface="黑体" panose="02010609060101010101" pitchFamily="49" charset="-122"/>
              </a:rPr>
              <a:t>输出过程</a:t>
            </a:r>
            <a:endParaRPr lang="en-US" altLang="zh-CN" sz="3200" dirty="0">
              <a:solidFill>
                <a:srgbClr val="CC00CC"/>
              </a:solidFill>
              <a:ea typeface="黑体" panose="02010609060101010101" pitchFamily="49" charset="-122"/>
              <a:cs typeface="Times New Roman" panose="02020603050405020304" pitchFamily="18" charset="0"/>
            </a:endParaRPr>
          </a:p>
          <a:p>
            <a:pPr marL="990600" lvl="1" indent="-533400" eaLnBrk="1" hangingPunct="1">
              <a:lnSpc>
                <a:spcPct val="150000"/>
              </a:lnSpc>
              <a:buClr>
                <a:srgbClr val="FF0000"/>
              </a:buClr>
              <a:buFontTx/>
              <a:buChar char="•"/>
              <a:defRPr/>
            </a:pPr>
            <a:r>
              <a:rPr lang="en-US" altLang="zh-CN" sz="3200" dirty="0">
                <a:solidFill>
                  <a:srgbClr val="CC00CC"/>
                </a:solidFill>
                <a:ea typeface="黑体" panose="02010609060101010101" pitchFamily="49" charset="-122"/>
                <a:cs typeface="Times New Roman" panose="02020603050405020304" pitchFamily="18" charset="0"/>
              </a:rPr>
              <a:t>M/M/1/</a:t>
            </a:r>
            <a:r>
              <a:rPr lang="en-US" altLang="zh-CN" sz="3200" dirty="0">
                <a:solidFill>
                  <a:srgbClr val="CC00CC"/>
                </a:solidFill>
                <a:ea typeface="黑体" panose="02010609060101010101" pitchFamily="49" charset="-122"/>
                <a:cs typeface="Times New Roman" panose="02020603050405020304" pitchFamily="18" charset="0"/>
                <a:sym typeface="Symbol" panose="05050102010706020507" pitchFamily="18" charset="2"/>
              </a:rPr>
              <a:t></a:t>
            </a:r>
            <a:r>
              <a:rPr lang="zh-CN" altLang="en-US" sz="3200" dirty="0">
                <a:solidFill>
                  <a:srgbClr val="CC00CC"/>
                </a:solidFill>
                <a:ea typeface="黑体" panose="02010609060101010101" pitchFamily="49" charset="-122"/>
                <a:cs typeface="Times New Roman" panose="02020603050405020304" pitchFamily="18" charset="0"/>
                <a:sym typeface="Symbol" panose="05050102010706020507" pitchFamily="18" charset="2"/>
              </a:rPr>
              <a:t>应用举例</a:t>
            </a:r>
            <a:endParaRPr lang="zh-CN" altLang="en-US" sz="3200" dirty="0">
              <a:solidFill>
                <a:srgbClr val="CC00CC"/>
              </a:solidFill>
              <a:ea typeface="黑体" panose="02010609060101010101" pitchFamily="49" charset="-122"/>
              <a:cs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451BB727-0241-4A11-A3F9-227DBD68A4D8}"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dirty="0"/>
          </a:p>
        </p:txBody>
      </p:sp>
      <p:sp>
        <p:nvSpPr>
          <p:cNvPr id="5735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5B7F1F36-944F-486D-8B6C-D0FF09E11AA9}" type="slidenum">
              <a:rPr lang="zh-CN" altLang="en-US" sz="1800" smtClean="0">
                <a:solidFill>
                  <a:srgbClr val="00FF00"/>
                </a:solidFill>
                <a:latin typeface="宋体" panose="02010600030101010101" pitchFamily="2" charset="-122"/>
                <a:ea typeface="宋体" panose="02010600030101010101" pitchFamily="2" charset="-122"/>
              </a:rPr>
              <a:pPr/>
              <a:t>26</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5507">
                                            <p:txEl>
                                              <p:pRg st="1" end="1"/>
                                            </p:txEl>
                                          </p:spTgt>
                                        </p:tgtEl>
                                        <p:attrNameLst>
                                          <p:attrName>style.visibility</p:attrName>
                                        </p:attrNameLst>
                                      </p:cBhvr>
                                      <p:to>
                                        <p:strVal val="visible"/>
                                      </p:to>
                                    </p:set>
                                    <p:anim calcmode="lin" valueType="num">
                                      <p:cBhvr additive="base">
                                        <p:cTn id="11"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5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5507">
                                            <p:txEl>
                                              <p:pRg st="2" end="2"/>
                                            </p:txEl>
                                          </p:spTgt>
                                        </p:tgtEl>
                                        <p:attrNameLst>
                                          <p:attrName>style.visibility</p:attrName>
                                        </p:attrNameLst>
                                      </p:cBhvr>
                                      <p:to>
                                        <p:strVal val="visible"/>
                                      </p:to>
                                    </p:set>
                                    <p:anim calcmode="lin" valueType="num">
                                      <p:cBhvr additive="base">
                                        <p:cTn id="15"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5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5507">
                                            <p:txEl>
                                              <p:pRg st="3" end="3"/>
                                            </p:txEl>
                                          </p:spTgt>
                                        </p:tgtEl>
                                        <p:attrNameLst>
                                          <p:attrName>style.visibility</p:attrName>
                                        </p:attrNameLst>
                                      </p:cBhvr>
                                      <p:to>
                                        <p:strVal val="visible"/>
                                      </p:to>
                                    </p:set>
                                    <p:anim calcmode="lin" valueType="num">
                                      <p:cBhvr additive="base">
                                        <p:cTn id="19"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5507">
                                            <p:txEl>
                                              <p:pRg st="4" end="4"/>
                                            </p:txEl>
                                          </p:spTgt>
                                        </p:tgtEl>
                                        <p:attrNameLst>
                                          <p:attrName>style.visibility</p:attrName>
                                        </p:attrNameLst>
                                      </p:cBhvr>
                                      <p:to>
                                        <p:strVal val="visible"/>
                                      </p:to>
                                    </p:set>
                                    <p:anim calcmode="lin" valueType="num">
                                      <p:cBhvr additive="base">
                                        <p:cTn id="23"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55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5507">
                                            <p:txEl>
                                              <p:pRg st="5" end="5"/>
                                            </p:txEl>
                                          </p:spTgt>
                                        </p:tgtEl>
                                        <p:attrNameLst>
                                          <p:attrName>style.visibility</p:attrName>
                                        </p:attrNameLst>
                                      </p:cBhvr>
                                      <p:to>
                                        <p:strVal val="visible"/>
                                      </p:to>
                                    </p:set>
                                    <p:anim calcmode="lin" valueType="num">
                                      <p:cBhvr additive="base">
                                        <p:cTn id="27" dur="500" fill="hold"/>
                                        <p:tgtEl>
                                          <p:spTgt spid="4055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55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本讲主要内容</a:t>
            </a:r>
          </a:p>
        </p:txBody>
      </p:sp>
      <p:sp>
        <p:nvSpPr>
          <p:cNvPr id="411651" name="Rectangle 3"/>
          <p:cNvSpPr>
            <a:spLocks noGrp="1" noChangeArrowheads="1"/>
          </p:cNvSpPr>
          <p:nvPr>
            <p:ph idx="1"/>
          </p:nvPr>
        </p:nvSpPr>
        <p:spPr>
          <a:xfrm>
            <a:off x="1331913" y="1125538"/>
            <a:ext cx="7488237" cy="5119687"/>
          </a:xfrm>
        </p:spPr>
        <p:txBody>
          <a:bodyPr/>
          <a:lstStyle/>
          <a:p>
            <a:pPr eaLnBrk="1" hangingPunct="1">
              <a:lnSpc>
                <a:spcPct val="114000"/>
              </a:lnSpc>
              <a:spcBef>
                <a:spcPts val="600"/>
              </a:spcBef>
              <a:buClr>
                <a:srgbClr val="CC00CC"/>
              </a:buClr>
              <a:buFont typeface="Wingdings" panose="05000000000000000000" pitchFamily="2" charset="2"/>
              <a:buChar char="Ø"/>
            </a:pPr>
            <a:r>
              <a:rPr lang="zh-CN" altLang="en-US" sz="3600" smtClean="0">
                <a:solidFill>
                  <a:srgbClr val="0000FF"/>
                </a:solidFill>
                <a:ea typeface="黑体" panose="02010609060101010101" pitchFamily="49" charset="-122"/>
              </a:rPr>
              <a:t>排队论简介</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排队的概念</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基本的排队系统</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排队系统的基本组成</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经典排队系统的符号表示方法</a:t>
            </a:r>
            <a:endParaRPr lang="en-US" altLang="zh-CN" sz="3200" smtClean="0">
              <a:solidFill>
                <a:srgbClr val="CC00CC"/>
              </a:solidFill>
              <a:ea typeface="黑体" panose="02010609060101010101" pitchFamily="49" charset="-122"/>
            </a:endParaRPr>
          </a:p>
          <a:p>
            <a:pPr eaLnBrk="1" hangingPunct="1">
              <a:lnSpc>
                <a:spcPct val="114000"/>
              </a:lnSpc>
              <a:spcBef>
                <a:spcPts val="600"/>
              </a:spcBef>
              <a:buClr>
                <a:srgbClr val="CC00CC"/>
              </a:buClr>
              <a:buFont typeface="Wingdings" panose="05000000000000000000" pitchFamily="2" charset="2"/>
              <a:buChar char="Ø"/>
            </a:pPr>
            <a:r>
              <a:rPr lang="zh-CN" altLang="en-US" sz="3600" smtClean="0">
                <a:solidFill>
                  <a:srgbClr val="0000FF"/>
                </a:solidFill>
                <a:ea typeface="黑体" panose="02010609060101010101" pitchFamily="49" charset="-122"/>
              </a:rPr>
              <a:t>无限源的简单排队系统</a:t>
            </a:r>
            <a:r>
              <a:rPr lang="en-US" altLang="zh-CN" sz="3600" smtClean="0">
                <a:solidFill>
                  <a:srgbClr val="0000FF"/>
                </a:solidFill>
                <a:ea typeface="黑体" panose="02010609060101010101" pitchFamily="49" charset="-122"/>
              </a:rPr>
              <a:t>—M/M/1/</a:t>
            </a:r>
            <a:r>
              <a:rPr lang="en-US" altLang="zh-CN" sz="3600" smtClean="0">
                <a:solidFill>
                  <a:srgbClr val="0000FF"/>
                </a:solidFill>
                <a:ea typeface="黑体" panose="02010609060101010101" pitchFamily="49" charset="-122"/>
                <a:sym typeface="Symbol" panose="05050102010706020507" pitchFamily="18" charset="2"/>
              </a:rPr>
              <a:t></a:t>
            </a:r>
            <a:endParaRPr lang="en-US" altLang="zh-CN" sz="3600" smtClean="0">
              <a:solidFill>
                <a:srgbClr val="0000FF"/>
              </a:solidFill>
              <a:ea typeface="黑体" panose="02010609060101010101" pitchFamily="49" charset="-122"/>
            </a:endParaRP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问题的引入</a:t>
            </a:r>
          </a:p>
          <a:p>
            <a:pPr lvl="1" eaLnBrk="1" hangingPunct="1">
              <a:lnSpc>
                <a:spcPct val="114000"/>
              </a:lnSpc>
              <a:spcBef>
                <a:spcPts val="600"/>
              </a:spcBef>
              <a:buClr>
                <a:srgbClr val="FF0000"/>
              </a:buClr>
              <a:buFontTx/>
              <a:buChar char="•"/>
            </a:pPr>
            <a:r>
              <a:rPr lang="zh-CN" altLang="en-US" sz="3200" smtClean="0">
                <a:solidFill>
                  <a:srgbClr val="CC00CC"/>
                </a:solidFill>
                <a:ea typeface="黑体" panose="02010609060101010101" pitchFamily="49" charset="-122"/>
              </a:rPr>
              <a:t>队长</a:t>
            </a:r>
          </a:p>
        </p:txBody>
      </p:sp>
      <p:sp>
        <p:nvSpPr>
          <p:cNvPr id="5" name="日期占位符 3"/>
          <p:cNvSpPr>
            <a:spLocks noGrp="1"/>
          </p:cNvSpPr>
          <p:nvPr>
            <p:ph type="dt" sz="quarter" idx="10"/>
          </p:nvPr>
        </p:nvSpPr>
        <p:spPr/>
        <p:txBody>
          <a:bodyPr/>
          <a:lstStyle/>
          <a:p>
            <a:pPr>
              <a:defRPr/>
            </a:pPr>
            <a:fld id="{5035C259-8B88-4DAB-806C-6FF6331F39CE}"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a:t>信息与软件工程学院　顾小丰</a:t>
            </a:r>
            <a:endParaRPr lang="en-US" altLang="zh-CN" dirty="0"/>
          </a:p>
        </p:txBody>
      </p:sp>
      <p:sp>
        <p:nvSpPr>
          <p:cNvPr id="1024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2AE7951F-E054-43A7-80D5-C83FDD260E3F}" type="slidenum">
              <a:rPr lang="zh-CN" altLang="en-US" sz="1800" smtClean="0">
                <a:solidFill>
                  <a:srgbClr val="00FF00"/>
                </a:solidFill>
                <a:latin typeface="宋体" panose="02010600030101010101" pitchFamily="2" charset="-122"/>
                <a:ea typeface="宋体" panose="02010600030101010101" pitchFamily="2" charset="-122"/>
              </a:rPr>
              <a:pPr/>
              <a:t>3</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 calcmode="lin" valueType="num">
                                      <p:cBhvr additive="base">
                                        <p:cTn id="17"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1651">
                                            <p:txEl>
                                              <p:pRg st="3" end="3"/>
                                            </p:txEl>
                                          </p:spTgt>
                                        </p:tgtEl>
                                        <p:attrNameLst>
                                          <p:attrName>style.visibility</p:attrName>
                                        </p:attrNameLst>
                                      </p:cBhvr>
                                      <p:to>
                                        <p:strVal val="visible"/>
                                      </p:to>
                                    </p:set>
                                    <p:anim calcmode="lin" valueType="num">
                                      <p:cBhvr additive="base">
                                        <p:cTn id="21"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1651">
                                            <p:txEl>
                                              <p:pRg st="5" end="5"/>
                                            </p:txEl>
                                          </p:spTgt>
                                        </p:tgtEl>
                                        <p:attrNameLst>
                                          <p:attrName>style.visibility</p:attrName>
                                        </p:attrNameLst>
                                      </p:cBhvr>
                                      <p:to>
                                        <p:strVal val="visible"/>
                                      </p:to>
                                    </p:set>
                                    <p:anim calcmode="lin" valueType="num">
                                      <p:cBhvr additive="base">
                                        <p:cTn id="31"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1651">
                                            <p:txEl>
                                              <p:pRg st="6" end="6"/>
                                            </p:txEl>
                                          </p:spTgt>
                                        </p:tgtEl>
                                        <p:attrNameLst>
                                          <p:attrName>style.visibility</p:attrName>
                                        </p:attrNameLst>
                                      </p:cBhvr>
                                      <p:to>
                                        <p:strVal val="visible"/>
                                      </p:to>
                                    </p:set>
                                    <p:anim calcmode="lin" valueType="num">
                                      <p:cBhvr additive="base">
                                        <p:cTn id="37"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1651">
                                            <p:txEl>
                                              <p:pRg st="7" end="7"/>
                                            </p:txEl>
                                          </p:spTgt>
                                        </p:tgtEl>
                                        <p:attrNameLst>
                                          <p:attrName>style.visibility</p:attrName>
                                        </p:attrNameLst>
                                      </p:cBhvr>
                                      <p:to>
                                        <p:strVal val="visible"/>
                                      </p:to>
                                    </p:set>
                                    <p:anim calcmode="lin" valueType="num">
                                      <p:cBhvr additive="base">
                                        <p:cTn id="41"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第四章  排队论简介</a:t>
            </a:r>
          </a:p>
        </p:txBody>
      </p:sp>
      <p:sp>
        <p:nvSpPr>
          <p:cNvPr id="259075" name="Rectangle 3"/>
          <p:cNvSpPr>
            <a:spLocks noGrp="1" noChangeArrowheads="1"/>
          </p:cNvSpPr>
          <p:nvPr>
            <p:ph idx="1"/>
          </p:nvPr>
        </p:nvSpPr>
        <p:spPr>
          <a:xfrm>
            <a:off x="1042988" y="1120775"/>
            <a:ext cx="7758112" cy="5341938"/>
          </a:xfrm>
        </p:spPr>
        <p:txBody>
          <a:bodyPr/>
          <a:lstStyle/>
          <a:p>
            <a:pPr algn="just" eaLnBrk="1" hangingPunct="1">
              <a:buClr>
                <a:srgbClr val="FF0000"/>
              </a:buClr>
              <a:buFont typeface="Wingdings" panose="05000000000000000000" pitchFamily="2" charset="2"/>
              <a:buChar char="v"/>
            </a:pPr>
            <a:r>
              <a:rPr lang="zh-CN" altLang="en-US" smtClean="0">
                <a:solidFill>
                  <a:srgbClr val="CC00CC"/>
                </a:solidFill>
                <a:ea typeface="黑体" panose="02010609060101010101" pitchFamily="49" charset="-122"/>
              </a:rPr>
              <a:t>排队论</a:t>
            </a:r>
            <a:r>
              <a:rPr lang="zh-CN" altLang="en-US" smtClean="0">
                <a:solidFill>
                  <a:srgbClr val="0000FF"/>
                </a:solidFill>
                <a:ea typeface="黑体" panose="02010609060101010101" pitchFamily="49" charset="-122"/>
              </a:rPr>
              <a:t>，又称为</a:t>
            </a:r>
            <a:r>
              <a:rPr lang="zh-CN" altLang="en-US" smtClean="0">
                <a:solidFill>
                  <a:srgbClr val="CC00CC"/>
                </a:solidFill>
                <a:ea typeface="黑体" panose="02010609060101010101" pitchFamily="49" charset="-122"/>
              </a:rPr>
              <a:t>随机服务系统理论</a:t>
            </a:r>
            <a:r>
              <a:rPr lang="zh-CN" altLang="en-US" smtClean="0">
                <a:solidFill>
                  <a:srgbClr val="0000FF"/>
                </a:solidFill>
                <a:ea typeface="黑体" panose="02010609060101010101" pitchFamily="49" charset="-122"/>
              </a:rPr>
              <a:t>，是研究拥挤现象的一门学科，它通过研究各种服务系统在排队等待中的概率特性，来解决系统的最优设计和最优控制。</a:t>
            </a:r>
          </a:p>
          <a:p>
            <a:pPr algn="just" eaLnBrk="1" hangingPunct="1">
              <a:spcBef>
                <a:spcPct val="50000"/>
              </a:spcBef>
              <a:buClr>
                <a:srgbClr val="FF0000"/>
              </a:buClr>
              <a:buFont typeface="Wingdings" panose="05000000000000000000" pitchFamily="2" charset="2"/>
              <a:buChar char="v"/>
            </a:pPr>
            <a:r>
              <a:rPr lang="zh-CN" altLang="en-US" smtClean="0">
                <a:solidFill>
                  <a:srgbClr val="0000FF"/>
                </a:solidFill>
                <a:ea typeface="黑体" panose="02010609060101010101" pitchFamily="49" charset="-122"/>
              </a:rPr>
              <a:t>排队论起源于</a:t>
            </a:r>
            <a:r>
              <a:rPr lang="en-US" altLang="zh-CN" smtClean="0">
                <a:solidFill>
                  <a:srgbClr val="0000FF"/>
                </a:solidFill>
                <a:ea typeface="黑体" panose="02010609060101010101" pitchFamily="49" charset="-122"/>
              </a:rPr>
              <a:t>20</a:t>
            </a:r>
            <a:r>
              <a:rPr lang="zh-CN" altLang="en-US" smtClean="0">
                <a:solidFill>
                  <a:srgbClr val="0000FF"/>
                </a:solidFill>
                <a:ea typeface="黑体" panose="02010609060101010101" pitchFamily="49" charset="-122"/>
              </a:rPr>
              <a:t>世纪初丹麦电信工程师</a:t>
            </a:r>
            <a:r>
              <a:rPr lang="en-US" altLang="zh-CN" smtClean="0">
                <a:solidFill>
                  <a:srgbClr val="0000FF"/>
                </a:solidFill>
                <a:ea typeface="黑体" panose="02010609060101010101" pitchFamily="49" charset="-122"/>
              </a:rPr>
              <a:t>A.K. Erlang</a:t>
            </a:r>
            <a:r>
              <a:rPr lang="zh-CN" altLang="en-US" smtClean="0">
                <a:solidFill>
                  <a:srgbClr val="0000FF"/>
                </a:solidFill>
                <a:ea typeface="黑体" panose="02010609060101010101" pitchFamily="49" charset="-122"/>
              </a:rPr>
              <a:t>对电信系统的研究，现已发展成为一门应用广泛的学科，在电信、交通运输、生产与库存管理、计算机系统设计、计算机通信网络、军事作战、柔性制造系统和系统可靠性等众多领域，有着非常重要的应用。</a:t>
            </a:r>
          </a:p>
        </p:txBody>
      </p:sp>
      <p:sp>
        <p:nvSpPr>
          <p:cNvPr id="4" name="日期占位符 3"/>
          <p:cNvSpPr>
            <a:spLocks noGrp="1"/>
          </p:cNvSpPr>
          <p:nvPr>
            <p:ph type="dt" sz="quarter" idx="10"/>
          </p:nvPr>
        </p:nvSpPr>
        <p:spPr/>
        <p:txBody>
          <a:bodyPr/>
          <a:lstStyle/>
          <a:p>
            <a:pPr>
              <a:defRPr/>
            </a:pPr>
            <a:fld id="{467FE4F1-2836-48CB-9397-0AE7DA91D10A}"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229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02741472-33B4-43D3-960E-A2445FF6CEAF}" type="slidenum">
              <a:rPr lang="zh-CN" altLang="en-US" sz="1800" smtClean="0">
                <a:solidFill>
                  <a:srgbClr val="00FF00"/>
                </a:solidFill>
                <a:latin typeface="宋体" panose="02010600030101010101" pitchFamily="2" charset="-122"/>
                <a:ea typeface="宋体" panose="02010600030101010101" pitchFamily="2" charset="-122"/>
              </a:rPr>
              <a:pPr/>
              <a:t>4</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 calcmode="lin" valueType="num">
                                      <p:cBhvr>
                                        <p:cTn id="7" dur="1000" fill="hold"/>
                                        <p:tgtEl>
                                          <p:spTgt spid="2590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5907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5907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907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59075">
                                            <p:txEl>
                                              <p:pRg st="1" end="1"/>
                                            </p:txEl>
                                          </p:spTgt>
                                        </p:tgtEl>
                                        <p:attrNameLst>
                                          <p:attrName>style.visibility</p:attrName>
                                        </p:attrNameLst>
                                      </p:cBhvr>
                                      <p:to>
                                        <p:strVal val="visible"/>
                                      </p:to>
                                    </p:set>
                                    <p:anim calcmode="lin" valueType="num">
                                      <p:cBhvr>
                                        <p:cTn id="15" dur="1000" fill="hold"/>
                                        <p:tgtEl>
                                          <p:spTgt spid="25907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5907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5907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5907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pPr eaLnBrk="1" hangingPunct="1"/>
            <a:r>
              <a:rPr lang="zh-CN" altLang="en-US" smtClean="0">
                <a:ea typeface="黑体" panose="02010609060101010101" pitchFamily="49" charset="-122"/>
              </a:rPr>
              <a:t>排队的概念</a:t>
            </a:r>
          </a:p>
        </p:txBody>
      </p:sp>
      <p:sp>
        <p:nvSpPr>
          <p:cNvPr id="260099" name="Rectangle 1027"/>
          <p:cNvSpPr>
            <a:spLocks noGrp="1" noChangeArrowheads="1"/>
          </p:cNvSpPr>
          <p:nvPr>
            <p:ph idx="1"/>
          </p:nvPr>
        </p:nvSpPr>
        <p:spPr>
          <a:xfrm>
            <a:off x="1138238" y="1125538"/>
            <a:ext cx="7681912" cy="5106987"/>
          </a:xfrm>
        </p:spPr>
        <p:txBody>
          <a:bodyPr/>
          <a:lstStyle/>
          <a:p>
            <a:pPr algn="just" eaLnBrk="1" hangingPunct="1">
              <a:spcBef>
                <a:spcPct val="30000"/>
              </a:spcBef>
              <a:buFont typeface="Wingdings" panose="05000000000000000000" pitchFamily="2" charset="2"/>
              <a:buNone/>
            </a:pPr>
            <a:r>
              <a:rPr lang="en-US" altLang="zh-CN" sz="3600" smtClean="0">
                <a:ea typeface="黑体" panose="02010609060101010101" pitchFamily="49" charset="-122"/>
              </a:rPr>
              <a:t>	</a:t>
            </a:r>
            <a:r>
              <a:rPr lang="zh-CN" altLang="en-US" sz="3600" smtClean="0">
                <a:ea typeface="黑体" panose="02010609060101010101" pitchFamily="49" charset="-122"/>
              </a:rPr>
              <a:t>排队是日常生活和工作中常见的现象，由两个方面构成：</a:t>
            </a:r>
          </a:p>
          <a:p>
            <a:pPr algn="just" eaLnBrk="1" hangingPunct="1">
              <a:spcBef>
                <a:spcPct val="30000"/>
              </a:spcBef>
              <a:buClr>
                <a:srgbClr val="CC00CC"/>
              </a:buClr>
            </a:pPr>
            <a:r>
              <a:rPr lang="zh-CN" altLang="en-US" sz="3600" smtClean="0">
                <a:ea typeface="黑体" panose="02010609060101010101" pitchFamily="49" charset="-122"/>
              </a:rPr>
              <a:t>要求得到服务</a:t>
            </a:r>
            <a:r>
              <a:rPr lang="en-US" altLang="zh-CN" sz="3600" smtClean="0">
                <a:ea typeface="黑体" panose="02010609060101010101" pitchFamily="49" charset="-122"/>
              </a:rPr>
              <a:t>——</a:t>
            </a:r>
            <a:r>
              <a:rPr lang="zh-CN" altLang="en-US" sz="3600" smtClean="0">
                <a:solidFill>
                  <a:srgbClr val="0000FF"/>
                </a:solidFill>
                <a:ea typeface="黑体" panose="02010609060101010101" pitchFamily="49" charset="-122"/>
              </a:rPr>
              <a:t>顾客</a:t>
            </a:r>
          </a:p>
          <a:p>
            <a:pPr algn="just" eaLnBrk="1" hangingPunct="1">
              <a:spcBef>
                <a:spcPct val="30000"/>
              </a:spcBef>
              <a:buClr>
                <a:srgbClr val="CC00CC"/>
              </a:buClr>
            </a:pPr>
            <a:r>
              <a:rPr lang="zh-CN" altLang="en-US" sz="3600" smtClean="0">
                <a:ea typeface="黑体" panose="02010609060101010101" pitchFamily="49" charset="-122"/>
              </a:rPr>
              <a:t>提供服务</a:t>
            </a:r>
            <a:r>
              <a:rPr lang="en-US" altLang="zh-CN" sz="3600" smtClean="0">
                <a:ea typeface="黑体" panose="02010609060101010101" pitchFamily="49" charset="-122"/>
              </a:rPr>
              <a:t>——</a:t>
            </a:r>
            <a:r>
              <a:rPr lang="zh-CN" altLang="en-US" sz="3600" smtClean="0">
                <a:solidFill>
                  <a:srgbClr val="0000FF"/>
                </a:solidFill>
                <a:ea typeface="黑体" panose="02010609060101010101" pitchFamily="49" charset="-122"/>
              </a:rPr>
              <a:t>服务员或服务台</a:t>
            </a:r>
          </a:p>
          <a:p>
            <a:pPr algn="just" eaLnBrk="1" hangingPunct="1">
              <a:spcBef>
                <a:spcPct val="30000"/>
              </a:spcBef>
              <a:buClr>
                <a:srgbClr val="CC00CC"/>
              </a:buClr>
            </a:pPr>
            <a:r>
              <a:rPr lang="zh-CN" altLang="en-US" sz="3600" smtClean="0">
                <a:solidFill>
                  <a:srgbClr val="0000FF"/>
                </a:solidFill>
                <a:ea typeface="黑体" panose="02010609060101010101" pitchFamily="49" charset="-122"/>
              </a:rPr>
              <a:t>顾客与服务台</a:t>
            </a:r>
            <a:r>
              <a:rPr lang="en-US" altLang="zh-CN" sz="3600" smtClean="0">
                <a:solidFill>
                  <a:srgbClr val="0000FF"/>
                </a:solidFill>
                <a:ea typeface="黑体" panose="02010609060101010101" pitchFamily="49" charset="-122"/>
              </a:rPr>
              <a:t>(</a:t>
            </a:r>
            <a:r>
              <a:rPr lang="zh-CN" altLang="en-US" sz="3600" smtClean="0">
                <a:solidFill>
                  <a:srgbClr val="0000FF"/>
                </a:solidFill>
                <a:ea typeface="黑体" panose="02010609060101010101" pitchFamily="49" charset="-122"/>
              </a:rPr>
              <a:t>二者缺一不可</a:t>
            </a:r>
            <a:r>
              <a:rPr lang="en-US" altLang="zh-CN" sz="3600" smtClean="0">
                <a:solidFill>
                  <a:srgbClr val="0000FF"/>
                </a:solidFill>
                <a:ea typeface="黑体" panose="02010609060101010101" pitchFamily="49" charset="-122"/>
              </a:rPr>
              <a:t>)</a:t>
            </a:r>
            <a:r>
              <a:rPr lang="zh-CN" altLang="en-US" sz="3600" smtClean="0">
                <a:solidFill>
                  <a:srgbClr val="0000FF"/>
                </a:solidFill>
                <a:ea typeface="黑体" panose="02010609060101010101" pitchFamily="49" charset="-122"/>
              </a:rPr>
              <a:t>就构成一个</a:t>
            </a:r>
            <a:r>
              <a:rPr lang="zh-CN" altLang="en-US" sz="3600" smtClean="0">
                <a:solidFill>
                  <a:srgbClr val="CC00CC"/>
                </a:solidFill>
                <a:ea typeface="黑体" panose="02010609060101010101" pitchFamily="49" charset="-122"/>
              </a:rPr>
              <a:t>排队系统</a:t>
            </a:r>
            <a:r>
              <a:rPr lang="zh-CN" altLang="en-US" sz="3600" smtClean="0">
                <a:solidFill>
                  <a:srgbClr val="0000FF"/>
                </a:solidFill>
                <a:ea typeface="黑体" panose="02010609060101010101" pitchFamily="49" charset="-122"/>
              </a:rPr>
              <a:t>，或称为</a:t>
            </a:r>
            <a:r>
              <a:rPr lang="zh-CN" altLang="en-US" sz="3600" smtClean="0">
                <a:solidFill>
                  <a:srgbClr val="CC00CC"/>
                </a:solidFill>
                <a:ea typeface="黑体" panose="02010609060101010101" pitchFamily="49" charset="-122"/>
              </a:rPr>
              <a:t>随机服务系统</a:t>
            </a:r>
            <a:r>
              <a:rPr lang="zh-CN" altLang="en-US" sz="3600" smtClean="0">
                <a:solidFill>
                  <a:srgbClr val="0000FF"/>
                </a:solidFill>
                <a:ea typeface="黑体" panose="02010609060101010101" pitchFamily="49" charset="-122"/>
              </a:rPr>
              <a:t>。</a:t>
            </a:r>
          </a:p>
        </p:txBody>
      </p:sp>
      <p:sp>
        <p:nvSpPr>
          <p:cNvPr id="4" name="日期占位符 3"/>
          <p:cNvSpPr>
            <a:spLocks noGrp="1"/>
          </p:cNvSpPr>
          <p:nvPr>
            <p:ph type="dt" sz="quarter" idx="10"/>
          </p:nvPr>
        </p:nvSpPr>
        <p:spPr/>
        <p:txBody>
          <a:bodyPr/>
          <a:lstStyle/>
          <a:p>
            <a:pPr>
              <a:defRPr/>
            </a:pPr>
            <a:fld id="{5FDCFD98-458F-45E6-BBB0-8F26B5F98912}"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434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D7D7AD48-6FE6-49F8-853E-8D1369BB3F05}" type="slidenum">
              <a:rPr lang="zh-CN" altLang="en-US" sz="1800" smtClean="0">
                <a:solidFill>
                  <a:srgbClr val="00FF00"/>
                </a:solidFill>
                <a:latin typeface="宋体" panose="02010600030101010101" pitchFamily="2" charset="-122"/>
                <a:ea typeface="宋体" panose="02010600030101010101" pitchFamily="2" charset="-122"/>
              </a:rPr>
              <a:pPr/>
              <a:t>5</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0099">
                                            <p:txEl>
                                              <p:pRg st="3" end="3"/>
                                            </p:txEl>
                                          </p:spTgt>
                                        </p:tgtEl>
                                        <p:attrNameLst>
                                          <p:attrName>style.visibility</p:attrName>
                                        </p:attrNameLst>
                                      </p:cBhvr>
                                      <p:to>
                                        <p:strVal val="visible"/>
                                      </p:to>
                                    </p:set>
                                    <p:anim calcmode="lin" valueType="num">
                                      <p:cBhvr additive="base">
                                        <p:cTn id="25" dur="5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基本的排队系统</a:t>
            </a:r>
          </a:p>
        </p:txBody>
      </p:sp>
      <p:sp>
        <p:nvSpPr>
          <p:cNvPr id="261123" name="Rectangle 3"/>
          <p:cNvSpPr>
            <a:spLocks noGrp="1" noChangeArrowheads="1"/>
          </p:cNvSpPr>
          <p:nvPr>
            <p:ph idx="1"/>
          </p:nvPr>
        </p:nvSpPr>
        <p:spPr>
          <a:xfrm>
            <a:off x="1143000" y="1123950"/>
            <a:ext cx="7772400" cy="438150"/>
          </a:xfrm>
        </p:spPr>
        <p:txBody>
          <a:bodyPr/>
          <a:lstStyle/>
          <a:p>
            <a:pPr marL="457200" indent="-457200" eaLnBrk="1" hangingPunct="1"/>
            <a:r>
              <a:rPr lang="zh-CN" altLang="en-US" sz="2400" smtClean="0">
                <a:ea typeface="黑体" panose="02010609060101010101" pitchFamily="49" charset="-122"/>
              </a:rPr>
              <a:t>单服务员</a:t>
            </a:r>
            <a:r>
              <a:rPr lang="en-US" altLang="zh-CN" sz="2400" smtClean="0">
                <a:ea typeface="黑体" panose="02010609060101010101" pitchFamily="49" charset="-122"/>
              </a:rPr>
              <a:t>(</a:t>
            </a:r>
            <a:r>
              <a:rPr lang="zh-CN" altLang="en-US" sz="2400" smtClean="0">
                <a:ea typeface="黑体" panose="02010609060101010101" pitchFamily="49" charset="-122"/>
              </a:rPr>
              <a:t>台</a:t>
            </a:r>
            <a:r>
              <a:rPr lang="en-US" altLang="zh-CN" sz="2400" smtClean="0">
                <a:ea typeface="黑体" panose="02010609060101010101" pitchFamily="49" charset="-122"/>
              </a:rPr>
              <a:t>)</a:t>
            </a:r>
            <a:r>
              <a:rPr lang="zh-CN" altLang="en-US" sz="2400" smtClean="0">
                <a:ea typeface="黑体" panose="02010609060101010101" pitchFamily="49" charset="-122"/>
              </a:rPr>
              <a:t>的排队系统</a:t>
            </a:r>
          </a:p>
        </p:txBody>
      </p:sp>
      <p:sp>
        <p:nvSpPr>
          <p:cNvPr id="334" name="日期占位符 3"/>
          <p:cNvSpPr>
            <a:spLocks noGrp="1"/>
          </p:cNvSpPr>
          <p:nvPr>
            <p:ph type="dt" sz="quarter" idx="10"/>
          </p:nvPr>
        </p:nvSpPr>
        <p:spPr/>
        <p:txBody>
          <a:bodyPr/>
          <a:lstStyle/>
          <a:p>
            <a:pPr>
              <a:defRPr/>
            </a:pPr>
            <a:fld id="{E1858ADD-F236-4316-A498-5BA0AFC552A7}" type="datetime1">
              <a:rPr lang="zh-CN" altLang="en-US"/>
              <a:pPr>
                <a:defRPr/>
              </a:pPr>
              <a:t>2018/12/13</a:t>
            </a:fld>
            <a:endParaRPr lang="en-US" altLang="zh-CN"/>
          </a:p>
        </p:txBody>
      </p:sp>
      <p:sp>
        <p:nvSpPr>
          <p:cNvPr id="33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1124" name="Rectangle 4"/>
          <p:cNvSpPr>
            <a:spLocks noChangeArrowheads="1"/>
          </p:cNvSpPr>
          <p:nvPr/>
        </p:nvSpPr>
        <p:spPr bwMode="auto">
          <a:xfrm>
            <a:off x="1066800" y="2114550"/>
            <a:ext cx="7848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AutoNum type="arabicPeriod" startAt="2"/>
            </a:pPr>
            <a:r>
              <a:rPr lang="zh-CN" altLang="en-US" sz="2400"/>
              <a:t>多服务员</a:t>
            </a:r>
            <a:r>
              <a:rPr lang="en-US" altLang="zh-CN" sz="2400"/>
              <a:t>(</a:t>
            </a:r>
            <a:r>
              <a:rPr lang="zh-CN" altLang="en-US" sz="2400"/>
              <a:t>台</a:t>
            </a:r>
            <a:r>
              <a:rPr lang="en-US" altLang="zh-CN" sz="2400"/>
              <a:t>)</a:t>
            </a:r>
            <a:r>
              <a:rPr lang="zh-CN" altLang="en-US" sz="2400"/>
              <a:t>的排队系统</a:t>
            </a:r>
          </a:p>
        </p:txBody>
      </p:sp>
      <p:grpSp>
        <p:nvGrpSpPr>
          <p:cNvPr id="2" name="Group 5"/>
          <p:cNvGrpSpPr>
            <a:grpSpLocks/>
          </p:cNvGrpSpPr>
          <p:nvPr/>
        </p:nvGrpSpPr>
        <p:grpSpPr bwMode="auto">
          <a:xfrm>
            <a:off x="2462213" y="1506538"/>
            <a:ext cx="5310187" cy="627062"/>
            <a:chOff x="1551" y="1045"/>
            <a:chExt cx="3345" cy="395"/>
          </a:xfrm>
        </p:grpSpPr>
        <p:sp>
          <p:nvSpPr>
            <p:cNvPr id="16679" name="Line 6"/>
            <p:cNvSpPr>
              <a:spLocks noChangeShapeType="1"/>
            </p:cNvSpPr>
            <p:nvPr/>
          </p:nvSpPr>
          <p:spPr bwMode="auto">
            <a:xfrm>
              <a:off x="1776" y="130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680" name="Rectangle 7"/>
            <p:cNvSpPr>
              <a:spLocks noChangeArrowheads="1"/>
            </p:cNvSpPr>
            <p:nvPr/>
          </p:nvSpPr>
          <p:spPr bwMode="auto">
            <a:xfrm>
              <a:off x="1551" y="104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顾客到达</a:t>
              </a:r>
            </a:p>
          </p:txBody>
        </p:sp>
        <p:sp>
          <p:nvSpPr>
            <p:cNvPr id="16681" name="Rectangle 8"/>
            <p:cNvSpPr>
              <a:spLocks noChangeArrowheads="1"/>
            </p:cNvSpPr>
            <p:nvPr/>
          </p:nvSpPr>
          <p:spPr bwMode="auto">
            <a:xfrm>
              <a:off x="2460" y="114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sp>
          <p:nvSpPr>
            <p:cNvPr id="16682" name="Line 9"/>
            <p:cNvSpPr>
              <a:spLocks noChangeShapeType="1"/>
            </p:cNvSpPr>
            <p:nvPr/>
          </p:nvSpPr>
          <p:spPr bwMode="auto">
            <a:xfrm>
              <a:off x="3744" y="1294"/>
              <a:ext cx="10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683" name="Rectangle 10"/>
            <p:cNvSpPr>
              <a:spLocks noChangeArrowheads="1"/>
            </p:cNvSpPr>
            <p:nvPr/>
          </p:nvSpPr>
          <p:spPr bwMode="auto">
            <a:xfrm>
              <a:off x="3814" y="1045"/>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服务完成离去</a:t>
              </a:r>
            </a:p>
          </p:txBody>
        </p:sp>
        <p:sp>
          <p:nvSpPr>
            <p:cNvPr id="16684" name="AutoShape 11"/>
            <p:cNvSpPr>
              <a:spLocks noChangeArrowheads="1"/>
            </p:cNvSpPr>
            <p:nvPr/>
          </p:nvSpPr>
          <p:spPr bwMode="auto">
            <a:xfrm>
              <a:off x="3168" y="1150"/>
              <a:ext cx="576" cy="240"/>
            </a:xfrm>
            <a:prstGeom prst="wedgeRoundRectCallout">
              <a:avLst>
                <a:gd name="adj1" fmla="val -63542"/>
                <a:gd name="adj2" fmla="val -10000"/>
                <a:gd name="adj3" fmla="val 16667"/>
              </a:avLst>
            </a:prstGeom>
            <a:solidFill>
              <a:srgbClr val="CCFFFF"/>
            </a:solidFill>
            <a:ln w="9525">
              <a:solidFill>
                <a:srgbClr val="FF0000"/>
              </a:solidFill>
              <a:miter lim="800000"/>
              <a:headEnd/>
              <a:tailEnd/>
            </a:ln>
          </p:spPr>
          <p:txBody>
            <a:bodyPr lIns="36000" tIns="36000" rIns="36000" bIns="7200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000">
                  <a:solidFill>
                    <a:srgbClr val="0000FF"/>
                  </a:solidFill>
                </a:rPr>
                <a:t>服务员</a:t>
              </a:r>
            </a:p>
          </p:txBody>
        </p:sp>
        <p:grpSp>
          <p:nvGrpSpPr>
            <p:cNvPr id="16685" name="Group 12"/>
            <p:cNvGrpSpPr>
              <a:grpSpLocks/>
            </p:cNvGrpSpPr>
            <p:nvPr/>
          </p:nvGrpSpPr>
          <p:grpSpPr bwMode="auto">
            <a:xfrm>
              <a:off x="2292" y="1104"/>
              <a:ext cx="204" cy="328"/>
              <a:chOff x="1696" y="1680"/>
              <a:chExt cx="204" cy="328"/>
            </a:xfrm>
          </p:grpSpPr>
          <p:sp>
            <p:nvSpPr>
              <p:cNvPr id="16710" name="Oval 13"/>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711" name="Line 14"/>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12" name="Arc 15"/>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713" name="Line 16"/>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14" name="Line 17"/>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15" name="Line 18"/>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16" name="Line 19"/>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17" name="Line 20"/>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18" name="Line 21"/>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19" name="Arc 22"/>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720" name="Oval 23"/>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686" name="Group 24"/>
            <p:cNvGrpSpPr>
              <a:grpSpLocks/>
            </p:cNvGrpSpPr>
            <p:nvPr/>
          </p:nvGrpSpPr>
          <p:grpSpPr bwMode="auto">
            <a:xfrm>
              <a:off x="2688" y="1112"/>
              <a:ext cx="204" cy="328"/>
              <a:chOff x="1696" y="1680"/>
              <a:chExt cx="204" cy="328"/>
            </a:xfrm>
          </p:grpSpPr>
          <p:sp>
            <p:nvSpPr>
              <p:cNvPr id="16699" name="Oval 25"/>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700" name="Line 26"/>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01" name="Arc 27"/>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702" name="Line 28"/>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03" name="Line 29"/>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04" name="Line 30"/>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05" name="Line 31"/>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06" name="Line 32"/>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07" name="Line 33"/>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08" name="Arc 34"/>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709" name="Oval 35"/>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687" name="Group 36"/>
            <p:cNvGrpSpPr>
              <a:grpSpLocks/>
            </p:cNvGrpSpPr>
            <p:nvPr/>
          </p:nvGrpSpPr>
          <p:grpSpPr bwMode="auto">
            <a:xfrm>
              <a:off x="2916" y="1104"/>
              <a:ext cx="204" cy="328"/>
              <a:chOff x="1696" y="1680"/>
              <a:chExt cx="204" cy="328"/>
            </a:xfrm>
          </p:grpSpPr>
          <p:sp>
            <p:nvSpPr>
              <p:cNvPr id="16688" name="Oval 37"/>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689" name="Line 38"/>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90" name="Arc 39"/>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91" name="Line 40"/>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92" name="Line 41"/>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93" name="Line 42"/>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94" name="Line 43"/>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95" name="Line 44"/>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96" name="Line 45"/>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97" name="Arc 46"/>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98" name="Oval 47"/>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grpSp>
        <p:nvGrpSpPr>
          <p:cNvPr id="6" name="Group 48"/>
          <p:cNvGrpSpPr>
            <a:grpSpLocks/>
          </p:cNvGrpSpPr>
          <p:nvPr/>
        </p:nvGrpSpPr>
        <p:grpSpPr bwMode="auto">
          <a:xfrm>
            <a:off x="1066800" y="2362200"/>
            <a:ext cx="7848600" cy="1600200"/>
            <a:chOff x="672" y="1680"/>
            <a:chExt cx="4944" cy="1008"/>
          </a:xfrm>
        </p:grpSpPr>
        <p:sp>
          <p:nvSpPr>
            <p:cNvPr id="16604" name="Line 49"/>
            <p:cNvSpPr>
              <a:spLocks noChangeShapeType="1"/>
            </p:cNvSpPr>
            <p:nvPr/>
          </p:nvSpPr>
          <p:spPr bwMode="auto">
            <a:xfrm>
              <a:off x="4198" y="1956"/>
              <a:ext cx="43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05" name="Line 50"/>
            <p:cNvSpPr>
              <a:spLocks noChangeShapeType="1"/>
            </p:cNvSpPr>
            <p:nvPr/>
          </p:nvSpPr>
          <p:spPr bwMode="auto">
            <a:xfrm flipV="1">
              <a:off x="4198" y="2196"/>
              <a:ext cx="43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06" name="Line 51"/>
            <p:cNvSpPr>
              <a:spLocks noChangeShapeType="1"/>
            </p:cNvSpPr>
            <p:nvPr/>
          </p:nvSpPr>
          <p:spPr bwMode="auto">
            <a:xfrm>
              <a:off x="1687" y="220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607" name="Rectangle 52"/>
            <p:cNvSpPr>
              <a:spLocks noChangeArrowheads="1"/>
            </p:cNvSpPr>
            <p:nvPr/>
          </p:nvSpPr>
          <p:spPr bwMode="auto">
            <a:xfrm>
              <a:off x="1462" y="194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顾客到达</a:t>
              </a:r>
            </a:p>
          </p:txBody>
        </p:sp>
        <p:sp>
          <p:nvSpPr>
            <p:cNvPr id="16608" name="Rectangle 53"/>
            <p:cNvSpPr>
              <a:spLocks noChangeArrowheads="1"/>
            </p:cNvSpPr>
            <p:nvPr/>
          </p:nvSpPr>
          <p:spPr bwMode="auto">
            <a:xfrm>
              <a:off x="3708" y="217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sp>
          <p:nvSpPr>
            <p:cNvPr id="16609" name="Line 54"/>
            <p:cNvSpPr>
              <a:spLocks noChangeShapeType="1"/>
            </p:cNvSpPr>
            <p:nvPr/>
          </p:nvSpPr>
          <p:spPr bwMode="auto">
            <a:xfrm>
              <a:off x="4198" y="2196"/>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610" name="Rectangle 55"/>
            <p:cNvSpPr>
              <a:spLocks noChangeArrowheads="1"/>
            </p:cNvSpPr>
            <p:nvPr/>
          </p:nvSpPr>
          <p:spPr bwMode="auto">
            <a:xfrm>
              <a:off x="4534" y="1947"/>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服务完成离去</a:t>
              </a:r>
            </a:p>
          </p:txBody>
        </p:sp>
        <p:sp>
          <p:nvSpPr>
            <p:cNvPr id="16611" name="Line 56"/>
            <p:cNvSpPr>
              <a:spLocks noChangeShapeType="1"/>
            </p:cNvSpPr>
            <p:nvPr/>
          </p:nvSpPr>
          <p:spPr bwMode="auto">
            <a:xfrm>
              <a:off x="2806" y="2196"/>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612" name="Line 57"/>
            <p:cNvSpPr>
              <a:spLocks noChangeShapeType="1"/>
            </p:cNvSpPr>
            <p:nvPr/>
          </p:nvSpPr>
          <p:spPr bwMode="auto">
            <a:xfrm flipV="1">
              <a:off x="2806" y="1956"/>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613" name="Line 58"/>
            <p:cNvSpPr>
              <a:spLocks noChangeShapeType="1"/>
            </p:cNvSpPr>
            <p:nvPr/>
          </p:nvSpPr>
          <p:spPr bwMode="auto">
            <a:xfrm>
              <a:off x="2806" y="2196"/>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614" name="AutoShape 59"/>
            <p:cNvSpPr>
              <a:spLocks noChangeArrowheads="1"/>
            </p:cNvSpPr>
            <p:nvPr/>
          </p:nvSpPr>
          <p:spPr bwMode="auto">
            <a:xfrm>
              <a:off x="3478" y="2388"/>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0" tIns="36000" rIns="36000" bIns="7200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000">
                  <a:solidFill>
                    <a:srgbClr val="0000FF"/>
                  </a:solidFill>
                </a:rPr>
                <a:t>服务员</a:t>
              </a:r>
              <a:r>
                <a:rPr lang="en-US" altLang="zh-CN" sz="2000">
                  <a:solidFill>
                    <a:srgbClr val="0000FF"/>
                  </a:solidFill>
                </a:rPr>
                <a:t>n</a:t>
              </a:r>
            </a:p>
          </p:txBody>
        </p:sp>
        <p:sp>
          <p:nvSpPr>
            <p:cNvPr id="16615" name="AutoShape 60"/>
            <p:cNvSpPr>
              <a:spLocks noChangeArrowheads="1"/>
            </p:cNvSpPr>
            <p:nvPr/>
          </p:nvSpPr>
          <p:spPr bwMode="auto">
            <a:xfrm>
              <a:off x="3478" y="2052"/>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0" tIns="36000" rIns="36000" bIns="7200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000">
                  <a:solidFill>
                    <a:srgbClr val="0000FF"/>
                  </a:solidFill>
                </a:rPr>
                <a:t>服务员</a:t>
              </a:r>
              <a:r>
                <a:rPr lang="en-US" altLang="zh-CN" sz="2000">
                  <a:solidFill>
                    <a:srgbClr val="0000FF"/>
                  </a:solidFill>
                </a:rPr>
                <a:t>2</a:t>
              </a:r>
            </a:p>
          </p:txBody>
        </p:sp>
        <p:sp>
          <p:nvSpPr>
            <p:cNvPr id="16616" name="AutoShape 61"/>
            <p:cNvSpPr>
              <a:spLocks noChangeArrowheads="1"/>
            </p:cNvSpPr>
            <p:nvPr/>
          </p:nvSpPr>
          <p:spPr bwMode="auto">
            <a:xfrm>
              <a:off x="3478" y="1764"/>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0" tIns="36000" rIns="36000" bIns="7200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000">
                  <a:solidFill>
                    <a:srgbClr val="0000FF"/>
                  </a:solidFill>
                </a:rPr>
                <a:t>服务员</a:t>
              </a:r>
              <a:r>
                <a:rPr lang="en-US" altLang="zh-CN" sz="2000">
                  <a:solidFill>
                    <a:srgbClr val="0000FF"/>
                  </a:solidFill>
                </a:rPr>
                <a:t>1</a:t>
              </a:r>
            </a:p>
          </p:txBody>
        </p:sp>
        <p:sp>
          <p:nvSpPr>
            <p:cNvPr id="16617" name="Rectangle 62"/>
            <p:cNvSpPr>
              <a:spLocks noChangeArrowheads="1"/>
            </p:cNvSpPr>
            <p:nvPr/>
          </p:nvSpPr>
          <p:spPr bwMode="auto">
            <a:xfrm>
              <a:off x="672" y="2100"/>
              <a:ext cx="8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t>一个队列</a:t>
              </a:r>
            </a:p>
          </p:txBody>
        </p:sp>
        <p:sp>
          <p:nvSpPr>
            <p:cNvPr id="16618" name="Rectangle 63"/>
            <p:cNvSpPr>
              <a:spLocks noChangeArrowheads="1"/>
            </p:cNvSpPr>
            <p:nvPr/>
          </p:nvSpPr>
          <p:spPr bwMode="auto">
            <a:xfrm>
              <a:off x="2352" y="200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pSp>
          <p:nvGrpSpPr>
            <p:cNvPr id="16619" name="Group 64"/>
            <p:cNvGrpSpPr>
              <a:grpSpLocks/>
            </p:cNvGrpSpPr>
            <p:nvPr/>
          </p:nvGrpSpPr>
          <p:grpSpPr bwMode="auto">
            <a:xfrm>
              <a:off x="2196" y="2016"/>
              <a:ext cx="204" cy="328"/>
              <a:chOff x="1696" y="1680"/>
              <a:chExt cx="204" cy="328"/>
            </a:xfrm>
          </p:grpSpPr>
          <p:sp>
            <p:nvSpPr>
              <p:cNvPr id="16668" name="Oval 65"/>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669" name="Line 66"/>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70" name="Arc 67"/>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71" name="Line 68"/>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72" name="Line 69"/>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73" name="Line 70"/>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74" name="Line 71"/>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75" name="Line 72"/>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76" name="Line 73"/>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77" name="Arc 74"/>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78" name="Oval 75"/>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620" name="Group 76"/>
            <p:cNvGrpSpPr>
              <a:grpSpLocks/>
            </p:cNvGrpSpPr>
            <p:nvPr/>
          </p:nvGrpSpPr>
          <p:grpSpPr bwMode="auto">
            <a:xfrm>
              <a:off x="2580" y="2024"/>
              <a:ext cx="204" cy="328"/>
              <a:chOff x="1696" y="1680"/>
              <a:chExt cx="204" cy="328"/>
            </a:xfrm>
          </p:grpSpPr>
          <p:sp>
            <p:nvSpPr>
              <p:cNvPr id="16657" name="Oval 77"/>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658" name="Line 78"/>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59" name="Arc 79"/>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60" name="Line 80"/>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61" name="Line 81"/>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62" name="Line 82"/>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63" name="Line 83"/>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64" name="Line 84"/>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65" name="Line 85"/>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66" name="Arc 86"/>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67" name="Oval 87"/>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621" name="Group 88"/>
            <p:cNvGrpSpPr>
              <a:grpSpLocks/>
            </p:cNvGrpSpPr>
            <p:nvPr/>
          </p:nvGrpSpPr>
          <p:grpSpPr bwMode="auto">
            <a:xfrm>
              <a:off x="3204" y="1680"/>
              <a:ext cx="204" cy="328"/>
              <a:chOff x="1696" y="1680"/>
              <a:chExt cx="204" cy="328"/>
            </a:xfrm>
          </p:grpSpPr>
          <p:sp>
            <p:nvSpPr>
              <p:cNvPr id="16646" name="Oval 89"/>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647" name="Line 90"/>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48" name="Arc 91"/>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49" name="Line 92"/>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50" name="Line 93"/>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51" name="Line 94"/>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52" name="Line 95"/>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53" name="Line 96"/>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54" name="Line 97"/>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55" name="Arc 98"/>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56" name="Oval 99"/>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622" name="Group 100"/>
            <p:cNvGrpSpPr>
              <a:grpSpLocks/>
            </p:cNvGrpSpPr>
            <p:nvPr/>
          </p:nvGrpSpPr>
          <p:grpSpPr bwMode="auto">
            <a:xfrm>
              <a:off x="3204" y="2020"/>
              <a:ext cx="204" cy="328"/>
              <a:chOff x="1696" y="1680"/>
              <a:chExt cx="204" cy="328"/>
            </a:xfrm>
          </p:grpSpPr>
          <p:sp>
            <p:nvSpPr>
              <p:cNvPr id="16635" name="Oval 101"/>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636" name="Line 102"/>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37" name="Arc 103"/>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38" name="Line 104"/>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39" name="Line 105"/>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40" name="Line 106"/>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41" name="Line 107"/>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42" name="Line 108"/>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43" name="Line 109"/>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44" name="Arc 110"/>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45" name="Oval 111"/>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623" name="Group 112"/>
            <p:cNvGrpSpPr>
              <a:grpSpLocks/>
            </p:cNvGrpSpPr>
            <p:nvPr/>
          </p:nvGrpSpPr>
          <p:grpSpPr bwMode="auto">
            <a:xfrm>
              <a:off x="3204" y="2360"/>
              <a:ext cx="204" cy="328"/>
              <a:chOff x="1696" y="1680"/>
              <a:chExt cx="204" cy="328"/>
            </a:xfrm>
          </p:grpSpPr>
          <p:sp>
            <p:nvSpPr>
              <p:cNvPr id="16624" name="Oval 113"/>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625" name="Line 114"/>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26" name="Arc 115"/>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27" name="Line 116"/>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28" name="Line 117"/>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29" name="Line 118"/>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30" name="Line 119"/>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31" name="Line 120"/>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32" name="Line 121"/>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33" name="Arc 122"/>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34" name="Oval 123"/>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grpSp>
        <p:nvGrpSpPr>
          <p:cNvPr id="12" name="Group 124"/>
          <p:cNvGrpSpPr>
            <a:grpSpLocks/>
          </p:cNvGrpSpPr>
          <p:nvPr/>
        </p:nvGrpSpPr>
        <p:grpSpPr bwMode="auto">
          <a:xfrm>
            <a:off x="1066800" y="4038600"/>
            <a:ext cx="7848600" cy="1752600"/>
            <a:chOff x="672" y="2640"/>
            <a:chExt cx="4944" cy="1104"/>
          </a:xfrm>
        </p:grpSpPr>
        <p:sp>
          <p:nvSpPr>
            <p:cNvPr id="16478" name="Rectangle 125"/>
            <p:cNvSpPr>
              <a:spLocks noChangeArrowheads="1"/>
            </p:cNvSpPr>
            <p:nvPr/>
          </p:nvSpPr>
          <p:spPr bwMode="auto">
            <a:xfrm>
              <a:off x="672" y="3071"/>
              <a:ext cx="8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t>多个队列</a:t>
              </a:r>
            </a:p>
          </p:txBody>
        </p:sp>
        <p:sp>
          <p:nvSpPr>
            <p:cNvPr id="16479" name="Line 126"/>
            <p:cNvSpPr>
              <a:spLocks noChangeShapeType="1"/>
            </p:cNvSpPr>
            <p:nvPr/>
          </p:nvSpPr>
          <p:spPr bwMode="auto">
            <a:xfrm flipV="1">
              <a:off x="1606" y="3205"/>
              <a:ext cx="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80" name="Rectangle 127"/>
            <p:cNvSpPr>
              <a:spLocks noChangeArrowheads="1"/>
            </p:cNvSpPr>
            <p:nvPr/>
          </p:nvSpPr>
          <p:spPr bwMode="auto">
            <a:xfrm>
              <a:off x="1462" y="2956"/>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顾客到达</a:t>
              </a:r>
            </a:p>
          </p:txBody>
        </p:sp>
        <p:sp>
          <p:nvSpPr>
            <p:cNvPr id="16481" name="Rectangle 128"/>
            <p:cNvSpPr>
              <a:spLocks noChangeArrowheads="1"/>
            </p:cNvSpPr>
            <p:nvPr/>
          </p:nvSpPr>
          <p:spPr bwMode="auto">
            <a:xfrm>
              <a:off x="2758" y="3186"/>
              <a:ext cx="1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          …</a:t>
              </a:r>
            </a:p>
          </p:txBody>
        </p:sp>
        <p:sp>
          <p:nvSpPr>
            <p:cNvPr id="16482" name="Line 129"/>
            <p:cNvSpPr>
              <a:spLocks noChangeShapeType="1"/>
            </p:cNvSpPr>
            <p:nvPr/>
          </p:nvSpPr>
          <p:spPr bwMode="auto">
            <a:xfrm>
              <a:off x="4198" y="3205"/>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83" name="Rectangle 130"/>
            <p:cNvSpPr>
              <a:spLocks noChangeArrowheads="1"/>
            </p:cNvSpPr>
            <p:nvPr/>
          </p:nvSpPr>
          <p:spPr bwMode="auto">
            <a:xfrm>
              <a:off x="4534" y="2956"/>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服务完成离去</a:t>
              </a:r>
            </a:p>
          </p:txBody>
        </p:sp>
        <p:sp>
          <p:nvSpPr>
            <p:cNvPr id="16484" name="Line 131"/>
            <p:cNvSpPr>
              <a:spLocks noChangeShapeType="1"/>
            </p:cNvSpPr>
            <p:nvPr/>
          </p:nvSpPr>
          <p:spPr bwMode="auto">
            <a:xfrm flipV="1">
              <a:off x="2197" y="2965"/>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85" name="Line 132"/>
            <p:cNvSpPr>
              <a:spLocks noChangeShapeType="1"/>
            </p:cNvSpPr>
            <p:nvPr/>
          </p:nvSpPr>
          <p:spPr bwMode="auto">
            <a:xfrm>
              <a:off x="2197" y="3205"/>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86" name="AutoShape 133"/>
            <p:cNvSpPr>
              <a:spLocks noChangeArrowheads="1"/>
            </p:cNvSpPr>
            <p:nvPr/>
          </p:nvSpPr>
          <p:spPr bwMode="auto">
            <a:xfrm>
              <a:off x="3478" y="3397"/>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0" tIns="36000" rIns="36000" bIns="7200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000">
                  <a:solidFill>
                    <a:srgbClr val="0000FF"/>
                  </a:solidFill>
                </a:rPr>
                <a:t>服务员</a:t>
              </a:r>
              <a:r>
                <a:rPr lang="en-US" altLang="zh-CN" sz="2000">
                  <a:solidFill>
                    <a:srgbClr val="0000FF"/>
                  </a:solidFill>
                </a:rPr>
                <a:t>n</a:t>
              </a:r>
            </a:p>
          </p:txBody>
        </p:sp>
        <p:sp>
          <p:nvSpPr>
            <p:cNvPr id="16487" name="AutoShape 134"/>
            <p:cNvSpPr>
              <a:spLocks noChangeArrowheads="1"/>
            </p:cNvSpPr>
            <p:nvPr/>
          </p:nvSpPr>
          <p:spPr bwMode="auto">
            <a:xfrm>
              <a:off x="3478" y="3061"/>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0" tIns="36000" rIns="36000" bIns="7200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000">
                  <a:solidFill>
                    <a:srgbClr val="0000FF"/>
                  </a:solidFill>
                </a:rPr>
                <a:t>服务员</a:t>
              </a:r>
              <a:r>
                <a:rPr lang="en-US" altLang="zh-CN" sz="2000">
                  <a:solidFill>
                    <a:srgbClr val="0000FF"/>
                  </a:solidFill>
                </a:rPr>
                <a:t>2</a:t>
              </a:r>
            </a:p>
          </p:txBody>
        </p:sp>
        <p:sp>
          <p:nvSpPr>
            <p:cNvPr id="16488" name="AutoShape 135"/>
            <p:cNvSpPr>
              <a:spLocks noChangeArrowheads="1"/>
            </p:cNvSpPr>
            <p:nvPr/>
          </p:nvSpPr>
          <p:spPr bwMode="auto">
            <a:xfrm>
              <a:off x="3478" y="2773"/>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0" tIns="36000" rIns="36000" bIns="7200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000">
                  <a:solidFill>
                    <a:srgbClr val="0000FF"/>
                  </a:solidFill>
                </a:rPr>
                <a:t>服务员</a:t>
              </a:r>
              <a:r>
                <a:rPr lang="en-US" altLang="zh-CN" sz="2000">
                  <a:solidFill>
                    <a:srgbClr val="0000FF"/>
                  </a:solidFill>
                </a:rPr>
                <a:t>1</a:t>
              </a:r>
            </a:p>
          </p:txBody>
        </p:sp>
        <p:sp>
          <p:nvSpPr>
            <p:cNvPr id="16489" name="Line 136"/>
            <p:cNvSpPr>
              <a:spLocks noChangeShapeType="1"/>
            </p:cNvSpPr>
            <p:nvPr/>
          </p:nvSpPr>
          <p:spPr bwMode="auto">
            <a:xfrm>
              <a:off x="4198" y="3493"/>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90" name="Line 137"/>
            <p:cNvSpPr>
              <a:spLocks noChangeShapeType="1"/>
            </p:cNvSpPr>
            <p:nvPr/>
          </p:nvSpPr>
          <p:spPr bwMode="auto">
            <a:xfrm>
              <a:off x="4198" y="2917"/>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91" name="Rectangle 138"/>
            <p:cNvSpPr>
              <a:spLocks noChangeArrowheads="1"/>
            </p:cNvSpPr>
            <p:nvPr/>
          </p:nvSpPr>
          <p:spPr bwMode="auto">
            <a:xfrm>
              <a:off x="4534" y="2677"/>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服务完成离去</a:t>
              </a:r>
            </a:p>
          </p:txBody>
        </p:sp>
        <p:sp>
          <p:nvSpPr>
            <p:cNvPr id="16492" name="Rectangle 139"/>
            <p:cNvSpPr>
              <a:spLocks noChangeArrowheads="1"/>
            </p:cNvSpPr>
            <p:nvPr/>
          </p:nvSpPr>
          <p:spPr bwMode="auto">
            <a:xfrm>
              <a:off x="4534" y="3253"/>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服务完成离去</a:t>
              </a:r>
            </a:p>
          </p:txBody>
        </p:sp>
        <p:sp>
          <p:nvSpPr>
            <p:cNvPr id="16493" name="Rectangle 140"/>
            <p:cNvSpPr>
              <a:spLocks noChangeArrowheads="1"/>
            </p:cNvSpPr>
            <p:nvPr/>
          </p:nvSpPr>
          <p:spPr bwMode="auto">
            <a:xfrm>
              <a:off x="2796" y="26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pSp>
          <p:nvGrpSpPr>
            <p:cNvPr id="16494" name="Group 141"/>
            <p:cNvGrpSpPr>
              <a:grpSpLocks/>
            </p:cNvGrpSpPr>
            <p:nvPr/>
          </p:nvGrpSpPr>
          <p:grpSpPr bwMode="auto">
            <a:xfrm>
              <a:off x="2628" y="2640"/>
              <a:ext cx="204" cy="328"/>
              <a:chOff x="1696" y="1680"/>
              <a:chExt cx="204" cy="328"/>
            </a:xfrm>
          </p:grpSpPr>
          <p:sp>
            <p:nvSpPr>
              <p:cNvPr id="16593" name="Oval 142"/>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594" name="Line 143"/>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95" name="Arc 144"/>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96" name="Line 145"/>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97" name="Line 146"/>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98" name="Line 147"/>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99" name="Line 148"/>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00" name="Line 149"/>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01" name="Line 150"/>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02" name="Arc 151"/>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603" name="Oval 152"/>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495" name="Group 153"/>
            <p:cNvGrpSpPr>
              <a:grpSpLocks/>
            </p:cNvGrpSpPr>
            <p:nvPr/>
          </p:nvGrpSpPr>
          <p:grpSpPr bwMode="auto">
            <a:xfrm>
              <a:off x="3024" y="2648"/>
              <a:ext cx="204" cy="328"/>
              <a:chOff x="1696" y="1680"/>
              <a:chExt cx="204" cy="328"/>
            </a:xfrm>
          </p:grpSpPr>
          <p:sp>
            <p:nvSpPr>
              <p:cNvPr id="16582" name="Oval 154"/>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583" name="Line 155"/>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84" name="Arc 156"/>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85" name="Line 157"/>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86" name="Line 158"/>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87" name="Line 159"/>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88" name="Line 160"/>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89" name="Line 161"/>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90" name="Line 162"/>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91" name="Arc 163"/>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92" name="Oval 164"/>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496" name="Group 165"/>
            <p:cNvGrpSpPr>
              <a:grpSpLocks/>
            </p:cNvGrpSpPr>
            <p:nvPr/>
          </p:nvGrpSpPr>
          <p:grpSpPr bwMode="auto">
            <a:xfrm>
              <a:off x="3252" y="2640"/>
              <a:ext cx="204" cy="328"/>
              <a:chOff x="1696" y="1680"/>
              <a:chExt cx="204" cy="328"/>
            </a:xfrm>
          </p:grpSpPr>
          <p:sp>
            <p:nvSpPr>
              <p:cNvPr id="16571" name="Oval 166"/>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572" name="Line 167"/>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73" name="Arc 168"/>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74" name="Line 169"/>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75" name="Line 170"/>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76" name="Line 171"/>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77" name="Line 172"/>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78" name="Line 173"/>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79" name="Line 174"/>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80" name="Arc 175"/>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81" name="Oval 176"/>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sp>
          <p:nvSpPr>
            <p:cNvPr id="16497" name="Rectangle 177"/>
            <p:cNvSpPr>
              <a:spLocks noChangeArrowheads="1"/>
            </p:cNvSpPr>
            <p:nvPr/>
          </p:nvSpPr>
          <p:spPr bwMode="auto">
            <a:xfrm>
              <a:off x="2796" y="30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pSp>
          <p:nvGrpSpPr>
            <p:cNvPr id="16498" name="Group 178"/>
            <p:cNvGrpSpPr>
              <a:grpSpLocks/>
            </p:cNvGrpSpPr>
            <p:nvPr/>
          </p:nvGrpSpPr>
          <p:grpSpPr bwMode="auto">
            <a:xfrm>
              <a:off x="2628" y="2976"/>
              <a:ext cx="204" cy="328"/>
              <a:chOff x="1696" y="1680"/>
              <a:chExt cx="204" cy="328"/>
            </a:xfrm>
          </p:grpSpPr>
          <p:sp>
            <p:nvSpPr>
              <p:cNvPr id="16560" name="Oval 179"/>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561" name="Line 180"/>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62" name="Arc 181"/>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63" name="Line 182"/>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64" name="Line 183"/>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65" name="Line 184"/>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66" name="Line 185"/>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67" name="Line 186"/>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68" name="Line 187"/>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69" name="Arc 188"/>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70" name="Oval 189"/>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499" name="Group 190"/>
            <p:cNvGrpSpPr>
              <a:grpSpLocks/>
            </p:cNvGrpSpPr>
            <p:nvPr/>
          </p:nvGrpSpPr>
          <p:grpSpPr bwMode="auto">
            <a:xfrm>
              <a:off x="3024" y="2984"/>
              <a:ext cx="204" cy="328"/>
              <a:chOff x="1696" y="1680"/>
              <a:chExt cx="204" cy="328"/>
            </a:xfrm>
          </p:grpSpPr>
          <p:sp>
            <p:nvSpPr>
              <p:cNvPr id="16549" name="Oval 191"/>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550" name="Line 192"/>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51" name="Arc 193"/>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52" name="Line 194"/>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53" name="Line 195"/>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54" name="Line 196"/>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55" name="Line 197"/>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56" name="Line 198"/>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57" name="Line 199"/>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58" name="Arc 200"/>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59" name="Oval 201"/>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500" name="Group 202"/>
            <p:cNvGrpSpPr>
              <a:grpSpLocks/>
            </p:cNvGrpSpPr>
            <p:nvPr/>
          </p:nvGrpSpPr>
          <p:grpSpPr bwMode="auto">
            <a:xfrm>
              <a:off x="3252" y="2976"/>
              <a:ext cx="204" cy="328"/>
              <a:chOff x="1696" y="1680"/>
              <a:chExt cx="204" cy="328"/>
            </a:xfrm>
          </p:grpSpPr>
          <p:sp>
            <p:nvSpPr>
              <p:cNvPr id="16538" name="Oval 203"/>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539" name="Line 204"/>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40" name="Arc 205"/>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41" name="Line 206"/>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42" name="Line 207"/>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43" name="Line 208"/>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44" name="Line 209"/>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45" name="Line 210"/>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46" name="Line 211"/>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47" name="Arc 212"/>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48" name="Oval 213"/>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sp>
          <p:nvSpPr>
            <p:cNvPr id="16501" name="Rectangle 214"/>
            <p:cNvSpPr>
              <a:spLocks noChangeArrowheads="1"/>
            </p:cNvSpPr>
            <p:nvPr/>
          </p:nvSpPr>
          <p:spPr bwMode="auto">
            <a:xfrm>
              <a:off x="2796" y="34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pSp>
          <p:nvGrpSpPr>
            <p:cNvPr id="16502" name="Group 215"/>
            <p:cNvGrpSpPr>
              <a:grpSpLocks/>
            </p:cNvGrpSpPr>
            <p:nvPr/>
          </p:nvGrpSpPr>
          <p:grpSpPr bwMode="auto">
            <a:xfrm>
              <a:off x="2628" y="3408"/>
              <a:ext cx="204" cy="328"/>
              <a:chOff x="1696" y="1680"/>
              <a:chExt cx="204" cy="328"/>
            </a:xfrm>
          </p:grpSpPr>
          <p:sp>
            <p:nvSpPr>
              <p:cNvPr id="16527" name="Oval 216"/>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528" name="Line 217"/>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29" name="Arc 218"/>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30" name="Line 219"/>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31" name="Line 220"/>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32" name="Line 221"/>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33" name="Line 222"/>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34" name="Line 223"/>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35" name="Line 224"/>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36" name="Arc 225"/>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37" name="Oval 226"/>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503" name="Group 227"/>
            <p:cNvGrpSpPr>
              <a:grpSpLocks/>
            </p:cNvGrpSpPr>
            <p:nvPr/>
          </p:nvGrpSpPr>
          <p:grpSpPr bwMode="auto">
            <a:xfrm>
              <a:off x="3024" y="3416"/>
              <a:ext cx="204" cy="328"/>
              <a:chOff x="1696" y="1680"/>
              <a:chExt cx="204" cy="328"/>
            </a:xfrm>
          </p:grpSpPr>
          <p:sp>
            <p:nvSpPr>
              <p:cNvPr id="16516" name="Oval 228"/>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517" name="Line 229"/>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18" name="Arc 230"/>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19" name="Line 231"/>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20" name="Line 232"/>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21" name="Line 233"/>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22" name="Line 234"/>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23" name="Line 235"/>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24" name="Line 236"/>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25" name="Arc 237"/>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26" name="Oval 238"/>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504" name="Group 239"/>
            <p:cNvGrpSpPr>
              <a:grpSpLocks/>
            </p:cNvGrpSpPr>
            <p:nvPr/>
          </p:nvGrpSpPr>
          <p:grpSpPr bwMode="auto">
            <a:xfrm>
              <a:off x="3252" y="3408"/>
              <a:ext cx="204" cy="328"/>
              <a:chOff x="1696" y="1680"/>
              <a:chExt cx="204" cy="328"/>
            </a:xfrm>
          </p:grpSpPr>
          <p:sp>
            <p:nvSpPr>
              <p:cNvPr id="16505" name="Oval 240"/>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506" name="Line 241"/>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07" name="Arc 242"/>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08" name="Line 243"/>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09" name="Line 244"/>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10" name="Line 245"/>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11" name="Line 246"/>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12" name="Line 247"/>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13" name="Line 248"/>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14" name="Arc 249"/>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15" name="Oval 250"/>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grpSp>
        <p:nvGrpSpPr>
          <p:cNvPr id="22" name="Group 251"/>
          <p:cNvGrpSpPr>
            <a:grpSpLocks/>
          </p:cNvGrpSpPr>
          <p:nvPr/>
        </p:nvGrpSpPr>
        <p:grpSpPr bwMode="auto">
          <a:xfrm>
            <a:off x="1066800" y="5853113"/>
            <a:ext cx="7924800" cy="623887"/>
            <a:chOff x="672" y="3687"/>
            <a:chExt cx="4992" cy="393"/>
          </a:xfrm>
        </p:grpSpPr>
        <p:sp>
          <p:nvSpPr>
            <p:cNvPr id="16396" name="Rectangle 252"/>
            <p:cNvSpPr>
              <a:spLocks noChangeArrowheads="1"/>
            </p:cNvSpPr>
            <p:nvPr/>
          </p:nvSpPr>
          <p:spPr bwMode="auto">
            <a:xfrm>
              <a:off x="672" y="3696"/>
              <a:ext cx="4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t>串联</a:t>
              </a:r>
            </a:p>
          </p:txBody>
        </p:sp>
        <p:sp>
          <p:nvSpPr>
            <p:cNvPr id="16397" name="Line 253"/>
            <p:cNvSpPr>
              <a:spLocks noChangeShapeType="1"/>
            </p:cNvSpPr>
            <p:nvPr/>
          </p:nvSpPr>
          <p:spPr bwMode="auto">
            <a:xfrm>
              <a:off x="1329" y="394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398" name="Rectangle 254"/>
            <p:cNvSpPr>
              <a:spLocks noChangeArrowheads="1"/>
            </p:cNvSpPr>
            <p:nvPr/>
          </p:nvSpPr>
          <p:spPr bwMode="auto">
            <a:xfrm>
              <a:off x="1104" y="368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顾客到达</a:t>
              </a:r>
            </a:p>
          </p:txBody>
        </p:sp>
        <p:sp>
          <p:nvSpPr>
            <p:cNvPr id="16399" name="Line 255"/>
            <p:cNvSpPr>
              <a:spLocks noChangeShapeType="1"/>
            </p:cNvSpPr>
            <p:nvPr/>
          </p:nvSpPr>
          <p:spPr bwMode="auto">
            <a:xfrm>
              <a:off x="5211" y="3936"/>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00" name="Rectangle 256"/>
            <p:cNvSpPr>
              <a:spLocks noChangeArrowheads="1"/>
            </p:cNvSpPr>
            <p:nvPr/>
          </p:nvSpPr>
          <p:spPr bwMode="auto">
            <a:xfrm>
              <a:off x="5226" y="3687"/>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000"/>
                <a:t>离去</a:t>
              </a:r>
            </a:p>
          </p:txBody>
        </p:sp>
        <p:sp>
          <p:nvSpPr>
            <p:cNvPr id="16401" name="AutoShape 257"/>
            <p:cNvSpPr>
              <a:spLocks noChangeArrowheads="1"/>
            </p:cNvSpPr>
            <p:nvPr/>
          </p:nvSpPr>
          <p:spPr bwMode="auto">
            <a:xfrm>
              <a:off x="2688" y="3792"/>
              <a:ext cx="687" cy="240"/>
            </a:xfrm>
            <a:prstGeom prst="wedgeRoundRectCallout">
              <a:avLst>
                <a:gd name="adj1" fmla="val -61352"/>
                <a:gd name="adj2" fmla="val -10000"/>
                <a:gd name="adj3" fmla="val 16667"/>
              </a:avLst>
            </a:prstGeom>
            <a:solidFill>
              <a:srgbClr val="CCFFFF"/>
            </a:solidFill>
            <a:ln w="9525">
              <a:solidFill>
                <a:srgbClr val="FF0000"/>
              </a:solidFill>
              <a:miter lim="800000"/>
              <a:headEnd/>
              <a:tailEnd/>
            </a:ln>
          </p:spPr>
          <p:txBody>
            <a:bodyPr lIns="36000" tIns="36000" rIns="36000" bIns="7200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000">
                  <a:solidFill>
                    <a:srgbClr val="0000FF"/>
                  </a:solidFill>
                </a:rPr>
                <a:t>服务员</a:t>
              </a:r>
              <a:r>
                <a:rPr lang="en-US" altLang="zh-CN" sz="2000">
                  <a:solidFill>
                    <a:srgbClr val="0000FF"/>
                  </a:solidFill>
                </a:rPr>
                <a:t>1</a:t>
              </a:r>
            </a:p>
          </p:txBody>
        </p:sp>
        <p:sp>
          <p:nvSpPr>
            <p:cNvPr id="16402" name="Line 258"/>
            <p:cNvSpPr>
              <a:spLocks noChangeShapeType="1"/>
            </p:cNvSpPr>
            <p:nvPr/>
          </p:nvSpPr>
          <p:spPr bwMode="auto">
            <a:xfrm>
              <a:off x="3375" y="3942"/>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03" name="AutoShape 259"/>
            <p:cNvSpPr>
              <a:spLocks noChangeArrowheads="1"/>
            </p:cNvSpPr>
            <p:nvPr/>
          </p:nvSpPr>
          <p:spPr bwMode="auto">
            <a:xfrm>
              <a:off x="4499" y="3792"/>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0" tIns="36000" rIns="36000" bIns="7200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000">
                  <a:solidFill>
                    <a:srgbClr val="0000FF"/>
                  </a:solidFill>
                </a:rPr>
                <a:t>服务员</a:t>
              </a:r>
              <a:r>
                <a:rPr lang="en-US" altLang="zh-CN" sz="2000">
                  <a:solidFill>
                    <a:srgbClr val="0000FF"/>
                  </a:solidFill>
                </a:rPr>
                <a:t>2</a:t>
              </a:r>
            </a:p>
          </p:txBody>
        </p:sp>
        <p:sp>
          <p:nvSpPr>
            <p:cNvPr id="16404" name="Rectangle 260"/>
            <p:cNvSpPr>
              <a:spLocks noChangeArrowheads="1"/>
            </p:cNvSpPr>
            <p:nvPr/>
          </p:nvSpPr>
          <p:spPr bwMode="auto">
            <a:xfrm>
              <a:off x="3819" y="378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pSp>
          <p:nvGrpSpPr>
            <p:cNvPr id="16405" name="Group 261"/>
            <p:cNvGrpSpPr>
              <a:grpSpLocks/>
            </p:cNvGrpSpPr>
            <p:nvPr/>
          </p:nvGrpSpPr>
          <p:grpSpPr bwMode="auto">
            <a:xfrm>
              <a:off x="3651" y="3744"/>
              <a:ext cx="204" cy="328"/>
              <a:chOff x="1696" y="1680"/>
              <a:chExt cx="204" cy="328"/>
            </a:xfrm>
          </p:grpSpPr>
          <p:sp>
            <p:nvSpPr>
              <p:cNvPr id="16467" name="Oval 262"/>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468" name="Line 263"/>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69" name="Arc 264"/>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70" name="Line 265"/>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71" name="Line 266"/>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72" name="Line 267"/>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73" name="Line 268"/>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74" name="Line 269"/>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75" name="Line 270"/>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76" name="Arc 271"/>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77" name="Oval 272"/>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406" name="Group 273"/>
            <p:cNvGrpSpPr>
              <a:grpSpLocks/>
            </p:cNvGrpSpPr>
            <p:nvPr/>
          </p:nvGrpSpPr>
          <p:grpSpPr bwMode="auto">
            <a:xfrm>
              <a:off x="4047" y="3752"/>
              <a:ext cx="204" cy="328"/>
              <a:chOff x="1696" y="1680"/>
              <a:chExt cx="204" cy="328"/>
            </a:xfrm>
          </p:grpSpPr>
          <p:sp>
            <p:nvSpPr>
              <p:cNvPr id="16456" name="Oval 274"/>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457" name="Line 275"/>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58" name="Arc 276"/>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59" name="Line 277"/>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60" name="Line 278"/>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61" name="Line 279"/>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62" name="Line 280"/>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63" name="Line 281"/>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64" name="Line 282"/>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65" name="Arc 283"/>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66" name="Oval 284"/>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407" name="Group 285"/>
            <p:cNvGrpSpPr>
              <a:grpSpLocks/>
            </p:cNvGrpSpPr>
            <p:nvPr/>
          </p:nvGrpSpPr>
          <p:grpSpPr bwMode="auto">
            <a:xfrm>
              <a:off x="4275" y="3744"/>
              <a:ext cx="204" cy="328"/>
              <a:chOff x="1696" y="1680"/>
              <a:chExt cx="204" cy="328"/>
            </a:xfrm>
          </p:grpSpPr>
          <p:sp>
            <p:nvSpPr>
              <p:cNvPr id="16445" name="Oval 286"/>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446" name="Line 287"/>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47" name="Arc 288"/>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8" name="Line 289"/>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49" name="Line 290"/>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50" name="Line 291"/>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51" name="Line 292"/>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52" name="Line 293"/>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53" name="Line 294"/>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54" name="Arc 295"/>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55" name="Oval 296"/>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sp>
          <p:nvSpPr>
            <p:cNvPr id="16408" name="Rectangle 297"/>
            <p:cNvSpPr>
              <a:spLocks noChangeArrowheads="1"/>
            </p:cNvSpPr>
            <p:nvPr/>
          </p:nvSpPr>
          <p:spPr bwMode="auto">
            <a:xfrm>
              <a:off x="1992" y="378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pSp>
          <p:nvGrpSpPr>
            <p:cNvPr id="16409" name="Group 298"/>
            <p:cNvGrpSpPr>
              <a:grpSpLocks/>
            </p:cNvGrpSpPr>
            <p:nvPr/>
          </p:nvGrpSpPr>
          <p:grpSpPr bwMode="auto">
            <a:xfrm>
              <a:off x="1824" y="3744"/>
              <a:ext cx="204" cy="328"/>
              <a:chOff x="1696" y="1680"/>
              <a:chExt cx="204" cy="328"/>
            </a:xfrm>
          </p:grpSpPr>
          <p:sp>
            <p:nvSpPr>
              <p:cNvPr id="16434" name="Oval 299"/>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435" name="Line 300"/>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36" name="Arc 301"/>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7" name="Line 302"/>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38" name="Line 303"/>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39" name="Line 304"/>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40" name="Line 305"/>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41" name="Line 306"/>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42" name="Line 307"/>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43" name="Arc 308"/>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4" name="Oval 309"/>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410" name="Group 310"/>
            <p:cNvGrpSpPr>
              <a:grpSpLocks/>
            </p:cNvGrpSpPr>
            <p:nvPr/>
          </p:nvGrpSpPr>
          <p:grpSpPr bwMode="auto">
            <a:xfrm>
              <a:off x="2220" y="3752"/>
              <a:ext cx="204" cy="328"/>
              <a:chOff x="1696" y="1680"/>
              <a:chExt cx="204" cy="328"/>
            </a:xfrm>
          </p:grpSpPr>
          <p:sp>
            <p:nvSpPr>
              <p:cNvPr id="16423" name="Oval 311"/>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424" name="Line 312"/>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5" name="Arc 313"/>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6" name="Line 314"/>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7" name="Line 315"/>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8" name="Line 316"/>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9" name="Line 317"/>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30" name="Line 318"/>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31" name="Line 319"/>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32" name="Arc 320"/>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3" name="Oval 321"/>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nvGrpSpPr>
            <p:cNvPr id="16411" name="Group 322"/>
            <p:cNvGrpSpPr>
              <a:grpSpLocks/>
            </p:cNvGrpSpPr>
            <p:nvPr/>
          </p:nvGrpSpPr>
          <p:grpSpPr bwMode="auto">
            <a:xfrm>
              <a:off x="2448" y="3744"/>
              <a:ext cx="204" cy="328"/>
              <a:chOff x="1696" y="1680"/>
              <a:chExt cx="204" cy="328"/>
            </a:xfrm>
          </p:grpSpPr>
          <p:sp>
            <p:nvSpPr>
              <p:cNvPr id="16412" name="Oval 323"/>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6413" name="Line 324"/>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4" name="Arc 325"/>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5" name="Line 326"/>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6" name="Line 327"/>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7" name="Line 328"/>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8" name="Line 329"/>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9" name="Line 330"/>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0" name="Line 331"/>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1" name="Arc 332"/>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2" name="Oval 333"/>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grpSp>
      </p:grpSp>
      <p:sp>
        <p:nvSpPr>
          <p:cNvPr id="163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386F1FC5-B948-4F8D-90E7-B27194F66347}" type="slidenum">
              <a:rPr lang="zh-CN" altLang="en-US" sz="1800" smtClean="0">
                <a:solidFill>
                  <a:srgbClr val="00FF00"/>
                </a:solidFill>
                <a:latin typeface="宋体" panose="02010600030101010101" pitchFamily="2" charset="-122"/>
                <a:ea typeface="宋体" panose="02010600030101010101" pitchFamily="2" charset="-122"/>
              </a:rPr>
              <a:pPr/>
              <a:t>6</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1124"/>
                                        </p:tgtEl>
                                        <p:attrNameLst>
                                          <p:attrName>style.visibility</p:attrName>
                                        </p:attrNameLst>
                                      </p:cBhvr>
                                      <p:to>
                                        <p:strVal val="visible"/>
                                      </p:to>
                                    </p:set>
                                    <p:anim calcmode="lin" valueType="num">
                                      <p:cBhvr additive="base">
                                        <p:cTn id="19" dur="500" fill="hold"/>
                                        <p:tgtEl>
                                          <p:spTgt spid="261124"/>
                                        </p:tgtEl>
                                        <p:attrNameLst>
                                          <p:attrName>ppt_x</p:attrName>
                                        </p:attrNameLst>
                                      </p:cBhvr>
                                      <p:tavLst>
                                        <p:tav tm="0">
                                          <p:val>
                                            <p:strVal val="#ppt_x"/>
                                          </p:val>
                                        </p:tav>
                                        <p:tav tm="100000">
                                          <p:val>
                                            <p:strVal val="#ppt_x"/>
                                          </p:val>
                                        </p:tav>
                                      </p:tavLst>
                                    </p:anim>
                                    <p:anim calcmode="lin" valueType="num">
                                      <p:cBhvr additive="base">
                                        <p:cTn id="20" dur="500" fill="hold"/>
                                        <p:tgtEl>
                                          <p:spTgt spid="26112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advAuto="0"/>
      <p:bldP spid="26112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排队系统的基本组成</a:t>
            </a:r>
          </a:p>
        </p:txBody>
      </p:sp>
      <p:sp>
        <p:nvSpPr>
          <p:cNvPr id="262147" name="Rectangle 3"/>
          <p:cNvSpPr>
            <a:spLocks noGrp="1" noChangeArrowheads="1"/>
          </p:cNvSpPr>
          <p:nvPr>
            <p:ph idx="1"/>
          </p:nvPr>
        </p:nvSpPr>
        <p:spPr>
          <a:xfrm>
            <a:off x="1168400" y="1139825"/>
            <a:ext cx="2971800" cy="3657600"/>
          </a:xfrm>
        </p:spPr>
        <p:txBody>
          <a:bodyPr/>
          <a:lstStyle/>
          <a:p>
            <a:pPr eaLnBrk="1" hangingPunct="1">
              <a:lnSpc>
                <a:spcPct val="200000"/>
              </a:lnSpc>
              <a:buClr>
                <a:srgbClr val="CC00CC"/>
              </a:buClr>
            </a:pPr>
            <a:r>
              <a:rPr lang="zh-CN" altLang="en-US" sz="4000" smtClean="0">
                <a:ea typeface="黑体" panose="02010609060101010101" pitchFamily="49" charset="-122"/>
              </a:rPr>
              <a:t>输入过程</a:t>
            </a:r>
          </a:p>
          <a:p>
            <a:pPr eaLnBrk="1" hangingPunct="1">
              <a:lnSpc>
                <a:spcPct val="200000"/>
              </a:lnSpc>
              <a:buClr>
                <a:srgbClr val="CC00CC"/>
              </a:buClr>
            </a:pPr>
            <a:r>
              <a:rPr lang="zh-CN" altLang="en-US" sz="4000" smtClean="0">
                <a:ea typeface="黑体" panose="02010609060101010101" pitchFamily="49" charset="-122"/>
              </a:rPr>
              <a:t>排队规则</a:t>
            </a:r>
          </a:p>
          <a:p>
            <a:pPr eaLnBrk="1" hangingPunct="1">
              <a:lnSpc>
                <a:spcPct val="200000"/>
              </a:lnSpc>
              <a:buClr>
                <a:srgbClr val="CC00CC"/>
              </a:buClr>
            </a:pPr>
            <a:r>
              <a:rPr lang="zh-CN" altLang="en-US" sz="4000" smtClean="0">
                <a:ea typeface="黑体" panose="02010609060101010101" pitchFamily="49" charset="-122"/>
              </a:rPr>
              <a:t>服务机构</a:t>
            </a:r>
          </a:p>
        </p:txBody>
      </p:sp>
      <p:sp>
        <p:nvSpPr>
          <p:cNvPr id="7" name="日期占位符 3"/>
          <p:cNvSpPr>
            <a:spLocks noGrp="1"/>
          </p:cNvSpPr>
          <p:nvPr>
            <p:ph type="dt" sz="quarter" idx="10"/>
          </p:nvPr>
        </p:nvSpPr>
        <p:spPr/>
        <p:txBody>
          <a:bodyPr/>
          <a:lstStyle/>
          <a:p>
            <a:pPr>
              <a:defRPr/>
            </a:pPr>
            <a:fld id="{0C86E4CD-254C-4683-B66C-0B6195D78900}" type="datetime1">
              <a:rPr lang="zh-CN" altLang="en-US"/>
              <a:pPr>
                <a:defRPr/>
              </a:pPr>
              <a:t>2018/12/13</a:t>
            </a:fld>
            <a:endParaRPr lang="en-US" altLang="zh-CN"/>
          </a:p>
        </p:txBody>
      </p:sp>
      <p:sp>
        <p:nvSpPr>
          <p:cNvPr id="8"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2149" name="AutoShape 5"/>
          <p:cNvSpPr>
            <a:spLocks noChangeArrowheads="1"/>
          </p:cNvSpPr>
          <p:nvPr/>
        </p:nvSpPr>
        <p:spPr bwMode="auto">
          <a:xfrm>
            <a:off x="4716463" y="1244600"/>
            <a:ext cx="4105275" cy="1135063"/>
          </a:xfrm>
          <a:prstGeom prst="wedgeRoundRectCallout">
            <a:avLst>
              <a:gd name="adj1" fmla="val -71926"/>
              <a:gd name="adj2" fmla="val 16991"/>
              <a:gd name="adj3" fmla="val 16667"/>
            </a:avLst>
          </a:prstGeom>
          <a:solidFill>
            <a:schemeClr val="tx2"/>
          </a:solidFill>
          <a:ln w="9525">
            <a:solidFill>
              <a:srgbClr val="0000FF"/>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3200">
                <a:solidFill>
                  <a:srgbClr val="FFFF00"/>
                </a:solidFill>
              </a:rPr>
              <a:t>描述顾客来源及顾客按怎样的规律抵达。</a:t>
            </a:r>
          </a:p>
        </p:txBody>
      </p:sp>
      <p:sp>
        <p:nvSpPr>
          <p:cNvPr id="262150" name="AutoShape 6"/>
          <p:cNvSpPr>
            <a:spLocks noChangeArrowheads="1"/>
          </p:cNvSpPr>
          <p:nvPr/>
        </p:nvSpPr>
        <p:spPr bwMode="auto">
          <a:xfrm>
            <a:off x="4716463" y="2913063"/>
            <a:ext cx="3744912" cy="1925637"/>
          </a:xfrm>
          <a:prstGeom prst="wedgeRoundRectCallout">
            <a:avLst>
              <a:gd name="adj1" fmla="val -75773"/>
              <a:gd name="adj2" fmla="val -33264"/>
              <a:gd name="adj3" fmla="val 16667"/>
            </a:avLst>
          </a:prstGeom>
          <a:solidFill>
            <a:schemeClr val="tx2"/>
          </a:solidFill>
          <a:ln w="9525">
            <a:solidFill>
              <a:srgbClr val="0000FF"/>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a:solidFill>
                  <a:srgbClr val="FFFF00"/>
                </a:solidFill>
              </a:rPr>
              <a:t>服务是否允许排队，顾客是否愿意排队。在排队等待的情况下服务的顺序是什么。</a:t>
            </a:r>
          </a:p>
        </p:txBody>
      </p:sp>
      <p:sp>
        <p:nvSpPr>
          <p:cNvPr id="262151" name="AutoShape 7"/>
          <p:cNvSpPr>
            <a:spLocks noChangeArrowheads="1"/>
          </p:cNvSpPr>
          <p:nvPr/>
        </p:nvSpPr>
        <p:spPr bwMode="auto">
          <a:xfrm>
            <a:off x="4716463" y="5373688"/>
            <a:ext cx="2593975" cy="1004887"/>
          </a:xfrm>
          <a:prstGeom prst="wedgeRoundRectCallout">
            <a:avLst>
              <a:gd name="adj1" fmla="val -86718"/>
              <a:gd name="adj2" fmla="val -130093"/>
              <a:gd name="adj3" fmla="val 16667"/>
            </a:avLst>
          </a:prstGeom>
          <a:solidFill>
            <a:schemeClr val="tx2"/>
          </a:solidFill>
          <a:ln w="9525" algn="ctr">
            <a:solidFill>
              <a:srgbClr val="0000FF"/>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a:solidFill>
                  <a:srgbClr val="FFFF00"/>
                </a:solidFill>
              </a:rPr>
              <a:t>服务台的数目  </a:t>
            </a:r>
          </a:p>
          <a:p>
            <a:pPr algn="just" eaLnBrk="1" hangingPunct="1">
              <a:lnSpc>
                <a:spcPct val="100000"/>
              </a:lnSpc>
              <a:buClrTx/>
              <a:buFontTx/>
              <a:buNone/>
            </a:pPr>
            <a:r>
              <a:rPr lang="zh-CN" altLang="en-US">
                <a:solidFill>
                  <a:srgbClr val="FFFF00"/>
                </a:solidFill>
              </a:rPr>
              <a:t>服务时间分布</a:t>
            </a:r>
          </a:p>
        </p:txBody>
      </p:sp>
      <p:sp>
        <p:nvSpPr>
          <p:cNvPr id="1844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3B16E82B-8F3A-4324-A7DE-B43DEA0EC024}" type="slidenum">
              <a:rPr lang="zh-CN" altLang="en-US" sz="1800" smtClean="0">
                <a:solidFill>
                  <a:srgbClr val="00FF00"/>
                </a:solidFill>
                <a:latin typeface="宋体" panose="02010600030101010101" pitchFamily="2" charset="-122"/>
                <a:ea typeface="宋体" panose="02010600030101010101" pitchFamily="2" charset="-122"/>
              </a:rPr>
              <a:pPr/>
              <a:t>7</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62149"/>
                                        </p:tgtEl>
                                        <p:attrNameLst>
                                          <p:attrName>style.visibility</p:attrName>
                                        </p:attrNameLst>
                                      </p:cBhvr>
                                      <p:to>
                                        <p:strVal val="visible"/>
                                      </p:to>
                                    </p:set>
                                    <p:anim calcmode="lin" valueType="num">
                                      <p:cBhvr additive="base">
                                        <p:cTn id="13" dur="500" fill="hold"/>
                                        <p:tgtEl>
                                          <p:spTgt spid="262149"/>
                                        </p:tgtEl>
                                        <p:attrNameLst>
                                          <p:attrName>ppt_x</p:attrName>
                                        </p:attrNameLst>
                                      </p:cBhvr>
                                      <p:tavLst>
                                        <p:tav tm="0">
                                          <p:val>
                                            <p:strVal val="0-#ppt_w/2"/>
                                          </p:val>
                                        </p:tav>
                                        <p:tav tm="100000">
                                          <p:val>
                                            <p:strVal val="#ppt_x"/>
                                          </p:val>
                                        </p:tav>
                                      </p:tavLst>
                                    </p:anim>
                                    <p:anim calcmode="lin" valueType="num">
                                      <p:cBhvr additive="base">
                                        <p:cTn id="14" dur="500" fill="hold"/>
                                        <p:tgtEl>
                                          <p:spTgt spid="26214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2147">
                                            <p:txEl>
                                              <p:pRg st="1" end="1"/>
                                            </p:txEl>
                                          </p:spTgt>
                                        </p:tgtEl>
                                        <p:attrNameLst>
                                          <p:attrName>style.visibility</p:attrName>
                                        </p:attrNameLst>
                                      </p:cBhvr>
                                      <p:to>
                                        <p:strVal val="visible"/>
                                      </p:to>
                                    </p:set>
                                    <p:anim calcmode="lin" valueType="num">
                                      <p:cBhvr additive="base">
                                        <p:cTn id="19" dur="500" fill="hold"/>
                                        <p:tgtEl>
                                          <p:spTgt spid="2621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2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62150"/>
                                        </p:tgtEl>
                                        <p:attrNameLst>
                                          <p:attrName>style.visibility</p:attrName>
                                        </p:attrNameLst>
                                      </p:cBhvr>
                                      <p:to>
                                        <p:strVal val="visible"/>
                                      </p:to>
                                    </p:set>
                                    <p:anim calcmode="lin" valueType="num">
                                      <p:cBhvr additive="base">
                                        <p:cTn id="25" dur="500" fill="hold"/>
                                        <p:tgtEl>
                                          <p:spTgt spid="262150"/>
                                        </p:tgtEl>
                                        <p:attrNameLst>
                                          <p:attrName>ppt_x</p:attrName>
                                        </p:attrNameLst>
                                      </p:cBhvr>
                                      <p:tavLst>
                                        <p:tav tm="0">
                                          <p:val>
                                            <p:strVal val="0-#ppt_w/2"/>
                                          </p:val>
                                        </p:tav>
                                        <p:tav tm="100000">
                                          <p:val>
                                            <p:strVal val="#ppt_x"/>
                                          </p:val>
                                        </p:tav>
                                      </p:tavLst>
                                    </p:anim>
                                    <p:anim calcmode="lin" valueType="num">
                                      <p:cBhvr additive="base">
                                        <p:cTn id="26" dur="500" fill="hold"/>
                                        <p:tgtEl>
                                          <p:spTgt spid="26215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2147">
                                            <p:txEl>
                                              <p:pRg st="2" end="2"/>
                                            </p:txEl>
                                          </p:spTgt>
                                        </p:tgtEl>
                                        <p:attrNameLst>
                                          <p:attrName>style.visibility</p:attrName>
                                        </p:attrNameLst>
                                      </p:cBhvr>
                                      <p:to>
                                        <p:strVal val="visible"/>
                                      </p:to>
                                    </p:set>
                                    <p:anim calcmode="lin" valueType="num">
                                      <p:cBhvr additive="base">
                                        <p:cTn id="31" dur="500" fill="hold"/>
                                        <p:tgtEl>
                                          <p:spTgt spid="26214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2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62151"/>
                                        </p:tgtEl>
                                        <p:attrNameLst>
                                          <p:attrName>style.visibility</p:attrName>
                                        </p:attrNameLst>
                                      </p:cBhvr>
                                      <p:to>
                                        <p:strVal val="visible"/>
                                      </p:to>
                                    </p:set>
                                    <p:anim calcmode="lin" valueType="num">
                                      <p:cBhvr additive="base">
                                        <p:cTn id="37" dur="500" fill="hold"/>
                                        <p:tgtEl>
                                          <p:spTgt spid="262151"/>
                                        </p:tgtEl>
                                        <p:attrNameLst>
                                          <p:attrName>ppt_x</p:attrName>
                                        </p:attrNameLst>
                                      </p:cBhvr>
                                      <p:tavLst>
                                        <p:tav tm="0">
                                          <p:val>
                                            <p:strVal val="0-#ppt_w/2"/>
                                          </p:val>
                                        </p:tav>
                                        <p:tav tm="100000">
                                          <p:val>
                                            <p:strVal val="#ppt_x"/>
                                          </p:val>
                                        </p:tav>
                                      </p:tavLst>
                                    </p:anim>
                                    <p:anim calcmode="lin" valueType="num">
                                      <p:cBhvr additive="base">
                                        <p:cTn id="38" dur="500" fill="hold"/>
                                        <p:tgtEl>
                                          <p:spTgt spid="262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P spid="262149" grpId="0" animBg="1"/>
      <p:bldP spid="262150" grpId="0" animBg="1"/>
      <p:bldP spid="26215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输入过程</a:t>
            </a:r>
          </a:p>
        </p:txBody>
      </p:sp>
      <p:sp>
        <p:nvSpPr>
          <p:cNvPr id="263171" name="Rectangle 3"/>
          <p:cNvSpPr>
            <a:spLocks noGrp="1" noChangeArrowheads="1"/>
          </p:cNvSpPr>
          <p:nvPr>
            <p:ph idx="1"/>
          </p:nvPr>
        </p:nvSpPr>
        <p:spPr>
          <a:xfrm>
            <a:off x="1028700" y="1112838"/>
            <a:ext cx="7924800" cy="5419725"/>
          </a:xfrm>
        </p:spPr>
        <p:txBody>
          <a:bodyPr/>
          <a:lstStyle/>
          <a:p>
            <a:pPr marL="457200" indent="-457200" eaLnBrk="1" hangingPunct="1">
              <a:lnSpc>
                <a:spcPct val="115000"/>
              </a:lnSpc>
              <a:spcBef>
                <a:spcPct val="20000"/>
              </a:spcBef>
              <a:buFont typeface="Wingdings" panose="05000000000000000000" pitchFamily="2" charset="2"/>
              <a:buNone/>
            </a:pPr>
            <a:r>
              <a:rPr lang="zh-CN" altLang="en-US" smtClean="0">
                <a:ea typeface="黑体" panose="02010609060101010101" pitchFamily="49" charset="-122"/>
              </a:rPr>
              <a:t>描述顾客来源及顾客按怎样的规律抵达。</a:t>
            </a:r>
          </a:p>
          <a:p>
            <a:pPr marL="457200" indent="-457200" eaLnBrk="1" hangingPunct="1">
              <a:lnSpc>
                <a:spcPct val="115000"/>
              </a:lnSpc>
              <a:spcBef>
                <a:spcPct val="20000"/>
              </a:spcBef>
              <a:buClr>
                <a:srgbClr val="CC00CC"/>
              </a:buClr>
              <a:buFont typeface="Wingdings" panose="05000000000000000000" pitchFamily="2" charset="2"/>
              <a:buAutoNum type="arabicParenR"/>
            </a:pPr>
            <a:r>
              <a:rPr lang="zh-CN" altLang="en-US" smtClean="0">
                <a:solidFill>
                  <a:srgbClr val="0000FF"/>
                </a:solidFill>
                <a:ea typeface="黑体" panose="02010609060101010101" pitchFamily="49" charset="-122"/>
              </a:rPr>
              <a:t>顾客总体数</a:t>
            </a:r>
          </a:p>
          <a:p>
            <a:pPr lvl="1" eaLnBrk="1" hangingPunct="1">
              <a:lnSpc>
                <a:spcPct val="115000"/>
              </a:lnSpc>
              <a:spcBef>
                <a:spcPct val="20000"/>
              </a:spcBef>
              <a:buFont typeface="Wingdings" panose="05000000000000000000" pitchFamily="2" charset="2"/>
              <a:buNone/>
            </a:pPr>
            <a:r>
              <a:rPr lang="zh-CN" altLang="en-US" smtClean="0">
                <a:ea typeface="黑体" panose="02010609060101010101" pitchFamily="49" charset="-122"/>
              </a:rPr>
              <a:t>	顾客的来源可能是有限的，也可能是无限的</a:t>
            </a:r>
          </a:p>
          <a:p>
            <a:pPr marL="457200" indent="-457200" eaLnBrk="1" hangingPunct="1">
              <a:lnSpc>
                <a:spcPct val="115000"/>
              </a:lnSpc>
              <a:spcBef>
                <a:spcPct val="20000"/>
              </a:spcBef>
              <a:buClr>
                <a:srgbClr val="CC00CC"/>
              </a:buClr>
              <a:buFont typeface="Wingdings" panose="05000000000000000000" pitchFamily="2" charset="2"/>
              <a:buAutoNum type="arabicParenR"/>
            </a:pPr>
            <a:r>
              <a:rPr lang="zh-CN" altLang="en-US" smtClean="0">
                <a:solidFill>
                  <a:srgbClr val="0000FF"/>
                </a:solidFill>
                <a:ea typeface="黑体" panose="02010609060101010101" pitchFamily="49" charset="-122"/>
              </a:rPr>
              <a:t>到达类型</a:t>
            </a:r>
          </a:p>
          <a:p>
            <a:pPr lvl="1" eaLnBrk="1" hangingPunct="1">
              <a:lnSpc>
                <a:spcPct val="115000"/>
              </a:lnSpc>
              <a:spcBef>
                <a:spcPct val="20000"/>
              </a:spcBef>
              <a:buFont typeface="Wingdings" panose="05000000000000000000" pitchFamily="2" charset="2"/>
              <a:buNone/>
            </a:pPr>
            <a:r>
              <a:rPr lang="zh-CN" altLang="en-US" smtClean="0">
                <a:ea typeface="黑体" panose="02010609060101010101" pitchFamily="49" charset="-122"/>
              </a:rPr>
              <a:t>	顾客是单个到达，还是成批到达</a:t>
            </a:r>
          </a:p>
          <a:p>
            <a:pPr marL="457200" indent="-457200" eaLnBrk="1" hangingPunct="1">
              <a:lnSpc>
                <a:spcPct val="115000"/>
              </a:lnSpc>
              <a:spcBef>
                <a:spcPct val="20000"/>
              </a:spcBef>
              <a:buClr>
                <a:srgbClr val="CC00CC"/>
              </a:buClr>
              <a:buFont typeface="Wingdings" panose="05000000000000000000" pitchFamily="2" charset="2"/>
              <a:buAutoNum type="arabicParenR"/>
            </a:pPr>
            <a:r>
              <a:rPr lang="zh-CN" altLang="en-US" smtClean="0">
                <a:solidFill>
                  <a:srgbClr val="0000FF"/>
                </a:solidFill>
                <a:ea typeface="黑体" panose="02010609060101010101" pitchFamily="49" charset="-122"/>
              </a:rPr>
              <a:t>顾客相继到达的间隔时间服从什么概率分布，分布函数是什么，到达的间隔时间之间是否独立</a:t>
            </a:r>
          </a:p>
          <a:p>
            <a:pPr marL="457200" indent="-457200" eaLnBrk="1" hangingPunct="1">
              <a:lnSpc>
                <a:spcPct val="115000"/>
              </a:lnSpc>
              <a:spcBef>
                <a:spcPct val="20000"/>
              </a:spcBef>
              <a:buFont typeface="Wingdings" panose="05000000000000000000" pitchFamily="2" charset="2"/>
              <a:buNone/>
            </a:pPr>
            <a:r>
              <a:rPr lang="zh-CN" altLang="en-US" smtClean="0">
                <a:ea typeface="黑体" panose="02010609060101010101" pitchFamily="49" charset="-122"/>
              </a:rPr>
              <a:t>在排队论中，一般假定顾客到达的间隔时间序列</a:t>
            </a:r>
            <a:r>
              <a:rPr lang="en-US" altLang="zh-CN" smtClean="0">
                <a:ea typeface="黑体" panose="02010609060101010101" pitchFamily="49" charset="-122"/>
              </a:rPr>
              <a:t>{</a:t>
            </a:r>
            <a:r>
              <a:rPr lang="en-US" altLang="zh-CN" smtClean="0">
                <a:ea typeface="黑体" panose="02010609060101010101" pitchFamily="49" charset="-122"/>
                <a:sym typeface="Symbol" panose="05050102010706020507" pitchFamily="18" charset="2"/>
              </a:rPr>
              <a:t></a:t>
            </a:r>
            <a:r>
              <a:rPr lang="en-US" altLang="zh-CN" baseline="-25000" smtClean="0">
                <a:ea typeface="黑体" panose="02010609060101010101" pitchFamily="49" charset="-122"/>
                <a:sym typeface="Symbol" panose="05050102010706020507" pitchFamily="18" charset="2"/>
              </a:rPr>
              <a:t>n</a:t>
            </a:r>
            <a:r>
              <a:rPr lang="en-US" altLang="zh-CN" smtClean="0">
                <a:ea typeface="黑体" panose="02010609060101010101" pitchFamily="49" charset="-122"/>
                <a:sym typeface="Symbol" panose="05050102010706020507" pitchFamily="18" charset="2"/>
              </a:rPr>
              <a:t>|n1</a:t>
            </a:r>
            <a:r>
              <a:rPr lang="en-US" altLang="zh-CN" smtClean="0">
                <a:ea typeface="黑体" panose="02010609060101010101" pitchFamily="49" charset="-122"/>
              </a:rPr>
              <a:t>}</a:t>
            </a:r>
            <a:r>
              <a:rPr lang="zh-CN" altLang="en-US" smtClean="0">
                <a:ea typeface="黑体" panose="02010609060101010101" pitchFamily="49" charset="-122"/>
              </a:rPr>
              <a:t>相互独立、同分布。</a:t>
            </a:r>
          </a:p>
        </p:txBody>
      </p:sp>
      <p:sp>
        <p:nvSpPr>
          <p:cNvPr id="4" name="日期占位符 3"/>
          <p:cNvSpPr>
            <a:spLocks noGrp="1"/>
          </p:cNvSpPr>
          <p:nvPr>
            <p:ph type="dt" sz="quarter" idx="10"/>
          </p:nvPr>
        </p:nvSpPr>
        <p:spPr/>
        <p:txBody>
          <a:bodyPr/>
          <a:lstStyle/>
          <a:p>
            <a:pPr>
              <a:defRPr/>
            </a:pPr>
            <a:fld id="{AD5CA43A-CB43-4A92-BEDB-482D49E91468}"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048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81D96F1F-8492-4165-ACB3-90AC3D5CC4C4}" type="slidenum">
              <a:rPr lang="zh-CN" altLang="en-US" sz="1800" smtClean="0">
                <a:solidFill>
                  <a:srgbClr val="00FF00"/>
                </a:solidFill>
                <a:latin typeface="宋体" panose="02010600030101010101" pitchFamily="2" charset="-122"/>
                <a:ea typeface="宋体" panose="02010600030101010101" pitchFamily="2" charset="-122"/>
              </a:rPr>
              <a:pPr/>
              <a:t>8</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3171">
                                            <p:txEl>
                                              <p:pRg st="1" end="1"/>
                                            </p:txEl>
                                          </p:spTgt>
                                        </p:tgtEl>
                                        <p:attrNameLst>
                                          <p:attrName>style.visibility</p:attrName>
                                        </p:attrNameLst>
                                      </p:cBhvr>
                                      <p:to>
                                        <p:strVal val="visible"/>
                                      </p:to>
                                    </p:set>
                                    <p:anim calcmode="lin" valueType="num">
                                      <p:cBhvr additive="base">
                                        <p:cTn id="13" dur="500" fill="hold"/>
                                        <p:tgtEl>
                                          <p:spTgt spid="263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3171">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63171">
                                            <p:txEl>
                                              <p:pRg st="2" end="2"/>
                                            </p:txEl>
                                          </p:spTgt>
                                        </p:tgtEl>
                                        <p:attrNameLst>
                                          <p:attrName>style.visibility</p:attrName>
                                        </p:attrNameLst>
                                      </p:cBhvr>
                                      <p:to>
                                        <p:strVal val="visible"/>
                                      </p:to>
                                    </p:set>
                                    <p:anim calcmode="lin" valueType="num">
                                      <p:cBhvr additive="base">
                                        <p:cTn id="18"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63171">
                                            <p:txEl>
                                              <p:pRg st="3" end="3"/>
                                            </p:txEl>
                                          </p:spTgt>
                                        </p:tgtEl>
                                        <p:attrNameLst>
                                          <p:attrName>style.visibility</p:attrName>
                                        </p:attrNameLst>
                                      </p:cBhvr>
                                      <p:to>
                                        <p:strVal val="visible"/>
                                      </p:to>
                                    </p:set>
                                    <p:anim calcmode="lin" valueType="num">
                                      <p:cBhvr additive="base">
                                        <p:cTn id="24" dur="500" fill="hold"/>
                                        <p:tgtEl>
                                          <p:spTgt spid="26317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3171">
                                            <p:txEl>
                                              <p:pRg st="3" end="3"/>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263171">
                                            <p:txEl>
                                              <p:pRg st="4" end="4"/>
                                            </p:txEl>
                                          </p:spTgt>
                                        </p:tgtEl>
                                        <p:attrNameLst>
                                          <p:attrName>style.visibility</p:attrName>
                                        </p:attrNameLst>
                                      </p:cBhvr>
                                      <p:to>
                                        <p:strVal val="visible"/>
                                      </p:to>
                                    </p:set>
                                    <p:anim calcmode="lin" valueType="num">
                                      <p:cBhvr additive="base">
                                        <p:cTn id="29" dur="500" fill="hold"/>
                                        <p:tgtEl>
                                          <p:spTgt spid="2631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3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63171">
                                            <p:txEl>
                                              <p:pRg st="5" end="5"/>
                                            </p:txEl>
                                          </p:spTgt>
                                        </p:tgtEl>
                                        <p:attrNameLst>
                                          <p:attrName>style.visibility</p:attrName>
                                        </p:attrNameLst>
                                      </p:cBhvr>
                                      <p:to>
                                        <p:strVal val="visible"/>
                                      </p:to>
                                    </p:set>
                                    <p:anim calcmode="lin" valueType="num">
                                      <p:cBhvr additive="base">
                                        <p:cTn id="35" dur="500" fill="hold"/>
                                        <p:tgtEl>
                                          <p:spTgt spid="2631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3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63171">
                                            <p:txEl>
                                              <p:pRg st="6" end="6"/>
                                            </p:txEl>
                                          </p:spTgt>
                                        </p:tgtEl>
                                        <p:attrNameLst>
                                          <p:attrName>style.visibility</p:attrName>
                                        </p:attrNameLst>
                                      </p:cBhvr>
                                      <p:to>
                                        <p:strVal val="visible"/>
                                      </p:to>
                                    </p:set>
                                    <p:anim calcmode="lin" valueType="num">
                                      <p:cBhvr additive="base">
                                        <p:cTn id="41" dur="500" fill="hold"/>
                                        <p:tgtEl>
                                          <p:spTgt spid="26317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3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排队规则</a:t>
            </a:r>
          </a:p>
        </p:txBody>
      </p:sp>
      <p:sp>
        <p:nvSpPr>
          <p:cNvPr id="264195" name="Rectangle 3"/>
          <p:cNvSpPr>
            <a:spLocks noGrp="1" noChangeArrowheads="1"/>
          </p:cNvSpPr>
          <p:nvPr>
            <p:ph idx="1"/>
          </p:nvPr>
        </p:nvSpPr>
        <p:spPr>
          <a:xfrm>
            <a:off x="1066800" y="1074738"/>
            <a:ext cx="7848600" cy="5378450"/>
          </a:xfrm>
        </p:spPr>
        <p:txBody>
          <a:bodyPr/>
          <a:lstStyle/>
          <a:p>
            <a:pPr eaLnBrk="1" hangingPunct="1">
              <a:lnSpc>
                <a:spcPct val="105000"/>
              </a:lnSpc>
              <a:buFont typeface="Wingdings" panose="05000000000000000000" pitchFamily="2" charset="2"/>
              <a:buNone/>
            </a:pPr>
            <a:r>
              <a:rPr lang="zh-CN" altLang="en-US" sz="2400" smtClean="0">
                <a:ea typeface="黑体" panose="02010609060101010101" pitchFamily="49" charset="-122"/>
              </a:rPr>
              <a:t>服务是否允许排队，顾客是否愿意排队。在排队等待的情况下服务的顺序是什么。</a:t>
            </a:r>
          </a:p>
          <a:p>
            <a:pPr eaLnBrk="1" hangingPunct="1">
              <a:lnSpc>
                <a:spcPct val="105000"/>
              </a:lnSpc>
              <a:buClr>
                <a:srgbClr val="CC00CC"/>
              </a:buClr>
              <a:buFont typeface="Wingdings" panose="05000000000000000000" pitchFamily="2" charset="2"/>
              <a:buAutoNum type="arabicParenR"/>
            </a:pPr>
            <a:r>
              <a:rPr lang="zh-CN" altLang="en-US" sz="2400" smtClean="0">
                <a:solidFill>
                  <a:srgbClr val="0000FF"/>
                </a:solidFill>
                <a:ea typeface="黑体" panose="02010609060101010101" pitchFamily="49" charset="-122"/>
              </a:rPr>
              <a:t>损失制  </a:t>
            </a:r>
            <a:r>
              <a:rPr lang="zh-CN" altLang="en-US" sz="2400" smtClean="0">
                <a:ea typeface="黑体" panose="02010609060101010101" pitchFamily="49" charset="-122"/>
              </a:rPr>
              <a:t>顾客到达时，若所有服务台均被占，服务机构不允许顾客等待，此时该顾客就自动离去</a:t>
            </a:r>
          </a:p>
          <a:p>
            <a:pPr algn="just" eaLnBrk="1" hangingPunct="1">
              <a:lnSpc>
                <a:spcPct val="105000"/>
              </a:lnSpc>
              <a:buClr>
                <a:srgbClr val="CC00CC"/>
              </a:buClr>
              <a:buFont typeface="Wingdings" panose="05000000000000000000" pitchFamily="2" charset="2"/>
              <a:buAutoNum type="arabicParenR"/>
            </a:pPr>
            <a:r>
              <a:rPr lang="zh-CN" altLang="en-US" sz="2400" smtClean="0">
                <a:solidFill>
                  <a:srgbClr val="0000FF"/>
                </a:solidFill>
                <a:ea typeface="黑体" panose="02010609060101010101" pitchFamily="49" charset="-122"/>
              </a:rPr>
              <a:t>等待制  </a:t>
            </a:r>
            <a:r>
              <a:rPr lang="zh-CN" altLang="en-US" sz="2400" smtClean="0">
                <a:ea typeface="黑体" panose="02010609060101010101" pitchFamily="49" charset="-122"/>
              </a:rPr>
              <a:t>顾客到达时，若所有服务台均被占，他们就排队等待服务</a:t>
            </a:r>
          </a:p>
          <a:p>
            <a:pPr lvl="1" eaLnBrk="1" hangingPunct="1">
              <a:lnSpc>
                <a:spcPct val="105000"/>
              </a:lnSpc>
              <a:buClr>
                <a:srgbClr val="0000FF"/>
              </a:buClr>
              <a:buFont typeface="Wingdings" panose="05000000000000000000" pitchFamily="2" charset="2"/>
              <a:buAutoNum type="alphaLcParenR"/>
            </a:pPr>
            <a:r>
              <a:rPr lang="zh-CN" altLang="en-US" smtClean="0">
                <a:solidFill>
                  <a:srgbClr val="CC00CC"/>
                </a:solidFill>
                <a:ea typeface="黑体" panose="02010609060101010101" pitchFamily="49" charset="-122"/>
              </a:rPr>
              <a:t>先到先服务</a:t>
            </a:r>
          </a:p>
          <a:p>
            <a:pPr lvl="1" eaLnBrk="1" hangingPunct="1">
              <a:lnSpc>
                <a:spcPct val="105000"/>
              </a:lnSpc>
              <a:buClr>
                <a:srgbClr val="0000FF"/>
              </a:buClr>
              <a:buFont typeface="Wingdings" panose="05000000000000000000" pitchFamily="2" charset="2"/>
              <a:buAutoNum type="alphaLcParenR"/>
            </a:pPr>
            <a:r>
              <a:rPr lang="zh-CN" altLang="en-US" smtClean="0">
                <a:solidFill>
                  <a:srgbClr val="CC00CC"/>
                </a:solidFill>
                <a:ea typeface="黑体" panose="02010609060101010101" pitchFamily="49" charset="-122"/>
              </a:rPr>
              <a:t>后到先服务</a:t>
            </a:r>
          </a:p>
          <a:p>
            <a:pPr lvl="1" eaLnBrk="1" hangingPunct="1">
              <a:lnSpc>
                <a:spcPct val="105000"/>
              </a:lnSpc>
              <a:buClr>
                <a:srgbClr val="0000FF"/>
              </a:buClr>
              <a:buFont typeface="Wingdings" panose="05000000000000000000" pitchFamily="2" charset="2"/>
              <a:buAutoNum type="alphaLcParenR"/>
            </a:pPr>
            <a:r>
              <a:rPr lang="zh-CN" altLang="en-US" smtClean="0">
                <a:solidFill>
                  <a:srgbClr val="CC00CC"/>
                </a:solidFill>
                <a:ea typeface="黑体" panose="02010609060101010101" pitchFamily="49" charset="-122"/>
              </a:rPr>
              <a:t>随机服务</a:t>
            </a:r>
          </a:p>
          <a:p>
            <a:pPr lvl="1" eaLnBrk="1" hangingPunct="1">
              <a:lnSpc>
                <a:spcPct val="105000"/>
              </a:lnSpc>
              <a:buClr>
                <a:srgbClr val="0000FF"/>
              </a:buClr>
              <a:buFont typeface="Wingdings" panose="05000000000000000000" pitchFamily="2" charset="2"/>
              <a:buAutoNum type="alphaLcParenR"/>
            </a:pPr>
            <a:r>
              <a:rPr lang="zh-CN" altLang="en-US" smtClean="0">
                <a:solidFill>
                  <a:srgbClr val="CC00CC"/>
                </a:solidFill>
                <a:ea typeface="黑体" panose="02010609060101010101" pitchFamily="49" charset="-122"/>
              </a:rPr>
              <a:t>有优先权服务：强拆型优先权、非强拆型优先权</a:t>
            </a:r>
          </a:p>
          <a:p>
            <a:pPr eaLnBrk="1" hangingPunct="1">
              <a:lnSpc>
                <a:spcPct val="105000"/>
              </a:lnSpc>
              <a:buClr>
                <a:srgbClr val="CC00CC"/>
              </a:buClr>
              <a:buFont typeface="Wingdings" panose="05000000000000000000" pitchFamily="2" charset="2"/>
              <a:buAutoNum type="arabicParenR"/>
            </a:pPr>
            <a:r>
              <a:rPr lang="zh-CN" altLang="en-US" sz="2400" smtClean="0">
                <a:solidFill>
                  <a:srgbClr val="0000FF"/>
                </a:solidFill>
                <a:ea typeface="黑体" panose="02010609060101010101" pitchFamily="49" charset="-122"/>
              </a:rPr>
              <a:t>混合制  </a:t>
            </a:r>
            <a:r>
              <a:rPr lang="zh-CN" altLang="en-US" sz="2400" smtClean="0">
                <a:ea typeface="黑体" panose="02010609060101010101" pitchFamily="49" charset="-122"/>
              </a:rPr>
              <a:t>损失制与等待制的混合</a:t>
            </a:r>
          </a:p>
          <a:p>
            <a:pPr lvl="1" eaLnBrk="1" hangingPunct="1">
              <a:lnSpc>
                <a:spcPct val="105000"/>
              </a:lnSpc>
              <a:buClr>
                <a:srgbClr val="0000FF"/>
              </a:buClr>
              <a:buFont typeface="Wingdings" panose="05000000000000000000" pitchFamily="2" charset="2"/>
              <a:buAutoNum type="alphaLcParenR"/>
            </a:pPr>
            <a:r>
              <a:rPr lang="zh-CN" altLang="en-US" smtClean="0">
                <a:solidFill>
                  <a:srgbClr val="CC00CC"/>
                </a:solidFill>
                <a:ea typeface="黑体" panose="02010609060101010101" pitchFamily="49" charset="-122"/>
              </a:rPr>
              <a:t>对长</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容量</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有限的混合制</a:t>
            </a:r>
          </a:p>
          <a:p>
            <a:pPr lvl="1" eaLnBrk="1" hangingPunct="1">
              <a:lnSpc>
                <a:spcPct val="105000"/>
              </a:lnSpc>
              <a:buClr>
                <a:srgbClr val="0000FF"/>
              </a:buClr>
              <a:buFont typeface="Wingdings" panose="05000000000000000000" pitchFamily="2" charset="2"/>
              <a:buAutoNum type="alphaLcParenR"/>
            </a:pPr>
            <a:r>
              <a:rPr lang="zh-CN" altLang="en-US" smtClean="0">
                <a:solidFill>
                  <a:srgbClr val="CC00CC"/>
                </a:solidFill>
                <a:ea typeface="黑体" panose="02010609060101010101" pitchFamily="49" charset="-122"/>
              </a:rPr>
              <a:t>等待时间有限的混合制</a:t>
            </a:r>
          </a:p>
          <a:p>
            <a:pPr lvl="1" eaLnBrk="1" hangingPunct="1">
              <a:lnSpc>
                <a:spcPct val="105000"/>
              </a:lnSpc>
              <a:buClr>
                <a:srgbClr val="0000FF"/>
              </a:buClr>
              <a:buFont typeface="Wingdings" panose="05000000000000000000" pitchFamily="2" charset="2"/>
              <a:buAutoNum type="alphaLcParenR"/>
            </a:pPr>
            <a:r>
              <a:rPr lang="zh-CN" altLang="en-US" smtClean="0">
                <a:solidFill>
                  <a:srgbClr val="CC00CC"/>
                </a:solidFill>
                <a:ea typeface="黑体" panose="02010609060101010101" pitchFamily="49" charset="-122"/>
              </a:rPr>
              <a:t>逗留时间有限的混合制</a:t>
            </a:r>
          </a:p>
        </p:txBody>
      </p:sp>
      <p:sp>
        <p:nvSpPr>
          <p:cNvPr id="4" name="日期占位符 3"/>
          <p:cNvSpPr>
            <a:spLocks noGrp="1"/>
          </p:cNvSpPr>
          <p:nvPr>
            <p:ph type="dt" sz="quarter" idx="10"/>
          </p:nvPr>
        </p:nvSpPr>
        <p:spPr/>
        <p:txBody>
          <a:bodyPr/>
          <a:lstStyle/>
          <a:p>
            <a:pPr>
              <a:defRPr/>
            </a:pPr>
            <a:fld id="{975A518B-B247-482C-800D-A2277AFA6000}"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253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latin typeface="宋体" panose="02010600030101010101" pitchFamily="2" charset="-122"/>
                <a:ea typeface="宋体" panose="02010600030101010101" pitchFamily="2" charset="-122"/>
              </a:rPr>
              <a:t>26</a:t>
            </a:r>
            <a:r>
              <a:rPr lang="zh-CN" altLang="en-US" sz="1800" smtClean="0">
                <a:solidFill>
                  <a:srgbClr val="00FF00"/>
                </a:solidFill>
                <a:latin typeface="宋体" panose="02010600030101010101" pitchFamily="2" charset="-122"/>
                <a:ea typeface="宋体" panose="02010600030101010101" pitchFamily="2" charset="-122"/>
              </a:rPr>
              <a:t>－</a:t>
            </a:r>
            <a:fld id="{A2DAB28D-8E88-4AAD-95E2-03C2E2CE137B}" type="slidenum">
              <a:rPr lang="zh-CN" altLang="en-US" sz="1800" smtClean="0">
                <a:solidFill>
                  <a:srgbClr val="00FF00"/>
                </a:solidFill>
                <a:latin typeface="宋体" panose="02010600030101010101" pitchFamily="2" charset="-122"/>
                <a:ea typeface="宋体" panose="02010600030101010101" pitchFamily="2" charset="-122"/>
              </a:rPr>
              <a:pPr/>
              <a:t>9</a:t>
            </a:fld>
            <a:endParaRPr lang="zh-CN" altLang="en-US" sz="1800" smtClean="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4195">
                                            <p:txEl>
                                              <p:pRg st="1" end="1"/>
                                            </p:txEl>
                                          </p:spTgt>
                                        </p:tgtEl>
                                        <p:attrNameLst>
                                          <p:attrName>style.visibility</p:attrName>
                                        </p:attrNameLst>
                                      </p:cBhvr>
                                      <p:to>
                                        <p:strVal val="visible"/>
                                      </p:to>
                                    </p:set>
                                    <p:anim calcmode="lin" valueType="num">
                                      <p:cBhvr additive="base">
                                        <p:cTn id="13" dur="5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4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4195">
                                            <p:txEl>
                                              <p:pRg st="2" end="2"/>
                                            </p:txEl>
                                          </p:spTgt>
                                        </p:tgtEl>
                                        <p:attrNameLst>
                                          <p:attrName>style.visibility</p:attrName>
                                        </p:attrNameLst>
                                      </p:cBhvr>
                                      <p:to>
                                        <p:strVal val="visible"/>
                                      </p:to>
                                    </p:set>
                                    <p:anim calcmode="lin" valueType="num">
                                      <p:cBhvr additive="base">
                                        <p:cTn id="19" dur="5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4195">
                                            <p:txEl>
                                              <p:pRg st="3" end="3"/>
                                            </p:txEl>
                                          </p:spTgt>
                                        </p:tgtEl>
                                        <p:attrNameLst>
                                          <p:attrName>style.visibility</p:attrName>
                                        </p:attrNameLst>
                                      </p:cBhvr>
                                      <p:to>
                                        <p:strVal val="visible"/>
                                      </p:to>
                                    </p:set>
                                    <p:anim calcmode="lin" valueType="num">
                                      <p:cBhvr additive="base">
                                        <p:cTn id="25" dur="500" fill="hold"/>
                                        <p:tgtEl>
                                          <p:spTgt spid="264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4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4195">
                                            <p:txEl>
                                              <p:pRg st="4" end="4"/>
                                            </p:txEl>
                                          </p:spTgt>
                                        </p:tgtEl>
                                        <p:attrNameLst>
                                          <p:attrName>style.visibility</p:attrName>
                                        </p:attrNameLst>
                                      </p:cBhvr>
                                      <p:to>
                                        <p:strVal val="visible"/>
                                      </p:to>
                                    </p:set>
                                    <p:anim calcmode="lin" valueType="num">
                                      <p:cBhvr additive="base">
                                        <p:cTn id="31" dur="500" fill="hold"/>
                                        <p:tgtEl>
                                          <p:spTgt spid="264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4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4195">
                                            <p:txEl>
                                              <p:pRg st="5" end="5"/>
                                            </p:txEl>
                                          </p:spTgt>
                                        </p:tgtEl>
                                        <p:attrNameLst>
                                          <p:attrName>style.visibility</p:attrName>
                                        </p:attrNameLst>
                                      </p:cBhvr>
                                      <p:to>
                                        <p:strVal val="visible"/>
                                      </p:to>
                                    </p:set>
                                    <p:anim calcmode="lin" valueType="num">
                                      <p:cBhvr additive="base">
                                        <p:cTn id="37" dur="500" fill="hold"/>
                                        <p:tgtEl>
                                          <p:spTgt spid="264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4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4195">
                                            <p:txEl>
                                              <p:pRg st="6" end="6"/>
                                            </p:txEl>
                                          </p:spTgt>
                                        </p:tgtEl>
                                        <p:attrNameLst>
                                          <p:attrName>style.visibility</p:attrName>
                                        </p:attrNameLst>
                                      </p:cBhvr>
                                      <p:to>
                                        <p:strVal val="visible"/>
                                      </p:to>
                                    </p:set>
                                    <p:anim calcmode="lin" valueType="num">
                                      <p:cBhvr additive="base">
                                        <p:cTn id="43" dur="500" fill="hold"/>
                                        <p:tgtEl>
                                          <p:spTgt spid="2641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4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64195">
                                            <p:txEl>
                                              <p:pRg st="7" end="7"/>
                                            </p:txEl>
                                          </p:spTgt>
                                        </p:tgtEl>
                                        <p:attrNameLst>
                                          <p:attrName>style.visibility</p:attrName>
                                        </p:attrNameLst>
                                      </p:cBhvr>
                                      <p:to>
                                        <p:strVal val="visible"/>
                                      </p:to>
                                    </p:set>
                                    <p:anim calcmode="lin" valueType="num">
                                      <p:cBhvr additive="base">
                                        <p:cTn id="49" dur="500" fill="hold"/>
                                        <p:tgtEl>
                                          <p:spTgt spid="2641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4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4195">
                                            <p:txEl>
                                              <p:pRg st="8" end="8"/>
                                            </p:txEl>
                                          </p:spTgt>
                                        </p:tgtEl>
                                        <p:attrNameLst>
                                          <p:attrName>style.visibility</p:attrName>
                                        </p:attrNameLst>
                                      </p:cBhvr>
                                      <p:to>
                                        <p:strVal val="visible"/>
                                      </p:to>
                                    </p:set>
                                    <p:anim calcmode="lin" valueType="num">
                                      <p:cBhvr additive="base">
                                        <p:cTn id="55" dur="500" fill="hold"/>
                                        <p:tgtEl>
                                          <p:spTgt spid="26419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41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64195">
                                            <p:txEl>
                                              <p:pRg st="9" end="9"/>
                                            </p:txEl>
                                          </p:spTgt>
                                        </p:tgtEl>
                                        <p:attrNameLst>
                                          <p:attrName>style.visibility</p:attrName>
                                        </p:attrNameLst>
                                      </p:cBhvr>
                                      <p:to>
                                        <p:strVal val="visible"/>
                                      </p:to>
                                    </p:set>
                                    <p:anim calcmode="lin" valueType="num">
                                      <p:cBhvr additive="base">
                                        <p:cTn id="61" dur="500" fill="hold"/>
                                        <p:tgtEl>
                                          <p:spTgt spid="26419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641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64195">
                                            <p:txEl>
                                              <p:pRg st="10" end="10"/>
                                            </p:txEl>
                                          </p:spTgt>
                                        </p:tgtEl>
                                        <p:attrNameLst>
                                          <p:attrName>style.visibility</p:attrName>
                                        </p:attrNameLst>
                                      </p:cBhvr>
                                      <p:to>
                                        <p:strVal val="visible"/>
                                      </p:to>
                                    </p:set>
                                    <p:anim calcmode="lin" valueType="num">
                                      <p:cBhvr additive="base">
                                        <p:cTn id="67" dur="500" fill="hold"/>
                                        <p:tgtEl>
                                          <p:spTgt spid="26419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641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bldLvl="2" autoUpdateAnimBg="0"/>
    </p:bldLst>
  </p:timing>
</p:sld>
</file>

<file path=ppt/theme/theme1.xml><?xml version="1.0" encoding="utf-8"?>
<a:theme xmlns:a="http://schemas.openxmlformats.org/drawingml/2006/main" name="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1651</TotalTime>
  <Words>1769</Words>
  <Application>Microsoft Office PowerPoint</Application>
  <PresentationFormat>全屏显示(4:3)</PresentationFormat>
  <Paragraphs>298</Paragraphs>
  <Slides>26</Slides>
  <Notes>26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37" baseType="lpstr">
      <vt:lpstr>Times New Roman</vt:lpstr>
      <vt:lpstr>黑体</vt:lpstr>
      <vt:lpstr>Arial</vt:lpstr>
      <vt:lpstr>Wingdings</vt:lpstr>
      <vt:lpstr>宋体</vt:lpstr>
      <vt:lpstr>华文行楷</vt:lpstr>
      <vt:lpstr>Symbol</vt:lpstr>
      <vt:lpstr>2_默认设计模板</vt:lpstr>
      <vt:lpstr>BMP 图象</vt:lpstr>
      <vt:lpstr>Microsoft 公式 3.0</vt:lpstr>
      <vt:lpstr>MathType 5.0 Equation</vt:lpstr>
      <vt:lpstr>随机过程与排队论</vt:lpstr>
      <vt:lpstr>上一讲内容回顾</vt:lpstr>
      <vt:lpstr>本讲主要内容</vt:lpstr>
      <vt:lpstr>第四章  排队论简介</vt:lpstr>
      <vt:lpstr>排队的概念</vt:lpstr>
      <vt:lpstr>基本的排队系统</vt:lpstr>
      <vt:lpstr>排队系统的基本组成</vt:lpstr>
      <vt:lpstr>输入过程</vt:lpstr>
      <vt:lpstr>排队规则</vt:lpstr>
      <vt:lpstr>服务机构</vt:lpstr>
      <vt:lpstr>经典排队系统的符号表示方法</vt:lpstr>
      <vt:lpstr>几个经典排队系统的符号表示</vt:lpstr>
      <vt:lpstr>描述排队系统的主要数量指标</vt:lpstr>
      <vt:lpstr>第五章  无限源的简单排队系统</vt:lpstr>
      <vt:lpstr>§5.1  M/M/1/</vt:lpstr>
      <vt:lpstr>2.队长</vt:lpstr>
      <vt:lpstr>队长(续1)</vt:lpstr>
      <vt:lpstr>队长(续2)</vt:lpstr>
      <vt:lpstr>队长(续3)</vt:lpstr>
      <vt:lpstr>结论</vt:lpstr>
      <vt:lpstr>结论(续1)</vt:lpstr>
      <vt:lpstr>结论(续2)</vt:lpstr>
      <vt:lpstr>结论(续3)</vt:lpstr>
      <vt:lpstr>结论(续4)</vt:lpstr>
      <vt:lpstr>本讲主要内容</vt:lpstr>
      <vt:lpstr>下一讲内容预告</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顾小丰</dc:creator>
  <cp:lastModifiedBy>GuXF-QiuH</cp:lastModifiedBy>
  <cp:revision>53</cp:revision>
  <dcterms:created xsi:type="dcterms:W3CDTF">2002-12-17T04:12:09Z</dcterms:created>
  <dcterms:modified xsi:type="dcterms:W3CDTF">2018-12-12T16:05:30Z</dcterms:modified>
</cp:coreProperties>
</file>