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29"/>
  </p:notesMasterIdLst>
  <p:handoutMasterIdLst>
    <p:handoutMasterId r:id="rId30"/>
  </p:handoutMasterIdLst>
  <p:sldIdLst>
    <p:sldId id="257" r:id="rId2"/>
    <p:sldId id="345" r:id="rId3"/>
    <p:sldId id="346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83" r:id="rId27"/>
    <p:sldId id="318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ECFF"/>
    <a:srgbClr val="FF9900"/>
    <a:srgbClr val="6600CC"/>
    <a:srgbClr val="96FFFF"/>
    <a:srgbClr val="CC00CC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1" d="100"/>
          <a:sy n="61" d="100"/>
        </p:scale>
        <p:origin x="142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B4C155-5A9A-499E-9D26-CF026D0D8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052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4DB463A-7CF8-4E51-83CE-CBED6DC2E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167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206B73-43A0-4B7A-BC4D-96E16D5AD2B3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6972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8EB3ED-B2FC-4F27-ABC1-819EC9ADC026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413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9F3E4A-D086-4C1A-BEE0-999827FDDF34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04202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DA75DA-4A6E-46E9-AB95-5D0FFB388B23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7297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716AB0-378F-48F1-B500-CF0865405B94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5634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0A5913-A394-4447-8B06-4A58BED5A47B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86031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D345B9-6549-4563-92D6-8773D80BF671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2411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918543-A5E1-4375-9745-070A95599995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5575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620D32-EA3C-4F7F-A13E-C6CB81F1BFD4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736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43C337-8F91-447E-80B5-2B1013D912E0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8843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67BE95-6217-4B1B-B2C1-E706D4E2C81E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96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06E9DA-0992-49E8-B0BE-A00202284E3D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6386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8B8D36-DA19-4A9B-BC25-E68448D2D97C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4894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435893-0761-488C-90B2-CB0B5E4F1A65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9664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1D4AB4-66ED-4B68-B144-CA18D22800DC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35830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DCE327-23BE-4A44-ABFF-96340039AC00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767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896A04-7960-49AA-B837-A807CE7CB9D2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0881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D9CAE8-B4EE-4F83-9BB5-D1766B6FFF9C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55089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A1C167-A962-4BA9-9E40-89C1F4A1F628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1056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F14CA1-74AA-4F63-A193-2178CB809ED1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2704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32ED6C-6A70-4950-8B1E-80CD354E07D0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353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61AB02-6166-4F38-A46A-96734A898850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377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EA9A2E-58DD-4BE1-A573-3F30368C38D1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260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1C8972-66D6-4937-83D9-36443BF77FF6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4989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187960-8CCD-47E2-AFBB-564F2B8199AF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9021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34D132-97D6-4945-9E82-06FC0042C126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835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840CBC-2D49-4073-98B5-53E3AE96885E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469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/>
        </p:nvGraphicFramePr>
        <p:xfrm>
          <a:off x="3124200" y="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86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pic>
        <p:nvPicPr>
          <p:cNvPr id="5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142125"/>
          </a:xfrm>
        </p:spPr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2A1FB-B004-400A-9A0C-A74A8C292A01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</a:t>
            </a:r>
            <a:r>
              <a:rPr lang="zh-CN" altLang="en-US"/>
              <a:t>－</a:t>
            </a:r>
            <a:fld id="{5FD223BE-1E80-497A-B1EB-B115A2C690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143000"/>
            <a:ext cx="7696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2561547-8F08-4A23-A2B6-804BD1437B29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>
                <a:solidFill>
                  <a:srgbClr val="00FF00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46</a:t>
            </a:r>
            <a:r>
              <a:rPr lang="zh-CN" altLang="en-US"/>
              <a:t>－</a:t>
            </a:r>
            <a:fld id="{FA354073-3549-4044-828C-5394DA97D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n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914400" indent="-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C00CC"/>
        </a:buClr>
        <a:buAutoNum type="arabicParenR"/>
        <a:defRPr kumimoji="1" sz="2400" b="1">
          <a:solidFill>
            <a:schemeClr val="tx1"/>
          </a:solidFill>
          <a:latin typeface="+mn-lt"/>
          <a:ea typeface="黑体" pitchFamily="2" charset="-122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wmf"/><Relationship Id="rId5" Type="http://schemas.openxmlformats.org/officeDocument/2006/relationships/image" Target="../media/image57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5.wmf"/><Relationship Id="rId5" Type="http://schemas.openxmlformats.org/officeDocument/2006/relationships/image" Target="../media/image62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0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01FF75D2-DA4D-4730-9F12-75E2912E908E}" type="datetime3">
              <a:rPr lang="zh-CN" altLang="en-US" sz="3600" smtClean="0">
                <a:solidFill>
                  <a:srgbClr val="0000FF"/>
                </a:solidFill>
                <a:ea typeface="华文行楷" panose="02010800040101010101" pitchFamily="2" charset="-122"/>
              </a:rPr>
              <a:pPr eaLnBrk="1" hangingPunct="1"/>
              <a:t>2019年11月20日星期三</a:t>
            </a:fld>
            <a:endParaRPr lang="en-US" altLang="zh-CN" sz="3600" smtClean="0">
              <a:solidFill>
                <a:srgbClr val="0000FF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平均对长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1822450" y="1143000"/>
            <a:ext cx="701675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，所以平均对长为</a:t>
            </a: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9CEB3D-5D27-4A9F-B697-F3AE714F9A94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2209800" y="1711325"/>
          <a:ext cx="5638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4" imgW="2616200" imgH="444500" progId="Equation.3">
                  <p:embed/>
                </p:oleObj>
              </mc:Choice>
              <mc:Fallback>
                <p:oleObj name="Equation" r:id="rId4" imgW="26162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11325"/>
                        <a:ext cx="5638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1295400" y="2749550"/>
            <a:ext cx="76200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cs typeface="Times New Roman" panose="02020603050405020304" pitchFamily="18" charset="0"/>
              </a:rPr>
              <a:t>特别</a:t>
            </a:r>
            <a:endParaRPr lang="zh-CN" altLang="en-US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1371600" y="3359150"/>
            <a:ext cx="73914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zh-CN" altLang="en-US">
                <a:cs typeface="Times New Roman" panose="02020603050405020304" pitchFamily="18" charset="0"/>
              </a:rPr>
              <a:t>当</a:t>
            </a:r>
            <a:r>
              <a:rPr lang="en-US" altLang="zh-CN">
                <a:cs typeface="Times New Roman" panose="02020603050405020304" pitchFamily="18" charset="0"/>
              </a:rPr>
              <a:t>c</a:t>
            </a:r>
            <a:r>
              <a:rPr lang="zh-CN" altLang="en-US">
                <a:cs typeface="Times New Roman" panose="02020603050405020304" pitchFamily="18" charset="0"/>
              </a:rPr>
              <a:t>＝</a:t>
            </a:r>
            <a:r>
              <a:rPr lang="en-US" altLang="zh-CN">
                <a:cs typeface="Times New Roman" panose="02020603050405020304" pitchFamily="18" charset="0"/>
              </a:rPr>
              <a:t>1</a:t>
            </a:r>
            <a:r>
              <a:rPr lang="zh-CN" altLang="en-US">
                <a:cs typeface="Times New Roman" panose="02020603050405020304" pitchFamily="18" charset="0"/>
              </a:rPr>
              <a:t>时，上述结果化为</a:t>
            </a:r>
            <a:r>
              <a:rPr lang="en-US" altLang="zh-CN">
                <a:cs typeface="Times New Roman" panose="02020603050405020304" pitchFamily="18" charset="0"/>
              </a:rPr>
              <a:t>M/M/1/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排队系统的有关结果；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zh-CN" altLang="en-US">
                <a:cs typeface="Times New Roman" panose="02020603050405020304" pitchFamily="18" charset="0"/>
              </a:rPr>
              <a:t>当</a:t>
            </a:r>
            <a:r>
              <a:rPr lang="en-US" altLang="zh-CN">
                <a:cs typeface="Times New Roman" panose="02020603050405020304" pitchFamily="18" charset="0"/>
              </a:rPr>
              <a:t>c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→</a:t>
            </a:r>
            <a:r>
              <a:rPr lang="zh-CN" altLang="en-US">
                <a:cs typeface="Times New Roman" panose="02020603050405020304" pitchFamily="18" charset="0"/>
              </a:rPr>
              <a:t>时，上述结果化为</a:t>
            </a:r>
            <a:r>
              <a:rPr lang="en-US" altLang="zh-CN">
                <a:cs typeface="Times New Roman" panose="02020603050405020304" pitchFamily="18" charset="0"/>
              </a:rPr>
              <a:t>M/M/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排队系统的有关结果。</a:t>
            </a:r>
          </a:p>
        </p:txBody>
      </p:sp>
      <p:sp>
        <p:nvSpPr>
          <p:cNvPr id="245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8245313-29ED-41CF-B8A7-D2500E5F6B4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2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2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autoUpdateAnimBg="0" advAuto="0"/>
      <p:bldP spid="362501" grpId="0" autoUpdateAnimBg="0"/>
      <p:bldP spid="362502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3.</a:t>
            </a:r>
            <a:r>
              <a:rPr lang="zh-CN" altLang="en-US" smtClean="0">
                <a:ea typeface="黑体" panose="02010609060101010101" pitchFamily="49" charset="-122"/>
              </a:rPr>
              <a:t>等待时间与逗留时间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19200"/>
            <a:ext cx="4038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假定顾客是先到先服务。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B96C9A-317C-44A0-9992-9C0B889532E8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219200" y="1676400"/>
            <a:ext cx="7543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>
                <a:cs typeface="Times New Roman" panose="02020603050405020304" pitchFamily="18" charset="0"/>
              </a:rPr>
              <a:t>　　设</a:t>
            </a:r>
            <a:r>
              <a:rPr lang="en-US" altLang="zh-CN"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cs typeface="Times New Roman" panose="02020603050405020304" pitchFamily="18" charset="0"/>
              </a:rPr>
              <a:t>j</a:t>
            </a:r>
            <a:r>
              <a:rPr lang="en-US" altLang="zh-CN" baseline="30000">
                <a:cs typeface="Times New Roman" panose="02020603050405020304" pitchFamily="18" charset="0"/>
              </a:rPr>
              <a:t>-</a:t>
            </a:r>
            <a:r>
              <a:rPr lang="zh-CN" altLang="en-US">
                <a:cs typeface="Times New Roman" panose="02020603050405020304" pitchFamily="18" charset="0"/>
              </a:rPr>
              <a:t>表示到达的顾客看到系统中有</a:t>
            </a:r>
            <a:r>
              <a:rPr lang="en-US" altLang="zh-CN">
                <a:cs typeface="Times New Roman" panose="02020603050405020304" pitchFamily="18" charset="0"/>
              </a:rPr>
              <a:t>j</a:t>
            </a:r>
            <a:r>
              <a:rPr lang="zh-CN" altLang="en-US">
                <a:cs typeface="Times New Roman" panose="02020603050405020304" pitchFamily="18" charset="0"/>
              </a:rPr>
              <a:t>个顾客的平稳概率。对于</a:t>
            </a:r>
            <a:r>
              <a:rPr lang="en-US" altLang="zh-CN">
                <a:cs typeface="Times New Roman" panose="02020603050405020304" pitchFamily="18" charset="0"/>
              </a:rPr>
              <a:t>M/M/c/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排队系统，有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cs typeface="Times New Roman" panose="02020603050405020304" pitchFamily="18" charset="0"/>
              </a:rPr>
              <a:t>j</a:t>
            </a:r>
            <a:r>
              <a:rPr lang="en-US" altLang="zh-CN" baseline="30000">
                <a:cs typeface="Times New Roman" panose="02020603050405020304" pitchFamily="18" charset="0"/>
              </a:rPr>
              <a:t>-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cs typeface="Times New Roman" panose="02020603050405020304" pitchFamily="18" charset="0"/>
              </a:rPr>
              <a:t>j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j=0,1,2,…</a:t>
            </a:r>
          </a:p>
        </p:txBody>
      </p:sp>
      <p:sp>
        <p:nvSpPr>
          <p:cNvPr id="266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73846C37-5314-4752-A3DB-E4C77C5F19D0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ea typeface="黑体" panose="02010609060101010101" pitchFamily="49" charset="-122"/>
              </a:rPr>
              <a:t>定理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543800" cy="1211263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当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en-US" altLang="zh-CN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＜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，在统计平衡下，进入系统接受服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务的顾客的等待时间分布函数为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05B825-5E9A-4B1A-B24B-88F98C0240AD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2057400" y="2708275"/>
          <a:ext cx="62865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2857500" imgH="444500" progId="Equation.3">
                  <p:embed/>
                </p:oleObj>
              </mc:Choice>
              <mc:Fallback>
                <p:oleObj name="Equation" r:id="rId4" imgW="2857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08275"/>
                        <a:ext cx="62865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1347788" y="3873500"/>
            <a:ext cx="25844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平均等待时间为</a:t>
            </a:r>
          </a:p>
        </p:txBody>
      </p:sp>
      <p:graphicFrame>
        <p:nvGraphicFramePr>
          <p:cNvPr id="366599" name="Object 7"/>
          <p:cNvGraphicFramePr>
            <a:graphicFrameLocks noChangeAspect="1"/>
          </p:cNvGraphicFramePr>
          <p:nvPr/>
        </p:nvGraphicFramePr>
        <p:xfrm>
          <a:off x="3505200" y="4572000"/>
          <a:ext cx="2590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6" imgW="1282700" imgH="444500" progId="Equation.3">
                  <p:embed/>
                </p:oleObj>
              </mc:Choice>
              <mc:Fallback>
                <p:oleObj name="Equation" r:id="rId6" imgW="1282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5908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40C50C61-79FB-43A1-AFE1-ED224932C54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36659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39838"/>
            <a:ext cx="7696200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当</a:t>
            </a:r>
            <a:r>
              <a:rPr lang="en-US" altLang="zh-CN" smtClean="0">
                <a:ea typeface="黑体" panose="02010609060101010101" pitchFamily="49" charset="-122"/>
              </a:rPr>
              <a:t>t</a:t>
            </a:r>
            <a:r>
              <a:rPr lang="zh-CN" altLang="en-US" smtClean="0">
                <a:ea typeface="黑体" panose="02010609060101010101" pitchFamily="49" charset="-122"/>
              </a:rPr>
              <a:t>＝</a:t>
            </a:r>
            <a:r>
              <a:rPr lang="en-US" altLang="zh-CN" smtClean="0">
                <a:ea typeface="黑体" panose="02010609060101010101" pitchFamily="49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时，有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693161-CCFC-43BC-B1D7-72915B66D0C2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1981200" y="1881188"/>
          <a:ext cx="65532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4" imgW="3136900" imgH="457200" progId="Equation.3">
                  <p:embed/>
                </p:oleObj>
              </mc:Choice>
              <mc:Fallback>
                <p:oleObj name="Equation" r:id="rId4" imgW="3136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81188"/>
                        <a:ext cx="65532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1143000" y="2965450"/>
            <a:ext cx="29019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cs typeface="Times New Roman" panose="02020603050405020304" pitchFamily="18" charset="0"/>
              </a:rPr>
              <a:t>当</a:t>
            </a:r>
            <a:r>
              <a:rPr lang="en-US" altLang="zh-CN">
                <a:cs typeface="Times New Roman" panose="02020603050405020304" pitchFamily="18" charset="0"/>
              </a:rPr>
              <a:t>t</a:t>
            </a:r>
            <a:r>
              <a:rPr lang="zh-CN" altLang="en-US">
                <a:cs typeface="Times New Roman" panose="02020603050405020304" pitchFamily="18" charset="0"/>
              </a:rPr>
              <a:t>＞</a:t>
            </a:r>
            <a:r>
              <a:rPr lang="en-US" altLang="zh-CN">
                <a:cs typeface="Times New Roman" panose="02020603050405020304" pitchFamily="18" charset="0"/>
              </a:rPr>
              <a:t>0</a:t>
            </a:r>
            <a:r>
              <a:rPr lang="zh-CN" altLang="en-US">
                <a:cs typeface="Times New Roman" panose="02020603050405020304" pitchFamily="18" charset="0"/>
              </a:rPr>
              <a:t>时，有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558925" y="3608388"/>
          <a:ext cx="69754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6" imgW="3022600" imgH="241300" progId="Equation.3">
                  <p:embed/>
                </p:oleObj>
              </mc:Choice>
              <mc:Fallback>
                <p:oleObj name="Equation" r:id="rId6" imgW="3022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608388"/>
                        <a:ext cx="69754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2360613" y="4295775"/>
          <a:ext cx="50958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8" imgW="2209800" imgH="444500" progId="Equation.3">
                  <p:embed/>
                </p:oleObj>
              </mc:Choice>
              <mc:Fallback>
                <p:oleObj name="Equation" r:id="rId8" imgW="22098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295775"/>
                        <a:ext cx="50958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347913" y="5451475"/>
          <a:ext cx="55943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10" imgW="2425700" imgH="444500" progId="Equation.3">
                  <p:embed/>
                </p:oleObj>
              </mc:Choice>
              <mc:Fallback>
                <p:oleObj name="Equation" r:id="rId10" imgW="24257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451475"/>
                        <a:ext cx="55943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76319BC9-89E2-4B1F-B211-440D448080A6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 advAuto="0"/>
      <p:bldP spid="3686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证明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098550"/>
            <a:ext cx="7883525" cy="5124450"/>
          </a:xfrm>
        </p:spPr>
        <p:txBody>
          <a:bodyPr/>
          <a:lstStyle/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在到达顾客看到已有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j (j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≥c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个顾客的条件下，由于服务台均忙，所以顾客必须等待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j-c+1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个顾客服务完毕才能被服务。</a:t>
            </a:r>
          </a:p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在忙的条件下，由于每个服务台离去的顾客均是参数为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的泊松流，因此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个服务台的离去流的合成是参数为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的泊松流，这样相继离去顾客的离去间隔时间服从参数为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的负指数分布，故顾客的等待时间等于这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j-c+1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个顾客相继离去的间隔时间之和，其分布为参数为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c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j-c+1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阶爱尔朗分布，即</a:t>
            </a: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5AAE7A-C6FC-4CF5-B825-363673EB8776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1749425" y="5591175"/>
          <a:ext cx="63293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4" imgW="2794000" imgH="444500" progId="Equation.3">
                  <p:embed/>
                </p:oleObj>
              </mc:Choice>
              <mc:Fallback>
                <p:oleObj name="Equation" r:id="rId4" imgW="27940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591175"/>
                        <a:ext cx="63293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9AFD44B5-F5E8-4B20-84F2-F723C8A533E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证明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96200" cy="427038"/>
          </a:xfrm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于是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9DC141-2BA3-4769-8D33-64182F2F52D7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676400" y="1577975"/>
          <a:ext cx="6096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4" imgW="2984500" imgH="457200" progId="Equation.3">
                  <p:embed/>
                </p:oleObj>
              </mc:Choice>
              <mc:Fallback>
                <p:oleObj name="Equation" r:id="rId4" imgW="2984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77975"/>
                        <a:ext cx="6096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2514600" y="2520950"/>
          <a:ext cx="6400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6" imgW="3263900" imgH="444500" progId="Equation.3">
                  <p:embed/>
                </p:oleObj>
              </mc:Choice>
              <mc:Fallback>
                <p:oleObj name="Equation" r:id="rId6" imgW="3263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20950"/>
                        <a:ext cx="64008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1143000" y="340201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latin typeface="黑体" panose="02010609060101010101" pitchFamily="49" charset="-122"/>
              </a:rPr>
              <a:t>而平均等待时间为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4181475" y="59991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000">
                <a:latin typeface="黑体" panose="02010609060101010101" pitchFamily="49" charset="-122"/>
              </a:rPr>
              <a:t>。■</a:t>
            </a:r>
          </a:p>
        </p:txBody>
      </p:sp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1600200" y="3929063"/>
          <a:ext cx="34194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8" imgW="1612900" imgH="330200" progId="Equation.3">
                  <p:embed/>
                </p:oleObj>
              </mc:Choice>
              <mc:Fallback>
                <p:oleObj name="Equation" r:id="rId8" imgW="16129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29063"/>
                        <a:ext cx="34194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2125663" y="4635500"/>
          <a:ext cx="55705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10" imgW="2628900" imgH="444500" progId="Equation.3">
                  <p:embed/>
                </p:oleObj>
              </mc:Choice>
              <mc:Fallback>
                <p:oleObj name="Equation" r:id="rId10" imgW="26289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635500"/>
                        <a:ext cx="55705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6" name="Object 10"/>
          <p:cNvGraphicFramePr>
            <a:graphicFrameLocks noChangeAspect="1"/>
          </p:cNvGraphicFramePr>
          <p:nvPr/>
        </p:nvGraphicFramePr>
        <p:xfrm>
          <a:off x="2133600" y="5586413"/>
          <a:ext cx="215423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12" imgW="1015559" imgH="444307" progId="Equation.3">
                  <p:embed/>
                </p:oleObj>
              </mc:Choice>
              <mc:Fallback>
                <p:oleObj name="Equation" r:id="rId12" imgW="1015559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86413"/>
                        <a:ext cx="215423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5697BFB5-1734-45BE-AF6F-790176291A6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 advAuto="0"/>
      <p:bldP spid="372742" grpId="0" autoUpdateAnimBg="0"/>
      <p:bldP spid="3727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逗留时间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96200" cy="552450"/>
          </a:xfrm>
        </p:spPr>
        <p:txBody>
          <a:bodyPr tIns="72000" bIns="72000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由于逗留时间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，且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相互独立，于是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D5776B-EEA2-4432-97EB-8B16AFB2DCDB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1600200" y="1612900"/>
          <a:ext cx="5715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4" imgW="2844800" imgH="330200" progId="Equation.3">
                  <p:embed/>
                </p:oleObj>
              </mc:Choice>
              <mc:Fallback>
                <p:oleObj name="Equation" r:id="rId4" imgW="28448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12900"/>
                        <a:ext cx="5715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1295400" y="2203450"/>
          <a:ext cx="68373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6" imgW="3403600" imgH="444500" progId="Equation.3">
                  <p:embed/>
                </p:oleObj>
              </mc:Choice>
              <mc:Fallback>
                <p:oleObj name="Equation" r:id="rId6" imgW="34036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3450"/>
                        <a:ext cx="683736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1206500" y="3092450"/>
          <a:ext cx="70167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8" imgW="3492500" imgH="863600" progId="Equation.3">
                  <p:embed/>
                </p:oleObj>
              </mc:Choice>
              <mc:Fallback>
                <p:oleObj name="Equation" r:id="rId8" imgW="3492500" imgH="86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092450"/>
                        <a:ext cx="70167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1" name="Object 7"/>
          <p:cNvGraphicFramePr>
            <a:graphicFrameLocks noChangeAspect="1"/>
          </p:cNvGraphicFramePr>
          <p:nvPr/>
        </p:nvGraphicFramePr>
        <p:xfrm>
          <a:off x="2854325" y="5257800"/>
          <a:ext cx="41163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10" imgW="2273300" imgH="444500" progId="Equation.3">
                  <p:embed/>
                </p:oleObj>
              </mc:Choice>
              <mc:Fallback>
                <p:oleObj name="Equation" r:id="rId10" imgW="22733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5257800"/>
                        <a:ext cx="41163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1195388" y="4822825"/>
            <a:ext cx="25844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平均逗留时间为</a:t>
            </a:r>
          </a:p>
        </p:txBody>
      </p:sp>
      <p:sp>
        <p:nvSpPr>
          <p:cNvPr id="374793" name="Rectangle 9"/>
          <p:cNvSpPr>
            <a:spLocks noChangeArrowheads="1"/>
          </p:cNvSpPr>
          <p:nvPr/>
        </p:nvSpPr>
        <p:spPr bwMode="auto">
          <a:xfrm>
            <a:off x="1066800" y="5921375"/>
            <a:ext cx="39957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可以验证，</a:t>
            </a:r>
            <a:r>
              <a:rPr lang="en-US" altLang="zh-CN" sz="2400">
                <a:cs typeface="Times New Roman" panose="02020603050405020304" pitchFamily="18" charset="0"/>
              </a:rPr>
              <a:t>Little</a:t>
            </a:r>
            <a:r>
              <a:rPr lang="zh-CN" altLang="en-US" sz="2400">
                <a:cs typeface="Times New Roman" panose="02020603050405020304" pitchFamily="18" charset="0"/>
              </a:rPr>
              <a:t>公式成立。</a:t>
            </a:r>
          </a:p>
        </p:txBody>
      </p:sp>
      <p:sp>
        <p:nvSpPr>
          <p:cNvPr id="368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9B1E54E5-247E-43FE-85CB-85BF854D203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 advAuto="0"/>
      <p:bldP spid="374792" grpId="0" autoUpdateAnimBg="0"/>
      <p:bldP spid="3747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输出过程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25538"/>
            <a:ext cx="7772400" cy="2843212"/>
          </a:xfrm>
        </p:spPr>
        <p:txBody>
          <a:bodyPr/>
          <a:lstStyle/>
          <a:p>
            <a:pPr marL="0" indent="647700"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表示在一个顾客离去（从离去的时刻开始计时）之后又经过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时间时，在系统中的顾客数，在平衡状态下有</a:t>
            </a:r>
          </a:p>
          <a:p>
            <a:pPr marL="0" indent="64770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P{N</a:t>
            </a:r>
            <a:r>
              <a:rPr lang="en-US" altLang="zh-CN" sz="2400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=n}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n=0,1,2,…</a:t>
            </a:r>
          </a:p>
          <a:p>
            <a:pPr marL="0" indent="6477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又令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表示平衡状态下相继离去的间隔时间，以及</a:t>
            </a:r>
          </a:p>
          <a:p>
            <a:pPr marL="0" indent="647700"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(t)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P{N</a:t>
            </a:r>
            <a:r>
              <a:rPr lang="en-US" altLang="zh-CN" sz="2400" baseline="-250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=n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t}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≥0</a:t>
            </a:r>
          </a:p>
          <a:p>
            <a:pPr marL="0" indent="6477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A763F1-799B-4D4F-9048-5EB96FC83C13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3200400" y="3979863"/>
          <a:ext cx="3517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4" imgW="1854200" imgH="431800" progId="Equation.3">
                  <p:embed/>
                </p:oleObj>
              </mc:Choice>
              <mc:Fallback>
                <p:oleObj name="Equation" r:id="rId4" imgW="1854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79863"/>
                        <a:ext cx="35179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1676400" y="4786313"/>
            <a:ext cx="57261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下面建立</a:t>
            </a:r>
            <a:r>
              <a:rPr lang="en-US" altLang="zh-CN" sz="2400">
                <a:cs typeface="Times New Roman" panose="02020603050405020304" pitchFamily="18" charset="0"/>
              </a:rPr>
              <a:t>F</a:t>
            </a:r>
            <a:r>
              <a:rPr lang="en-US" altLang="zh-CN" sz="2400" baseline="-25000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(t)</a:t>
            </a:r>
            <a:r>
              <a:rPr lang="zh-CN" altLang="en-US" sz="2400">
                <a:cs typeface="Times New Roman" panose="02020603050405020304" pitchFamily="18" charset="0"/>
              </a:rPr>
              <a:t>的微分方程，对增量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</a:p>
        </p:txBody>
      </p:sp>
      <p:graphicFrame>
        <p:nvGraphicFramePr>
          <p:cNvPr id="376839" name="Object 7"/>
          <p:cNvGraphicFramePr>
            <a:graphicFrameLocks noChangeAspect="1"/>
          </p:cNvGraphicFramePr>
          <p:nvPr/>
        </p:nvGraphicFramePr>
        <p:xfrm>
          <a:off x="1168400" y="5302250"/>
          <a:ext cx="4241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6" imgW="2235200" imgH="228600" progId="Equation.3">
                  <p:embed/>
                </p:oleObj>
              </mc:Choice>
              <mc:Fallback>
                <p:oleObj name="Equation" r:id="rId6" imgW="2235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302250"/>
                        <a:ext cx="4241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0" name="Object 8"/>
          <p:cNvGraphicFramePr>
            <a:graphicFrameLocks noChangeAspect="1"/>
          </p:cNvGraphicFramePr>
          <p:nvPr/>
        </p:nvGraphicFramePr>
        <p:xfrm>
          <a:off x="2400300" y="5721350"/>
          <a:ext cx="49149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8" imgW="2590800" imgH="444500" progId="Equation.3">
                  <p:embed/>
                </p:oleObj>
              </mc:Choice>
              <mc:Fallback>
                <p:oleObj name="Equation" r:id="rId8" imgW="25908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721350"/>
                        <a:ext cx="49149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32707811-0A59-4F7C-A64F-BF05760B05E9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 advAuto="0"/>
      <p:bldP spid="37683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输出过程</a:t>
            </a:r>
            <a:r>
              <a:rPr lang="en-US" altLang="zh-CN" smtClean="0">
                <a:ea typeface="黑体" panose="02010609060101010101" pitchFamily="49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302000"/>
            <a:ext cx="7772400" cy="844550"/>
          </a:xfrm>
        </p:spPr>
        <p:txBody>
          <a:bodyPr/>
          <a:lstStyle/>
          <a:p>
            <a:pPr marL="0" indent="647700"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将上式右端的</a:t>
            </a:r>
            <a:r>
              <a:rPr lang="en-US" altLang="zh-CN" sz="2400" smtClean="0">
                <a:ea typeface="黑体" panose="02010609060101010101" pitchFamily="49" charset="-122"/>
              </a:rPr>
              <a:t>F</a:t>
            </a:r>
            <a:r>
              <a:rPr lang="en-US" altLang="zh-CN" sz="2400" baseline="-25000" smtClean="0">
                <a:ea typeface="黑体" panose="02010609060101010101" pitchFamily="49" charset="-122"/>
              </a:rPr>
              <a:t>n</a:t>
            </a:r>
            <a:r>
              <a:rPr lang="en-US" altLang="zh-CN" sz="2400" smtClean="0">
                <a:ea typeface="黑体" panose="02010609060101010101" pitchFamily="49" charset="-122"/>
              </a:rPr>
              <a:t>(t)</a:t>
            </a:r>
            <a:r>
              <a:rPr lang="zh-CN" altLang="en-US" sz="2400" smtClean="0">
                <a:ea typeface="黑体" panose="02010609060101010101" pitchFamily="49" charset="-122"/>
              </a:rPr>
              <a:t>移到左端，然后两端同时除以</a:t>
            </a: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smtClean="0">
                <a:ea typeface="黑体" panose="02010609060101010101" pitchFamily="49" charset="-122"/>
              </a:rPr>
              <a:t>t</a:t>
            </a:r>
            <a:r>
              <a:rPr lang="zh-CN" altLang="en-US" sz="2400" smtClean="0">
                <a:ea typeface="黑体" panose="02010609060101010101" pitchFamily="49" charset="-122"/>
              </a:rPr>
              <a:t>，再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→0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endParaRPr lang="zh-CN" altLang="en-US" sz="2400" smtClean="0">
              <a:ea typeface="黑体" panose="02010609060101010101" pitchFamily="49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334A93-3E79-4DE4-9241-C29AEE6C96BD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1828800" y="1090613"/>
          <a:ext cx="56626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4" imgW="2984500" imgH="444500" progId="Equation.3">
                  <p:embed/>
                </p:oleObj>
              </mc:Choice>
              <mc:Fallback>
                <p:oleObj name="Equation" r:id="rId4" imgW="2984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90613"/>
                        <a:ext cx="566261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/>
          <p:cNvGraphicFramePr>
            <a:graphicFrameLocks noChangeAspect="1"/>
          </p:cNvGraphicFramePr>
          <p:nvPr/>
        </p:nvGraphicFramePr>
        <p:xfrm>
          <a:off x="1828800" y="1947863"/>
          <a:ext cx="70834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6" imgW="3733800" imgH="469900" progId="Equation.3">
                  <p:embed/>
                </p:oleObj>
              </mc:Choice>
              <mc:Fallback>
                <p:oleObj name="Equation" r:id="rId6" imgW="37338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47863"/>
                        <a:ext cx="70834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1120775" y="2854325"/>
          <a:ext cx="42894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8" imgW="2260600" imgH="228600" progId="Equation.3">
                  <p:embed/>
                </p:oleObj>
              </mc:Choice>
              <mc:Fallback>
                <p:oleObj name="Equation" r:id="rId8" imgW="2260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854325"/>
                        <a:ext cx="42894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2133600" y="4181475"/>
          <a:ext cx="551656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0" imgW="2908300" imgH="749300" progId="Equation.3">
                  <p:embed/>
                </p:oleObj>
              </mc:Choice>
              <mc:Fallback>
                <p:oleObj name="Equation" r:id="rId10" imgW="2908300" imgH="749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81475"/>
                        <a:ext cx="5516563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1143000" y="5616575"/>
            <a:ext cx="7772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</a:rPr>
              <a:t>其初始条件为</a:t>
            </a:r>
            <a:endParaRPr lang="zh-CN" altLang="en-US" sz="2400"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78890" name="Object 10"/>
          <p:cNvGraphicFramePr>
            <a:graphicFrameLocks noChangeAspect="1"/>
          </p:cNvGraphicFramePr>
          <p:nvPr/>
        </p:nvGraphicFramePr>
        <p:xfrm>
          <a:off x="2166938" y="6043613"/>
          <a:ext cx="48434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12" imgW="2552700" imgH="228600" progId="Equation.3">
                  <p:embed/>
                </p:oleObj>
              </mc:Choice>
              <mc:Fallback>
                <p:oleObj name="Equation" r:id="rId12" imgW="2552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6043613"/>
                        <a:ext cx="48434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269324D-93F2-439C-BCB5-86097A71DCD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autoUpdateAnimBg="0"/>
      <p:bldP spid="3788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输出过程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80934" name="Rectangle 6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96200" cy="4270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解上述带初始条件的常微分方程，得</a:t>
            </a: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5B83A4-3080-4B7D-BAB4-948AC9D14F3C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2168525" y="1654175"/>
          <a:ext cx="5451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4" imgW="2603500" imgH="228600" progId="Equation.3">
                  <p:embed/>
                </p:oleObj>
              </mc:Choice>
              <mc:Fallback>
                <p:oleObj name="Equation" r:id="rId4" imgW="2603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654175"/>
                        <a:ext cx="5451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1143000" y="2124075"/>
            <a:ext cx="720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于是</a:t>
            </a:r>
          </a:p>
        </p:txBody>
      </p:sp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2438400" y="2595563"/>
          <a:ext cx="47418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6" imgW="2247900" imgH="431800" progId="Equation.3">
                  <p:embed/>
                </p:oleObj>
              </mc:Choice>
              <mc:Fallback>
                <p:oleObj name="Equation" r:id="rId6" imgW="2247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5563"/>
                        <a:ext cx="47418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1143000" y="3394075"/>
            <a:ext cx="77724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此式表示在统计平衡下，相继输出的间隔时间服从参数为（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）的负指数分布。</a:t>
            </a: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1143000" y="4419600"/>
            <a:ext cx="77724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另外，在统计平衡下，输出的间隔时间相互独立，因此统计平衡下的输出过程与到达过程相同。当</a:t>
            </a:r>
            <a:r>
              <a:rPr lang="en-US" altLang="zh-CN">
                <a:cs typeface="Times New Roman" panose="02020603050405020304" pitchFamily="18" charset="0"/>
              </a:rPr>
              <a:t>c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→</a:t>
            </a:r>
            <a:r>
              <a:rPr lang="zh-CN" altLang="en-US">
                <a:cs typeface="Times New Roman" panose="02020603050405020304" pitchFamily="18" charset="0"/>
              </a:rPr>
              <a:t>时，就是</a:t>
            </a:r>
            <a:r>
              <a:rPr lang="en-US" altLang="zh-CN">
                <a:cs typeface="Times New Roman" panose="02020603050405020304" pitchFamily="18" charset="0"/>
              </a:rPr>
              <a:t>M/M/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系统，因此在统计平衡下</a:t>
            </a:r>
            <a:r>
              <a:rPr lang="en-US" altLang="zh-CN">
                <a:cs typeface="Times New Roman" panose="02020603050405020304" pitchFamily="18" charset="0"/>
              </a:rPr>
              <a:t>M/M/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系统的输出过程与到达过程相同。</a:t>
            </a:r>
          </a:p>
        </p:txBody>
      </p:sp>
      <p:sp>
        <p:nvSpPr>
          <p:cNvPr id="430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90264646-7382-4739-A646-07C62F347E1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4" grpId="0" build="p" autoUpdateAnimBg="0" advAuto="0"/>
      <p:bldP spid="380932" grpId="0" autoUpdateAnimBg="0"/>
      <p:bldP spid="380935" grpId="0" autoUpdateAnimBg="0"/>
      <p:bldP spid="38093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上一讲内容回顾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052513"/>
            <a:ext cx="7499350" cy="55578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具有可变输入率的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M/M/1/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Little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具有可变服务率的</a:t>
            </a: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M/M/1/</a:t>
            </a: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  <a:endParaRPr lang="en-US" altLang="zh-CN" smtClean="0">
              <a:solidFill>
                <a:srgbClr val="CC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</a:t>
            </a: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排队系统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  <a:p>
            <a:pPr marL="990600" lvl="1" indent="-533400" eaLnBrk="1" hangingPunct="1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16CD53-5B47-4085-B43E-F3A0BF55FFCF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8467A37D-63FB-4E69-A64C-EBF7AE53EF8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021263" y="4654550"/>
          <a:ext cx="3943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4" imgW="1539348" imgH="685800" progId="Equation.DSMT4">
                  <p:embed/>
                </p:oleObj>
              </mc:Choice>
              <mc:Fallback>
                <p:oleObj name="Equation" r:id="rId4" imgW="1539348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654550"/>
                        <a:ext cx="3943350" cy="177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168900" y="1484313"/>
          <a:ext cx="3795713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6" imgW="1485900" imgH="977900" progId="Equation.DSMT4">
                  <p:embed/>
                </p:oleObj>
              </mc:Choice>
              <mc:Fallback>
                <p:oleObj name="Equation" r:id="rId6" imgW="1485900" imgH="977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1484313"/>
                        <a:ext cx="3795713" cy="2500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474913" y="1125538"/>
          <a:ext cx="6489700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8" imgW="2794000" imgH="2324100" progId="Equation.DSMT4">
                  <p:embed/>
                </p:oleObj>
              </mc:Choice>
              <mc:Fallback>
                <p:oleObj name="Equation" r:id="rId8" imgW="2794000" imgH="2324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1125538"/>
                        <a:ext cx="6489700" cy="5399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11963" y="3160713"/>
          <a:ext cx="215265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0" imgW="929748" imgH="769692" progId="Equation.DSMT4">
                  <p:embed/>
                </p:oleObj>
              </mc:Choice>
              <mc:Fallback>
                <p:oleObj name="Equation" r:id="rId10" imgW="929748" imgH="76969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3" y="3160713"/>
                        <a:ext cx="2152650" cy="1992312"/>
                      </a:xfrm>
                      <a:prstGeom prst="rect">
                        <a:avLst/>
                      </a:prstGeom>
                      <a:solidFill>
                        <a:srgbClr val="85FF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390650" y="1557338"/>
          <a:ext cx="7573963" cy="494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2" imgW="3797300" imgH="2476500" progId="Equation.DSMT4">
                  <p:embed/>
                </p:oleObj>
              </mc:Choice>
              <mc:Fallback>
                <p:oleObj name="Equation" r:id="rId12" imgW="3797300" imgH="2476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557338"/>
                        <a:ext cx="7573963" cy="49482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727075" y="3211513"/>
          <a:ext cx="823753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4" imgW="4546600" imgH="1816100" progId="Equation.DSMT4">
                  <p:embed/>
                </p:oleObj>
              </mc:Choice>
              <mc:Fallback>
                <p:oleObj name="Equation" r:id="rId14" imgW="4546600" imgH="181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211513"/>
                        <a:ext cx="8237538" cy="3294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746250" y="1143000"/>
            <a:ext cx="709295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某售票点有两个售票口，顾客按参数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＝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分钟的</a:t>
            </a:r>
          </a:p>
        </p:txBody>
      </p:sp>
      <p:sp>
        <p:nvSpPr>
          <p:cNvPr id="17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251362-9C41-4F38-B78E-4D35419079A3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1066800" y="1600200"/>
            <a:ext cx="7848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泊松流到达，每个窗口的售票时间均服从参数＝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分钟的负指数分布，试比较以下两种排队方案的运行指标：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1143000" y="2590800"/>
            <a:ext cx="77724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arenR"/>
            </a:pPr>
            <a:r>
              <a:rPr lang="zh-CN" altLang="en-US" sz="2400">
                <a:cs typeface="Times New Roman" panose="02020603050405020304" pitchFamily="18" charset="0"/>
              </a:rPr>
              <a:t>顾客到达以后，以</a:t>
            </a:r>
            <a:r>
              <a:rPr lang="en-US" altLang="zh-CN" sz="2400">
                <a:cs typeface="Times New Roman" panose="02020603050405020304" pitchFamily="18" charset="0"/>
              </a:rPr>
              <a:t>1/2</a:t>
            </a:r>
            <a:r>
              <a:rPr lang="zh-CN" altLang="en-US" sz="2400">
                <a:cs typeface="Times New Roman" panose="02020603050405020304" pitchFamily="18" charset="0"/>
              </a:rPr>
              <a:t>的概率站成两个队列，如下图</a:t>
            </a:r>
            <a:r>
              <a:rPr lang="en-US" altLang="zh-CN" sz="2400">
                <a:cs typeface="Times New Roman" panose="02020603050405020304" pitchFamily="18" charset="0"/>
              </a:rPr>
              <a:t>a</a:t>
            </a:r>
            <a:r>
              <a:rPr lang="zh-CN" altLang="en-US" sz="2400"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buFont typeface="Wingdings" panose="05000000000000000000" pitchFamily="2" charset="2"/>
              <a:buAutoNum type="arabicParenR"/>
            </a:pPr>
            <a:r>
              <a:rPr lang="zh-CN" altLang="en-US" sz="2400">
                <a:cs typeface="Times New Roman" panose="02020603050405020304" pitchFamily="18" charset="0"/>
              </a:rPr>
              <a:t>顾客到达后排成一个队列，顾客发现哪个窗口空闲时，就接受该窗口的服务，如下图</a:t>
            </a:r>
            <a:r>
              <a:rPr lang="en-US" altLang="zh-CN" sz="2400">
                <a:cs typeface="Times New Roman" panose="02020603050405020304" pitchFamily="18" charset="0"/>
              </a:rPr>
              <a:t>b</a:t>
            </a:r>
            <a:r>
              <a:rPr lang="zh-CN" altLang="en-US" sz="2400"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4422775"/>
            <a:ext cx="3657600" cy="1741488"/>
            <a:chOff x="768" y="2544"/>
            <a:chExt cx="2304" cy="1097"/>
          </a:xfrm>
        </p:grpSpPr>
        <p:sp>
          <p:nvSpPr>
            <p:cNvPr id="45138" name="Rectangle 7"/>
            <p:cNvSpPr>
              <a:spLocks noChangeArrowheads="1"/>
            </p:cNvSpPr>
            <p:nvPr/>
          </p:nvSpPr>
          <p:spPr bwMode="auto">
            <a:xfrm>
              <a:off x="912" y="3408"/>
              <a:ext cx="21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a.</a:t>
              </a:r>
              <a:r>
                <a:rPr lang="zh-CN" altLang="en-US" sz="2400">
                  <a:cs typeface="Times New Roman" panose="02020603050405020304" pitchFamily="18" charset="0"/>
                </a:rPr>
                <a:t>分解为两个平行子系统</a:t>
              </a:r>
            </a:p>
          </p:txBody>
        </p:sp>
        <p:sp>
          <p:nvSpPr>
            <p:cNvPr id="45139" name="Line 8"/>
            <p:cNvSpPr>
              <a:spLocks noChangeShapeType="1"/>
            </p:cNvSpPr>
            <p:nvPr/>
          </p:nvSpPr>
          <p:spPr bwMode="auto">
            <a:xfrm flipV="1">
              <a:off x="967" y="297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40" name="Rectangle 9"/>
            <p:cNvSpPr>
              <a:spLocks noChangeArrowheads="1"/>
            </p:cNvSpPr>
            <p:nvPr/>
          </p:nvSpPr>
          <p:spPr bwMode="auto">
            <a:xfrm>
              <a:off x="816" y="3120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000">
                  <a:cs typeface="Times New Roman" panose="02020603050405020304" pitchFamily="18" charset="0"/>
                </a:rPr>
                <a:t>到达</a:t>
              </a:r>
              <a:endParaRPr lang="zh-CN" altLang="en-US" sz="24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141" name="Line 10"/>
            <p:cNvSpPr>
              <a:spLocks noChangeShapeType="1"/>
            </p:cNvSpPr>
            <p:nvPr/>
          </p:nvSpPr>
          <p:spPr bwMode="auto">
            <a:xfrm>
              <a:off x="2470" y="31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42" name="Rectangle 11"/>
            <p:cNvSpPr>
              <a:spLocks noChangeArrowheads="1"/>
            </p:cNvSpPr>
            <p:nvPr/>
          </p:nvSpPr>
          <p:spPr bwMode="auto">
            <a:xfrm>
              <a:off x="2702" y="3072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000">
                  <a:cs typeface="Times New Roman" panose="02020603050405020304" pitchFamily="18" charset="0"/>
                </a:rPr>
                <a:t>离去</a:t>
              </a:r>
            </a:p>
          </p:txBody>
        </p:sp>
        <p:sp>
          <p:nvSpPr>
            <p:cNvPr id="45143" name="AutoShape 12"/>
            <p:cNvSpPr>
              <a:spLocks noChangeArrowheads="1"/>
            </p:cNvSpPr>
            <p:nvPr/>
          </p:nvSpPr>
          <p:spPr bwMode="auto">
            <a:xfrm>
              <a:off x="1916" y="3013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36000" rIns="36000" bIns="72000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144" name="AutoShape 13"/>
            <p:cNvSpPr>
              <a:spLocks noChangeArrowheads="1"/>
            </p:cNvSpPr>
            <p:nvPr/>
          </p:nvSpPr>
          <p:spPr bwMode="auto">
            <a:xfrm>
              <a:off x="1916" y="2640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36000" rIns="36000" bIns="72000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145" name="Line 14"/>
            <p:cNvSpPr>
              <a:spLocks noChangeShapeType="1"/>
            </p:cNvSpPr>
            <p:nvPr/>
          </p:nvSpPr>
          <p:spPr bwMode="auto">
            <a:xfrm>
              <a:off x="2470" y="278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46" name="Rectangle 15"/>
            <p:cNvSpPr>
              <a:spLocks noChangeArrowheads="1"/>
            </p:cNvSpPr>
            <p:nvPr/>
          </p:nvSpPr>
          <p:spPr bwMode="auto">
            <a:xfrm>
              <a:off x="2702" y="2667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000">
                  <a:cs typeface="Times New Roman" panose="02020603050405020304" pitchFamily="18" charset="0"/>
                </a:rPr>
                <a:t>离去</a:t>
              </a:r>
            </a:p>
          </p:txBody>
        </p:sp>
        <p:grpSp>
          <p:nvGrpSpPr>
            <p:cNvPr id="45147" name="Group 16"/>
            <p:cNvGrpSpPr>
              <a:grpSpLocks/>
            </p:cNvGrpSpPr>
            <p:nvPr/>
          </p:nvGrpSpPr>
          <p:grpSpPr bwMode="auto">
            <a:xfrm>
              <a:off x="1290" y="2592"/>
              <a:ext cx="204" cy="328"/>
              <a:chOff x="1696" y="1680"/>
              <a:chExt cx="204" cy="328"/>
            </a:xfrm>
          </p:grpSpPr>
          <p:sp>
            <p:nvSpPr>
              <p:cNvPr id="45224" name="Oval 17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25" name="Line 18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26" name="Arc 19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27" name="Line 20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28" name="Line 21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29" name="Line 22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30" name="Line 23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31" name="Line 24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32" name="Line 25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33" name="Arc 26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34" name="Oval 27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48" name="Group 28"/>
            <p:cNvGrpSpPr>
              <a:grpSpLocks/>
            </p:cNvGrpSpPr>
            <p:nvPr/>
          </p:nvGrpSpPr>
          <p:grpSpPr bwMode="auto">
            <a:xfrm>
              <a:off x="1482" y="2592"/>
              <a:ext cx="204" cy="328"/>
              <a:chOff x="1696" y="1680"/>
              <a:chExt cx="204" cy="328"/>
            </a:xfrm>
          </p:grpSpPr>
          <p:sp>
            <p:nvSpPr>
              <p:cNvPr id="45213" name="Oval 29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14" name="Line 30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15" name="Arc 31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16" name="Line 32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17" name="Line 33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18" name="Line 34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19" name="Line 35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20" name="Line 36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21" name="Line 37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22" name="Arc 38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23" name="Oval 39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49" name="Group 40"/>
            <p:cNvGrpSpPr>
              <a:grpSpLocks/>
            </p:cNvGrpSpPr>
            <p:nvPr/>
          </p:nvGrpSpPr>
          <p:grpSpPr bwMode="auto">
            <a:xfrm>
              <a:off x="1690" y="2592"/>
              <a:ext cx="204" cy="328"/>
              <a:chOff x="1696" y="1680"/>
              <a:chExt cx="204" cy="328"/>
            </a:xfrm>
          </p:grpSpPr>
          <p:sp>
            <p:nvSpPr>
              <p:cNvPr id="45202" name="Oval 41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03" name="Line 42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04" name="Arc 43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05" name="Line 44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06" name="Line 45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07" name="Line 46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08" name="Line 47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09" name="Line 48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10" name="Line 49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11" name="Arc 50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12" name="Oval 51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50" name="Group 52"/>
            <p:cNvGrpSpPr>
              <a:grpSpLocks/>
            </p:cNvGrpSpPr>
            <p:nvPr/>
          </p:nvGrpSpPr>
          <p:grpSpPr bwMode="auto">
            <a:xfrm>
              <a:off x="1290" y="2936"/>
              <a:ext cx="204" cy="328"/>
              <a:chOff x="1696" y="1680"/>
              <a:chExt cx="204" cy="328"/>
            </a:xfrm>
          </p:grpSpPr>
          <p:sp>
            <p:nvSpPr>
              <p:cNvPr id="45191" name="Oval 53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92" name="Line 54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3" name="Arc 55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4" name="Line 56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5" name="Line 57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6" name="Line 58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7" name="Line 59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8" name="Line 60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9" name="Line 61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200" name="Arc 62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01" name="Oval 63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51" name="Group 64"/>
            <p:cNvGrpSpPr>
              <a:grpSpLocks/>
            </p:cNvGrpSpPr>
            <p:nvPr/>
          </p:nvGrpSpPr>
          <p:grpSpPr bwMode="auto">
            <a:xfrm>
              <a:off x="1482" y="2936"/>
              <a:ext cx="204" cy="328"/>
              <a:chOff x="1696" y="1680"/>
              <a:chExt cx="204" cy="328"/>
            </a:xfrm>
          </p:grpSpPr>
          <p:sp>
            <p:nvSpPr>
              <p:cNvPr id="45180" name="Oval 65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81" name="Line 66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2" name="Arc 67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83" name="Line 68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4" name="Line 69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5" name="Line 70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6" name="Line 71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7" name="Line 72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8" name="Line 73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9" name="Arc 74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0" name="Oval 75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152" name="Group 76"/>
            <p:cNvGrpSpPr>
              <a:grpSpLocks/>
            </p:cNvGrpSpPr>
            <p:nvPr/>
          </p:nvGrpSpPr>
          <p:grpSpPr bwMode="auto">
            <a:xfrm>
              <a:off x="1690" y="2936"/>
              <a:ext cx="204" cy="328"/>
              <a:chOff x="1696" y="1680"/>
              <a:chExt cx="204" cy="328"/>
            </a:xfrm>
          </p:grpSpPr>
          <p:sp>
            <p:nvSpPr>
              <p:cNvPr id="45169" name="Oval 77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70" name="Line 78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1" name="Arc 79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72" name="Line 80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3" name="Line 81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4" name="Line 82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5" name="Line 83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6" name="Line 84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7" name="Line 85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8" name="Arc 86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79" name="Oval 87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153" name="Line 88"/>
            <p:cNvSpPr>
              <a:spLocks noChangeShapeType="1"/>
            </p:cNvSpPr>
            <p:nvPr/>
          </p:nvSpPr>
          <p:spPr bwMode="auto">
            <a:xfrm>
              <a:off x="1194" y="2784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54" name="Line 89"/>
            <p:cNvSpPr>
              <a:spLocks noChangeShapeType="1"/>
            </p:cNvSpPr>
            <p:nvPr/>
          </p:nvSpPr>
          <p:spPr bwMode="auto">
            <a:xfrm>
              <a:off x="1194" y="2784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55" name="Line 90"/>
            <p:cNvSpPr>
              <a:spLocks noChangeShapeType="1"/>
            </p:cNvSpPr>
            <p:nvPr/>
          </p:nvSpPr>
          <p:spPr bwMode="auto">
            <a:xfrm>
              <a:off x="1194" y="3120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5156" name="Group 91"/>
            <p:cNvGrpSpPr>
              <a:grpSpLocks/>
            </p:cNvGrpSpPr>
            <p:nvPr/>
          </p:nvGrpSpPr>
          <p:grpSpPr bwMode="auto">
            <a:xfrm>
              <a:off x="810" y="2784"/>
              <a:ext cx="204" cy="328"/>
              <a:chOff x="1696" y="1680"/>
              <a:chExt cx="204" cy="328"/>
            </a:xfrm>
          </p:grpSpPr>
          <p:sp>
            <p:nvSpPr>
              <p:cNvPr id="45158" name="Oval 92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59" name="Line 93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0" name="Arc 94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1" name="Line 95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2" name="Line 96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3" name="Line 97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4" name="Line 98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5" name="Line 99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6" name="Line 100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7" name="Arc 101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8" name="Oval 102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157" name="Rectangle 103"/>
            <p:cNvSpPr>
              <a:spLocks noChangeArrowheads="1"/>
            </p:cNvSpPr>
            <p:nvPr/>
          </p:nvSpPr>
          <p:spPr bwMode="auto">
            <a:xfrm>
              <a:off x="768" y="2544"/>
              <a:ext cx="3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zh-CN" altLang="en-US" sz="2400"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</p:grpSp>
      <p:grpSp>
        <p:nvGrpSpPr>
          <p:cNvPr id="10" name="Group 104"/>
          <p:cNvGrpSpPr>
            <a:grpSpLocks/>
          </p:cNvGrpSpPr>
          <p:nvPr/>
        </p:nvGrpSpPr>
        <p:grpSpPr bwMode="auto">
          <a:xfrm>
            <a:off x="5400675" y="4422775"/>
            <a:ext cx="3503613" cy="1741488"/>
            <a:chOff x="3402" y="2640"/>
            <a:chExt cx="2207" cy="1097"/>
          </a:xfrm>
        </p:grpSpPr>
        <p:sp>
          <p:nvSpPr>
            <p:cNvPr id="45067" name="Rectangle 105"/>
            <p:cNvSpPr>
              <a:spLocks noChangeArrowheads="1"/>
            </p:cNvSpPr>
            <p:nvPr/>
          </p:nvSpPr>
          <p:spPr bwMode="auto">
            <a:xfrm>
              <a:off x="3577" y="3504"/>
              <a:ext cx="19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b.</a:t>
              </a:r>
              <a:r>
                <a:rPr lang="zh-CN" altLang="en-US" sz="2400">
                  <a:cs typeface="Times New Roman" panose="02020603050405020304" pitchFamily="18" charset="0"/>
                </a:rPr>
                <a:t>两</a:t>
              </a:r>
              <a:r>
                <a:rPr lang="en-US" altLang="zh-CN" sz="2400">
                  <a:cs typeface="Times New Roman" panose="02020603050405020304" pitchFamily="18" charset="0"/>
                </a:rPr>
                <a:t>(</a:t>
              </a:r>
              <a:r>
                <a:rPr lang="zh-CN" altLang="en-US" sz="2400">
                  <a:cs typeface="Times New Roman" panose="02020603050405020304" pitchFamily="18" charset="0"/>
                </a:rPr>
                <a:t>多</a:t>
              </a:r>
              <a:r>
                <a:rPr lang="en-US" altLang="zh-CN" sz="2400">
                  <a:cs typeface="Times New Roman" panose="02020603050405020304" pitchFamily="18" charset="0"/>
                </a:rPr>
                <a:t>)</a:t>
              </a:r>
              <a:r>
                <a:rPr lang="zh-CN" altLang="en-US" sz="2400">
                  <a:cs typeface="Times New Roman" panose="02020603050405020304" pitchFamily="18" charset="0"/>
                </a:rPr>
                <a:t>通道排队系统</a:t>
              </a:r>
            </a:p>
          </p:txBody>
        </p:sp>
        <p:sp>
          <p:nvSpPr>
            <p:cNvPr id="45068" name="Line 106"/>
            <p:cNvSpPr>
              <a:spLocks noChangeShapeType="1"/>
            </p:cNvSpPr>
            <p:nvPr/>
          </p:nvSpPr>
          <p:spPr bwMode="auto">
            <a:xfrm flipV="1">
              <a:off x="4023" y="2913"/>
              <a:ext cx="24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Rectangle 107"/>
            <p:cNvSpPr>
              <a:spLocks noChangeArrowheads="1"/>
            </p:cNvSpPr>
            <p:nvPr/>
          </p:nvSpPr>
          <p:spPr bwMode="auto">
            <a:xfrm>
              <a:off x="3594" y="3216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000">
                  <a:cs typeface="Times New Roman" panose="02020603050405020304" pitchFamily="18" charset="0"/>
                </a:rPr>
                <a:t>到达</a:t>
              </a:r>
              <a:endParaRPr lang="zh-CN" altLang="en-US" sz="240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070" name="Line 108"/>
            <p:cNvSpPr>
              <a:spLocks noChangeShapeType="1"/>
            </p:cNvSpPr>
            <p:nvPr/>
          </p:nvSpPr>
          <p:spPr bwMode="auto">
            <a:xfrm>
              <a:off x="5052" y="325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Rectangle 109"/>
            <p:cNvSpPr>
              <a:spLocks noChangeArrowheads="1"/>
            </p:cNvSpPr>
            <p:nvPr/>
          </p:nvSpPr>
          <p:spPr bwMode="auto">
            <a:xfrm>
              <a:off x="5284" y="3168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000">
                  <a:cs typeface="Times New Roman" panose="02020603050405020304" pitchFamily="18" charset="0"/>
                </a:rPr>
                <a:t>离去</a:t>
              </a:r>
            </a:p>
          </p:txBody>
        </p:sp>
        <p:sp>
          <p:nvSpPr>
            <p:cNvPr id="45072" name="AutoShape 110"/>
            <p:cNvSpPr>
              <a:spLocks noChangeArrowheads="1"/>
            </p:cNvSpPr>
            <p:nvPr/>
          </p:nvSpPr>
          <p:spPr bwMode="auto">
            <a:xfrm>
              <a:off x="4498" y="3109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36000" rIns="36000" bIns="72000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073" name="AutoShape 111"/>
            <p:cNvSpPr>
              <a:spLocks noChangeArrowheads="1"/>
            </p:cNvSpPr>
            <p:nvPr/>
          </p:nvSpPr>
          <p:spPr bwMode="auto">
            <a:xfrm>
              <a:off x="4498" y="2736"/>
              <a:ext cx="554" cy="240"/>
            </a:xfrm>
            <a:prstGeom prst="wedgeRoundRectCallout">
              <a:avLst>
                <a:gd name="adj1" fmla="val -64079"/>
                <a:gd name="adj2" fmla="val -10000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36000" rIns="36000" bIns="72000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sz="2400"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074" name="Line 112"/>
            <p:cNvSpPr>
              <a:spLocks noChangeShapeType="1"/>
            </p:cNvSpPr>
            <p:nvPr/>
          </p:nvSpPr>
          <p:spPr bwMode="auto">
            <a:xfrm>
              <a:off x="5052" y="288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Rectangle 113"/>
            <p:cNvSpPr>
              <a:spLocks noChangeArrowheads="1"/>
            </p:cNvSpPr>
            <p:nvPr/>
          </p:nvSpPr>
          <p:spPr bwMode="auto">
            <a:xfrm>
              <a:off x="5284" y="2763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000">
                  <a:cs typeface="Times New Roman" panose="02020603050405020304" pitchFamily="18" charset="0"/>
                </a:rPr>
                <a:t>离去</a:t>
              </a:r>
            </a:p>
          </p:txBody>
        </p:sp>
        <p:grpSp>
          <p:nvGrpSpPr>
            <p:cNvPr id="45076" name="Group 114"/>
            <p:cNvGrpSpPr>
              <a:grpSpLocks/>
            </p:cNvGrpSpPr>
            <p:nvPr/>
          </p:nvGrpSpPr>
          <p:grpSpPr bwMode="auto">
            <a:xfrm>
              <a:off x="4272" y="2688"/>
              <a:ext cx="204" cy="328"/>
              <a:chOff x="1696" y="1680"/>
              <a:chExt cx="204" cy="328"/>
            </a:xfrm>
          </p:grpSpPr>
          <p:sp>
            <p:nvSpPr>
              <p:cNvPr id="45127" name="Oval 115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28" name="Line 116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29" name="Arc 117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30" name="Line 118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1" name="Line 119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2" name="Line 120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3" name="Line 121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4" name="Line 122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5" name="Line 123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36" name="Arc 124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37" name="Oval 125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77" name="Group 126"/>
            <p:cNvGrpSpPr>
              <a:grpSpLocks/>
            </p:cNvGrpSpPr>
            <p:nvPr/>
          </p:nvGrpSpPr>
          <p:grpSpPr bwMode="auto">
            <a:xfrm>
              <a:off x="4272" y="3032"/>
              <a:ext cx="204" cy="328"/>
              <a:chOff x="1696" y="1680"/>
              <a:chExt cx="204" cy="328"/>
            </a:xfrm>
          </p:grpSpPr>
          <p:sp>
            <p:nvSpPr>
              <p:cNvPr id="45116" name="Oval 127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17" name="Line 128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8" name="Arc 129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9" name="Line 130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20" name="Line 131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21" name="Line 132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22" name="Line 133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23" name="Line 134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24" name="Line 135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25" name="Arc 136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26" name="Oval 137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78" name="Group 138"/>
            <p:cNvGrpSpPr>
              <a:grpSpLocks/>
            </p:cNvGrpSpPr>
            <p:nvPr/>
          </p:nvGrpSpPr>
          <p:grpSpPr bwMode="auto">
            <a:xfrm>
              <a:off x="3402" y="2880"/>
              <a:ext cx="204" cy="328"/>
              <a:chOff x="1696" y="1680"/>
              <a:chExt cx="204" cy="328"/>
            </a:xfrm>
          </p:grpSpPr>
          <p:sp>
            <p:nvSpPr>
              <p:cNvPr id="45105" name="Oval 139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06" name="Line 140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7" name="Arc 141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8" name="Line 142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9" name="Line 143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0" name="Line 144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1" name="Line 145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2" name="Line 146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3" name="Line 147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4" name="Arc 148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5" name="Oval 149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79" name="Group 150"/>
            <p:cNvGrpSpPr>
              <a:grpSpLocks/>
            </p:cNvGrpSpPr>
            <p:nvPr/>
          </p:nvGrpSpPr>
          <p:grpSpPr bwMode="auto">
            <a:xfrm>
              <a:off x="3834" y="2880"/>
              <a:ext cx="204" cy="328"/>
              <a:chOff x="1696" y="1680"/>
              <a:chExt cx="204" cy="328"/>
            </a:xfrm>
          </p:grpSpPr>
          <p:sp>
            <p:nvSpPr>
              <p:cNvPr id="45094" name="Oval 151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95" name="Line 152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6" name="Arc 153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7" name="Line 154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8" name="Line 155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9" name="Line 156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0" name="Line 157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1" name="Line 158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2" name="Line 159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3" name="Arc 160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4" name="Oval 161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080" name="Group 162"/>
            <p:cNvGrpSpPr>
              <a:grpSpLocks/>
            </p:cNvGrpSpPr>
            <p:nvPr/>
          </p:nvGrpSpPr>
          <p:grpSpPr bwMode="auto">
            <a:xfrm>
              <a:off x="3610" y="2880"/>
              <a:ext cx="204" cy="328"/>
              <a:chOff x="1696" y="1680"/>
              <a:chExt cx="204" cy="328"/>
            </a:xfrm>
          </p:grpSpPr>
          <p:sp>
            <p:nvSpPr>
              <p:cNvPr id="45083" name="Oval 163"/>
              <p:cNvSpPr>
                <a:spLocks noChangeArrowheads="1"/>
              </p:cNvSpPr>
              <p:nvPr/>
            </p:nvSpPr>
            <p:spPr bwMode="auto">
              <a:xfrm rot="-8506587">
                <a:off x="1784" y="1680"/>
                <a:ext cx="45" cy="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84" name="Line 164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5" name="Arc 165"/>
              <p:cNvSpPr>
                <a:spLocks/>
              </p:cNvSpPr>
              <p:nvPr/>
            </p:nvSpPr>
            <p:spPr bwMode="auto">
              <a:xfrm flipH="1" flipV="1">
                <a:off x="1792" y="1776"/>
                <a:ext cx="23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6" name="Line 166"/>
              <p:cNvSpPr>
                <a:spLocks noChangeShapeType="1"/>
              </p:cNvSpPr>
              <p:nvPr/>
            </p:nvSpPr>
            <p:spPr bwMode="auto">
              <a:xfrm flipH="1">
                <a:off x="1696" y="17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7" name="Line 167"/>
              <p:cNvSpPr>
                <a:spLocks noChangeShapeType="1"/>
              </p:cNvSpPr>
              <p:nvPr/>
            </p:nvSpPr>
            <p:spPr bwMode="auto">
              <a:xfrm>
                <a:off x="1705" y="1864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8" name="Line 168"/>
              <p:cNvSpPr>
                <a:spLocks noChangeShapeType="1"/>
              </p:cNvSpPr>
              <p:nvPr/>
            </p:nvSpPr>
            <p:spPr bwMode="auto">
              <a:xfrm flipH="1">
                <a:off x="1704" y="18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9" name="Line 169"/>
              <p:cNvSpPr>
                <a:spLocks noChangeShapeType="1"/>
              </p:cNvSpPr>
              <p:nvPr/>
            </p:nvSpPr>
            <p:spPr bwMode="auto">
              <a:xfrm>
                <a:off x="1712" y="1960"/>
                <a:ext cx="2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0" name="Line 170"/>
              <p:cNvSpPr>
                <a:spLocks noChangeShapeType="1"/>
              </p:cNvSpPr>
              <p:nvPr/>
            </p:nvSpPr>
            <p:spPr bwMode="auto">
              <a:xfrm>
                <a:off x="1808" y="1872"/>
                <a:ext cx="23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1" name="Line 171"/>
              <p:cNvSpPr>
                <a:spLocks noChangeShapeType="1"/>
              </p:cNvSpPr>
              <p:nvPr/>
            </p:nvSpPr>
            <p:spPr bwMode="auto">
              <a:xfrm>
                <a:off x="1832" y="2000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2" name="Arc 172"/>
              <p:cNvSpPr>
                <a:spLocks/>
              </p:cNvSpPr>
              <p:nvPr/>
            </p:nvSpPr>
            <p:spPr bwMode="auto">
              <a:xfrm flipH="1" flipV="1">
                <a:off x="1803" y="1776"/>
                <a:ext cx="68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3" name="Oval 173"/>
              <p:cNvSpPr>
                <a:spLocks noChangeArrowheads="1"/>
              </p:cNvSpPr>
              <p:nvPr/>
            </p:nvSpPr>
            <p:spPr bwMode="auto">
              <a:xfrm>
                <a:off x="1800" y="16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CC00CC"/>
                  </a:buClr>
                  <a:buAutoNum type="arabicParenR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081" name="Rectangle 174"/>
            <p:cNvSpPr>
              <a:spLocks noChangeArrowheads="1"/>
            </p:cNvSpPr>
            <p:nvPr/>
          </p:nvSpPr>
          <p:spPr bwMode="auto">
            <a:xfrm>
              <a:off x="3546" y="2640"/>
              <a:ext cx="3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zh-CN" altLang="en-US" sz="2400">
                  <a:cs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r>
                <a:rPr lang="en-US" altLang="zh-CN" sz="2400">
                  <a:cs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45082" name="Line 175"/>
            <p:cNvSpPr>
              <a:spLocks noChangeShapeType="1"/>
            </p:cNvSpPr>
            <p:nvPr/>
          </p:nvSpPr>
          <p:spPr bwMode="auto">
            <a:xfrm>
              <a:off x="4023" y="3072"/>
              <a:ext cx="24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6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6526B81-B271-43D2-A384-4DAA14EC091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解  </a:t>
            </a:r>
            <a:r>
              <a:rPr lang="en-US" altLang="zh-CN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05713" cy="1501775"/>
          </a:xfrm>
        </p:spPr>
        <p:txBody>
          <a:bodyPr/>
          <a:lstStyle/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实际上，这个系统分为两个独立的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M/M/1/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系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统，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每个系统顾客的到达均为参数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=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=4(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分钟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的泊松流，且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=4/5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，于是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7479E1-2CB5-4AB5-82EC-0313061505D8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1722438" y="2732088"/>
          <a:ext cx="62198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4" imgW="3009900" imgH="444500" progId="Equation.3">
                  <p:embed/>
                </p:oleObj>
              </mc:Choice>
              <mc:Fallback>
                <p:oleObj name="Equation" r:id="rId4" imgW="3009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732088"/>
                        <a:ext cx="62198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1722438" y="3746500"/>
          <a:ext cx="64309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6" imgW="3111500" imgH="431800" progId="Equation.3">
                  <p:embed/>
                </p:oleObj>
              </mc:Choice>
              <mc:Fallback>
                <p:oleObj name="Equation" r:id="rId6" imgW="311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746500"/>
                        <a:ext cx="6430962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1600200" y="4957763"/>
            <a:ext cx="65452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顾客需要等待的概率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P{N1}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0.8</a:t>
            </a:r>
          </a:p>
        </p:txBody>
      </p:sp>
      <p:sp>
        <p:nvSpPr>
          <p:cNvPr id="471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7011A980-4214-45FB-815B-6994578BCA30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解  </a:t>
            </a:r>
            <a:r>
              <a:rPr lang="en-US" altLang="zh-CN" smtClean="0">
                <a:solidFill>
                  <a:srgbClr val="00FF00"/>
                </a:solidFill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1087438" y="1143000"/>
            <a:ext cx="7599362" cy="400050"/>
          </a:xfrm>
        </p:spPr>
        <p:txBody>
          <a:bodyPr/>
          <a:lstStyle/>
          <a:p>
            <a:pPr marL="457200" indent="-457200" algn="r"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这个系统实际上为</a:t>
            </a:r>
            <a:r>
              <a:rPr lang="en-US" altLang="zh-CN" sz="2400" smtClean="0">
                <a:ea typeface="黑体" panose="02010609060101010101" pitchFamily="49" charset="-122"/>
              </a:rPr>
              <a:t>M/M/2/</a:t>
            </a:r>
            <a:r>
              <a:rPr lang="en-US" altLang="zh-CN" sz="2400" smtClean="0"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系统，</a:t>
            </a:r>
            <a:r>
              <a:rPr lang="en-US" altLang="zh-CN" sz="2400" smtClean="0">
                <a:ea typeface="黑体" panose="02010609060101010101" pitchFamily="49" charset="-122"/>
                <a:sym typeface="Symbol" panose="05050102010706020507" pitchFamily="18" charset="2"/>
              </a:rPr>
              <a:t>=8/5</a:t>
            </a: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，</a:t>
            </a:r>
            <a:r>
              <a:rPr lang="en-US" altLang="zh-CN" sz="2400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smtClean="0">
                <a:ea typeface="黑体" panose="02010609060101010101" pitchFamily="49" charset="-122"/>
                <a:sym typeface="Symbol" panose="05050102010706020507" pitchFamily="18" charset="2"/>
              </a:rPr>
              <a:t>=4/5</a:t>
            </a: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于是</a:t>
            </a:r>
            <a:endParaRPr lang="zh-CN" altLang="en-US" sz="2400" smtClean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919F1E-535E-493E-ABDA-A8F8C3B28C75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87077" name="Object 5"/>
          <p:cNvGraphicFramePr>
            <a:graphicFrameLocks noChangeAspect="1"/>
          </p:cNvGraphicFramePr>
          <p:nvPr/>
        </p:nvGraphicFramePr>
        <p:xfrm>
          <a:off x="1600200" y="1573213"/>
          <a:ext cx="6324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4" imgW="3520548" imgH="472512" progId="Equation.3">
                  <p:embed/>
                </p:oleObj>
              </mc:Choice>
              <mc:Fallback>
                <p:oleObj name="Equation" r:id="rId4" imgW="3520548" imgH="472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73213"/>
                        <a:ext cx="6324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/>
        </p:nvGraphicFramePr>
        <p:xfrm>
          <a:off x="1600200" y="2527300"/>
          <a:ext cx="58102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6" imgW="3060700" imgH="444500" progId="Equation.DSMT4">
                  <p:embed/>
                </p:oleObj>
              </mc:Choice>
              <mc:Fallback>
                <p:oleObj name="Equation" r:id="rId6" imgW="30607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27300"/>
                        <a:ext cx="58102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1600200" y="3400425"/>
          <a:ext cx="44354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8" imgW="2146300" imgH="241300" progId="Equation.3">
                  <p:embed/>
                </p:oleObj>
              </mc:Choice>
              <mc:Fallback>
                <p:oleObj name="Equation" r:id="rId8" imgW="21463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00425"/>
                        <a:ext cx="44354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8"/>
          <p:cNvGraphicFramePr>
            <a:graphicFrameLocks noChangeAspect="1"/>
          </p:cNvGraphicFramePr>
          <p:nvPr/>
        </p:nvGraphicFramePr>
        <p:xfrm>
          <a:off x="1600200" y="3927475"/>
          <a:ext cx="4094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10" imgW="1981200" imgH="431800" progId="Equation.3">
                  <p:embed/>
                </p:oleObj>
              </mc:Choice>
              <mc:Fallback>
                <p:oleObj name="Equation" r:id="rId10" imgW="1981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27475"/>
                        <a:ext cx="40941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1" name="Object 9"/>
          <p:cNvGraphicFramePr>
            <a:graphicFrameLocks noChangeAspect="1"/>
          </p:cNvGraphicFramePr>
          <p:nvPr/>
        </p:nvGraphicFramePr>
        <p:xfrm>
          <a:off x="1600200" y="4848225"/>
          <a:ext cx="62452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12" imgW="3289300" imgH="457200" progId="Equation.3">
                  <p:embed/>
                </p:oleObj>
              </mc:Choice>
              <mc:Fallback>
                <p:oleObj name="Equation" r:id="rId12" imgW="3289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48225"/>
                        <a:ext cx="62452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2" name="Rectangle 10"/>
          <p:cNvSpPr>
            <a:spLocks noChangeArrowheads="1"/>
          </p:cNvSpPr>
          <p:nvPr/>
        </p:nvSpPr>
        <p:spPr bwMode="auto">
          <a:xfrm>
            <a:off x="1143000" y="5654675"/>
            <a:ext cx="7559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sym typeface="Symbol" panose="05050102010706020507" pitchFamily="18" charset="2"/>
              </a:rPr>
              <a:t>上述结果表明，采用多服务员单队列的排队系统方案，其各项运行指标都优于多队列的排队系统。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410450" y="2681288"/>
            <a:ext cx="690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914400" indent="-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>
                <a:ea typeface="黑体" panose="02010609060101010101" pitchFamily="49" charset="-122"/>
              </a:rPr>
              <a:t>(</a:t>
            </a:r>
            <a:r>
              <a:rPr lang="zh-CN" altLang="en-US" sz="2400" kern="0" dirty="0" smtClean="0">
                <a:ea typeface="黑体" panose="02010609060101010101" pitchFamily="49" charset="-122"/>
              </a:rPr>
              <a:t>人</a:t>
            </a:r>
            <a:r>
              <a:rPr lang="en-US" altLang="zh-CN" sz="2400" kern="0" dirty="0" smtClean="0">
                <a:ea typeface="黑体" panose="02010609060101010101" pitchFamily="49" charset="-122"/>
              </a:rPr>
              <a:t>)</a:t>
            </a:r>
            <a:endParaRPr lang="zh-CN" altLang="en-US" sz="2400" kern="0" dirty="0" smtClean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91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5BD950E6-CB94-4468-B69F-D52A8C1823A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 advAuto="0"/>
      <p:bldP spid="387082" grpId="0" autoUpdateAnimBg="0"/>
      <p:bldP spid="13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08075"/>
            <a:ext cx="7543800" cy="2216150"/>
          </a:xfrm>
        </p:spPr>
        <p:txBody>
          <a:bodyPr/>
          <a:lstStyle/>
          <a:p>
            <a:pPr marL="0" indent="64800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M/M/c/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排队系统中，设、已知，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待定。假定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每个服务设备单位时间的成本为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元，每个顾客留在系统逗留单位时间的损失费为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元，试确定最佳的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，使得单位时间内的平均总费用最小</a:t>
            </a:r>
            <a:r>
              <a:rPr lang="zh-CN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en-US" altLang="zh-CN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FF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f(c)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表示单位时间内的平均总费用，</a:t>
            </a:r>
            <a:r>
              <a:rPr lang="zh-CN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endParaRPr lang="zh-CN" altLang="en-US" sz="2400" dirty="0" smtClean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FC3FED-92A3-4F05-ABB1-FCBDD7759065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89126" name="Object 6"/>
          <p:cNvGraphicFramePr>
            <a:graphicFrameLocks noChangeAspect="1"/>
          </p:cNvGraphicFramePr>
          <p:nvPr/>
        </p:nvGraphicFramePr>
        <p:xfrm>
          <a:off x="1447800" y="3338513"/>
          <a:ext cx="56721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公式" r:id="rId4" imgW="3147006" imgH="396168" progId="Equation.3">
                  <p:embed/>
                </p:oleObj>
              </mc:Choice>
              <mc:Fallback>
                <p:oleObj name="公式" r:id="rId4" imgW="3147006" imgH="3961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38513"/>
                        <a:ext cx="56721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44641"/>
              </p:ext>
            </p:extLst>
          </p:nvPr>
        </p:nvGraphicFramePr>
        <p:xfrm>
          <a:off x="1793875" y="4084638"/>
          <a:ext cx="710406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6" imgW="3949560" imgH="583920" progId="Equation.DSMT4">
                  <p:embed/>
                </p:oleObj>
              </mc:Choice>
              <mc:Fallback>
                <p:oleObj name="Equation" r:id="rId6" imgW="394956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084638"/>
                        <a:ext cx="710406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8" name="Object 8"/>
          <p:cNvGraphicFramePr>
            <a:graphicFrameLocks noChangeAspect="1"/>
          </p:cNvGraphicFramePr>
          <p:nvPr/>
        </p:nvGraphicFramePr>
        <p:xfrm>
          <a:off x="1946275" y="5195888"/>
          <a:ext cx="1711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8" imgW="906834" imgH="182880" progId="Equation.3">
                  <p:embed/>
                </p:oleObj>
              </mc:Choice>
              <mc:Fallback>
                <p:oleObj name="Equation" r:id="rId8" imgW="906834" imgH="182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195888"/>
                        <a:ext cx="1711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1143000" y="5876925"/>
            <a:ext cx="1066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sym typeface="Symbol" panose="05050102010706020507" pitchFamily="18" charset="2"/>
              </a:rPr>
              <a:t>其中，</a:t>
            </a:r>
          </a:p>
        </p:txBody>
      </p:sp>
      <p:graphicFrame>
        <p:nvGraphicFramePr>
          <p:cNvPr id="389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2459"/>
              </p:ext>
            </p:extLst>
          </p:nvPr>
        </p:nvGraphicFramePr>
        <p:xfrm>
          <a:off x="1855788" y="5592763"/>
          <a:ext cx="62150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10" imgW="3454200" imgH="520560" progId="Equation.DSMT4">
                  <p:embed/>
                </p:oleObj>
              </mc:Choice>
              <mc:Fallback>
                <p:oleObj name="Equation" r:id="rId10" imgW="3454200" imgH="520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592763"/>
                        <a:ext cx="62150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35BA7E14-ED0C-4E5E-9881-494CD295303F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 advAuto="0"/>
      <p:bldP spid="3891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66800"/>
            <a:ext cx="7750175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下面用边际分析法求最佳的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smtClean="0"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。因为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f(c</a:t>
            </a:r>
            <a:r>
              <a:rPr lang="en-US" altLang="zh-CN" sz="2400" baseline="30000" smtClean="0"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为最小值，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039CFD-8D02-45D2-9E0B-8A84A9EC7DFC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1143000" y="1525588"/>
            <a:ext cx="7772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所以</a:t>
            </a:r>
            <a:endParaRPr lang="zh-CN" altLang="en-US" sz="24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f(c</a:t>
            </a:r>
            <a:r>
              <a:rPr lang="en-US" altLang="zh-CN" sz="2400" baseline="30000">
                <a:cs typeface="Times New Roman" panose="02020603050405020304" pitchFamily="18" charset="0"/>
              </a:rPr>
              <a:t>*</a:t>
            </a:r>
            <a:r>
              <a:rPr lang="en-US" altLang="zh-CN" sz="2400">
                <a:cs typeface="Times New Roman" panose="02020603050405020304" pitchFamily="18" charset="0"/>
              </a:rPr>
              <a:t>)) 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>
                <a:cs typeface="Times New Roman" panose="02020603050405020304" pitchFamily="18" charset="0"/>
              </a:rPr>
              <a:t>f(c</a:t>
            </a:r>
            <a:r>
              <a:rPr lang="en-US" altLang="zh-CN" sz="2400" baseline="30000">
                <a:cs typeface="Times New Roman" panose="02020603050405020304" pitchFamily="18" charset="0"/>
              </a:rPr>
              <a:t>*</a:t>
            </a:r>
            <a:r>
              <a:rPr lang="en-US" altLang="zh-CN" sz="2400">
                <a:cs typeface="Times New Roman" panose="02020603050405020304" pitchFamily="18" charset="0"/>
              </a:rPr>
              <a:t>-1)  </a:t>
            </a:r>
            <a:r>
              <a:rPr lang="zh-CN" altLang="en-US" sz="2400">
                <a:cs typeface="Times New Roman" panose="02020603050405020304" pitchFamily="18" charset="0"/>
              </a:rPr>
              <a:t>且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>
                <a:cs typeface="Times New Roman" panose="02020603050405020304" pitchFamily="18" charset="0"/>
              </a:rPr>
              <a:t>f(c</a:t>
            </a:r>
            <a:r>
              <a:rPr lang="en-US" altLang="zh-CN" sz="2400" baseline="30000">
                <a:cs typeface="Times New Roman" panose="02020603050405020304" pitchFamily="18" charset="0"/>
              </a:rPr>
              <a:t>*</a:t>
            </a:r>
            <a:r>
              <a:rPr lang="en-US" altLang="zh-CN" sz="2400">
                <a:cs typeface="Times New Roman" panose="02020603050405020304" pitchFamily="18" charset="0"/>
              </a:rPr>
              <a:t>) 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>
                <a:cs typeface="Times New Roman" panose="02020603050405020304" pitchFamily="18" charset="0"/>
              </a:rPr>
              <a:t>f(c</a:t>
            </a:r>
            <a:r>
              <a:rPr lang="en-US" altLang="zh-CN" sz="2400" baseline="30000">
                <a:cs typeface="Times New Roman" panose="02020603050405020304" pitchFamily="18" charset="0"/>
              </a:rPr>
              <a:t>*</a:t>
            </a:r>
            <a:r>
              <a:rPr lang="en-US" altLang="zh-CN" sz="2400">
                <a:cs typeface="Times New Roman" panose="02020603050405020304" pitchFamily="18" charset="0"/>
              </a:rPr>
              <a:t>+1)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1852613" y="2640013"/>
          <a:ext cx="25669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4" imgW="1394514" imgH="396168" progId="Equation.3">
                  <p:embed/>
                </p:oleObj>
              </mc:Choice>
              <mc:Fallback>
                <p:oleObj name="Equation" r:id="rId4" imgW="1394514" imgH="3961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640013"/>
                        <a:ext cx="25669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1143000" y="3429000"/>
            <a:ext cx="37338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zh-CN" altLang="en-US" sz="2400">
                <a:cs typeface="Times New Roman" panose="02020603050405020304" pitchFamily="18" charset="0"/>
              </a:rPr>
              <a:t>最佳的</a:t>
            </a:r>
            <a:r>
              <a:rPr lang="en-US" altLang="zh-CN" sz="2400">
                <a:cs typeface="Times New Roman" panose="02020603050405020304" pitchFamily="18" charset="0"/>
              </a:rPr>
              <a:t>c</a:t>
            </a:r>
            <a:r>
              <a:rPr lang="en-US" altLang="zh-CN" sz="2400" baseline="30000">
                <a:cs typeface="Times New Roman" panose="02020603050405020304" pitchFamily="18" charset="0"/>
              </a:rPr>
              <a:t>*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应满足条件</a:t>
            </a: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4976813" y="2640013"/>
          <a:ext cx="25669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6" imgW="1394514" imgH="396168" progId="Equation.3">
                  <p:embed/>
                </p:oleObj>
              </mc:Choice>
              <mc:Fallback>
                <p:oleObj name="Equation" r:id="rId6" imgW="1394514" imgH="3961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2640013"/>
                        <a:ext cx="25669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6" name="Object 8"/>
          <p:cNvGraphicFramePr>
            <a:graphicFrameLocks noChangeAspect="1"/>
          </p:cNvGraphicFramePr>
          <p:nvPr/>
        </p:nvGraphicFramePr>
        <p:xfrm>
          <a:off x="2667000" y="3810000"/>
          <a:ext cx="45942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8" imgW="2537406" imgH="396168" progId="Equation.3">
                  <p:embed/>
                </p:oleObj>
              </mc:Choice>
              <mc:Fallback>
                <p:oleObj name="Equation" r:id="rId8" imgW="2537406" imgH="3961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45942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7" name="Rectangle 9"/>
          <p:cNvSpPr>
            <a:spLocks noChangeArrowheads="1"/>
          </p:cNvSpPr>
          <p:nvPr/>
        </p:nvSpPr>
        <p:spPr bwMode="auto">
          <a:xfrm>
            <a:off x="1143000" y="4419600"/>
            <a:ext cx="7772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依次对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1, 2, 3, …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求出      的值，并计算两个之差。检查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       落入上面不等式的哪个区间，从而可确定出</a:t>
            </a:r>
            <a:r>
              <a:rPr lang="zh-CN" altLang="en-US" sz="2400">
                <a:cs typeface="Times New Roman" panose="02020603050405020304" pitchFamily="18" charset="0"/>
              </a:rPr>
              <a:t>最佳的</a:t>
            </a:r>
            <a:r>
              <a:rPr lang="en-US" altLang="zh-CN" sz="2400">
                <a:cs typeface="Times New Roman" panose="02020603050405020304" pitchFamily="18" charset="0"/>
              </a:rPr>
              <a:t>c</a:t>
            </a:r>
            <a:r>
              <a:rPr lang="en-US" altLang="zh-CN" sz="2400" baseline="30000">
                <a:cs typeface="Times New Roman" panose="02020603050405020304" pitchFamily="18" charset="0"/>
              </a:rPr>
              <a:t>*</a:t>
            </a:r>
            <a:r>
              <a:rPr lang="zh-CN" altLang="en-US" sz="2400"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91178" name="Object 10"/>
          <p:cNvGraphicFramePr>
            <a:graphicFrameLocks noChangeAspect="1"/>
          </p:cNvGraphicFramePr>
          <p:nvPr/>
        </p:nvGraphicFramePr>
        <p:xfrm>
          <a:off x="4284663" y="4508500"/>
          <a:ext cx="5413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10" imgW="251406" imgH="182880" progId="Equation.3">
                  <p:embed/>
                </p:oleObj>
              </mc:Choice>
              <mc:Fallback>
                <p:oleObj name="Equation" r:id="rId10" imgW="251406" imgH="182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08500"/>
                        <a:ext cx="5413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9" name="Object 11"/>
          <p:cNvGraphicFramePr>
            <a:graphicFrameLocks noChangeAspect="1"/>
          </p:cNvGraphicFramePr>
          <p:nvPr/>
        </p:nvGraphicFramePr>
        <p:xfrm>
          <a:off x="1116013" y="4926013"/>
          <a:ext cx="5619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Equation" r:id="rId12" imgW="266754" imgH="396168" progId="Equation.3">
                  <p:embed/>
                </p:oleObj>
              </mc:Choice>
              <mc:Fallback>
                <p:oleObj name="Equation" r:id="rId12" imgW="266754" imgH="3961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26013"/>
                        <a:ext cx="5619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40340C90-9E7C-4823-BEEB-D6C819550AB9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 advAuto="0"/>
      <p:bldP spid="391172" grpId="0" autoUpdateAnimBg="0"/>
      <p:bldP spid="391174" grpId="0" autoUpdateAnimBg="0"/>
      <p:bldP spid="3911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>
                <a:ea typeface="黑体" panose="02010609060101010101" pitchFamily="49" charset="-122"/>
              </a:rPr>
              <a:t>本节习题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idx="1"/>
          </p:nvPr>
        </p:nvSpPr>
        <p:spPr>
          <a:xfrm>
            <a:off x="971550" y="1069975"/>
            <a:ext cx="7715250" cy="250348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rgbClr val="CC00CC"/>
              </a:buClr>
            </a:pP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一台计算机有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个终端，假定计算一个题目的时间服从负指数分布，平均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分钟。假定题目是以泊松流到达，平均每小时到达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个。求积压题目的概率及平均积压的题目数。</a:t>
            </a:r>
            <a:endParaRPr lang="en-US" altLang="zh-CN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D8779D-C338-4E22-A546-87EA7097EDD2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53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23BC0BD-4808-402A-A770-77CB16C96E2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7763"/>
            <a:ext cx="7543800" cy="33607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sz="4000" smtClean="0">
                <a:solidFill>
                  <a:srgbClr val="0000FF"/>
                </a:solidFill>
                <a:ea typeface="黑体" panose="02010609060101010101" pitchFamily="49" charset="-122"/>
              </a:rPr>
              <a:t>M/M/c/</a:t>
            </a:r>
            <a:r>
              <a:rPr lang="en-US" altLang="zh-CN" sz="4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排队系统</a:t>
            </a:r>
            <a:endParaRPr lang="zh-CN" altLang="en-US" sz="400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问题的引入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队长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等待时间与逗留时间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输出过程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D4BBF-3FC3-464A-90BD-86CD6DE95ECE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73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E5A30ABC-28BE-45E1-8529-D3E545B0D505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125538"/>
            <a:ext cx="7848600" cy="2952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M/M/c/</a:t>
            </a: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混合制排队系统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78EDC1-345B-487C-BB8E-776016F8B9DE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93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2FA260D-78CB-4A49-A7AC-9DF0CAAEC95A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7763"/>
            <a:ext cx="7543800" cy="33607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sz="4000" smtClean="0">
                <a:solidFill>
                  <a:srgbClr val="0000FF"/>
                </a:solidFill>
                <a:ea typeface="黑体" panose="02010609060101010101" pitchFamily="49" charset="-122"/>
              </a:rPr>
              <a:t>M/M/c/</a:t>
            </a:r>
            <a:r>
              <a:rPr lang="en-US" altLang="zh-CN" sz="4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4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排队系统</a:t>
            </a:r>
            <a:endParaRPr lang="zh-CN" altLang="en-US" sz="400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问题的引入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队长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等待时间与逗留时间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</a:rPr>
              <a:t>输出过程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6E6CAA-E79C-4B8F-A4E3-E832982C94A7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7CCD3E50-0F9A-47E9-80A4-1BECC2CD7E2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58775"/>
            <a:ext cx="784860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§5.5  M/M/c/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排队系统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143000"/>
            <a:ext cx="7529513" cy="3149600"/>
          </a:xfrm>
        </p:spPr>
        <p:txBody>
          <a:bodyPr/>
          <a:lstStyle/>
          <a:p>
            <a:pPr marL="0" indent="719138"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下面我们讨论系统中有</a:t>
            </a:r>
            <a:r>
              <a:rPr lang="en-US" altLang="zh-CN" smtClean="0">
                <a:ea typeface="黑体" panose="02010609060101010101" pitchFamily="49" charset="-122"/>
              </a:rPr>
              <a:t>c</a:t>
            </a:r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黑体" panose="02010609060101010101" pitchFamily="49" charset="-122"/>
              </a:rPr>
              <a:t>c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≥1</a:t>
            </a:r>
            <a:r>
              <a:rPr lang="zh-CN" altLang="en-US" smtClean="0">
                <a:ea typeface="黑体" panose="02010609060101010101" pitchFamily="49" charset="-122"/>
              </a:rPr>
              <a:t>）个服务台独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立并行服务的情形。当顾客到达时，若有空闲的服务台便立即接受服务。若系统中没有空闲的服务台，则排队等待，直到有空闲的服务台再接受服务。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0DEC25-89C4-41A6-BCE0-9B9FEAAAA601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CBC4122-B1D2-4575-87F4-F516EF68DCF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58775"/>
            <a:ext cx="784860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1.</a:t>
            </a:r>
            <a:r>
              <a:rPr lang="zh-CN" altLang="en-US" smtClean="0">
                <a:ea typeface="黑体" panose="02010609060101010101" pitchFamily="49" charset="-122"/>
              </a:rPr>
              <a:t>问题的叙述</a:t>
            </a:r>
            <a:endParaRPr lang="zh-CN" altLang="en-US" smtClean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96200" cy="38481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顾客到达为参数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（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mtClean="0">
                <a:ea typeface="黑体" panose="02010609060101010101" pitchFamily="49" charset="-122"/>
              </a:rPr>
              <a:t>的泊松过程 ；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顾客所需的服务时间序列</a:t>
            </a:r>
            <a:r>
              <a:rPr lang="en-US" altLang="zh-CN" smtClean="0">
                <a:ea typeface="黑体" panose="02010609060101010101" pitchFamily="49" charset="-122"/>
              </a:rPr>
              <a:t>{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,n≥1</a:t>
            </a:r>
            <a:r>
              <a:rPr lang="en-US" altLang="zh-CN" smtClean="0">
                <a:ea typeface="黑体" panose="02010609060101010101" pitchFamily="49" charset="-122"/>
              </a:rPr>
              <a:t>}</a:t>
            </a:r>
            <a:r>
              <a:rPr lang="zh-CN" altLang="en-US" smtClean="0">
                <a:ea typeface="黑体" panose="02010609060101010101" pitchFamily="49" charset="-122"/>
              </a:rPr>
              <a:t>独立、服从参数为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 （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mtClean="0">
                <a:ea typeface="黑体" panose="02010609060101010101" pitchFamily="49" charset="-122"/>
              </a:rPr>
              <a:t>的负指数分布；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系统中有</a:t>
            </a:r>
            <a:r>
              <a:rPr lang="en-US" altLang="zh-CN" smtClean="0">
                <a:ea typeface="黑体" panose="02010609060101010101" pitchFamily="49" charset="-122"/>
              </a:rPr>
              <a:t>c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 （</a:t>
            </a:r>
            <a:r>
              <a:rPr lang="en-US" altLang="zh-CN" smtClean="0">
                <a:ea typeface="黑体" panose="02010609060101010101" pitchFamily="49" charset="-122"/>
              </a:rPr>
              <a:t>c≥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mtClean="0">
                <a:ea typeface="黑体" panose="02010609060101010101" pitchFamily="49" charset="-122"/>
              </a:rPr>
              <a:t>个服务台独立并行服务；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系统容量为无穷大，而且到达与服务是彼此独立的。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2DA35-8890-4FB3-9BC7-EF36374EEC9C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4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B4EDAAF8-C25B-46FA-ADD0-B2A627F332F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822450" y="1143000"/>
            <a:ext cx="694055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我们用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N(t)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表示在时刻</a:t>
            </a:r>
            <a:r>
              <a:rPr lang="en-US" altLang="zh-CN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</a:rPr>
              <a:t>系统中的顾客数，</a:t>
            </a:r>
            <a:r>
              <a:rPr lang="zh-CN" altLang="en-US" sz="24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endParaRPr lang="zh-CN" altLang="en-US" sz="24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154369-D2E8-489D-AEFE-DFF44BDE5C68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2019/11/20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1143000" y="1651000"/>
            <a:ext cx="7696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(t)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P{N(t+t)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j|N(t)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i}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0,1,2,…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143000" y="21590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则类似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§5.4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的分析，有</a:t>
            </a:r>
          </a:p>
        </p:txBody>
      </p:sp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1568450" y="2593975"/>
          <a:ext cx="61722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4" imgW="3111500" imgH="927100" progId="Equation.3">
                  <p:embed/>
                </p:oleObj>
              </mc:Choice>
              <mc:Fallback>
                <p:oleObj name="Equation" r:id="rId4" imgW="31115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593975"/>
                        <a:ext cx="61722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1066800" y="4495800"/>
            <a:ext cx="7848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于是，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{N(t)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t0}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是可列无限状态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{0,1,2,…}</a:t>
            </a:r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上的生灭过程，其参数为</a:t>
            </a:r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3810000" y="5105400"/>
          <a:ext cx="28225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6" imgW="1320227" imgH="672808" progId="Equation.3">
                  <p:embed/>
                </p:oleObj>
              </mc:Choice>
              <mc:Fallback>
                <p:oleObj name="Equation" r:id="rId6" imgW="1320227" imgH="67280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05400"/>
                        <a:ext cx="282257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E688B61E-35C9-4FCA-BDBA-E0C34B78D05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 advAuto="0"/>
      <p:bldP spid="354308" grpId="0" build="p" autoUpdateAnimBg="0" advAuto="0"/>
      <p:bldP spid="354309" grpId="0" build="p" autoUpdateAnimBg="0"/>
      <p:bldP spid="3543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定理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20800"/>
            <a:ext cx="7696200" cy="4270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令＝  ，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     ，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       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P{N((t)=j}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j≥0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44FC75-5E08-46BA-8E12-7CA467EB88E0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2000250" y="1085850"/>
          <a:ext cx="349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4" imgW="165028" imgH="431613" progId="Equation.3">
                  <p:embed/>
                </p:oleObj>
              </mc:Choice>
              <mc:Fallback>
                <p:oleObj name="Equation" r:id="rId4" imgW="165028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085850"/>
                        <a:ext cx="349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4710113" y="1219200"/>
          <a:ext cx="65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219200"/>
                        <a:ext cx="6540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3203575" y="1085850"/>
          <a:ext cx="482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8" imgW="228501" imgH="431613" progId="Equation.3">
                  <p:embed/>
                </p:oleObj>
              </mc:Choice>
              <mc:Fallback>
                <p:oleObj name="Equation" r:id="rId8" imgW="228501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085850"/>
                        <a:ext cx="482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1066800" y="20574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则当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{p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j0}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存在，与初始条件无关，且</a:t>
            </a:r>
          </a:p>
        </p:txBody>
      </p:sp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2263775" y="2895600"/>
          <a:ext cx="35052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0" imgW="1562100" imgH="457200" progId="Equation.3">
                  <p:embed/>
                </p:oleObj>
              </mc:Choice>
              <mc:Fallback>
                <p:oleObj name="Equation" r:id="rId10" imgW="1562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895600"/>
                        <a:ext cx="35052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2263775" y="3962400"/>
          <a:ext cx="421322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2" imgW="1879600" imgH="850900" progId="Equation.3">
                  <p:embed/>
                </p:oleObj>
              </mc:Choice>
              <mc:Fallback>
                <p:oleObj name="Equation" r:id="rId12" imgW="1879600" imgH="850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962400"/>
                        <a:ext cx="4213225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Rectangle 10"/>
          <p:cNvSpPr>
            <a:spLocks noChangeArrowheads="1"/>
          </p:cNvSpPr>
          <p:nvPr/>
        </p:nvSpPr>
        <p:spPr bwMode="auto">
          <a:xfrm>
            <a:off x="1219200" y="5926138"/>
            <a:ext cx="7772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>
                <a:solidFill>
                  <a:srgbClr val="FF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  利用生灭过程的极限定理即得。</a:t>
            </a: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1066800" y="1085850"/>
          <a:ext cx="7248525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4" imgW="3329886" imgH="2453568" progId="Equation.DSMT4">
                  <p:embed/>
                </p:oleObj>
              </mc:Choice>
              <mc:Fallback>
                <p:oleObj name="Equation" r:id="rId14" imgW="3329886" imgH="245356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85850"/>
                        <a:ext cx="7248525" cy="5360988"/>
                      </a:xfrm>
                      <a:prstGeom prst="rect">
                        <a:avLst/>
                      </a:prstGeom>
                      <a:solidFill>
                        <a:srgbClr val="9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7239000" y="5957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黑体" panose="02010609060101010101" pitchFamily="49" charset="-122"/>
              </a:rPr>
              <a:t>■</a:t>
            </a:r>
          </a:p>
        </p:txBody>
      </p:sp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865188" y="2665413"/>
          <a:ext cx="8099425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16" imgW="4000446" imgH="1882068" progId="Equation.3">
                  <p:embed/>
                </p:oleObj>
              </mc:Choice>
              <mc:Fallback>
                <p:oleObj name="公式" r:id="rId16" imgW="4000446" imgH="18820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665413"/>
                        <a:ext cx="8099425" cy="3859212"/>
                      </a:xfrm>
                      <a:prstGeom prst="rect">
                        <a:avLst/>
                      </a:prstGeom>
                      <a:solidFill>
                        <a:srgbClr val="9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7C53306C-C8D7-4833-92DB-0BA719CBD88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 advAuto="0"/>
      <p:bldP spid="356359" grpId="0" autoUpdateAnimBg="0"/>
      <p:bldP spid="356362" grpId="0" autoUpdateAnimBg="0"/>
      <p:bldP spid="3563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等待对长</a:t>
            </a:r>
            <a:r>
              <a:rPr lang="en-US" altLang="zh-CN" smtClean="0">
                <a:ea typeface="黑体" panose="02010609060101010101" pitchFamily="49" charset="-122"/>
              </a:rPr>
              <a:t>N</a:t>
            </a:r>
            <a:r>
              <a:rPr lang="en-US" altLang="zh-CN" baseline="-25000" smtClean="0"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1822450" y="1143000"/>
            <a:ext cx="701675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由于系统中有</a:t>
            </a:r>
            <a:r>
              <a:rPr lang="en-US" altLang="zh-CN" sz="2400" smtClean="0"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ea typeface="黑体" panose="02010609060101010101" pitchFamily="49" charset="-122"/>
              </a:rPr>
              <a:t>个服务台，所以顾客到达时需要等待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CA7120-C1DD-499A-9D57-8118E229A731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2133600" y="2068513"/>
          <a:ext cx="56689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3124200" imgH="457200" progId="Equation.3">
                  <p:embed/>
                </p:oleObj>
              </mc:Choice>
              <mc:Fallback>
                <p:oleObj name="Equation" r:id="rId4" imgW="3124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68513"/>
                        <a:ext cx="56689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143000" y="1697038"/>
            <a:ext cx="3124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的概率为</a:t>
            </a:r>
          </a:p>
        </p:txBody>
      </p:sp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1981200" y="3357563"/>
          <a:ext cx="62436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6" imgW="3441700" imgH="444500" progId="Equation.3">
                  <p:embed/>
                </p:oleObj>
              </mc:Choice>
              <mc:Fallback>
                <p:oleObj name="Equation" r:id="rId6" imgW="34417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7563"/>
                        <a:ext cx="62436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1219200" y="2900363"/>
            <a:ext cx="5867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在统计平衡下，等待队长</a:t>
            </a:r>
            <a:r>
              <a:rPr lang="en-US" altLang="zh-CN" sz="2400">
                <a:latin typeface="黑体" panose="02010609060101010101" pitchFamily="49" charset="-122"/>
              </a:rPr>
              <a:t>N</a:t>
            </a:r>
            <a:r>
              <a:rPr lang="en-US" altLang="zh-CN" sz="2400" baseline="-25000">
                <a:latin typeface="黑体" panose="02010609060101010101" pitchFamily="49" charset="-122"/>
              </a:rPr>
              <a:t>q</a:t>
            </a:r>
            <a:r>
              <a:rPr lang="zh-CN" altLang="en-US" sz="2400">
                <a:latin typeface="黑体" panose="02010609060101010101" pitchFamily="49" charset="-122"/>
              </a:rPr>
              <a:t>有分布：</a:t>
            </a:r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1219200" y="4178300"/>
            <a:ext cx="2584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所以</a:t>
            </a:r>
            <a:r>
              <a:rPr lang="zh-CN" altLang="en-US" sz="2400">
                <a:latin typeface="黑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en-US" altLang="zh-CN" sz="2400" baseline="-25000">
                <a:latin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400">
                <a:latin typeface="黑体" panose="02010609060101010101" pitchFamily="49" charset="-122"/>
                <a:sym typeface="Symbol" panose="05050102010706020507" pitchFamily="18" charset="2"/>
              </a:rPr>
              <a:t>＜</a:t>
            </a:r>
            <a:r>
              <a:rPr lang="en-US" altLang="zh-CN" sz="240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>
                <a:latin typeface="黑体" panose="02010609060101010101" pitchFamily="49" charset="-122"/>
                <a:sym typeface="Symbol" panose="05050102010706020507" pitchFamily="18" charset="2"/>
              </a:rPr>
              <a:t>时，有</a:t>
            </a:r>
          </a:p>
        </p:txBody>
      </p:sp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1066800" y="4635500"/>
          <a:ext cx="78962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8" imgW="4356100" imgH="482600" progId="Equation.3">
                  <p:embed/>
                </p:oleObj>
              </mc:Choice>
              <mc:Fallback>
                <p:oleObj name="Equation" r:id="rId8" imgW="43561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35500"/>
                        <a:ext cx="78962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/>
          <p:cNvGraphicFramePr>
            <a:graphicFrameLocks noChangeAspect="1"/>
          </p:cNvGraphicFramePr>
          <p:nvPr/>
        </p:nvGraphicFramePr>
        <p:xfrm>
          <a:off x="1425575" y="5530850"/>
          <a:ext cx="64230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0" imgW="3543300" imgH="520700" progId="Equation.3">
                  <p:embed/>
                </p:oleObj>
              </mc:Choice>
              <mc:Fallback>
                <p:oleObj name="Equation" r:id="rId10" imgW="35433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530850"/>
                        <a:ext cx="64230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5052CDD8-C192-4AFD-A371-07748F9E64F5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 advAuto="0"/>
      <p:bldP spid="358405" grpId="0" autoUpdateAnimBg="0"/>
      <p:bldP spid="358407" grpId="0" autoUpdateAnimBg="0"/>
      <p:bldP spid="3584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N</a:t>
            </a:r>
            <a:r>
              <a:rPr lang="en-US" altLang="zh-CN" baseline="-25000" smtClean="0">
                <a:ea typeface="黑体" panose="02010609060101010101" pitchFamily="49" charset="-122"/>
              </a:rPr>
              <a:t>c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822450" y="1143000"/>
            <a:ext cx="701675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令</a:t>
            </a:r>
            <a:r>
              <a:rPr lang="en-US" altLang="zh-CN" sz="2400" smtClean="0">
                <a:ea typeface="黑体" panose="02010609060101010101" pitchFamily="49" charset="-122"/>
              </a:rPr>
              <a:t>N</a:t>
            </a:r>
            <a:r>
              <a:rPr lang="en-US" altLang="zh-CN" sz="2400" baseline="-25000" smtClean="0"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ea typeface="黑体" panose="02010609060101010101" pitchFamily="49" charset="-122"/>
              </a:rPr>
              <a:t>表示系统平衡时，正在被服务的顾客数，则</a:t>
            </a:r>
            <a:endParaRPr lang="zh-CN" altLang="en-US" sz="2400" smtClean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45D842-D074-4676-85E5-D9C487328E0D}" type="datetime1">
              <a:rPr lang="zh-CN" altLang="en-US"/>
              <a:pPr>
                <a:defRPr/>
              </a:pPr>
              <a:t>2019/11/20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830388" y="1574800"/>
          <a:ext cx="65214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4" imgW="3594100" imgH="444500" progId="Equation.3">
                  <p:embed/>
                </p:oleObj>
              </mc:Choice>
              <mc:Fallback>
                <p:oleObj name="Equation" r:id="rId4" imgW="3594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574800"/>
                        <a:ext cx="65214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1219200" y="2286000"/>
            <a:ext cx="762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所以</a:t>
            </a:r>
          </a:p>
        </p:txBody>
      </p:sp>
      <p:graphicFrame>
        <p:nvGraphicFramePr>
          <p:cNvPr id="360454" name="Object 6"/>
          <p:cNvGraphicFramePr>
            <a:graphicFrameLocks noChangeAspect="1"/>
          </p:cNvGraphicFramePr>
          <p:nvPr/>
        </p:nvGraphicFramePr>
        <p:xfrm>
          <a:off x="1066800" y="2674938"/>
          <a:ext cx="64230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6" imgW="3543300" imgH="457200" progId="Equation.3">
                  <p:embed/>
                </p:oleObj>
              </mc:Choice>
              <mc:Fallback>
                <p:oleObj name="Equation" r:id="rId6" imgW="3543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74938"/>
                        <a:ext cx="64230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1066800" y="3540125"/>
          <a:ext cx="79422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8" imgW="4381500" imgH="457200" progId="Equation.3">
                  <p:embed/>
                </p:oleObj>
              </mc:Choice>
              <mc:Fallback>
                <p:oleObj name="Equation" r:id="rId8" imgW="4381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40125"/>
                        <a:ext cx="79422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1066800" y="4405313"/>
          <a:ext cx="52498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10" imgW="2895600" imgH="457200" progId="Equation.3">
                  <p:embed/>
                </p:oleObj>
              </mc:Choice>
              <mc:Fallback>
                <p:oleObj name="Equation" r:id="rId10" imgW="2895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05313"/>
                        <a:ext cx="524986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7" name="Object 9"/>
          <p:cNvGraphicFramePr>
            <a:graphicFrameLocks noChangeAspect="1"/>
          </p:cNvGraphicFramePr>
          <p:nvPr/>
        </p:nvGraphicFramePr>
        <p:xfrm>
          <a:off x="1066800" y="5272088"/>
          <a:ext cx="53641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12" imgW="2959100" imgH="457200" progId="Equation.3">
                  <p:embed/>
                </p:oleObj>
              </mc:Choice>
              <mc:Fallback>
                <p:oleObj name="Equation" r:id="rId12" imgW="2959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72088"/>
                        <a:ext cx="53641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219200" y="6096000"/>
            <a:ext cx="4572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</a:rPr>
              <a:t>与服务台个数</a:t>
            </a:r>
            <a:r>
              <a:rPr lang="en-US" altLang="zh-CN" sz="2400">
                <a:latin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</a:rPr>
              <a:t>无关。</a:t>
            </a:r>
          </a:p>
        </p:txBody>
      </p:sp>
      <p:sp>
        <p:nvSpPr>
          <p:cNvPr id="225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B84E08BD-3321-4D17-A251-D8690803C560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 advAuto="0"/>
      <p:bldP spid="360453" grpId="0" autoUpdateAnimBg="0"/>
      <p:bldP spid="360458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1616</Words>
  <Application>Microsoft Office PowerPoint</Application>
  <PresentationFormat>全屏显示(4:3)</PresentationFormat>
  <Paragraphs>248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黑体</vt:lpstr>
      <vt:lpstr>华文行楷</vt:lpstr>
      <vt:lpstr>宋体</vt:lpstr>
      <vt:lpstr>Symbol</vt:lpstr>
      <vt:lpstr>Times New Roman</vt:lpstr>
      <vt:lpstr>Wingdings</vt:lpstr>
      <vt:lpstr>1_默认设计模板</vt:lpstr>
      <vt:lpstr>BMP 图象</vt:lpstr>
      <vt:lpstr>Equation</vt:lpstr>
      <vt:lpstr>公式</vt:lpstr>
      <vt:lpstr>MathType 6.0 Equation</vt:lpstr>
      <vt:lpstr>随机过程与排队论</vt:lpstr>
      <vt:lpstr>上一讲内容回顾</vt:lpstr>
      <vt:lpstr>本讲主要内容</vt:lpstr>
      <vt:lpstr>§5.5  M/M/c/排队系统</vt:lpstr>
      <vt:lpstr>1.问题的叙述</vt:lpstr>
      <vt:lpstr>2.队长</vt:lpstr>
      <vt:lpstr>定理</vt:lpstr>
      <vt:lpstr>等待对长Nq</vt:lpstr>
      <vt:lpstr>Nc</vt:lpstr>
      <vt:lpstr>平均对长</vt:lpstr>
      <vt:lpstr>3.等待时间与逗留时间</vt:lpstr>
      <vt:lpstr>定理</vt:lpstr>
      <vt:lpstr>证明</vt:lpstr>
      <vt:lpstr>证明(续1)</vt:lpstr>
      <vt:lpstr>证明(续2)</vt:lpstr>
      <vt:lpstr>逗留时间</vt:lpstr>
      <vt:lpstr>5.输出过程</vt:lpstr>
      <vt:lpstr>输出过程(续1)</vt:lpstr>
      <vt:lpstr>输出过程(续2)</vt:lpstr>
      <vt:lpstr>例1</vt:lpstr>
      <vt:lpstr>解  1)</vt:lpstr>
      <vt:lpstr>解  2)</vt:lpstr>
      <vt:lpstr>例2</vt:lpstr>
      <vt:lpstr>例2(续)</vt:lpstr>
      <vt:lpstr>本节习题</vt:lpstr>
      <vt:lpstr>本讲主要内容</vt:lpstr>
      <vt:lpstr>下一讲内容预告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57</cp:revision>
  <dcterms:created xsi:type="dcterms:W3CDTF">2002-12-17T04:12:09Z</dcterms:created>
  <dcterms:modified xsi:type="dcterms:W3CDTF">2019-11-20T07:35:35Z</dcterms:modified>
</cp:coreProperties>
</file>