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88" r:id="rId3"/>
    <p:sldId id="287" r:id="rId4"/>
    <p:sldId id="310" r:id="rId5"/>
    <p:sldId id="291" r:id="rId6"/>
    <p:sldId id="292" r:id="rId7"/>
    <p:sldId id="293" r:id="rId8"/>
    <p:sldId id="294" r:id="rId9"/>
    <p:sldId id="309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259" r:id="rId24"/>
    <p:sldId id="311" r:id="rId25"/>
    <p:sldId id="283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96FFFF"/>
    <a:srgbClr val="FF9900"/>
    <a:srgbClr val="FFFF00"/>
    <a:srgbClr val="CC00CC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61" d="100"/>
          <a:sy n="61" d="100"/>
        </p:scale>
        <p:origin x="142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3.xml"/><Relationship Id="rId21" Type="http://schemas.openxmlformats.org/officeDocument/2006/relationships/slide" Target="slides/slide22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8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5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10" Type="http://schemas.openxmlformats.org/officeDocument/2006/relationships/slide" Target="slides/slide10.xml"/><Relationship Id="rId19" Type="http://schemas.openxmlformats.org/officeDocument/2006/relationships/slide" Target="slides/slide2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5.xml"/><Relationship Id="rId22" Type="http://schemas.openxmlformats.org/officeDocument/2006/relationships/slide" Target="slides/slide2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CC9A382-5DA5-43AE-A2D8-5508EA9859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473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73D48C8-16CB-45FB-8197-9D0B6CF7D4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994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E6232A-3505-4386-943D-626B54667489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34019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9CA8FC-2BB7-4115-BE28-46DAB7E7DD00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92143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2666C0-BE76-4A04-A47A-2C404B3B2452}" type="slidenum">
              <a:rPr lang="en-US" altLang="zh-CN" smtClean="0"/>
              <a:pPr>
                <a:spcBef>
                  <a:spcPct val="0"/>
                </a:spcBef>
              </a:pPr>
              <a:t>11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38604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745C00-142B-4076-AA9E-B46DC5719687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24986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5DF4EA-FCA1-4C93-9E31-0B08646FB833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87341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179281-1A79-426D-8C95-42D4FD6FFA00}" type="slidenum">
              <a:rPr lang="en-US" altLang="zh-CN" smtClean="0"/>
              <a:pPr>
                <a:spcBef>
                  <a:spcPct val="0"/>
                </a:spcBef>
              </a:pPr>
              <a:t>14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69671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2F9825-9B44-4C10-AF12-7031164EC065}" type="slidenum">
              <a:rPr lang="en-US" altLang="zh-CN" smtClean="0"/>
              <a:pPr>
                <a:spcBef>
                  <a:spcPct val="0"/>
                </a:spcBef>
              </a:pPr>
              <a:t>15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62181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E5B57E-72FB-4A08-8CB3-936D3D17CE30}" type="slidenum">
              <a:rPr lang="en-US" altLang="zh-CN" smtClean="0"/>
              <a:pPr>
                <a:spcBef>
                  <a:spcPct val="0"/>
                </a:spcBef>
              </a:pPr>
              <a:t>16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79773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241A8B-05D9-4057-83B6-B07EC2BF38A3}" type="slidenum">
              <a:rPr lang="en-US" altLang="zh-CN" smtClean="0"/>
              <a:pPr>
                <a:spcBef>
                  <a:spcPct val="0"/>
                </a:spcBef>
              </a:pPr>
              <a:t>17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03790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A1A2C7-69DF-435B-B19C-CC2089D96DA2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35385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E2F004-807A-4CA9-A9F0-BC0F43D8C7BF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3399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D65895-119D-4608-9F77-9B140A973943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90830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0E37B29-769F-4392-B491-BD747BE09D1A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62128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67FEAC-FE73-45B2-A4FD-837E50C1CBF6}" type="slidenum">
              <a:rPr lang="en-US" altLang="zh-CN" smtClean="0"/>
              <a:pPr>
                <a:spcBef>
                  <a:spcPct val="0"/>
                </a:spcBef>
              </a:pPr>
              <a:t>21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53602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1F1DD6-0739-45E9-8E34-BA5D5073CC3E}" type="slidenum">
              <a:rPr lang="en-US" altLang="zh-CN" smtClean="0"/>
              <a:pPr>
                <a:spcBef>
                  <a:spcPct val="0"/>
                </a:spcBef>
              </a:pPr>
              <a:t>22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16639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4C82C6-8155-4F90-82B7-8ED62E806AF5}" type="slidenum">
              <a:rPr lang="en-US" altLang="zh-CN" smtClean="0"/>
              <a:pPr>
                <a:spcBef>
                  <a:spcPct val="0"/>
                </a:spcBef>
              </a:pPr>
              <a:t>23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85712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83108E8-8ED7-4703-B417-D381AE6B27B8}" type="slidenum">
              <a:rPr lang="en-US" altLang="zh-CN" smtClean="0"/>
              <a:pPr>
                <a:spcBef>
                  <a:spcPct val="0"/>
                </a:spcBef>
              </a:pPr>
              <a:t>24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36213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8433A3-2C20-4FAD-8ED2-C6D4F09C9929}" type="slidenum">
              <a:rPr lang="en-US" altLang="zh-CN" smtClean="0"/>
              <a:pPr>
                <a:spcBef>
                  <a:spcPct val="0"/>
                </a:spcBef>
              </a:pPr>
              <a:t>25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53324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7BB85B-9B18-490C-8C18-D198EF9CC18B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4700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A90CB2-B1AB-4FBE-93FD-0137B7F43FBA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6589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3EE7773-FDCE-4E0A-8599-AE6BE982F2D0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63027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379FC4-AC98-404C-8397-443CC572D50A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49897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BFBAA70-EE20-4479-8C40-3836E856776B}" type="slidenum">
              <a:rPr lang="en-US" altLang="zh-CN" smtClean="0"/>
              <a:pPr>
                <a:spcBef>
                  <a:spcPct val="0"/>
                </a:spcBef>
              </a:pPr>
              <a:t>7</a:t>
            </a:fld>
            <a:endParaRPr lang="en-US" altLang="zh-CN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97422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1FF791-D111-4EFF-B325-FCE29270DEF8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85686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6E0908-0E2B-4580-AD67-02ED1B970286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9490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9"/>
          <p:cNvGraphicFramePr>
            <a:graphicFrameLocks noChangeAspect="1"/>
          </p:cNvGraphicFramePr>
          <p:nvPr userDrawn="1"/>
        </p:nvGraphicFramePr>
        <p:xfrm>
          <a:off x="3124200" y="0"/>
          <a:ext cx="2743200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BMP 图象" r:id="rId3" imgW="885949" imgH="809738" progId="Paint.Picture">
                  <p:embed/>
                </p:oleObj>
              </mc:Choice>
              <mc:Fallback>
                <p:oleObj name="BMP 图象" r:id="rId3" imgW="885949" imgH="809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0"/>
                        <a:ext cx="2743200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52700"/>
            <a:ext cx="77724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5127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488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5" name="Picture 8" descr="minispi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11430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 userDrawn="1"/>
        </p:nvGraphicFramePr>
        <p:xfrm>
          <a:off x="0" y="0"/>
          <a:ext cx="1143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BMP 图象" r:id="rId4" imgW="885949" imgH="809738" progId="Paint.Picture">
                  <p:embed/>
                </p:oleObj>
              </mc:Choice>
              <mc:Fallback>
                <p:oleObj name="BMP 图象" r:id="rId4" imgW="885949" imgH="809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2142125"/>
          </a:xfrm>
        </p:spPr>
        <p:txBody>
          <a:bodyPr/>
          <a:lstStyle>
            <a:lvl1pPr>
              <a:defRPr>
                <a:latin typeface="+mn-lt"/>
                <a:ea typeface="黑体" pitchFamily="2" charset="-122"/>
              </a:defRPr>
            </a:lvl1pPr>
            <a:lvl2pPr>
              <a:defRPr>
                <a:latin typeface="+mn-lt"/>
                <a:ea typeface="黑体" pitchFamily="2" charset="-122"/>
              </a:defRPr>
            </a:lvl2pPr>
            <a:lvl3pPr>
              <a:defRPr>
                <a:latin typeface="+mn-lt"/>
                <a:ea typeface="黑体" pitchFamily="2" charset="-122"/>
              </a:defRPr>
            </a:lvl3pPr>
            <a:lvl4pPr>
              <a:defRPr>
                <a:latin typeface="+mn-lt"/>
                <a:ea typeface="黑体" pitchFamily="2" charset="-122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4B5BE-F724-4ECD-BBE6-879C86C954BA}" type="datetime1">
              <a:rPr lang="zh-CN" altLang="en-US"/>
              <a:pPr>
                <a:defRPr/>
              </a:pPr>
              <a:t>2019/11/4</a:t>
            </a:fld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25</a:t>
            </a:r>
            <a:r>
              <a:rPr lang="zh-CN" altLang="en-US"/>
              <a:t>－</a:t>
            </a:r>
            <a:fld id="{300A9C5E-3693-47CD-A645-39108C1E17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4290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143000"/>
            <a:ext cx="76962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029" name="Picture 8" descr="minispir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9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1" name="Rectangle 10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2" name="Rectangle 11"/>
          <p:cNvSpPr>
            <a:spLocks noChangeArrowheads="1"/>
          </p:cNvSpPr>
          <p:nvPr userDrawn="1"/>
        </p:nvSpPr>
        <p:spPr bwMode="auto">
          <a:xfrm>
            <a:off x="11430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aphicFrame>
        <p:nvGraphicFramePr>
          <p:cNvPr id="1033" name="Object 12"/>
          <p:cNvGraphicFramePr>
            <a:graphicFrameLocks noChangeAspect="1"/>
          </p:cNvGraphicFramePr>
          <p:nvPr userDrawn="1"/>
        </p:nvGraphicFramePr>
        <p:xfrm>
          <a:off x="0" y="0"/>
          <a:ext cx="1143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BMP 图象" r:id="rId6" imgW="885949" imgH="809738" progId="Paint.Picture">
                  <p:embed/>
                </p:oleObj>
              </mc:Choice>
              <mc:Fallback>
                <p:oleObj name="BMP 图象" r:id="rId6" imgW="885949" imgH="809738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569075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800" b="1">
                <a:solidFill>
                  <a:srgbClr val="00FF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2D93DBBC-B983-4656-8A4D-D40A56E8D5FE}" type="datetime1">
              <a:rPr lang="zh-CN" altLang="en-US"/>
              <a:pPr>
                <a:defRPr/>
              </a:pPr>
              <a:t>2019/11/4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69075"/>
            <a:ext cx="419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1800" b="1">
                <a:solidFill>
                  <a:srgbClr val="00FF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69075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800" b="1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37</a:t>
            </a:r>
            <a:r>
              <a:rPr lang="zh-CN" altLang="en-US"/>
              <a:t>－</a:t>
            </a:r>
            <a:fld id="{1C1A66AE-E697-47F1-AD2A-FCEA96EF2A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+mn-lt"/>
          <a:ea typeface="黑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9pPr>
    </p:titleStyle>
    <p:bodyStyle>
      <a:lvl1pPr marL="533400" indent="-533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anose="05000000000000000000" pitchFamily="2" charset="2"/>
        <a:buAutoNum type="arabicPeriod"/>
        <a:defRPr kumimoji="1" sz="2800" b="1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914400" indent="-4572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C00CC"/>
        </a:buClr>
        <a:buAutoNum type="arabicParenR"/>
        <a:defRPr kumimoji="1" sz="2400" b="1">
          <a:solidFill>
            <a:schemeClr val="tx1"/>
          </a:solidFill>
          <a:latin typeface="+mn-lt"/>
          <a:ea typeface="黑体" pitchFamily="2" charset="-122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39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9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51125"/>
            <a:ext cx="7696200" cy="1096963"/>
          </a:xfrm>
        </p:spPr>
        <p:txBody>
          <a:bodyPr/>
          <a:lstStyle/>
          <a:p>
            <a:pPr eaLnBrk="1" hangingPunct="1"/>
            <a:r>
              <a:rPr lang="zh-CN" altLang="en-US" sz="7200" smtClean="0">
                <a:solidFill>
                  <a:srgbClr val="9900CC"/>
                </a:solidFill>
                <a:ea typeface="华文行楷" panose="02010800040101010101" pitchFamily="2" charset="-122"/>
              </a:rPr>
              <a:t>随机过程与排队论</a:t>
            </a:r>
            <a:endParaRPr lang="zh-CN" altLang="en-US" sz="7200" smtClean="0">
              <a:ea typeface="华文行楷" panose="0201080004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7772400" cy="292735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solidFill>
                  <a:srgbClr val="0000CC"/>
                </a:solidFill>
                <a:ea typeface="华文行楷" panose="02010800040101010101" pitchFamily="2" charset="-122"/>
              </a:rPr>
              <a:t>信息与软件工程学院</a:t>
            </a:r>
          </a:p>
          <a:p>
            <a:pPr eaLnBrk="1" hangingPunct="1"/>
            <a:r>
              <a:rPr lang="zh-CN" altLang="en-US" sz="4000" smtClean="0">
                <a:solidFill>
                  <a:srgbClr val="CC00CC"/>
                </a:solidFill>
                <a:ea typeface="华文行楷" panose="02010800040101010101" pitchFamily="2" charset="-122"/>
              </a:rPr>
              <a:t>顾小丰</a:t>
            </a:r>
          </a:p>
          <a:p>
            <a:pPr eaLnBrk="1" hangingPunct="1"/>
            <a:r>
              <a:rPr lang="en-US" altLang="zh-CN" sz="4000" smtClean="0">
                <a:solidFill>
                  <a:srgbClr val="6600CC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4000" smtClean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4000" smtClean="0">
                <a:solidFill>
                  <a:srgbClr val="6600CC"/>
                </a:solidFill>
                <a:ea typeface="华文行楷" panose="02010800040101010101" pitchFamily="2" charset="-122"/>
              </a:rPr>
              <a:t>guxf@uestc.edu.cn</a:t>
            </a:r>
          </a:p>
          <a:p>
            <a:pPr eaLnBrk="1" hangingPunct="1"/>
            <a:fld id="{EC4A2001-9A24-42AE-9314-0BF345F9586E}" type="datetime3">
              <a:rPr lang="zh-CN" altLang="en-US" sz="4000" smtClean="0">
                <a:solidFill>
                  <a:srgbClr val="6600CC"/>
                </a:solidFill>
                <a:ea typeface="华文行楷" panose="02010800040101010101" pitchFamily="2" charset="-122"/>
              </a:rPr>
              <a:pPr eaLnBrk="1" hangingPunct="1"/>
              <a:t>2019年11月4日星期一</a:t>
            </a:fld>
            <a:endParaRPr lang="en-US" altLang="zh-CN" sz="4000" smtClean="0">
              <a:solidFill>
                <a:srgbClr val="6600CC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6E78AB9-643F-4784-ABD9-F5127ABFEEFB}" type="datetime1">
              <a:rPr lang="zh-CN" altLang="en-US"/>
              <a:pPr>
                <a:defRPr/>
              </a:pPr>
              <a:t>2019/11/4</a:t>
            </a:fld>
            <a:endParaRPr lang="en-US" altLang="zh-CN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平均对长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010400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令</a:t>
            </a:r>
            <a:r>
              <a:rPr lang="en-US" altLang="zh-CN" smtClean="0">
                <a:ea typeface="黑体" panose="02010609060101010101" pitchFamily="49" charset="-122"/>
              </a:rPr>
              <a:t>N</a:t>
            </a:r>
            <a:r>
              <a:rPr lang="en-US" altLang="zh-CN" baseline="-25000" smtClean="0">
                <a:ea typeface="黑体" panose="02010609060101010101" pitchFamily="49" charset="-122"/>
              </a:rPr>
              <a:t>c</a:t>
            </a:r>
            <a:r>
              <a:rPr lang="zh-CN" altLang="en-US" smtClean="0">
                <a:ea typeface="黑体" panose="02010609060101010101" pitchFamily="49" charset="-122"/>
              </a:rPr>
              <a:t>表示平衡时正在被服务的顾客数，则</a:t>
            </a:r>
          </a:p>
        </p:txBody>
      </p:sp>
      <p:graphicFrame>
        <p:nvGraphicFramePr>
          <p:cNvPr id="300036" name="Object 2"/>
          <p:cNvGraphicFramePr>
            <a:graphicFrameLocks noChangeAspect="1"/>
          </p:cNvGraphicFramePr>
          <p:nvPr/>
        </p:nvGraphicFramePr>
        <p:xfrm>
          <a:off x="1676400" y="1712913"/>
          <a:ext cx="692943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4" imgW="3492500" imgH="444500" progId="Equation.3">
                  <p:embed/>
                </p:oleObj>
              </mc:Choice>
              <mc:Fallback>
                <p:oleObj name="Equation" r:id="rId4" imgW="34925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12913"/>
                        <a:ext cx="6929438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1143000" y="2506663"/>
            <a:ext cx="777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sym typeface="Symbol" panose="05050102010706020507" pitchFamily="18" charset="2"/>
              </a:rPr>
              <a:t>正在被服务的平均顾客数为：</a:t>
            </a:r>
          </a:p>
        </p:txBody>
      </p:sp>
      <p:graphicFrame>
        <p:nvGraphicFramePr>
          <p:cNvPr id="300038" name="Object 3"/>
          <p:cNvGraphicFramePr>
            <a:graphicFrameLocks noChangeAspect="1"/>
          </p:cNvGraphicFramePr>
          <p:nvPr/>
        </p:nvGraphicFramePr>
        <p:xfrm>
          <a:off x="1130300" y="2857500"/>
          <a:ext cx="7861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6" imgW="3962400" imgH="457200" progId="Equation.DSMT4">
                  <p:embed/>
                </p:oleObj>
              </mc:Choice>
              <mc:Fallback>
                <p:oleObj name="Equation" r:id="rId6" imgW="39624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2857500"/>
                        <a:ext cx="7861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9" name="Object 4"/>
          <p:cNvGraphicFramePr>
            <a:graphicFrameLocks noChangeAspect="1"/>
          </p:cNvGraphicFramePr>
          <p:nvPr/>
        </p:nvGraphicFramePr>
        <p:xfrm>
          <a:off x="1566863" y="3744913"/>
          <a:ext cx="5291137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8" imgW="2667000" imgH="495300" progId="Equation.3">
                  <p:embed/>
                </p:oleObj>
              </mc:Choice>
              <mc:Fallback>
                <p:oleObj name="Equation" r:id="rId8" imgW="26670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3744913"/>
                        <a:ext cx="5291137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40" name="Object 5"/>
          <p:cNvGraphicFramePr>
            <a:graphicFrameLocks noChangeAspect="1"/>
          </p:cNvGraphicFramePr>
          <p:nvPr/>
        </p:nvGraphicFramePr>
        <p:xfrm>
          <a:off x="1566863" y="4706938"/>
          <a:ext cx="4913312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10" imgW="2476500" imgH="495300" progId="Equation.DSMT4">
                  <p:embed/>
                </p:oleObj>
              </mc:Choice>
              <mc:Fallback>
                <p:oleObj name="Equation" r:id="rId10" imgW="24765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4706938"/>
                        <a:ext cx="4913312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41" name="Rectangle 9"/>
          <p:cNvSpPr>
            <a:spLocks noChangeArrowheads="1"/>
          </p:cNvSpPr>
          <p:nvPr/>
        </p:nvSpPr>
        <p:spPr bwMode="auto">
          <a:xfrm>
            <a:off x="1066800" y="5668963"/>
            <a:ext cx="777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sym typeface="Symbol" panose="05050102010706020507" pitchFamily="18" charset="2"/>
              </a:rPr>
              <a:t>平均对长：</a:t>
            </a:r>
          </a:p>
        </p:txBody>
      </p:sp>
      <p:graphicFrame>
        <p:nvGraphicFramePr>
          <p:cNvPr id="300042" name="Object 6"/>
          <p:cNvGraphicFramePr>
            <a:graphicFrameLocks noChangeAspect="1"/>
          </p:cNvGraphicFramePr>
          <p:nvPr/>
        </p:nvGraphicFramePr>
        <p:xfrm>
          <a:off x="3132138" y="6019800"/>
          <a:ext cx="37036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12" imgW="1866900" imgH="241300" progId="Equation.DSMT4">
                  <p:embed/>
                </p:oleObj>
              </mc:Choice>
              <mc:Fallback>
                <p:oleObj name="Equation" r:id="rId12" imgW="18669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6019800"/>
                        <a:ext cx="37036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fld id="{0130DE0C-9589-4669-807A-1D8D62992596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/>
              <a:t>10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 autoUpdateAnimBg="0" advAuto="0"/>
      <p:bldP spid="300037" grpId="0" autoUpdateAnimBg="0"/>
      <p:bldP spid="30004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2623ED-A8EA-44F6-B11B-3F07570246FC}" type="datetime1"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2019/11/4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　顾小丰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等待时间与逗留时间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696200" cy="2843855"/>
          </a:xfrm>
        </p:spPr>
        <p:txBody>
          <a:bodyPr/>
          <a:lstStyle/>
          <a:p>
            <a:pPr marL="0" indent="720000" algn="just" eaLnBrk="1" hangingPunct="1">
              <a:lnSpc>
                <a:spcPct val="110000"/>
              </a:lnSpc>
              <a:buNone/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假定顾客是先到先服务。设</a:t>
            </a:r>
            <a:r>
              <a:rPr lang="en-US" altLang="zh-CN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baseline="30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表示到达的顾</a:t>
            </a:r>
            <a:r>
              <a:rPr lang="zh-CN" altLang="en-US" dirty="0">
                <a:cs typeface="Times New Roman" panose="02020603050405020304" pitchFamily="18" charset="0"/>
              </a:rPr>
              <a:t>客看到系统中有</a:t>
            </a:r>
            <a:r>
              <a:rPr lang="en-US" altLang="zh-CN" dirty="0">
                <a:cs typeface="Times New Roman" panose="02020603050405020304" pitchFamily="18" charset="0"/>
              </a:rPr>
              <a:t>j</a:t>
            </a:r>
            <a:r>
              <a:rPr lang="zh-CN" altLang="en-US" dirty="0">
                <a:cs typeface="Times New Roman" panose="02020603050405020304" pitchFamily="18" charset="0"/>
              </a:rPr>
              <a:t>个顾客的平稳概率，则有</a:t>
            </a:r>
            <a:endParaRPr lang="zh-CN" altLang="en-US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720000" algn="ctr" eaLnBrk="1" hangingPunct="1">
              <a:lnSpc>
                <a:spcPct val="110000"/>
              </a:lnSpc>
              <a:buNone/>
            </a:pPr>
            <a:r>
              <a:rPr lang="en-US" altLang="zh-CN" dirty="0" err="1"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j</a:t>
            </a:r>
            <a:r>
              <a:rPr lang="en-US" altLang="zh-CN" baseline="30000" dirty="0">
                <a:cs typeface="Times New Roman" panose="02020603050405020304" pitchFamily="18" charset="0"/>
              </a:rPr>
              <a:t>-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dirty="0" err="1"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j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j=0,1,2,…</a:t>
            </a:r>
          </a:p>
          <a:p>
            <a:pPr marL="0" indent="720000"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但是，此处到达的顾客不一定进入系统，因此令</a:t>
            </a:r>
            <a:r>
              <a:rPr lang="en-US" altLang="zh-CN" dirty="0" err="1">
                <a:cs typeface="Times New Roman" panose="02020603050405020304" pitchFamily="18" charset="0"/>
              </a:rPr>
              <a:t>q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j</a:t>
            </a:r>
            <a:r>
              <a:rPr lang="zh-CN" altLang="en-US" dirty="0">
                <a:cs typeface="Times New Roman" panose="02020603050405020304" pitchFamily="18" charset="0"/>
              </a:rPr>
              <a:t>表示到达且进入系统系统的顾客看到有</a:t>
            </a:r>
            <a:r>
              <a:rPr lang="en-US" altLang="zh-CN" dirty="0">
                <a:cs typeface="Times New Roman" panose="02020603050405020304" pitchFamily="18" charset="0"/>
              </a:rPr>
              <a:t>j</a:t>
            </a:r>
            <a:r>
              <a:rPr lang="zh-CN" altLang="en-US" dirty="0">
                <a:cs typeface="Times New Roman" panose="02020603050405020304" pitchFamily="18" charset="0"/>
              </a:rPr>
              <a:t>个顾客的平稳概率，</a:t>
            </a:r>
            <a:r>
              <a:rPr lang="zh-CN" altLang="en-US" dirty="0" smtClean="0">
                <a:cs typeface="Times New Roman" panose="02020603050405020304" pitchFamily="18" charset="0"/>
              </a:rPr>
              <a:t>则</a:t>
            </a:r>
            <a:endParaRPr lang="zh-CN" altLang="en-US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1061" name="Object 2"/>
          <p:cNvGraphicFramePr>
            <a:graphicFrameLocks noChangeAspect="1"/>
          </p:cNvGraphicFramePr>
          <p:nvPr/>
        </p:nvGraphicFramePr>
        <p:xfrm>
          <a:off x="1295400" y="4100513"/>
          <a:ext cx="50085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4" imgW="2260600" imgH="254000" progId="Equation.DSMT4">
                  <p:embed/>
                </p:oleObj>
              </mc:Choice>
              <mc:Fallback>
                <p:oleObj name="Equation" r:id="rId4" imgW="2260600" imgH="254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00513"/>
                        <a:ext cx="50085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2" name="Object 3"/>
          <p:cNvGraphicFramePr>
            <a:graphicFrameLocks noChangeAspect="1"/>
          </p:cNvGraphicFramePr>
          <p:nvPr/>
        </p:nvGraphicFramePr>
        <p:xfrm>
          <a:off x="1660525" y="4652963"/>
          <a:ext cx="61880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6" imgW="2794000" imgH="444500" progId="Equation.3">
                  <p:embed/>
                </p:oleObj>
              </mc:Choice>
              <mc:Fallback>
                <p:oleObj name="Equation" r:id="rId6" imgW="27940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4652963"/>
                        <a:ext cx="6188075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3" name="Object 4"/>
          <p:cNvGraphicFramePr>
            <a:graphicFrameLocks noChangeAspect="1"/>
          </p:cNvGraphicFramePr>
          <p:nvPr/>
        </p:nvGraphicFramePr>
        <p:xfrm>
          <a:off x="1660525" y="5562600"/>
          <a:ext cx="44688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8" imgW="2019300" imgH="457200" progId="Equation.DSMT4">
                  <p:embed/>
                </p:oleObj>
              </mc:Choice>
              <mc:Fallback>
                <p:oleObj name="Equation" r:id="rId8" imgW="20193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5562600"/>
                        <a:ext cx="446881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fld id="{4C5271B9-064B-4C3A-9880-521EBCDD7444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/>
              <a:t>11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8AE83D2-8F2D-4A51-BA70-B46085506337}" type="datetime1">
              <a:rPr lang="zh-CN" altLang="en-US"/>
              <a:pPr>
                <a:defRPr/>
              </a:pPr>
              <a:t>2019/11/4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黑体" panose="02010609060101010101" pitchFamily="49" charset="-122"/>
              </a:rPr>
              <a:t>结论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4572000"/>
            <a:ext cx="2895600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平均等待时间为：</a:t>
            </a:r>
            <a:endParaRPr lang="zh-CN" altLang="en-US" smtClean="0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1119188" y="1219200"/>
            <a:ext cx="779621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>
                <a:solidFill>
                  <a:srgbClr val="FF9900"/>
                </a:solidFill>
              </a:rPr>
              <a:t>    </a:t>
            </a:r>
            <a:r>
              <a:rPr lang="zh-CN" altLang="en-US"/>
              <a:t>在统计平衡下，</a:t>
            </a:r>
            <a:r>
              <a:rPr lang="zh-CN" altLang="en-US">
                <a:latin typeface="宋体" panose="02010600030101010101" pitchFamily="2" charset="-122"/>
              </a:rPr>
              <a:t>进入系统接受服务的</a:t>
            </a:r>
            <a:r>
              <a:rPr lang="zh-CN" altLang="en-US"/>
              <a:t>顾客的等待时间分布函数为：</a:t>
            </a:r>
          </a:p>
        </p:txBody>
      </p:sp>
      <p:graphicFrame>
        <p:nvGraphicFramePr>
          <p:cNvPr id="302085" name="Object 2"/>
          <p:cNvGraphicFramePr>
            <a:graphicFrameLocks noChangeAspect="1"/>
          </p:cNvGraphicFramePr>
          <p:nvPr/>
        </p:nvGraphicFramePr>
        <p:xfrm>
          <a:off x="974725" y="2373313"/>
          <a:ext cx="796607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4" imgW="4102100" imgH="965200" progId="Equation.DSMT4">
                  <p:embed/>
                </p:oleObj>
              </mc:Choice>
              <mc:Fallback>
                <p:oleObj name="Equation" r:id="rId4" imgW="4102100" imgH="965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2373313"/>
                        <a:ext cx="7966075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6" name="Object 3"/>
          <p:cNvGraphicFramePr>
            <a:graphicFrameLocks noChangeAspect="1"/>
          </p:cNvGraphicFramePr>
          <p:nvPr/>
        </p:nvGraphicFramePr>
        <p:xfrm>
          <a:off x="4027488" y="4487863"/>
          <a:ext cx="256063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6" imgW="1320227" imgH="444307" progId="Equation.DSMT4">
                  <p:embed/>
                </p:oleObj>
              </mc:Choice>
              <mc:Fallback>
                <p:oleObj name="Equation" r:id="rId6" imgW="1320227" imgH="44430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4487863"/>
                        <a:ext cx="256063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87" name="Rectangle 7"/>
          <p:cNvSpPr>
            <a:spLocks noChangeArrowheads="1"/>
          </p:cNvSpPr>
          <p:nvPr/>
        </p:nvSpPr>
        <p:spPr bwMode="auto">
          <a:xfrm>
            <a:off x="1219200" y="5659438"/>
            <a:ext cx="299243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平均逗留时间为：</a:t>
            </a:r>
          </a:p>
        </p:txBody>
      </p:sp>
      <p:graphicFrame>
        <p:nvGraphicFramePr>
          <p:cNvPr id="302088" name="Object 4"/>
          <p:cNvGraphicFramePr>
            <a:graphicFrameLocks noChangeAspect="1"/>
          </p:cNvGraphicFramePr>
          <p:nvPr/>
        </p:nvGraphicFramePr>
        <p:xfrm>
          <a:off x="4027488" y="5640388"/>
          <a:ext cx="1649412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Equation" r:id="rId8" imgW="850531" imgH="431613" progId="Equation.DSMT4">
                  <p:embed/>
                </p:oleObj>
              </mc:Choice>
              <mc:Fallback>
                <p:oleObj name="Equation" r:id="rId8" imgW="850531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5640388"/>
                        <a:ext cx="1649412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fld id="{2236CCA2-BAE2-45E7-AE39-39890316A0E1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/>
              <a:t>12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utoUpdateAnimBg="0"/>
      <p:bldP spid="302084" grpId="0" autoUpdateAnimBg="0"/>
      <p:bldP spid="30208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D8D31C-807E-475B-9A0E-5EBC4ACADFF2}" type="datetime1">
              <a:rPr lang="zh-CN" altLang="en-US"/>
              <a:pPr>
                <a:defRPr/>
              </a:pPr>
              <a:t>2019/11/4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M/M/1/K</a:t>
            </a:r>
          </a:p>
        </p:txBody>
      </p:sp>
      <p:graphicFrame>
        <p:nvGraphicFramePr>
          <p:cNvPr id="303107" name="Object 2"/>
          <p:cNvGraphicFramePr>
            <a:graphicFrameLocks noChangeAspect="1"/>
          </p:cNvGraphicFramePr>
          <p:nvPr/>
        </p:nvGraphicFramePr>
        <p:xfrm>
          <a:off x="1154113" y="1044575"/>
          <a:ext cx="4227512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4" imgW="2362200" imgH="889000" progId="Equation.DSMT4">
                  <p:embed/>
                </p:oleObj>
              </mc:Choice>
              <mc:Fallback>
                <p:oleObj name="Equation" r:id="rId4" imgW="2362200" imgH="889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1044575"/>
                        <a:ext cx="4227512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8" name="Object 3"/>
          <p:cNvGraphicFramePr>
            <a:graphicFrameLocks noChangeAspect="1"/>
          </p:cNvGraphicFramePr>
          <p:nvPr/>
        </p:nvGraphicFramePr>
        <p:xfrm>
          <a:off x="1176338" y="2744788"/>
          <a:ext cx="3681412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Equation" r:id="rId6" imgW="2057400" imgH="838200" progId="Equation.DSMT4">
                  <p:embed/>
                </p:oleObj>
              </mc:Choice>
              <mc:Fallback>
                <p:oleObj name="Equation" r:id="rId6" imgW="2057400" imgH="838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2744788"/>
                        <a:ext cx="3681412" cy="1501775"/>
                      </a:xfrm>
                      <a:prstGeom prst="rect">
                        <a:avLst/>
                      </a:prstGeom>
                      <a:solidFill>
                        <a:srgbClr val="47FFD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9" name="Object 4"/>
          <p:cNvGraphicFramePr>
            <a:graphicFrameLocks noChangeAspect="1"/>
          </p:cNvGraphicFramePr>
          <p:nvPr/>
        </p:nvGraphicFramePr>
        <p:xfrm>
          <a:off x="5076825" y="2700338"/>
          <a:ext cx="384175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Equation" r:id="rId8" imgW="2145369" imgH="863225" progId="Equation.3">
                  <p:embed/>
                </p:oleObj>
              </mc:Choice>
              <mc:Fallback>
                <p:oleObj name="Equation" r:id="rId8" imgW="2145369" imgH="8632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700338"/>
                        <a:ext cx="3841750" cy="1546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0" name="Object 5"/>
          <p:cNvGraphicFramePr>
            <a:graphicFrameLocks noChangeAspect="1"/>
          </p:cNvGraphicFramePr>
          <p:nvPr/>
        </p:nvGraphicFramePr>
        <p:xfrm>
          <a:off x="1176338" y="4400550"/>
          <a:ext cx="562768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Equation" r:id="rId10" imgW="3429000" imgH="685800" progId="Equation.3">
                  <p:embed/>
                </p:oleObj>
              </mc:Choice>
              <mc:Fallback>
                <p:oleObj name="Equation" r:id="rId10" imgW="342900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4400550"/>
                        <a:ext cx="5627687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696200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zh-CN" smtClean="0">
              <a:ea typeface="黑体" panose="02010609060101010101" pitchFamily="49" charset="-122"/>
            </a:endParaRPr>
          </a:p>
        </p:txBody>
      </p:sp>
      <p:graphicFrame>
        <p:nvGraphicFramePr>
          <p:cNvPr id="303112" name="Object 6"/>
          <p:cNvGraphicFramePr>
            <a:graphicFrameLocks noChangeAspect="1"/>
          </p:cNvGraphicFramePr>
          <p:nvPr/>
        </p:nvGraphicFramePr>
        <p:xfrm>
          <a:off x="1176338" y="5683250"/>
          <a:ext cx="44196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Equation" r:id="rId12" imgW="2692400" imgH="482600" progId="Equation.3">
                  <p:embed/>
                </p:oleObj>
              </mc:Choice>
              <mc:Fallback>
                <p:oleObj name="Equation" r:id="rId12" imgW="26924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5683250"/>
                        <a:ext cx="44196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fld id="{92279859-EC5C-41CF-9338-47DA02A5EECD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/>
              <a:t>13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274BA60-D7F2-45E2-A63E-154F1B44AC55}" type="datetime1">
              <a:rPr lang="zh-CN" altLang="en-US"/>
              <a:pPr>
                <a:defRPr/>
              </a:pPr>
              <a:t>2019/11/4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M/M/c/c</a:t>
            </a:r>
          </a:p>
        </p:txBody>
      </p:sp>
      <p:graphicFrame>
        <p:nvGraphicFramePr>
          <p:cNvPr id="304131" name="Object 2"/>
          <p:cNvGraphicFramePr>
            <a:graphicFrameLocks noChangeAspect="1"/>
          </p:cNvGraphicFramePr>
          <p:nvPr/>
        </p:nvGraphicFramePr>
        <p:xfrm>
          <a:off x="2795588" y="1806575"/>
          <a:ext cx="42148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Equation" r:id="rId4" imgW="2133600" imgH="444500" progId="Equation.3">
                  <p:embed/>
                </p:oleObj>
              </mc:Choice>
              <mc:Fallback>
                <p:oleObj name="Equation" r:id="rId4" imgW="21336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1806575"/>
                        <a:ext cx="421481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2895600" cy="512763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arenR"/>
            </a:pP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爱尔朗公式</a:t>
            </a:r>
          </a:p>
        </p:txBody>
      </p:sp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1219200" y="2836863"/>
            <a:ext cx="61722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AutoNum type="arabicParenR" startAt="2"/>
            </a:pP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顾客损失（</a:t>
            </a:r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</a:rPr>
              <a:t>c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个服务台均忙）的概率</a:t>
            </a:r>
          </a:p>
        </p:txBody>
      </p:sp>
      <p:graphicFrame>
        <p:nvGraphicFramePr>
          <p:cNvPr id="304134" name="Object 3"/>
          <p:cNvGraphicFramePr>
            <a:graphicFrameLocks noChangeAspect="1"/>
          </p:cNvGraphicFramePr>
          <p:nvPr/>
        </p:nvGraphicFramePr>
        <p:xfrm>
          <a:off x="3200400" y="3425825"/>
          <a:ext cx="19573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Equation" r:id="rId6" imgW="990170" imgH="444307" progId="Equation.3">
                  <p:embed/>
                </p:oleObj>
              </mc:Choice>
              <mc:Fallback>
                <p:oleObj name="Equation" r:id="rId6" imgW="990170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25825"/>
                        <a:ext cx="195738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5" name="Rectangle 7"/>
          <p:cNvSpPr>
            <a:spLocks noChangeArrowheads="1"/>
          </p:cNvSpPr>
          <p:nvPr/>
        </p:nvSpPr>
        <p:spPr bwMode="auto">
          <a:xfrm>
            <a:off x="1143000" y="4456113"/>
            <a:ext cx="76962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AutoNum type="arabicParenR" startAt="3"/>
            </a:pP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由于不允许排队，所以</a:t>
            </a:r>
          </a:p>
        </p:txBody>
      </p:sp>
      <p:graphicFrame>
        <p:nvGraphicFramePr>
          <p:cNvPr id="304136" name="Object 4"/>
          <p:cNvGraphicFramePr>
            <a:graphicFrameLocks noChangeAspect="1"/>
          </p:cNvGraphicFramePr>
          <p:nvPr/>
        </p:nvGraphicFramePr>
        <p:xfrm>
          <a:off x="2994025" y="5121275"/>
          <a:ext cx="386397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Equation" r:id="rId8" imgW="1955800" imgH="685800" progId="Equation.3">
                  <p:embed/>
                </p:oleObj>
              </mc:Choice>
              <mc:Fallback>
                <p:oleObj name="Equation" r:id="rId8" imgW="19558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5121275"/>
                        <a:ext cx="3863975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fld id="{36186316-FCF4-497C-8B32-0932F045EB17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/>
              <a:t>14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 build="p" autoUpdateAnimBg="0" advAuto="0"/>
      <p:bldP spid="304133" grpId="0" autoUpdateAnimBg="0"/>
      <p:bldP spid="30413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6F6CA2-09F0-4F40-A566-5E67BC0A125B}" type="datetime1">
              <a:rPr lang="zh-CN" altLang="en-US"/>
              <a:pPr>
                <a:defRPr/>
              </a:pPr>
              <a:t>2019/11/4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说明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87450"/>
            <a:ext cx="7696200" cy="2861168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32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sz="32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M/M/c/K</a:t>
            </a:r>
            <a:r>
              <a:rPr lang="zh-CN" altLang="en-US" sz="32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系统：</a:t>
            </a:r>
            <a:endParaRPr lang="en-US" altLang="zh-CN" sz="320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令</a:t>
            </a:r>
            <a:r>
              <a:rPr lang="en-US" altLang="zh-CN" sz="3200" dirty="0">
                <a:solidFill>
                  <a:srgbClr val="0000FF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3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→</a:t>
            </a:r>
            <a:r>
              <a:rPr lang="zh-CN" altLang="en-US" sz="3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，即为</a:t>
            </a:r>
            <a:r>
              <a:rPr lang="en-US" altLang="zh-CN" sz="3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M/M/c/</a:t>
            </a:r>
            <a:r>
              <a:rPr lang="zh-CN" altLang="en-US" sz="3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系统；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令</a:t>
            </a:r>
            <a:r>
              <a:rPr lang="en-US" altLang="zh-CN" sz="3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3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3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K→</a:t>
            </a:r>
            <a:r>
              <a:rPr lang="zh-CN" altLang="en-US" sz="3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，即为</a:t>
            </a:r>
            <a:r>
              <a:rPr lang="en-US" altLang="zh-CN" sz="3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M/M/1/</a:t>
            </a:r>
            <a:r>
              <a:rPr lang="zh-CN" altLang="en-US" sz="3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系统；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令</a:t>
            </a:r>
            <a:r>
              <a:rPr lang="en-US" altLang="zh-CN" sz="3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c→</a:t>
            </a:r>
            <a:r>
              <a:rPr lang="zh-CN" altLang="en-US" sz="3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，即为</a:t>
            </a:r>
            <a:r>
              <a:rPr lang="en-US" altLang="zh-CN" sz="3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M/M/</a:t>
            </a:r>
            <a:r>
              <a:rPr lang="zh-CN" altLang="en-US" sz="3200" dirty="0" smtClean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系统。</a:t>
            </a:r>
            <a:endParaRPr lang="zh-CN" altLang="en-US" sz="320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82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fld id="{88034D3D-8CF1-4F76-BEFC-8644B809D46E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/>
              <a:t>15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D8178B-8400-435D-8244-83DD616F301F}" type="datetime1">
              <a:rPr lang="zh-CN" altLang="en-US"/>
              <a:pPr>
                <a:defRPr/>
              </a:pPr>
              <a:t>2019/11/4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例</a:t>
            </a:r>
            <a:r>
              <a:rPr lang="en-US" altLang="zh-CN" smtClean="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6934200" cy="512763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设有一个信息交换中心，信息流为泊松流，</a:t>
            </a:r>
            <a:endParaRPr lang="zh-CN" altLang="en-US" smtClean="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1066800" y="1600200"/>
            <a:ext cx="78486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cs typeface="Times New Roman" panose="02020603050405020304" pitchFamily="18" charset="0"/>
              </a:rPr>
              <a:t>每分钟到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达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240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份，线路输出率为每秒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800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个字符，信息长度（包括控制字符）近似负指数分布，平均长度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176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个字符。要使在任何瞬间缓冲器充满的概率不超过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0.005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，问缓冲器的容量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至少应取多大？</a:t>
            </a:r>
          </a:p>
        </p:txBody>
      </p:sp>
      <p:sp>
        <p:nvSpPr>
          <p:cNvPr id="3687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fld id="{A86C0C8D-9F61-4F49-8209-96103824210C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/>
              <a:t>16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2D9BAC-729F-4D08-8641-921A31E2013C}" type="datetime1"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2019/11/4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　顾小丰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solidFill>
                  <a:srgbClr val="FF99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解</a:t>
            </a:r>
            <a:endParaRPr lang="zh-CN" altLang="en-US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559675" cy="1620838"/>
          </a:xfrm>
        </p:spPr>
        <p:txBody>
          <a:bodyPr/>
          <a:lstStyle/>
          <a:p>
            <a:pPr marL="0" indent="719138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按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M/M/1/K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系统处理，信息平均到达率＝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240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份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分＝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份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秒，＝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800/176 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4.546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份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秒，＝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/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0.88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。缓冲器充满的概率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aseline="-2500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应满足</a:t>
            </a:r>
            <a:endParaRPr lang="zh-CN" altLang="en-US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10278" name="Object 2"/>
          <p:cNvGraphicFramePr>
            <a:graphicFrameLocks noChangeAspect="1"/>
          </p:cNvGraphicFramePr>
          <p:nvPr/>
        </p:nvGraphicFramePr>
        <p:xfrm>
          <a:off x="2819400" y="2936875"/>
          <a:ext cx="35814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4" imgW="1447172" imgH="444307" progId="Equation.3">
                  <p:embed/>
                </p:oleObj>
              </mc:Choice>
              <mc:Fallback>
                <p:oleObj name="Equation" r:id="rId4" imgW="1447172" imgH="44430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936875"/>
                        <a:ext cx="35814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1066800" y="4119563"/>
            <a:ext cx="78486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经计算有：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aseline="-25000">
                <a:cs typeface="Times New Roman" panose="02020603050405020304" pitchFamily="18" charset="0"/>
                <a:sym typeface="Symbol" panose="05050102010706020507" pitchFamily="18" charset="2"/>
              </a:rPr>
              <a:t>25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0.009045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aseline="-25000">
                <a:cs typeface="Times New Roman" panose="02020603050405020304" pitchFamily="18" charset="0"/>
                <a:sym typeface="Symbol" panose="05050102010706020507" pitchFamily="18" charset="2"/>
              </a:rPr>
              <a:t>26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0.004464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10280" name="Rectangle 8"/>
          <p:cNvSpPr>
            <a:spLocks noChangeArrowheads="1"/>
          </p:cNvSpPr>
          <p:nvPr/>
        </p:nvSpPr>
        <p:spPr bwMode="auto">
          <a:xfrm>
            <a:off x="1066800" y="4957763"/>
            <a:ext cx="78486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K≥26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，即缓冲器的容量至少应为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26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个单位。</a:t>
            </a:r>
          </a:p>
        </p:txBody>
      </p:sp>
      <p:sp>
        <p:nvSpPr>
          <p:cNvPr id="3892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fld id="{AFD53A42-5E06-4073-8E22-D84EFEFA7812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/>
              <a:t>17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uild="p"/>
      <p:bldP spid="310279" grpId="0" autoUpdateAnimBg="0"/>
      <p:bldP spid="31028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9E5BA0-F9A5-4341-81FF-D098FF62EBFF}" type="datetime1"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2019/11/4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　顾小丰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6675" y="1230313"/>
            <a:ext cx="7197725" cy="3149837"/>
          </a:xfrm>
        </p:spPr>
        <p:txBody>
          <a:bodyPr/>
          <a:lstStyle/>
          <a:p>
            <a:pPr marL="0" indent="720000" algn="just" eaLnBrk="1" hangingPunct="1">
              <a:lnSpc>
                <a:spcPct val="150000"/>
              </a:lnSpc>
              <a:buNone/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M/M/1/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排队系统中，设服务率为（未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知），单位时间内单位服务成本为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元，每服务一个顾客获得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元，在到达率已知的条件下，求最佳服务率</a:t>
            </a:r>
            <a:r>
              <a:rPr lang="zh-CN" altLang="en-US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，使得单位时间内纯收入达到最大</a:t>
            </a:r>
            <a:r>
              <a:rPr lang="zh-CN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？</a:t>
            </a:r>
            <a:endParaRPr lang="zh-CN" altLang="en-US" dirty="0" smtClean="0"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096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fld id="{FBE68B08-285D-4479-B5B7-7F4B6A6C6AF4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/>
              <a:t>18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F26E80-50F1-4245-8191-CDC0360BB23F}" type="datetime1"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2019/11/4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　顾小丰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44488"/>
            <a:ext cx="7467600" cy="609600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solidFill>
                  <a:srgbClr val="FF99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解：</a:t>
            </a:r>
            <a:endParaRPr lang="zh-CN" altLang="en-US" sz="600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94644"/>
            <a:ext cx="7543800" cy="512762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令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f()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表示单位时间内的纯收入，则</a:t>
            </a:r>
          </a:p>
        </p:txBody>
      </p:sp>
      <p:graphicFrame>
        <p:nvGraphicFramePr>
          <p:cNvPr id="3113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197626"/>
              </p:ext>
            </p:extLst>
          </p:nvPr>
        </p:nvGraphicFramePr>
        <p:xfrm>
          <a:off x="1676400" y="1995401"/>
          <a:ext cx="61499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Equation" r:id="rId4" imgW="2895600" imgH="403932" progId="Equation.3">
                  <p:embed/>
                </p:oleObj>
              </mc:Choice>
              <mc:Fallback>
                <p:oleObj name="Equation" r:id="rId4" imgW="2895600" imgH="40393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95401"/>
                        <a:ext cx="614997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3" name="Rectangle 7"/>
          <p:cNvSpPr>
            <a:spLocks noChangeArrowheads="1"/>
          </p:cNvSpPr>
          <p:nvPr/>
        </p:nvSpPr>
        <p:spPr bwMode="auto">
          <a:xfrm>
            <a:off x="1143000" y="3216846"/>
            <a:ext cx="7558088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因为、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已知，＝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/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，所以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f()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只是的函数。</a:t>
            </a:r>
          </a:p>
        </p:txBody>
      </p:sp>
      <p:graphicFrame>
        <p:nvGraphicFramePr>
          <p:cNvPr id="31130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602671"/>
              </p:ext>
            </p:extLst>
          </p:nvPr>
        </p:nvGraphicFramePr>
        <p:xfrm>
          <a:off x="1314474" y="4545447"/>
          <a:ext cx="19716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Equation" r:id="rId6" imgW="891486" imgH="381072" progId="Equation.DSMT4">
                  <p:embed/>
                </p:oleObj>
              </mc:Choice>
              <mc:Fallback>
                <p:oleObj name="Equation" r:id="rId6" imgW="891486" imgH="38107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74" y="4545447"/>
                        <a:ext cx="19716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850701"/>
              </p:ext>
            </p:extLst>
          </p:nvPr>
        </p:nvGraphicFramePr>
        <p:xfrm>
          <a:off x="3752874" y="4530366"/>
          <a:ext cx="36274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name="Equation" r:id="rId8" imgW="1676400" imgH="403932" progId="Equation.3">
                  <p:embed/>
                </p:oleObj>
              </mc:Choice>
              <mc:Fallback>
                <p:oleObj name="Equation" r:id="rId8" imgW="1676400" imgH="40393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74" y="4530366"/>
                        <a:ext cx="3627438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6" name="Rectangle 10"/>
          <p:cNvSpPr>
            <a:spLocks noChangeArrowheads="1"/>
          </p:cNvSpPr>
          <p:nvPr/>
        </p:nvSpPr>
        <p:spPr bwMode="auto">
          <a:xfrm>
            <a:off x="1143000" y="5753397"/>
            <a:ext cx="7772400" cy="4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由上式可得</a:t>
            </a:r>
            <a:r>
              <a:rPr lang="zh-CN" altLang="en-US" sz="24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＝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/</a:t>
            </a:r>
            <a:r>
              <a:rPr lang="en-US" altLang="zh-CN" sz="24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，于是可得服务率</a:t>
            </a:r>
            <a:r>
              <a:rPr lang="zh-CN" altLang="en-US" sz="24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＝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/</a:t>
            </a:r>
            <a:r>
              <a:rPr lang="en-US" altLang="zh-CN" sz="24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4301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fld id="{9C20F83B-2B54-4643-B891-E1F2428DD1AF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/>
              <a:t>19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 autoUpdateAnimBg="0" advAuto="0"/>
      <p:bldP spid="311303" grpId="0" autoUpdateAnimBg="0"/>
      <p:bldP spid="31130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DC14F09-27FE-4260-AFDE-3A1BDAA56E7B}" type="datetime1">
              <a:rPr lang="zh-CN" altLang="en-US"/>
              <a:pPr>
                <a:defRPr/>
              </a:pPr>
              <a:t>2019/11/4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上一讲内容回顾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475" y="1106488"/>
            <a:ext cx="7426325" cy="29702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en-US" altLang="zh-CN" sz="4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M/M/c/</a:t>
            </a:r>
            <a:r>
              <a:rPr lang="en-US" altLang="zh-CN" sz="4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</a:t>
            </a:r>
            <a:r>
              <a:rPr lang="zh-CN" altLang="en-US" sz="4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排队系统</a:t>
            </a:r>
            <a:endParaRPr lang="zh-CN" altLang="en-US" sz="440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05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问题的引入</a:t>
            </a:r>
          </a:p>
          <a:p>
            <a:pPr lvl="1" eaLnBrk="1" hangingPunct="1">
              <a:lnSpc>
                <a:spcPct val="105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队长</a:t>
            </a:r>
          </a:p>
          <a:p>
            <a:pPr lvl="1" eaLnBrk="1" hangingPunct="1">
              <a:lnSpc>
                <a:spcPct val="105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等待时间与逗留时间</a:t>
            </a:r>
          </a:p>
          <a:p>
            <a:pPr lvl="1" eaLnBrk="1" hangingPunct="1">
              <a:lnSpc>
                <a:spcPct val="105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输出过程</a:t>
            </a:r>
          </a:p>
        </p:txBody>
      </p:sp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3886200" y="1106488"/>
          <a:ext cx="4800600" cy="534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4" imgW="2095554" imgH="2324172" progId="Equation.DSMT4">
                  <p:embed/>
                </p:oleObj>
              </mc:Choice>
              <mc:Fallback>
                <p:oleObj name="Equation" r:id="rId4" imgW="2095554" imgH="232417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106488"/>
                        <a:ext cx="4800600" cy="5345112"/>
                      </a:xfrm>
                      <a:prstGeom prst="rect">
                        <a:avLst/>
                      </a:prstGeom>
                      <a:solidFill>
                        <a:srgbClr val="96FFFF"/>
                      </a:solidFill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568325" y="1560513"/>
          <a:ext cx="8408988" cy="503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6" imgW="3822700" imgH="2286000" progId="Equation.DSMT4">
                  <p:embed/>
                </p:oleObj>
              </mc:Choice>
              <mc:Fallback>
                <p:oleObj name="Equation" r:id="rId6" imgW="3822700" imgH="2286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1560513"/>
                        <a:ext cx="8408988" cy="50371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fld id="{29B99243-EEA2-4C08-B5FA-455EC8B05426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/>
              <a:t>2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69E0EF-47F9-49F8-A9D5-0547D0350CCD}" type="datetime1"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2019/11/4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　顾小丰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2(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543800" cy="468313"/>
          </a:xfrm>
        </p:spPr>
        <p:txBody>
          <a:bodyPr/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现有一个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</a:rPr>
              <a:t>M/M/1/</a:t>
            </a:r>
            <a:r>
              <a:rPr lang="en-US" altLang="zh-CN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排队系统，其顾客到达率</a:t>
            </a:r>
            <a:endParaRPr lang="zh-CN" altLang="en-US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1143000" y="1620838"/>
            <a:ext cx="7772400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3.6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人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小时，每个顾客所需的平均服务时间为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分钟，服务一个顾客收入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元，服务机构运行单位时间的费用为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元。对于这样一个系统，其单位时间内的纯收入为</a:t>
            </a:r>
          </a:p>
          <a:p>
            <a:pPr algn="ctr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＝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g(1-p</a:t>
            </a:r>
            <a:r>
              <a:rPr lang="en-US" altLang="zh-CN" baseline="-2500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)-e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0.46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（元）</a:t>
            </a:r>
          </a:p>
        </p:txBody>
      </p:sp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1143000" y="3797300"/>
            <a:ext cx="76962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但是，按照前面的最优方案定出</a:t>
            </a:r>
            <a:r>
              <a:rPr lang="zh-CN" altLang="en-US" baseline="3000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1.21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，从而确定出最佳服务率</a:t>
            </a:r>
            <a:r>
              <a:rPr lang="zh-CN" altLang="en-US" baseline="3000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＝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/</a:t>
            </a:r>
            <a:r>
              <a:rPr lang="en-US" altLang="zh-CN" baseline="3000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（人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小时），在这样的服务率下，其单位时间内的纯收入为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aseline="3000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1.86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（元）。</a:t>
            </a:r>
          </a:p>
        </p:txBody>
      </p:sp>
      <p:sp>
        <p:nvSpPr>
          <p:cNvPr id="308230" name="Rectangle 6"/>
          <p:cNvSpPr>
            <a:spLocks noChangeArrowheads="1"/>
          </p:cNvSpPr>
          <p:nvPr/>
        </p:nvSpPr>
        <p:spPr bwMode="auto">
          <a:xfrm>
            <a:off x="1219200" y="5546725"/>
            <a:ext cx="7696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因此，在给定的服务率＝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（人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小时）下未必是最优的的运营策略。</a:t>
            </a:r>
          </a:p>
        </p:txBody>
      </p:sp>
      <p:sp>
        <p:nvSpPr>
          <p:cNvPr id="4506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fld id="{1EFA7EE5-A9DF-4CB2-BC69-13261085555E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/>
              <a:t>20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 autoUpdateAnimBg="0" advAuto="0"/>
      <p:bldP spid="308228" grpId="0" autoUpdateAnimBg="0"/>
      <p:bldP spid="308229" grpId="0" autoUpdateAnimBg="0"/>
      <p:bldP spid="30823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C0458C-B13A-47F7-BBE7-B9B921C6825D}" type="datetime1">
              <a:rPr lang="zh-CN" altLang="en-US"/>
              <a:pPr>
                <a:defRPr/>
              </a:pPr>
              <a:t>2019/11/4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例</a:t>
            </a:r>
            <a:r>
              <a:rPr lang="en-US" altLang="zh-CN" smtClean="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39838"/>
            <a:ext cx="7543800" cy="4524315"/>
          </a:xfrm>
        </p:spPr>
        <p:txBody>
          <a:bodyPr/>
          <a:lstStyle/>
          <a:p>
            <a:pPr marL="0" indent="720000" algn="just" eaLnBrk="1" hangingPunct="1">
              <a:lnSpc>
                <a:spcPct val="150000"/>
              </a:lnSpc>
              <a:buNone/>
            </a:pPr>
            <a:r>
              <a:rPr lang="zh-CN" altLang="en-US" dirty="0" smtClean="0">
                <a:ea typeface="黑体" panose="02010609060101010101" pitchFamily="49" charset="-122"/>
              </a:rPr>
              <a:t>设某计算机有</a:t>
            </a:r>
            <a:r>
              <a:rPr lang="en-US" altLang="zh-CN" dirty="0" smtClean="0"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ea typeface="黑体" panose="02010609060101010101" pitchFamily="49" charset="-122"/>
              </a:rPr>
              <a:t>个终端，用户按泊松流到达，</a:t>
            </a:r>
            <a:r>
              <a:rPr lang="zh-CN" altLang="en-US" dirty="0">
                <a:latin typeface="黑体" panose="02010609060101010101" pitchFamily="49" charset="-122"/>
              </a:rPr>
              <a:t>平均每</a:t>
            </a:r>
            <a:r>
              <a:rPr lang="en-US" altLang="zh-CN" dirty="0">
                <a:latin typeface="黑体" panose="02010609060101010101" pitchFamily="49" charset="-122"/>
              </a:rPr>
              <a:t>10</a:t>
            </a:r>
            <a:r>
              <a:rPr lang="zh-CN" altLang="en-US" dirty="0">
                <a:latin typeface="黑体" panose="02010609060101010101" pitchFamily="49" charset="-122"/>
              </a:rPr>
              <a:t>分钟到达</a:t>
            </a:r>
            <a:r>
              <a:rPr lang="en-US" altLang="zh-CN" dirty="0">
                <a:latin typeface="黑体" panose="02010609060101010101" pitchFamily="49" charset="-122"/>
              </a:rPr>
              <a:t>1.5</a:t>
            </a:r>
            <a:r>
              <a:rPr lang="zh-CN" altLang="en-US" dirty="0">
                <a:latin typeface="黑体" panose="02010609060101010101" pitchFamily="49" charset="-122"/>
              </a:rPr>
              <a:t>个用户。假定每个用户平均用机时间为</a:t>
            </a:r>
            <a:r>
              <a:rPr lang="en-US" altLang="zh-CN" dirty="0">
                <a:latin typeface="黑体" panose="02010609060101010101" pitchFamily="49" charset="-122"/>
              </a:rPr>
              <a:t>20</a:t>
            </a:r>
            <a:r>
              <a:rPr lang="zh-CN" altLang="en-US" dirty="0">
                <a:latin typeface="黑体" panose="02010609060101010101" pitchFamily="49" charset="-122"/>
              </a:rPr>
              <a:t>分钟，用机时间服从负指数分布，如果</a:t>
            </a:r>
            <a:r>
              <a:rPr lang="en-US" altLang="zh-CN" dirty="0">
                <a:latin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</a:rPr>
              <a:t>个终端被占用，则用户到其它计算机处接受服务，求此系统的各项</a:t>
            </a:r>
            <a:r>
              <a:rPr lang="zh-CN" altLang="en-US" dirty="0" smtClean="0">
                <a:latin typeface="黑体" panose="02010609060101010101" pitchFamily="49" charset="-122"/>
              </a:rPr>
              <a:t>指标（</a:t>
            </a:r>
            <a:r>
              <a:rPr lang="zh-CN" altLang="en-US" dirty="0">
                <a:latin typeface="黑体" panose="02010609060101010101" pitchFamily="49" charset="-122"/>
                <a:sym typeface="Symbol" panose="05050102010706020507" pitchFamily="18" charset="2"/>
              </a:rPr>
              <a:t>顾客损失的</a:t>
            </a:r>
            <a:r>
              <a:rPr lang="zh-CN" altLang="en-US" dirty="0" smtClean="0">
                <a:latin typeface="黑体" panose="02010609060101010101" pitchFamily="49" charset="-122"/>
                <a:sym typeface="Symbol" panose="05050102010706020507" pitchFamily="18" charset="2"/>
              </a:rPr>
              <a:t>概率、</a:t>
            </a:r>
            <a:r>
              <a:rPr lang="zh-CN" altLang="en-US" dirty="0">
                <a:latin typeface="黑体" panose="02010609060101010101" pitchFamily="49" charset="-122"/>
                <a:sym typeface="Symbol" panose="05050102010706020507" pitchFamily="18" charset="2"/>
              </a:rPr>
              <a:t>单位时间内实际进入系统的平均顾客</a:t>
            </a:r>
            <a:r>
              <a:rPr lang="zh-CN" altLang="en-US" dirty="0" smtClean="0">
                <a:latin typeface="黑体" panose="02010609060101010101" pitchFamily="49" charset="-122"/>
                <a:sym typeface="Symbol" panose="05050102010706020507" pitchFamily="18" charset="2"/>
              </a:rPr>
              <a:t>数、</a:t>
            </a:r>
            <a:r>
              <a:rPr lang="zh-CN" altLang="en-US" dirty="0">
                <a:latin typeface="黑体" panose="02010609060101010101" pitchFamily="49" charset="-122"/>
                <a:sym typeface="Symbol" panose="05050102010706020507" pitchFamily="18" charset="2"/>
              </a:rPr>
              <a:t>平均忙的终端数</a:t>
            </a:r>
            <a:r>
              <a:rPr lang="zh-CN" altLang="en-US" dirty="0" smtClean="0">
                <a:latin typeface="黑体" panose="02010609060101010101" pitchFamily="49" charset="-122"/>
              </a:rPr>
              <a:t>）。</a:t>
            </a:r>
            <a:endParaRPr lang="zh-CN" altLang="en-US" dirty="0" smtClean="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4711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fld id="{B298F69C-C0E1-4D2C-8205-4F496402DDA2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/>
              <a:t>21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8D0060-4E0C-4B91-9E1E-BB65A0FCF4CC}" type="datetime1">
              <a:rPr lang="zh-CN" altLang="en-US"/>
              <a:pPr>
                <a:defRPr/>
              </a:pPr>
              <a:t>2019/11/4</a:t>
            </a:fld>
            <a:endParaRPr lang="en-US" altLang="zh-CN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solidFill>
                  <a:srgbClr val="FF99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解：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62050"/>
            <a:ext cx="7543800" cy="512763"/>
          </a:xfrm>
        </p:spPr>
        <p:txBody>
          <a:bodyPr/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这是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M/M/4/4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损失制系统，＝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9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（人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/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小时），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1143000" y="1797050"/>
            <a:ext cx="77724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zh-CN" altLang="en-US">
                <a:latin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>
                <a:latin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zh-CN" altLang="en-US">
                <a:latin typeface="黑体" panose="02010609060101010101" pitchFamily="49" charset="-122"/>
                <a:sym typeface="Symbol" panose="05050102010706020507" pitchFamily="18" charset="2"/>
              </a:rPr>
              <a:t>（人</a:t>
            </a:r>
            <a:r>
              <a:rPr lang="en-US" altLang="zh-CN">
                <a:latin typeface="黑体" panose="02010609060101010101" pitchFamily="49" charset="-122"/>
                <a:sym typeface="Symbol" panose="05050102010706020507" pitchFamily="18" charset="2"/>
              </a:rPr>
              <a:t>/</a:t>
            </a:r>
            <a:r>
              <a:rPr lang="zh-CN" altLang="en-US">
                <a:latin typeface="黑体" panose="02010609060101010101" pitchFamily="49" charset="-122"/>
                <a:sym typeface="Symbol" panose="05050102010706020507" pitchFamily="18" charset="2"/>
              </a:rPr>
              <a:t>小时）</a:t>
            </a:r>
            <a:r>
              <a:rPr lang="en-US" altLang="zh-CN">
                <a:latin typeface="黑体" panose="02010609060101010101" pitchFamily="49" charset="-122"/>
                <a:sym typeface="Symbol" panose="05050102010706020507" pitchFamily="18" charset="2"/>
              </a:rPr>
              <a:t>,</a:t>
            </a:r>
            <a:r>
              <a:rPr lang="zh-CN" altLang="en-US">
                <a:latin typeface="黑体" panose="02010609060101010101" pitchFamily="49" charset="-122"/>
                <a:sym typeface="Symbol" panose="05050102010706020507" pitchFamily="18" charset="2"/>
              </a:rPr>
              <a:t>＝</a:t>
            </a:r>
            <a:r>
              <a:rPr lang="en-US" altLang="zh-CN">
                <a:latin typeface="黑体" panose="02010609060101010101" pitchFamily="49" charset="-122"/>
                <a:sym typeface="Symbol" panose="05050102010706020507" pitchFamily="18" charset="2"/>
              </a:rPr>
              <a:t>/</a:t>
            </a:r>
            <a:r>
              <a:rPr lang="zh-CN" altLang="en-US">
                <a:latin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>
                <a:latin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zh-CN" altLang="en-US">
                <a:latin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312326" name="Object 2"/>
          <p:cNvGraphicFramePr>
            <a:graphicFrameLocks noChangeAspect="1"/>
          </p:cNvGraphicFramePr>
          <p:nvPr/>
        </p:nvGraphicFramePr>
        <p:xfrm>
          <a:off x="1981200" y="3067050"/>
          <a:ext cx="6164263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8" name="Equation" r:id="rId4" imgW="2415486" imgH="381072" progId="Equation.3">
                  <p:embed/>
                </p:oleObj>
              </mc:Choice>
              <mc:Fallback>
                <p:oleObj name="Equation" r:id="rId4" imgW="2415486" imgH="38107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67050"/>
                        <a:ext cx="6164263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1143000" y="2432050"/>
            <a:ext cx="71628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sym typeface="Symbol" panose="05050102010706020507" pitchFamily="18" charset="2"/>
              </a:rPr>
              <a:t>顾客损失的概率为：</a:t>
            </a:r>
          </a:p>
        </p:txBody>
      </p:sp>
      <p:sp>
        <p:nvSpPr>
          <p:cNvPr id="312328" name="Rectangle 8"/>
          <p:cNvSpPr>
            <a:spLocks noChangeArrowheads="1"/>
          </p:cNvSpPr>
          <p:nvPr/>
        </p:nvSpPr>
        <p:spPr bwMode="auto">
          <a:xfrm>
            <a:off x="1143000" y="4070350"/>
            <a:ext cx="7162800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sym typeface="Symbol" panose="05050102010706020507" pitchFamily="18" charset="2"/>
              </a:rPr>
              <a:t>单位时间内实际进入系统的平均顾客数为：</a:t>
            </a:r>
          </a:p>
        </p:txBody>
      </p:sp>
      <p:graphicFrame>
        <p:nvGraphicFramePr>
          <p:cNvPr id="312329" name="Object 3"/>
          <p:cNvGraphicFramePr>
            <a:graphicFrameLocks noChangeAspect="1"/>
          </p:cNvGraphicFramePr>
          <p:nvPr/>
        </p:nvGraphicFramePr>
        <p:xfrm>
          <a:off x="1295400" y="4705350"/>
          <a:ext cx="7618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9" name="Equation" r:id="rId6" imgW="3002388" imgH="182880" progId="Equation.3">
                  <p:embed/>
                </p:oleObj>
              </mc:Choice>
              <mc:Fallback>
                <p:oleObj name="Equation" r:id="rId6" imgW="3002388" imgH="182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05350"/>
                        <a:ext cx="7618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30" name="Rectangle 10"/>
          <p:cNvSpPr>
            <a:spLocks noChangeArrowheads="1"/>
          </p:cNvSpPr>
          <p:nvPr/>
        </p:nvSpPr>
        <p:spPr bwMode="auto">
          <a:xfrm>
            <a:off x="1143000" y="5307013"/>
            <a:ext cx="71628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sym typeface="Symbol" panose="05050102010706020507" pitchFamily="18" charset="2"/>
              </a:rPr>
              <a:t>平均忙的终端数为：</a:t>
            </a:r>
          </a:p>
        </p:txBody>
      </p:sp>
      <p:graphicFrame>
        <p:nvGraphicFramePr>
          <p:cNvPr id="312331" name="Object 4"/>
          <p:cNvGraphicFramePr>
            <a:graphicFrameLocks noChangeAspect="1"/>
          </p:cNvGraphicFramePr>
          <p:nvPr/>
        </p:nvGraphicFramePr>
        <p:xfrm>
          <a:off x="1981200" y="5943600"/>
          <a:ext cx="67087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" name="Equation" r:id="rId8" imgW="2628846" imgH="190428" progId="Equation.3">
                  <p:embed/>
                </p:oleObj>
              </mc:Choice>
              <mc:Fallback>
                <p:oleObj name="Equation" r:id="rId8" imgW="2628846" imgH="19042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943600"/>
                        <a:ext cx="670877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fld id="{0BDC6B11-F034-4DE2-B98C-21B0F36C2070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/>
              <a:t>22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 autoUpdateAnimBg="0" advAuto="0"/>
      <p:bldP spid="312325" grpId="0" autoUpdateAnimBg="0"/>
      <p:bldP spid="312327" grpId="0" autoUpdateAnimBg="0"/>
      <p:bldP spid="312328" grpId="0" autoUpdateAnimBg="0"/>
      <p:bldP spid="31233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21413F-75D9-488F-A810-18A75EDF4819}" type="datetime1">
              <a:rPr lang="zh-CN" altLang="en-US"/>
              <a:pPr>
                <a:defRPr/>
              </a:pPr>
              <a:t>2019/11/4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532688" cy="4421188"/>
          </a:xfrm>
        </p:spPr>
        <p:txBody>
          <a:bodyPr/>
          <a:lstStyle/>
          <a:p>
            <a:pPr marL="466725" indent="-466725" algn="just" eaLnBrk="1" hangingPunct="1">
              <a:lnSpc>
                <a:spcPct val="130000"/>
              </a:lnSpc>
              <a:buClr>
                <a:srgbClr val="CC00CC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考虑一个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M/M/1/K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排队系统，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λ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小时，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μ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小时，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。管理者想改进服务机构，提出了两个方案。方案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：增加等待空间，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；方案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II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：提高服务率，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μ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小时。假设在单位时间内单位服务成本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元和每服务一个顾客收益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元不变得情况下，哪个方案获得更大的收益？当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λ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小时，又有什么结果？</a:t>
            </a:r>
            <a:endParaRPr lang="zh-CN" altLang="en-US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07988"/>
            <a:ext cx="7467600" cy="515937"/>
          </a:xfrm>
          <a:noFill/>
        </p:spPr>
        <p:txBody>
          <a:bodyPr/>
          <a:lstStyle/>
          <a:p>
            <a:pPr eaLnBrk="1" hangingPunct="1"/>
            <a:r>
              <a:rPr lang="zh-CN" altLang="en-US" sz="4400" smtClean="0">
                <a:ea typeface="黑体" panose="02010609060101010101" pitchFamily="49" charset="-122"/>
              </a:rPr>
              <a:t>本节习题</a:t>
            </a:r>
          </a:p>
        </p:txBody>
      </p:sp>
      <p:sp>
        <p:nvSpPr>
          <p:cNvPr id="5120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fld id="{3B66C61E-FF98-4284-B702-4B8FD164D6AD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/>
              <a:t>23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42D113-399F-4029-86D2-CABA0B8584FD}" type="datetime1">
              <a:rPr lang="zh-CN" altLang="en-US"/>
              <a:pPr>
                <a:defRPr/>
              </a:pPr>
              <a:t>2019/11/4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本讲主要内容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81100"/>
            <a:ext cx="7632700" cy="304641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en-US" altLang="zh-CN" sz="36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M/M/c/</a:t>
            </a:r>
            <a:r>
              <a:rPr lang="en-US" altLang="zh-CN" sz="36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36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混合制排队系统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问题的引入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队长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等待时间与逗留时间</a:t>
            </a:r>
          </a:p>
        </p:txBody>
      </p:sp>
      <p:sp>
        <p:nvSpPr>
          <p:cNvPr id="5325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fld id="{876AEF94-D758-46A7-B4FA-63651A4FD05A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/>
              <a:t>24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5E3954-D9D5-4608-AD91-2820C1EF1AC2}" type="datetime1">
              <a:rPr lang="zh-CN" altLang="en-US"/>
              <a:pPr>
                <a:defRPr/>
              </a:pPr>
              <a:t>2019/11/4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下一讲内容预告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069975"/>
            <a:ext cx="7705725" cy="53832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有限源的简单排队系统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32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M/M/c/m/m</a:t>
            </a:r>
            <a:r>
              <a:rPr lang="zh-CN" altLang="en-US" sz="32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系统</a:t>
            </a:r>
            <a:endParaRPr lang="zh-CN" altLang="en-US" sz="3200" smtClean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问题的引入</a:t>
            </a:r>
          </a:p>
          <a:p>
            <a:pPr lvl="1" eaLnBrk="1" hangingPunct="1">
              <a:lnSpc>
                <a:spcPct val="110000"/>
              </a:lnSpc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队长</a:t>
            </a:r>
            <a:r>
              <a:rPr lang="en-US" altLang="zh-CN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故障的机器数</a:t>
            </a:r>
          </a:p>
          <a:p>
            <a:pPr lvl="1" eaLnBrk="1" hangingPunct="1">
              <a:lnSpc>
                <a:spcPct val="110000"/>
              </a:lnSpc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等待时间与逗留时间</a:t>
            </a:r>
            <a:r>
              <a:rPr lang="en-US" altLang="zh-CN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故障机器等待维修的时间</a:t>
            </a:r>
          </a:p>
          <a:p>
            <a:pPr lvl="1" eaLnBrk="1" hangingPunct="1">
              <a:lnSpc>
                <a:spcPct val="110000"/>
              </a:lnSpc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其它重要指标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32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M/M/c/m/m</a:t>
            </a:r>
            <a:r>
              <a:rPr lang="zh-CN" altLang="en-US" sz="32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损失制系统</a:t>
            </a:r>
          </a:p>
          <a:p>
            <a:pPr lvl="1" eaLnBrk="1" hangingPunct="1">
              <a:lnSpc>
                <a:spcPct val="110000"/>
              </a:lnSpc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问题的引入</a:t>
            </a:r>
          </a:p>
          <a:p>
            <a:pPr lvl="1" eaLnBrk="1" hangingPunct="1">
              <a:lnSpc>
                <a:spcPct val="110000"/>
              </a:lnSpc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队长</a:t>
            </a:r>
            <a:r>
              <a:rPr lang="en-US" altLang="zh-CN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故障的机器数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有备用品的</a:t>
            </a:r>
            <a:r>
              <a:rPr lang="en-US" altLang="zh-CN" sz="32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M/M/c/m+K/m</a:t>
            </a:r>
            <a:r>
              <a:rPr lang="zh-CN" altLang="en-US" sz="32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系统</a:t>
            </a:r>
            <a:endParaRPr lang="zh-CN" altLang="en-US" sz="3200" smtClean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问题的引入</a:t>
            </a:r>
          </a:p>
          <a:p>
            <a:pPr lvl="1" eaLnBrk="1" hangingPunct="1">
              <a:lnSpc>
                <a:spcPct val="110000"/>
              </a:lnSpc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故障的机器数</a:t>
            </a:r>
            <a:endParaRPr lang="zh-CN" altLang="en-US" sz="2800" smtClean="0">
              <a:solidFill>
                <a:srgbClr val="CC00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30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fld id="{507F3325-4945-4B17-ABD7-82CB85AD85FA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/>
              <a:t>25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2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2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2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2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42D952C-45FC-45C8-A0F8-D15C2F88A59E}" type="datetime1">
              <a:rPr lang="zh-CN" altLang="en-US"/>
              <a:pPr>
                <a:defRPr/>
              </a:pPr>
              <a:t>2019/11/4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本讲主要内容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81100"/>
            <a:ext cx="7632700" cy="304641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M/M/c/</a:t>
            </a:r>
            <a:r>
              <a:rPr lang="en-US" altLang="zh-CN" sz="36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36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混合制排队系统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问题的引入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队长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等待时间与逗留时间</a:t>
            </a:r>
          </a:p>
        </p:txBody>
      </p:sp>
      <p:sp>
        <p:nvSpPr>
          <p:cNvPr id="1024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fld id="{453F8A59-3461-4D13-AE89-1C746CB0A705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/>
              <a:t>3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58775"/>
            <a:ext cx="7848600" cy="6096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§5.6  M/M/c/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混合制排队系统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1187450" y="1143000"/>
            <a:ext cx="7559675" cy="3149600"/>
          </a:xfrm>
        </p:spPr>
        <p:txBody>
          <a:bodyPr/>
          <a:lstStyle/>
          <a:p>
            <a:pPr marL="0" indent="719138" algn="just"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下面我们讨论一种混合制排队系统，系统中有</a:t>
            </a:r>
            <a:r>
              <a:rPr lang="en-US" altLang="zh-CN" smtClean="0">
                <a:solidFill>
                  <a:srgbClr val="000000"/>
                </a:solidFill>
                <a:ea typeface="黑体" panose="02010609060101010101" pitchFamily="49" charset="-122"/>
              </a:rPr>
              <a:t>K</a:t>
            </a:r>
            <a:r>
              <a:rPr lang="zh-CN" altLang="en-US" smtClean="0">
                <a:solidFill>
                  <a:srgbClr val="000000"/>
                </a:solidFill>
                <a:ea typeface="黑体" panose="02010609060101010101" pitchFamily="49" charset="-122"/>
              </a:rPr>
              <a:t>个位置，</a:t>
            </a:r>
            <a:r>
              <a:rPr lang="en-US" altLang="zh-CN" smtClean="0">
                <a:solidFill>
                  <a:srgbClr val="000000"/>
                </a:solidFill>
                <a:ea typeface="黑体" panose="02010609060101010101" pitchFamily="49" charset="-122"/>
              </a:rPr>
              <a:t>c</a:t>
            </a:r>
            <a:r>
              <a:rPr lang="zh-CN" altLang="en-US" smtClean="0">
                <a:solidFill>
                  <a:srgbClr val="000000"/>
                </a:solidFill>
                <a:ea typeface="黑体" panose="02010609060101010101" pitchFamily="49" charset="-122"/>
              </a:rPr>
              <a:t>个服务台独立并行服务，</a:t>
            </a:r>
            <a:r>
              <a:rPr lang="en-US" altLang="zh-CN" smtClean="0">
                <a:solidFill>
                  <a:srgbClr val="000000"/>
                </a:solidFill>
                <a:ea typeface="黑体" panose="02010609060101010101" pitchFamily="49" charset="-122"/>
              </a:rPr>
              <a:t>c≤</a:t>
            </a:r>
            <a:r>
              <a:rPr lang="en-US" altLang="zh-CN" smtClean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zh-CN" altLang="en-US" smtClean="0">
                <a:solidFill>
                  <a:srgbClr val="000000"/>
                </a:solidFill>
                <a:ea typeface="黑体" panose="02010609060101010101" pitchFamily="49" charset="-122"/>
              </a:rPr>
              <a:t>。当</a:t>
            </a:r>
            <a:r>
              <a:rPr lang="en-US" altLang="zh-CN" smtClean="0">
                <a:solidFill>
                  <a:srgbClr val="000000"/>
                </a:solidFill>
                <a:ea typeface="黑体" panose="02010609060101010101" pitchFamily="49" charset="-122"/>
              </a:rPr>
              <a:t>K</a:t>
            </a:r>
            <a:r>
              <a:rPr lang="zh-CN" altLang="en-US" smtClean="0">
                <a:solidFill>
                  <a:srgbClr val="000000"/>
                </a:solidFill>
                <a:ea typeface="黑体" panose="02010609060101010101" pitchFamily="49" charset="-122"/>
              </a:rPr>
              <a:t>个位置已被顾客占用时，新到的顾客就自动离开，当系统中有空位置时，新到的顾客就进入系统排队等待服务。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1229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fld id="{B376A57D-7FB4-4993-A8C5-12412AAF5D62}" type="datetime1">
              <a:rPr lang="zh-CN" altLang="en-US" sz="1800" smtClean="0">
                <a:solidFill>
                  <a:srgbClr val="00FF00"/>
                </a:solidFill>
              </a:rPr>
              <a:pPr>
                <a:lnSpc>
                  <a:spcPct val="100000"/>
                </a:lnSpc>
                <a:buClrTx/>
                <a:buFontTx/>
                <a:buNone/>
              </a:pPr>
              <a:t>2019/11/4</a:t>
            </a:fld>
            <a:endParaRPr lang="en-US" altLang="zh-CN" sz="1800" smtClean="0">
              <a:solidFill>
                <a:srgbClr val="00FF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 dirty="0"/>
          </a:p>
        </p:txBody>
      </p:sp>
      <p:sp>
        <p:nvSpPr>
          <p:cNvPr id="1229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fld id="{02D81D45-51AC-485D-A6E4-03F6075F6018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/>
              <a:t>4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68DEA3A-270A-4F81-BE15-0B7E358A873D}" type="datetime1">
              <a:rPr lang="zh-CN" altLang="en-US">
                <a:latin typeface="+mn-lt"/>
                <a:ea typeface="黑体" pitchFamily="2" charset="-122"/>
              </a:rPr>
              <a:pPr>
                <a:defRPr/>
              </a:pPr>
              <a:t>2019/11/4</a:t>
            </a:fld>
            <a:endParaRPr lang="en-US" altLang="zh-CN">
              <a:latin typeface="+mn-lt"/>
              <a:ea typeface="黑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1.</a:t>
            </a:r>
            <a:r>
              <a:rPr lang="zh-CN" altLang="en-US" smtClean="0">
                <a:ea typeface="黑体" panose="02010609060101010101" pitchFamily="49" charset="-122"/>
              </a:rPr>
              <a:t>问题的叙述</a:t>
            </a:r>
            <a:endParaRPr lang="zh-CN" altLang="en-US" smtClean="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804150" cy="5386388"/>
          </a:xfrm>
        </p:spPr>
        <p:txBody>
          <a:bodyPr/>
          <a:lstStyle/>
          <a:p>
            <a:pPr marL="457200" indent="-457200" eaLnBrk="1" hangingPunct="1">
              <a:lnSpc>
                <a:spcPct val="140000"/>
              </a:lnSpc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smtClean="0">
                <a:ea typeface="黑体" panose="02010609060101010101" pitchFamily="49" charset="-122"/>
              </a:rPr>
              <a:t>顾客到达为参数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(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＞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0)</a:t>
            </a:r>
            <a:r>
              <a:rPr lang="zh-CN" altLang="en-US" smtClean="0">
                <a:ea typeface="黑体" panose="02010609060101010101" pitchFamily="49" charset="-122"/>
              </a:rPr>
              <a:t>的泊松过程；</a:t>
            </a:r>
          </a:p>
          <a:p>
            <a:pPr marL="457200" indent="-457200" eaLnBrk="1" hangingPunct="1">
              <a:lnSpc>
                <a:spcPct val="140000"/>
              </a:lnSpc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smtClean="0">
                <a:ea typeface="黑体" panose="02010609060101010101" pitchFamily="49" charset="-122"/>
              </a:rPr>
              <a:t>每个顾客所需的服务时间独立、服从参数为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(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＞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0)</a:t>
            </a:r>
            <a:r>
              <a:rPr lang="zh-CN" altLang="en-US" smtClean="0">
                <a:ea typeface="黑体" panose="02010609060101010101" pitchFamily="49" charset="-122"/>
              </a:rPr>
              <a:t>的负指数分布，且到达过程与服务过程彼此独立；</a:t>
            </a:r>
          </a:p>
          <a:p>
            <a:pPr marL="457200" indent="-457200" eaLnBrk="1" hangingPunct="1">
              <a:lnSpc>
                <a:spcPct val="140000"/>
              </a:lnSpc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smtClean="0">
                <a:ea typeface="黑体" panose="02010609060101010101" pitchFamily="49" charset="-122"/>
              </a:rPr>
              <a:t>容量为</a:t>
            </a:r>
            <a:r>
              <a:rPr lang="en-US" altLang="zh-CN" smtClean="0">
                <a:ea typeface="黑体" panose="02010609060101010101" pitchFamily="49" charset="-122"/>
              </a:rPr>
              <a:t>K</a:t>
            </a:r>
            <a:r>
              <a:rPr lang="zh-CN" altLang="en-US" smtClean="0">
                <a:ea typeface="黑体" panose="02010609060101010101" pitchFamily="49" charset="-122"/>
              </a:rPr>
              <a:t>，即系统中有</a:t>
            </a:r>
            <a:r>
              <a:rPr lang="en-US" altLang="zh-CN" smtClean="0">
                <a:ea typeface="黑体" panose="02010609060101010101" pitchFamily="49" charset="-122"/>
              </a:rPr>
              <a:t>K</a:t>
            </a:r>
            <a:r>
              <a:rPr lang="zh-CN" altLang="en-US" smtClean="0">
                <a:ea typeface="黑体" panose="02010609060101010101" pitchFamily="49" charset="-122"/>
              </a:rPr>
              <a:t>个位置；</a:t>
            </a:r>
          </a:p>
          <a:p>
            <a:pPr marL="457200" indent="-457200" eaLnBrk="1" hangingPunct="1">
              <a:lnSpc>
                <a:spcPct val="140000"/>
              </a:lnSpc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smtClean="0">
                <a:ea typeface="黑体" panose="02010609060101010101" pitchFamily="49" charset="-122"/>
              </a:rPr>
              <a:t>系统中有</a:t>
            </a:r>
            <a:r>
              <a:rPr lang="en-US" altLang="zh-CN" smtClean="0">
                <a:ea typeface="黑体" panose="02010609060101010101" pitchFamily="49" charset="-122"/>
              </a:rPr>
              <a:t>c</a:t>
            </a:r>
            <a:r>
              <a:rPr lang="zh-CN" altLang="en-US" smtClean="0">
                <a:ea typeface="黑体" panose="02010609060101010101" pitchFamily="49" charset="-122"/>
              </a:rPr>
              <a:t>个服务台独立地平行工作，</a:t>
            </a:r>
            <a:r>
              <a:rPr lang="en-US" altLang="zh-CN" smtClean="0">
                <a:ea typeface="黑体" panose="02010609060101010101" pitchFamily="49" charset="-122"/>
              </a:rPr>
              <a:t>c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≤K</a:t>
            </a:r>
            <a:r>
              <a:rPr lang="zh-CN" altLang="en-US" smtClean="0">
                <a:ea typeface="黑体" panose="02010609060101010101" pitchFamily="49" charset="-122"/>
              </a:rPr>
              <a:t>；</a:t>
            </a:r>
          </a:p>
          <a:p>
            <a:pPr marL="457200" indent="-457200" eaLnBrk="1" hangingPunct="1">
              <a:lnSpc>
                <a:spcPct val="140000"/>
              </a:lnSpc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smtClean="0">
                <a:ea typeface="黑体" panose="02010609060101010101" pitchFamily="49" charset="-122"/>
              </a:rPr>
              <a:t>当</a:t>
            </a:r>
            <a:r>
              <a:rPr lang="en-US" altLang="zh-CN" smtClean="0">
                <a:ea typeface="黑体" panose="02010609060101010101" pitchFamily="49" charset="-122"/>
              </a:rPr>
              <a:t>K</a:t>
            </a:r>
            <a:r>
              <a:rPr lang="zh-CN" altLang="en-US" smtClean="0">
                <a:ea typeface="黑体" panose="02010609060101010101" pitchFamily="49" charset="-122"/>
              </a:rPr>
              <a:t>个位置已被顾客占用时，新到的顾客就自动离开，当系统中有空位置时，新到的顾客就进入系统排队等待服务。</a:t>
            </a:r>
          </a:p>
        </p:txBody>
      </p:sp>
      <p:sp>
        <p:nvSpPr>
          <p:cNvPr id="1434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fld id="{385451C5-D238-43DB-84DC-8AAFDA224B87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/>
              <a:t>5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A002EF-4EF8-42C3-AF20-FDAB563474AD}" type="datetime1">
              <a:rPr lang="zh-CN" altLang="en-US">
                <a:latin typeface="+mn-lt"/>
              </a:rPr>
              <a:pPr>
                <a:defRPr/>
              </a:pPr>
              <a:t>2019/11/4</a:t>
            </a:fld>
            <a:endParaRPr lang="en-US" altLang="zh-CN">
              <a:latin typeface="+mn-lt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lt"/>
              </a:rPr>
              <a:t>信息与软件工程学院　顾小丰</a:t>
            </a:r>
            <a:endParaRPr lang="en-US" altLang="zh-CN">
              <a:latin typeface="+mn-lt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2.</a:t>
            </a:r>
            <a:r>
              <a:rPr lang="zh-CN" altLang="en-US" smtClean="0">
                <a:ea typeface="黑体" panose="02010609060101010101" pitchFamily="49" charset="-122"/>
              </a:rPr>
              <a:t>队长与等待对长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2450" y="1143000"/>
            <a:ext cx="6940550" cy="4429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ea typeface="黑体" panose="02010609060101010101" pitchFamily="49" charset="-122"/>
              </a:rPr>
              <a:t>我们用</a:t>
            </a:r>
            <a:r>
              <a:rPr lang="en-US" altLang="zh-CN" sz="2400" smtClean="0">
                <a:ea typeface="黑体" panose="02010609060101010101" pitchFamily="49" charset="-122"/>
              </a:rPr>
              <a:t>N(t)</a:t>
            </a:r>
            <a:r>
              <a:rPr lang="zh-CN" altLang="en-US" sz="2400" smtClean="0">
                <a:ea typeface="黑体" panose="02010609060101010101" pitchFamily="49" charset="-122"/>
              </a:rPr>
              <a:t>表示在时刻</a:t>
            </a:r>
            <a:r>
              <a:rPr lang="en-US" altLang="zh-CN" sz="2400" smtClean="0">
                <a:ea typeface="黑体" panose="02010609060101010101" pitchFamily="49" charset="-122"/>
              </a:rPr>
              <a:t>t</a:t>
            </a:r>
            <a:r>
              <a:rPr lang="zh-CN" altLang="en-US" sz="2400" smtClean="0">
                <a:ea typeface="黑体" panose="02010609060101010101" pitchFamily="49" charset="-122"/>
              </a:rPr>
              <a:t>系统中的顾客数，</a:t>
            </a:r>
            <a:r>
              <a:rPr lang="zh-CN" altLang="en-US" sz="2400" smtClean="0">
                <a:ea typeface="黑体" panose="02010609060101010101" pitchFamily="49" charset="-122"/>
                <a:sym typeface="Symbol" panose="05050102010706020507" pitchFamily="18" charset="2"/>
              </a:rPr>
              <a:t>令</a:t>
            </a:r>
            <a:endParaRPr lang="zh-CN" altLang="en-US" sz="2400" smtClean="0">
              <a:ea typeface="黑体" panose="02010609060101010101" pitchFamily="49" charset="-122"/>
            </a:endParaRPr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1143000" y="1593850"/>
            <a:ext cx="76962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r>
              <a:rPr lang="en-US" altLang="zh-CN" b="1" smtClean="0">
                <a:latin typeface="+mn-lt"/>
                <a:sym typeface="Symbol" panose="05050102010706020507" pitchFamily="18" charset="2"/>
              </a:rPr>
              <a:t>p</a:t>
            </a:r>
            <a:r>
              <a:rPr lang="en-US" altLang="zh-CN" b="1" baseline="-25000" smtClean="0">
                <a:latin typeface="+mn-lt"/>
                <a:sym typeface="Symbol" panose="05050102010706020507" pitchFamily="18" charset="2"/>
              </a:rPr>
              <a:t>ij</a:t>
            </a:r>
            <a:r>
              <a:rPr lang="en-US" altLang="zh-CN" b="1" smtClean="0">
                <a:latin typeface="+mn-lt"/>
                <a:sym typeface="Symbol" panose="05050102010706020507" pitchFamily="18" charset="2"/>
              </a:rPr>
              <a:t>(t)</a:t>
            </a:r>
            <a:r>
              <a:rPr lang="zh-CN" altLang="en-US" b="1" smtClean="0">
                <a:latin typeface="+mn-lt"/>
                <a:sym typeface="Symbol" panose="05050102010706020507" pitchFamily="18" charset="2"/>
              </a:rPr>
              <a:t>＝</a:t>
            </a:r>
            <a:r>
              <a:rPr lang="en-US" altLang="zh-CN" b="1" smtClean="0">
                <a:latin typeface="+mn-lt"/>
                <a:sym typeface="Symbol" panose="05050102010706020507" pitchFamily="18" charset="2"/>
              </a:rPr>
              <a:t>P{N(t+t)</a:t>
            </a:r>
            <a:r>
              <a:rPr lang="zh-CN" altLang="en-US" b="1" smtClean="0">
                <a:latin typeface="+mn-lt"/>
                <a:sym typeface="Symbol" panose="05050102010706020507" pitchFamily="18" charset="2"/>
              </a:rPr>
              <a:t>＝</a:t>
            </a:r>
            <a:r>
              <a:rPr lang="en-US" altLang="zh-CN" b="1" smtClean="0">
                <a:latin typeface="+mn-lt"/>
                <a:sym typeface="Symbol" panose="05050102010706020507" pitchFamily="18" charset="2"/>
              </a:rPr>
              <a:t>j|N(t)</a:t>
            </a:r>
            <a:r>
              <a:rPr lang="zh-CN" altLang="en-US" b="1" smtClean="0">
                <a:latin typeface="+mn-lt"/>
                <a:sym typeface="Symbol" panose="05050102010706020507" pitchFamily="18" charset="2"/>
              </a:rPr>
              <a:t>＝</a:t>
            </a:r>
            <a:r>
              <a:rPr lang="en-US" altLang="zh-CN" b="1" smtClean="0">
                <a:latin typeface="+mn-lt"/>
                <a:sym typeface="Symbol" panose="05050102010706020507" pitchFamily="18" charset="2"/>
              </a:rPr>
              <a:t>i}</a:t>
            </a:r>
            <a:r>
              <a:rPr lang="zh-CN" altLang="en-US" b="1" smtClean="0">
                <a:latin typeface="+mn-lt"/>
                <a:sym typeface="Symbol" panose="05050102010706020507" pitchFamily="18" charset="2"/>
              </a:rPr>
              <a:t>，</a:t>
            </a:r>
            <a:r>
              <a:rPr lang="en-US" altLang="zh-CN" b="1" smtClean="0">
                <a:latin typeface="+mn-lt"/>
                <a:sym typeface="Symbol" panose="05050102010706020507" pitchFamily="18" charset="2"/>
              </a:rPr>
              <a:t>i,j</a:t>
            </a:r>
            <a:r>
              <a:rPr lang="zh-CN" altLang="en-US" b="1" smtClean="0">
                <a:latin typeface="+mn-lt"/>
                <a:sym typeface="Symbol" panose="05050102010706020507" pitchFamily="18" charset="2"/>
              </a:rPr>
              <a:t>＝</a:t>
            </a:r>
            <a:r>
              <a:rPr lang="en-US" altLang="zh-CN" b="1" smtClean="0">
                <a:latin typeface="+mn-lt"/>
                <a:sym typeface="Symbol" panose="05050102010706020507" pitchFamily="18" charset="2"/>
              </a:rPr>
              <a:t>0,1,2,…</a:t>
            </a: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1143000" y="2046288"/>
            <a:ext cx="777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smtClean="0">
                <a:latin typeface="+mn-lt"/>
                <a:sym typeface="Symbol" panose="05050102010706020507" pitchFamily="18" charset="2"/>
              </a:rPr>
              <a:t>则类似</a:t>
            </a:r>
            <a:r>
              <a:rPr lang="en-US" altLang="zh-CN" b="1" smtClean="0">
                <a:latin typeface="+mn-lt"/>
                <a:sym typeface="Symbol" panose="05050102010706020507" pitchFamily="18" charset="2"/>
              </a:rPr>
              <a:t>§5.5</a:t>
            </a:r>
            <a:r>
              <a:rPr lang="zh-CN" altLang="en-US" b="1" smtClean="0">
                <a:latin typeface="+mn-lt"/>
                <a:sym typeface="Symbol" panose="05050102010706020507" pitchFamily="18" charset="2"/>
              </a:rPr>
              <a:t>的分析，有</a:t>
            </a:r>
          </a:p>
        </p:txBody>
      </p:sp>
      <p:graphicFrame>
        <p:nvGraphicFramePr>
          <p:cNvPr id="296966" name="Object 2"/>
          <p:cNvGraphicFramePr>
            <a:graphicFrameLocks noChangeAspect="1"/>
          </p:cNvGraphicFramePr>
          <p:nvPr/>
        </p:nvGraphicFramePr>
        <p:xfrm>
          <a:off x="1371600" y="2425700"/>
          <a:ext cx="707866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4" imgW="3568700" imgH="927100" progId="Equation.3">
                  <p:embed/>
                </p:oleObj>
              </mc:Choice>
              <mc:Fallback>
                <p:oleObj name="Equation" r:id="rId4" imgW="3568700" imgH="927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25700"/>
                        <a:ext cx="707866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1066800" y="4271963"/>
            <a:ext cx="78486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zh-CN" altLang="en-US" b="1" dirty="0" smtClean="0">
                <a:latin typeface="+mn-lt"/>
                <a:sym typeface="Symbol" panose="05050102010706020507" pitchFamily="18" charset="2"/>
              </a:rPr>
              <a:t>于是，</a:t>
            </a:r>
            <a:r>
              <a:rPr lang="en-US" altLang="zh-CN" b="1" dirty="0" smtClean="0">
                <a:latin typeface="+mn-lt"/>
                <a:sym typeface="Symbol" panose="05050102010706020507" pitchFamily="18" charset="2"/>
              </a:rPr>
              <a:t>{N(t)</a:t>
            </a:r>
            <a:r>
              <a:rPr lang="zh-CN" altLang="en-US" b="1" dirty="0" smtClean="0">
                <a:latin typeface="+mn-lt"/>
                <a:sym typeface="Symbol" panose="05050102010706020507" pitchFamily="18" charset="2"/>
              </a:rPr>
              <a:t>，</a:t>
            </a:r>
            <a:r>
              <a:rPr lang="en-US" altLang="zh-CN" b="1" dirty="0" smtClean="0">
                <a:latin typeface="+mn-lt"/>
                <a:sym typeface="Symbol" panose="05050102010706020507" pitchFamily="18" charset="2"/>
              </a:rPr>
              <a:t>t0}</a:t>
            </a:r>
            <a:r>
              <a:rPr lang="zh-CN" altLang="en-US" b="1" dirty="0" smtClean="0">
                <a:latin typeface="+mn-lt"/>
                <a:sym typeface="Symbol" panose="05050102010706020507" pitchFamily="18" charset="2"/>
              </a:rPr>
              <a:t>是状态空间</a:t>
            </a:r>
            <a:r>
              <a:rPr lang="en-US" altLang="zh-CN" b="1" dirty="0" smtClean="0">
                <a:latin typeface="+mn-lt"/>
                <a:sym typeface="Symbol" panose="05050102010706020507" pitchFamily="18" charset="2"/>
              </a:rPr>
              <a:t>E</a:t>
            </a:r>
            <a:r>
              <a:rPr lang="zh-CN" altLang="en-US" b="1" dirty="0" smtClean="0">
                <a:latin typeface="+mn-lt"/>
                <a:sym typeface="Symbol" panose="05050102010706020507" pitchFamily="18" charset="2"/>
              </a:rPr>
              <a:t>＝</a:t>
            </a:r>
            <a:r>
              <a:rPr lang="en-US" altLang="zh-CN" b="1" dirty="0" smtClean="0">
                <a:latin typeface="+mn-lt"/>
                <a:sym typeface="Symbol" panose="05050102010706020507" pitchFamily="18" charset="2"/>
              </a:rPr>
              <a:t>{0,1,2,…,K}</a:t>
            </a:r>
            <a:r>
              <a:rPr lang="zh-CN" altLang="en-US" b="1" dirty="0" smtClean="0">
                <a:latin typeface="+mn-lt"/>
                <a:sym typeface="Symbol" panose="05050102010706020507" pitchFamily="18" charset="2"/>
              </a:rPr>
              <a:t>上的生灭过程，其参数为</a:t>
            </a:r>
          </a:p>
        </p:txBody>
      </p:sp>
      <p:graphicFrame>
        <p:nvGraphicFramePr>
          <p:cNvPr id="296968" name="Object 3"/>
          <p:cNvGraphicFramePr>
            <a:graphicFrameLocks noChangeAspect="1"/>
          </p:cNvGraphicFramePr>
          <p:nvPr/>
        </p:nvGraphicFramePr>
        <p:xfrm>
          <a:off x="2486025" y="5181600"/>
          <a:ext cx="4098925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6" imgW="1916868" imgH="672808" progId="Equation.3">
                  <p:embed/>
                </p:oleObj>
              </mc:Choice>
              <mc:Fallback>
                <p:oleObj name="Equation" r:id="rId6" imgW="1916868" imgH="67280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5181600"/>
                        <a:ext cx="4098925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fld id="{BED5596E-A8C2-4DE5-82EE-98BB1F28D771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/>
              <a:t>6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 autoUpdateAnimBg="0" advAuto="0"/>
      <p:bldP spid="296964" grpId="0" build="p" autoUpdateAnimBg="0" advAuto="0"/>
      <p:bldP spid="296965" grpId="0" build="p" autoUpdateAnimBg="0"/>
      <p:bldP spid="29696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8E35012-BEF0-4E24-8115-ACC14733AE4A}" type="datetime1">
              <a:rPr lang="zh-CN" altLang="en-US">
                <a:latin typeface="+mn-lt"/>
              </a:rPr>
              <a:pPr>
                <a:defRPr/>
              </a:pPr>
              <a:t>2019/11/4</a:t>
            </a:fld>
            <a:endParaRPr lang="en-US" altLang="zh-CN">
              <a:latin typeface="+mn-lt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lt"/>
              </a:rPr>
              <a:t>信息与软件工程学院　顾小丰</a:t>
            </a:r>
            <a:endParaRPr lang="en-US" altLang="zh-CN">
              <a:latin typeface="+mn-lt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定理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5438" y="1320800"/>
            <a:ext cx="7243762" cy="42703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令＝    ，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baseline="-25000" smtClean="0"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＝        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P{N((t)=j}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j≥0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，则对</a:t>
            </a:r>
          </a:p>
        </p:txBody>
      </p:sp>
      <p:graphicFrame>
        <p:nvGraphicFramePr>
          <p:cNvPr id="297988" name="Object 2"/>
          <p:cNvGraphicFramePr>
            <a:graphicFrameLocks noChangeAspect="1"/>
          </p:cNvGraphicFramePr>
          <p:nvPr/>
        </p:nvGraphicFramePr>
        <p:xfrm>
          <a:off x="2519363" y="1123950"/>
          <a:ext cx="3238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4" imgW="165028" imgH="431613" progId="Equation.3">
                  <p:embed/>
                </p:oleObj>
              </mc:Choice>
              <mc:Fallback>
                <p:oleObj name="Equation" r:id="rId4" imgW="165028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1123950"/>
                        <a:ext cx="32385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9" name="Object 3"/>
          <p:cNvGraphicFramePr>
            <a:graphicFrameLocks noChangeAspect="1"/>
          </p:cNvGraphicFramePr>
          <p:nvPr/>
        </p:nvGraphicFramePr>
        <p:xfrm>
          <a:off x="3852863" y="1196975"/>
          <a:ext cx="719137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6" imgW="266584" imgH="279279" progId="Equation.3">
                  <p:embed/>
                </p:oleObj>
              </mc:Choice>
              <mc:Fallback>
                <p:oleObj name="Equation" r:id="rId6" imgW="266584" imgH="27927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1196975"/>
                        <a:ext cx="719137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1066800" y="1901825"/>
            <a:ext cx="7696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smtClean="0">
                <a:latin typeface="+mn-lt"/>
                <a:sym typeface="Symbol" panose="05050102010706020507" pitchFamily="18" charset="2"/>
              </a:rPr>
              <a:t>一切，有</a:t>
            </a:r>
            <a:r>
              <a:rPr lang="en-US" altLang="zh-CN" sz="2800" b="1" smtClean="0">
                <a:latin typeface="+mn-lt"/>
                <a:sym typeface="Symbol" panose="05050102010706020507" pitchFamily="18" charset="2"/>
              </a:rPr>
              <a:t>{p</a:t>
            </a:r>
            <a:r>
              <a:rPr lang="en-US" altLang="zh-CN" sz="2800" b="1" baseline="-25000" smtClean="0">
                <a:latin typeface="+mn-lt"/>
                <a:sym typeface="Symbol" panose="05050102010706020507" pitchFamily="18" charset="2"/>
              </a:rPr>
              <a:t>j</a:t>
            </a:r>
            <a:r>
              <a:rPr lang="zh-CN" altLang="en-US" sz="2800" b="1" smtClean="0">
                <a:latin typeface="+mn-lt"/>
                <a:sym typeface="Symbol" panose="05050102010706020507" pitchFamily="18" charset="2"/>
              </a:rPr>
              <a:t>，</a:t>
            </a:r>
            <a:r>
              <a:rPr lang="en-US" altLang="zh-CN" sz="2800" b="1" smtClean="0">
                <a:latin typeface="+mn-lt"/>
                <a:sym typeface="Symbol" panose="05050102010706020507" pitchFamily="18" charset="2"/>
              </a:rPr>
              <a:t>j≥0}</a:t>
            </a:r>
            <a:r>
              <a:rPr lang="zh-CN" altLang="en-US" sz="2800" b="1" smtClean="0">
                <a:latin typeface="+mn-lt"/>
                <a:sym typeface="Symbol" panose="05050102010706020507" pitchFamily="18" charset="2"/>
              </a:rPr>
              <a:t>存在，与初始条件无关，且</a:t>
            </a:r>
          </a:p>
        </p:txBody>
      </p:sp>
      <p:graphicFrame>
        <p:nvGraphicFramePr>
          <p:cNvPr id="2979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908010"/>
              </p:ext>
            </p:extLst>
          </p:nvPr>
        </p:nvGraphicFramePr>
        <p:xfrm>
          <a:off x="2640013" y="2636838"/>
          <a:ext cx="32131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8" imgW="1625400" imgH="520560" progId="Equation.DSMT4">
                  <p:embed/>
                </p:oleObj>
              </mc:Choice>
              <mc:Fallback>
                <p:oleObj name="Equation" r:id="rId8" imgW="1625400" imgH="520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636838"/>
                        <a:ext cx="3213100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92" name="Object 5"/>
          <p:cNvGraphicFramePr>
            <a:graphicFrameLocks noChangeAspect="1"/>
          </p:cNvGraphicFramePr>
          <p:nvPr/>
        </p:nvGraphicFramePr>
        <p:xfrm>
          <a:off x="2592388" y="3763963"/>
          <a:ext cx="3711575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10" imgW="1879600" imgH="850900" progId="Equation.3">
                  <p:embed/>
                </p:oleObj>
              </mc:Choice>
              <mc:Fallback>
                <p:oleObj name="Equation" r:id="rId10" imgW="1879600" imgH="850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763963"/>
                        <a:ext cx="3711575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993" name="Rectangle 9"/>
          <p:cNvSpPr>
            <a:spLocks noChangeArrowheads="1"/>
          </p:cNvSpPr>
          <p:nvPr/>
        </p:nvSpPr>
        <p:spPr bwMode="auto">
          <a:xfrm>
            <a:off x="1219200" y="5522913"/>
            <a:ext cx="7772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zh-CN" altLang="en-US" b="1" smtClean="0">
                <a:solidFill>
                  <a:srgbClr val="FF9900"/>
                </a:solidFill>
                <a:latin typeface="+mn-lt"/>
                <a:sym typeface="Symbol" panose="05050102010706020507" pitchFamily="18" charset="2"/>
              </a:rPr>
              <a:t>证明</a:t>
            </a:r>
            <a:r>
              <a:rPr lang="zh-CN" altLang="en-US" b="1" smtClean="0">
                <a:latin typeface="+mn-lt"/>
                <a:sym typeface="Symbol" panose="05050102010706020507" pitchFamily="18" charset="2"/>
              </a:rPr>
              <a:t>  利用生灭过程的极限定理即得。</a:t>
            </a:r>
            <a:endParaRPr lang="zh-CN" altLang="en-US" sz="2000" b="1" smtClean="0">
              <a:latin typeface="+mn-lt"/>
            </a:endParaRPr>
          </a:p>
        </p:txBody>
      </p:sp>
      <p:graphicFrame>
        <p:nvGraphicFramePr>
          <p:cNvPr id="2979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073879"/>
              </p:ext>
            </p:extLst>
          </p:nvPr>
        </p:nvGraphicFramePr>
        <p:xfrm>
          <a:off x="179834" y="3838575"/>
          <a:ext cx="8856662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12" imgW="5613120" imgH="1498320" progId="Equation.DSMT4">
                  <p:embed/>
                </p:oleObj>
              </mc:Choice>
              <mc:Fallback>
                <p:oleObj name="Equation" r:id="rId12" imgW="5613120" imgH="14983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34" y="3838575"/>
                        <a:ext cx="8856662" cy="2416175"/>
                      </a:xfrm>
                      <a:prstGeom prst="rect">
                        <a:avLst/>
                      </a:prstGeom>
                      <a:solidFill>
                        <a:srgbClr val="9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6324600" y="5527675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 smtClean="0">
                <a:latin typeface="+mn-lt"/>
              </a:rPr>
              <a:t>■</a:t>
            </a:r>
          </a:p>
        </p:txBody>
      </p:sp>
      <p:sp>
        <p:nvSpPr>
          <p:cNvPr id="1844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fld id="{2A9F4CA0-82C3-47C9-8C13-F5A0A31938E8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/>
              <a:t>7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979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 autoUpdateAnimBg="0" advAuto="0"/>
      <p:bldP spid="297990" grpId="0" autoUpdateAnimBg="0"/>
      <p:bldP spid="297993" grpId="0" autoUpdateAnimBg="0"/>
      <p:bldP spid="29799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52B006-628F-4C5E-92B3-1756BA3C7E9F}" type="datetime1">
              <a:rPr lang="zh-CN" altLang="en-US">
                <a:latin typeface="+mn-lt"/>
              </a:rPr>
              <a:pPr>
                <a:defRPr/>
              </a:pPr>
              <a:t>2019/11/4</a:t>
            </a:fld>
            <a:endParaRPr lang="en-US" altLang="zh-CN">
              <a:latin typeface="+mn-lt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+mn-lt"/>
              </a:rPr>
              <a:t>信息与软件工程学院　顾小丰</a:t>
            </a:r>
            <a:endParaRPr lang="en-US" altLang="zh-CN">
              <a:latin typeface="+mn-lt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平均等待对长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38250"/>
            <a:ext cx="7010400" cy="4429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ea typeface="黑体" panose="02010609060101010101" pitchFamily="49" charset="-122"/>
              </a:rPr>
              <a:t>由于</a:t>
            </a:r>
            <a:r>
              <a:rPr lang="en-US" altLang="zh-CN" sz="2400" smtClean="0">
                <a:ea typeface="黑体" panose="02010609060101010101" pitchFamily="49" charset="-122"/>
              </a:rPr>
              <a:t>M/M/c/K</a:t>
            </a:r>
            <a:r>
              <a:rPr lang="zh-CN" altLang="en-US" sz="2400" smtClean="0">
                <a:ea typeface="黑体" panose="02010609060101010101" pitchFamily="49" charset="-122"/>
              </a:rPr>
              <a:t>是损失制，损失的概率为：</a:t>
            </a:r>
          </a:p>
        </p:txBody>
      </p:sp>
      <p:graphicFrame>
        <p:nvGraphicFramePr>
          <p:cNvPr id="299012" name="Object 2"/>
          <p:cNvGraphicFramePr>
            <a:graphicFrameLocks noChangeAspect="1"/>
          </p:cNvGraphicFramePr>
          <p:nvPr/>
        </p:nvGraphicFramePr>
        <p:xfrm>
          <a:off x="6524625" y="1001713"/>
          <a:ext cx="236855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4" imgW="1193800" imgH="419100" progId="Equation.3">
                  <p:embed/>
                </p:oleObj>
              </mc:Choice>
              <mc:Fallback>
                <p:oleObj name="Equation" r:id="rId4" imgW="11938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5" y="1001713"/>
                        <a:ext cx="236855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1143000" y="1755775"/>
            <a:ext cx="777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smtClean="0">
                <a:latin typeface="+mn-lt"/>
                <a:sym typeface="Symbol" panose="05050102010706020507" pitchFamily="18" charset="2"/>
              </a:rPr>
              <a:t>单位时间内平均损失的顾客数为：</a:t>
            </a:r>
          </a:p>
        </p:txBody>
      </p:sp>
      <p:graphicFrame>
        <p:nvGraphicFramePr>
          <p:cNvPr id="299014" name="Object 3"/>
          <p:cNvGraphicFramePr>
            <a:graphicFrameLocks noChangeAspect="1"/>
          </p:cNvGraphicFramePr>
          <p:nvPr/>
        </p:nvGraphicFramePr>
        <p:xfrm>
          <a:off x="5699125" y="1700213"/>
          <a:ext cx="13017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6" imgW="609336" imgH="241195" progId="Equation.3">
                  <p:embed/>
                </p:oleObj>
              </mc:Choice>
              <mc:Fallback>
                <p:oleObj name="Equation" r:id="rId6" imgW="609336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25" y="1700213"/>
                        <a:ext cx="13017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5" name="Rectangle 7"/>
          <p:cNvSpPr>
            <a:spLocks noChangeArrowheads="1"/>
          </p:cNvSpPr>
          <p:nvPr/>
        </p:nvSpPr>
        <p:spPr bwMode="auto">
          <a:xfrm>
            <a:off x="1143000" y="2198688"/>
            <a:ext cx="777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smtClean="0">
                <a:latin typeface="+mn-lt"/>
                <a:sym typeface="Symbol" panose="05050102010706020507" pitchFamily="18" charset="2"/>
              </a:rPr>
              <a:t>单位时间内平均进入系统的顾客数为：</a:t>
            </a:r>
          </a:p>
        </p:txBody>
      </p:sp>
      <p:graphicFrame>
        <p:nvGraphicFramePr>
          <p:cNvPr id="299016" name="Object 4"/>
          <p:cNvGraphicFramePr>
            <a:graphicFrameLocks noChangeAspect="1"/>
          </p:cNvGraphicFramePr>
          <p:nvPr/>
        </p:nvGraphicFramePr>
        <p:xfrm>
          <a:off x="6307138" y="2227263"/>
          <a:ext cx="19796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8" imgW="927100" imgH="228600" progId="Equation.3">
                  <p:embed/>
                </p:oleObj>
              </mc:Choice>
              <mc:Fallback>
                <p:oleObj name="Equation" r:id="rId8" imgW="927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138" y="2227263"/>
                        <a:ext cx="197961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7" name="Rectangle 9"/>
          <p:cNvSpPr>
            <a:spLocks noChangeArrowheads="1"/>
          </p:cNvSpPr>
          <p:nvPr/>
        </p:nvSpPr>
        <p:spPr bwMode="auto">
          <a:xfrm>
            <a:off x="1143000" y="2643188"/>
            <a:ext cx="777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smtClean="0">
                <a:latin typeface="+mn-lt"/>
                <a:sym typeface="Symbol" panose="05050102010706020507" pitchFamily="18" charset="2"/>
              </a:rPr>
              <a:t>平均等待对长为（ </a:t>
            </a:r>
            <a:r>
              <a:rPr lang="en-US" altLang="zh-CN" b="1" baseline="-25000" smtClean="0">
                <a:latin typeface="+mn-lt"/>
                <a:sym typeface="Symbol" panose="05050102010706020507" pitchFamily="18" charset="2"/>
              </a:rPr>
              <a:t>c</a:t>
            </a:r>
            <a:r>
              <a:rPr lang="zh-CN" altLang="en-US" b="1" smtClean="0">
                <a:latin typeface="+mn-lt"/>
                <a:sym typeface="Symbol" panose="05050102010706020507" pitchFamily="18" charset="2"/>
              </a:rPr>
              <a:t>＝</a:t>
            </a:r>
            <a:r>
              <a:rPr lang="en-US" altLang="zh-CN" b="1" smtClean="0">
                <a:latin typeface="+mn-lt"/>
                <a:sym typeface="Symbol" panose="05050102010706020507" pitchFamily="18" charset="2"/>
              </a:rPr>
              <a:t>/c</a:t>
            </a:r>
            <a:r>
              <a:rPr lang="zh-CN" altLang="en-US" b="1" smtClean="0">
                <a:latin typeface="+mn-lt"/>
                <a:sym typeface="Symbol" panose="05050102010706020507" pitchFamily="18" charset="2"/>
              </a:rPr>
              <a:t>）</a:t>
            </a:r>
          </a:p>
        </p:txBody>
      </p:sp>
      <p:graphicFrame>
        <p:nvGraphicFramePr>
          <p:cNvPr id="299018" name="Object 5"/>
          <p:cNvGraphicFramePr>
            <a:graphicFrameLocks noChangeAspect="1"/>
          </p:cNvGraphicFramePr>
          <p:nvPr/>
        </p:nvGraphicFramePr>
        <p:xfrm>
          <a:off x="1071563" y="3071813"/>
          <a:ext cx="67786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10" imgW="3416300" imgH="457200" progId="Equation.DSMT4">
                  <p:embed/>
                </p:oleObj>
              </mc:Choice>
              <mc:Fallback>
                <p:oleObj name="Equation" r:id="rId10" imgW="34163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071813"/>
                        <a:ext cx="67786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9" name="Object 6"/>
          <p:cNvGraphicFramePr>
            <a:graphicFrameLocks noChangeAspect="1"/>
          </p:cNvGraphicFramePr>
          <p:nvPr/>
        </p:nvGraphicFramePr>
        <p:xfrm>
          <a:off x="1512888" y="3924300"/>
          <a:ext cx="564356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Equation" r:id="rId12" imgW="2844800" imgH="457200" progId="Equation.DSMT4">
                  <p:embed/>
                </p:oleObj>
              </mc:Choice>
              <mc:Fallback>
                <p:oleObj name="Equation" r:id="rId12" imgW="28448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3924300"/>
                        <a:ext cx="564356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512888" y="4768850"/>
          <a:ext cx="740727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Equation" r:id="rId14" imgW="3733800" imgH="914400" progId="Equation.DSMT4">
                  <p:embed/>
                </p:oleObj>
              </mc:Choice>
              <mc:Fallback>
                <p:oleObj name="Equation" r:id="rId14" imgW="3733800" imgH="914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4768850"/>
                        <a:ext cx="7407275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fld id="{24237D2E-CCF6-4ECC-B4D0-FBAC41990F0D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/>
              <a:t>8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 autoUpdateAnimBg="0" advAuto="0"/>
      <p:bldP spid="299013" grpId="0" autoUpdateAnimBg="0"/>
      <p:bldP spid="299015" grpId="0" autoUpdateAnimBg="0"/>
      <p:bldP spid="29901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58726D-83B1-4C7E-9D86-DADCF41F8C52}" type="datetime1">
              <a:rPr lang="zh-CN" altLang="en-US"/>
              <a:pPr>
                <a:defRPr/>
              </a:pPr>
              <a:t>2019/11/4</a:t>
            </a:fld>
            <a:endParaRPr lang="en-US" altLang="zh-CN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平均等待对长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（ </a:t>
            </a:r>
            <a:r>
              <a:rPr lang="en-US" altLang="zh-CN" baseline="-2500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≠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graphicFrame>
        <p:nvGraphicFramePr>
          <p:cNvPr id="299020" name="Object 7"/>
          <p:cNvGraphicFramePr>
            <a:graphicFrameLocks noChangeAspect="1"/>
          </p:cNvGraphicFramePr>
          <p:nvPr/>
        </p:nvGraphicFramePr>
        <p:xfrm>
          <a:off x="1552575" y="5643563"/>
          <a:ext cx="6194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4" imgW="3098800" imgH="457200" progId="Equation.DSMT4">
                  <p:embed/>
                </p:oleObj>
              </mc:Choice>
              <mc:Fallback>
                <p:oleObj name="Equation" r:id="rId4" imgW="30988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5643563"/>
                        <a:ext cx="61944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552575" y="3357563"/>
          <a:ext cx="60436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6" imgW="3022600" imgH="482600" progId="Equation.DSMT4">
                  <p:embed/>
                </p:oleObj>
              </mc:Choice>
              <mc:Fallback>
                <p:oleObj name="Equation" r:id="rId6" imgW="30226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3357563"/>
                        <a:ext cx="60436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552575" y="4525963"/>
          <a:ext cx="5764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8" imgW="2882900" imgH="457200" progId="Equation.DSMT4">
                  <p:embed/>
                </p:oleObj>
              </mc:Choice>
              <mc:Fallback>
                <p:oleObj name="Equation" r:id="rId8" imgW="28829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4525963"/>
                        <a:ext cx="57642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1143000" y="1071563"/>
          <a:ext cx="5586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10" imgW="2794000" imgH="457200" progId="Equation.DSMT4">
                  <p:embed/>
                </p:oleObj>
              </mc:Choice>
              <mc:Fallback>
                <p:oleObj name="Equation" r:id="rId10" imgW="27940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71563"/>
                        <a:ext cx="55864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552575" y="2189163"/>
          <a:ext cx="29956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12" imgW="1497950" imgH="482391" progId="Equation.DSMT4">
                  <p:embed/>
                </p:oleObj>
              </mc:Choice>
              <mc:Fallback>
                <p:oleObj name="Equation" r:id="rId12" imgW="1497950" imgH="48239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2189163"/>
                        <a:ext cx="29956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fld id="{C06C267A-6D9D-4551-BF4D-A3E3FB281C88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/>
              <a:t>9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9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</TotalTime>
  <Words>1574</Words>
  <Application>Microsoft Office PowerPoint</Application>
  <PresentationFormat>全屏显示(4:3)</PresentationFormat>
  <Paragraphs>206</Paragraphs>
  <Slides>25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黑体</vt:lpstr>
      <vt:lpstr>华文行楷</vt:lpstr>
      <vt:lpstr>宋体</vt:lpstr>
      <vt:lpstr>Symbol</vt:lpstr>
      <vt:lpstr>Times New Roman</vt:lpstr>
      <vt:lpstr>Wingdings</vt:lpstr>
      <vt:lpstr>默认设计模板</vt:lpstr>
      <vt:lpstr>BMP 图象</vt:lpstr>
      <vt:lpstr>Equation</vt:lpstr>
      <vt:lpstr>MathType 6.0 Equation</vt:lpstr>
      <vt:lpstr>随机过程与排队论</vt:lpstr>
      <vt:lpstr>上一讲内容回顾</vt:lpstr>
      <vt:lpstr>本讲主要内容</vt:lpstr>
      <vt:lpstr>§5.6  M/M/c/K混合制排队系统</vt:lpstr>
      <vt:lpstr>1.问题的叙述</vt:lpstr>
      <vt:lpstr>2.队长与等待对长</vt:lpstr>
      <vt:lpstr>定理</vt:lpstr>
      <vt:lpstr>平均等待对长</vt:lpstr>
      <vt:lpstr>平均等待对长（ c≠1）</vt:lpstr>
      <vt:lpstr>平均对长</vt:lpstr>
      <vt:lpstr>3.等待时间与逗留时间</vt:lpstr>
      <vt:lpstr>结论</vt:lpstr>
      <vt:lpstr>M/M/1/K</vt:lpstr>
      <vt:lpstr>M/M/c/c</vt:lpstr>
      <vt:lpstr>说明</vt:lpstr>
      <vt:lpstr>例1</vt:lpstr>
      <vt:lpstr>解</vt:lpstr>
      <vt:lpstr>例2</vt:lpstr>
      <vt:lpstr>解：</vt:lpstr>
      <vt:lpstr>例2(续)</vt:lpstr>
      <vt:lpstr>例3</vt:lpstr>
      <vt:lpstr>解：</vt:lpstr>
      <vt:lpstr>本节习题</vt:lpstr>
      <vt:lpstr>本讲主要内容</vt:lpstr>
      <vt:lpstr>下一讲内容预告</vt:lpstr>
    </vt:vector>
  </TitlesOfParts>
  <Company>UESTC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顾小丰</dc:creator>
  <cp:lastModifiedBy>GuXF</cp:lastModifiedBy>
  <cp:revision>65</cp:revision>
  <dcterms:created xsi:type="dcterms:W3CDTF">2002-12-17T04:12:09Z</dcterms:created>
  <dcterms:modified xsi:type="dcterms:W3CDTF">2019-11-04T01:57:40Z</dcterms:modified>
</cp:coreProperties>
</file>