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handoutMasterIdLst>
    <p:handoutMasterId r:id="rId41"/>
  </p:handoutMasterIdLst>
  <p:sldIdLst>
    <p:sldId id="257" r:id="rId2"/>
    <p:sldId id="349" r:id="rId3"/>
    <p:sldId id="313" r:id="rId4"/>
    <p:sldId id="350" r:id="rId5"/>
    <p:sldId id="351" r:id="rId6"/>
    <p:sldId id="352" r:id="rId7"/>
    <p:sldId id="353" r:id="rId8"/>
    <p:sldId id="354" r:id="rId9"/>
    <p:sldId id="355" r:id="rId10"/>
    <p:sldId id="356" r:id="rId11"/>
    <p:sldId id="357" r:id="rId12"/>
    <p:sldId id="358"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61" r:id="rId35"/>
    <p:sldId id="362" r:id="rId36"/>
    <p:sldId id="363" r:id="rId37"/>
    <p:sldId id="360" r:id="rId38"/>
    <p:sldId id="359" r:id="rId39"/>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6600CC"/>
    <a:srgbClr val="96FFFF"/>
    <a:srgbClr val="FF9900"/>
    <a:srgbClr val="FFFF00"/>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Lst>
  </p:outlineViewPr>
  <p:notesTextViewPr>
    <p:cViewPr>
      <p:scale>
        <a:sx n="100" d="100"/>
        <a:sy n="100" d="100"/>
      </p:scale>
      <p:origin x="0" y="0"/>
    </p:cViewPr>
  </p:notesTextViewPr>
  <p:notesViewPr>
    <p:cSldViewPr>
      <p:cViewPr varScale="1">
        <p:scale>
          <a:sx n="40" d="100"/>
          <a:sy n="40" d="100"/>
        </p:scale>
        <p:origin x="-154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8" Type="http://schemas.openxmlformats.org/officeDocument/2006/relationships/slide" Target="slides/slide8.xml"/><Relationship Id="rId3"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1.wmf"/><Relationship Id="rId4"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4" Type="http://schemas.openxmlformats.org/officeDocument/2006/relationships/image" Target="../media/image69.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emf"/><Relationship Id="rId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E1D59F67-299B-41A9-BD29-9DD86B6719FB}" type="slidenum">
              <a:rPr lang="en-US" altLang="zh-CN"/>
              <a:pPr>
                <a:defRPr/>
              </a:pPr>
              <a:t>‹#›</a:t>
            </a:fld>
            <a:endParaRPr lang="en-US" altLang="zh-CN"/>
          </a:p>
        </p:txBody>
      </p:sp>
    </p:spTree>
    <p:extLst>
      <p:ext uri="{BB962C8B-B14F-4D97-AF65-F5344CB8AC3E}">
        <p14:creationId xmlns:p14="http://schemas.microsoft.com/office/powerpoint/2010/main" val="971159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C06317AD-8A65-4FCE-8E5E-51983938D492}" type="slidenum">
              <a:rPr lang="en-US" altLang="zh-CN"/>
              <a:pPr>
                <a:defRPr/>
              </a:pPr>
              <a:t>‹#›</a:t>
            </a:fld>
            <a:endParaRPr lang="en-US" altLang="zh-CN"/>
          </a:p>
        </p:txBody>
      </p:sp>
    </p:spTree>
    <p:extLst>
      <p:ext uri="{BB962C8B-B14F-4D97-AF65-F5344CB8AC3E}">
        <p14:creationId xmlns:p14="http://schemas.microsoft.com/office/powerpoint/2010/main" val="1582098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432A3F6-3DCB-4688-AA69-0E88A90EBF36}" type="slidenum">
              <a:rPr lang="en-US" altLang="zh-CN"/>
              <a:pPr>
                <a:spcBef>
                  <a:spcPct val="0"/>
                </a:spcBef>
              </a:pPr>
              <a:t>1</a:t>
            </a:fld>
            <a:endParaRPr lang="en-US" altLang="zh-CN"/>
          </a:p>
        </p:txBody>
      </p:sp>
      <p:sp>
        <p:nvSpPr>
          <p:cNvPr id="7171" name="Rectangle 2"/>
          <p:cNvSpPr>
            <a:spLocks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84915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4F200D5-4685-49AC-8DF2-67BB7E5C56B6}" type="slidenum">
              <a:rPr lang="en-US" altLang="zh-CN"/>
              <a:pPr>
                <a:spcBef>
                  <a:spcPct val="0"/>
                </a:spcBef>
              </a:pPr>
              <a:t>10</a:t>
            </a:fld>
            <a:endParaRPr lang="en-US" altLang="zh-CN"/>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2346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9F1CDA6-1687-42D6-BACD-C06B22067670}" type="slidenum">
              <a:rPr lang="en-US" altLang="zh-CN"/>
              <a:pPr>
                <a:spcBef>
                  <a:spcPct val="0"/>
                </a:spcBef>
              </a:pPr>
              <a:t>11</a:t>
            </a:fld>
            <a:endParaRPr lang="en-US" altLang="zh-CN"/>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81820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D4A1D8-8F18-4915-B071-7EEAFEF07D13}" type="slidenum">
              <a:rPr lang="en-US" altLang="zh-CN"/>
              <a:pPr>
                <a:spcBef>
                  <a:spcPct val="0"/>
                </a:spcBef>
              </a:pPr>
              <a:t>12</a:t>
            </a:fld>
            <a:endParaRPr lang="en-US" altLang="zh-CN"/>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88996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D34F157-9B28-421E-8259-CB4530EC632C}" type="slidenum">
              <a:rPr lang="en-US" altLang="zh-CN"/>
              <a:pPr>
                <a:spcBef>
                  <a:spcPct val="0"/>
                </a:spcBef>
              </a:pPr>
              <a:t>13</a:t>
            </a:fld>
            <a:endParaRPr lang="en-US" altLang="zh-CN"/>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514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C76C8D-B89A-46DA-A16A-0BF29F9E9073}" type="slidenum">
              <a:rPr lang="en-US" altLang="zh-CN"/>
              <a:pPr>
                <a:spcBef>
                  <a:spcPct val="0"/>
                </a:spcBef>
              </a:pPr>
              <a:t>14</a:t>
            </a:fld>
            <a:endParaRPr lang="en-US" altLang="zh-CN"/>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27857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A23B34F-66F0-4963-9C39-E0A945AB59A4}" type="slidenum">
              <a:rPr lang="en-US" altLang="zh-CN"/>
              <a:pPr>
                <a:spcBef>
                  <a:spcPct val="0"/>
                </a:spcBef>
              </a:pPr>
              <a:t>15</a:t>
            </a:fld>
            <a:endParaRPr lang="en-US" altLang="zh-CN"/>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92777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CB21C51-E979-48D0-8764-FB38A2F9F59A}" type="slidenum">
              <a:rPr lang="en-US" altLang="zh-CN"/>
              <a:pPr>
                <a:spcBef>
                  <a:spcPct val="0"/>
                </a:spcBef>
              </a:pPr>
              <a:t>16</a:t>
            </a:fld>
            <a:endParaRPr lang="en-US" altLang="zh-CN"/>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61119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517C193-89F6-46B1-8EDC-49254DB669AB}" type="slidenum">
              <a:rPr lang="en-US" altLang="zh-CN"/>
              <a:pPr>
                <a:spcBef>
                  <a:spcPct val="0"/>
                </a:spcBef>
              </a:pPr>
              <a:t>17</a:t>
            </a:fld>
            <a:endParaRPr lang="en-US" altLang="zh-CN"/>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28949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7AA9EF-5D5D-4F21-A52C-A114CBA8DC00}" type="slidenum">
              <a:rPr lang="en-US" altLang="zh-CN"/>
              <a:pPr>
                <a:spcBef>
                  <a:spcPct val="0"/>
                </a:spcBef>
              </a:pPr>
              <a:t>18</a:t>
            </a:fld>
            <a:endParaRPr lang="en-US" altLang="zh-CN"/>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43316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C26AC48-509D-4EA1-B633-692F66FFBC12}" type="slidenum">
              <a:rPr lang="en-US" altLang="zh-CN"/>
              <a:pPr>
                <a:spcBef>
                  <a:spcPct val="0"/>
                </a:spcBef>
              </a:pPr>
              <a:t>19</a:t>
            </a:fld>
            <a:endParaRPr lang="en-US" altLang="zh-CN"/>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6313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A99DBD-F35F-4B68-AFEB-E745BB15D685}" type="slidenum">
              <a:rPr lang="en-US" altLang="zh-CN">
                <a:solidFill>
                  <a:srgbClr val="000000"/>
                </a:solidFill>
              </a:rPr>
              <a:pPr>
                <a:spcBef>
                  <a:spcPct val="0"/>
                </a:spcBef>
              </a:pPr>
              <a:t>2</a:t>
            </a:fld>
            <a:endParaRPr lang="en-US" altLang="zh-CN">
              <a:solidFill>
                <a:srgbClr val="000000"/>
              </a:solidFill>
            </a:endParaRPr>
          </a:p>
        </p:txBody>
      </p:sp>
      <p:sp>
        <p:nvSpPr>
          <p:cNvPr id="9219" name="Rectangle 2"/>
          <p:cNvSpPr>
            <a:spLocks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6666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8EFB1D-5AFE-4E47-9B4E-F50043CF4AF3}" type="slidenum">
              <a:rPr lang="en-US" altLang="zh-CN"/>
              <a:pPr>
                <a:spcBef>
                  <a:spcPct val="0"/>
                </a:spcBef>
              </a:pPr>
              <a:t>20</a:t>
            </a:fld>
            <a:endParaRPr lang="en-US" altLang="zh-CN"/>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0917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6AFA7D-970D-4A12-B7C3-0B6710759275}" type="slidenum">
              <a:rPr lang="en-US" altLang="zh-CN"/>
              <a:pPr>
                <a:spcBef>
                  <a:spcPct val="0"/>
                </a:spcBef>
              </a:pPr>
              <a:t>21</a:t>
            </a:fld>
            <a:endParaRPr lang="en-US" altLang="zh-CN"/>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25307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CEAEC2-5DDE-4897-8A9A-51052672315E}" type="slidenum">
              <a:rPr lang="en-US" altLang="zh-CN"/>
              <a:pPr>
                <a:spcBef>
                  <a:spcPct val="0"/>
                </a:spcBef>
              </a:pPr>
              <a:t>22</a:t>
            </a:fld>
            <a:endParaRPr lang="en-US" altLang="zh-CN"/>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58246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3A3DAFD-73B7-4C82-99CA-4AAD74EFCB49}" type="slidenum">
              <a:rPr lang="en-US" altLang="zh-CN"/>
              <a:pPr>
                <a:spcBef>
                  <a:spcPct val="0"/>
                </a:spcBef>
              </a:pPr>
              <a:t>23</a:t>
            </a:fld>
            <a:endParaRPr lang="en-US" altLang="zh-CN"/>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73627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25FC5D-FBB3-41BD-A7FB-CCE0879948EB}" type="slidenum">
              <a:rPr lang="en-US" altLang="zh-CN"/>
              <a:pPr>
                <a:spcBef>
                  <a:spcPct val="0"/>
                </a:spcBef>
              </a:pPr>
              <a:t>24</a:t>
            </a:fld>
            <a:endParaRPr lang="en-US" altLang="zh-CN"/>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05842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F31E78-6B03-4BBD-8418-2F244D503840}" type="slidenum">
              <a:rPr lang="en-US" altLang="zh-CN"/>
              <a:pPr>
                <a:spcBef>
                  <a:spcPct val="0"/>
                </a:spcBef>
              </a:pPr>
              <a:t>25</a:t>
            </a:fld>
            <a:endParaRPr lang="en-US" altLang="zh-CN"/>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53271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3E5CFE2-94D9-4108-BDD1-BDAB7F0C4610}" type="slidenum">
              <a:rPr lang="en-US" altLang="zh-CN"/>
              <a:pPr>
                <a:spcBef>
                  <a:spcPct val="0"/>
                </a:spcBef>
              </a:pPr>
              <a:t>26</a:t>
            </a:fld>
            <a:endParaRPr lang="en-US" altLang="zh-CN"/>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16607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EC3BDFC-A05D-421E-8B37-76C8215A5EDB}" type="slidenum">
              <a:rPr lang="en-US" altLang="zh-CN"/>
              <a:pPr>
                <a:spcBef>
                  <a:spcPct val="0"/>
                </a:spcBef>
              </a:pPr>
              <a:t>27</a:t>
            </a:fld>
            <a:endParaRPr lang="en-US" altLang="zh-CN"/>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40191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0D78FD-BA8D-4482-A4C3-CED8797CE814}" type="slidenum">
              <a:rPr lang="en-US" altLang="zh-CN"/>
              <a:pPr>
                <a:spcBef>
                  <a:spcPct val="0"/>
                </a:spcBef>
              </a:pPr>
              <a:t>28</a:t>
            </a:fld>
            <a:endParaRPr lang="en-US" altLang="zh-CN"/>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89077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D1D46A-F778-4243-B480-3EA7A773B904}" type="slidenum">
              <a:rPr lang="en-US" altLang="zh-CN"/>
              <a:pPr>
                <a:spcBef>
                  <a:spcPct val="0"/>
                </a:spcBef>
              </a:pPr>
              <a:t>29</a:t>
            </a:fld>
            <a:endParaRPr lang="en-US" altLang="zh-CN"/>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991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FED455-7A6C-4479-84C6-89B54836C86C}" type="slidenum">
              <a:rPr lang="en-US" altLang="zh-CN"/>
              <a:pPr>
                <a:spcBef>
                  <a:spcPct val="0"/>
                </a:spcBef>
              </a:pPr>
              <a:t>3</a:t>
            </a:fld>
            <a:endParaRPr lang="en-US" altLang="zh-CN"/>
          </a:p>
        </p:txBody>
      </p:sp>
      <p:sp>
        <p:nvSpPr>
          <p:cNvPr id="11267" name="Rectangle 2"/>
          <p:cNvSpPr>
            <a:spLocks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57991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176BAB8-3BA3-48D4-A510-6FE6BF4A2146}" type="slidenum">
              <a:rPr lang="en-US" altLang="zh-CN"/>
              <a:pPr>
                <a:spcBef>
                  <a:spcPct val="0"/>
                </a:spcBef>
              </a:pPr>
              <a:t>30</a:t>
            </a:fld>
            <a:endParaRPr lang="en-US" altLang="zh-CN"/>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1092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8232E5-766F-4BC9-985D-4B4CF507788F}" type="slidenum">
              <a:rPr lang="en-US" altLang="zh-CN"/>
              <a:pPr>
                <a:spcBef>
                  <a:spcPct val="0"/>
                </a:spcBef>
              </a:pPr>
              <a:t>31</a:t>
            </a:fld>
            <a:endParaRPr lang="en-US" altLang="zh-CN"/>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87392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35E4D4-0DB0-4C35-87C2-1DD223CF13C2}" type="slidenum">
              <a:rPr lang="en-US" altLang="zh-CN"/>
              <a:pPr>
                <a:spcBef>
                  <a:spcPct val="0"/>
                </a:spcBef>
              </a:pPr>
              <a:t>32</a:t>
            </a:fld>
            <a:endParaRPr lang="en-US" altLang="zh-CN"/>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71943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E3631CA-B930-451F-AAB0-3B77D01A8F50}" type="slidenum">
              <a:rPr lang="en-US" altLang="zh-CN"/>
              <a:pPr>
                <a:spcBef>
                  <a:spcPct val="0"/>
                </a:spcBef>
              </a:pPr>
              <a:t>33</a:t>
            </a:fld>
            <a:endParaRPr lang="en-US" altLang="zh-CN"/>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80491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32DF92A-185C-4D10-B9E3-0E3F26FE1AA7}" type="slidenum">
              <a:rPr lang="en-US" altLang="zh-CN"/>
              <a:pPr>
                <a:spcBef>
                  <a:spcPct val="0"/>
                </a:spcBef>
              </a:pPr>
              <a:t>34</a:t>
            </a:fld>
            <a:endParaRPr lang="en-US" altLang="zh-CN"/>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97482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B5C428F-ED98-4B7A-A17B-C01696692D55}" type="slidenum">
              <a:rPr lang="en-US" altLang="zh-CN"/>
              <a:pPr>
                <a:spcBef>
                  <a:spcPct val="0"/>
                </a:spcBef>
              </a:pPr>
              <a:t>35</a:t>
            </a:fld>
            <a:endParaRPr lang="en-US" altLang="zh-CN"/>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15403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DCC2E22-BFE0-4B30-B949-5AEEDD7E0EC4}" type="slidenum">
              <a:rPr lang="en-US" altLang="zh-CN"/>
              <a:pPr>
                <a:spcBef>
                  <a:spcPct val="0"/>
                </a:spcBef>
              </a:pPr>
              <a:t>36</a:t>
            </a:fld>
            <a:endParaRPr lang="en-US" altLang="zh-CN"/>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72352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5833EC1-44A5-4967-881A-0E2514A147BE}" type="slidenum">
              <a:rPr lang="en-US" altLang="zh-CN"/>
              <a:pPr>
                <a:spcBef>
                  <a:spcPct val="0"/>
                </a:spcBef>
              </a:pPr>
              <a:t>37</a:t>
            </a:fld>
            <a:endParaRPr lang="en-US" altLang="zh-CN"/>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418713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F3D91B0-3D85-48B8-A9AF-4EA233C94DAE}" type="slidenum">
              <a:rPr lang="en-US" altLang="zh-CN">
                <a:solidFill>
                  <a:srgbClr val="000000"/>
                </a:solidFill>
              </a:rPr>
              <a:pPr>
                <a:spcBef>
                  <a:spcPct val="0"/>
                </a:spcBef>
              </a:pPr>
              <a:t>38</a:t>
            </a:fld>
            <a:endParaRPr lang="en-US" altLang="zh-CN">
              <a:solidFill>
                <a:srgbClr val="000000"/>
              </a:solidFill>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5339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3E5D36A-D3E4-4AFF-9684-F387FF5739EA}" type="slidenum">
              <a:rPr lang="en-US" altLang="zh-CN"/>
              <a:pPr>
                <a:spcBef>
                  <a:spcPct val="0"/>
                </a:spcBef>
              </a:pPr>
              <a:t>4</a:t>
            </a:fld>
            <a:endParaRPr lang="en-US" altLang="zh-CN"/>
          </a:p>
        </p:txBody>
      </p:sp>
      <p:sp>
        <p:nvSpPr>
          <p:cNvPr id="13315" name="Rectangle 2"/>
          <p:cNvSpPr>
            <a:spLocks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0565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3B1A4A-D4C4-44C4-96AF-DFACFB3F325E}" type="slidenum">
              <a:rPr lang="en-US" altLang="zh-CN"/>
              <a:pPr>
                <a:spcBef>
                  <a:spcPct val="0"/>
                </a:spcBef>
              </a:pPr>
              <a:t>5</a:t>
            </a:fld>
            <a:endParaRPr lang="en-US" altLang="zh-CN"/>
          </a:p>
        </p:txBody>
      </p:sp>
      <p:sp>
        <p:nvSpPr>
          <p:cNvPr id="15363" name="Rectangle 2"/>
          <p:cNvSpPr>
            <a:spLocks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3925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3E2D20-EF21-4D1D-A681-CF2EE6E3ED9F}" type="slidenum">
              <a:rPr lang="en-US" altLang="zh-CN"/>
              <a:pPr>
                <a:spcBef>
                  <a:spcPct val="0"/>
                </a:spcBef>
              </a:pPr>
              <a:t>6</a:t>
            </a:fld>
            <a:endParaRPr lang="en-US" altLang="zh-CN"/>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03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DF356F-9F74-485D-8B82-88A733C5A59E}" type="slidenum">
              <a:rPr lang="en-US" altLang="zh-CN"/>
              <a:pPr>
                <a:spcBef>
                  <a:spcPct val="0"/>
                </a:spcBef>
              </a:pPr>
              <a:t>7</a:t>
            </a:fld>
            <a:endParaRPr lang="en-US" altLang="zh-CN"/>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3572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B45927F-2872-40F8-89C0-5C8E3A4C8649}" type="slidenum">
              <a:rPr lang="en-US" altLang="zh-CN"/>
              <a:pPr>
                <a:spcBef>
                  <a:spcPct val="0"/>
                </a:spcBef>
              </a:pPr>
              <a:t>8</a:t>
            </a:fld>
            <a:endParaRPr lang="en-US" altLang="zh-CN"/>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9133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D66CE1-8990-4186-AD2A-FEAC1F497CBC}" type="slidenum">
              <a:rPr lang="en-US" altLang="zh-CN"/>
              <a:pPr>
                <a:spcBef>
                  <a:spcPct val="0"/>
                </a:spcBef>
              </a:pPr>
              <a:t>9</a:t>
            </a:fld>
            <a:endParaRPr lang="en-US" altLang="zh-CN"/>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41164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userDrawn="1"/>
        </p:nvGraphicFramePr>
        <p:xfrm>
          <a:off x="3124200" y="0"/>
          <a:ext cx="2743200" cy="2506663"/>
        </p:xfrm>
        <a:graphic>
          <a:graphicData uri="http://schemas.openxmlformats.org/presentationml/2006/ole">
            <mc:AlternateContent xmlns:mc="http://schemas.openxmlformats.org/markup-compatibility/2006">
              <mc:Choice xmlns:v="urn:schemas-microsoft-com:vml" Requires="v">
                <p:oleObj spid="_x0000_s86018" name="BMP 图象" r:id="rId3" imgW="885949" imgH="809738" progId="Paint.Picture">
                  <p:embed/>
                </p:oleObj>
              </mc:Choice>
              <mc:Fallback>
                <p:oleObj name="BMP 图象" r:id="rId3" imgW="885949" imgH="8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0"/>
                        <a:ext cx="2743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 name="Rectangle 2"/>
          <p:cNvSpPr>
            <a:spLocks noGrp="1" noChangeArrowheads="1"/>
          </p:cNvSpPr>
          <p:nvPr>
            <p:ph type="ctrTitle"/>
          </p:nvPr>
        </p:nvSpPr>
        <p:spPr>
          <a:xfrm>
            <a:off x="685800" y="2552700"/>
            <a:ext cx="7772400" cy="609600"/>
          </a:xfrm>
        </p:spPr>
        <p:txBody>
          <a:bodyPr/>
          <a:lstStyle>
            <a:lvl1pPr>
              <a:defRPr/>
            </a:lvl1pPr>
          </a:lstStyle>
          <a:p>
            <a:r>
              <a:rPr lang="zh-CN" altLang="en-US"/>
              <a:t>单击此处编辑母版标题样式</a:t>
            </a:r>
          </a:p>
        </p:txBody>
      </p:sp>
      <p:sp>
        <p:nvSpPr>
          <p:cNvPr id="7171" name="Rectangle 3"/>
          <p:cNvSpPr>
            <a:spLocks noGrp="1" noChangeArrowheads="1"/>
          </p:cNvSpPr>
          <p:nvPr>
            <p:ph type="subTitle" idx="1"/>
          </p:nvPr>
        </p:nvSpPr>
        <p:spPr>
          <a:xfrm>
            <a:off x="1371600" y="3886200"/>
            <a:ext cx="6400800" cy="512763"/>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95373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eaLnBrk="1" hangingPunct="1">
              <a:defRPr/>
            </a:pPr>
            <a:endParaRPr lang="zh-CN" altLang="en-US" smtClean="0">
              <a:solidFill>
                <a:srgbClr val="000000"/>
              </a:solidFill>
            </a:endParaRPr>
          </a:p>
        </p:txBody>
      </p:sp>
      <p:pic>
        <p:nvPicPr>
          <p:cNvPr id="5" name="Picture 8" descr="minispir"/>
          <p:cNvPicPr>
            <a:picLocks noChangeAspect="1" noChangeArrowheads="1"/>
          </p:cNvPicPr>
          <p:nvPr userDrawn="1"/>
        </p:nvPicPr>
        <p:blipFill>
          <a:blip r:embed="rId3">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eaLnBrk="1" hangingPunct="1">
              <a:defRPr/>
            </a:pPr>
            <a:endParaRPr lang="zh-CN" altLang="en-US" smtClean="0">
              <a:solidFill>
                <a:srgbClr val="000000"/>
              </a:solidFill>
            </a:endParaRPr>
          </a:p>
        </p:txBody>
      </p:sp>
      <p:sp>
        <p:nvSpPr>
          <p:cNvPr id="7"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eaLnBrk="1" hangingPunct="1">
              <a:defRPr/>
            </a:pPr>
            <a:endParaRPr lang="zh-CN" altLang="en-US" smtClean="0">
              <a:solidFill>
                <a:srgbClr val="000000"/>
              </a:solidFill>
            </a:endParaRPr>
          </a:p>
        </p:txBody>
      </p:sp>
      <p:sp>
        <p:nvSpPr>
          <p:cNvPr id="8"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eaLnBrk="1" hangingPunct="1">
              <a:defRPr/>
            </a:pPr>
            <a:endParaRPr lang="zh-CN" altLang="en-US" smtClean="0">
              <a:solidFill>
                <a:srgbClr val="000000"/>
              </a:solidFill>
            </a:endParaRPr>
          </a:p>
        </p:txBody>
      </p:sp>
      <p:graphicFrame>
        <p:nvGraphicFramePr>
          <p:cNvPr id="9"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87042" name="BMP 图象" r:id="rId4" imgW="885949" imgH="809738" progId="Paint.Picture">
                  <p:embed/>
                </p:oleObj>
              </mc:Choice>
              <mc:Fallback>
                <p:oleObj name="BMP 图象" r:id="rId4" imgW="885949" imgH="8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lvl1pPr>
              <a:defRPr>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3000" y="1143000"/>
            <a:ext cx="7696200" cy="2142125"/>
          </a:xfrm>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Rectangle 4"/>
          <p:cNvSpPr>
            <a:spLocks noGrp="1" noChangeArrowheads="1"/>
          </p:cNvSpPr>
          <p:nvPr>
            <p:ph type="dt" sz="half" idx="10"/>
          </p:nvPr>
        </p:nvSpPr>
        <p:spPr/>
        <p:txBody>
          <a:bodyPr/>
          <a:lstStyle>
            <a:lvl1pPr>
              <a:defRPr smtClean="0"/>
            </a:lvl1pPr>
          </a:lstStyle>
          <a:p>
            <a:pPr>
              <a:defRPr/>
            </a:pPr>
            <a:fld id="{6B8A2B77-F98B-4726-9A30-DAC098724BCD}" type="datetime1">
              <a:rPr lang="zh-CN" altLang="en-US"/>
              <a:pPr>
                <a:defRPr/>
              </a:pPr>
              <a:t>2018/12/13</a:t>
            </a:fld>
            <a:endParaRPr lang="en-US" altLang="zh-CN"/>
          </a:p>
        </p:txBody>
      </p:sp>
      <p:sp>
        <p:nvSpPr>
          <p:cNvPr id="11" name="Rectangle 5"/>
          <p:cNvSpPr>
            <a:spLocks noGrp="1" noChangeArrowheads="1"/>
          </p:cNvSpPr>
          <p:nvPr>
            <p:ph type="ftr" sz="quarter" idx="11"/>
          </p:nvPr>
        </p:nvSpPr>
        <p:spPr/>
        <p:txBody>
          <a:bodyPr/>
          <a:lstStyle>
            <a:lvl1pPr>
              <a:defRPr/>
            </a:lvl1pPr>
          </a:lstStyle>
          <a:p>
            <a:pPr>
              <a:defRPr/>
            </a:pPr>
            <a:r>
              <a:rPr lang="zh-CN" altLang="en-US"/>
              <a:t>信息与软件工程学院  顾小丰</a:t>
            </a:r>
            <a:endParaRPr lang="en-US" altLang="zh-CN"/>
          </a:p>
        </p:txBody>
      </p:sp>
      <p:sp>
        <p:nvSpPr>
          <p:cNvPr id="12" name="Rectangle 6"/>
          <p:cNvSpPr>
            <a:spLocks noGrp="1" noChangeArrowheads="1"/>
          </p:cNvSpPr>
          <p:nvPr>
            <p:ph type="sldNum" sz="quarter" idx="12"/>
          </p:nvPr>
        </p:nvSpPr>
        <p:spPr/>
        <p:txBody>
          <a:bodyPr/>
          <a:lstStyle>
            <a:lvl1pPr>
              <a:defRPr dirty="0" smtClean="0"/>
            </a:lvl1pPr>
          </a:lstStyle>
          <a:p>
            <a:pPr>
              <a:defRPr/>
            </a:pPr>
            <a:r>
              <a:rPr lang="en-US" altLang="zh-CN"/>
              <a:t>38</a:t>
            </a:r>
            <a:r>
              <a:rPr lang="zh-CN" altLang="en-US"/>
              <a:t>－</a:t>
            </a:r>
            <a:fld id="{A6B5973F-1202-48DF-B863-2C8B110135FA}" type="slidenum">
              <a:rPr lang="zh-CN" altLang="en-US"/>
              <a:pPr>
                <a:defRPr/>
              </a:pPr>
              <a:t>‹#›</a:t>
            </a:fld>
            <a:endParaRPr lang="zh-CN" altLang="en-US"/>
          </a:p>
        </p:txBody>
      </p:sp>
    </p:spTree>
    <p:extLst>
      <p:ext uri="{BB962C8B-B14F-4D97-AF65-F5344CB8AC3E}">
        <p14:creationId xmlns:p14="http://schemas.microsoft.com/office/powerpoint/2010/main" val="32934534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2.png"/><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3429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116013" y="1143000"/>
            <a:ext cx="76962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p:txBody>
      </p:sp>
      <p:sp>
        <p:nvSpPr>
          <p:cNvPr id="1028"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eaLnBrk="1" hangingPunct="1">
              <a:defRPr/>
            </a:pPr>
            <a:endParaRPr lang="zh-CN" altLang="en-US" smtClean="0">
              <a:solidFill>
                <a:srgbClr val="000000"/>
              </a:solidFill>
            </a:endParaRPr>
          </a:p>
        </p:txBody>
      </p:sp>
      <p:pic>
        <p:nvPicPr>
          <p:cNvPr id="1029" name="Picture 8" descr="minispir"/>
          <p:cNvPicPr>
            <a:picLocks noChangeAspect="1" noChangeArrowheads="1"/>
          </p:cNvPicPr>
          <p:nvPr userDrawn="1"/>
        </p:nvPicPr>
        <p:blipFill>
          <a:blip r:embed="rId5">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eaLnBrk="1" hangingPunct="1">
              <a:defRPr/>
            </a:pPr>
            <a:endParaRPr lang="zh-CN" altLang="en-US" smtClean="0">
              <a:solidFill>
                <a:srgbClr val="000000"/>
              </a:solidFill>
            </a:endParaRPr>
          </a:p>
        </p:txBody>
      </p:sp>
      <p:sp>
        <p:nvSpPr>
          <p:cNvPr id="1031"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eaLnBrk="1" hangingPunct="1">
              <a:defRPr/>
            </a:pPr>
            <a:endParaRPr lang="zh-CN" altLang="en-US" smtClean="0">
              <a:solidFill>
                <a:srgbClr val="000000"/>
              </a:solidFill>
            </a:endParaRPr>
          </a:p>
        </p:txBody>
      </p:sp>
      <p:sp>
        <p:nvSpPr>
          <p:cNvPr id="1032"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黑体" pitchFamily="2" charset="-122"/>
              </a:defRPr>
            </a:lvl1pPr>
            <a:lvl2pPr marL="742950" indent="-285750" eaLnBrk="0" hangingPunct="0">
              <a:defRPr kumimoji="1" sz="2400">
                <a:solidFill>
                  <a:schemeClr val="tx1"/>
                </a:solidFill>
                <a:latin typeface="Times New Roman" pitchFamily="18" charset="0"/>
                <a:ea typeface="黑体" pitchFamily="2" charset="-122"/>
              </a:defRPr>
            </a:lvl2pPr>
            <a:lvl3pPr marL="1143000" indent="-228600" eaLnBrk="0" hangingPunct="0">
              <a:defRPr kumimoji="1" sz="2400">
                <a:solidFill>
                  <a:schemeClr val="tx1"/>
                </a:solidFill>
                <a:latin typeface="Times New Roman" pitchFamily="18" charset="0"/>
                <a:ea typeface="黑体" pitchFamily="2" charset="-122"/>
              </a:defRPr>
            </a:lvl3pPr>
            <a:lvl4pPr marL="1600200" indent="-228600" eaLnBrk="0" hangingPunct="0">
              <a:defRPr kumimoji="1" sz="2400">
                <a:solidFill>
                  <a:schemeClr val="tx1"/>
                </a:solidFill>
                <a:latin typeface="Times New Roman" pitchFamily="18" charset="0"/>
                <a:ea typeface="黑体" pitchFamily="2" charset="-122"/>
              </a:defRPr>
            </a:lvl4pPr>
            <a:lvl5pPr marL="2057400" indent="-228600" eaLnBrk="0" hangingPunct="0">
              <a:defRPr kumimoji="1"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2" charset="-122"/>
              </a:defRPr>
            </a:lvl9pPr>
          </a:lstStyle>
          <a:p>
            <a:pPr eaLnBrk="1" hangingPunct="1">
              <a:defRPr/>
            </a:pPr>
            <a:endParaRPr lang="zh-CN" altLang="en-US" smtClean="0">
              <a:solidFill>
                <a:srgbClr val="000000"/>
              </a:solidFill>
            </a:endParaRPr>
          </a:p>
        </p:txBody>
      </p:sp>
      <p:graphicFrame>
        <p:nvGraphicFramePr>
          <p:cNvPr id="1033"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037" name="BMP 图象" r:id="rId6" imgW="885949" imgH="809738" progId="Paint.Picture">
                  <p:embed/>
                </p:oleObj>
              </mc:Choice>
              <mc:Fallback>
                <p:oleObj name="BMP 图象" r:id="rId6" imgW="885949" imgH="809738" progId="Paint.Picture">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4"/>
          <p:cNvSpPr>
            <a:spLocks noGrp="1" noChangeArrowheads="1"/>
          </p:cNvSpPr>
          <p:nvPr>
            <p:ph type="dt" sz="half" idx="2"/>
          </p:nvPr>
        </p:nvSpPr>
        <p:spPr bwMode="auto">
          <a:xfrm>
            <a:off x="1143000" y="6569075"/>
            <a:ext cx="16764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eaLnBrk="1" hangingPunct="1">
              <a:defRPr sz="1800" b="1" smtClean="0">
                <a:solidFill>
                  <a:srgbClr val="00FF00"/>
                </a:solidFill>
                <a:latin typeface="+mn-ea"/>
                <a:ea typeface="+mn-ea"/>
              </a:defRPr>
            </a:lvl1pPr>
          </a:lstStyle>
          <a:p>
            <a:pPr>
              <a:defRPr/>
            </a:pPr>
            <a:fld id="{3994BA00-60C9-4810-A15E-B797D157642B}" type="datetime1">
              <a:rPr lang="zh-CN" altLang="en-US"/>
              <a:pPr>
                <a:defRPr/>
              </a:pPr>
              <a:t>2018/12/13</a:t>
            </a:fld>
            <a:endParaRPr lang="en-US" altLang="zh-CN"/>
          </a:p>
        </p:txBody>
      </p:sp>
      <p:sp>
        <p:nvSpPr>
          <p:cNvPr id="4" name="Rectangle 5"/>
          <p:cNvSpPr>
            <a:spLocks noGrp="1" noChangeArrowheads="1"/>
          </p:cNvSpPr>
          <p:nvPr>
            <p:ph type="ftr" sz="quarter" idx="3"/>
          </p:nvPr>
        </p:nvSpPr>
        <p:spPr bwMode="auto">
          <a:xfrm>
            <a:off x="2819400" y="6569075"/>
            <a:ext cx="4191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1" hangingPunct="1">
              <a:defRPr sz="1800" b="1">
                <a:solidFill>
                  <a:srgbClr val="00FF00"/>
                </a:solidFill>
                <a:latin typeface="+mn-ea"/>
                <a:ea typeface="+mn-ea"/>
              </a:defRPr>
            </a:lvl1pPr>
          </a:lstStyle>
          <a:p>
            <a:pPr>
              <a:defRPr/>
            </a:pPr>
            <a:r>
              <a:rPr lang="zh-CN" altLang="en-US"/>
              <a:t>信息与软件工程学院  顾小丰</a:t>
            </a:r>
            <a:endParaRPr lang="en-US" altLang="zh-CN"/>
          </a:p>
        </p:txBody>
      </p:sp>
      <p:sp>
        <p:nvSpPr>
          <p:cNvPr id="2" name="Rectangle 6"/>
          <p:cNvSpPr>
            <a:spLocks noGrp="1" noChangeArrowheads="1"/>
          </p:cNvSpPr>
          <p:nvPr>
            <p:ph type="sldNum" sz="quarter" idx="4"/>
          </p:nvPr>
        </p:nvSpPr>
        <p:spPr bwMode="auto">
          <a:xfrm>
            <a:off x="7086600" y="6569075"/>
            <a:ext cx="1524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1800" b="1" smtClean="0">
                <a:solidFill>
                  <a:srgbClr val="00FF00"/>
                </a:solidFill>
                <a:latin typeface="宋体" panose="02010600030101010101" pitchFamily="2" charset="-122"/>
                <a:ea typeface="宋体" panose="02010600030101010101" pitchFamily="2" charset="-122"/>
              </a:defRPr>
            </a:lvl1pPr>
          </a:lstStyle>
          <a:p>
            <a:pPr>
              <a:defRPr/>
            </a:pPr>
            <a:r>
              <a:rPr lang="en-US" altLang="zh-CN"/>
              <a:t>44</a:t>
            </a:r>
            <a:r>
              <a:rPr lang="zh-CN" altLang="en-US"/>
              <a:t>－</a:t>
            </a:r>
            <a:fld id="{4A82E30A-119C-49AC-9AEB-79EDB22AE33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Lst>
  <p:hf hdr="0"/>
  <p:txStyles>
    <p:titleStyle>
      <a:lvl1pPr algn="ctr" rtl="0" eaLnBrk="0" fontAlgn="base" hangingPunct="0">
        <a:spcBef>
          <a:spcPct val="0"/>
        </a:spcBef>
        <a:spcAft>
          <a:spcPct val="0"/>
        </a:spcAft>
        <a:defRPr kumimoji="1" sz="4000" b="1">
          <a:solidFill>
            <a:srgbClr val="CC00CC"/>
          </a:solidFill>
          <a:latin typeface="+mn-lt"/>
          <a:ea typeface="黑体" pitchFamily="2" charset="-122"/>
          <a:cs typeface="+mj-cs"/>
        </a:defRPr>
      </a:lvl1pPr>
      <a:lvl2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2pPr>
      <a:lvl3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3pPr>
      <a:lvl4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4pPr>
      <a:lvl5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5pPr>
      <a:lvl6pPr marL="457200" algn="ctr" rtl="0" fontAlgn="base">
        <a:spcBef>
          <a:spcPct val="0"/>
        </a:spcBef>
        <a:spcAft>
          <a:spcPct val="0"/>
        </a:spcAft>
        <a:defRPr kumimoji="1" sz="4000" b="1">
          <a:solidFill>
            <a:srgbClr val="CC00CC"/>
          </a:solidFill>
          <a:latin typeface="Times New Roman" pitchFamily="18" charset="0"/>
          <a:ea typeface="宋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宋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宋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宋体" pitchFamily="2" charset="-122"/>
        </a:defRPr>
      </a:lvl9pPr>
    </p:titleStyle>
    <p:bodyStyle>
      <a:lvl1pPr marL="533400" indent="-533400" algn="l" rtl="0" eaLnBrk="0" fontAlgn="base" hangingPunct="0">
        <a:lnSpc>
          <a:spcPct val="120000"/>
        </a:lnSpc>
        <a:spcBef>
          <a:spcPct val="0"/>
        </a:spcBef>
        <a:spcAft>
          <a:spcPct val="0"/>
        </a:spcAft>
        <a:buClr>
          <a:srgbClr val="00FF00"/>
        </a:buClr>
        <a:buFont typeface="Wingdings" panose="05000000000000000000" pitchFamily="2" charset="2"/>
        <a:buAutoNum type="arabicPeriod"/>
        <a:defRPr kumimoji="1" sz="2800" b="1">
          <a:solidFill>
            <a:schemeClr val="tx1"/>
          </a:solidFill>
          <a:latin typeface="+mn-lt"/>
          <a:ea typeface="黑体" pitchFamily="2" charset="-122"/>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黑体" pitchFamily="2" charset="-122"/>
        </a:defRPr>
      </a:lvl2pPr>
      <a:lvl3pPr marL="1371600" indent="-457200" algn="l" rtl="0" eaLnBrk="0" fontAlgn="base" hangingPunct="0">
        <a:spcBef>
          <a:spcPct val="20000"/>
        </a:spcBef>
        <a:spcAft>
          <a:spcPct val="0"/>
        </a:spcAft>
        <a:buChar char="•"/>
        <a:defRPr kumimoji="1" sz="2400">
          <a:solidFill>
            <a:schemeClr val="tx1"/>
          </a:solidFill>
          <a:latin typeface="+mn-lt"/>
          <a:ea typeface="+mn-ea"/>
        </a:defRPr>
      </a:lvl3pPr>
      <a:lvl4pPr marL="1752600" indent="-381000" algn="l" rtl="0" eaLnBrk="0" fontAlgn="base" hangingPunct="0">
        <a:spcBef>
          <a:spcPct val="20000"/>
        </a:spcBef>
        <a:spcAft>
          <a:spcPct val="0"/>
        </a:spcAft>
        <a:buChar char="–"/>
        <a:defRPr kumimoji="1" sz="2000">
          <a:solidFill>
            <a:schemeClr val="tx1"/>
          </a:solidFill>
          <a:latin typeface="+mn-lt"/>
          <a:ea typeface="+mn-ea"/>
        </a:defRPr>
      </a:lvl4pPr>
      <a:lvl5pPr marL="2209800" indent="-381000" algn="l" rtl="0" eaLnBrk="0" fontAlgn="base" hangingPunct="0">
        <a:spcBef>
          <a:spcPct val="20000"/>
        </a:spcBef>
        <a:spcAft>
          <a:spcPct val="0"/>
        </a:spcAft>
        <a:buChar char="»"/>
        <a:defRPr kumimoji="1" sz="2000">
          <a:solidFill>
            <a:schemeClr val="tx1"/>
          </a:solidFill>
          <a:latin typeface="+mn-lt"/>
          <a:ea typeface="+mn-ea"/>
        </a:defRPr>
      </a:lvl5pPr>
      <a:lvl6pPr marL="2667000" indent="-381000" algn="l" rtl="0" fontAlgn="base">
        <a:spcBef>
          <a:spcPct val="20000"/>
        </a:spcBef>
        <a:spcAft>
          <a:spcPct val="0"/>
        </a:spcAft>
        <a:buChar char="»"/>
        <a:defRPr kumimoji="1" sz="2000">
          <a:solidFill>
            <a:schemeClr val="tx1"/>
          </a:solidFill>
          <a:latin typeface="+mn-lt"/>
          <a:ea typeface="+mn-ea"/>
        </a:defRPr>
      </a:lvl6pPr>
      <a:lvl7pPr marL="3124200" indent="-381000" algn="l" rtl="0" fontAlgn="base">
        <a:spcBef>
          <a:spcPct val="20000"/>
        </a:spcBef>
        <a:spcAft>
          <a:spcPct val="0"/>
        </a:spcAft>
        <a:buChar char="»"/>
        <a:defRPr kumimoji="1" sz="2000">
          <a:solidFill>
            <a:schemeClr val="tx1"/>
          </a:solidFill>
          <a:latin typeface="+mn-lt"/>
          <a:ea typeface="+mn-ea"/>
        </a:defRPr>
      </a:lvl7pPr>
      <a:lvl8pPr marL="3581400" indent="-381000" algn="l" rtl="0" fontAlgn="base">
        <a:spcBef>
          <a:spcPct val="20000"/>
        </a:spcBef>
        <a:spcAft>
          <a:spcPct val="0"/>
        </a:spcAft>
        <a:buChar char="»"/>
        <a:defRPr kumimoji="1" sz="2000">
          <a:solidFill>
            <a:schemeClr val="tx1"/>
          </a:solidFill>
          <a:latin typeface="+mn-lt"/>
          <a:ea typeface="+mn-ea"/>
        </a:defRPr>
      </a:lvl8pPr>
      <a:lvl9pPr marL="4038600" indent="-3810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0.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4.bin"/><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2.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image" Target="../media/image25.wmf"/><Relationship Id="rId4" Type="http://schemas.openxmlformats.org/officeDocument/2006/relationships/oleObject" Target="../embeddings/oleObject25.bin"/><Relationship Id="rId9" Type="http://schemas.openxmlformats.org/officeDocument/2006/relationships/image" Target="../media/image27.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8.wmf"/><Relationship Id="rId4"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29.wmf"/><Relationship Id="rId4"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7.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31.wmf"/><Relationship Id="rId4" Type="http://schemas.openxmlformats.org/officeDocument/2006/relationships/oleObject" Target="../embeddings/oleObject31.bin"/><Relationship Id="rId9" Type="http://schemas.openxmlformats.org/officeDocument/2006/relationships/image" Target="../media/image3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8.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5.bin"/><Relationship Id="rId5" Type="http://schemas.openxmlformats.org/officeDocument/2006/relationships/image" Target="../media/image29.wmf"/><Relationship Id="rId4" Type="http://schemas.openxmlformats.org/officeDocument/2006/relationships/oleObject" Target="../embeddings/oleObject34.bin"/><Relationship Id="rId9" Type="http://schemas.openxmlformats.org/officeDocument/2006/relationships/image" Target="../media/image35.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6.wmf"/><Relationship Id="rId4"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20.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9.bin"/><Relationship Id="rId11" Type="http://schemas.openxmlformats.org/officeDocument/2006/relationships/image" Target="../media/image39.wmf"/><Relationship Id="rId5" Type="http://schemas.openxmlformats.org/officeDocument/2006/relationships/image" Target="../media/image31.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3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4.wmf"/><Relationship Id="rId3" Type="http://schemas.openxmlformats.org/officeDocument/2006/relationships/notesSlide" Target="../notesSlides/notesSlide21.xml"/><Relationship Id="rId7" Type="http://schemas.openxmlformats.org/officeDocument/2006/relationships/image" Target="../media/image41.wmf"/><Relationship Id="rId12"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3.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5.wmf"/><Relationship Id="rId4" Type="http://schemas.openxmlformats.org/officeDocument/2006/relationships/oleObject" Target="../embeddings/oleObject4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9.bin"/><Relationship Id="rId5" Type="http://schemas.openxmlformats.org/officeDocument/2006/relationships/image" Target="../media/image46.wmf"/><Relationship Id="rId4"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1.bin"/><Relationship Id="rId5" Type="http://schemas.openxmlformats.org/officeDocument/2006/relationships/image" Target="../media/image48.wmf"/><Relationship Id="rId4" Type="http://schemas.openxmlformats.org/officeDocument/2006/relationships/oleObject" Target="../embeddings/oleObject50.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26.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3.bin"/><Relationship Id="rId5" Type="http://schemas.openxmlformats.org/officeDocument/2006/relationships/image" Target="../media/image50.wmf"/><Relationship Id="rId4" Type="http://schemas.openxmlformats.org/officeDocument/2006/relationships/oleObject" Target="../embeddings/oleObject52.bin"/><Relationship Id="rId9" Type="http://schemas.openxmlformats.org/officeDocument/2006/relationships/image" Target="../media/image5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27.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6.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5.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61.wmf"/><Relationship Id="rId3" Type="http://schemas.openxmlformats.org/officeDocument/2006/relationships/notesSlide" Target="../notesSlides/notesSlide28.xml"/><Relationship Id="rId7" Type="http://schemas.openxmlformats.org/officeDocument/2006/relationships/image" Target="../media/image58.wmf"/><Relationship Id="rId12"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0.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59.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29.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5.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30.xml"/><Relationship Id="rId7"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9.bin"/><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8.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73.bin"/><Relationship Id="rId5" Type="http://schemas.openxmlformats.org/officeDocument/2006/relationships/image" Target="../media/image70.emf"/><Relationship Id="rId4" Type="http://schemas.openxmlformats.org/officeDocument/2006/relationships/oleObject" Target="../embeddings/oleObject7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33.xml"/><Relationship Id="rId7" Type="http://schemas.openxmlformats.org/officeDocument/2006/relationships/image" Target="../media/image73.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75.bin"/><Relationship Id="rId5" Type="http://schemas.openxmlformats.org/officeDocument/2006/relationships/image" Target="../media/image72.emf"/><Relationship Id="rId4" Type="http://schemas.openxmlformats.org/officeDocument/2006/relationships/oleObject" Target="../embeddings/oleObject74.bin"/><Relationship Id="rId9" Type="http://schemas.openxmlformats.org/officeDocument/2006/relationships/image" Target="../media/image74.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34.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78.bin"/><Relationship Id="rId5" Type="http://schemas.openxmlformats.org/officeDocument/2006/relationships/image" Target="../media/image75.wmf"/><Relationship Id="rId4" Type="http://schemas.openxmlformats.org/officeDocument/2006/relationships/oleObject" Target="../embeddings/oleObject77.bin"/><Relationship Id="rId9" Type="http://schemas.openxmlformats.org/officeDocument/2006/relationships/image" Target="../media/image77.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35.xml"/><Relationship Id="rId7"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81.bin"/><Relationship Id="rId11" Type="http://schemas.openxmlformats.org/officeDocument/2006/relationships/image" Target="../media/image81.wmf"/><Relationship Id="rId5" Type="http://schemas.openxmlformats.org/officeDocument/2006/relationships/image" Target="../media/image78.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80.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notesSlide" Target="../notesSlides/notesSlide36.xml"/><Relationship Id="rId7" Type="http://schemas.openxmlformats.org/officeDocument/2006/relationships/image" Target="../media/image83.wmf"/><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85.bin"/><Relationship Id="rId11" Type="http://schemas.openxmlformats.org/officeDocument/2006/relationships/oleObject" Target="../embeddings/oleObject88.bin"/><Relationship Id="rId5" Type="http://schemas.openxmlformats.org/officeDocument/2006/relationships/image" Target="../media/image82.wmf"/><Relationship Id="rId10" Type="http://schemas.openxmlformats.org/officeDocument/2006/relationships/image" Target="../media/image84.wmf"/><Relationship Id="rId4" Type="http://schemas.openxmlformats.org/officeDocument/2006/relationships/oleObject" Target="../embeddings/oleObject84.bin"/><Relationship Id="rId9" Type="http://schemas.openxmlformats.org/officeDocument/2006/relationships/oleObject" Target="../embeddings/oleObject8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8.emf"/><Relationship Id="rId3" Type="http://schemas.openxmlformats.org/officeDocument/2006/relationships/notesSlide" Target="../notesSlides/notesSlide9.xml"/><Relationship Id="rId7" Type="http://schemas.openxmlformats.org/officeDocument/2006/relationships/image" Target="../media/image15.wmf"/><Relationship Id="rId12"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590800"/>
            <a:ext cx="8534400" cy="1219200"/>
          </a:xfrm>
        </p:spPr>
        <p:txBody>
          <a:bodyPr/>
          <a:lstStyle/>
          <a:p>
            <a:pPr eaLnBrk="1" hangingPunct="1"/>
            <a:r>
              <a:rPr lang="zh-CN" altLang="en-US" sz="8000" smtClean="0">
                <a:ea typeface="华文行楷" panose="02010800040101010101" pitchFamily="2" charset="-122"/>
              </a:rPr>
              <a:t>随机过程与排队论</a:t>
            </a:r>
          </a:p>
        </p:txBody>
      </p:sp>
      <p:sp>
        <p:nvSpPr>
          <p:cNvPr id="3075" name="Rectangle 3"/>
          <p:cNvSpPr>
            <a:spLocks noGrp="1" noChangeArrowheads="1"/>
          </p:cNvSpPr>
          <p:nvPr>
            <p:ph type="subTitle" idx="1"/>
          </p:nvPr>
        </p:nvSpPr>
        <p:spPr>
          <a:xfrm>
            <a:off x="762000" y="4038600"/>
            <a:ext cx="7772400" cy="2635250"/>
          </a:xfrm>
        </p:spPr>
        <p:txBody>
          <a:bodyPr/>
          <a:lstStyle/>
          <a:p>
            <a:pPr eaLnBrk="1" hangingPunct="1"/>
            <a:r>
              <a:rPr lang="zh-CN" altLang="en-US" sz="3600" smtClean="0">
                <a:solidFill>
                  <a:srgbClr val="0000CC"/>
                </a:solidFill>
                <a:ea typeface="华文行楷" panose="02010800040101010101" pitchFamily="2" charset="-122"/>
              </a:rPr>
              <a:t>信息与软件工程学院</a:t>
            </a:r>
          </a:p>
          <a:p>
            <a:pPr eaLnBrk="1" hangingPunct="1"/>
            <a:r>
              <a:rPr lang="zh-CN" altLang="en-US" sz="3600" smtClean="0">
                <a:solidFill>
                  <a:srgbClr val="CC00CC"/>
                </a:solidFill>
                <a:ea typeface="华文行楷" panose="02010800040101010101" pitchFamily="2" charset="-122"/>
              </a:rPr>
              <a:t>顾小丰</a:t>
            </a:r>
          </a:p>
          <a:p>
            <a:pPr eaLnBrk="1" hangingPunct="1"/>
            <a:r>
              <a:rPr lang="en-US" altLang="zh-CN" sz="3600" smtClean="0">
                <a:solidFill>
                  <a:srgbClr val="6600CC"/>
                </a:solidFill>
                <a:ea typeface="华文行楷" panose="02010800040101010101" pitchFamily="2" charset="-122"/>
              </a:rPr>
              <a:t>Email</a:t>
            </a:r>
            <a:r>
              <a:rPr lang="zh-CN" altLang="en-US" sz="3600" smtClean="0">
                <a:solidFill>
                  <a:srgbClr val="6600CC"/>
                </a:solidFill>
                <a:ea typeface="华文行楷" panose="02010800040101010101" pitchFamily="2" charset="-122"/>
              </a:rPr>
              <a:t>：</a:t>
            </a:r>
            <a:r>
              <a:rPr lang="en-US" altLang="zh-CN" sz="3600" smtClean="0">
                <a:solidFill>
                  <a:srgbClr val="6600CC"/>
                </a:solidFill>
                <a:ea typeface="华文行楷" panose="02010800040101010101" pitchFamily="2" charset="-122"/>
              </a:rPr>
              <a:t>guxf@uestc.edu.cn</a:t>
            </a:r>
          </a:p>
          <a:p>
            <a:pPr eaLnBrk="1" hangingPunct="1"/>
            <a:fld id="{AD90997C-00EB-4CA2-947F-E67DB8284599}" type="datetime3">
              <a:rPr lang="zh-CN" altLang="en-US" sz="3600" smtClean="0">
                <a:solidFill>
                  <a:srgbClr val="6600CC"/>
                </a:solidFill>
                <a:ea typeface="华文行楷" panose="02010800040101010101" pitchFamily="2" charset="-122"/>
              </a:rPr>
              <a:pPr eaLnBrk="1" hangingPunct="1"/>
              <a:t>2018年12月13日星期四</a:t>
            </a:fld>
            <a:endParaRPr lang="en-US" altLang="zh-CN" sz="3600" smtClean="0">
              <a:solidFill>
                <a:srgbClr val="6600CC"/>
              </a:solidFill>
              <a:ea typeface="华文行楷"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74"/>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p:cTn id="13" dur="1000" fill="hold"/>
                                        <p:tgtEl>
                                          <p:spTgt spid="3075">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075">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07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075">
                                            <p:txEl>
                                              <p:pRg st="0" end="0"/>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3075">
                                            <p:txEl>
                                              <p:pRg st="1" end="1"/>
                                            </p:txEl>
                                          </p:spTgt>
                                        </p:tgtEl>
                                        <p:attrNameLst>
                                          <p:attrName>style.visibility</p:attrName>
                                        </p:attrNameLst>
                                      </p:cBhvr>
                                      <p:to>
                                        <p:strVal val="visible"/>
                                      </p:to>
                                    </p:set>
                                    <p:anim calcmode="lin" valueType="num">
                                      <p:cBhvr>
                                        <p:cTn id="19" dur="1000" fill="hold"/>
                                        <p:tgtEl>
                                          <p:spTgt spid="3075">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075">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07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075">
                                            <p:txEl>
                                              <p:pRg st="1" end="1"/>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3075">
                                            <p:txEl>
                                              <p:pRg st="2" end="2"/>
                                            </p:txEl>
                                          </p:spTgt>
                                        </p:tgtEl>
                                        <p:attrNameLst>
                                          <p:attrName>style.visibility</p:attrName>
                                        </p:attrNameLst>
                                      </p:cBhvr>
                                      <p:to>
                                        <p:strVal val="visible"/>
                                      </p:to>
                                    </p:set>
                                    <p:anim calcmode="lin" valueType="num">
                                      <p:cBhvr>
                                        <p:cTn id="25" dur="1000" fill="hold"/>
                                        <p:tgtEl>
                                          <p:spTgt spid="3075">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075">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07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075">
                                            <p:txEl>
                                              <p:pRg st="2" end="2"/>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3075">
                                            <p:txEl>
                                              <p:pRg st="3" end="3"/>
                                            </p:txEl>
                                          </p:spTgt>
                                        </p:tgtEl>
                                        <p:attrNameLst>
                                          <p:attrName>style.visibility</p:attrName>
                                        </p:attrNameLst>
                                      </p:cBhvr>
                                      <p:to>
                                        <p:strVal val="visible"/>
                                      </p:to>
                                    </p:set>
                                    <p:anim calcmode="lin" valueType="num">
                                      <p:cBhvr>
                                        <p:cTn id="31" dur="1000" fill="hold"/>
                                        <p:tgtEl>
                                          <p:spTgt spid="307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07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07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07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结论</a:t>
            </a:r>
          </a:p>
        </p:txBody>
      </p:sp>
      <p:sp>
        <p:nvSpPr>
          <p:cNvPr id="275459" name="Rectangle 3"/>
          <p:cNvSpPr>
            <a:spLocks noGrp="1" noChangeArrowheads="1"/>
          </p:cNvSpPr>
          <p:nvPr>
            <p:ph idx="1"/>
          </p:nvPr>
        </p:nvSpPr>
        <p:spPr>
          <a:xfrm>
            <a:off x="1143000" y="1162050"/>
            <a:ext cx="3657600" cy="438150"/>
          </a:xfrm>
        </p:spPr>
        <p:txBody>
          <a:bodyPr/>
          <a:lstStyle/>
          <a:p>
            <a:pPr eaLnBrk="1" hangingPunct="1">
              <a:buFont typeface="Wingdings" panose="05000000000000000000" pitchFamily="2" charset="2"/>
              <a:buNone/>
            </a:pPr>
            <a:r>
              <a:rPr lang="zh-CN" altLang="en-US" sz="2400" smtClean="0">
                <a:solidFill>
                  <a:srgbClr val="0000FF"/>
                </a:solidFill>
                <a:ea typeface="黑体" panose="02010609060101010101" pitchFamily="49" charset="-122"/>
              </a:rPr>
              <a:t>在</a:t>
            </a:r>
            <a:r>
              <a:rPr lang="en-US" altLang="zh-CN" sz="2400" smtClean="0">
                <a:solidFill>
                  <a:srgbClr val="0000FF"/>
                </a:solidFill>
                <a:ea typeface="黑体" panose="02010609060101010101" pitchFamily="49" charset="-122"/>
              </a:rPr>
              <a:t>Ⅰ</a:t>
            </a:r>
            <a:r>
              <a:rPr lang="zh-CN" altLang="en-US" sz="2400" smtClean="0">
                <a:solidFill>
                  <a:srgbClr val="0000FF"/>
                </a:solidFill>
                <a:ea typeface="黑体" panose="02010609060101010101" pitchFamily="49" charset="-122"/>
              </a:rPr>
              <a:t>号台的平均对长</a:t>
            </a:r>
            <a:endParaRPr lang="zh-CN" altLang="en-US" sz="2400" smtClean="0">
              <a:ea typeface="黑体" panose="02010609060101010101" pitchFamily="49" charset="-122"/>
            </a:endParaRPr>
          </a:p>
        </p:txBody>
      </p:sp>
      <p:sp>
        <p:nvSpPr>
          <p:cNvPr id="4" name="日期占位符 3"/>
          <p:cNvSpPr>
            <a:spLocks noGrp="1"/>
          </p:cNvSpPr>
          <p:nvPr>
            <p:ph type="dt" sz="quarter" idx="10"/>
          </p:nvPr>
        </p:nvSpPr>
        <p:spPr/>
        <p:txBody>
          <a:bodyPr/>
          <a:lstStyle/>
          <a:p>
            <a:pPr>
              <a:defRPr/>
            </a:pPr>
            <a:fld id="{5C0859D4-DEC1-49E7-837C-2208E8D0B36F}" type="datetime1">
              <a:rPr lang="zh-CN" altLang="en-US"/>
              <a:pPr>
                <a:defRPr/>
              </a:pPr>
              <a:t>2018/12/13</a:t>
            </a:fld>
            <a:endParaRPr lang="en-US" altLang="zh-CN"/>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75460" name="Object 4"/>
          <p:cNvGraphicFramePr>
            <a:graphicFrameLocks noChangeAspect="1"/>
          </p:cNvGraphicFramePr>
          <p:nvPr/>
        </p:nvGraphicFramePr>
        <p:xfrm>
          <a:off x="2224088" y="2312988"/>
          <a:ext cx="1120775" cy="425450"/>
        </p:xfrm>
        <a:graphic>
          <a:graphicData uri="http://schemas.openxmlformats.org/presentationml/2006/ole">
            <mc:AlternateContent xmlns:mc="http://schemas.openxmlformats.org/markup-compatibility/2006">
              <mc:Choice xmlns:v="urn:schemas-microsoft-com:vml" Requires="v">
                <p:oleObj spid="_x0000_s24588" name="公式" r:id="rId4" imgW="634725" imgH="241195" progId="Equation.3">
                  <p:embed/>
                </p:oleObj>
              </mc:Choice>
              <mc:Fallback>
                <p:oleObj name="公式" r:id="rId4" imgW="634725" imgH="24119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4088" y="2312988"/>
                        <a:ext cx="11207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1" name="Object 5"/>
          <p:cNvGraphicFramePr>
            <a:graphicFrameLocks noChangeAspect="1"/>
          </p:cNvGraphicFramePr>
          <p:nvPr/>
        </p:nvGraphicFramePr>
        <p:xfrm>
          <a:off x="2339975" y="5005388"/>
          <a:ext cx="1882775" cy="784225"/>
        </p:xfrm>
        <a:graphic>
          <a:graphicData uri="http://schemas.openxmlformats.org/presentationml/2006/ole">
            <mc:AlternateContent xmlns:mc="http://schemas.openxmlformats.org/markup-compatibility/2006">
              <mc:Choice xmlns:v="urn:schemas-microsoft-com:vml" Requires="v">
                <p:oleObj spid="_x0000_s24589" name="公式" r:id="rId6" imgW="1066337" imgH="444307" progId="Equation.3">
                  <p:embed/>
                </p:oleObj>
              </mc:Choice>
              <mc:Fallback>
                <p:oleObj name="公式" r:id="rId6" imgW="1066337" imgH="4443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005388"/>
                        <a:ext cx="188277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5462" name="Rectangle 6"/>
          <p:cNvSpPr>
            <a:spLocks noChangeArrowheads="1"/>
          </p:cNvSpPr>
          <p:nvPr/>
        </p:nvSpPr>
        <p:spPr bwMode="auto">
          <a:xfrm>
            <a:off x="1219200" y="3733800"/>
            <a:ext cx="3370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olidFill>
                  <a:srgbClr val="0000FF"/>
                </a:solidFill>
              </a:rPr>
              <a:t>在</a:t>
            </a:r>
            <a:r>
              <a:rPr lang="en-US" altLang="zh-CN" sz="2400">
                <a:solidFill>
                  <a:srgbClr val="0000FF"/>
                </a:solidFill>
              </a:rPr>
              <a:t>Ⅰ</a:t>
            </a:r>
            <a:r>
              <a:rPr lang="zh-CN" altLang="en-US" sz="2400">
                <a:solidFill>
                  <a:srgbClr val="0000FF"/>
                </a:solidFill>
              </a:rPr>
              <a:t>号台的平均等待对长</a:t>
            </a:r>
            <a:endParaRPr lang="zh-CN" altLang="en-US" sz="2400"/>
          </a:p>
        </p:txBody>
      </p:sp>
      <p:graphicFrame>
        <p:nvGraphicFramePr>
          <p:cNvPr id="275463" name="Object 7"/>
          <p:cNvGraphicFramePr>
            <a:graphicFrameLocks noChangeAspect="1"/>
          </p:cNvGraphicFramePr>
          <p:nvPr/>
        </p:nvGraphicFramePr>
        <p:xfrm>
          <a:off x="3381375" y="1341438"/>
          <a:ext cx="5151438" cy="2416175"/>
        </p:xfrm>
        <a:graphic>
          <a:graphicData uri="http://schemas.openxmlformats.org/presentationml/2006/ole">
            <mc:AlternateContent xmlns:mc="http://schemas.openxmlformats.org/markup-compatibility/2006">
              <mc:Choice xmlns:v="urn:schemas-microsoft-com:vml" Requires="v">
                <p:oleObj spid="_x0000_s24590" name="公式" r:id="rId8" imgW="2921000" imgH="1371600" progId="Equation.3">
                  <p:embed/>
                </p:oleObj>
              </mc:Choice>
              <mc:Fallback>
                <p:oleObj name="公式" r:id="rId8" imgW="2921000" imgH="1371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1375" y="1341438"/>
                        <a:ext cx="5151438" cy="241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4" name="Object 8"/>
          <p:cNvGraphicFramePr>
            <a:graphicFrameLocks noChangeAspect="1"/>
          </p:cNvGraphicFramePr>
          <p:nvPr/>
        </p:nvGraphicFramePr>
        <p:xfrm>
          <a:off x="4246563" y="4149725"/>
          <a:ext cx="4213225" cy="2463800"/>
        </p:xfrm>
        <a:graphic>
          <a:graphicData uri="http://schemas.openxmlformats.org/presentationml/2006/ole">
            <mc:AlternateContent xmlns:mc="http://schemas.openxmlformats.org/markup-compatibility/2006">
              <mc:Choice xmlns:v="urn:schemas-microsoft-com:vml" Requires="v">
                <p:oleObj spid="_x0000_s24591" name="公式" r:id="rId10" imgW="2387600" imgH="1397000" progId="Equation.3">
                  <p:embed/>
                </p:oleObj>
              </mc:Choice>
              <mc:Fallback>
                <p:oleObj name="公式" r:id="rId10" imgW="2387600" imgH="13970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6563" y="4149725"/>
                        <a:ext cx="4213225" cy="246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5173F71E-E0C3-429E-8D2A-1E95C73CAB6B}" type="slidenum">
              <a:rPr lang="zh-CN" altLang="en-US" sz="1800">
                <a:solidFill>
                  <a:srgbClr val="00FF00"/>
                </a:solidFill>
                <a:latin typeface="宋体" panose="02010600030101010101" pitchFamily="2" charset="-122"/>
                <a:ea typeface="宋体" panose="02010600030101010101" pitchFamily="2" charset="-122"/>
              </a:rPr>
              <a:pPr/>
              <a:t>10</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5462"/>
                                        </p:tgtEl>
                                        <p:attrNameLst>
                                          <p:attrName>style.visibility</p:attrName>
                                        </p:attrNameLst>
                                      </p:cBhvr>
                                      <p:to>
                                        <p:strVal val="visible"/>
                                      </p:to>
                                    </p:set>
                                    <p:anim calcmode="lin" valueType="num">
                                      <p:cBhvr additive="base">
                                        <p:cTn id="12" dur="500" fill="hold"/>
                                        <p:tgtEl>
                                          <p:spTgt spid="275462"/>
                                        </p:tgtEl>
                                        <p:attrNameLst>
                                          <p:attrName>ppt_x</p:attrName>
                                        </p:attrNameLst>
                                      </p:cBhvr>
                                      <p:tavLst>
                                        <p:tav tm="0">
                                          <p:val>
                                            <p:strVal val="#ppt_x"/>
                                          </p:val>
                                        </p:tav>
                                        <p:tav tm="100000">
                                          <p:val>
                                            <p:strVal val="#ppt_x"/>
                                          </p:val>
                                        </p:tav>
                                      </p:tavLst>
                                    </p:anim>
                                    <p:anim calcmode="lin" valueType="num">
                                      <p:cBhvr additive="base">
                                        <p:cTn id="13" dur="500" fill="hold"/>
                                        <p:tgtEl>
                                          <p:spTgt spid="27546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75460"/>
                                        </p:tgtEl>
                                        <p:attrNameLst>
                                          <p:attrName>style.visibility</p:attrName>
                                        </p:attrNameLst>
                                      </p:cBhvr>
                                      <p:to>
                                        <p:strVal val="visible"/>
                                      </p:to>
                                    </p:set>
                                    <p:anim calcmode="lin" valueType="num">
                                      <p:cBhvr additive="base">
                                        <p:cTn id="18" dur="500" fill="hold"/>
                                        <p:tgtEl>
                                          <p:spTgt spid="275460"/>
                                        </p:tgtEl>
                                        <p:attrNameLst>
                                          <p:attrName>ppt_x</p:attrName>
                                        </p:attrNameLst>
                                      </p:cBhvr>
                                      <p:tavLst>
                                        <p:tav tm="0">
                                          <p:val>
                                            <p:strVal val="#ppt_x"/>
                                          </p:val>
                                        </p:tav>
                                        <p:tav tm="100000">
                                          <p:val>
                                            <p:strVal val="#ppt_x"/>
                                          </p:val>
                                        </p:tav>
                                      </p:tavLst>
                                    </p:anim>
                                    <p:anim calcmode="lin" valueType="num">
                                      <p:cBhvr additive="base">
                                        <p:cTn id="19" dur="500" fill="hold"/>
                                        <p:tgtEl>
                                          <p:spTgt spid="27546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75463"/>
                                        </p:tgtEl>
                                        <p:attrNameLst>
                                          <p:attrName>style.visibility</p:attrName>
                                        </p:attrNameLst>
                                      </p:cBhvr>
                                      <p:to>
                                        <p:strVal val="visible"/>
                                      </p:to>
                                    </p:set>
                                    <p:anim calcmode="lin" valueType="num">
                                      <p:cBhvr additive="base">
                                        <p:cTn id="24" dur="500" fill="hold"/>
                                        <p:tgtEl>
                                          <p:spTgt spid="275463"/>
                                        </p:tgtEl>
                                        <p:attrNameLst>
                                          <p:attrName>ppt_x</p:attrName>
                                        </p:attrNameLst>
                                      </p:cBhvr>
                                      <p:tavLst>
                                        <p:tav tm="0">
                                          <p:val>
                                            <p:strVal val="#ppt_x"/>
                                          </p:val>
                                        </p:tav>
                                        <p:tav tm="100000">
                                          <p:val>
                                            <p:strVal val="#ppt_x"/>
                                          </p:val>
                                        </p:tav>
                                      </p:tavLst>
                                    </p:anim>
                                    <p:anim calcmode="lin" valueType="num">
                                      <p:cBhvr additive="base">
                                        <p:cTn id="25" dur="500" fill="hold"/>
                                        <p:tgtEl>
                                          <p:spTgt spid="27546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75461"/>
                                        </p:tgtEl>
                                        <p:attrNameLst>
                                          <p:attrName>style.visibility</p:attrName>
                                        </p:attrNameLst>
                                      </p:cBhvr>
                                      <p:to>
                                        <p:strVal val="visible"/>
                                      </p:to>
                                    </p:set>
                                    <p:anim calcmode="lin" valueType="num">
                                      <p:cBhvr additive="base">
                                        <p:cTn id="30" dur="500" fill="hold"/>
                                        <p:tgtEl>
                                          <p:spTgt spid="275461"/>
                                        </p:tgtEl>
                                        <p:attrNameLst>
                                          <p:attrName>ppt_x</p:attrName>
                                        </p:attrNameLst>
                                      </p:cBhvr>
                                      <p:tavLst>
                                        <p:tav tm="0">
                                          <p:val>
                                            <p:strVal val="#ppt_x"/>
                                          </p:val>
                                        </p:tav>
                                        <p:tav tm="100000">
                                          <p:val>
                                            <p:strVal val="#ppt_x"/>
                                          </p:val>
                                        </p:tav>
                                      </p:tavLst>
                                    </p:anim>
                                    <p:anim calcmode="lin" valueType="num">
                                      <p:cBhvr additive="base">
                                        <p:cTn id="31" dur="500" fill="hold"/>
                                        <p:tgtEl>
                                          <p:spTgt spid="27546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75464"/>
                                        </p:tgtEl>
                                        <p:attrNameLst>
                                          <p:attrName>style.visibility</p:attrName>
                                        </p:attrNameLst>
                                      </p:cBhvr>
                                      <p:to>
                                        <p:strVal val="visible"/>
                                      </p:to>
                                    </p:set>
                                    <p:anim calcmode="lin" valueType="num">
                                      <p:cBhvr additive="base">
                                        <p:cTn id="36" dur="500" fill="hold"/>
                                        <p:tgtEl>
                                          <p:spTgt spid="275464"/>
                                        </p:tgtEl>
                                        <p:attrNameLst>
                                          <p:attrName>ppt_x</p:attrName>
                                        </p:attrNameLst>
                                      </p:cBhvr>
                                      <p:tavLst>
                                        <p:tav tm="0">
                                          <p:val>
                                            <p:strVal val="#ppt_x"/>
                                          </p:val>
                                        </p:tav>
                                        <p:tav tm="100000">
                                          <p:val>
                                            <p:strVal val="#ppt_x"/>
                                          </p:val>
                                        </p:tav>
                                      </p:tavLst>
                                    </p:anim>
                                    <p:anim calcmode="lin" valueType="num">
                                      <p:cBhvr additive="base">
                                        <p:cTn id="37" dur="500" fill="hold"/>
                                        <p:tgtEl>
                                          <p:spTgt spid="275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advAuto="0"/>
      <p:bldP spid="27546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3.</a:t>
            </a:r>
            <a:r>
              <a:rPr lang="zh-CN" altLang="en-US" smtClean="0">
                <a:ea typeface="黑体" panose="02010609060101010101" pitchFamily="49" charset="-122"/>
              </a:rPr>
              <a:t>车辆在</a:t>
            </a:r>
            <a:r>
              <a:rPr lang="en-US" altLang="zh-CN" smtClean="0">
                <a:ea typeface="黑体" panose="02010609060101010101" pitchFamily="49" charset="-122"/>
              </a:rPr>
              <a:t>Ⅰ</a:t>
            </a:r>
            <a:r>
              <a:rPr lang="zh-CN" altLang="en-US" smtClean="0">
                <a:ea typeface="黑体" panose="02010609060101010101" pitchFamily="49" charset="-122"/>
              </a:rPr>
              <a:t>号台的等待时间</a:t>
            </a:r>
          </a:p>
        </p:txBody>
      </p:sp>
      <p:sp>
        <p:nvSpPr>
          <p:cNvPr id="276483" name="Rectangle 3"/>
          <p:cNvSpPr>
            <a:spLocks noGrp="1" noChangeArrowheads="1"/>
          </p:cNvSpPr>
          <p:nvPr>
            <p:ph idx="1"/>
          </p:nvPr>
        </p:nvSpPr>
        <p:spPr>
          <a:xfrm>
            <a:off x="1979613" y="1143000"/>
            <a:ext cx="6637337" cy="512763"/>
          </a:xfrm>
        </p:spPr>
        <p:txBody>
          <a:bodyPr/>
          <a:lstStyle/>
          <a:p>
            <a:pPr eaLnBrk="1" hangingPunct="1">
              <a:buFont typeface="Wingdings" panose="05000000000000000000" pitchFamily="2" charset="2"/>
              <a:buNone/>
            </a:pPr>
            <a:r>
              <a:rPr lang="zh-CN" altLang="en-US" smtClean="0">
                <a:ea typeface="黑体" panose="02010609060101010101" pitchFamily="49" charset="-122"/>
              </a:rPr>
              <a:t>假定车辆是按先到先服务。</a:t>
            </a:r>
          </a:p>
        </p:txBody>
      </p:sp>
      <p:sp>
        <p:nvSpPr>
          <p:cNvPr id="4" name="日期占位符 3"/>
          <p:cNvSpPr>
            <a:spLocks noGrp="1"/>
          </p:cNvSpPr>
          <p:nvPr>
            <p:ph type="dt" sz="quarter" idx="10"/>
          </p:nvPr>
        </p:nvSpPr>
        <p:spPr/>
        <p:txBody>
          <a:bodyPr/>
          <a:lstStyle/>
          <a:p>
            <a:pPr>
              <a:defRPr/>
            </a:pPr>
            <a:fld id="{74275FE2-F4A6-4729-8D3E-1DF22A016066}" type="datetime1">
              <a:rPr lang="zh-CN" altLang="en-US"/>
              <a:pPr>
                <a:defRPr/>
              </a:pPr>
              <a:t>2018/12/13</a:t>
            </a:fld>
            <a:endParaRPr lang="en-US" altLang="zh-CN"/>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76484" name="Rectangle 4"/>
          <p:cNvSpPr>
            <a:spLocks noChangeArrowheads="1"/>
          </p:cNvSpPr>
          <p:nvPr/>
        </p:nvSpPr>
        <p:spPr bwMode="auto">
          <a:xfrm>
            <a:off x="1131888" y="1757363"/>
            <a:ext cx="7543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令</a:t>
            </a:r>
            <a:r>
              <a:rPr lang="en-US" altLang="zh-CN"/>
              <a:t>p</a:t>
            </a:r>
            <a:r>
              <a:rPr lang="en-US" altLang="zh-CN" baseline="-25000"/>
              <a:t>j</a:t>
            </a:r>
            <a:r>
              <a:rPr lang="en-US" altLang="zh-CN" baseline="30000"/>
              <a:t>-</a:t>
            </a:r>
            <a:r>
              <a:rPr lang="zh-CN" altLang="en-US"/>
              <a:t>表示到达</a:t>
            </a:r>
            <a:r>
              <a:rPr lang="en-US" altLang="zh-CN"/>
              <a:t>Ⅰ</a:t>
            </a:r>
            <a:r>
              <a:rPr lang="zh-CN" altLang="en-US"/>
              <a:t>号台的车辆看到</a:t>
            </a:r>
            <a:r>
              <a:rPr lang="en-US" altLang="zh-CN"/>
              <a:t>Ⅰ</a:t>
            </a:r>
            <a:r>
              <a:rPr lang="zh-CN" altLang="en-US"/>
              <a:t>号台已有</a:t>
            </a:r>
            <a:r>
              <a:rPr lang="en-US" altLang="zh-CN"/>
              <a:t>j</a:t>
            </a:r>
            <a:r>
              <a:rPr lang="zh-CN" altLang="en-US"/>
              <a:t>辆车的平稳概率，则</a:t>
            </a:r>
          </a:p>
        </p:txBody>
      </p:sp>
      <p:sp>
        <p:nvSpPr>
          <p:cNvPr id="276485" name="Rectangle 5"/>
          <p:cNvSpPr>
            <a:spLocks noChangeArrowheads="1"/>
          </p:cNvSpPr>
          <p:nvPr/>
        </p:nvSpPr>
        <p:spPr bwMode="auto">
          <a:xfrm>
            <a:off x="1219200" y="2992438"/>
            <a:ext cx="506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t>p</a:t>
            </a:r>
            <a:r>
              <a:rPr lang="en-US" altLang="zh-CN" sz="2400" baseline="-25000"/>
              <a:t>j</a:t>
            </a:r>
            <a:r>
              <a:rPr lang="en-US" altLang="zh-CN" sz="2400" baseline="30000"/>
              <a:t>-</a:t>
            </a:r>
            <a:r>
              <a:rPr lang="zh-CN" altLang="en-US" sz="2400"/>
              <a:t>＝</a:t>
            </a:r>
            <a:r>
              <a:rPr lang="en-US" altLang="zh-CN" sz="2400"/>
              <a:t>P{Ⅰ</a:t>
            </a:r>
            <a:r>
              <a:rPr lang="zh-CN" altLang="en-US" sz="2400"/>
              <a:t>号台恰好有</a:t>
            </a:r>
            <a:r>
              <a:rPr lang="en-US" altLang="zh-CN" sz="2400"/>
              <a:t>j</a:t>
            </a:r>
            <a:r>
              <a:rPr lang="zh-CN" altLang="en-US" sz="2400"/>
              <a:t>辆车</a:t>
            </a:r>
            <a:r>
              <a:rPr lang="en-US" altLang="zh-CN" sz="2400"/>
              <a:t>|</a:t>
            </a:r>
            <a:r>
              <a:rPr lang="zh-CN" altLang="en-US" sz="2400"/>
              <a:t>新车进入</a:t>
            </a:r>
            <a:r>
              <a:rPr lang="en-US" altLang="zh-CN" sz="2400"/>
              <a:t>}</a:t>
            </a:r>
          </a:p>
        </p:txBody>
      </p:sp>
      <p:graphicFrame>
        <p:nvGraphicFramePr>
          <p:cNvPr id="276486" name="Object 6"/>
          <p:cNvGraphicFramePr>
            <a:graphicFrameLocks noChangeAspect="1"/>
          </p:cNvGraphicFramePr>
          <p:nvPr/>
        </p:nvGraphicFramePr>
        <p:xfrm>
          <a:off x="1717675" y="3829050"/>
          <a:ext cx="7107238" cy="962025"/>
        </p:xfrm>
        <a:graphic>
          <a:graphicData uri="http://schemas.openxmlformats.org/presentationml/2006/ole">
            <mc:AlternateContent xmlns:mc="http://schemas.openxmlformats.org/markup-compatibility/2006">
              <mc:Choice xmlns:v="urn:schemas-microsoft-com:vml" Requires="v">
                <p:oleObj spid="_x0000_s26635" name="公式" r:id="rId4" imgW="3378200" imgH="457200" progId="Equation.3">
                  <p:embed/>
                </p:oleObj>
              </mc:Choice>
              <mc:Fallback>
                <p:oleObj name="公式" r:id="rId4" imgW="337820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675" y="3829050"/>
                        <a:ext cx="7107238"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487" name="Object 7"/>
          <p:cNvGraphicFramePr>
            <a:graphicFrameLocks noChangeAspect="1"/>
          </p:cNvGraphicFramePr>
          <p:nvPr/>
        </p:nvGraphicFramePr>
        <p:xfrm>
          <a:off x="1704975" y="5029200"/>
          <a:ext cx="4141788" cy="962025"/>
        </p:xfrm>
        <a:graphic>
          <a:graphicData uri="http://schemas.openxmlformats.org/presentationml/2006/ole">
            <mc:AlternateContent xmlns:mc="http://schemas.openxmlformats.org/markup-compatibility/2006">
              <mc:Choice xmlns:v="urn:schemas-microsoft-com:vml" Requires="v">
                <p:oleObj spid="_x0000_s26636" name="公式" r:id="rId6" imgW="1968500" imgH="457200" progId="Equation.3">
                  <p:embed/>
                </p:oleObj>
              </mc:Choice>
              <mc:Fallback>
                <p:oleObj name="公式" r:id="rId6" imgW="1968500" imgH="457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4975" y="5029200"/>
                        <a:ext cx="4141788"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0DF2EEE1-6E8E-4F4D-B67D-274B9606510E}" type="slidenum">
              <a:rPr lang="zh-CN" altLang="en-US" sz="1800">
                <a:solidFill>
                  <a:srgbClr val="00FF00"/>
                </a:solidFill>
                <a:latin typeface="宋体" panose="02010600030101010101" pitchFamily="2" charset="-122"/>
                <a:ea typeface="宋体" panose="02010600030101010101" pitchFamily="2" charset="-122"/>
              </a:rPr>
              <a:pPr/>
              <a:t>11</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484"/>
                                        </p:tgtEl>
                                        <p:attrNameLst>
                                          <p:attrName>style.visibility</p:attrName>
                                        </p:attrNameLst>
                                      </p:cBhvr>
                                      <p:to>
                                        <p:strVal val="visible"/>
                                      </p:to>
                                    </p:set>
                                    <p:anim calcmode="lin" valueType="num">
                                      <p:cBhvr additive="base">
                                        <p:cTn id="11" dur="500" fill="hold"/>
                                        <p:tgtEl>
                                          <p:spTgt spid="276484"/>
                                        </p:tgtEl>
                                        <p:attrNameLst>
                                          <p:attrName>ppt_x</p:attrName>
                                        </p:attrNameLst>
                                      </p:cBhvr>
                                      <p:tavLst>
                                        <p:tav tm="0">
                                          <p:val>
                                            <p:strVal val="#ppt_x"/>
                                          </p:val>
                                        </p:tav>
                                        <p:tav tm="100000">
                                          <p:val>
                                            <p:strVal val="#ppt_x"/>
                                          </p:val>
                                        </p:tav>
                                      </p:tavLst>
                                    </p:anim>
                                    <p:anim calcmode="lin" valueType="num">
                                      <p:cBhvr additive="base">
                                        <p:cTn id="12" dur="500" fill="hold"/>
                                        <p:tgtEl>
                                          <p:spTgt spid="27648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6485"/>
                                        </p:tgtEl>
                                        <p:attrNameLst>
                                          <p:attrName>style.visibility</p:attrName>
                                        </p:attrNameLst>
                                      </p:cBhvr>
                                      <p:to>
                                        <p:strVal val="visible"/>
                                      </p:to>
                                    </p:set>
                                    <p:anim calcmode="lin" valueType="num">
                                      <p:cBhvr additive="base">
                                        <p:cTn id="17" dur="500" fill="hold"/>
                                        <p:tgtEl>
                                          <p:spTgt spid="276485"/>
                                        </p:tgtEl>
                                        <p:attrNameLst>
                                          <p:attrName>ppt_x</p:attrName>
                                        </p:attrNameLst>
                                      </p:cBhvr>
                                      <p:tavLst>
                                        <p:tav tm="0">
                                          <p:val>
                                            <p:strVal val="#ppt_x"/>
                                          </p:val>
                                        </p:tav>
                                        <p:tav tm="100000">
                                          <p:val>
                                            <p:strVal val="#ppt_x"/>
                                          </p:val>
                                        </p:tav>
                                      </p:tavLst>
                                    </p:anim>
                                    <p:anim calcmode="lin" valueType="num">
                                      <p:cBhvr additive="base">
                                        <p:cTn id="18" dur="500" fill="hold"/>
                                        <p:tgtEl>
                                          <p:spTgt spid="27648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76486"/>
                                        </p:tgtEl>
                                        <p:attrNameLst>
                                          <p:attrName>style.visibility</p:attrName>
                                        </p:attrNameLst>
                                      </p:cBhvr>
                                      <p:to>
                                        <p:strVal val="visible"/>
                                      </p:to>
                                    </p:set>
                                    <p:anim calcmode="lin" valueType="num">
                                      <p:cBhvr additive="base">
                                        <p:cTn id="23" dur="500" fill="hold"/>
                                        <p:tgtEl>
                                          <p:spTgt spid="276486"/>
                                        </p:tgtEl>
                                        <p:attrNameLst>
                                          <p:attrName>ppt_x</p:attrName>
                                        </p:attrNameLst>
                                      </p:cBhvr>
                                      <p:tavLst>
                                        <p:tav tm="0">
                                          <p:val>
                                            <p:strVal val="#ppt_x"/>
                                          </p:val>
                                        </p:tav>
                                        <p:tav tm="100000">
                                          <p:val>
                                            <p:strVal val="#ppt_x"/>
                                          </p:val>
                                        </p:tav>
                                      </p:tavLst>
                                    </p:anim>
                                    <p:anim calcmode="lin" valueType="num">
                                      <p:cBhvr additive="base">
                                        <p:cTn id="24" dur="500" fill="hold"/>
                                        <p:tgtEl>
                                          <p:spTgt spid="27648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76487"/>
                                        </p:tgtEl>
                                        <p:attrNameLst>
                                          <p:attrName>style.visibility</p:attrName>
                                        </p:attrNameLst>
                                      </p:cBhvr>
                                      <p:to>
                                        <p:strVal val="visible"/>
                                      </p:to>
                                    </p:set>
                                    <p:anim calcmode="lin" valueType="num">
                                      <p:cBhvr additive="base">
                                        <p:cTn id="29" dur="500" fill="hold"/>
                                        <p:tgtEl>
                                          <p:spTgt spid="276487"/>
                                        </p:tgtEl>
                                        <p:attrNameLst>
                                          <p:attrName>ppt_x</p:attrName>
                                        </p:attrNameLst>
                                      </p:cBhvr>
                                      <p:tavLst>
                                        <p:tav tm="0">
                                          <p:val>
                                            <p:strVal val="#ppt_x"/>
                                          </p:val>
                                        </p:tav>
                                        <p:tav tm="100000">
                                          <p:val>
                                            <p:strVal val="#ppt_x"/>
                                          </p:val>
                                        </p:tav>
                                      </p:tavLst>
                                    </p:anim>
                                    <p:anim calcmode="lin" valueType="num">
                                      <p:cBhvr additive="base">
                                        <p:cTn id="30" dur="500" fill="hold"/>
                                        <p:tgtEl>
                                          <p:spTgt spid="276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P spid="276484" grpId="0"/>
      <p:bldP spid="2764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定理</a:t>
            </a:r>
          </a:p>
        </p:txBody>
      </p:sp>
      <p:sp>
        <p:nvSpPr>
          <p:cNvPr id="277507" name="Rectangle 3"/>
          <p:cNvSpPr>
            <a:spLocks noGrp="1" noChangeArrowheads="1"/>
          </p:cNvSpPr>
          <p:nvPr>
            <p:ph idx="1"/>
          </p:nvPr>
        </p:nvSpPr>
        <p:spPr>
          <a:xfrm>
            <a:off x="1752600" y="1066800"/>
            <a:ext cx="7162800" cy="438150"/>
          </a:xfrm>
        </p:spPr>
        <p:txBody>
          <a:bodyPr/>
          <a:lstStyle/>
          <a:p>
            <a:pPr eaLnBrk="1" hangingPunct="1">
              <a:buFont typeface="Wingdings" panose="05000000000000000000" pitchFamily="2" charset="2"/>
              <a:buNone/>
            </a:pPr>
            <a:r>
              <a:rPr lang="en-US" altLang="zh-CN" sz="2400" smtClean="0">
                <a:ea typeface="黑体" panose="02010609060101010101" pitchFamily="49" charset="-122"/>
              </a:rPr>
              <a:t>  </a:t>
            </a:r>
            <a:r>
              <a:rPr lang="zh-CN" altLang="en-US" sz="2400" smtClean="0">
                <a:ea typeface="黑体" panose="02010609060101010101" pitchFamily="49" charset="-122"/>
              </a:rPr>
              <a:t>令</a:t>
            </a:r>
            <a:r>
              <a:rPr lang="en-US" altLang="zh-CN" sz="2400" smtClean="0">
                <a:ea typeface="黑体" panose="02010609060101010101" pitchFamily="49" charset="-122"/>
              </a:rPr>
              <a:t>W</a:t>
            </a:r>
            <a:r>
              <a:rPr lang="en-US" altLang="zh-CN" sz="2400" baseline="-25000" smtClean="0">
                <a:ea typeface="黑体" panose="02010609060101010101" pitchFamily="49" charset="-122"/>
              </a:rPr>
              <a:t>q</a:t>
            </a:r>
            <a:r>
              <a:rPr lang="zh-CN" altLang="en-US" sz="2400" smtClean="0">
                <a:ea typeface="黑体" panose="02010609060101010101" pitchFamily="49" charset="-122"/>
              </a:rPr>
              <a:t>表示在统计平衡下，该车辆在</a:t>
            </a:r>
            <a:r>
              <a:rPr lang="en-US" altLang="zh-CN" sz="2400" smtClean="0">
                <a:ea typeface="黑体" panose="02010609060101010101" pitchFamily="49" charset="-122"/>
              </a:rPr>
              <a:t>Ⅰ</a:t>
            </a:r>
            <a:r>
              <a:rPr lang="zh-CN" altLang="en-US" sz="2400" smtClean="0">
                <a:ea typeface="黑体" panose="02010609060101010101" pitchFamily="49" charset="-122"/>
              </a:rPr>
              <a:t>号台的</a:t>
            </a:r>
          </a:p>
        </p:txBody>
      </p:sp>
      <p:sp>
        <p:nvSpPr>
          <p:cNvPr id="4" name="日期占位符 3"/>
          <p:cNvSpPr>
            <a:spLocks noGrp="1"/>
          </p:cNvSpPr>
          <p:nvPr>
            <p:ph type="dt" sz="quarter" idx="10"/>
          </p:nvPr>
        </p:nvSpPr>
        <p:spPr/>
        <p:txBody>
          <a:bodyPr/>
          <a:lstStyle/>
          <a:p>
            <a:pPr>
              <a:defRPr/>
            </a:pPr>
            <a:fld id="{24FC854F-0E07-4FDF-A6DF-1817187280CD}" type="datetime1">
              <a:rPr lang="zh-CN" altLang="en-US"/>
              <a:pPr>
                <a:defRPr/>
              </a:pPr>
              <a:t>2018/12/13</a:t>
            </a:fld>
            <a:endParaRPr lang="en-US" altLang="zh-CN"/>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77508" name="Rectangle 4"/>
          <p:cNvSpPr>
            <a:spLocks noChangeArrowheads="1"/>
          </p:cNvSpPr>
          <p:nvPr/>
        </p:nvSpPr>
        <p:spPr bwMode="auto">
          <a:xfrm>
            <a:off x="1119188" y="1454150"/>
            <a:ext cx="77962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t>等待时间，则分布函数</a:t>
            </a:r>
            <a:r>
              <a:rPr lang="en-US" altLang="zh-CN" sz="2400"/>
              <a:t>W</a:t>
            </a:r>
            <a:r>
              <a:rPr lang="en-US" altLang="zh-CN" sz="2400" baseline="-25000"/>
              <a:t>q</a:t>
            </a:r>
            <a:r>
              <a:rPr lang="en-US" altLang="zh-CN" sz="2400"/>
              <a:t>(t)</a:t>
            </a:r>
            <a:r>
              <a:rPr lang="zh-CN" altLang="en-US" sz="2400"/>
              <a:t>＝</a:t>
            </a:r>
            <a:r>
              <a:rPr lang="en-US" altLang="zh-CN" sz="2400"/>
              <a:t>P{W</a:t>
            </a:r>
            <a:r>
              <a:rPr lang="en-US" altLang="zh-CN" sz="2400" baseline="-25000"/>
              <a:t>q</a:t>
            </a:r>
            <a:r>
              <a:rPr lang="en-US" altLang="zh-CN" sz="2400">
                <a:sym typeface="Symbol" panose="05050102010706020507" pitchFamily="18" charset="2"/>
              </a:rPr>
              <a:t>t</a:t>
            </a:r>
            <a:r>
              <a:rPr lang="en-US" altLang="zh-CN" sz="2400"/>
              <a:t>}</a:t>
            </a:r>
            <a:r>
              <a:rPr lang="zh-CN" altLang="en-US" sz="2400"/>
              <a:t>为</a:t>
            </a:r>
          </a:p>
        </p:txBody>
      </p:sp>
      <p:graphicFrame>
        <p:nvGraphicFramePr>
          <p:cNvPr id="277509" name="Object 5"/>
          <p:cNvGraphicFramePr>
            <a:graphicFrameLocks noChangeAspect="1"/>
          </p:cNvGraphicFramePr>
          <p:nvPr/>
        </p:nvGraphicFramePr>
        <p:xfrm>
          <a:off x="2286000" y="1857375"/>
          <a:ext cx="4718050" cy="1243013"/>
        </p:xfrm>
        <a:graphic>
          <a:graphicData uri="http://schemas.openxmlformats.org/presentationml/2006/ole">
            <mc:AlternateContent xmlns:mc="http://schemas.openxmlformats.org/markup-compatibility/2006">
              <mc:Choice xmlns:v="urn:schemas-microsoft-com:vml" Requires="v">
                <p:oleObj spid="_x0000_s28684" name="公式" r:id="rId4" imgW="2603500" imgH="685800" progId="Equation.3">
                  <p:embed/>
                </p:oleObj>
              </mc:Choice>
              <mc:Fallback>
                <p:oleObj name="公式" r:id="rId4" imgW="2603500" imgH="685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857375"/>
                        <a:ext cx="4718050"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10" name="Rectangle 6"/>
          <p:cNvSpPr>
            <a:spLocks noChangeArrowheads="1"/>
          </p:cNvSpPr>
          <p:nvPr/>
        </p:nvSpPr>
        <p:spPr bwMode="auto">
          <a:xfrm>
            <a:off x="1219200" y="2973388"/>
            <a:ext cx="3429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a:t>平均等待时间为</a:t>
            </a:r>
          </a:p>
        </p:txBody>
      </p:sp>
      <p:graphicFrame>
        <p:nvGraphicFramePr>
          <p:cNvPr id="277511" name="Object 7"/>
          <p:cNvGraphicFramePr>
            <a:graphicFrameLocks noChangeAspect="1"/>
          </p:cNvGraphicFramePr>
          <p:nvPr/>
        </p:nvGraphicFramePr>
        <p:xfrm>
          <a:off x="1724025" y="3284538"/>
          <a:ext cx="6532563" cy="798512"/>
        </p:xfrm>
        <a:graphic>
          <a:graphicData uri="http://schemas.openxmlformats.org/presentationml/2006/ole">
            <mc:AlternateContent xmlns:mc="http://schemas.openxmlformats.org/markup-compatibility/2006">
              <mc:Choice xmlns:v="urn:schemas-microsoft-com:vml" Requires="v">
                <p:oleObj spid="_x0000_s28685" name="公式" r:id="rId6" imgW="3632200" imgH="444500" progId="Equation.3">
                  <p:embed/>
                </p:oleObj>
              </mc:Choice>
              <mc:Fallback>
                <p:oleObj name="公式" r:id="rId6" imgW="3632200" imgH="4445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4025" y="3284538"/>
                        <a:ext cx="6532563"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12" name="Object 8"/>
          <p:cNvGraphicFramePr>
            <a:graphicFrameLocks noChangeAspect="1"/>
          </p:cNvGraphicFramePr>
          <p:nvPr/>
        </p:nvGraphicFramePr>
        <p:xfrm>
          <a:off x="2286000" y="3962400"/>
          <a:ext cx="4395788" cy="2647950"/>
        </p:xfrm>
        <a:graphic>
          <a:graphicData uri="http://schemas.openxmlformats.org/presentationml/2006/ole">
            <mc:AlternateContent xmlns:mc="http://schemas.openxmlformats.org/markup-compatibility/2006">
              <mc:Choice xmlns:v="urn:schemas-microsoft-com:vml" Requires="v">
                <p:oleObj spid="_x0000_s28686" name="Equation" r:id="rId8" imgW="2425700" imgH="1460500" progId="Equation.3">
                  <p:embed/>
                </p:oleObj>
              </mc:Choice>
              <mc:Fallback>
                <p:oleObj name="Equation" r:id="rId8" imgW="2425700" imgH="14605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962400"/>
                        <a:ext cx="4395788"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DDE66AE9-C8B3-4AD5-81DD-48D79C1AA2C1}" type="slidenum">
              <a:rPr lang="zh-CN" altLang="en-US" sz="1800">
                <a:solidFill>
                  <a:srgbClr val="00FF00"/>
                </a:solidFill>
                <a:latin typeface="宋体" panose="02010600030101010101" pitchFamily="2" charset="-122"/>
                <a:ea typeface="宋体" panose="02010600030101010101" pitchFamily="2" charset="-122"/>
              </a:rPr>
              <a:pPr/>
              <a:t>12</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p:cTn id="7" dur="1000" fill="hold"/>
                                        <p:tgtEl>
                                          <p:spTgt spid="27750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750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750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7507">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277508"/>
                                        </p:tgtEl>
                                        <p:attrNameLst>
                                          <p:attrName>style.visibility</p:attrName>
                                        </p:attrNameLst>
                                      </p:cBhvr>
                                      <p:to>
                                        <p:strVal val="visible"/>
                                      </p:to>
                                    </p:set>
                                    <p:anim calcmode="lin" valueType="num">
                                      <p:cBhvr>
                                        <p:cTn id="13" dur="1000" fill="hold"/>
                                        <p:tgtEl>
                                          <p:spTgt spid="277508"/>
                                        </p:tgtEl>
                                        <p:attrNameLst>
                                          <p:attrName>ppt_w</p:attrName>
                                        </p:attrNameLst>
                                      </p:cBhvr>
                                      <p:tavLst>
                                        <p:tav tm="0">
                                          <p:val>
                                            <p:fltVal val="0"/>
                                          </p:val>
                                        </p:tav>
                                        <p:tav tm="100000">
                                          <p:val>
                                            <p:strVal val="#ppt_w"/>
                                          </p:val>
                                        </p:tav>
                                      </p:tavLst>
                                    </p:anim>
                                    <p:anim calcmode="lin" valueType="num">
                                      <p:cBhvr>
                                        <p:cTn id="14" dur="1000" fill="hold"/>
                                        <p:tgtEl>
                                          <p:spTgt spid="277508"/>
                                        </p:tgtEl>
                                        <p:attrNameLst>
                                          <p:attrName>ppt_h</p:attrName>
                                        </p:attrNameLst>
                                      </p:cBhvr>
                                      <p:tavLst>
                                        <p:tav tm="0">
                                          <p:val>
                                            <p:fltVal val="0"/>
                                          </p:val>
                                        </p:tav>
                                        <p:tav tm="100000">
                                          <p:val>
                                            <p:strVal val="#ppt_h"/>
                                          </p:val>
                                        </p:tav>
                                      </p:tavLst>
                                    </p:anim>
                                    <p:anim calcmode="lin" valueType="num">
                                      <p:cBhvr>
                                        <p:cTn id="15" dur="1000" fill="hold"/>
                                        <p:tgtEl>
                                          <p:spTgt spid="27750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77508"/>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277509"/>
                                        </p:tgtEl>
                                        <p:attrNameLst>
                                          <p:attrName>style.visibility</p:attrName>
                                        </p:attrNameLst>
                                      </p:cBhvr>
                                      <p:to>
                                        <p:strVal val="visible"/>
                                      </p:to>
                                    </p:set>
                                    <p:anim calcmode="lin" valueType="num">
                                      <p:cBhvr>
                                        <p:cTn id="19" dur="1000" fill="hold"/>
                                        <p:tgtEl>
                                          <p:spTgt spid="277509"/>
                                        </p:tgtEl>
                                        <p:attrNameLst>
                                          <p:attrName>ppt_w</p:attrName>
                                        </p:attrNameLst>
                                      </p:cBhvr>
                                      <p:tavLst>
                                        <p:tav tm="0">
                                          <p:val>
                                            <p:fltVal val="0"/>
                                          </p:val>
                                        </p:tav>
                                        <p:tav tm="100000">
                                          <p:val>
                                            <p:strVal val="#ppt_w"/>
                                          </p:val>
                                        </p:tav>
                                      </p:tavLst>
                                    </p:anim>
                                    <p:anim calcmode="lin" valueType="num">
                                      <p:cBhvr>
                                        <p:cTn id="20" dur="1000" fill="hold"/>
                                        <p:tgtEl>
                                          <p:spTgt spid="277509"/>
                                        </p:tgtEl>
                                        <p:attrNameLst>
                                          <p:attrName>ppt_h</p:attrName>
                                        </p:attrNameLst>
                                      </p:cBhvr>
                                      <p:tavLst>
                                        <p:tav tm="0">
                                          <p:val>
                                            <p:fltVal val="0"/>
                                          </p:val>
                                        </p:tav>
                                        <p:tav tm="100000">
                                          <p:val>
                                            <p:strVal val="#ppt_h"/>
                                          </p:val>
                                        </p:tav>
                                      </p:tavLst>
                                    </p:anim>
                                    <p:anim calcmode="lin" valueType="num">
                                      <p:cBhvr>
                                        <p:cTn id="21" dur="1000" fill="hold"/>
                                        <p:tgtEl>
                                          <p:spTgt spid="277509"/>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77509"/>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277510"/>
                                        </p:tgtEl>
                                        <p:attrNameLst>
                                          <p:attrName>style.visibility</p:attrName>
                                        </p:attrNameLst>
                                      </p:cBhvr>
                                      <p:to>
                                        <p:strVal val="visible"/>
                                      </p:to>
                                    </p:set>
                                    <p:anim calcmode="lin" valueType="num">
                                      <p:cBhvr>
                                        <p:cTn id="25" dur="1000" fill="hold"/>
                                        <p:tgtEl>
                                          <p:spTgt spid="277510"/>
                                        </p:tgtEl>
                                        <p:attrNameLst>
                                          <p:attrName>ppt_w</p:attrName>
                                        </p:attrNameLst>
                                      </p:cBhvr>
                                      <p:tavLst>
                                        <p:tav tm="0">
                                          <p:val>
                                            <p:fltVal val="0"/>
                                          </p:val>
                                        </p:tav>
                                        <p:tav tm="100000">
                                          <p:val>
                                            <p:strVal val="#ppt_w"/>
                                          </p:val>
                                        </p:tav>
                                      </p:tavLst>
                                    </p:anim>
                                    <p:anim calcmode="lin" valueType="num">
                                      <p:cBhvr>
                                        <p:cTn id="26" dur="1000" fill="hold"/>
                                        <p:tgtEl>
                                          <p:spTgt spid="277510"/>
                                        </p:tgtEl>
                                        <p:attrNameLst>
                                          <p:attrName>ppt_h</p:attrName>
                                        </p:attrNameLst>
                                      </p:cBhvr>
                                      <p:tavLst>
                                        <p:tav tm="0">
                                          <p:val>
                                            <p:fltVal val="0"/>
                                          </p:val>
                                        </p:tav>
                                        <p:tav tm="100000">
                                          <p:val>
                                            <p:strVal val="#ppt_h"/>
                                          </p:val>
                                        </p:tav>
                                      </p:tavLst>
                                    </p:anim>
                                    <p:anim calcmode="lin" valueType="num">
                                      <p:cBhvr>
                                        <p:cTn id="27" dur="1000" fill="hold"/>
                                        <p:tgtEl>
                                          <p:spTgt spid="277510"/>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77510"/>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277511"/>
                                        </p:tgtEl>
                                        <p:attrNameLst>
                                          <p:attrName>style.visibility</p:attrName>
                                        </p:attrNameLst>
                                      </p:cBhvr>
                                      <p:to>
                                        <p:strVal val="visible"/>
                                      </p:to>
                                    </p:set>
                                    <p:anim calcmode="lin" valueType="num">
                                      <p:cBhvr>
                                        <p:cTn id="31" dur="1000" fill="hold"/>
                                        <p:tgtEl>
                                          <p:spTgt spid="277511"/>
                                        </p:tgtEl>
                                        <p:attrNameLst>
                                          <p:attrName>ppt_w</p:attrName>
                                        </p:attrNameLst>
                                      </p:cBhvr>
                                      <p:tavLst>
                                        <p:tav tm="0">
                                          <p:val>
                                            <p:fltVal val="0"/>
                                          </p:val>
                                        </p:tav>
                                        <p:tav tm="100000">
                                          <p:val>
                                            <p:strVal val="#ppt_w"/>
                                          </p:val>
                                        </p:tav>
                                      </p:tavLst>
                                    </p:anim>
                                    <p:anim calcmode="lin" valueType="num">
                                      <p:cBhvr>
                                        <p:cTn id="32" dur="1000" fill="hold"/>
                                        <p:tgtEl>
                                          <p:spTgt spid="277511"/>
                                        </p:tgtEl>
                                        <p:attrNameLst>
                                          <p:attrName>ppt_h</p:attrName>
                                        </p:attrNameLst>
                                      </p:cBhvr>
                                      <p:tavLst>
                                        <p:tav tm="0">
                                          <p:val>
                                            <p:fltVal val="0"/>
                                          </p:val>
                                        </p:tav>
                                        <p:tav tm="100000">
                                          <p:val>
                                            <p:strVal val="#ppt_h"/>
                                          </p:val>
                                        </p:tav>
                                      </p:tavLst>
                                    </p:anim>
                                    <p:anim calcmode="lin" valueType="num">
                                      <p:cBhvr>
                                        <p:cTn id="33" dur="1000" fill="hold"/>
                                        <p:tgtEl>
                                          <p:spTgt spid="277511"/>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77511"/>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277512"/>
                                        </p:tgtEl>
                                        <p:attrNameLst>
                                          <p:attrName>style.visibility</p:attrName>
                                        </p:attrNameLst>
                                      </p:cBhvr>
                                      <p:to>
                                        <p:strVal val="visible"/>
                                      </p:to>
                                    </p:set>
                                    <p:anim calcmode="lin" valueType="num">
                                      <p:cBhvr>
                                        <p:cTn id="37" dur="1000" fill="hold"/>
                                        <p:tgtEl>
                                          <p:spTgt spid="277512"/>
                                        </p:tgtEl>
                                        <p:attrNameLst>
                                          <p:attrName>ppt_w</p:attrName>
                                        </p:attrNameLst>
                                      </p:cBhvr>
                                      <p:tavLst>
                                        <p:tav tm="0">
                                          <p:val>
                                            <p:fltVal val="0"/>
                                          </p:val>
                                        </p:tav>
                                        <p:tav tm="100000">
                                          <p:val>
                                            <p:strVal val="#ppt_w"/>
                                          </p:val>
                                        </p:tav>
                                      </p:tavLst>
                                    </p:anim>
                                    <p:anim calcmode="lin" valueType="num">
                                      <p:cBhvr>
                                        <p:cTn id="38" dur="1000" fill="hold"/>
                                        <p:tgtEl>
                                          <p:spTgt spid="277512"/>
                                        </p:tgtEl>
                                        <p:attrNameLst>
                                          <p:attrName>ppt_h</p:attrName>
                                        </p:attrNameLst>
                                      </p:cBhvr>
                                      <p:tavLst>
                                        <p:tav tm="0">
                                          <p:val>
                                            <p:fltVal val="0"/>
                                          </p:val>
                                        </p:tav>
                                        <p:tav tm="100000">
                                          <p:val>
                                            <p:strVal val="#ppt_h"/>
                                          </p:val>
                                        </p:tav>
                                      </p:tavLst>
                                    </p:anim>
                                    <p:anim calcmode="lin" valueType="num">
                                      <p:cBhvr>
                                        <p:cTn id="39" dur="1000" fill="hold"/>
                                        <p:tgtEl>
                                          <p:spTgt spid="277512"/>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7751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P spid="277508" grpId="0"/>
      <p:bldP spid="2775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373063"/>
            <a:ext cx="7772400" cy="549275"/>
          </a:xfrm>
        </p:spPr>
        <p:txBody>
          <a:bodyPr/>
          <a:lstStyle/>
          <a:p>
            <a:pPr eaLnBrk="1" hangingPunct="1"/>
            <a:r>
              <a:rPr lang="zh-CN" altLang="en-US" sz="3600" smtClean="0">
                <a:ea typeface="黑体" panose="02010609060101010101" pitchFamily="49" charset="-122"/>
              </a:rPr>
              <a:t>第七章  一般服务的</a:t>
            </a:r>
            <a:r>
              <a:rPr lang="en-US" altLang="zh-CN" sz="3600" smtClean="0">
                <a:ea typeface="黑体" panose="02010609060101010101" pitchFamily="49" charset="-122"/>
              </a:rPr>
              <a:t>M/G/1/</a:t>
            </a:r>
            <a:r>
              <a:rPr lang="en-US" altLang="zh-CN" sz="3600" smtClean="0">
                <a:ea typeface="黑体" panose="02010609060101010101" pitchFamily="49" charset="-122"/>
                <a:sym typeface="Symbol" panose="05050102010706020507" pitchFamily="18" charset="2"/>
              </a:rPr>
              <a:t></a:t>
            </a:r>
            <a:r>
              <a:rPr lang="zh-CN" altLang="en-US" sz="3600" smtClean="0">
                <a:ea typeface="黑体" panose="02010609060101010101" pitchFamily="49" charset="-122"/>
              </a:rPr>
              <a:t>排队系统</a:t>
            </a:r>
          </a:p>
        </p:txBody>
      </p:sp>
      <p:sp>
        <p:nvSpPr>
          <p:cNvPr id="327683" name="Rectangle 3"/>
          <p:cNvSpPr>
            <a:spLocks noGrp="1" noChangeArrowheads="1"/>
          </p:cNvSpPr>
          <p:nvPr>
            <p:ph idx="1"/>
          </p:nvPr>
        </p:nvSpPr>
        <p:spPr>
          <a:xfrm>
            <a:off x="1042988" y="1196975"/>
            <a:ext cx="7696200" cy="5400675"/>
          </a:xfrm>
        </p:spPr>
        <p:txBody>
          <a:bodyPr/>
          <a:lstStyle/>
          <a:p>
            <a:pPr marL="0" indent="647700" algn="just" eaLnBrk="1" hangingPunct="1">
              <a:lnSpc>
                <a:spcPct val="125000"/>
              </a:lnSpc>
              <a:buFont typeface="Wingdings" panose="05000000000000000000" pitchFamily="2" charset="2"/>
              <a:buNone/>
            </a:pPr>
            <a:r>
              <a:rPr lang="zh-CN" altLang="en-US" sz="2500" smtClean="0">
                <a:solidFill>
                  <a:srgbClr val="0000FF"/>
                </a:solidFill>
                <a:ea typeface="黑体" panose="02010609060101010101" pitchFamily="49" charset="-122"/>
              </a:rPr>
              <a:t>前面内容着重讨论了按泊松流到达与负指数服务时间的简单排队系统，它的主要特点是在任何时刻系统都具有较好的马尔可夫性，能比较容易地得到队长分布的平稳解，因此部分内容相对讲可以看作是初等的。</a:t>
            </a:r>
            <a:endParaRPr lang="en-US" altLang="zh-CN" sz="2500" smtClean="0">
              <a:solidFill>
                <a:srgbClr val="0000FF"/>
              </a:solidFill>
              <a:ea typeface="黑体" panose="02010609060101010101" pitchFamily="49" charset="-122"/>
            </a:endParaRPr>
          </a:p>
          <a:p>
            <a:pPr marL="0" indent="647700" algn="just" eaLnBrk="1" hangingPunct="1">
              <a:lnSpc>
                <a:spcPct val="125000"/>
              </a:lnSpc>
              <a:spcBef>
                <a:spcPts val="600"/>
              </a:spcBef>
              <a:buFont typeface="Wingdings" panose="05000000000000000000" pitchFamily="2" charset="2"/>
              <a:buNone/>
            </a:pPr>
            <a:r>
              <a:rPr lang="zh-CN" altLang="en-US" sz="2500" smtClean="0">
                <a:solidFill>
                  <a:srgbClr val="0000FF"/>
                </a:solidFill>
                <a:ea typeface="黑体" panose="02010609060101010101" pitchFamily="49" charset="-122"/>
              </a:rPr>
              <a:t>对于一般服务或一般到达的排队系统，并不是任何时刻系统都具有马尔可夫性，只是在某些特殊的随机时刻系统才具有这种性质，我们称这种随机时刻为</a:t>
            </a:r>
            <a:r>
              <a:rPr lang="zh-CN" altLang="en-US" sz="2500" smtClean="0">
                <a:solidFill>
                  <a:srgbClr val="FF0000"/>
                </a:solidFill>
                <a:ea typeface="黑体" panose="02010609060101010101" pitchFamily="49" charset="-122"/>
              </a:rPr>
              <a:t>再生点</a:t>
            </a:r>
            <a:r>
              <a:rPr lang="zh-CN" altLang="en-US" sz="2500" smtClean="0">
                <a:solidFill>
                  <a:srgbClr val="0000FF"/>
                </a:solidFill>
                <a:ea typeface="黑体" panose="02010609060101010101" pitchFamily="49" charset="-122"/>
              </a:rPr>
              <a:t>，即从这个时刻起，系统好像又重新开始一样。利用再生点，一般服务或一般到达的排队系统可化成马尔可夫链，用马尔可夫链的方法来解决，这种方法叫做</a:t>
            </a:r>
            <a:r>
              <a:rPr lang="zh-CN" altLang="en-US" sz="2500" smtClean="0">
                <a:solidFill>
                  <a:srgbClr val="FF0000"/>
                </a:solidFill>
                <a:ea typeface="黑体" panose="02010609060101010101" pitchFamily="49" charset="-122"/>
              </a:rPr>
              <a:t>嵌入马尔可夫链法</a:t>
            </a:r>
            <a:r>
              <a:rPr lang="zh-CN" altLang="en-US" sz="2500" smtClean="0">
                <a:solidFill>
                  <a:srgbClr val="0000FF"/>
                </a:solidFill>
                <a:ea typeface="黑体" panose="02010609060101010101" pitchFamily="49" charset="-122"/>
              </a:rPr>
              <a:t>。此方法的精髓在于找到再生点。</a:t>
            </a:r>
          </a:p>
        </p:txBody>
      </p:sp>
      <p:sp>
        <p:nvSpPr>
          <p:cNvPr id="5" name="日期占位符 3"/>
          <p:cNvSpPr>
            <a:spLocks noGrp="1"/>
          </p:cNvSpPr>
          <p:nvPr>
            <p:ph type="dt" sz="quarter" idx="10"/>
          </p:nvPr>
        </p:nvSpPr>
        <p:spPr/>
        <p:txBody>
          <a:bodyPr/>
          <a:lstStyle/>
          <a:p>
            <a:pPr>
              <a:defRPr/>
            </a:pPr>
            <a:fld id="{BADCFAA5-5E24-4D26-98DD-F6FBF07A207B}"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072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CC8ECF62-EDB8-48C0-AC0D-C1C8ED2D45D6}" type="slidenum">
              <a:rPr lang="zh-CN" altLang="en-US" sz="1800">
                <a:solidFill>
                  <a:srgbClr val="00FF00"/>
                </a:solidFill>
                <a:latin typeface="宋体" panose="02010600030101010101" pitchFamily="2" charset="-122"/>
                <a:ea typeface="宋体" panose="02010600030101010101" pitchFamily="2" charset="-122"/>
              </a:rPr>
              <a:pPr/>
              <a:t>13</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 calcmode="lin" valueType="num">
                                      <p:cBhvr additive="base">
                                        <p:cTn id="7" dur="500" fill="hold"/>
                                        <p:tgtEl>
                                          <p:spTgt spid="327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683">
                                            <p:txEl>
                                              <p:pRg st="1" end="1"/>
                                            </p:txEl>
                                          </p:spTgt>
                                        </p:tgtEl>
                                        <p:attrNameLst>
                                          <p:attrName>style.visibility</p:attrName>
                                        </p:attrNameLst>
                                      </p:cBhvr>
                                      <p:to>
                                        <p:strVal val="visible"/>
                                      </p:to>
                                    </p:set>
                                    <p:anim calcmode="lin" valueType="num">
                                      <p:cBhvr additive="base">
                                        <p:cTn id="13" dur="500" fill="hold"/>
                                        <p:tgtEl>
                                          <p:spTgt spid="327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§7.1  </a:t>
            </a:r>
            <a:r>
              <a:rPr lang="zh-CN" altLang="en-US" smtClean="0">
                <a:ea typeface="黑体" panose="02010609060101010101" pitchFamily="49" charset="-122"/>
              </a:rPr>
              <a:t>嵌入马尔可夫链</a:t>
            </a:r>
            <a:endParaRPr lang="zh-CN" altLang="en-US" smtClean="0">
              <a:ea typeface="黑体" panose="02010609060101010101" pitchFamily="49" charset="-122"/>
              <a:sym typeface="Symbol" panose="05050102010706020507" pitchFamily="18" charset="2"/>
            </a:endParaRPr>
          </a:p>
        </p:txBody>
      </p:sp>
      <p:sp>
        <p:nvSpPr>
          <p:cNvPr id="329731" name="Rectangle 3"/>
          <p:cNvSpPr>
            <a:spLocks noGrp="1" noChangeArrowheads="1"/>
          </p:cNvSpPr>
          <p:nvPr>
            <p:ph idx="1"/>
          </p:nvPr>
        </p:nvSpPr>
        <p:spPr>
          <a:xfrm>
            <a:off x="1143000" y="990600"/>
            <a:ext cx="7804150" cy="3322638"/>
          </a:xfrm>
        </p:spPr>
        <p:txBody>
          <a:bodyPr/>
          <a:lstStyle/>
          <a:p>
            <a:pPr eaLnBrk="1" hangingPunct="1">
              <a:buClr>
                <a:srgbClr val="FF0000"/>
              </a:buClr>
            </a:pPr>
            <a:r>
              <a:rPr lang="en-US" altLang="zh-CN" sz="3200" smtClean="0">
                <a:solidFill>
                  <a:srgbClr val="0000FF"/>
                </a:solidFill>
                <a:ea typeface="黑体" panose="02010609060101010101" pitchFamily="49" charset="-122"/>
              </a:rPr>
              <a:t>M/G/1/</a:t>
            </a:r>
            <a:r>
              <a:rPr lang="en-US" altLang="zh-CN" sz="3200" smtClean="0">
                <a:solidFill>
                  <a:srgbClr val="0000FF"/>
                </a:solidFill>
                <a:ea typeface="黑体" panose="02010609060101010101" pitchFamily="49" charset="-122"/>
                <a:sym typeface="Symbol" panose="05050102010706020507" pitchFamily="18" charset="2"/>
              </a:rPr>
              <a:t></a:t>
            </a:r>
            <a:r>
              <a:rPr lang="zh-CN" altLang="en-US" sz="3200" smtClean="0">
                <a:solidFill>
                  <a:srgbClr val="0000FF"/>
                </a:solidFill>
                <a:ea typeface="黑体" panose="02010609060101010101" pitchFamily="49" charset="-122"/>
              </a:rPr>
              <a:t>排队系统的叙述</a:t>
            </a:r>
          </a:p>
          <a:p>
            <a:pPr eaLnBrk="1" hangingPunct="1">
              <a:lnSpc>
                <a:spcPct val="150000"/>
              </a:lnSpc>
              <a:buClr>
                <a:srgbClr val="CC00CC"/>
              </a:buClr>
              <a:buFont typeface="Wingdings" panose="05000000000000000000" pitchFamily="2" charset="2"/>
              <a:buChar char="v"/>
            </a:pPr>
            <a:r>
              <a:rPr lang="zh-CN" altLang="en-US" sz="2400" smtClean="0">
                <a:ea typeface="黑体" panose="02010609060101010101" pitchFamily="49" charset="-122"/>
              </a:rPr>
              <a:t>顾客按参数</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0)</a:t>
            </a:r>
            <a:r>
              <a:rPr lang="zh-CN" altLang="en-US" sz="2400" smtClean="0">
                <a:ea typeface="黑体" panose="02010609060101010101" pitchFamily="49" charset="-122"/>
              </a:rPr>
              <a:t>的泊松流到达，即相继到达的间隔时间序列</a:t>
            </a:r>
            <a:r>
              <a:rPr lang="en-US" altLang="zh-CN" sz="2400" smtClean="0">
                <a:ea typeface="黑体" panose="02010609060101010101" pitchFamily="49" charset="-122"/>
              </a:rPr>
              <a:t>{</a:t>
            </a:r>
            <a:r>
              <a:rPr lang="en-US" altLang="zh-CN"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n</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n≥1</a:t>
            </a:r>
            <a:r>
              <a:rPr lang="en-US" altLang="zh-CN" sz="2400" smtClean="0">
                <a:ea typeface="黑体" panose="02010609060101010101" pitchFamily="49" charset="-122"/>
              </a:rPr>
              <a:t>}</a:t>
            </a:r>
            <a:r>
              <a:rPr lang="zh-CN" altLang="en-US" sz="2400" smtClean="0">
                <a:ea typeface="黑体" panose="02010609060101010101" pitchFamily="49" charset="-122"/>
              </a:rPr>
              <a:t>独立、服从参数为</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0)</a:t>
            </a:r>
            <a:r>
              <a:rPr lang="zh-CN" altLang="en-US" sz="2400" smtClean="0">
                <a:ea typeface="黑体" panose="02010609060101010101" pitchFamily="49" charset="-122"/>
              </a:rPr>
              <a:t>的负指数分布</a:t>
            </a:r>
            <a:r>
              <a:rPr lang="en-US" altLang="zh-CN" sz="2400" smtClean="0">
                <a:ea typeface="黑体" panose="02010609060101010101" pitchFamily="49" charset="-122"/>
              </a:rPr>
              <a:t>F(t)</a:t>
            </a:r>
            <a:r>
              <a:rPr lang="zh-CN" altLang="en-US" sz="2400" smtClean="0">
                <a:ea typeface="黑体" panose="02010609060101010101" pitchFamily="49" charset="-122"/>
              </a:rPr>
              <a:t>＝</a:t>
            </a:r>
            <a:r>
              <a:rPr lang="en-US" altLang="zh-CN" sz="2400" smtClean="0">
                <a:ea typeface="黑体" panose="02010609060101010101" pitchFamily="49" charset="-122"/>
              </a:rPr>
              <a:t>1-e</a:t>
            </a:r>
            <a:r>
              <a:rPr lang="en-US" altLang="zh-CN" sz="2400" baseline="30000" smtClean="0">
                <a:ea typeface="黑体" panose="02010609060101010101" pitchFamily="49" charset="-122"/>
              </a:rPr>
              <a:t>-</a:t>
            </a:r>
            <a:r>
              <a:rPr lang="en-US" altLang="zh-CN" sz="2400" baseline="30000" smtClean="0">
                <a:ea typeface="黑体" panose="02010609060101010101" pitchFamily="49" charset="-122"/>
                <a:sym typeface="Symbol" panose="05050102010706020507" pitchFamily="18" charset="2"/>
              </a:rPr>
              <a:t>t</a:t>
            </a:r>
            <a:r>
              <a:rPr lang="zh-CN" altLang="en-US" sz="2400" smtClean="0">
                <a:ea typeface="黑体" panose="02010609060101010101" pitchFamily="49" charset="-122"/>
              </a:rPr>
              <a:t>，</a:t>
            </a:r>
            <a:r>
              <a:rPr lang="en-US" altLang="zh-CN" sz="2400" smtClean="0">
                <a:ea typeface="黑体" panose="02010609060101010101" pitchFamily="49" charset="-122"/>
              </a:rPr>
              <a:t>t≥</a:t>
            </a:r>
            <a:r>
              <a:rPr lang="en-US" altLang="zh-CN" sz="2400" smtClean="0">
                <a:ea typeface="黑体" panose="02010609060101010101" pitchFamily="49" charset="-122"/>
                <a:sym typeface="Symbol" panose="05050102010706020507" pitchFamily="18" charset="2"/>
              </a:rPr>
              <a:t>0</a:t>
            </a:r>
            <a:r>
              <a:rPr lang="zh-CN" altLang="en-US" sz="2400" smtClean="0">
                <a:ea typeface="黑体" panose="02010609060101010101" pitchFamily="49" charset="-122"/>
              </a:rPr>
              <a:t>；</a:t>
            </a:r>
          </a:p>
          <a:p>
            <a:pPr eaLnBrk="1" hangingPunct="1">
              <a:lnSpc>
                <a:spcPct val="150000"/>
              </a:lnSpc>
              <a:buClr>
                <a:srgbClr val="CC00CC"/>
              </a:buClr>
              <a:buFont typeface="Wingdings" panose="05000000000000000000" pitchFamily="2" charset="2"/>
              <a:buChar char="v"/>
            </a:pPr>
            <a:r>
              <a:rPr lang="zh-CN" altLang="en-US" sz="2400" smtClean="0">
                <a:ea typeface="黑体" panose="02010609060101010101" pitchFamily="49" charset="-122"/>
              </a:rPr>
              <a:t>顾客所需的服务时间序列</a:t>
            </a:r>
            <a:r>
              <a:rPr lang="en-US" altLang="zh-CN" sz="2400" smtClean="0">
                <a:ea typeface="黑体" panose="02010609060101010101" pitchFamily="49" charset="-122"/>
              </a:rPr>
              <a:t>{</a:t>
            </a:r>
            <a:r>
              <a:rPr lang="en-US" altLang="zh-CN"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i</a:t>
            </a:r>
            <a:r>
              <a:rPr lang="zh-CN" altLang="en-US" sz="2400" smtClean="0">
                <a:ea typeface="黑体" panose="02010609060101010101" pitchFamily="49" charset="-122"/>
              </a:rPr>
              <a:t>，</a:t>
            </a:r>
            <a:r>
              <a:rPr lang="en-US" altLang="zh-CN" sz="2400" smtClean="0">
                <a:ea typeface="黑体" panose="02010609060101010101" pitchFamily="49" charset="-122"/>
              </a:rPr>
              <a:t>i≥</a:t>
            </a:r>
            <a:r>
              <a:rPr lang="en-US" altLang="zh-CN" sz="2400" smtClean="0">
                <a:ea typeface="黑体" panose="02010609060101010101" pitchFamily="49" charset="-122"/>
                <a:sym typeface="Symbol" panose="05050102010706020507" pitchFamily="18" charset="2"/>
              </a:rPr>
              <a:t>1</a:t>
            </a:r>
            <a:r>
              <a:rPr lang="en-US" altLang="zh-CN" sz="2400" smtClean="0">
                <a:ea typeface="黑体" panose="02010609060101010101" pitchFamily="49" charset="-122"/>
              </a:rPr>
              <a:t>}</a:t>
            </a:r>
            <a:r>
              <a:rPr lang="zh-CN" altLang="en-US" sz="2400" smtClean="0">
                <a:ea typeface="黑体" panose="02010609060101010101" pitchFamily="49" charset="-122"/>
              </a:rPr>
              <a:t>独立、同一般分布</a:t>
            </a:r>
            <a:r>
              <a:rPr lang="en-US" altLang="zh-CN" sz="2400" smtClean="0">
                <a:ea typeface="黑体" panose="02010609060101010101" pitchFamily="49" charset="-122"/>
              </a:rPr>
              <a:t>G(t)</a:t>
            </a:r>
            <a:r>
              <a:rPr lang="zh-CN" altLang="en-US" sz="2400" smtClean="0">
                <a:ea typeface="黑体" panose="02010609060101010101" pitchFamily="49" charset="-122"/>
              </a:rPr>
              <a:t>，</a:t>
            </a:r>
            <a:r>
              <a:rPr lang="en-US" altLang="zh-CN" sz="2400" smtClean="0">
                <a:ea typeface="黑体" panose="02010609060101010101" pitchFamily="49" charset="-122"/>
              </a:rPr>
              <a:t>t≥</a:t>
            </a:r>
            <a:r>
              <a:rPr lang="en-US" altLang="zh-CN" sz="2400" smtClean="0">
                <a:ea typeface="黑体" panose="02010609060101010101" pitchFamily="49" charset="-122"/>
                <a:sym typeface="Symbol" panose="05050102010706020507" pitchFamily="18" charset="2"/>
              </a:rPr>
              <a:t>0</a:t>
            </a:r>
            <a:r>
              <a:rPr lang="zh-CN" altLang="en-US" sz="2400" smtClean="0">
                <a:ea typeface="黑体" panose="02010609060101010101" pitchFamily="49" charset="-122"/>
              </a:rPr>
              <a:t>，记平均服务时间为                             ；</a:t>
            </a:r>
          </a:p>
        </p:txBody>
      </p:sp>
      <p:sp>
        <p:nvSpPr>
          <p:cNvPr id="6" name="日期占位符 3"/>
          <p:cNvSpPr>
            <a:spLocks noGrp="1"/>
          </p:cNvSpPr>
          <p:nvPr>
            <p:ph type="dt" sz="quarter" idx="10"/>
          </p:nvPr>
        </p:nvSpPr>
        <p:spPr/>
        <p:txBody>
          <a:bodyPr/>
          <a:lstStyle/>
          <a:p>
            <a:pPr>
              <a:defRPr/>
            </a:pPr>
            <a:fld id="{099C9CAC-862E-408D-BEB1-CCEDB858A2CB}"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29732" name="Object 4"/>
          <p:cNvGraphicFramePr>
            <a:graphicFrameLocks noChangeAspect="1"/>
          </p:cNvGraphicFramePr>
          <p:nvPr/>
        </p:nvGraphicFramePr>
        <p:xfrm>
          <a:off x="5751513" y="3694113"/>
          <a:ext cx="2133600" cy="814387"/>
        </p:xfrm>
        <a:graphic>
          <a:graphicData uri="http://schemas.openxmlformats.org/presentationml/2006/ole">
            <mc:AlternateContent xmlns:mc="http://schemas.openxmlformats.org/markup-compatibility/2006">
              <mc:Choice xmlns:v="urn:schemas-microsoft-com:vml" Requires="v">
                <p:oleObj spid="_x0000_s32777" name="Equation" r:id="rId4" imgW="1129810" imgH="431613" progId="Equation.3">
                  <p:embed/>
                </p:oleObj>
              </mc:Choice>
              <mc:Fallback>
                <p:oleObj name="Equation" r:id="rId4" imgW="1129810"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1513" y="3694113"/>
                        <a:ext cx="2133600"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33" name="Rectangle 5"/>
          <p:cNvSpPr>
            <a:spLocks noChangeArrowheads="1"/>
          </p:cNvSpPr>
          <p:nvPr/>
        </p:nvSpPr>
        <p:spPr bwMode="auto">
          <a:xfrm>
            <a:off x="1143000" y="4267200"/>
            <a:ext cx="78041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CC00CC"/>
              </a:buClr>
              <a:buFont typeface="Wingdings" panose="05000000000000000000" pitchFamily="2" charset="2"/>
              <a:buChar char="v"/>
            </a:pPr>
            <a:r>
              <a:rPr lang="zh-CN" altLang="en-US" sz="2400"/>
              <a:t>系统中只有一个服务台，容量为无穷大；</a:t>
            </a:r>
          </a:p>
          <a:p>
            <a:pPr eaLnBrk="1" hangingPunct="1">
              <a:lnSpc>
                <a:spcPct val="150000"/>
              </a:lnSpc>
              <a:buClr>
                <a:srgbClr val="CC00CC"/>
              </a:buClr>
              <a:buFont typeface="Wingdings" panose="05000000000000000000" pitchFamily="2" charset="2"/>
              <a:buChar char="v"/>
            </a:pPr>
            <a:r>
              <a:rPr lang="zh-CN" altLang="en-US" sz="2400"/>
              <a:t>顾客到达时，若服务台空闲就立即接受服务，否则就排队等待，并按先到先服务的顺序接受服务，而且到达过程与服务过程彼此独立。</a:t>
            </a:r>
          </a:p>
        </p:txBody>
      </p:sp>
      <p:sp>
        <p:nvSpPr>
          <p:cNvPr id="3277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47BFE733-7C4D-4894-AAD3-D43B4BCA162B}" type="slidenum">
              <a:rPr lang="zh-CN" altLang="en-US" sz="1800">
                <a:solidFill>
                  <a:srgbClr val="00FF00"/>
                </a:solidFill>
                <a:latin typeface="宋体" panose="02010600030101010101" pitchFamily="2" charset="-122"/>
                <a:ea typeface="宋体" panose="02010600030101010101" pitchFamily="2" charset="-122"/>
              </a:rPr>
              <a:pPr/>
              <a:t>14</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wipe(left)">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wipe(left)">
                                      <p:cBhvr>
                                        <p:cTn id="12" dur="500"/>
                                        <p:tgtEl>
                                          <p:spTgt spid="329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wipe(left)">
                                      <p:cBhvr>
                                        <p:cTn id="17" dur="500"/>
                                        <p:tgtEl>
                                          <p:spTgt spid="329731">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29732"/>
                                        </p:tgtEl>
                                        <p:attrNameLst>
                                          <p:attrName>style.visibility</p:attrName>
                                        </p:attrNameLst>
                                      </p:cBhvr>
                                      <p:to>
                                        <p:strVal val="visible"/>
                                      </p:to>
                                    </p:set>
                                    <p:animEffect transition="in" filter="wipe(left)">
                                      <p:cBhvr>
                                        <p:cTn id="20" dur="500"/>
                                        <p:tgtEl>
                                          <p:spTgt spid="3297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29733">
                                            <p:txEl>
                                              <p:pRg st="0" end="0"/>
                                            </p:txEl>
                                          </p:spTgt>
                                        </p:tgtEl>
                                        <p:attrNameLst>
                                          <p:attrName>style.visibility</p:attrName>
                                        </p:attrNameLst>
                                      </p:cBhvr>
                                      <p:to>
                                        <p:strVal val="visible"/>
                                      </p:to>
                                    </p:set>
                                    <p:animEffect transition="in" filter="wipe(left)">
                                      <p:cBhvr>
                                        <p:cTn id="25" dur="500"/>
                                        <p:tgtEl>
                                          <p:spTgt spid="32973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29733">
                                            <p:txEl>
                                              <p:pRg st="1" end="1"/>
                                            </p:txEl>
                                          </p:spTgt>
                                        </p:tgtEl>
                                        <p:attrNameLst>
                                          <p:attrName>style.visibility</p:attrName>
                                        </p:attrNameLst>
                                      </p:cBhvr>
                                      <p:to>
                                        <p:strVal val="visible"/>
                                      </p:to>
                                    </p:set>
                                    <p:animEffect transition="in" filter="wipe(left)">
                                      <p:cBhvr>
                                        <p:cTn id="30" dur="500"/>
                                        <p:tgtEl>
                                          <p:spTgt spid="3297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advAuto="0"/>
      <p:bldP spid="329733"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2.</a:t>
            </a:r>
            <a:r>
              <a:rPr lang="zh-CN" altLang="en-US" smtClean="0">
                <a:ea typeface="黑体" panose="02010609060101010101" pitchFamily="49" charset="-122"/>
              </a:rPr>
              <a:t>嵌入马尔可夫链</a:t>
            </a:r>
          </a:p>
        </p:txBody>
      </p:sp>
      <p:sp>
        <p:nvSpPr>
          <p:cNvPr id="331779" name="Rectangle 3"/>
          <p:cNvSpPr>
            <a:spLocks noGrp="1" noChangeArrowheads="1"/>
          </p:cNvSpPr>
          <p:nvPr>
            <p:ph idx="1"/>
          </p:nvPr>
        </p:nvSpPr>
        <p:spPr>
          <a:xfrm>
            <a:off x="1098550" y="1187450"/>
            <a:ext cx="7721600" cy="5121275"/>
          </a:xfrm>
        </p:spPr>
        <p:txBody>
          <a:bodyPr/>
          <a:lstStyle/>
          <a:p>
            <a:pPr marL="0" indent="736600" eaLnBrk="1" hangingPunct="1">
              <a:buFont typeface="Wingdings" panose="05000000000000000000" pitchFamily="2" charset="2"/>
              <a:buNone/>
            </a:pPr>
            <a:r>
              <a:rPr lang="zh-CN" altLang="en-US" smtClean="0">
                <a:ea typeface="黑体" panose="02010609060101010101" pitchFamily="49" charset="-122"/>
              </a:rPr>
              <a:t>假定</a:t>
            </a:r>
            <a:r>
              <a:rPr lang="en-US" altLang="zh-CN" smtClean="0">
                <a:ea typeface="黑体" panose="02010609060101010101" pitchFamily="49" charset="-122"/>
              </a:rPr>
              <a:t>N(t)</a:t>
            </a:r>
            <a:r>
              <a:rPr lang="zh-CN" altLang="en-US" smtClean="0">
                <a:ea typeface="黑体" panose="02010609060101010101" pitchFamily="49" charset="-122"/>
              </a:rPr>
              <a:t>表示在时刻</a:t>
            </a:r>
            <a:r>
              <a:rPr lang="en-US" altLang="zh-CN" smtClean="0">
                <a:ea typeface="黑体" panose="02010609060101010101" pitchFamily="49" charset="-122"/>
              </a:rPr>
              <a:t>t</a:t>
            </a:r>
            <a:r>
              <a:rPr lang="zh-CN" altLang="en-US" smtClean="0">
                <a:ea typeface="黑体" panose="02010609060101010101" pitchFamily="49" charset="-122"/>
              </a:rPr>
              <a:t>系统中的顾客数</a:t>
            </a:r>
            <a:r>
              <a:rPr lang="en-US" altLang="zh-CN" smtClean="0">
                <a:ea typeface="黑体" panose="02010609060101010101" pitchFamily="49" charset="-122"/>
              </a:rPr>
              <a:t>(</a:t>
            </a:r>
            <a:r>
              <a:rPr lang="zh-CN" altLang="en-US" smtClean="0">
                <a:ea typeface="黑体" panose="02010609060101010101" pitchFamily="49" charset="-122"/>
              </a:rPr>
              <a:t>队长</a:t>
            </a:r>
            <a:r>
              <a:rPr lang="en-US" altLang="zh-CN" smtClean="0">
                <a:ea typeface="黑体" panose="02010609060101010101" pitchFamily="49" charset="-122"/>
              </a:rPr>
              <a:t>)</a:t>
            </a:r>
            <a:r>
              <a:rPr lang="zh-CN" altLang="en-US" smtClean="0">
                <a:ea typeface="黑体" panose="02010609060101010101" pitchFamily="49" charset="-122"/>
              </a:rPr>
              <a:t>，</a:t>
            </a:r>
            <a:r>
              <a:rPr lang="zh-CN" altLang="en-US" smtClean="0">
                <a:ea typeface="黑体" panose="02010609060101010101" pitchFamily="49" charset="-122"/>
                <a:sym typeface="Symbol" panose="05050102010706020507" pitchFamily="18" charset="2"/>
              </a:rPr>
              <a:t>对于</a:t>
            </a:r>
            <a:r>
              <a:rPr lang="en-US" altLang="zh-CN" smtClean="0">
                <a:ea typeface="黑体" panose="02010609060101010101" pitchFamily="49" charset="-122"/>
              </a:rPr>
              <a:t>M/G/1/</a:t>
            </a:r>
            <a:r>
              <a:rPr lang="en-US" altLang="zh-CN" smtClean="0">
                <a:ea typeface="黑体" panose="02010609060101010101" pitchFamily="49" charset="-122"/>
                <a:sym typeface="Symbol" panose="05050102010706020507" pitchFamily="18" charset="2"/>
              </a:rPr>
              <a:t> </a:t>
            </a:r>
            <a:r>
              <a:rPr lang="zh-CN" altLang="en-US" smtClean="0">
                <a:ea typeface="黑体" panose="02010609060101010101" pitchFamily="49" charset="-122"/>
                <a:sym typeface="Symbol" panose="05050102010706020507" pitchFamily="18" charset="2"/>
              </a:rPr>
              <a:t>排队系统，由于服务时间是一般分布，对任选的一个时刻</a:t>
            </a:r>
            <a:r>
              <a:rPr lang="en-US" altLang="zh-CN" smtClean="0">
                <a:ea typeface="黑体" panose="02010609060101010101" pitchFamily="49" charset="-122"/>
                <a:sym typeface="Symbol" panose="05050102010706020507" pitchFamily="18" charset="2"/>
              </a:rPr>
              <a:t>t</a:t>
            </a:r>
            <a:r>
              <a:rPr lang="zh-CN" altLang="en-US" smtClean="0">
                <a:ea typeface="黑体" panose="02010609060101010101" pitchFamily="49" charset="-122"/>
                <a:sym typeface="Symbol" panose="05050102010706020507" pitchFamily="18" charset="2"/>
              </a:rPr>
              <a:t>正在接受服务的顾客可能还没有服务完。从时刻</a:t>
            </a:r>
            <a:r>
              <a:rPr lang="en-US" altLang="zh-CN" smtClean="0">
                <a:ea typeface="黑体" panose="02010609060101010101" pitchFamily="49" charset="-122"/>
                <a:sym typeface="Symbol" panose="05050102010706020507" pitchFamily="18" charset="2"/>
              </a:rPr>
              <a:t>t</a:t>
            </a:r>
            <a:r>
              <a:rPr lang="zh-CN" altLang="en-US" smtClean="0">
                <a:ea typeface="黑体" panose="02010609060101010101" pitchFamily="49" charset="-122"/>
                <a:sym typeface="Symbol" panose="05050102010706020507" pitchFamily="18" charset="2"/>
              </a:rPr>
              <a:t>起的剩余服务时间分布可能不具有无记忆性，于是队长</a:t>
            </a:r>
            <a:r>
              <a:rPr lang="en-US" altLang="zh-CN" smtClean="0">
                <a:ea typeface="黑体" panose="02010609060101010101" pitchFamily="49" charset="-122"/>
                <a:sym typeface="Symbol" panose="05050102010706020507" pitchFamily="18" charset="2"/>
              </a:rPr>
              <a:t>{N(t)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t≥0}</a:t>
            </a:r>
            <a:r>
              <a:rPr lang="zh-CN" altLang="en-US" smtClean="0">
                <a:ea typeface="黑体" panose="02010609060101010101" pitchFamily="49" charset="-122"/>
                <a:sym typeface="Symbol" panose="05050102010706020507" pitchFamily="18" charset="2"/>
              </a:rPr>
              <a:t>不再具有马尔可夫性。但是，若令</a:t>
            </a:r>
            <a:r>
              <a:rPr lang="en-US" altLang="zh-CN" smtClean="0">
                <a:solidFill>
                  <a:srgbClr val="0000FF"/>
                </a:solidFill>
                <a:ea typeface="黑体" panose="02010609060101010101" pitchFamily="49" charset="-122"/>
                <a:sym typeface="Symbol" panose="05050102010706020507" pitchFamily="18" charset="2"/>
              </a:rPr>
              <a:t>N</a:t>
            </a:r>
            <a:r>
              <a:rPr lang="en-US" altLang="zh-CN" baseline="-25000" smtClean="0">
                <a:solidFill>
                  <a:srgbClr val="0000FF"/>
                </a:solidFill>
                <a:ea typeface="黑体" panose="02010609060101010101" pitchFamily="49" charset="-122"/>
                <a:sym typeface="Symbol" panose="05050102010706020507" pitchFamily="18" charset="2"/>
              </a:rPr>
              <a:t>n</a:t>
            </a:r>
            <a:r>
              <a:rPr lang="en-US" altLang="zh-CN" baseline="30000" smtClean="0">
                <a:solidFill>
                  <a:srgbClr val="0000FF"/>
                </a:solidFill>
                <a:ea typeface="黑体" panose="02010609060101010101" pitchFamily="49" charset="-122"/>
                <a:sym typeface="Symbol" panose="05050102010706020507" pitchFamily="18" charset="2"/>
              </a:rPr>
              <a:t>+</a:t>
            </a:r>
            <a:r>
              <a:rPr lang="zh-CN" altLang="en-US" smtClean="0">
                <a:ea typeface="黑体" panose="02010609060101010101" pitchFamily="49" charset="-122"/>
                <a:sym typeface="Symbol" panose="05050102010706020507" pitchFamily="18" charset="2"/>
              </a:rPr>
              <a:t>表示第</a:t>
            </a:r>
            <a:r>
              <a:rPr lang="en-US" altLang="zh-CN" smtClean="0">
                <a:ea typeface="黑体" panose="02010609060101010101" pitchFamily="49" charset="-122"/>
                <a:sym typeface="Symbol" panose="05050102010706020507" pitchFamily="18" charset="2"/>
              </a:rPr>
              <a:t>n</a:t>
            </a:r>
            <a:r>
              <a:rPr lang="zh-CN" altLang="en-US" smtClean="0">
                <a:ea typeface="黑体" panose="02010609060101010101" pitchFamily="49" charset="-122"/>
                <a:sym typeface="Symbol" panose="05050102010706020507" pitchFamily="18" charset="2"/>
              </a:rPr>
              <a:t>个顾客服务完毕离开时留在系统中的顾客数，即留下的队长，</a:t>
            </a:r>
            <a:r>
              <a:rPr lang="en-US" altLang="zh-CN" smtClean="0">
                <a:ea typeface="黑体" panose="02010609060101010101" pitchFamily="49" charset="-122"/>
                <a:sym typeface="Symbol" panose="05050102010706020507" pitchFamily="18" charset="2"/>
              </a:rPr>
              <a:t>n≥1</a:t>
            </a:r>
            <a:r>
              <a:rPr lang="zh-CN" altLang="en-US" smtClean="0">
                <a:ea typeface="黑体" panose="02010609060101010101" pitchFamily="49" charset="-122"/>
                <a:sym typeface="Symbol" panose="05050102010706020507" pitchFamily="18" charset="2"/>
              </a:rPr>
              <a:t>，则下面定理表明</a:t>
            </a:r>
            <a:r>
              <a:rPr lang="en-US" altLang="zh-CN" smtClean="0">
                <a:ea typeface="黑体" panose="02010609060101010101" pitchFamily="49" charset="-122"/>
                <a:sym typeface="Symbol" panose="05050102010706020507" pitchFamily="18" charset="2"/>
              </a:rPr>
              <a:t>{N</a:t>
            </a:r>
            <a:r>
              <a:rPr lang="en-US" altLang="zh-CN" baseline="-25000" smtClean="0">
                <a:ea typeface="黑体" panose="02010609060101010101" pitchFamily="49" charset="-122"/>
                <a:sym typeface="Symbol" panose="05050102010706020507" pitchFamily="18" charset="2"/>
              </a:rPr>
              <a:t>n</a:t>
            </a:r>
            <a:r>
              <a:rPr lang="en-US" altLang="zh-CN" baseline="30000" smtClean="0">
                <a:ea typeface="黑体" panose="02010609060101010101" pitchFamily="49" charset="-122"/>
                <a:sym typeface="Symbol" panose="05050102010706020507" pitchFamily="18" charset="2"/>
              </a:rPr>
              <a: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n≥1}</a:t>
            </a:r>
            <a:r>
              <a:rPr lang="zh-CN" altLang="en-US" smtClean="0">
                <a:ea typeface="黑体" panose="02010609060101010101" pitchFamily="49" charset="-122"/>
                <a:sym typeface="Symbol" panose="05050102010706020507" pitchFamily="18" charset="2"/>
              </a:rPr>
              <a:t>是马尔可夫链，被称为队长过程</a:t>
            </a:r>
            <a:r>
              <a:rPr lang="en-US" altLang="zh-CN" smtClean="0">
                <a:ea typeface="黑体" panose="02010609060101010101" pitchFamily="49" charset="-122"/>
                <a:sym typeface="Symbol" panose="05050102010706020507" pitchFamily="18" charset="2"/>
              </a:rPr>
              <a:t>{N(t)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t0}</a:t>
            </a:r>
            <a:r>
              <a:rPr lang="zh-CN" altLang="en-US" smtClean="0">
                <a:ea typeface="黑体" panose="02010609060101010101" pitchFamily="49" charset="-122"/>
                <a:sym typeface="Symbol" panose="05050102010706020507" pitchFamily="18" charset="2"/>
              </a:rPr>
              <a:t>的</a:t>
            </a:r>
            <a:r>
              <a:rPr lang="zh-CN" altLang="en-US" smtClean="0">
                <a:solidFill>
                  <a:srgbClr val="CC00CC"/>
                </a:solidFill>
                <a:ea typeface="黑体" panose="02010609060101010101" pitchFamily="49" charset="-122"/>
                <a:sym typeface="Symbol" panose="05050102010706020507" pitchFamily="18" charset="2"/>
              </a:rPr>
              <a:t>嵌入马尔可夫链</a:t>
            </a:r>
            <a:r>
              <a:rPr lang="zh-CN" altLang="en-US" smtClean="0">
                <a:ea typeface="黑体" panose="02010609060101010101" pitchFamily="49" charset="-122"/>
                <a:sym typeface="Symbol" panose="05050102010706020507" pitchFamily="18" charset="2"/>
              </a:rPr>
              <a:t>。</a:t>
            </a:r>
            <a:endParaRPr lang="zh-CN" altLang="en-US" smtClean="0">
              <a:ea typeface="黑体" panose="02010609060101010101" pitchFamily="49" charset="-122"/>
            </a:endParaRPr>
          </a:p>
        </p:txBody>
      </p:sp>
      <p:sp>
        <p:nvSpPr>
          <p:cNvPr id="5" name="日期占位符 3"/>
          <p:cNvSpPr>
            <a:spLocks noGrp="1"/>
          </p:cNvSpPr>
          <p:nvPr>
            <p:ph type="dt" sz="quarter" idx="10"/>
          </p:nvPr>
        </p:nvSpPr>
        <p:spPr/>
        <p:txBody>
          <a:bodyPr/>
          <a:lstStyle/>
          <a:p>
            <a:pPr>
              <a:defRPr/>
            </a:pPr>
            <a:fld id="{90E85EAF-6D79-434E-9C20-1F03D1D53780}"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482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C5B19FD5-B83F-4B8F-8ADA-14F65B2BE1E6}" type="slidenum">
              <a:rPr lang="zh-CN" altLang="en-US" sz="1800">
                <a:solidFill>
                  <a:srgbClr val="00FF00"/>
                </a:solidFill>
                <a:latin typeface="宋体" panose="02010600030101010101" pitchFamily="2" charset="-122"/>
                <a:ea typeface="宋体" panose="02010600030101010101" pitchFamily="2" charset="-122"/>
              </a:rPr>
              <a:pPr/>
              <a:t>15</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 calcmode="lin" valueType="num">
                                      <p:cBhvr additive="base">
                                        <p:cTn id="7" dur="500" fill="hold"/>
                                        <p:tgtEl>
                                          <p:spTgt spid="331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17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just" eaLnBrk="1" hangingPunct="1"/>
            <a:r>
              <a:rPr lang="zh-CN" altLang="en-US" smtClean="0">
                <a:ea typeface="黑体" panose="02010609060101010101" pitchFamily="49" charset="-122"/>
              </a:rPr>
              <a:t>定理</a:t>
            </a:r>
          </a:p>
        </p:txBody>
      </p:sp>
      <p:sp>
        <p:nvSpPr>
          <p:cNvPr id="333827" name="Rectangle 3"/>
          <p:cNvSpPr>
            <a:spLocks noGrp="1" noChangeArrowheads="1"/>
          </p:cNvSpPr>
          <p:nvPr>
            <p:ph idx="1"/>
          </p:nvPr>
        </p:nvSpPr>
        <p:spPr>
          <a:xfrm>
            <a:off x="1143000" y="1219200"/>
            <a:ext cx="7772400" cy="469900"/>
          </a:xfrm>
        </p:spPr>
        <p:txBody>
          <a:bodyPr/>
          <a:lstStyle/>
          <a:p>
            <a:pPr eaLnBrk="1" hangingPunct="1">
              <a:lnSpc>
                <a:spcPct val="110000"/>
              </a:lnSpc>
              <a:buClrTx/>
              <a:buFontTx/>
              <a:buNone/>
            </a:pPr>
            <a:r>
              <a:rPr lang="en-US" altLang="zh-CN" smtClean="0">
                <a:ea typeface="黑体" panose="02010609060101010101" pitchFamily="49" charset="-122"/>
                <a:sym typeface="Symbol" panose="05050102010706020507" pitchFamily="18" charset="2"/>
              </a:rPr>
              <a:t>    {N</a:t>
            </a:r>
            <a:r>
              <a:rPr lang="en-US" altLang="zh-CN" baseline="-25000" smtClean="0">
                <a:ea typeface="黑体" panose="02010609060101010101" pitchFamily="49" charset="-122"/>
                <a:sym typeface="Symbol" panose="05050102010706020507" pitchFamily="18" charset="2"/>
              </a:rPr>
              <a:t>n</a:t>
            </a:r>
            <a:r>
              <a:rPr lang="en-US" altLang="zh-CN" baseline="30000" smtClean="0">
                <a:ea typeface="黑体" panose="02010609060101010101" pitchFamily="49" charset="-122"/>
                <a:sym typeface="Symbol" panose="05050102010706020507" pitchFamily="18" charset="2"/>
              </a:rPr>
              <a: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n≥1}</a:t>
            </a:r>
            <a:r>
              <a:rPr lang="zh-CN" altLang="en-US" smtClean="0">
                <a:ea typeface="黑体" panose="02010609060101010101" pitchFamily="49" charset="-122"/>
                <a:sym typeface="Symbol" panose="05050102010706020507" pitchFamily="18" charset="2"/>
              </a:rPr>
              <a:t>为一不可约、非周期的齐次马尔</a:t>
            </a:r>
          </a:p>
        </p:txBody>
      </p:sp>
      <p:sp>
        <p:nvSpPr>
          <p:cNvPr id="7" name="日期占位符 3"/>
          <p:cNvSpPr>
            <a:spLocks noGrp="1"/>
          </p:cNvSpPr>
          <p:nvPr>
            <p:ph type="dt" sz="quarter" idx="10"/>
          </p:nvPr>
        </p:nvSpPr>
        <p:spPr/>
        <p:txBody>
          <a:bodyPr/>
          <a:lstStyle/>
          <a:p>
            <a:pPr>
              <a:defRPr/>
            </a:pPr>
            <a:fld id="{3CA655A3-443A-49B1-B41B-07B58E3CC9A8}" type="datetime1">
              <a:rPr lang="zh-CN" altLang="en-US"/>
              <a:pPr>
                <a:defRPr/>
              </a:pPr>
              <a:t>2018/12/13</a:t>
            </a:fld>
            <a:endParaRPr lang="en-US" altLang="zh-CN"/>
          </a:p>
        </p:txBody>
      </p:sp>
      <p:sp>
        <p:nvSpPr>
          <p:cNvPr id="8"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33828" name="Rectangle 4"/>
          <p:cNvSpPr>
            <a:spLocks noChangeArrowheads="1"/>
          </p:cNvSpPr>
          <p:nvPr/>
        </p:nvSpPr>
        <p:spPr bwMode="auto">
          <a:xfrm>
            <a:off x="1066800" y="1752600"/>
            <a:ext cx="7848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a:sym typeface="Symbol" panose="05050102010706020507" pitchFamily="18" charset="2"/>
              </a:rPr>
              <a:t>可夫链，其一步转移概率为</a:t>
            </a:r>
          </a:p>
        </p:txBody>
      </p:sp>
      <p:graphicFrame>
        <p:nvGraphicFramePr>
          <p:cNvPr id="333829" name="Object 5"/>
          <p:cNvGraphicFramePr>
            <a:graphicFrameLocks noChangeAspect="1"/>
          </p:cNvGraphicFramePr>
          <p:nvPr/>
        </p:nvGraphicFramePr>
        <p:xfrm>
          <a:off x="1676400" y="2362200"/>
          <a:ext cx="3429000" cy="561975"/>
        </p:xfrm>
        <a:graphic>
          <a:graphicData uri="http://schemas.openxmlformats.org/presentationml/2006/ole">
            <mc:AlternateContent xmlns:mc="http://schemas.openxmlformats.org/markup-compatibility/2006">
              <mc:Choice xmlns:v="urn:schemas-microsoft-com:vml" Requires="v">
                <p:oleObj spid="_x0000_s36874" name="Equation" r:id="rId4" imgW="1548728" imgH="253890" progId="Equation.3">
                  <p:embed/>
                </p:oleObj>
              </mc:Choice>
              <mc:Fallback>
                <p:oleObj name="Equation" r:id="rId4" imgW="1548728" imgH="2538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362200"/>
                        <a:ext cx="34290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3830" name="Object 6"/>
          <p:cNvGraphicFramePr>
            <a:graphicFrameLocks noChangeAspect="1"/>
          </p:cNvGraphicFramePr>
          <p:nvPr/>
        </p:nvGraphicFramePr>
        <p:xfrm>
          <a:off x="2141538" y="3176588"/>
          <a:ext cx="5249862" cy="3244850"/>
        </p:xfrm>
        <a:graphic>
          <a:graphicData uri="http://schemas.openxmlformats.org/presentationml/2006/ole">
            <mc:AlternateContent xmlns:mc="http://schemas.openxmlformats.org/markup-compatibility/2006">
              <mc:Choice xmlns:v="urn:schemas-microsoft-com:vml" Requires="v">
                <p:oleObj spid="_x0000_s36875" name="Equation" r:id="rId6" imgW="2590800" imgH="1600200" progId="Equation.3">
                  <p:embed/>
                </p:oleObj>
              </mc:Choice>
              <mc:Fallback>
                <p:oleObj name="Equation" r:id="rId6" imgW="2590800" imgH="1600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1538" y="3176588"/>
                        <a:ext cx="5249862" cy="324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39FF96BB-0D51-4F76-A366-98FA6267A8C2}" type="slidenum">
              <a:rPr lang="zh-CN" altLang="en-US" sz="1800">
                <a:solidFill>
                  <a:srgbClr val="00FF00"/>
                </a:solidFill>
                <a:latin typeface="宋体" panose="02010600030101010101" pitchFamily="2" charset="-122"/>
                <a:ea typeface="宋体" panose="02010600030101010101" pitchFamily="2" charset="-122"/>
              </a:rPr>
              <a:pPr/>
              <a:t>16</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 calcmode="lin" valueType="num">
                                      <p:cBhvr additive="base">
                                        <p:cTn id="7" dur="500" fill="hold"/>
                                        <p:tgtEl>
                                          <p:spTgt spid="333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382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3828"/>
                                        </p:tgtEl>
                                        <p:attrNameLst>
                                          <p:attrName>style.visibility</p:attrName>
                                        </p:attrNameLst>
                                      </p:cBhvr>
                                      <p:to>
                                        <p:strVal val="visible"/>
                                      </p:to>
                                    </p:set>
                                    <p:anim calcmode="lin" valueType="num">
                                      <p:cBhvr additive="base">
                                        <p:cTn id="12" dur="500" fill="hold"/>
                                        <p:tgtEl>
                                          <p:spTgt spid="333828"/>
                                        </p:tgtEl>
                                        <p:attrNameLst>
                                          <p:attrName>ppt_x</p:attrName>
                                        </p:attrNameLst>
                                      </p:cBhvr>
                                      <p:tavLst>
                                        <p:tav tm="0">
                                          <p:val>
                                            <p:strVal val="#ppt_x"/>
                                          </p:val>
                                        </p:tav>
                                        <p:tav tm="100000">
                                          <p:val>
                                            <p:strVal val="#ppt_x"/>
                                          </p:val>
                                        </p:tav>
                                      </p:tavLst>
                                    </p:anim>
                                    <p:anim calcmode="lin" valueType="num">
                                      <p:cBhvr additive="base">
                                        <p:cTn id="13" dur="500" fill="hold"/>
                                        <p:tgtEl>
                                          <p:spTgt spid="33382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33829"/>
                                        </p:tgtEl>
                                        <p:attrNameLst>
                                          <p:attrName>style.visibility</p:attrName>
                                        </p:attrNameLst>
                                      </p:cBhvr>
                                      <p:to>
                                        <p:strVal val="visible"/>
                                      </p:to>
                                    </p:set>
                                    <p:anim calcmode="lin" valueType="num">
                                      <p:cBhvr additive="base">
                                        <p:cTn id="17" dur="500" fill="hold"/>
                                        <p:tgtEl>
                                          <p:spTgt spid="333829"/>
                                        </p:tgtEl>
                                        <p:attrNameLst>
                                          <p:attrName>ppt_x</p:attrName>
                                        </p:attrNameLst>
                                      </p:cBhvr>
                                      <p:tavLst>
                                        <p:tav tm="0">
                                          <p:val>
                                            <p:strVal val="#ppt_x"/>
                                          </p:val>
                                        </p:tav>
                                        <p:tav tm="100000">
                                          <p:val>
                                            <p:strVal val="#ppt_x"/>
                                          </p:val>
                                        </p:tav>
                                      </p:tavLst>
                                    </p:anim>
                                    <p:anim calcmode="lin" valueType="num">
                                      <p:cBhvr additive="base">
                                        <p:cTn id="18" dur="500" fill="hold"/>
                                        <p:tgtEl>
                                          <p:spTgt spid="33382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33830"/>
                                        </p:tgtEl>
                                        <p:attrNameLst>
                                          <p:attrName>style.visibility</p:attrName>
                                        </p:attrNameLst>
                                      </p:cBhvr>
                                      <p:to>
                                        <p:strVal val="visible"/>
                                      </p:to>
                                    </p:set>
                                    <p:anim calcmode="lin" valueType="num">
                                      <p:cBhvr additive="base">
                                        <p:cTn id="22" dur="500" fill="hold"/>
                                        <p:tgtEl>
                                          <p:spTgt spid="333830"/>
                                        </p:tgtEl>
                                        <p:attrNameLst>
                                          <p:attrName>ppt_x</p:attrName>
                                        </p:attrNameLst>
                                      </p:cBhvr>
                                      <p:tavLst>
                                        <p:tav tm="0">
                                          <p:val>
                                            <p:strVal val="#ppt_x"/>
                                          </p:val>
                                        </p:tav>
                                        <p:tav tm="100000">
                                          <p:val>
                                            <p:strVal val="#ppt_x"/>
                                          </p:val>
                                        </p:tav>
                                      </p:tavLst>
                                    </p:anim>
                                    <p:anim calcmode="lin" valueType="num">
                                      <p:cBhvr additive="base">
                                        <p:cTn id="23" dur="500" fill="hold"/>
                                        <p:tgtEl>
                                          <p:spTgt spid="333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advAuto="0"/>
      <p:bldP spid="33382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证明</a:t>
            </a:r>
          </a:p>
        </p:txBody>
      </p:sp>
      <p:sp>
        <p:nvSpPr>
          <p:cNvPr id="335875" name="Rectangle 3"/>
          <p:cNvSpPr>
            <a:spLocks noGrp="1" noChangeArrowheads="1"/>
          </p:cNvSpPr>
          <p:nvPr>
            <p:ph idx="1"/>
          </p:nvPr>
        </p:nvSpPr>
        <p:spPr>
          <a:xfrm>
            <a:off x="1116013" y="1143000"/>
            <a:ext cx="7632700" cy="984250"/>
          </a:xfrm>
        </p:spPr>
        <p:txBody>
          <a:bodyPr/>
          <a:lstStyle/>
          <a:p>
            <a:pPr marL="0" indent="719138" eaLnBrk="1" hangingPunct="1">
              <a:buFont typeface="Wingdings" panose="05000000000000000000" pitchFamily="2" charset="2"/>
              <a:buNone/>
            </a:pPr>
            <a:r>
              <a:rPr lang="zh-CN" altLang="en-US" smtClean="0">
                <a:ea typeface="黑体" panose="02010609060101010101" pitchFamily="49" charset="-122"/>
              </a:rPr>
              <a:t>设</a:t>
            </a:r>
            <a:r>
              <a:rPr lang="en-US" altLang="zh-CN" smtClean="0">
                <a:ea typeface="黑体" panose="02010609060101010101" pitchFamily="49" charset="-122"/>
              </a:rPr>
              <a:t>v</a:t>
            </a:r>
            <a:r>
              <a:rPr lang="en-US" altLang="zh-CN" baseline="-25000" smtClean="0">
                <a:ea typeface="黑体" panose="02010609060101010101" pitchFamily="49" charset="-122"/>
              </a:rPr>
              <a:t>n</a:t>
            </a:r>
            <a:r>
              <a:rPr lang="zh-CN" altLang="en-US" smtClean="0">
                <a:ea typeface="黑体" panose="02010609060101010101" pitchFamily="49" charset="-122"/>
              </a:rPr>
              <a:t>表示在第</a:t>
            </a:r>
            <a:r>
              <a:rPr lang="en-US" altLang="zh-CN" smtClean="0">
                <a:ea typeface="黑体" panose="02010609060101010101" pitchFamily="49" charset="-122"/>
              </a:rPr>
              <a:t>n</a:t>
            </a:r>
            <a:r>
              <a:rPr lang="zh-CN" altLang="en-US" smtClean="0">
                <a:ea typeface="黑体" panose="02010609060101010101" pitchFamily="49" charset="-122"/>
              </a:rPr>
              <a:t>个顾客的服务时间</a:t>
            </a:r>
            <a:r>
              <a:rPr lang="zh-CN" altLang="en-US" smtClean="0">
                <a:ea typeface="黑体" panose="02010609060101010101" pitchFamily="49" charset="-122"/>
                <a:sym typeface="Symbol" panose="05050102010706020507" pitchFamily="18" charset="2"/>
              </a:rPr>
              <a:t></a:t>
            </a:r>
            <a:r>
              <a:rPr lang="en-US" altLang="zh-CN" baseline="-25000" smtClean="0">
                <a:ea typeface="黑体" panose="02010609060101010101" pitchFamily="49" charset="-122"/>
                <a:sym typeface="Symbol" panose="05050102010706020507" pitchFamily="18" charset="2"/>
              </a:rPr>
              <a:t>n</a:t>
            </a:r>
            <a:r>
              <a:rPr lang="zh-CN" altLang="en-US" smtClean="0">
                <a:ea typeface="黑体" panose="02010609060101010101" pitchFamily="49" charset="-122"/>
              </a:rPr>
              <a:t>内到达的顾客数，则容易看出</a:t>
            </a:r>
            <a:r>
              <a:rPr lang="en-US" altLang="zh-CN" smtClean="0">
                <a:ea typeface="黑体" panose="02010609060101010101" pitchFamily="49" charset="-122"/>
              </a:rPr>
              <a:t>{v</a:t>
            </a:r>
            <a:r>
              <a:rPr lang="en-US" altLang="zh-CN" baseline="-25000" smtClean="0">
                <a:ea typeface="黑体" panose="02010609060101010101" pitchFamily="49" charset="-122"/>
              </a:rPr>
              <a:t>n</a:t>
            </a:r>
            <a:r>
              <a:rPr lang="zh-CN" altLang="en-US" smtClean="0">
                <a:ea typeface="黑体" panose="02010609060101010101" pitchFamily="49" charset="-122"/>
              </a:rPr>
              <a:t>，</a:t>
            </a:r>
            <a:r>
              <a:rPr lang="en-US" altLang="zh-CN" smtClean="0">
                <a:ea typeface="黑体" panose="02010609060101010101" pitchFamily="49" charset="-122"/>
                <a:sym typeface="Symbol" panose="05050102010706020507" pitchFamily="18" charset="2"/>
              </a:rPr>
              <a:t>n≥1</a:t>
            </a:r>
            <a:r>
              <a:rPr lang="en-US" altLang="zh-CN" smtClean="0">
                <a:ea typeface="黑体" panose="02010609060101010101" pitchFamily="49" charset="-122"/>
              </a:rPr>
              <a:t>}</a:t>
            </a:r>
            <a:r>
              <a:rPr lang="zh-CN" altLang="en-US" smtClean="0">
                <a:ea typeface="黑体" panose="02010609060101010101" pitchFamily="49" charset="-122"/>
              </a:rPr>
              <a:t>相互独立同分布</a:t>
            </a:r>
          </a:p>
        </p:txBody>
      </p:sp>
      <p:sp>
        <p:nvSpPr>
          <p:cNvPr id="10" name="日期占位符 3"/>
          <p:cNvSpPr>
            <a:spLocks noGrp="1"/>
          </p:cNvSpPr>
          <p:nvPr>
            <p:ph type="dt" sz="quarter" idx="10"/>
          </p:nvPr>
        </p:nvSpPr>
        <p:spPr/>
        <p:txBody>
          <a:bodyPr/>
          <a:lstStyle/>
          <a:p>
            <a:pPr>
              <a:defRPr/>
            </a:pPr>
            <a:fld id="{CC7B8D5C-E076-4CCE-9680-97DC4F79983A}" type="datetime1">
              <a:rPr lang="zh-CN" altLang="en-US"/>
              <a:pPr>
                <a:defRPr/>
              </a:pPr>
              <a:t>2018/12/13</a:t>
            </a:fld>
            <a:endParaRPr lang="en-US" altLang="zh-CN"/>
          </a:p>
        </p:txBody>
      </p:sp>
      <p:sp>
        <p:nvSpPr>
          <p:cNvPr id="11"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8918" name="Rectangle 4"/>
          <p:cNvSpPr>
            <a:spLocks noChangeArrowheads="1"/>
          </p:cNvSpPr>
          <p:nvPr/>
        </p:nvSpPr>
        <p:spPr bwMode="auto">
          <a:xfrm>
            <a:off x="1143000" y="1697038"/>
            <a:ext cx="77724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a:p>
        </p:txBody>
      </p:sp>
      <p:graphicFrame>
        <p:nvGraphicFramePr>
          <p:cNvPr id="335877" name="Object 5"/>
          <p:cNvGraphicFramePr>
            <a:graphicFrameLocks noChangeAspect="1"/>
          </p:cNvGraphicFramePr>
          <p:nvPr/>
        </p:nvGraphicFramePr>
        <p:xfrm>
          <a:off x="1871663" y="2209800"/>
          <a:ext cx="5857875" cy="927100"/>
        </p:xfrm>
        <a:graphic>
          <a:graphicData uri="http://schemas.openxmlformats.org/presentationml/2006/ole">
            <mc:AlternateContent xmlns:mc="http://schemas.openxmlformats.org/markup-compatibility/2006">
              <mc:Choice xmlns:v="urn:schemas-microsoft-com:vml" Requires="v">
                <p:oleObj spid="_x0000_s38925" name="Equation" r:id="rId4" imgW="2806700" imgH="444500" progId="Equation.3">
                  <p:embed/>
                </p:oleObj>
              </mc:Choice>
              <mc:Fallback>
                <p:oleObj name="Equation" r:id="rId4" imgW="28067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2209800"/>
                        <a:ext cx="5857875"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78" name="Rectangle 6"/>
          <p:cNvSpPr>
            <a:spLocks noChangeArrowheads="1"/>
          </p:cNvSpPr>
          <p:nvPr/>
        </p:nvSpPr>
        <p:spPr bwMode="auto">
          <a:xfrm>
            <a:off x="1143000" y="3068638"/>
            <a:ext cx="7772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a:t>而且</a:t>
            </a:r>
          </a:p>
        </p:txBody>
      </p:sp>
      <p:graphicFrame>
        <p:nvGraphicFramePr>
          <p:cNvPr id="335879" name="Object 7"/>
          <p:cNvGraphicFramePr>
            <a:graphicFrameLocks noChangeAspect="1"/>
          </p:cNvGraphicFramePr>
          <p:nvPr/>
        </p:nvGraphicFramePr>
        <p:xfrm>
          <a:off x="2024063" y="3581400"/>
          <a:ext cx="5672137" cy="1035050"/>
        </p:xfrm>
        <a:graphic>
          <a:graphicData uri="http://schemas.openxmlformats.org/presentationml/2006/ole">
            <mc:AlternateContent xmlns:mc="http://schemas.openxmlformats.org/markup-compatibility/2006">
              <mc:Choice xmlns:v="urn:schemas-microsoft-com:vml" Requires="v">
                <p:oleObj spid="_x0000_s38926" name="Equation" r:id="rId6" imgW="2717800" imgH="495300" progId="Equation.3">
                  <p:embed/>
                </p:oleObj>
              </mc:Choice>
              <mc:Fallback>
                <p:oleObj name="Equation" r:id="rId6" imgW="2717800" imgH="4953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4063" y="3581400"/>
                        <a:ext cx="5672137"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80" name="Rectangle 8"/>
          <p:cNvSpPr>
            <a:spLocks noChangeArrowheads="1"/>
          </p:cNvSpPr>
          <p:nvPr/>
        </p:nvSpPr>
        <p:spPr bwMode="auto">
          <a:xfrm>
            <a:off x="1143000" y="4537075"/>
            <a:ext cx="78454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a:t>由于</a:t>
            </a:r>
            <a:r>
              <a:rPr lang="en-US" altLang="zh-CN"/>
              <a:t>{v</a:t>
            </a:r>
            <a:r>
              <a:rPr lang="en-US" altLang="zh-CN" baseline="-25000"/>
              <a:t>n</a:t>
            </a:r>
            <a:r>
              <a:rPr lang="zh-CN" altLang="en-US"/>
              <a:t>，</a:t>
            </a:r>
            <a:r>
              <a:rPr lang="en-US" altLang="zh-CN">
                <a:sym typeface="Symbol" panose="05050102010706020507" pitchFamily="18" charset="2"/>
              </a:rPr>
              <a:t>n≥1</a:t>
            </a:r>
            <a:r>
              <a:rPr lang="en-US" altLang="zh-CN"/>
              <a:t>}</a:t>
            </a:r>
            <a:r>
              <a:rPr lang="zh-CN" altLang="en-US"/>
              <a:t>相互独立同分布，所以令</a:t>
            </a:r>
            <a:r>
              <a:rPr lang="en-US" altLang="zh-CN"/>
              <a:t>v</a:t>
            </a:r>
            <a:r>
              <a:rPr lang="en-US" altLang="zh-CN" baseline="-25000"/>
              <a:t>n </a:t>
            </a:r>
            <a:r>
              <a:rPr lang="zh-CN" altLang="en-US"/>
              <a:t>＝</a:t>
            </a:r>
            <a:r>
              <a:rPr lang="en-US" altLang="zh-CN"/>
              <a:t>v</a:t>
            </a:r>
            <a:r>
              <a:rPr lang="en-US" altLang="zh-CN" baseline="-25000"/>
              <a:t> </a:t>
            </a:r>
            <a:r>
              <a:rPr lang="zh-CN" altLang="en-US"/>
              <a:t>，</a:t>
            </a:r>
            <a:r>
              <a:rPr lang="en-US" altLang="zh-CN">
                <a:sym typeface="Symbol" panose="05050102010706020507" pitchFamily="18" charset="2"/>
              </a:rPr>
              <a:t>n≥1</a:t>
            </a:r>
            <a:r>
              <a:rPr lang="zh-CN" altLang="en-US">
                <a:sym typeface="Symbol" panose="05050102010706020507" pitchFamily="18" charset="2"/>
              </a:rPr>
              <a:t>，有</a:t>
            </a:r>
          </a:p>
        </p:txBody>
      </p:sp>
      <p:graphicFrame>
        <p:nvGraphicFramePr>
          <p:cNvPr id="335881" name="Object 9"/>
          <p:cNvGraphicFramePr>
            <a:graphicFrameLocks noChangeAspect="1"/>
          </p:cNvGraphicFramePr>
          <p:nvPr/>
        </p:nvGraphicFramePr>
        <p:xfrm>
          <a:off x="2076450" y="5518150"/>
          <a:ext cx="5327650" cy="1035050"/>
        </p:xfrm>
        <a:graphic>
          <a:graphicData uri="http://schemas.openxmlformats.org/presentationml/2006/ole">
            <mc:AlternateContent xmlns:mc="http://schemas.openxmlformats.org/markup-compatibility/2006">
              <mc:Choice xmlns:v="urn:schemas-microsoft-com:vml" Requires="v">
                <p:oleObj spid="_x0000_s38927" name="Equation" r:id="rId8" imgW="2552700" imgH="495300" progId="Equation.3">
                  <p:embed/>
                </p:oleObj>
              </mc:Choice>
              <mc:Fallback>
                <p:oleObj name="Equation" r:id="rId8" imgW="2552700" imgH="4953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6450" y="5518150"/>
                        <a:ext cx="532765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32D8749D-2A98-41F1-AB79-598E7EABA1A2}" type="slidenum">
              <a:rPr lang="zh-CN" altLang="en-US" sz="1800">
                <a:solidFill>
                  <a:srgbClr val="00FF00"/>
                </a:solidFill>
                <a:latin typeface="宋体" panose="02010600030101010101" pitchFamily="2" charset="-122"/>
                <a:ea typeface="宋体" panose="02010600030101010101" pitchFamily="2" charset="-122"/>
              </a:rPr>
              <a:pPr/>
              <a:t>17</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5877"/>
                                        </p:tgtEl>
                                        <p:attrNameLst>
                                          <p:attrName>style.visibility</p:attrName>
                                        </p:attrNameLst>
                                      </p:cBhvr>
                                      <p:to>
                                        <p:strVal val="visible"/>
                                      </p:to>
                                    </p:set>
                                    <p:anim calcmode="lin" valueType="num">
                                      <p:cBhvr additive="base">
                                        <p:cTn id="13" dur="500" fill="hold"/>
                                        <p:tgtEl>
                                          <p:spTgt spid="335877"/>
                                        </p:tgtEl>
                                        <p:attrNameLst>
                                          <p:attrName>ppt_x</p:attrName>
                                        </p:attrNameLst>
                                      </p:cBhvr>
                                      <p:tavLst>
                                        <p:tav tm="0">
                                          <p:val>
                                            <p:strVal val="#ppt_x"/>
                                          </p:val>
                                        </p:tav>
                                        <p:tav tm="100000">
                                          <p:val>
                                            <p:strVal val="#ppt_x"/>
                                          </p:val>
                                        </p:tav>
                                      </p:tavLst>
                                    </p:anim>
                                    <p:anim calcmode="lin" valueType="num">
                                      <p:cBhvr additive="base">
                                        <p:cTn id="14" dur="500" fill="hold"/>
                                        <p:tgtEl>
                                          <p:spTgt spid="33587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5878"/>
                                        </p:tgtEl>
                                        <p:attrNameLst>
                                          <p:attrName>style.visibility</p:attrName>
                                        </p:attrNameLst>
                                      </p:cBhvr>
                                      <p:to>
                                        <p:strVal val="visible"/>
                                      </p:to>
                                    </p:set>
                                    <p:anim calcmode="lin" valueType="num">
                                      <p:cBhvr additive="base">
                                        <p:cTn id="19" dur="500" fill="hold"/>
                                        <p:tgtEl>
                                          <p:spTgt spid="335878"/>
                                        </p:tgtEl>
                                        <p:attrNameLst>
                                          <p:attrName>ppt_x</p:attrName>
                                        </p:attrNameLst>
                                      </p:cBhvr>
                                      <p:tavLst>
                                        <p:tav tm="0">
                                          <p:val>
                                            <p:strVal val="#ppt_x"/>
                                          </p:val>
                                        </p:tav>
                                        <p:tav tm="100000">
                                          <p:val>
                                            <p:strVal val="#ppt_x"/>
                                          </p:val>
                                        </p:tav>
                                      </p:tavLst>
                                    </p:anim>
                                    <p:anim calcmode="lin" valueType="num">
                                      <p:cBhvr additive="base">
                                        <p:cTn id="20" dur="500" fill="hold"/>
                                        <p:tgtEl>
                                          <p:spTgt spid="335878"/>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335879"/>
                                        </p:tgtEl>
                                        <p:attrNameLst>
                                          <p:attrName>style.visibility</p:attrName>
                                        </p:attrNameLst>
                                      </p:cBhvr>
                                      <p:to>
                                        <p:strVal val="visible"/>
                                      </p:to>
                                    </p:set>
                                    <p:anim calcmode="lin" valueType="num">
                                      <p:cBhvr additive="base">
                                        <p:cTn id="24" dur="500" fill="hold"/>
                                        <p:tgtEl>
                                          <p:spTgt spid="335879"/>
                                        </p:tgtEl>
                                        <p:attrNameLst>
                                          <p:attrName>ppt_x</p:attrName>
                                        </p:attrNameLst>
                                      </p:cBhvr>
                                      <p:tavLst>
                                        <p:tav tm="0">
                                          <p:val>
                                            <p:strVal val="#ppt_x"/>
                                          </p:val>
                                        </p:tav>
                                        <p:tav tm="100000">
                                          <p:val>
                                            <p:strVal val="#ppt_x"/>
                                          </p:val>
                                        </p:tav>
                                      </p:tavLst>
                                    </p:anim>
                                    <p:anim calcmode="lin" valueType="num">
                                      <p:cBhvr additive="base">
                                        <p:cTn id="25" dur="500" fill="hold"/>
                                        <p:tgtEl>
                                          <p:spTgt spid="33587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35880"/>
                                        </p:tgtEl>
                                        <p:attrNameLst>
                                          <p:attrName>style.visibility</p:attrName>
                                        </p:attrNameLst>
                                      </p:cBhvr>
                                      <p:to>
                                        <p:strVal val="visible"/>
                                      </p:to>
                                    </p:set>
                                    <p:anim calcmode="lin" valueType="num">
                                      <p:cBhvr additive="base">
                                        <p:cTn id="30" dur="500" fill="hold"/>
                                        <p:tgtEl>
                                          <p:spTgt spid="335880"/>
                                        </p:tgtEl>
                                        <p:attrNameLst>
                                          <p:attrName>ppt_x</p:attrName>
                                        </p:attrNameLst>
                                      </p:cBhvr>
                                      <p:tavLst>
                                        <p:tav tm="0">
                                          <p:val>
                                            <p:strVal val="#ppt_x"/>
                                          </p:val>
                                        </p:tav>
                                        <p:tav tm="100000">
                                          <p:val>
                                            <p:strVal val="#ppt_x"/>
                                          </p:val>
                                        </p:tav>
                                      </p:tavLst>
                                    </p:anim>
                                    <p:anim calcmode="lin" valueType="num">
                                      <p:cBhvr additive="base">
                                        <p:cTn id="31" dur="500" fill="hold"/>
                                        <p:tgtEl>
                                          <p:spTgt spid="335880"/>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335881"/>
                                        </p:tgtEl>
                                        <p:attrNameLst>
                                          <p:attrName>style.visibility</p:attrName>
                                        </p:attrNameLst>
                                      </p:cBhvr>
                                      <p:to>
                                        <p:strVal val="visible"/>
                                      </p:to>
                                    </p:set>
                                    <p:anim calcmode="lin" valueType="num">
                                      <p:cBhvr additive="base">
                                        <p:cTn id="35" dur="500" fill="hold"/>
                                        <p:tgtEl>
                                          <p:spTgt spid="335881"/>
                                        </p:tgtEl>
                                        <p:attrNameLst>
                                          <p:attrName>ppt_x</p:attrName>
                                        </p:attrNameLst>
                                      </p:cBhvr>
                                      <p:tavLst>
                                        <p:tav tm="0">
                                          <p:val>
                                            <p:strVal val="#ppt_x"/>
                                          </p:val>
                                        </p:tav>
                                        <p:tav tm="100000">
                                          <p:val>
                                            <p:strVal val="#ppt_x"/>
                                          </p:val>
                                        </p:tav>
                                      </p:tavLst>
                                    </p:anim>
                                    <p:anim calcmode="lin" valueType="num">
                                      <p:cBhvr additive="base">
                                        <p:cTn id="36" dur="500" fill="hold"/>
                                        <p:tgtEl>
                                          <p:spTgt spid="3358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P spid="335878" grpId="0"/>
      <p:bldP spid="3358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证明</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1)</a:t>
            </a:r>
          </a:p>
        </p:txBody>
      </p:sp>
      <p:sp>
        <p:nvSpPr>
          <p:cNvPr id="337923" name="Rectangle 3"/>
          <p:cNvSpPr>
            <a:spLocks noGrp="1" noChangeArrowheads="1"/>
          </p:cNvSpPr>
          <p:nvPr>
            <p:ph idx="1"/>
          </p:nvPr>
        </p:nvSpPr>
        <p:spPr>
          <a:xfrm>
            <a:off x="1143000" y="2686050"/>
            <a:ext cx="3276600" cy="512763"/>
          </a:xfrm>
        </p:spPr>
        <p:txBody>
          <a:bodyPr/>
          <a:lstStyle/>
          <a:p>
            <a:pPr eaLnBrk="1" hangingPunct="1">
              <a:buFont typeface="Wingdings" panose="05000000000000000000" pitchFamily="2" charset="2"/>
              <a:buNone/>
            </a:pPr>
            <a:r>
              <a:rPr lang="zh-CN" altLang="en-US" smtClean="0">
                <a:ea typeface="黑体" panose="02010609060101010101" pitchFamily="49" charset="-122"/>
              </a:rPr>
              <a:t>其一步转移概率为：</a:t>
            </a:r>
          </a:p>
        </p:txBody>
      </p:sp>
      <p:sp>
        <p:nvSpPr>
          <p:cNvPr id="9" name="日期占位符 3"/>
          <p:cNvSpPr>
            <a:spLocks noGrp="1"/>
          </p:cNvSpPr>
          <p:nvPr>
            <p:ph type="dt" sz="quarter" idx="10"/>
          </p:nvPr>
        </p:nvSpPr>
        <p:spPr/>
        <p:txBody>
          <a:bodyPr/>
          <a:lstStyle/>
          <a:p>
            <a:pPr>
              <a:defRPr/>
            </a:pPr>
            <a:fld id="{7F64ED03-5AD9-41E0-8B04-09F2DE54BDAF}" type="datetime1">
              <a:rPr lang="zh-CN" altLang="en-US"/>
              <a:pPr>
                <a:defRPr/>
              </a:pPr>
              <a:t>2018/12/13</a:t>
            </a:fld>
            <a:endParaRPr lang="en-US" altLang="zh-CN"/>
          </a:p>
        </p:txBody>
      </p:sp>
      <p:sp>
        <p:nvSpPr>
          <p:cNvPr id="10"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37924" name="Object 4"/>
          <p:cNvGraphicFramePr>
            <a:graphicFrameLocks noChangeAspect="1"/>
          </p:cNvGraphicFramePr>
          <p:nvPr/>
        </p:nvGraphicFramePr>
        <p:xfrm>
          <a:off x="1676400" y="3375025"/>
          <a:ext cx="3411538" cy="558800"/>
        </p:xfrm>
        <a:graphic>
          <a:graphicData uri="http://schemas.openxmlformats.org/presentationml/2006/ole">
            <mc:AlternateContent xmlns:mc="http://schemas.openxmlformats.org/markup-compatibility/2006">
              <mc:Choice xmlns:v="urn:schemas-microsoft-com:vml" Requires="v">
                <p:oleObj spid="_x0000_s40972" name="Equation" r:id="rId4" imgW="1548728" imgH="253890" progId="Equation.3">
                  <p:embed/>
                </p:oleObj>
              </mc:Choice>
              <mc:Fallback>
                <p:oleObj name="Equation" r:id="rId4" imgW="1548728"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375025"/>
                        <a:ext cx="341153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25" name="Object 5"/>
          <p:cNvGraphicFramePr>
            <a:graphicFrameLocks noChangeAspect="1"/>
          </p:cNvGraphicFramePr>
          <p:nvPr/>
        </p:nvGraphicFramePr>
        <p:xfrm>
          <a:off x="2112963" y="4038600"/>
          <a:ext cx="3516312" cy="1033463"/>
        </p:xfrm>
        <a:graphic>
          <a:graphicData uri="http://schemas.openxmlformats.org/presentationml/2006/ole">
            <mc:AlternateContent xmlns:mc="http://schemas.openxmlformats.org/markup-compatibility/2006">
              <mc:Choice xmlns:v="urn:schemas-microsoft-com:vml" Requires="v">
                <p:oleObj spid="_x0000_s40973" name="Equation" r:id="rId6" imgW="1600200" imgH="469900" progId="Equation.3">
                  <p:embed/>
                </p:oleObj>
              </mc:Choice>
              <mc:Fallback>
                <p:oleObj name="Equation" r:id="rId6" imgW="1600200" imgH="469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963" y="4038600"/>
                        <a:ext cx="3516312"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26" name="Rectangle 6"/>
          <p:cNvSpPr>
            <a:spLocks noChangeArrowheads="1"/>
          </p:cNvSpPr>
          <p:nvPr/>
        </p:nvSpPr>
        <p:spPr bwMode="auto">
          <a:xfrm>
            <a:off x="1143000" y="5105400"/>
            <a:ext cx="77724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a:sym typeface="Symbol" panose="05050102010706020507" pitchFamily="18" charset="2"/>
              </a:rPr>
              <a:t>当</a:t>
            </a:r>
            <a:r>
              <a:rPr lang="en-US" altLang="zh-CN">
                <a:sym typeface="Symbol" panose="05050102010706020507" pitchFamily="18" charset="2"/>
              </a:rPr>
              <a:t>i≥1</a:t>
            </a:r>
            <a:r>
              <a:rPr lang="zh-CN" altLang="en-US">
                <a:sym typeface="Symbol" panose="05050102010706020507" pitchFamily="18" charset="2"/>
              </a:rPr>
              <a:t>时，</a:t>
            </a:r>
          </a:p>
        </p:txBody>
      </p:sp>
      <p:graphicFrame>
        <p:nvGraphicFramePr>
          <p:cNvPr id="337927" name="Object 7"/>
          <p:cNvGraphicFramePr>
            <a:graphicFrameLocks noChangeAspect="1"/>
          </p:cNvGraphicFramePr>
          <p:nvPr/>
        </p:nvGraphicFramePr>
        <p:xfrm>
          <a:off x="2170113" y="5562600"/>
          <a:ext cx="5524500" cy="977900"/>
        </p:xfrm>
        <a:graphic>
          <a:graphicData uri="http://schemas.openxmlformats.org/presentationml/2006/ole">
            <mc:AlternateContent xmlns:mc="http://schemas.openxmlformats.org/markup-compatibility/2006">
              <mc:Choice xmlns:v="urn:schemas-microsoft-com:vml" Requires="v">
                <p:oleObj spid="_x0000_s40974" name="Equation" r:id="rId8" imgW="2514600" imgH="444500" progId="Equation.3">
                  <p:embed/>
                </p:oleObj>
              </mc:Choice>
              <mc:Fallback>
                <p:oleObj name="Equation" r:id="rId8" imgW="2514600" imgH="4445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0113" y="5562600"/>
                        <a:ext cx="55245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28" name="Rectangle 8"/>
          <p:cNvSpPr>
            <a:spLocks noChangeArrowheads="1"/>
          </p:cNvSpPr>
          <p:nvPr/>
        </p:nvSpPr>
        <p:spPr bwMode="auto">
          <a:xfrm>
            <a:off x="1143000" y="1143000"/>
            <a:ext cx="77724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a:t>从上式可以看出，当已知</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t>时， </a:t>
            </a:r>
            <a:r>
              <a:rPr lang="en-US" altLang="zh-CN">
                <a:sym typeface="Symbol" panose="05050102010706020507" pitchFamily="18" charset="2"/>
              </a:rPr>
              <a:t>N</a:t>
            </a:r>
            <a:r>
              <a:rPr lang="en-US" altLang="zh-CN" baseline="-25000">
                <a:sym typeface="Symbol" panose="05050102010706020507" pitchFamily="18" charset="2"/>
              </a:rPr>
              <a:t>n+1</a:t>
            </a:r>
            <a:r>
              <a:rPr lang="en-US" altLang="zh-CN" baseline="30000">
                <a:sym typeface="Symbol" panose="05050102010706020507" pitchFamily="18" charset="2"/>
              </a:rPr>
              <a:t>+</a:t>
            </a:r>
            <a:r>
              <a:rPr lang="zh-CN" altLang="en-US"/>
              <a:t>只与到达过程有关，而与</a:t>
            </a:r>
            <a:r>
              <a:rPr lang="en-US" altLang="zh-CN">
                <a:sym typeface="Symbol" panose="05050102010706020507" pitchFamily="18" charset="2"/>
              </a:rPr>
              <a:t>N</a:t>
            </a:r>
            <a:r>
              <a:rPr lang="en-US" altLang="zh-CN" baseline="-25000">
                <a:sym typeface="Symbol" panose="05050102010706020507" pitchFamily="18" charset="2"/>
              </a:rPr>
              <a:t>1</a:t>
            </a:r>
            <a:r>
              <a:rPr lang="en-US" altLang="zh-CN" baseline="30000">
                <a:sym typeface="Symbol" panose="05050102010706020507" pitchFamily="18" charset="2"/>
              </a:rPr>
              <a:t>+</a:t>
            </a:r>
            <a:r>
              <a:rPr lang="en-US" altLang="zh-CN"/>
              <a:t>, </a:t>
            </a:r>
            <a:r>
              <a:rPr lang="en-US" altLang="zh-CN">
                <a:sym typeface="Symbol" panose="05050102010706020507" pitchFamily="18" charset="2"/>
              </a:rPr>
              <a:t>N</a:t>
            </a:r>
            <a:r>
              <a:rPr lang="en-US" altLang="zh-CN" baseline="-25000">
                <a:sym typeface="Symbol" panose="05050102010706020507" pitchFamily="18" charset="2"/>
              </a:rPr>
              <a:t>2</a:t>
            </a:r>
            <a:r>
              <a:rPr lang="en-US" altLang="zh-CN" baseline="30000">
                <a:sym typeface="Symbol" panose="05050102010706020507" pitchFamily="18" charset="2"/>
              </a:rPr>
              <a:t>+</a:t>
            </a:r>
            <a:r>
              <a:rPr lang="en-US" altLang="zh-CN"/>
              <a:t>,…, </a:t>
            </a:r>
            <a:r>
              <a:rPr lang="en-US" altLang="zh-CN">
                <a:sym typeface="Symbol" panose="05050102010706020507" pitchFamily="18" charset="2"/>
              </a:rPr>
              <a:t>N</a:t>
            </a:r>
            <a:r>
              <a:rPr lang="en-US" altLang="zh-CN" baseline="-25000">
                <a:sym typeface="Symbol" panose="05050102010706020507" pitchFamily="18" charset="2"/>
              </a:rPr>
              <a:t>n-1</a:t>
            </a:r>
            <a:r>
              <a:rPr lang="en-US" altLang="zh-CN" baseline="30000">
                <a:sym typeface="Symbol" panose="05050102010706020507" pitchFamily="18" charset="2"/>
              </a:rPr>
              <a:t>+</a:t>
            </a:r>
            <a:r>
              <a:rPr lang="zh-CN" altLang="en-US"/>
              <a:t>无关，所以是马尔可夫链，其状态空间</a:t>
            </a:r>
            <a:r>
              <a:rPr lang="en-US" altLang="zh-CN"/>
              <a:t>E</a:t>
            </a:r>
            <a:r>
              <a:rPr lang="zh-CN" altLang="en-US"/>
              <a:t>＝</a:t>
            </a:r>
            <a:r>
              <a:rPr lang="en-US" altLang="zh-CN"/>
              <a:t>{0,1,2,…}</a:t>
            </a:r>
            <a:r>
              <a:rPr lang="zh-CN" altLang="en-US"/>
              <a:t>。</a:t>
            </a:r>
          </a:p>
        </p:txBody>
      </p:sp>
      <p:sp>
        <p:nvSpPr>
          <p:cNvPr id="4097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7541EAB5-D41E-44AF-8418-267489263725}" type="slidenum">
              <a:rPr lang="zh-CN" altLang="en-US" sz="1800">
                <a:solidFill>
                  <a:srgbClr val="00FF00"/>
                </a:solidFill>
                <a:latin typeface="宋体" panose="02010600030101010101" pitchFamily="2" charset="-122"/>
                <a:ea typeface="宋体" panose="02010600030101010101" pitchFamily="2" charset="-122"/>
              </a:rPr>
              <a:pPr/>
              <a:t>18</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7928"/>
                                        </p:tgtEl>
                                        <p:attrNameLst>
                                          <p:attrName>style.visibility</p:attrName>
                                        </p:attrNameLst>
                                      </p:cBhvr>
                                      <p:to>
                                        <p:strVal val="visible"/>
                                      </p:to>
                                    </p:set>
                                    <p:anim calcmode="lin" valueType="num">
                                      <p:cBhvr additive="base">
                                        <p:cTn id="7" dur="500" fill="hold"/>
                                        <p:tgtEl>
                                          <p:spTgt spid="337928"/>
                                        </p:tgtEl>
                                        <p:attrNameLst>
                                          <p:attrName>ppt_x</p:attrName>
                                        </p:attrNameLst>
                                      </p:cBhvr>
                                      <p:tavLst>
                                        <p:tav tm="0">
                                          <p:val>
                                            <p:strVal val="#ppt_x"/>
                                          </p:val>
                                        </p:tav>
                                        <p:tav tm="100000">
                                          <p:val>
                                            <p:strVal val="#ppt_x"/>
                                          </p:val>
                                        </p:tav>
                                      </p:tavLst>
                                    </p:anim>
                                    <p:anim calcmode="lin" valueType="num">
                                      <p:cBhvr additive="base">
                                        <p:cTn id="8" dur="500" fill="hold"/>
                                        <p:tgtEl>
                                          <p:spTgt spid="3379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23">
                                            <p:txEl>
                                              <p:pRg st="0" end="0"/>
                                            </p:txEl>
                                          </p:spTgt>
                                        </p:tgtEl>
                                        <p:attrNameLst>
                                          <p:attrName>style.visibility</p:attrName>
                                        </p:attrNameLst>
                                      </p:cBhvr>
                                      <p:to>
                                        <p:strVal val="visible"/>
                                      </p:to>
                                    </p:set>
                                    <p:anim calcmode="lin" valueType="num">
                                      <p:cBhvr additive="base">
                                        <p:cTn id="13" dur="500" fill="hold"/>
                                        <p:tgtEl>
                                          <p:spTgt spid="3379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23">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337924"/>
                                        </p:tgtEl>
                                        <p:attrNameLst>
                                          <p:attrName>style.visibility</p:attrName>
                                        </p:attrNameLst>
                                      </p:cBhvr>
                                      <p:to>
                                        <p:strVal val="visible"/>
                                      </p:to>
                                    </p:set>
                                    <p:anim calcmode="lin" valueType="num">
                                      <p:cBhvr additive="base">
                                        <p:cTn id="18" dur="500" fill="hold"/>
                                        <p:tgtEl>
                                          <p:spTgt spid="337924"/>
                                        </p:tgtEl>
                                        <p:attrNameLst>
                                          <p:attrName>ppt_x</p:attrName>
                                        </p:attrNameLst>
                                      </p:cBhvr>
                                      <p:tavLst>
                                        <p:tav tm="0">
                                          <p:val>
                                            <p:strVal val="#ppt_x"/>
                                          </p:val>
                                        </p:tav>
                                        <p:tav tm="100000">
                                          <p:val>
                                            <p:strVal val="#ppt_x"/>
                                          </p:val>
                                        </p:tav>
                                      </p:tavLst>
                                    </p:anim>
                                    <p:anim calcmode="lin" valueType="num">
                                      <p:cBhvr additive="base">
                                        <p:cTn id="19" dur="500" fill="hold"/>
                                        <p:tgtEl>
                                          <p:spTgt spid="33792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337925"/>
                                        </p:tgtEl>
                                        <p:attrNameLst>
                                          <p:attrName>style.visibility</p:attrName>
                                        </p:attrNameLst>
                                      </p:cBhvr>
                                      <p:to>
                                        <p:strVal val="visible"/>
                                      </p:to>
                                    </p:set>
                                    <p:anim calcmode="lin" valueType="num">
                                      <p:cBhvr additive="base">
                                        <p:cTn id="23" dur="500" fill="hold"/>
                                        <p:tgtEl>
                                          <p:spTgt spid="337925"/>
                                        </p:tgtEl>
                                        <p:attrNameLst>
                                          <p:attrName>ppt_x</p:attrName>
                                        </p:attrNameLst>
                                      </p:cBhvr>
                                      <p:tavLst>
                                        <p:tav tm="0">
                                          <p:val>
                                            <p:strVal val="#ppt_x"/>
                                          </p:val>
                                        </p:tav>
                                        <p:tav tm="100000">
                                          <p:val>
                                            <p:strVal val="#ppt_x"/>
                                          </p:val>
                                        </p:tav>
                                      </p:tavLst>
                                    </p:anim>
                                    <p:anim calcmode="lin" valueType="num">
                                      <p:cBhvr additive="base">
                                        <p:cTn id="24" dur="500" fill="hold"/>
                                        <p:tgtEl>
                                          <p:spTgt spid="33792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7926"/>
                                        </p:tgtEl>
                                        <p:attrNameLst>
                                          <p:attrName>style.visibility</p:attrName>
                                        </p:attrNameLst>
                                      </p:cBhvr>
                                      <p:to>
                                        <p:strVal val="visible"/>
                                      </p:to>
                                    </p:set>
                                    <p:anim calcmode="lin" valueType="num">
                                      <p:cBhvr additive="base">
                                        <p:cTn id="29" dur="500" fill="hold"/>
                                        <p:tgtEl>
                                          <p:spTgt spid="337926"/>
                                        </p:tgtEl>
                                        <p:attrNameLst>
                                          <p:attrName>ppt_x</p:attrName>
                                        </p:attrNameLst>
                                      </p:cBhvr>
                                      <p:tavLst>
                                        <p:tav tm="0">
                                          <p:val>
                                            <p:strVal val="#ppt_x"/>
                                          </p:val>
                                        </p:tav>
                                        <p:tav tm="100000">
                                          <p:val>
                                            <p:strVal val="#ppt_x"/>
                                          </p:val>
                                        </p:tav>
                                      </p:tavLst>
                                    </p:anim>
                                    <p:anim calcmode="lin" valueType="num">
                                      <p:cBhvr additive="base">
                                        <p:cTn id="30" dur="500" fill="hold"/>
                                        <p:tgtEl>
                                          <p:spTgt spid="337926"/>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37927"/>
                                        </p:tgtEl>
                                        <p:attrNameLst>
                                          <p:attrName>style.visibility</p:attrName>
                                        </p:attrNameLst>
                                      </p:cBhvr>
                                      <p:to>
                                        <p:strVal val="visible"/>
                                      </p:to>
                                    </p:set>
                                    <p:anim calcmode="lin" valueType="num">
                                      <p:cBhvr additive="base">
                                        <p:cTn id="34" dur="500" fill="hold"/>
                                        <p:tgtEl>
                                          <p:spTgt spid="337927"/>
                                        </p:tgtEl>
                                        <p:attrNameLst>
                                          <p:attrName>ppt_x</p:attrName>
                                        </p:attrNameLst>
                                      </p:cBhvr>
                                      <p:tavLst>
                                        <p:tav tm="0">
                                          <p:val>
                                            <p:strVal val="#ppt_x"/>
                                          </p:val>
                                        </p:tav>
                                        <p:tav tm="100000">
                                          <p:val>
                                            <p:strVal val="#ppt_x"/>
                                          </p:val>
                                        </p:tav>
                                      </p:tavLst>
                                    </p:anim>
                                    <p:anim calcmode="lin" valueType="num">
                                      <p:cBhvr additive="base">
                                        <p:cTn id="35" dur="500" fill="hold"/>
                                        <p:tgtEl>
                                          <p:spTgt spid="3379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P spid="337926" grpId="0"/>
      <p:bldP spid="3379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证明</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2)</a:t>
            </a:r>
          </a:p>
        </p:txBody>
      </p:sp>
      <p:sp>
        <p:nvSpPr>
          <p:cNvPr id="339971" name="Rectangle 3"/>
          <p:cNvSpPr>
            <a:spLocks noGrp="1" noChangeArrowheads="1"/>
          </p:cNvSpPr>
          <p:nvPr>
            <p:ph idx="1"/>
          </p:nvPr>
        </p:nvSpPr>
        <p:spPr>
          <a:xfrm>
            <a:off x="1143000" y="1239838"/>
            <a:ext cx="3276600" cy="512762"/>
          </a:xfrm>
        </p:spPr>
        <p:txBody>
          <a:bodyPr/>
          <a:lstStyle/>
          <a:p>
            <a:pPr eaLnBrk="1" hangingPunct="1">
              <a:buFont typeface="Wingdings" panose="05000000000000000000" pitchFamily="2" charset="2"/>
              <a:buNone/>
            </a:pPr>
            <a:r>
              <a:rPr lang="zh-CN" altLang="en-US" smtClean="0">
                <a:ea typeface="黑体" panose="02010609060101010101" pitchFamily="49" charset="-122"/>
                <a:sym typeface="Symbol" panose="05050102010706020507" pitchFamily="18" charset="2"/>
              </a:rPr>
              <a:t>当</a:t>
            </a:r>
            <a:r>
              <a:rPr lang="en-US" altLang="zh-CN" smtClean="0">
                <a:ea typeface="黑体" panose="02010609060101010101" pitchFamily="49" charset="-122"/>
                <a:sym typeface="Symbol" panose="05050102010706020507" pitchFamily="18" charset="2"/>
              </a:rPr>
              <a:t>i</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0</a:t>
            </a:r>
            <a:r>
              <a:rPr lang="zh-CN" altLang="en-US" smtClean="0">
                <a:ea typeface="黑体" panose="02010609060101010101" pitchFamily="49" charset="-122"/>
                <a:sym typeface="Symbol" panose="05050102010706020507" pitchFamily="18" charset="2"/>
              </a:rPr>
              <a:t>时，</a:t>
            </a:r>
          </a:p>
        </p:txBody>
      </p:sp>
      <p:sp>
        <p:nvSpPr>
          <p:cNvPr id="6" name="日期占位符 3"/>
          <p:cNvSpPr>
            <a:spLocks noGrp="1"/>
          </p:cNvSpPr>
          <p:nvPr>
            <p:ph type="dt" sz="quarter" idx="10"/>
          </p:nvPr>
        </p:nvSpPr>
        <p:spPr/>
        <p:txBody>
          <a:bodyPr/>
          <a:lstStyle/>
          <a:p>
            <a:pPr>
              <a:defRPr/>
            </a:pPr>
            <a:fld id="{8371A815-6B6E-4553-A724-25F418658899}" type="datetime1">
              <a:rPr lang="zh-CN" altLang="en-US"/>
              <a:pPr>
                <a:defRPr/>
              </a:pPr>
              <a:t>2018/12/13</a:t>
            </a:fld>
            <a:endParaRPr lang="en-US" altLang="zh-CN"/>
          </a:p>
        </p:txBody>
      </p:sp>
      <p:sp>
        <p:nvSpPr>
          <p:cNvPr id="7"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39972" name="Rectangle 4"/>
          <p:cNvSpPr>
            <a:spLocks noChangeArrowheads="1"/>
          </p:cNvSpPr>
          <p:nvPr/>
        </p:nvSpPr>
        <p:spPr bwMode="auto">
          <a:xfrm>
            <a:off x="1143000" y="2895600"/>
            <a:ext cx="77724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a:t>从一步转移概率表达式容易看出，</a:t>
            </a:r>
            <a:r>
              <a:rPr lang="en-US" altLang="zh-CN"/>
              <a:t>p</a:t>
            </a:r>
            <a:r>
              <a:rPr lang="en-US" altLang="zh-CN" baseline="-25000"/>
              <a:t>ij</a:t>
            </a:r>
            <a:r>
              <a:rPr lang="zh-CN" altLang="en-US"/>
              <a:t>，</a:t>
            </a:r>
            <a:r>
              <a:rPr lang="en-US" altLang="zh-CN"/>
              <a:t>i,j=0,1,2,…</a:t>
            </a:r>
            <a:r>
              <a:rPr lang="zh-CN" altLang="en-US"/>
              <a:t>与时间的起点无关，而且任意两个状态是互通的，</a:t>
            </a:r>
            <a:r>
              <a:rPr lang="en-US" altLang="zh-CN"/>
              <a:t>p</a:t>
            </a:r>
            <a:r>
              <a:rPr lang="en-US" altLang="zh-CN" baseline="-25000"/>
              <a:t>ii</a:t>
            </a:r>
            <a:r>
              <a:rPr lang="zh-CN" altLang="en-US"/>
              <a:t>＞</a:t>
            </a:r>
            <a:r>
              <a:rPr lang="en-US" altLang="zh-CN"/>
              <a:t>0</a:t>
            </a:r>
            <a:r>
              <a:rPr lang="zh-CN" altLang="en-US"/>
              <a:t>， </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为一不可约、非周期的齐次马尔可夫链。</a:t>
            </a:r>
            <a:endParaRPr lang="zh-CN" altLang="en-US"/>
          </a:p>
        </p:txBody>
      </p:sp>
      <p:graphicFrame>
        <p:nvGraphicFramePr>
          <p:cNvPr id="339973" name="Object 5"/>
          <p:cNvGraphicFramePr>
            <a:graphicFrameLocks noChangeAspect="1"/>
          </p:cNvGraphicFramePr>
          <p:nvPr/>
        </p:nvGraphicFramePr>
        <p:xfrm>
          <a:off x="2203450" y="1828800"/>
          <a:ext cx="4044950" cy="977900"/>
        </p:xfrm>
        <a:graphic>
          <a:graphicData uri="http://schemas.openxmlformats.org/presentationml/2006/ole">
            <mc:AlternateContent xmlns:mc="http://schemas.openxmlformats.org/markup-compatibility/2006">
              <mc:Choice xmlns:v="urn:schemas-microsoft-com:vml" Requires="v">
                <p:oleObj spid="_x0000_s43017" name="Equation" r:id="rId4" imgW="1841500" imgH="444500" progId="Equation.3">
                  <p:embed/>
                </p:oleObj>
              </mc:Choice>
              <mc:Fallback>
                <p:oleObj name="Equation" r:id="rId4" imgW="18415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3450" y="1828800"/>
                        <a:ext cx="404495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7A89ECF9-3AD9-41E7-97C5-2362BA9A93DD}" type="slidenum">
              <a:rPr lang="zh-CN" altLang="en-US" sz="1800">
                <a:solidFill>
                  <a:srgbClr val="00FF00"/>
                </a:solidFill>
                <a:latin typeface="宋体" panose="02010600030101010101" pitchFamily="2" charset="-122"/>
                <a:ea typeface="宋体" panose="02010600030101010101" pitchFamily="2" charset="-122"/>
              </a:rPr>
              <a:pPr/>
              <a:t>19</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39973"/>
                                        </p:tgtEl>
                                        <p:attrNameLst>
                                          <p:attrName>style.visibility</p:attrName>
                                        </p:attrNameLst>
                                      </p:cBhvr>
                                      <p:to>
                                        <p:strVal val="visible"/>
                                      </p:to>
                                    </p:set>
                                    <p:anim calcmode="lin" valueType="num">
                                      <p:cBhvr additive="base">
                                        <p:cTn id="12" dur="500" fill="hold"/>
                                        <p:tgtEl>
                                          <p:spTgt spid="339973"/>
                                        </p:tgtEl>
                                        <p:attrNameLst>
                                          <p:attrName>ppt_x</p:attrName>
                                        </p:attrNameLst>
                                      </p:cBhvr>
                                      <p:tavLst>
                                        <p:tav tm="0">
                                          <p:val>
                                            <p:strVal val="#ppt_x"/>
                                          </p:val>
                                        </p:tav>
                                        <p:tav tm="100000">
                                          <p:val>
                                            <p:strVal val="#ppt_x"/>
                                          </p:val>
                                        </p:tav>
                                      </p:tavLst>
                                    </p:anim>
                                    <p:anim calcmode="lin" valueType="num">
                                      <p:cBhvr additive="base">
                                        <p:cTn id="13" dur="500" fill="hold"/>
                                        <p:tgtEl>
                                          <p:spTgt spid="33997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iterate type="wd">
                                    <p:tmPct val="5000"/>
                                  </p:iterate>
                                  <p:childTnLst>
                                    <p:set>
                                      <p:cBhvr>
                                        <p:cTn id="17" dur="1" fill="hold">
                                          <p:stCondLst>
                                            <p:cond delay="0"/>
                                          </p:stCondLst>
                                        </p:cTn>
                                        <p:tgtEl>
                                          <p:spTgt spid="339972"/>
                                        </p:tgtEl>
                                        <p:attrNameLst>
                                          <p:attrName>style.visibility</p:attrName>
                                        </p:attrNameLst>
                                      </p:cBhvr>
                                      <p:to>
                                        <p:strVal val="visible"/>
                                      </p:to>
                                    </p:set>
                                    <p:anim calcmode="lin" valueType="num">
                                      <p:cBhvr additive="base">
                                        <p:cTn id="18" dur="500" fill="hold"/>
                                        <p:tgtEl>
                                          <p:spTgt spid="339972"/>
                                        </p:tgtEl>
                                        <p:attrNameLst>
                                          <p:attrName>ppt_x</p:attrName>
                                        </p:attrNameLst>
                                      </p:cBhvr>
                                      <p:tavLst>
                                        <p:tav tm="0">
                                          <p:val>
                                            <p:strVal val="#ppt_x"/>
                                          </p:val>
                                        </p:tav>
                                        <p:tav tm="100000">
                                          <p:val>
                                            <p:strVal val="#ppt_x"/>
                                          </p:val>
                                        </p:tav>
                                      </p:tavLst>
                                    </p:anim>
                                    <p:anim calcmode="lin" valueType="num">
                                      <p:cBhvr additive="base">
                                        <p:cTn id="19" dur="500" fill="hold"/>
                                        <p:tgtEl>
                                          <p:spTgt spid="339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P spid="3399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上一讲内容回顾</a:t>
            </a:r>
          </a:p>
        </p:txBody>
      </p:sp>
      <p:sp>
        <p:nvSpPr>
          <p:cNvPr id="339971" name="Rectangle 3"/>
          <p:cNvSpPr>
            <a:spLocks noGrp="1" noChangeArrowheads="1"/>
          </p:cNvSpPr>
          <p:nvPr>
            <p:ph idx="1"/>
          </p:nvPr>
        </p:nvSpPr>
        <p:spPr>
          <a:xfrm>
            <a:off x="1042988" y="1125538"/>
            <a:ext cx="7848600" cy="5399087"/>
          </a:xfrm>
        </p:spPr>
        <p:txBody>
          <a:bodyPr/>
          <a:lstStyle/>
          <a:p>
            <a:pPr eaLnBrk="1" hangingPunct="1">
              <a:lnSpc>
                <a:spcPct val="105000"/>
              </a:lnSpc>
              <a:buFont typeface="Wingdings" panose="05000000000000000000" pitchFamily="2" charset="2"/>
              <a:buChar char="Ø"/>
            </a:pPr>
            <a:r>
              <a:rPr lang="zh-CN" altLang="en-US" sz="3200" smtClean="0">
                <a:solidFill>
                  <a:srgbClr val="0000FF"/>
                </a:solidFill>
                <a:ea typeface="黑体" panose="02010609060101010101" pitchFamily="49" charset="-122"/>
              </a:rPr>
              <a:t>有限源的简单排队系统</a:t>
            </a:r>
          </a:p>
          <a:p>
            <a:pPr eaLnBrk="1" hangingPunct="1">
              <a:lnSpc>
                <a:spcPct val="105000"/>
              </a:lnSpc>
              <a:buFont typeface="Wingdings" panose="05000000000000000000" pitchFamily="2" charset="2"/>
              <a:buChar char="Ø"/>
            </a:pPr>
            <a:r>
              <a:rPr lang="en-US" altLang="zh-CN" sz="3200" smtClean="0">
                <a:solidFill>
                  <a:srgbClr val="0000FF"/>
                </a:solidFill>
                <a:ea typeface="黑体" panose="02010609060101010101" pitchFamily="49" charset="-122"/>
              </a:rPr>
              <a:t>M/M/c/m/m</a:t>
            </a:r>
            <a:r>
              <a:rPr lang="zh-CN" altLang="en-US" sz="3200" smtClean="0">
                <a:solidFill>
                  <a:srgbClr val="0000FF"/>
                </a:solidFill>
                <a:ea typeface="黑体" panose="02010609060101010101" pitchFamily="49" charset="-122"/>
              </a:rPr>
              <a:t>系统</a:t>
            </a:r>
            <a:endParaRPr lang="zh-CN" altLang="en-US" sz="3200" smtClean="0">
              <a:solidFill>
                <a:srgbClr val="0000FF"/>
              </a:solidFill>
              <a:ea typeface="黑体" panose="02010609060101010101" pitchFamily="49" charset="-122"/>
              <a:sym typeface="Symbol" panose="05050102010706020507" pitchFamily="18" charset="2"/>
            </a:endParaRP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队长</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故障的机器数</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等待时间与逗留时间</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故障机器等待维修的时间</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其它重要指标</a:t>
            </a:r>
            <a:endParaRPr lang="en-US" altLang="zh-CN" smtClean="0">
              <a:solidFill>
                <a:srgbClr val="CC00CC"/>
              </a:solidFill>
              <a:ea typeface="黑体" panose="02010609060101010101" pitchFamily="49" charset="-122"/>
            </a:endParaRPr>
          </a:p>
          <a:p>
            <a:pPr eaLnBrk="1" hangingPunct="1">
              <a:lnSpc>
                <a:spcPct val="105000"/>
              </a:lnSpc>
              <a:buClr>
                <a:srgbClr val="CC00CC"/>
              </a:buClr>
              <a:buFont typeface="Wingdings" panose="05000000000000000000" pitchFamily="2" charset="2"/>
              <a:buChar char="Ø"/>
            </a:pPr>
            <a:r>
              <a:rPr lang="en-US" altLang="zh-CN" sz="3600" smtClean="0">
                <a:solidFill>
                  <a:srgbClr val="0000FF"/>
                </a:solidFill>
                <a:ea typeface="黑体" panose="02010609060101010101" pitchFamily="49" charset="-122"/>
              </a:rPr>
              <a:t>M/M/c/m/m</a:t>
            </a:r>
            <a:r>
              <a:rPr lang="zh-CN" altLang="en-US" sz="3600" smtClean="0">
                <a:solidFill>
                  <a:srgbClr val="0000FF"/>
                </a:solidFill>
                <a:ea typeface="黑体" panose="02010609060101010101" pitchFamily="49" charset="-122"/>
              </a:rPr>
              <a:t>损失制系统</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队长</a:t>
            </a:r>
            <a:r>
              <a:rPr lang="en-US" altLang="zh-CN" smtClean="0">
                <a:solidFill>
                  <a:srgbClr val="CC00CC"/>
                </a:solidFill>
                <a:ea typeface="黑体" panose="02010609060101010101" pitchFamily="49" charset="-122"/>
              </a:rPr>
              <a:t>——</a:t>
            </a:r>
            <a:r>
              <a:rPr lang="zh-CN" altLang="en-US" smtClean="0">
                <a:solidFill>
                  <a:srgbClr val="CC00CC"/>
                </a:solidFill>
                <a:ea typeface="黑体" panose="02010609060101010101" pitchFamily="49" charset="-122"/>
              </a:rPr>
              <a:t>故障的机器数</a:t>
            </a:r>
          </a:p>
          <a:p>
            <a:pPr eaLnBrk="1" hangingPunct="1">
              <a:lnSpc>
                <a:spcPct val="105000"/>
              </a:lnSpc>
              <a:spcBef>
                <a:spcPct val="20000"/>
              </a:spcBef>
              <a:buClr>
                <a:srgbClr val="CC00CC"/>
              </a:buClr>
              <a:buFont typeface="Wingdings" panose="05000000000000000000" pitchFamily="2" charset="2"/>
              <a:buChar char="Ø"/>
            </a:pPr>
            <a:r>
              <a:rPr lang="zh-CN" altLang="en-US" sz="3600" smtClean="0">
                <a:solidFill>
                  <a:srgbClr val="0000FF"/>
                </a:solidFill>
                <a:ea typeface="黑体" panose="02010609060101010101" pitchFamily="49" charset="-122"/>
              </a:rPr>
              <a:t>有备用品的</a:t>
            </a:r>
            <a:r>
              <a:rPr lang="en-US" altLang="zh-CN" sz="3600" smtClean="0">
                <a:solidFill>
                  <a:srgbClr val="0000FF"/>
                </a:solidFill>
                <a:ea typeface="黑体" panose="02010609060101010101" pitchFamily="49" charset="-122"/>
              </a:rPr>
              <a:t>M/M/c/m+K/m</a:t>
            </a:r>
            <a:r>
              <a:rPr lang="zh-CN" altLang="en-US" sz="3600" smtClean="0">
                <a:solidFill>
                  <a:srgbClr val="0000FF"/>
                </a:solidFill>
                <a:ea typeface="黑体" panose="02010609060101010101" pitchFamily="49" charset="-122"/>
                <a:sym typeface="Symbol" panose="05050102010706020507" pitchFamily="18" charset="2"/>
              </a:rPr>
              <a:t>系统</a:t>
            </a:r>
            <a:endParaRPr lang="zh-CN" altLang="en-US" sz="3600" smtClean="0">
              <a:solidFill>
                <a:srgbClr val="0000FF"/>
              </a:solidFill>
              <a:ea typeface="黑体" panose="02010609060101010101" pitchFamily="49" charset="-122"/>
            </a:endParaRP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故障的机器数</a:t>
            </a:r>
          </a:p>
        </p:txBody>
      </p:sp>
      <p:sp>
        <p:nvSpPr>
          <p:cNvPr id="3" name="页脚占位符 2"/>
          <p:cNvSpPr>
            <a:spLocks noGrp="1"/>
          </p:cNvSpPr>
          <p:nvPr>
            <p:ph type="ftr" sz="quarter" idx="11"/>
          </p:nvPr>
        </p:nvSpPr>
        <p:spPr/>
        <p:txBody>
          <a:bodyPr/>
          <a:lstStyle/>
          <a:p>
            <a:pPr>
              <a:defRPr/>
            </a:pPr>
            <a:r>
              <a:rPr lang="zh-CN" altLang="en-US"/>
              <a:t>信息与软件工程学院  顾小丰</a:t>
            </a:r>
            <a:endParaRPr lang="en-US" altLang="zh-CN"/>
          </a:p>
        </p:txBody>
      </p:sp>
      <p:sp>
        <p:nvSpPr>
          <p:cNvPr id="7" name="日期占位符 6"/>
          <p:cNvSpPr>
            <a:spLocks noGrp="1"/>
          </p:cNvSpPr>
          <p:nvPr>
            <p:ph type="dt" sz="quarter" idx="10"/>
          </p:nvPr>
        </p:nvSpPr>
        <p:spPr/>
        <p:txBody>
          <a:bodyPr/>
          <a:lstStyle/>
          <a:p>
            <a:pPr>
              <a:defRPr/>
            </a:pPr>
            <a:fld id="{DA21090A-8872-4A8C-9599-F062E8525575}" type="datetime1">
              <a:rPr lang="zh-CN" altLang="en-US"/>
              <a:pPr>
                <a:defRPr/>
              </a:pPr>
              <a:t>2018/12/13</a:t>
            </a:fld>
            <a:endParaRPr lang="en-US" altLang="zh-CN"/>
          </a:p>
        </p:txBody>
      </p:sp>
      <p:sp>
        <p:nvSpPr>
          <p:cNvPr id="81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1A519342-BD42-430A-BD20-FDB9048795E4}" type="slidenum">
              <a:rPr lang="zh-CN" altLang="en-US" sz="1800">
                <a:solidFill>
                  <a:srgbClr val="00FF00"/>
                </a:solidFill>
                <a:latin typeface="宋体" panose="02010600030101010101" pitchFamily="2" charset="-122"/>
                <a:ea typeface="宋体" panose="02010600030101010101" pitchFamily="2" charset="-122"/>
              </a:rPr>
              <a:pPr/>
              <a:t>2</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9971">
                                            <p:txEl>
                                              <p:pRg st="1" end="1"/>
                                            </p:txEl>
                                          </p:spTgt>
                                        </p:tgtEl>
                                        <p:attrNameLst>
                                          <p:attrName>style.visibility</p:attrName>
                                        </p:attrNameLst>
                                      </p:cBhvr>
                                      <p:to>
                                        <p:strVal val="visible"/>
                                      </p:to>
                                    </p:set>
                                    <p:anim calcmode="lin" valueType="num">
                                      <p:cBhvr additive="base">
                                        <p:cTn id="13" dur="5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99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 calcmode="lin" valueType="num">
                                      <p:cBhvr additive="base">
                                        <p:cTn id="17" dur="5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99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9971">
                                            <p:txEl>
                                              <p:pRg st="3" end="3"/>
                                            </p:txEl>
                                          </p:spTgt>
                                        </p:tgtEl>
                                        <p:attrNameLst>
                                          <p:attrName>style.visibility</p:attrName>
                                        </p:attrNameLst>
                                      </p:cBhvr>
                                      <p:to>
                                        <p:strVal val="visible"/>
                                      </p:to>
                                    </p:set>
                                    <p:anim calcmode="lin" valueType="num">
                                      <p:cBhvr additive="base">
                                        <p:cTn id="21" dur="5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99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9971">
                                            <p:txEl>
                                              <p:pRg st="4" end="4"/>
                                            </p:txEl>
                                          </p:spTgt>
                                        </p:tgtEl>
                                        <p:attrNameLst>
                                          <p:attrName>style.visibility</p:attrName>
                                        </p:attrNameLst>
                                      </p:cBhvr>
                                      <p:to>
                                        <p:strVal val="visible"/>
                                      </p:to>
                                    </p:set>
                                    <p:anim calcmode="lin" valueType="num">
                                      <p:cBhvr additive="base">
                                        <p:cTn id="25" dur="500" fill="hold"/>
                                        <p:tgtEl>
                                          <p:spTgt spid="3399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99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39971">
                                            <p:txEl>
                                              <p:pRg st="5" end="5"/>
                                            </p:txEl>
                                          </p:spTgt>
                                        </p:tgtEl>
                                        <p:attrNameLst>
                                          <p:attrName>style.visibility</p:attrName>
                                        </p:attrNameLst>
                                      </p:cBhvr>
                                      <p:to>
                                        <p:strVal val="visible"/>
                                      </p:to>
                                    </p:set>
                                    <p:anim calcmode="lin" valueType="num">
                                      <p:cBhvr additive="base">
                                        <p:cTn id="29" dur="500" fill="hold"/>
                                        <p:tgtEl>
                                          <p:spTgt spid="3399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99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9971">
                                            <p:txEl>
                                              <p:pRg st="6" end="6"/>
                                            </p:txEl>
                                          </p:spTgt>
                                        </p:tgtEl>
                                        <p:attrNameLst>
                                          <p:attrName>style.visibility</p:attrName>
                                        </p:attrNameLst>
                                      </p:cBhvr>
                                      <p:to>
                                        <p:strVal val="visible"/>
                                      </p:to>
                                    </p:set>
                                    <p:anim calcmode="lin" valueType="num">
                                      <p:cBhvr additive="base">
                                        <p:cTn id="35" dur="500" fill="hold"/>
                                        <p:tgtEl>
                                          <p:spTgt spid="33997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997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9971">
                                            <p:txEl>
                                              <p:pRg st="7" end="7"/>
                                            </p:txEl>
                                          </p:spTgt>
                                        </p:tgtEl>
                                        <p:attrNameLst>
                                          <p:attrName>style.visibility</p:attrName>
                                        </p:attrNameLst>
                                      </p:cBhvr>
                                      <p:to>
                                        <p:strVal val="visible"/>
                                      </p:to>
                                    </p:set>
                                    <p:anim calcmode="lin" valueType="num">
                                      <p:cBhvr additive="base">
                                        <p:cTn id="39" dur="500" fill="hold"/>
                                        <p:tgtEl>
                                          <p:spTgt spid="33997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997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9971">
                                            <p:txEl>
                                              <p:pRg st="8" end="8"/>
                                            </p:txEl>
                                          </p:spTgt>
                                        </p:tgtEl>
                                        <p:attrNameLst>
                                          <p:attrName>style.visibility</p:attrName>
                                        </p:attrNameLst>
                                      </p:cBhvr>
                                      <p:to>
                                        <p:strVal val="visible"/>
                                      </p:to>
                                    </p:set>
                                    <p:anim calcmode="lin" valueType="num">
                                      <p:cBhvr additive="base">
                                        <p:cTn id="43" dur="500" fill="hold"/>
                                        <p:tgtEl>
                                          <p:spTgt spid="3399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99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9971">
                                            <p:txEl>
                                              <p:pRg st="9" end="9"/>
                                            </p:txEl>
                                          </p:spTgt>
                                        </p:tgtEl>
                                        <p:attrNameLst>
                                          <p:attrName>style.visibility</p:attrName>
                                        </p:attrNameLst>
                                      </p:cBhvr>
                                      <p:to>
                                        <p:strVal val="visible"/>
                                      </p:to>
                                    </p:set>
                                    <p:anim calcmode="lin" valueType="num">
                                      <p:cBhvr additive="base">
                                        <p:cTn id="49" dur="500" fill="hold"/>
                                        <p:tgtEl>
                                          <p:spTgt spid="33997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9971">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39971">
                                            <p:txEl>
                                              <p:pRg st="10" end="10"/>
                                            </p:txEl>
                                          </p:spTgt>
                                        </p:tgtEl>
                                        <p:attrNameLst>
                                          <p:attrName>style.visibility</p:attrName>
                                        </p:attrNameLst>
                                      </p:cBhvr>
                                      <p:to>
                                        <p:strVal val="visible"/>
                                      </p:to>
                                    </p:set>
                                    <p:anim calcmode="lin" valueType="num">
                                      <p:cBhvr additive="base">
                                        <p:cTn id="53" dur="500" fill="hold"/>
                                        <p:tgtEl>
                                          <p:spTgt spid="33997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39971">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39971">
                                            <p:txEl>
                                              <p:pRg st="11" end="11"/>
                                            </p:txEl>
                                          </p:spTgt>
                                        </p:tgtEl>
                                        <p:attrNameLst>
                                          <p:attrName>style.visibility</p:attrName>
                                        </p:attrNameLst>
                                      </p:cBhvr>
                                      <p:to>
                                        <p:strVal val="visible"/>
                                      </p:to>
                                    </p:set>
                                    <p:anim calcmode="lin" valueType="num">
                                      <p:cBhvr additive="base">
                                        <p:cTn id="57" dur="500" fill="hold"/>
                                        <p:tgtEl>
                                          <p:spTgt spid="339971">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399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V</a:t>
            </a:r>
            <a:r>
              <a:rPr lang="en-US" altLang="zh-CN" baseline="-25000" smtClean="0">
                <a:ea typeface="黑体" panose="02010609060101010101" pitchFamily="49" charset="-122"/>
              </a:rPr>
              <a:t>n</a:t>
            </a:r>
            <a:r>
              <a:rPr lang="zh-CN" altLang="en-US" smtClean="0">
                <a:ea typeface="黑体" panose="02010609060101010101" pitchFamily="49" charset="-122"/>
              </a:rPr>
              <a:t>的均值</a:t>
            </a:r>
          </a:p>
        </p:txBody>
      </p:sp>
      <p:sp>
        <p:nvSpPr>
          <p:cNvPr id="342019" name="Rectangle 3"/>
          <p:cNvSpPr>
            <a:spLocks noGrp="1" noChangeArrowheads="1"/>
          </p:cNvSpPr>
          <p:nvPr>
            <p:ph idx="1"/>
          </p:nvPr>
        </p:nvSpPr>
        <p:spPr>
          <a:xfrm>
            <a:off x="1168400" y="1143000"/>
            <a:ext cx="7507288" cy="984250"/>
          </a:xfrm>
        </p:spPr>
        <p:txBody>
          <a:bodyPr/>
          <a:lstStyle/>
          <a:p>
            <a:pPr marL="0" indent="719138" eaLnBrk="1" hangingPunct="1">
              <a:buFont typeface="Wingdings" panose="05000000000000000000" pitchFamily="2" charset="2"/>
              <a:buNone/>
            </a:pPr>
            <a:r>
              <a:rPr lang="en-US" altLang="zh-CN" smtClean="0">
                <a:ea typeface="黑体" panose="02010609060101010101" pitchFamily="49" charset="-122"/>
              </a:rPr>
              <a:t>v</a:t>
            </a:r>
            <a:r>
              <a:rPr lang="en-US" altLang="zh-CN" baseline="-25000" smtClean="0">
                <a:ea typeface="黑体" panose="02010609060101010101" pitchFamily="49" charset="-122"/>
              </a:rPr>
              <a:t>n</a:t>
            </a:r>
            <a:r>
              <a:rPr lang="zh-CN" altLang="en-US" smtClean="0">
                <a:ea typeface="黑体" panose="02010609060101010101" pitchFamily="49" charset="-122"/>
              </a:rPr>
              <a:t>表示在第</a:t>
            </a:r>
            <a:r>
              <a:rPr lang="en-US" altLang="zh-CN" smtClean="0">
                <a:ea typeface="黑体" panose="02010609060101010101" pitchFamily="49" charset="-122"/>
              </a:rPr>
              <a:t>n</a:t>
            </a:r>
            <a:r>
              <a:rPr lang="zh-CN" altLang="en-US" smtClean="0">
                <a:ea typeface="黑体" panose="02010609060101010101" pitchFamily="49" charset="-122"/>
              </a:rPr>
              <a:t>个顾客的服务时间</a:t>
            </a:r>
            <a:r>
              <a:rPr lang="zh-CN" altLang="en-US" smtClean="0">
                <a:ea typeface="黑体" panose="02010609060101010101" pitchFamily="49" charset="-122"/>
                <a:sym typeface="Symbol" panose="05050102010706020507" pitchFamily="18" charset="2"/>
              </a:rPr>
              <a:t></a:t>
            </a:r>
            <a:r>
              <a:rPr lang="en-US" altLang="zh-CN" baseline="-25000" smtClean="0">
                <a:ea typeface="黑体" panose="02010609060101010101" pitchFamily="49" charset="-122"/>
                <a:sym typeface="Symbol" panose="05050102010706020507" pitchFamily="18" charset="2"/>
              </a:rPr>
              <a:t>n</a:t>
            </a:r>
            <a:r>
              <a:rPr lang="zh-CN" altLang="en-US" smtClean="0">
                <a:ea typeface="黑体" panose="02010609060101010101" pitchFamily="49" charset="-122"/>
              </a:rPr>
              <a:t>内到达的顾客数，</a:t>
            </a:r>
            <a:r>
              <a:rPr lang="en-US" altLang="zh-CN" smtClean="0">
                <a:ea typeface="黑体" panose="02010609060101010101" pitchFamily="49" charset="-122"/>
              </a:rPr>
              <a:t>v</a:t>
            </a:r>
            <a:r>
              <a:rPr lang="en-US" altLang="zh-CN" baseline="-25000" smtClean="0">
                <a:ea typeface="黑体" panose="02010609060101010101" pitchFamily="49" charset="-122"/>
              </a:rPr>
              <a:t>n</a:t>
            </a:r>
            <a:r>
              <a:rPr lang="zh-CN" altLang="en-US" smtClean="0">
                <a:ea typeface="黑体" panose="02010609060101010101" pitchFamily="49" charset="-122"/>
              </a:rPr>
              <a:t>分布函数为</a:t>
            </a:r>
          </a:p>
        </p:txBody>
      </p:sp>
      <p:sp>
        <p:nvSpPr>
          <p:cNvPr id="10" name="日期占位符 3"/>
          <p:cNvSpPr>
            <a:spLocks noGrp="1"/>
          </p:cNvSpPr>
          <p:nvPr>
            <p:ph type="dt" sz="quarter" idx="10"/>
          </p:nvPr>
        </p:nvSpPr>
        <p:spPr/>
        <p:txBody>
          <a:bodyPr/>
          <a:lstStyle/>
          <a:p>
            <a:pPr>
              <a:defRPr/>
            </a:pPr>
            <a:fld id="{550F6A65-066D-4F78-9886-A4942A241327}" type="datetime1">
              <a:rPr lang="zh-CN" altLang="en-US"/>
              <a:pPr>
                <a:defRPr/>
              </a:pPr>
              <a:t>2018/12/13</a:t>
            </a:fld>
            <a:endParaRPr lang="en-US" altLang="zh-CN"/>
          </a:p>
        </p:txBody>
      </p:sp>
      <p:sp>
        <p:nvSpPr>
          <p:cNvPr id="11"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42021" name="Object 5"/>
          <p:cNvGraphicFramePr>
            <a:graphicFrameLocks noChangeAspect="1"/>
          </p:cNvGraphicFramePr>
          <p:nvPr/>
        </p:nvGraphicFramePr>
        <p:xfrm>
          <a:off x="1831975" y="2147888"/>
          <a:ext cx="6169025" cy="976312"/>
        </p:xfrm>
        <a:graphic>
          <a:graphicData uri="http://schemas.openxmlformats.org/presentationml/2006/ole">
            <mc:AlternateContent xmlns:mc="http://schemas.openxmlformats.org/markup-compatibility/2006">
              <mc:Choice xmlns:v="urn:schemas-microsoft-com:vml" Requires="v">
                <p:oleObj spid="_x0000_s45068" name="Equation" r:id="rId4" imgW="2806700" imgH="444500" progId="Equation.3">
                  <p:embed/>
                </p:oleObj>
              </mc:Choice>
              <mc:Fallback>
                <p:oleObj name="Equation" r:id="rId4" imgW="28067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975" y="2147888"/>
                        <a:ext cx="6169025"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2022" name="Rectangle 6"/>
          <p:cNvSpPr>
            <a:spLocks noChangeArrowheads="1"/>
          </p:cNvSpPr>
          <p:nvPr/>
        </p:nvSpPr>
        <p:spPr bwMode="auto">
          <a:xfrm>
            <a:off x="1219200" y="3116263"/>
            <a:ext cx="7772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a:t>V</a:t>
            </a:r>
            <a:r>
              <a:rPr lang="en-US" altLang="zh-CN" baseline="-25000"/>
              <a:t>n</a:t>
            </a:r>
            <a:r>
              <a:rPr lang="zh-CN" altLang="en-US"/>
              <a:t>均值为</a:t>
            </a:r>
          </a:p>
        </p:txBody>
      </p:sp>
      <p:graphicFrame>
        <p:nvGraphicFramePr>
          <p:cNvPr id="342023" name="Object 7"/>
          <p:cNvGraphicFramePr>
            <a:graphicFrameLocks noChangeAspect="1"/>
          </p:cNvGraphicFramePr>
          <p:nvPr/>
        </p:nvGraphicFramePr>
        <p:xfrm>
          <a:off x="1246188" y="3611563"/>
          <a:ext cx="5335587" cy="1004887"/>
        </p:xfrm>
        <a:graphic>
          <a:graphicData uri="http://schemas.openxmlformats.org/presentationml/2006/ole">
            <mc:AlternateContent xmlns:mc="http://schemas.openxmlformats.org/markup-compatibility/2006">
              <mc:Choice xmlns:v="urn:schemas-microsoft-com:vml" Requires="v">
                <p:oleObj spid="_x0000_s45069" name="Equation" r:id="rId6" imgW="2425700" imgH="457200" progId="Equation.3">
                  <p:embed/>
                </p:oleObj>
              </mc:Choice>
              <mc:Fallback>
                <p:oleObj name="Equation" r:id="rId6" imgW="2425700" imgH="457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6188" y="3611563"/>
                        <a:ext cx="53355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4" name="Object 8"/>
          <p:cNvGraphicFramePr>
            <a:graphicFrameLocks noChangeAspect="1"/>
          </p:cNvGraphicFramePr>
          <p:nvPr/>
        </p:nvGraphicFramePr>
        <p:xfrm>
          <a:off x="2009775" y="4608513"/>
          <a:ext cx="6981825" cy="1004887"/>
        </p:xfrm>
        <a:graphic>
          <a:graphicData uri="http://schemas.openxmlformats.org/presentationml/2006/ole">
            <mc:AlternateContent xmlns:mc="http://schemas.openxmlformats.org/markup-compatibility/2006">
              <mc:Choice xmlns:v="urn:schemas-microsoft-com:vml" Requires="v">
                <p:oleObj spid="_x0000_s45070" name="Equation" r:id="rId8" imgW="3175000" imgH="457200" progId="Equation.3">
                  <p:embed/>
                </p:oleObj>
              </mc:Choice>
              <mc:Fallback>
                <p:oleObj name="Equation" r:id="rId8" imgW="3175000" imgH="457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4608513"/>
                        <a:ext cx="698182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5" name="Object 9"/>
          <p:cNvGraphicFramePr>
            <a:graphicFrameLocks noChangeAspect="1"/>
          </p:cNvGraphicFramePr>
          <p:nvPr/>
        </p:nvGraphicFramePr>
        <p:xfrm>
          <a:off x="2009775" y="5603875"/>
          <a:ext cx="5668963" cy="949325"/>
        </p:xfrm>
        <a:graphic>
          <a:graphicData uri="http://schemas.openxmlformats.org/presentationml/2006/ole">
            <mc:AlternateContent xmlns:mc="http://schemas.openxmlformats.org/markup-compatibility/2006">
              <mc:Choice xmlns:v="urn:schemas-microsoft-com:vml" Requires="v">
                <p:oleObj spid="_x0000_s45071" name="Equation" r:id="rId10" imgW="2578100" imgH="431800" progId="Equation.3">
                  <p:embed/>
                </p:oleObj>
              </mc:Choice>
              <mc:Fallback>
                <p:oleObj name="Equation" r:id="rId10" imgW="25781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9775" y="5603875"/>
                        <a:ext cx="5668963"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BBADFAFF-8451-4936-AA88-23971F4D96B5}" type="slidenum">
              <a:rPr lang="zh-CN" altLang="en-US" sz="1800">
                <a:solidFill>
                  <a:srgbClr val="00FF00"/>
                </a:solidFill>
                <a:latin typeface="宋体" panose="02010600030101010101" pitchFamily="2" charset="-122"/>
                <a:ea typeface="宋体" panose="02010600030101010101" pitchFamily="2" charset="-122"/>
              </a:rPr>
              <a:pPr/>
              <a:t>20</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42021"/>
                                        </p:tgtEl>
                                        <p:attrNameLst>
                                          <p:attrName>style.visibility</p:attrName>
                                        </p:attrNameLst>
                                      </p:cBhvr>
                                      <p:to>
                                        <p:strVal val="visible"/>
                                      </p:to>
                                    </p:set>
                                    <p:anim calcmode="lin" valueType="num">
                                      <p:cBhvr additive="base">
                                        <p:cTn id="12" dur="500" fill="hold"/>
                                        <p:tgtEl>
                                          <p:spTgt spid="342021"/>
                                        </p:tgtEl>
                                        <p:attrNameLst>
                                          <p:attrName>ppt_x</p:attrName>
                                        </p:attrNameLst>
                                      </p:cBhvr>
                                      <p:tavLst>
                                        <p:tav tm="0">
                                          <p:val>
                                            <p:strVal val="#ppt_x"/>
                                          </p:val>
                                        </p:tav>
                                        <p:tav tm="100000">
                                          <p:val>
                                            <p:strVal val="#ppt_x"/>
                                          </p:val>
                                        </p:tav>
                                      </p:tavLst>
                                    </p:anim>
                                    <p:anim calcmode="lin" valueType="num">
                                      <p:cBhvr additive="base">
                                        <p:cTn id="13" dur="500" fill="hold"/>
                                        <p:tgtEl>
                                          <p:spTgt spid="34202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42022"/>
                                        </p:tgtEl>
                                        <p:attrNameLst>
                                          <p:attrName>style.visibility</p:attrName>
                                        </p:attrNameLst>
                                      </p:cBhvr>
                                      <p:to>
                                        <p:strVal val="visible"/>
                                      </p:to>
                                    </p:set>
                                    <p:anim calcmode="lin" valueType="num">
                                      <p:cBhvr additive="base">
                                        <p:cTn id="18" dur="500" fill="hold"/>
                                        <p:tgtEl>
                                          <p:spTgt spid="342022"/>
                                        </p:tgtEl>
                                        <p:attrNameLst>
                                          <p:attrName>ppt_x</p:attrName>
                                        </p:attrNameLst>
                                      </p:cBhvr>
                                      <p:tavLst>
                                        <p:tav tm="0">
                                          <p:val>
                                            <p:strVal val="#ppt_x"/>
                                          </p:val>
                                        </p:tav>
                                        <p:tav tm="100000">
                                          <p:val>
                                            <p:strVal val="#ppt_x"/>
                                          </p:val>
                                        </p:tav>
                                      </p:tavLst>
                                    </p:anim>
                                    <p:anim calcmode="lin" valueType="num">
                                      <p:cBhvr additive="base">
                                        <p:cTn id="19" dur="500" fill="hold"/>
                                        <p:tgtEl>
                                          <p:spTgt spid="342022"/>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42023"/>
                                        </p:tgtEl>
                                        <p:attrNameLst>
                                          <p:attrName>style.visibility</p:attrName>
                                        </p:attrNameLst>
                                      </p:cBhvr>
                                      <p:to>
                                        <p:strVal val="visible"/>
                                      </p:to>
                                    </p:set>
                                    <p:anim calcmode="lin" valueType="num">
                                      <p:cBhvr additive="base">
                                        <p:cTn id="23" dur="500" fill="hold"/>
                                        <p:tgtEl>
                                          <p:spTgt spid="342023"/>
                                        </p:tgtEl>
                                        <p:attrNameLst>
                                          <p:attrName>ppt_x</p:attrName>
                                        </p:attrNameLst>
                                      </p:cBhvr>
                                      <p:tavLst>
                                        <p:tav tm="0">
                                          <p:val>
                                            <p:strVal val="#ppt_x"/>
                                          </p:val>
                                        </p:tav>
                                        <p:tav tm="100000">
                                          <p:val>
                                            <p:strVal val="#ppt_x"/>
                                          </p:val>
                                        </p:tav>
                                      </p:tavLst>
                                    </p:anim>
                                    <p:anim calcmode="lin" valueType="num">
                                      <p:cBhvr additive="base">
                                        <p:cTn id="24" dur="500" fill="hold"/>
                                        <p:tgtEl>
                                          <p:spTgt spid="34202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42024"/>
                                        </p:tgtEl>
                                        <p:attrNameLst>
                                          <p:attrName>style.visibility</p:attrName>
                                        </p:attrNameLst>
                                      </p:cBhvr>
                                      <p:to>
                                        <p:strVal val="visible"/>
                                      </p:to>
                                    </p:set>
                                    <p:anim calcmode="lin" valueType="num">
                                      <p:cBhvr additive="base">
                                        <p:cTn id="29" dur="500" fill="hold"/>
                                        <p:tgtEl>
                                          <p:spTgt spid="342024"/>
                                        </p:tgtEl>
                                        <p:attrNameLst>
                                          <p:attrName>ppt_x</p:attrName>
                                        </p:attrNameLst>
                                      </p:cBhvr>
                                      <p:tavLst>
                                        <p:tav tm="0">
                                          <p:val>
                                            <p:strVal val="#ppt_x"/>
                                          </p:val>
                                        </p:tav>
                                        <p:tav tm="100000">
                                          <p:val>
                                            <p:strVal val="#ppt_x"/>
                                          </p:val>
                                        </p:tav>
                                      </p:tavLst>
                                    </p:anim>
                                    <p:anim calcmode="lin" valueType="num">
                                      <p:cBhvr additive="base">
                                        <p:cTn id="30" dur="500" fill="hold"/>
                                        <p:tgtEl>
                                          <p:spTgt spid="34202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42025"/>
                                        </p:tgtEl>
                                        <p:attrNameLst>
                                          <p:attrName>style.visibility</p:attrName>
                                        </p:attrNameLst>
                                      </p:cBhvr>
                                      <p:to>
                                        <p:strVal val="visible"/>
                                      </p:to>
                                    </p:set>
                                    <p:anim calcmode="lin" valueType="num">
                                      <p:cBhvr additive="base">
                                        <p:cTn id="35" dur="500" fill="hold"/>
                                        <p:tgtEl>
                                          <p:spTgt spid="342025"/>
                                        </p:tgtEl>
                                        <p:attrNameLst>
                                          <p:attrName>ppt_x</p:attrName>
                                        </p:attrNameLst>
                                      </p:cBhvr>
                                      <p:tavLst>
                                        <p:tav tm="0">
                                          <p:val>
                                            <p:strVal val="#ppt_x"/>
                                          </p:val>
                                        </p:tav>
                                        <p:tav tm="100000">
                                          <p:val>
                                            <p:strVal val="#ppt_x"/>
                                          </p:val>
                                        </p:tav>
                                      </p:tavLst>
                                    </p:anim>
                                    <p:anim calcmode="lin" valueType="num">
                                      <p:cBhvr additive="base">
                                        <p:cTn id="36" dur="500" fill="hold"/>
                                        <p:tgtEl>
                                          <p:spTgt spid="342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P spid="3420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V</a:t>
            </a:r>
            <a:r>
              <a:rPr lang="en-US" altLang="zh-CN" baseline="-25000" smtClean="0">
                <a:ea typeface="黑体" panose="02010609060101010101" pitchFamily="49" charset="-122"/>
              </a:rPr>
              <a:t>n</a:t>
            </a:r>
            <a:r>
              <a:rPr lang="zh-CN" altLang="en-US" smtClean="0">
                <a:ea typeface="黑体" panose="02010609060101010101" pitchFamily="49" charset="-122"/>
              </a:rPr>
              <a:t>的二阶矩</a:t>
            </a:r>
          </a:p>
        </p:txBody>
      </p:sp>
      <p:sp>
        <p:nvSpPr>
          <p:cNvPr id="344067" name="Rectangle 3"/>
          <p:cNvSpPr>
            <a:spLocks noGrp="1" noChangeArrowheads="1"/>
          </p:cNvSpPr>
          <p:nvPr>
            <p:ph idx="1"/>
          </p:nvPr>
        </p:nvSpPr>
        <p:spPr>
          <a:xfrm>
            <a:off x="1143000" y="1143000"/>
            <a:ext cx="7016750" cy="512763"/>
          </a:xfrm>
        </p:spPr>
        <p:txBody>
          <a:bodyPr/>
          <a:lstStyle/>
          <a:p>
            <a:pPr eaLnBrk="1" hangingPunct="1">
              <a:buFont typeface="Wingdings" panose="05000000000000000000" pitchFamily="2" charset="2"/>
              <a:buNone/>
            </a:pPr>
            <a:r>
              <a:rPr lang="en-US" altLang="zh-CN" smtClean="0">
                <a:ea typeface="黑体" panose="02010609060101010101" pitchFamily="49" charset="-122"/>
              </a:rPr>
              <a:t>V</a:t>
            </a:r>
            <a:r>
              <a:rPr lang="en-US" altLang="zh-CN" baseline="-25000" smtClean="0">
                <a:ea typeface="黑体" panose="02010609060101010101" pitchFamily="49" charset="-122"/>
              </a:rPr>
              <a:t>n</a:t>
            </a:r>
            <a:r>
              <a:rPr lang="zh-CN" altLang="en-US" smtClean="0">
                <a:ea typeface="黑体" panose="02010609060101010101" pitchFamily="49" charset="-122"/>
              </a:rPr>
              <a:t>的二阶矩为</a:t>
            </a:r>
          </a:p>
        </p:txBody>
      </p:sp>
      <p:sp>
        <p:nvSpPr>
          <p:cNvPr id="9" name="日期占位符 3"/>
          <p:cNvSpPr>
            <a:spLocks noGrp="1"/>
          </p:cNvSpPr>
          <p:nvPr>
            <p:ph type="dt" sz="quarter" idx="10"/>
          </p:nvPr>
        </p:nvSpPr>
        <p:spPr/>
        <p:txBody>
          <a:bodyPr/>
          <a:lstStyle/>
          <a:p>
            <a:pPr>
              <a:defRPr/>
            </a:pPr>
            <a:fld id="{D45F6B00-9DAD-4916-B83A-567CE83A6C98}" type="datetime1">
              <a:rPr lang="zh-CN" altLang="en-US"/>
              <a:pPr>
                <a:defRPr/>
              </a:pPr>
              <a:t>2018/12/13</a:t>
            </a:fld>
            <a:endParaRPr lang="en-US" altLang="zh-CN"/>
          </a:p>
        </p:txBody>
      </p:sp>
      <p:sp>
        <p:nvSpPr>
          <p:cNvPr id="10"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44068" name="Object 4"/>
          <p:cNvGraphicFramePr>
            <a:graphicFrameLocks noChangeAspect="1"/>
          </p:cNvGraphicFramePr>
          <p:nvPr/>
        </p:nvGraphicFramePr>
        <p:xfrm>
          <a:off x="1143000" y="1708150"/>
          <a:ext cx="5697538" cy="1004888"/>
        </p:xfrm>
        <a:graphic>
          <a:graphicData uri="http://schemas.openxmlformats.org/presentationml/2006/ole">
            <mc:AlternateContent xmlns:mc="http://schemas.openxmlformats.org/markup-compatibility/2006">
              <mc:Choice xmlns:v="urn:schemas-microsoft-com:vml" Requires="v">
                <p:oleObj spid="_x0000_s47116" name="Equation" r:id="rId4" imgW="2590800" imgH="457200" progId="Equation.3">
                  <p:embed/>
                </p:oleObj>
              </mc:Choice>
              <mc:Fallback>
                <p:oleObj name="Equation" r:id="rId4" imgW="25908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708150"/>
                        <a:ext cx="569753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69" name="Object 5"/>
          <p:cNvGraphicFramePr>
            <a:graphicFrameLocks noChangeAspect="1"/>
          </p:cNvGraphicFramePr>
          <p:nvPr/>
        </p:nvGraphicFramePr>
        <p:xfrm>
          <a:off x="2133600" y="2765425"/>
          <a:ext cx="5892800" cy="1004888"/>
        </p:xfrm>
        <a:graphic>
          <a:graphicData uri="http://schemas.openxmlformats.org/presentationml/2006/ole">
            <mc:AlternateContent xmlns:mc="http://schemas.openxmlformats.org/markup-compatibility/2006">
              <mc:Choice xmlns:v="urn:schemas-microsoft-com:vml" Requires="v">
                <p:oleObj spid="_x0000_s47117" name="Equation" r:id="rId6" imgW="2679700" imgH="457200" progId="Equation.3">
                  <p:embed/>
                </p:oleObj>
              </mc:Choice>
              <mc:Fallback>
                <p:oleObj name="Equation" r:id="rId6" imgW="267970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765425"/>
                        <a:ext cx="58928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0" name="Object 6"/>
          <p:cNvGraphicFramePr>
            <a:graphicFrameLocks noChangeAspect="1"/>
          </p:cNvGraphicFramePr>
          <p:nvPr/>
        </p:nvGraphicFramePr>
        <p:xfrm>
          <a:off x="2133600" y="3822700"/>
          <a:ext cx="6815138" cy="725488"/>
        </p:xfrm>
        <a:graphic>
          <a:graphicData uri="http://schemas.openxmlformats.org/presentationml/2006/ole">
            <mc:AlternateContent xmlns:mc="http://schemas.openxmlformats.org/markup-compatibility/2006">
              <mc:Choice xmlns:v="urn:schemas-microsoft-com:vml" Requires="v">
                <p:oleObj spid="_x0000_s47118" name="Equation" r:id="rId8" imgW="3098800" imgH="330200" progId="Equation.3">
                  <p:embed/>
                </p:oleObj>
              </mc:Choice>
              <mc:Fallback>
                <p:oleObj name="Equation" r:id="rId8" imgW="3098800" imgH="330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3822700"/>
                        <a:ext cx="6815138"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1" name="Object 7"/>
          <p:cNvGraphicFramePr>
            <a:graphicFrameLocks noChangeAspect="1"/>
          </p:cNvGraphicFramePr>
          <p:nvPr/>
        </p:nvGraphicFramePr>
        <p:xfrm>
          <a:off x="2133600" y="4600575"/>
          <a:ext cx="5865813" cy="949325"/>
        </p:xfrm>
        <a:graphic>
          <a:graphicData uri="http://schemas.openxmlformats.org/presentationml/2006/ole">
            <mc:AlternateContent xmlns:mc="http://schemas.openxmlformats.org/markup-compatibility/2006">
              <mc:Choice xmlns:v="urn:schemas-microsoft-com:vml" Requires="v">
                <p:oleObj spid="_x0000_s47119" name="Equation" r:id="rId10" imgW="2667000" imgH="431800" progId="Equation.3">
                  <p:embed/>
                </p:oleObj>
              </mc:Choice>
              <mc:Fallback>
                <p:oleObj name="Equation" r:id="rId10" imgW="2667000" imgH="4318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4600575"/>
                        <a:ext cx="5865813"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2" name="Object 8"/>
          <p:cNvGraphicFramePr>
            <a:graphicFrameLocks noChangeAspect="1"/>
          </p:cNvGraphicFramePr>
          <p:nvPr/>
        </p:nvGraphicFramePr>
        <p:xfrm>
          <a:off x="2133600" y="5603875"/>
          <a:ext cx="5530850" cy="949325"/>
        </p:xfrm>
        <a:graphic>
          <a:graphicData uri="http://schemas.openxmlformats.org/presentationml/2006/ole">
            <mc:AlternateContent xmlns:mc="http://schemas.openxmlformats.org/markup-compatibility/2006">
              <mc:Choice xmlns:v="urn:schemas-microsoft-com:vml" Requires="v">
                <p:oleObj spid="_x0000_s47120" name="Equation" r:id="rId12" imgW="2514600" imgH="431800" progId="Equation.3">
                  <p:embed/>
                </p:oleObj>
              </mc:Choice>
              <mc:Fallback>
                <p:oleObj name="Equation" r:id="rId12" imgW="2514600" imgH="4318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3600" y="5603875"/>
                        <a:ext cx="55308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231CC294-4612-49E5-9914-D7F979BEB486}" type="slidenum">
              <a:rPr lang="zh-CN" altLang="en-US" sz="1800">
                <a:solidFill>
                  <a:srgbClr val="00FF00"/>
                </a:solidFill>
                <a:latin typeface="宋体" panose="02010600030101010101" pitchFamily="2" charset="-122"/>
                <a:ea typeface="宋体" panose="02010600030101010101" pitchFamily="2" charset="-122"/>
              </a:rPr>
              <a:pPr/>
              <a:t>21</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44068"/>
                                        </p:tgtEl>
                                        <p:attrNameLst>
                                          <p:attrName>style.visibility</p:attrName>
                                        </p:attrNameLst>
                                      </p:cBhvr>
                                      <p:to>
                                        <p:strVal val="visible"/>
                                      </p:to>
                                    </p:set>
                                    <p:anim calcmode="lin" valueType="num">
                                      <p:cBhvr additive="base">
                                        <p:cTn id="12" dur="500" fill="hold"/>
                                        <p:tgtEl>
                                          <p:spTgt spid="344068"/>
                                        </p:tgtEl>
                                        <p:attrNameLst>
                                          <p:attrName>ppt_x</p:attrName>
                                        </p:attrNameLst>
                                      </p:cBhvr>
                                      <p:tavLst>
                                        <p:tav tm="0">
                                          <p:val>
                                            <p:strVal val="#ppt_x"/>
                                          </p:val>
                                        </p:tav>
                                        <p:tav tm="100000">
                                          <p:val>
                                            <p:strVal val="#ppt_x"/>
                                          </p:val>
                                        </p:tav>
                                      </p:tavLst>
                                    </p:anim>
                                    <p:anim calcmode="lin" valueType="num">
                                      <p:cBhvr additive="base">
                                        <p:cTn id="13" dur="500" fill="hold"/>
                                        <p:tgtEl>
                                          <p:spTgt spid="34406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44069"/>
                                        </p:tgtEl>
                                        <p:attrNameLst>
                                          <p:attrName>style.visibility</p:attrName>
                                        </p:attrNameLst>
                                      </p:cBhvr>
                                      <p:to>
                                        <p:strVal val="visible"/>
                                      </p:to>
                                    </p:set>
                                    <p:anim calcmode="lin" valueType="num">
                                      <p:cBhvr additive="base">
                                        <p:cTn id="18" dur="500" fill="hold"/>
                                        <p:tgtEl>
                                          <p:spTgt spid="344069"/>
                                        </p:tgtEl>
                                        <p:attrNameLst>
                                          <p:attrName>ppt_x</p:attrName>
                                        </p:attrNameLst>
                                      </p:cBhvr>
                                      <p:tavLst>
                                        <p:tav tm="0">
                                          <p:val>
                                            <p:strVal val="#ppt_x"/>
                                          </p:val>
                                        </p:tav>
                                        <p:tav tm="100000">
                                          <p:val>
                                            <p:strVal val="#ppt_x"/>
                                          </p:val>
                                        </p:tav>
                                      </p:tavLst>
                                    </p:anim>
                                    <p:anim calcmode="lin" valueType="num">
                                      <p:cBhvr additive="base">
                                        <p:cTn id="19" dur="500" fill="hold"/>
                                        <p:tgtEl>
                                          <p:spTgt spid="34406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44070"/>
                                        </p:tgtEl>
                                        <p:attrNameLst>
                                          <p:attrName>style.visibility</p:attrName>
                                        </p:attrNameLst>
                                      </p:cBhvr>
                                      <p:to>
                                        <p:strVal val="visible"/>
                                      </p:to>
                                    </p:set>
                                    <p:anim calcmode="lin" valueType="num">
                                      <p:cBhvr additive="base">
                                        <p:cTn id="24" dur="500" fill="hold"/>
                                        <p:tgtEl>
                                          <p:spTgt spid="344070"/>
                                        </p:tgtEl>
                                        <p:attrNameLst>
                                          <p:attrName>ppt_x</p:attrName>
                                        </p:attrNameLst>
                                      </p:cBhvr>
                                      <p:tavLst>
                                        <p:tav tm="0">
                                          <p:val>
                                            <p:strVal val="#ppt_x"/>
                                          </p:val>
                                        </p:tav>
                                        <p:tav tm="100000">
                                          <p:val>
                                            <p:strVal val="#ppt_x"/>
                                          </p:val>
                                        </p:tav>
                                      </p:tavLst>
                                    </p:anim>
                                    <p:anim calcmode="lin" valueType="num">
                                      <p:cBhvr additive="base">
                                        <p:cTn id="25" dur="500" fill="hold"/>
                                        <p:tgtEl>
                                          <p:spTgt spid="344070"/>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44071"/>
                                        </p:tgtEl>
                                        <p:attrNameLst>
                                          <p:attrName>style.visibility</p:attrName>
                                        </p:attrNameLst>
                                      </p:cBhvr>
                                      <p:to>
                                        <p:strVal val="visible"/>
                                      </p:to>
                                    </p:set>
                                    <p:anim calcmode="lin" valueType="num">
                                      <p:cBhvr additive="base">
                                        <p:cTn id="30" dur="500" fill="hold"/>
                                        <p:tgtEl>
                                          <p:spTgt spid="344071"/>
                                        </p:tgtEl>
                                        <p:attrNameLst>
                                          <p:attrName>ppt_x</p:attrName>
                                        </p:attrNameLst>
                                      </p:cBhvr>
                                      <p:tavLst>
                                        <p:tav tm="0">
                                          <p:val>
                                            <p:strVal val="#ppt_x"/>
                                          </p:val>
                                        </p:tav>
                                        <p:tav tm="100000">
                                          <p:val>
                                            <p:strVal val="#ppt_x"/>
                                          </p:val>
                                        </p:tav>
                                      </p:tavLst>
                                    </p:anim>
                                    <p:anim calcmode="lin" valueType="num">
                                      <p:cBhvr additive="base">
                                        <p:cTn id="31" dur="500" fill="hold"/>
                                        <p:tgtEl>
                                          <p:spTgt spid="34407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44072"/>
                                        </p:tgtEl>
                                        <p:attrNameLst>
                                          <p:attrName>style.visibility</p:attrName>
                                        </p:attrNameLst>
                                      </p:cBhvr>
                                      <p:to>
                                        <p:strVal val="visible"/>
                                      </p:to>
                                    </p:set>
                                    <p:anim calcmode="lin" valueType="num">
                                      <p:cBhvr additive="base">
                                        <p:cTn id="36" dur="500" fill="hold"/>
                                        <p:tgtEl>
                                          <p:spTgt spid="344072"/>
                                        </p:tgtEl>
                                        <p:attrNameLst>
                                          <p:attrName>ppt_x</p:attrName>
                                        </p:attrNameLst>
                                      </p:cBhvr>
                                      <p:tavLst>
                                        <p:tav tm="0">
                                          <p:val>
                                            <p:strVal val="#ppt_x"/>
                                          </p:val>
                                        </p:tav>
                                        <p:tav tm="100000">
                                          <p:val>
                                            <p:strVal val="#ppt_x"/>
                                          </p:val>
                                        </p:tav>
                                      </p:tavLst>
                                    </p:anim>
                                    <p:anim calcmode="lin" valueType="num">
                                      <p:cBhvr additive="base">
                                        <p:cTn id="37" dur="500" fill="hold"/>
                                        <p:tgtEl>
                                          <p:spTgt spid="344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V</a:t>
            </a:r>
            <a:r>
              <a:rPr lang="en-US" altLang="zh-CN" baseline="-25000" smtClean="0">
                <a:ea typeface="黑体" panose="02010609060101010101" pitchFamily="49" charset="-122"/>
              </a:rPr>
              <a:t>n</a:t>
            </a:r>
            <a:r>
              <a:rPr lang="zh-CN" altLang="en-US" smtClean="0">
                <a:ea typeface="黑体" panose="02010609060101010101" pitchFamily="49" charset="-122"/>
              </a:rPr>
              <a:t>的方差</a:t>
            </a:r>
          </a:p>
        </p:txBody>
      </p:sp>
      <p:sp>
        <p:nvSpPr>
          <p:cNvPr id="49155" name="Rectangle 3"/>
          <p:cNvSpPr>
            <a:spLocks noGrp="1" noChangeArrowheads="1"/>
          </p:cNvSpPr>
          <p:nvPr>
            <p:ph idx="1"/>
          </p:nvPr>
        </p:nvSpPr>
        <p:spPr>
          <a:xfrm>
            <a:off x="1212850" y="1143000"/>
            <a:ext cx="7016750" cy="512763"/>
          </a:xfrm>
        </p:spPr>
        <p:txBody>
          <a:bodyPr/>
          <a:lstStyle/>
          <a:p>
            <a:pPr eaLnBrk="1" hangingPunct="1">
              <a:buFont typeface="Wingdings" panose="05000000000000000000" pitchFamily="2" charset="2"/>
              <a:buNone/>
            </a:pPr>
            <a:r>
              <a:rPr lang="en-US" altLang="zh-CN" smtClean="0">
                <a:ea typeface="黑体" panose="02010609060101010101" pitchFamily="49" charset="-122"/>
              </a:rPr>
              <a:t>V</a:t>
            </a:r>
            <a:r>
              <a:rPr lang="en-US" altLang="zh-CN" baseline="-25000" smtClean="0">
                <a:ea typeface="黑体" panose="02010609060101010101" pitchFamily="49" charset="-122"/>
              </a:rPr>
              <a:t>n</a:t>
            </a:r>
            <a:r>
              <a:rPr lang="zh-CN" altLang="en-US" smtClean="0">
                <a:ea typeface="黑体" panose="02010609060101010101" pitchFamily="49" charset="-122"/>
              </a:rPr>
              <a:t>的方差为</a:t>
            </a:r>
          </a:p>
        </p:txBody>
      </p:sp>
      <p:sp>
        <p:nvSpPr>
          <p:cNvPr id="5" name="日期占位符 3"/>
          <p:cNvSpPr>
            <a:spLocks noGrp="1"/>
          </p:cNvSpPr>
          <p:nvPr>
            <p:ph type="dt" sz="quarter" idx="10"/>
          </p:nvPr>
        </p:nvSpPr>
        <p:spPr/>
        <p:txBody>
          <a:bodyPr/>
          <a:lstStyle/>
          <a:p>
            <a:pPr>
              <a:defRPr/>
            </a:pPr>
            <a:fld id="{A1ED18EE-795B-48EE-9C42-CA54A02E2BD5}"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46116" name="Object 4"/>
          <p:cNvGraphicFramePr>
            <a:graphicFrameLocks noChangeAspect="1"/>
          </p:cNvGraphicFramePr>
          <p:nvPr/>
        </p:nvGraphicFramePr>
        <p:xfrm>
          <a:off x="2406650" y="1981200"/>
          <a:ext cx="5365750" cy="528638"/>
        </p:xfrm>
        <a:graphic>
          <a:graphicData uri="http://schemas.openxmlformats.org/presentationml/2006/ole">
            <mc:AlternateContent xmlns:mc="http://schemas.openxmlformats.org/markup-compatibility/2006">
              <mc:Choice xmlns:v="urn:schemas-microsoft-com:vml" Requires="v">
                <p:oleObj spid="_x0000_s49160" name="Equation" r:id="rId4" imgW="2438400" imgH="241300" progId="Equation.3">
                  <p:embed/>
                </p:oleObj>
              </mc:Choice>
              <mc:Fallback>
                <p:oleObj name="Equation" r:id="rId4" imgW="24384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6650" y="1981200"/>
                        <a:ext cx="536575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3B61FB6D-41FC-42DC-851E-C0AFCFB676A7}" type="slidenum">
              <a:rPr lang="zh-CN" altLang="en-US" sz="1800">
                <a:solidFill>
                  <a:srgbClr val="00FF00"/>
                </a:solidFill>
                <a:latin typeface="宋体" panose="02010600030101010101" pitchFamily="2" charset="-122"/>
                <a:ea typeface="宋体" panose="02010600030101010101" pitchFamily="2" charset="-122"/>
              </a:rPr>
              <a:pPr/>
              <a:t>22</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46116"/>
                                        </p:tgtEl>
                                        <p:attrNameLst>
                                          <p:attrName>style.visibility</p:attrName>
                                        </p:attrNameLst>
                                      </p:cBhvr>
                                      <p:to>
                                        <p:strVal val="visible"/>
                                      </p:to>
                                    </p:set>
                                    <p:anim calcmode="lin" valueType="num">
                                      <p:cBhvr additive="base">
                                        <p:cTn id="7" dur="500" fill="hold"/>
                                        <p:tgtEl>
                                          <p:spTgt spid="346116"/>
                                        </p:tgtEl>
                                        <p:attrNameLst>
                                          <p:attrName>ppt_x</p:attrName>
                                        </p:attrNameLst>
                                      </p:cBhvr>
                                      <p:tavLst>
                                        <p:tav tm="0">
                                          <p:val>
                                            <p:strVal val="#ppt_x"/>
                                          </p:val>
                                        </p:tav>
                                        <p:tav tm="100000">
                                          <p:val>
                                            <p:strVal val="#ppt_x"/>
                                          </p:val>
                                        </p:tav>
                                      </p:tavLst>
                                    </p:anim>
                                    <p:anim calcmode="lin" valueType="num">
                                      <p:cBhvr additive="base">
                                        <p:cTn id="8" dur="500" fill="hold"/>
                                        <p:tgtEl>
                                          <p:spTgt spid="346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一步转移概率</a:t>
            </a:r>
          </a:p>
        </p:txBody>
      </p:sp>
      <p:sp>
        <p:nvSpPr>
          <p:cNvPr id="348163" name="Rectangle 3"/>
          <p:cNvSpPr>
            <a:spLocks noGrp="1" noChangeArrowheads="1"/>
          </p:cNvSpPr>
          <p:nvPr>
            <p:ph idx="1"/>
          </p:nvPr>
        </p:nvSpPr>
        <p:spPr>
          <a:xfrm>
            <a:off x="1143000" y="1143000"/>
            <a:ext cx="7696200" cy="512763"/>
          </a:xfrm>
        </p:spPr>
        <p:txBody>
          <a:bodyPr/>
          <a:lstStyle/>
          <a:p>
            <a:pPr algn="r" eaLnBrk="1" hangingPunct="1">
              <a:buFont typeface="Wingdings" panose="05000000000000000000" pitchFamily="2" charset="2"/>
              <a:buNone/>
            </a:pPr>
            <a:r>
              <a:rPr lang="zh-CN" altLang="en-US" smtClean="0">
                <a:ea typeface="黑体" panose="02010609060101010101" pitchFamily="49" charset="-122"/>
              </a:rPr>
              <a:t>嵌入马尔可夫链</a:t>
            </a:r>
            <a:r>
              <a:rPr lang="en-US" altLang="zh-CN" smtClean="0">
                <a:ea typeface="黑体" panose="02010609060101010101" pitchFamily="49" charset="-122"/>
                <a:sym typeface="Symbol" panose="05050102010706020507" pitchFamily="18" charset="2"/>
              </a:rPr>
              <a:t>{N</a:t>
            </a:r>
            <a:r>
              <a:rPr lang="en-US" altLang="zh-CN" baseline="-25000" smtClean="0">
                <a:ea typeface="黑体" panose="02010609060101010101" pitchFamily="49" charset="-122"/>
                <a:sym typeface="Symbol" panose="05050102010706020507" pitchFamily="18" charset="2"/>
              </a:rPr>
              <a:t>n</a:t>
            </a:r>
            <a:r>
              <a:rPr lang="en-US" altLang="zh-CN" baseline="30000" smtClean="0">
                <a:ea typeface="黑体" panose="02010609060101010101" pitchFamily="49" charset="-122"/>
                <a:sym typeface="Symbol" panose="05050102010706020507" pitchFamily="18" charset="2"/>
              </a:rPr>
              <a: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n≥1}</a:t>
            </a:r>
            <a:r>
              <a:rPr lang="zh-CN" altLang="en-US" smtClean="0">
                <a:ea typeface="黑体" panose="02010609060101010101" pitchFamily="49" charset="-122"/>
              </a:rPr>
              <a:t>的一步转移概率矩</a:t>
            </a:r>
          </a:p>
        </p:txBody>
      </p:sp>
      <p:sp>
        <p:nvSpPr>
          <p:cNvPr id="8" name="日期占位符 3"/>
          <p:cNvSpPr>
            <a:spLocks noGrp="1"/>
          </p:cNvSpPr>
          <p:nvPr>
            <p:ph type="dt" sz="quarter" idx="10"/>
          </p:nvPr>
        </p:nvSpPr>
        <p:spPr/>
        <p:txBody>
          <a:bodyPr/>
          <a:lstStyle/>
          <a:p>
            <a:pPr>
              <a:defRPr/>
            </a:pPr>
            <a:fld id="{F79D417A-08F8-4D07-92EE-D31C95AA1831}" type="datetime1">
              <a:rPr lang="zh-CN" altLang="en-US"/>
              <a:pPr>
                <a:defRPr/>
              </a:pPr>
              <a:t>2018/12/13</a:t>
            </a:fld>
            <a:endParaRPr lang="en-US" altLang="zh-CN"/>
          </a:p>
        </p:txBody>
      </p:sp>
      <p:sp>
        <p:nvSpPr>
          <p:cNvPr id="9"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48164" name="Object 4"/>
          <p:cNvGraphicFramePr>
            <a:graphicFrameLocks noChangeAspect="1"/>
          </p:cNvGraphicFramePr>
          <p:nvPr/>
        </p:nvGraphicFramePr>
        <p:xfrm>
          <a:off x="2819400" y="1839913"/>
          <a:ext cx="4953000" cy="3417887"/>
        </p:xfrm>
        <a:graphic>
          <a:graphicData uri="http://schemas.openxmlformats.org/presentationml/2006/ole">
            <mc:AlternateContent xmlns:mc="http://schemas.openxmlformats.org/markup-compatibility/2006">
              <mc:Choice xmlns:v="urn:schemas-microsoft-com:vml" Requires="v">
                <p:oleObj spid="_x0000_s51211" name="Equation" r:id="rId4" imgW="2006600" imgH="1384300" progId="Equation.3">
                  <p:embed/>
                </p:oleObj>
              </mc:Choice>
              <mc:Fallback>
                <p:oleObj name="Equation" r:id="rId4" imgW="2006600" imgH="1384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839913"/>
                        <a:ext cx="4953000" cy="341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5" name="Rectangle 5"/>
          <p:cNvSpPr>
            <a:spLocks noChangeArrowheads="1"/>
          </p:cNvSpPr>
          <p:nvPr/>
        </p:nvSpPr>
        <p:spPr bwMode="auto">
          <a:xfrm>
            <a:off x="1143000" y="51054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t>其中：</a:t>
            </a:r>
          </a:p>
        </p:txBody>
      </p:sp>
      <p:graphicFrame>
        <p:nvGraphicFramePr>
          <p:cNvPr id="348166" name="Object 6"/>
          <p:cNvGraphicFramePr>
            <a:graphicFrameLocks noChangeAspect="1"/>
          </p:cNvGraphicFramePr>
          <p:nvPr/>
        </p:nvGraphicFramePr>
        <p:xfrm>
          <a:off x="2325688" y="5576888"/>
          <a:ext cx="5441950" cy="976312"/>
        </p:xfrm>
        <a:graphic>
          <a:graphicData uri="http://schemas.openxmlformats.org/presentationml/2006/ole">
            <mc:AlternateContent xmlns:mc="http://schemas.openxmlformats.org/markup-compatibility/2006">
              <mc:Choice xmlns:v="urn:schemas-microsoft-com:vml" Requires="v">
                <p:oleObj spid="_x0000_s51212" name="Equation" r:id="rId6" imgW="2476500" imgH="444500" progId="Equation.3">
                  <p:embed/>
                </p:oleObj>
              </mc:Choice>
              <mc:Fallback>
                <p:oleObj name="Equation" r:id="rId6" imgW="24765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5688" y="5576888"/>
                        <a:ext cx="5441950"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9" name="Rectangle 7"/>
          <p:cNvSpPr>
            <a:spLocks noChangeArrowheads="1"/>
          </p:cNvSpPr>
          <p:nvPr/>
        </p:nvSpPr>
        <p:spPr bwMode="auto">
          <a:xfrm>
            <a:off x="1066800" y="17526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t>阵为：</a:t>
            </a:r>
          </a:p>
        </p:txBody>
      </p:sp>
      <p:sp>
        <p:nvSpPr>
          <p:cNvPr id="5121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675CAA4A-2900-446A-A785-7BC888773A49}" type="slidenum">
              <a:rPr lang="zh-CN" altLang="en-US" sz="1800">
                <a:solidFill>
                  <a:srgbClr val="00FF00"/>
                </a:solidFill>
                <a:latin typeface="宋体" panose="02010600030101010101" pitchFamily="2" charset="-122"/>
                <a:ea typeface="宋体" panose="02010600030101010101" pitchFamily="2" charset="-122"/>
              </a:rPr>
              <a:pPr/>
              <a:t>23</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48164"/>
                                        </p:tgtEl>
                                        <p:attrNameLst>
                                          <p:attrName>style.visibility</p:attrName>
                                        </p:attrNameLst>
                                      </p:cBhvr>
                                      <p:to>
                                        <p:strVal val="visible"/>
                                      </p:to>
                                    </p:set>
                                    <p:anim calcmode="lin" valueType="num">
                                      <p:cBhvr additive="base">
                                        <p:cTn id="12" dur="500" fill="hold"/>
                                        <p:tgtEl>
                                          <p:spTgt spid="348164"/>
                                        </p:tgtEl>
                                        <p:attrNameLst>
                                          <p:attrName>ppt_x</p:attrName>
                                        </p:attrNameLst>
                                      </p:cBhvr>
                                      <p:tavLst>
                                        <p:tav tm="0">
                                          <p:val>
                                            <p:strVal val="#ppt_x"/>
                                          </p:val>
                                        </p:tav>
                                        <p:tav tm="100000">
                                          <p:val>
                                            <p:strVal val="#ppt_x"/>
                                          </p:val>
                                        </p:tav>
                                      </p:tavLst>
                                    </p:anim>
                                    <p:anim calcmode="lin" valueType="num">
                                      <p:cBhvr additive="base">
                                        <p:cTn id="13" dur="500" fill="hold"/>
                                        <p:tgtEl>
                                          <p:spTgt spid="34816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8165"/>
                                        </p:tgtEl>
                                        <p:attrNameLst>
                                          <p:attrName>style.visibility</p:attrName>
                                        </p:attrNameLst>
                                      </p:cBhvr>
                                      <p:to>
                                        <p:strVal val="visible"/>
                                      </p:to>
                                    </p:set>
                                    <p:anim calcmode="lin" valueType="num">
                                      <p:cBhvr additive="base">
                                        <p:cTn id="17" dur="500" fill="hold"/>
                                        <p:tgtEl>
                                          <p:spTgt spid="348165"/>
                                        </p:tgtEl>
                                        <p:attrNameLst>
                                          <p:attrName>ppt_x</p:attrName>
                                        </p:attrNameLst>
                                      </p:cBhvr>
                                      <p:tavLst>
                                        <p:tav tm="0">
                                          <p:val>
                                            <p:strVal val="#ppt_x"/>
                                          </p:val>
                                        </p:tav>
                                        <p:tav tm="100000">
                                          <p:val>
                                            <p:strVal val="#ppt_x"/>
                                          </p:val>
                                        </p:tav>
                                      </p:tavLst>
                                    </p:anim>
                                    <p:anim calcmode="lin" valueType="num">
                                      <p:cBhvr additive="base">
                                        <p:cTn id="18" dur="500" fill="hold"/>
                                        <p:tgtEl>
                                          <p:spTgt spid="34816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48166"/>
                                        </p:tgtEl>
                                        <p:attrNameLst>
                                          <p:attrName>style.visibility</p:attrName>
                                        </p:attrNameLst>
                                      </p:cBhvr>
                                      <p:to>
                                        <p:strVal val="visible"/>
                                      </p:to>
                                    </p:set>
                                    <p:anim calcmode="lin" valueType="num">
                                      <p:cBhvr additive="base">
                                        <p:cTn id="22" dur="500" fill="hold"/>
                                        <p:tgtEl>
                                          <p:spTgt spid="348166"/>
                                        </p:tgtEl>
                                        <p:attrNameLst>
                                          <p:attrName>ppt_x</p:attrName>
                                        </p:attrNameLst>
                                      </p:cBhvr>
                                      <p:tavLst>
                                        <p:tav tm="0">
                                          <p:val>
                                            <p:strVal val="#ppt_x"/>
                                          </p:val>
                                        </p:tav>
                                        <p:tav tm="100000">
                                          <p:val>
                                            <p:strVal val="#ppt_x"/>
                                          </p:val>
                                        </p:tav>
                                      </p:tavLst>
                                    </p:anim>
                                    <p:anim calcmode="lin" valueType="num">
                                      <p:cBhvr additive="base">
                                        <p:cTn id="23" dur="500" fill="hold"/>
                                        <p:tgtEl>
                                          <p:spTgt spid="348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utoUpdateAnimBg="0" advAuto="0"/>
      <p:bldP spid="34816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引理</a:t>
            </a:r>
          </a:p>
        </p:txBody>
      </p:sp>
      <p:sp>
        <p:nvSpPr>
          <p:cNvPr id="350211" name="Rectangle 3"/>
          <p:cNvSpPr>
            <a:spLocks noGrp="1" noChangeArrowheads="1"/>
          </p:cNvSpPr>
          <p:nvPr>
            <p:ph idx="1"/>
          </p:nvPr>
        </p:nvSpPr>
        <p:spPr>
          <a:xfrm>
            <a:off x="1116013" y="1143000"/>
            <a:ext cx="7632700" cy="1211263"/>
          </a:xfrm>
        </p:spPr>
        <p:txBody>
          <a:bodyPr/>
          <a:lstStyle/>
          <a:p>
            <a:pPr marL="0" indent="719138" eaLnBrk="1" hangingPunct="1">
              <a:lnSpc>
                <a:spcPct val="150000"/>
              </a:lnSpc>
              <a:buFont typeface="Wingdings" panose="05000000000000000000" pitchFamily="2" charset="2"/>
              <a:buNone/>
            </a:pPr>
            <a:r>
              <a:rPr lang="zh-CN" altLang="en-US" smtClean="0">
                <a:ea typeface="黑体" panose="02010609060101010101" pitchFamily="49" charset="-122"/>
              </a:rPr>
              <a:t>对于不可约非周期的马尔可夫链，令</a:t>
            </a:r>
            <a:r>
              <a:rPr lang="en-US" altLang="zh-CN" smtClean="0">
                <a:ea typeface="黑体" panose="02010609060101010101" pitchFamily="49" charset="-122"/>
              </a:rPr>
              <a:t>{p</a:t>
            </a:r>
            <a:r>
              <a:rPr lang="en-US" altLang="zh-CN" baseline="-25000" smtClean="0">
                <a:ea typeface="黑体" panose="02010609060101010101" pitchFamily="49" charset="-122"/>
              </a:rPr>
              <a:t>ij</a:t>
            </a:r>
            <a:r>
              <a:rPr lang="zh-CN" altLang="en-US" smtClean="0">
                <a:ea typeface="黑体" panose="02010609060101010101" pitchFamily="49" charset="-122"/>
              </a:rPr>
              <a:t>，</a:t>
            </a:r>
            <a:r>
              <a:rPr lang="en-US" altLang="zh-CN" smtClean="0">
                <a:ea typeface="黑体" panose="02010609060101010101" pitchFamily="49" charset="-122"/>
              </a:rPr>
              <a:t>i,j = 0,1,2,…}</a:t>
            </a:r>
            <a:r>
              <a:rPr lang="zh-CN" altLang="en-US" smtClean="0">
                <a:ea typeface="黑体" panose="02010609060101010101" pitchFamily="49" charset="-122"/>
              </a:rPr>
              <a:t>为一步转移概率，若不等式组</a:t>
            </a:r>
          </a:p>
        </p:txBody>
      </p:sp>
      <p:sp>
        <p:nvSpPr>
          <p:cNvPr id="9" name="日期占位符 3"/>
          <p:cNvSpPr>
            <a:spLocks noGrp="1"/>
          </p:cNvSpPr>
          <p:nvPr>
            <p:ph type="dt" sz="quarter" idx="10"/>
          </p:nvPr>
        </p:nvSpPr>
        <p:spPr/>
        <p:txBody>
          <a:bodyPr/>
          <a:lstStyle/>
          <a:p>
            <a:pPr>
              <a:defRPr/>
            </a:pPr>
            <a:fld id="{6F2835F7-5417-4FD4-A0BB-16D3C18C81E1}" type="datetime1">
              <a:rPr lang="zh-CN" altLang="en-US"/>
              <a:pPr>
                <a:defRPr/>
              </a:pPr>
              <a:t>2018/12/13</a:t>
            </a:fld>
            <a:endParaRPr lang="en-US" altLang="zh-CN"/>
          </a:p>
        </p:txBody>
      </p:sp>
      <p:sp>
        <p:nvSpPr>
          <p:cNvPr id="10"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50213" name="Object 5"/>
          <p:cNvGraphicFramePr>
            <a:graphicFrameLocks noChangeAspect="1"/>
          </p:cNvGraphicFramePr>
          <p:nvPr/>
        </p:nvGraphicFramePr>
        <p:xfrm>
          <a:off x="3048000" y="2644775"/>
          <a:ext cx="3886200" cy="1054100"/>
        </p:xfrm>
        <a:graphic>
          <a:graphicData uri="http://schemas.openxmlformats.org/presentationml/2006/ole">
            <mc:AlternateContent xmlns:mc="http://schemas.openxmlformats.org/markup-compatibility/2006">
              <mc:Choice xmlns:v="urn:schemas-microsoft-com:vml" Requires="v">
                <p:oleObj spid="_x0000_s53259" name="Equation" r:id="rId4" imgW="1637589" imgH="444307" progId="Equation.3">
                  <p:embed/>
                </p:oleObj>
              </mc:Choice>
              <mc:Fallback>
                <p:oleObj name="Equation" r:id="rId4" imgW="1637589" imgH="444307"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644775"/>
                        <a:ext cx="38862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4" name="Rectangle 6"/>
          <p:cNvSpPr>
            <a:spLocks noChangeArrowheads="1"/>
          </p:cNvSpPr>
          <p:nvPr/>
        </p:nvSpPr>
        <p:spPr bwMode="auto">
          <a:xfrm>
            <a:off x="1101725" y="3938588"/>
            <a:ext cx="78136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t>存在一个满足条件</a:t>
            </a:r>
          </a:p>
        </p:txBody>
      </p:sp>
      <p:graphicFrame>
        <p:nvGraphicFramePr>
          <p:cNvPr id="350215" name="Object 7"/>
          <p:cNvGraphicFramePr>
            <a:graphicFrameLocks noChangeAspect="1"/>
          </p:cNvGraphicFramePr>
          <p:nvPr/>
        </p:nvGraphicFramePr>
        <p:xfrm>
          <a:off x="3787775" y="4603750"/>
          <a:ext cx="1927225" cy="1054100"/>
        </p:xfrm>
        <a:graphic>
          <a:graphicData uri="http://schemas.openxmlformats.org/presentationml/2006/ole">
            <mc:AlternateContent xmlns:mc="http://schemas.openxmlformats.org/markup-compatibility/2006">
              <mc:Choice xmlns:v="urn:schemas-microsoft-com:vml" Requires="v">
                <p:oleObj spid="_x0000_s53260" name="Equation" r:id="rId6" imgW="812447" imgH="444307" progId="Equation.3">
                  <p:embed/>
                </p:oleObj>
              </mc:Choice>
              <mc:Fallback>
                <p:oleObj name="Equation" r:id="rId6" imgW="812447" imgH="444307"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7775" y="4603750"/>
                        <a:ext cx="192722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6" name="Rectangle 8"/>
          <p:cNvSpPr>
            <a:spLocks noChangeArrowheads="1"/>
          </p:cNvSpPr>
          <p:nvPr/>
        </p:nvSpPr>
        <p:spPr bwMode="auto">
          <a:xfrm>
            <a:off x="1101725" y="5897563"/>
            <a:ext cx="78136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t>的非负解，则此马尔可夫链是正常返的。</a:t>
            </a:r>
          </a:p>
        </p:txBody>
      </p:sp>
      <p:sp>
        <p:nvSpPr>
          <p:cNvPr id="5325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15B278E5-CE8A-4682-8D54-9523785AB35F}" type="slidenum">
              <a:rPr lang="zh-CN" altLang="en-US" sz="1800">
                <a:solidFill>
                  <a:srgbClr val="00FF00"/>
                </a:solidFill>
                <a:latin typeface="宋体" panose="02010600030101010101" pitchFamily="2" charset="-122"/>
                <a:ea typeface="宋体" panose="02010600030101010101" pitchFamily="2" charset="-122"/>
              </a:rPr>
              <a:pPr/>
              <a:t>24</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up)">
                                      <p:cBhvr>
                                        <p:cTn id="7" dur="500"/>
                                        <p:tgtEl>
                                          <p:spTgt spid="350211">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50213"/>
                                        </p:tgtEl>
                                        <p:attrNameLst>
                                          <p:attrName>style.visibility</p:attrName>
                                        </p:attrNameLst>
                                      </p:cBhvr>
                                      <p:to>
                                        <p:strVal val="visible"/>
                                      </p:to>
                                    </p:set>
                                    <p:animEffect transition="in" filter="wipe(up)">
                                      <p:cBhvr>
                                        <p:cTn id="11" dur="500"/>
                                        <p:tgtEl>
                                          <p:spTgt spid="350213"/>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50214"/>
                                        </p:tgtEl>
                                        <p:attrNameLst>
                                          <p:attrName>style.visibility</p:attrName>
                                        </p:attrNameLst>
                                      </p:cBhvr>
                                      <p:to>
                                        <p:strVal val="visible"/>
                                      </p:to>
                                    </p:set>
                                    <p:animEffect transition="in" filter="wipe(up)">
                                      <p:cBhvr>
                                        <p:cTn id="15" dur="500"/>
                                        <p:tgtEl>
                                          <p:spTgt spid="350214"/>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50215"/>
                                        </p:tgtEl>
                                        <p:attrNameLst>
                                          <p:attrName>style.visibility</p:attrName>
                                        </p:attrNameLst>
                                      </p:cBhvr>
                                      <p:to>
                                        <p:strVal val="visible"/>
                                      </p:to>
                                    </p:set>
                                    <p:animEffect transition="in" filter="wipe(up)">
                                      <p:cBhvr>
                                        <p:cTn id="19" dur="500"/>
                                        <p:tgtEl>
                                          <p:spTgt spid="35021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0216"/>
                                        </p:tgtEl>
                                        <p:attrNameLst>
                                          <p:attrName>style.visibility</p:attrName>
                                        </p:attrNameLst>
                                      </p:cBhvr>
                                      <p:to>
                                        <p:strVal val="visible"/>
                                      </p:to>
                                    </p:set>
                                    <p:animEffect transition="in" filter="wipe(up)">
                                      <p:cBhvr>
                                        <p:cTn id="23" dur="500"/>
                                        <p:tgtEl>
                                          <p:spTgt spid="3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advAuto="0"/>
      <p:bldP spid="350214" grpId="0" autoUpdateAnimBg="0"/>
      <p:bldP spid="35021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定理</a:t>
            </a:r>
          </a:p>
        </p:txBody>
      </p:sp>
      <p:sp>
        <p:nvSpPr>
          <p:cNvPr id="352259" name="Rectangle 3"/>
          <p:cNvSpPr>
            <a:spLocks noGrp="1" noChangeArrowheads="1"/>
          </p:cNvSpPr>
          <p:nvPr>
            <p:ph idx="1"/>
          </p:nvPr>
        </p:nvSpPr>
        <p:spPr>
          <a:xfrm>
            <a:off x="1143000" y="1447800"/>
            <a:ext cx="7772400" cy="536575"/>
          </a:xfrm>
        </p:spPr>
        <p:txBody>
          <a:bodyPr/>
          <a:lstStyle/>
          <a:p>
            <a:pPr eaLnBrk="1" hangingPunct="1">
              <a:lnSpc>
                <a:spcPct val="110000"/>
              </a:lnSpc>
              <a:buClrTx/>
              <a:buFontTx/>
              <a:buNone/>
            </a:pPr>
            <a:r>
              <a:rPr lang="en-US" altLang="zh-CN" sz="3200" smtClean="0">
                <a:solidFill>
                  <a:srgbClr val="0000FF"/>
                </a:solidFill>
                <a:ea typeface="黑体" panose="02010609060101010101" pitchFamily="49" charset="-122"/>
                <a:sym typeface="Symbol" panose="05050102010706020507" pitchFamily="18" charset="2"/>
              </a:rPr>
              <a:t>    </a:t>
            </a:r>
            <a:r>
              <a:rPr lang="zh-CN" altLang="en-US" sz="3200" smtClean="0">
                <a:solidFill>
                  <a:srgbClr val="0000FF"/>
                </a:solidFill>
                <a:ea typeface="黑体" panose="02010609060101010101" pitchFamily="49" charset="-122"/>
                <a:sym typeface="Symbol" panose="05050102010706020507" pitchFamily="18" charset="2"/>
              </a:rPr>
              <a:t>嵌入马尔可夫链</a:t>
            </a:r>
            <a:r>
              <a:rPr lang="en-US" altLang="zh-CN" sz="3200" smtClean="0">
                <a:solidFill>
                  <a:srgbClr val="0000FF"/>
                </a:solidFill>
                <a:ea typeface="黑体" panose="02010609060101010101" pitchFamily="49" charset="-122"/>
                <a:sym typeface="Symbol" panose="05050102010706020507" pitchFamily="18" charset="2"/>
              </a:rPr>
              <a:t>{N</a:t>
            </a:r>
            <a:r>
              <a:rPr lang="en-US" altLang="zh-CN" sz="3200" baseline="-25000" smtClean="0">
                <a:solidFill>
                  <a:srgbClr val="0000FF"/>
                </a:solidFill>
                <a:ea typeface="黑体" panose="02010609060101010101" pitchFamily="49" charset="-122"/>
                <a:sym typeface="Symbol" panose="05050102010706020507" pitchFamily="18" charset="2"/>
              </a:rPr>
              <a:t>n</a:t>
            </a:r>
            <a:r>
              <a:rPr lang="en-US" altLang="zh-CN" sz="3200" baseline="30000" smtClean="0">
                <a:solidFill>
                  <a:srgbClr val="0000FF"/>
                </a:solidFill>
                <a:ea typeface="黑体" panose="02010609060101010101" pitchFamily="49" charset="-122"/>
                <a:sym typeface="Symbol" panose="05050102010706020507" pitchFamily="18" charset="2"/>
              </a:rPr>
              <a:t>+</a:t>
            </a:r>
            <a:r>
              <a:rPr lang="zh-CN" altLang="en-US" sz="3200" smtClean="0">
                <a:solidFill>
                  <a:srgbClr val="0000FF"/>
                </a:solidFill>
                <a:ea typeface="黑体" panose="02010609060101010101" pitchFamily="49" charset="-122"/>
                <a:sym typeface="Symbol" panose="05050102010706020507" pitchFamily="18" charset="2"/>
              </a:rPr>
              <a:t>，</a:t>
            </a:r>
            <a:r>
              <a:rPr lang="en-US" altLang="zh-CN" sz="3200" smtClean="0">
                <a:solidFill>
                  <a:srgbClr val="0000FF"/>
                </a:solidFill>
                <a:ea typeface="黑体" panose="02010609060101010101" pitchFamily="49" charset="-122"/>
                <a:sym typeface="Symbol" panose="05050102010706020507" pitchFamily="18" charset="2"/>
              </a:rPr>
              <a:t>n≥1}</a:t>
            </a:r>
            <a:r>
              <a:rPr lang="zh-CN" altLang="en-US" sz="3200" smtClean="0">
                <a:solidFill>
                  <a:srgbClr val="0000FF"/>
                </a:solidFill>
                <a:ea typeface="黑体" panose="02010609060101010101" pitchFamily="49" charset="-122"/>
                <a:sym typeface="Symbol" panose="05050102010706020507" pitchFamily="18" charset="2"/>
              </a:rPr>
              <a:t>为正常返</a:t>
            </a:r>
          </a:p>
        </p:txBody>
      </p:sp>
      <p:sp>
        <p:nvSpPr>
          <p:cNvPr id="5" name="日期占位符 3"/>
          <p:cNvSpPr>
            <a:spLocks noGrp="1"/>
          </p:cNvSpPr>
          <p:nvPr>
            <p:ph type="dt" sz="quarter" idx="10"/>
          </p:nvPr>
        </p:nvSpPr>
        <p:spPr/>
        <p:txBody>
          <a:bodyPr/>
          <a:lstStyle/>
          <a:p>
            <a:pPr>
              <a:defRPr/>
            </a:pPr>
            <a:fld id="{6BDE916A-FC10-4C99-928D-FB3EA03AFCF1}"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52260" name="Rectangle 4"/>
          <p:cNvSpPr>
            <a:spLocks noChangeArrowheads="1"/>
          </p:cNvSpPr>
          <p:nvPr/>
        </p:nvSpPr>
        <p:spPr bwMode="auto">
          <a:xfrm>
            <a:off x="1066800" y="2282825"/>
            <a:ext cx="7848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3200">
                <a:solidFill>
                  <a:srgbClr val="0000FF"/>
                </a:solidFill>
                <a:sym typeface="Symbol" panose="05050102010706020507" pitchFamily="18" charset="2"/>
              </a:rPr>
              <a:t>的充分必要条件是＝</a:t>
            </a:r>
            <a:r>
              <a:rPr lang="en-US" altLang="zh-CN" sz="3200">
                <a:solidFill>
                  <a:srgbClr val="0000FF"/>
                </a:solidFill>
                <a:sym typeface="Symbol" panose="05050102010706020507" pitchFamily="18" charset="2"/>
              </a:rPr>
              <a:t>/</a:t>
            </a:r>
            <a:r>
              <a:rPr lang="zh-CN" altLang="en-US" sz="3200">
                <a:solidFill>
                  <a:srgbClr val="0000FF"/>
                </a:solidFill>
              </a:rPr>
              <a:t>＜</a:t>
            </a:r>
            <a:r>
              <a:rPr lang="en-US" altLang="zh-CN" sz="3200">
                <a:solidFill>
                  <a:srgbClr val="0000FF"/>
                </a:solidFill>
                <a:sym typeface="Symbol" panose="05050102010706020507" pitchFamily="18" charset="2"/>
              </a:rPr>
              <a:t>1</a:t>
            </a:r>
            <a:r>
              <a:rPr lang="zh-CN" altLang="en-US" sz="3200">
                <a:solidFill>
                  <a:srgbClr val="0000FF"/>
                </a:solidFill>
                <a:sym typeface="Symbol" panose="05050102010706020507" pitchFamily="18" charset="2"/>
              </a:rPr>
              <a:t>。</a:t>
            </a:r>
          </a:p>
        </p:txBody>
      </p:sp>
      <p:sp>
        <p:nvSpPr>
          <p:cNvPr id="5530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330368ED-0DF0-4248-9BD0-1D1637266198}" type="slidenum">
              <a:rPr lang="zh-CN" altLang="en-US" sz="1800">
                <a:solidFill>
                  <a:srgbClr val="00FF00"/>
                </a:solidFill>
                <a:latin typeface="宋体" panose="02010600030101010101" pitchFamily="2" charset="-122"/>
                <a:ea typeface="宋体" panose="02010600030101010101" pitchFamily="2" charset="-122"/>
              </a:rPr>
              <a:pPr/>
              <a:t>25</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2260"/>
                                        </p:tgtEl>
                                        <p:attrNameLst>
                                          <p:attrName>style.visibility</p:attrName>
                                        </p:attrNameLst>
                                      </p:cBhvr>
                                      <p:to>
                                        <p:strVal val="visible"/>
                                      </p:to>
                                    </p:set>
                                    <p:anim calcmode="lin" valueType="num">
                                      <p:cBhvr additive="base">
                                        <p:cTn id="12" dur="500" fill="hold"/>
                                        <p:tgtEl>
                                          <p:spTgt spid="352260"/>
                                        </p:tgtEl>
                                        <p:attrNameLst>
                                          <p:attrName>ppt_x</p:attrName>
                                        </p:attrNameLst>
                                      </p:cBhvr>
                                      <p:tavLst>
                                        <p:tav tm="0">
                                          <p:val>
                                            <p:strVal val="#ppt_x"/>
                                          </p:val>
                                        </p:tav>
                                        <p:tav tm="100000">
                                          <p:val>
                                            <p:strVal val="#ppt_x"/>
                                          </p:val>
                                        </p:tav>
                                      </p:tavLst>
                                    </p:anim>
                                    <p:anim calcmode="lin" valueType="num">
                                      <p:cBhvr additive="base">
                                        <p:cTn id="13" dur="500" fill="hold"/>
                                        <p:tgtEl>
                                          <p:spTgt spid="352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advAuto="0"/>
      <p:bldP spid="35226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sym typeface="Symbol" panose="05050102010706020507" pitchFamily="18" charset="2"/>
              </a:rPr>
              <a:t>证明</a:t>
            </a:r>
            <a:endParaRPr lang="zh-CN" altLang="en-US" smtClean="0">
              <a:ea typeface="黑体" panose="02010609060101010101" pitchFamily="49" charset="-122"/>
            </a:endParaRPr>
          </a:p>
        </p:txBody>
      </p:sp>
      <p:sp>
        <p:nvSpPr>
          <p:cNvPr id="354307" name="Rectangle 3"/>
          <p:cNvSpPr>
            <a:spLocks noGrp="1" noChangeArrowheads="1"/>
          </p:cNvSpPr>
          <p:nvPr>
            <p:ph idx="1"/>
          </p:nvPr>
        </p:nvSpPr>
        <p:spPr>
          <a:xfrm>
            <a:off x="1143000" y="1219200"/>
            <a:ext cx="7772400" cy="469900"/>
          </a:xfrm>
        </p:spPr>
        <p:txBody>
          <a:bodyPr/>
          <a:lstStyle/>
          <a:p>
            <a:pPr eaLnBrk="1" hangingPunct="1">
              <a:lnSpc>
                <a:spcPct val="110000"/>
              </a:lnSpc>
              <a:buClrTx/>
              <a:buFontTx/>
              <a:buNone/>
            </a:pPr>
            <a:r>
              <a:rPr lang="zh-CN" altLang="en-US" smtClean="0">
                <a:solidFill>
                  <a:srgbClr val="0000FF"/>
                </a:solidFill>
                <a:ea typeface="黑体" panose="02010609060101010101" pitchFamily="49" charset="-122"/>
                <a:sym typeface="Symbol" panose="05050102010706020507" pitchFamily="18" charset="2"/>
              </a:rPr>
              <a:t>充分性。</a:t>
            </a:r>
            <a:r>
              <a:rPr lang="zh-CN" altLang="en-US" smtClean="0">
                <a:ea typeface="黑体" panose="02010609060101010101" pitchFamily="49" charset="-122"/>
                <a:sym typeface="Symbol" panose="05050102010706020507" pitchFamily="18" charset="2"/>
              </a:rPr>
              <a:t>设＝</a:t>
            </a:r>
            <a:r>
              <a:rPr lang="en-US" altLang="zh-CN" smtClean="0">
                <a:ea typeface="黑体" panose="02010609060101010101" pitchFamily="49" charset="-122"/>
                <a:sym typeface="Symbol" panose="05050102010706020507" pitchFamily="18" charset="2"/>
              </a:rPr>
              <a: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1</a:t>
            </a:r>
            <a:r>
              <a:rPr lang="zh-CN" altLang="en-US" smtClean="0">
                <a:ea typeface="黑体" panose="02010609060101010101" pitchFamily="49" charset="-122"/>
                <a:sym typeface="Symbol" panose="05050102010706020507" pitchFamily="18" charset="2"/>
              </a:rPr>
              <a:t>，定义</a:t>
            </a:r>
          </a:p>
        </p:txBody>
      </p:sp>
      <p:sp>
        <p:nvSpPr>
          <p:cNvPr id="10" name="日期占位符 3"/>
          <p:cNvSpPr>
            <a:spLocks noGrp="1"/>
          </p:cNvSpPr>
          <p:nvPr>
            <p:ph type="dt" sz="quarter" idx="10"/>
          </p:nvPr>
        </p:nvSpPr>
        <p:spPr/>
        <p:txBody>
          <a:bodyPr/>
          <a:lstStyle/>
          <a:p>
            <a:pPr>
              <a:defRPr/>
            </a:pPr>
            <a:fld id="{7FA483F5-D556-4233-9567-29B185297D20}" type="datetime1">
              <a:rPr lang="zh-CN" altLang="en-US"/>
              <a:pPr>
                <a:defRPr/>
              </a:pPr>
              <a:t>2018/12/13</a:t>
            </a:fld>
            <a:endParaRPr lang="en-US" altLang="zh-CN"/>
          </a:p>
        </p:txBody>
      </p:sp>
      <p:sp>
        <p:nvSpPr>
          <p:cNvPr id="11"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54308" name="Rectangle 4"/>
          <p:cNvSpPr>
            <a:spLocks noChangeArrowheads="1"/>
          </p:cNvSpPr>
          <p:nvPr/>
        </p:nvSpPr>
        <p:spPr bwMode="auto">
          <a:xfrm>
            <a:off x="1066800" y="2057400"/>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en-US" altLang="zh-CN" sz="2400">
                <a:sym typeface="Symbol" panose="05050102010706020507" pitchFamily="18" charset="2"/>
              </a:rPr>
              <a:t>  </a:t>
            </a:r>
          </a:p>
        </p:txBody>
      </p:sp>
      <p:graphicFrame>
        <p:nvGraphicFramePr>
          <p:cNvPr id="354309" name="Object 5"/>
          <p:cNvGraphicFramePr>
            <a:graphicFrameLocks noChangeAspect="1"/>
          </p:cNvGraphicFramePr>
          <p:nvPr/>
        </p:nvGraphicFramePr>
        <p:xfrm>
          <a:off x="2514600" y="1793875"/>
          <a:ext cx="4216400" cy="949325"/>
        </p:xfrm>
        <a:graphic>
          <a:graphicData uri="http://schemas.openxmlformats.org/presentationml/2006/ole">
            <mc:AlternateContent xmlns:mc="http://schemas.openxmlformats.org/markup-compatibility/2006">
              <mc:Choice xmlns:v="urn:schemas-microsoft-com:vml" Requires="v">
                <p:oleObj spid="_x0000_s57357" name="Equation" r:id="rId4" imgW="1917700" imgH="431800" progId="Equation.3">
                  <p:embed/>
                </p:oleObj>
              </mc:Choice>
              <mc:Fallback>
                <p:oleObj name="Equation" r:id="rId4" imgW="19177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793875"/>
                        <a:ext cx="42164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0" name="Rectangle 6"/>
          <p:cNvSpPr>
            <a:spLocks noChangeArrowheads="1"/>
          </p:cNvSpPr>
          <p:nvPr/>
        </p:nvSpPr>
        <p:spPr bwMode="auto">
          <a:xfrm>
            <a:off x="1066800" y="2717800"/>
            <a:ext cx="7848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a:sym typeface="Symbol" panose="05050102010706020507" pitchFamily="18" charset="2"/>
              </a:rPr>
              <a:t>则</a:t>
            </a:r>
          </a:p>
        </p:txBody>
      </p:sp>
      <p:graphicFrame>
        <p:nvGraphicFramePr>
          <p:cNvPr id="354311" name="Object 7"/>
          <p:cNvGraphicFramePr>
            <a:graphicFrameLocks noChangeAspect="1"/>
          </p:cNvGraphicFramePr>
          <p:nvPr/>
        </p:nvGraphicFramePr>
        <p:xfrm>
          <a:off x="1600200" y="3260725"/>
          <a:ext cx="7261225" cy="976313"/>
        </p:xfrm>
        <a:graphic>
          <a:graphicData uri="http://schemas.openxmlformats.org/presentationml/2006/ole">
            <mc:AlternateContent xmlns:mc="http://schemas.openxmlformats.org/markup-compatibility/2006">
              <mc:Choice xmlns:v="urn:schemas-microsoft-com:vml" Requires="v">
                <p:oleObj spid="_x0000_s57358" name="Equation" r:id="rId6" imgW="3302000" imgH="444500" progId="Equation.3">
                  <p:embed/>
                </p:oleObj>
              </mc:Choice>
              <mc:Fallback>
                <p:oleObj name="Equation" r:id="rId6" imgW="3302000" imgH="4445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260725"/>
                        <a:ext cx="7261225"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2" name="Object 8"/>
          <p:cNvGraphicFramePr>
            <a:graphicFrameLocks noChangeAspect="1"/>
          </p:cNvGraphicFramePr>
          <p:nvPr/>
        </p:nvGraphicFramePr>
        <p:xfrm>
          <a:off x="1628775" y="4311650"/>
          <a:ext cx="5781675" cy="976313"/>
        </p:xfrm>
        <a:graphic>
          <a:graphicData uri="http://schemas.openxmlformats.org/presentationml/2006/ole">
            <mc:AlternateContent xmlns:mc="http://schemas.openxmlformats.org/markup-compatibility/2006">
              <mc:Choice xmlns:v="urn:schemas-microsoft-com:vml" Requires="v">
                <p:oleObj spid="_x0000_s57359" name="Equation" r:id="rId8" imgW="2628900" imgH="444500" progId="Equation.3">
                  <p:embed/>
                </p:oleObj>
              </mc:Choice>
              <mc:Fallback>
                <p:oleObj name="Equation" r:id="rId8" imgW="2628900" imgH="4445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8775" y="4311650"/>
                        <a:ext cx="5781675"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3" name="Rectangle 9"/>
          <p:cNvSpPr>
            <a:spLocks noChangeArrowheads="1"/>
          </p:cNvSpPr>
          <p:nvPr/>
        </p:nvSpPr>
        <p:spPr bwMode="auto">
          <a:xfrm>
            <a:off x="990600" y="5362575"/>
            <a:ext cx="7918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即</a:t>
            </a:r>
            <a:r>
              <a:rPr lang="en-US" altLang="zh-CN">
                <a:sym typeface="Symbol" panose="05050102010706020507" pitchFamily="18" charset="2"/>
              </a:rPr>
              <a:t>{y</a:t>
            </a:r>
            <a:r>
              <a:rPr lang="en-US" altLang="zh-CN" baseline="-25000">
                <a:sym typeface="Symbol" panose="05050102010706020507" pitchFamily="18" charset="2"/>
              </a:rPr>
              <a:t>j</a:t>
            </a:r>
            <a:r>
              <a:rPr lang="zh-CN" altLang="en-US">
                <a:sym typeface="Symbol" panose="05050102010706020507" pitchFamily="18" charset="2"/>
              </a:rPr>
              <a:t>，</a:t>
            </a:r>
            <a:r>
              <a:rPr lang="en-US" altLang="zh-CN">
                <a:sym typeface="Symbol" panose="05050102010706020507" pitchFamily="18" charset="2"/>
              </a:rPr>
              <a:t>j≥0}</a:t>
            </a:r>
            <a:r>
              <a:rPr lang="zh-CN" altLang="en-US">
                <a:sym typeface="Symbol" panose="05050102010706020507" pitchFamily="18" charset="2"/>
              </a:rPr>
              <a:t>满足引理的条件，因此嵌入马尔可夫链</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是正常返的。</a:t>
            </a:r>
          </a:p>
        </p:txBody>
      </p:sp>
      <p:sp>
        <p:nvSpPr>
          <p:cNvPr id="5735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5B6D8872-12DC-4F11-9642-D147219483FC}" type="slidenum">
              <a:rPr lang="zh-CN" altLang="en-US" sz="1800">
                <a:solidFill>
                  <a:srgbClr val="00FF00"/>
                </a:solidFill>
                <a:latin typeface="宋体" panose="02010600030101010101" pitchFamily="2" charset="-122"/>
                <a:ea typeface="宋体" panose="02010600030101010101" pitchFamily="2" charset="-122"/>
              </a:rPr>
              <a:pPr/>
              <a:t>26</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4308"/>
                                        </p:tgtEl>
                                        <p:attrNameLst>
                                          <p:attrName>style.visibility</p:attrName>
                                        </p:attrNameLst>
                                      </p:cBhvr>
                                      <p:to>
                                        <p:strVal val="visible"/>
                                      </p:to>
                                    </p:set>
                                    <p:anim calcmode="lin" valueType="num">
                                      <p:cBhvr additive="base">
                                        <p:cTn id="13" dur="500" fill="hold"/>
                                        <p:tgtEl>
                                          <p:spTgt spid="354308"/>
                                        </p:tgtEl>
                                        <p:attrNameLst>
                                          <p:attrName>ppt_x</p:attrName>
                                        </p:attrNameLst>
                                      </p:cBhvr>
                                      <p:tavLst>
                                        <p:tav tm="0">
                                          <p:val>
                                            <p:strVal val="#ppt_x"/>
                                          </p:val>
                                        </p:tav>
                                        <p:tav tm="100000">
                                          <p:val>
                                            <p:strVal val="#ppt_x"/>
                                          </p:val>
                                        </p:tav>
                                      </p:tavLst>
                                    </p:anim>
                                    <p:anim calcmode="lin" valueType="num">
                                      <p:cBhvr additive="base">
                                        <p:cTn id="14" dur="500" fill="hold"/>
                                        <p:tgtEl>
                                          <p:spTgt spid="35430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354309"/>
                                        </p:tgtEl>
                                        <p:attrNameLst>
                                          <p:attrName>style.visibility</p:attrName>
                                        </p:attrNameLst>
                                      </p:cBhvr>
                                      <p:to>
                                        <p:strVal val="visible"/>
                                      </p:to>
                                    </p:set>
                                    <p:anim calcmode="lin" valueType="num">
                                      <p:cBhvr additive="base">
                                        <p:cTn id="18" dur="500" fill="hold"/>
                                        <p:tgtEl>
                                          <p:spTgt spid="354309"/>
                                        </p:tgtEl>
                                        <p:attrNameLst>
                                          <p:attrName>ppt_x</p:attrName>
                                        </p:attrNameLst>
                                      </p:cBhvr>
                                      <p:tavLst>
                                        <p:tav tm="0">
                                          <p:val>
                                            <p:strVal val="#ppt_x"/>
                                          </p:val>
                                        </p:tav>
                                        <p:tav tm="100000">
                                          <p:val>
                                            <p:strVal val="#ppt_x"/>
                                          </p:val>
                                        </p:tav>
                                      </p:tavLst>
                                    </p:anim>
                                    <p:anim calcmode="lin" valueType="num">
                                      <p:cBhvr additive="base">
                                        <p:cTn id="19" dur="500" fill="hold"/>
                                        <p:tgtEl>
                                          <p:spTgt spid="35430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4310"/>
                                        </p:tgtEl>
                                        <p:attrNameLst>
                                          <p:attrName>style.visibility</p:attrName>
                                        </p:attrNameLst>
                                      </p:cBhvr>
                                      <p:to>
                                        <p:strVal val="visible"/>
                                      </p:to>
                                    </p:set>
                                    <p:anim calcmode="lin" valueType="num">
                                      <p:cBhvr additive="base">
                                        <p:cTn id="24" dur="500" fill="hold"/>
                                        <p:tgtEl>
                                          <p:spTgt spid="354310"/>
                                        </p:tgtEl>
                                        <p:attrNameLst>
                                          <p:attrName>ppt_x</p:attrName>
                                        </p:attrNameLst>
                                      </p:cBhvr>
                                      <p:tavLst>
                                        <p:tav tm="0">
                                          <p:val>
                                            <p:strVal val="#ppt_x"/>
                                          </p:val>
                                        </p:tav>
                                        <p:tav tm="100000">
                                          <p:val>
                                            <p:strVal val="#ppt_x"/>
                                          </p:val>
                                        </p:tav>
                                      </p:tavLst>
                                    </p:anim>
                                    <p:anim calcmode="lin" valueType="num">
                                      <p:cBhvr additive="base">
                                        <p:cTn id="25" dur="500" fill="hold"/>
                                        <p:tgtEl>
                                          <p:spTgt spid="354310"/>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354311"/>
                                        </p:tgtEl>
                                        <p:attrNameLst>
                                          <p:attrName>style.visibility</p:attrName>
                                        </p:attrNameLst>
                                      </p:cBhvr>
                                      <p:to>
                                        <p:strVal val="visible"/>
                                      </p:to>
                                    </p:set>
                                    <p:anim calcmode="lin" valueType="num">
                                      <p:cBhvr additive="base">
                                        <p:cTn id="29" dur="500" fill="hold"/>
                                        <p:tgtEl>
                                          <p:spTgt spid="354311"/>
                                        </p:tgtEl>
                                        <p:attrNameLst>
                                          <p:attrName>ppt_x</p:attrName>
                                        </p:attrNameLst>
                                      </p:cBhvr>
                                      <p:tavLst>
                                        <p:tav tm="0">
                                          <p:val>
                                            <p:strVal val="#ppt_x"/>
                                          </p:val>
                                        </p:tav>
                                        <p:tav tm="100000">
                                          <p:val>
                                            <p:strVal val="#ppt_x"/>
                                          </p:val>
                                        </p:tav>
                                      </p:tavLst>
                                    </p:anim>
                                    <p:anim calcmode="lin" valueType="num">
                                      <p:cBhvr additive="base">
                                        <p:cTn id="30" dur="500" fill="hold"/>
                                        <p:tgtEl>
                                          <p:spTgt spid="354311"/>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2" presetClass="entr" presetSubtype="4" fill="hold" nodeType="afterEffect">
                                  <p:stCondLst>
                                    <p:cond delay="0"/>
                                  </p:stCondLst>
                                  <p:childTnLst>
                                    <p:set>
                                      <p:cBhvr>
                                        <p:cTn id="33" dur="1" fill="hold">
                                          <p:stCondLst>
                                            <p:cond delay="0"/>
                                          </p:stCondLst>
                                        </p:cTn>
                                        <p:tgtEl>
                                          <p:spTgt spid="354312"/>
                                        </p:tgtEl>
                                        <p:attrNameLst>
                                          <p:attrName>style.visibility</p:attrName>
                                        </p:attrNameLst>
                                      </p:cBhvr>
                                      <p:to>
                                        <p:strVal val="visible"/>
                                      </p:to>
                                    </p:set>
                                    <p:anim calcmode="lin" valueType="num">
                                      <p:cBhvr additive="base">
                                        <p:cTn id="34" dur="500" fill="hold"/>
                                        <p:tgtEl>
                                          <p:spTgt spid="354312"/>
                                        </p:tgtEl>
                                        <p:attrNameLst>
                                          <p:attrName>ppt_x</p:attrName>
                                        </p:attrNameLst>
                                      </p:cBhvr>
                                      <p:tavLst>
                                        <p:tav tm="0">
                                          <p:val>
                                            <p:strVal val="#ppt_x"/>
                                          </p:val>
                                        </p:tav>
                                        <p:tav tm="100000">
                                          <p:val>
                                            <p:strVal val="#ppt_x"/>
                                          </p:val>
                                        </p:tav>
                                      </p:tavLst>
                                    </p:anim>
                                    <p:anim calcmode="lin" valueType="num">
                                      <p:cBhvr additive="base">
                                        <p:cTn id="35"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54313"/>
                                        </p:tgtEl>
                                        <p:attrNameLst>
                                          <p:attrName>style.visibility</p:attrName>
                                        </p:attrNameLst>
                                      </p:cBhvr>
                                      <p:to>
                                        <p:strVal val="visible"/>
                                      </p:to>
                                    </p:set>
                                    <p:anim calcmode="lin" valueType="num">
                                      <p:cBhvr additive="base">
                                        <p:cTn id="40" dur="500" fill="hold"/>
                                        <p:tgtEl>
                                          <p:spTgt spid="354313"/>
                                        </p:tgtEl>
                                        <p:attrNameLst>
                                          <p:attrName>ppt_x</p:attrName>
                                        </p:attrNameLst>
                                      </p:cBhvr>
                                      <p:tavLst>
                                        <p:tav tm="0">
                                          <p:val>
                                            <p:strVal val="#ppt_x"/>
                                          </p:val>
                                        </p:tav>
                                        <p:tav tm="100000">
                                          <p:val>
                                            <p:strVal val="#ppt_x"/>
                                          </p:val>
                                        </p:tav>
                                      </p:tavLst>
                                    </p:anim>
                                    <p:anim calcmode="lin" valueType="num">
                                      <p:cBhvr additive="base">
                                        <p:cTn id="41" dur="500" fill="hold"/>
                                        <p:tgtEl>
                                          <p:spTgt spid="354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autoUpdateAnimBg="0" advAuto="0"/>
      <p:bldP spid="354308" grpId="0" autoUpdateAnimBg="0"/>
      <p:bldP spid="354310" grpId="0" autoUpdateAnimBg="0"/>
      <p:bldP spid="35431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证明</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1)</a:t>
            </a:r>
          </a:p>
        </p:txBody>
      </p:sp>
      <p:sp>
        <p:nvSpPr>
          <p:cNvPr id="356355" name="Rectangle 3"/>
          <p:cNvSpPr>
            <a:spLocks noGrp="1" noChangeArrowheads="1"/>
          </p:cNvSpPr>
          <p:nvPr>
            <p:ph idx="1"/>
          </p:nvPr>
        </p:nvSpPr>
        <p:spPr>
          <a:xfrm>
            <a:off x="1143000" y="1219200"/>
            <a:ext cx="7772400" cy="1387475"/>
          </a:xfrm>
        </p:spPr>
        <p:txBody>
          <a:bodyPr/>
          <a:lstStyle/>
          <a:p>
            <a:pPr marL="0" indent="0" eaLnBrk="1" hangingPunct="1">
              <a:lnSpc>
                <a:spcPct val="110000"/>
              </a:lnSpc>
              <a:buClrTx/>
              <a:buFont typeface="Wingdings" panose="05000000000000000000" pitchFamily="2" charset="2"/>
              <a:buNone/>
            </a:pPr>
            <a:r>
              <a:rPr lang="zh-CN" altLang="en-US" smtClean="0">
                <a:solidFill>
                  <a:srgbClr val="0000FF"/>
                </a:solidFill>
                <a:ea typeface="黑体" panose="02010609060101010101" pitchFamily="49" charset="-122"/>
                <a:sym typeface="Symbol" panose="05050102010706020507" pitchFamily="18" charset="2"/>
              </a:rPr>
              <a:t>必要性。</a:t>
            </a:r>
            <a:r>
              <a:rPr lang="zh-CN" altLang="en-US" smtClean="0">
                <a:ea typeface="黑体" panose="02010609060101010101" pitchFamily="49" charset="-122"/>
                <a:sym typeface="Symbol" panose="05050102010706020507" pitchFamily="18" charset="2"/>
              </a:rPr>
              <a:t>设嵌入马尔可夫链</a:t>
            </a:r>
            <a:r>
              <a:rPr lang="en-US" altLang="zh-CN" smtClean="0">
                <a:ea typeface="黑体" panose="02010609060101010101" pitchFamily="49" charset="-122"/>
                <a:sym typeface="Symbol" panose="05050102010706020507" pitchFamily="18" charset="2"/>
              </a:rPr>
              <a:t>{N</a:t>
            </a:r>
            <a:r>
              <a:rPr lang="en-US" altLang="zh-CN" baseline="-25000" smtClean="0">
                <a:ea typeface="黑体" panose="02010609060101010101" pitchFamily="49" charset="-122"/>
                <a:sym typeface="Symbol" panose="05050102010706020507" pitchFamily="18" charset="2"/>
              </a:rPr>
              <a:t>n</a:t>
            </a:r>
            <a:r>
              <a:rPr lang="en-US" altLang="zh-CN" baseline="30000" smtClean="0">
                <a:ea typeface="黑体" panose="02010609060101010101" pitchFamily="49" charset="-122"/>
                <a:sym typeface="Symbol" panose="05050102010706020507" pitchFamily="18" charset="2"/>
              </a:rPr>
              <a: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n≥1}</a:t>
            </a:r>
            <a:r>
              <a:rPr lang="zh-CN" altLang="en-US" smtClean="0">
                <a:ea typeface="黑体" panose="02010609060101010101" pitchFamily="49" charset="-122"/>
                <a:sym typeface="Symbol" panose="05050102010706020507" pitchFamily="18" charset="2"/>
              </a:rPr>
              <a:t>是正常返的，则由极限定理知，它是遍历马氏链，且</a:t>
            </a:r>
          </a:p>
          <a:p>
            <a:pPr marL="0" indent="0" eaLnBrk="1" hangingPunct="1">
              <a:lnSpc>
                <a:spcPct val="110000"/>
              </a:lnSpc>
              <a:buClrTx/>
              <a:buFontTx/>
              <a:buNone/>
            </a:pPr>
            <a:endParaRPr lang="zh-CN" altLang="en-US" smtClean="0">
              <a:ea typeface="黑体" panose="02010609060101010101" pitchFamily="49" charset="-122"/>
              <a:sym typeface="Symbol" panose="05050102010706020507" pitchFamily="18" charset="2"/>
            </a:endParaRPr>
          </a:p>
        </p:txBody>
      </p:sp>
      <p:sp>
        <p:nvSpPr>
          <p:cNvPr id="12" name="日期占位符 3"/>
          <p:cNvSpPr>
            <a:spLocks noGrp="1"/>
          </p:cNvSpPr>
          <p:nvPr>
            <p:ph type="dt" sz="quarter" idx="10"/>
          </p:nvPr>
        </p:nvSpPr>
        <p:spPr/>
        <p:txBody>
          <a:bodyPr/>
          <a:lstStyle/>
          <a:p>
            <a:pPr>
              <a:defRPr/>
            </a:pPr>
            <a:fld id="{F85A77EC-994B-40C1-8256-77D356D4E57F}" type="datetime1">
              <a:rPr lang="zh-CN" altLang="en-US"/>
              <a:pPr>
                <a:defRPr/>
              </a:pPr>
              <a:t>2018/12/13</a:t>
            </a:fld>
            <a:endParaRPr lang="en-US" altLang="zh-CN"/>
          </a:p>
        </p:txBody>
      </p:sp>
      <p:sp>
        <p:nvSpPr>
          <p:cNvPr id="13"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56357" name="Object 5"/>
          <p:cNvGraphicFramePr>
            <a:graphicFrameLocks noChangeAspect="1"/>
          </p:cNvGraphicFramePr>
          <p:nvPr/>
        </p:nvGraphicFramePr>
        <p:xfrm>
          <a:off x="2022475" y="2144713"/>
          <a:ext cx="5473700" cy="642937"/>
        </p:xfrm>
        <a:graphic>
          <a:graphicData uri="http://schemas.openxmlformats.org/presentationml/2006/ole">
            <mc:AlternateContent xmlns:mc="http://schemas.openxmlformats.org/markup-compatibility/2006">
              <mc:Choice xmlns:v="urn:schemas-microsoft-com:vml" Requires="v">
                <p:oleObj spid="_x0000_s59406" name="Equation" r:id="rId4" imgW="2489200" imgH="292100" progId="Equation.3">
                  <p:embed/>
                </p:oleObj>
              </mc:Choice>
              <mc:Fallback>
                <p:oleObj name="Equation" r:id="rId4" imgW="2489200" imgH="292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2144713"/>
                        <a:ext cx="54737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8" name="Object 6"/>
          <p:cNvGraphicFramePr>
            <a:graphicFrameLocks noChangeAspect="1"/>
          </p:cNvGraphicFramePr>
          <p:nvPr/>
        </p:nvGraphicFramePr>
        <p:xfrm>
          <a:off x="2227263" y="3505200"/>
          <a:ext cx="3487737" cy="947738"/>
        </p:xfrm>
        <a:graphic>
          <a:graphicData uri="http://schemas.openxmlformats.org/presentationml/2006/ole">
            <mc:AlternateContent xmlns:mc="http://schemas.openxmlformats.org/markup-compatibility/2006">
              <mc:Choice xmlns:v="urn:schemas-microsoft-com:vml" Requires="v">
                <p:oleObj spid="_x0000_s59407" name="Equation" r:id="rId6" imgW="1587500" imgH="431800" progId="Equation.3">
                  <p:embed/>
                </p:oleObj>
              </mc:Choice>
              <mc:Fallback>
                <p:oleObj name="Equation" r:id="rId6" imgW="1587500" imgH="431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7263" y="3505200"/>
                        <a:ext cx="3487737"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9" name="Object 7"/>
          <p:cNvGraphicFramePr>
            <a:graphicFrameLocks noChangeAspect="1"/>
          </p:cNvGraphicFramePr>
          <p:nvPr/>
        </p:nvGraphicFramePr>
        <p:xfrm>
          <a:off x="2514600" y="4357688"/>
          <a:ext cx="1338263" cy="976312"/>
        </p:xfrm>
        <a:graphic>
          <a:graphicData uri="http://schemas.openxmlformats.org/presentationml/2006/ole">
            <mc:AlternateContent xmlns:mc="http://schemas.openxmlformats.org/markup-compatibility/2006">
              <mc:Choice xmlns:v="urn:schemas-microsoft-com:vml" Requires="v">
                <p:oleObj spid="_x0000_s59408" name="Equation" r:id="rId8" imgW="609336" imgH="444307" progId="Equation.3">
                  <p:embed/>
                </p:oleObj>
              </mc:Choice>
              <mc:Fallback>
                <p:oleObj name="Equation" r:id="rId8" imgW="609336" imgH="444307"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4357688"/>
                        <a:ext cx="1338263"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60" name="AutoShape 8"/>
          <p:cNvSpPr>
            <a:spLocks noChangeArrowheads="1"/>
          </p:cNvSpPr>
          <p:nvPr/>
        </p:nvSpPr>
        <p:spPr bwMode="auto">
          <a:xfrm>
            <a:off x="5943600" y="3306763"/>
            <a:ext cx="2971800" cy="2405062"/>
          </a:xfrm>
          <a:prstGeom prst="wedgeRoundRectCallout">
            <a:avLst>
              <a:gd name="adj1" fmla="val -94713"/>
              <a:gd name="adj2" fmla="val 3625"/>
              <a:gd name="adj3" fmla="val 16667"/>
            </a:avLst>
          </a:prstGeom>
          <a:solidFill>
            <a:schemeClr val="accent1"/>
          </a:solidFill>
          <a:ln w="9525">
            <a:solidFill>
              <a:schemeClr val="tx1"/>
            </a:solidFill>
            <a:miter lim="800000"/>
            <a:headEnd/>
            <a:tailEnd/>
          </a:ln>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a:solidFill>
                  <a:srgbClr val="FFFF00"/>
                </a:solidFill>
              </a:rPr>
              <a:t>绝对分布由初始分布和转移概率确定。而平稳分布的初始分布即为极限分布。</a:t>
            </a:r>
          </a:p>
        </p:txBody>
      </p:sp>
      <p:sp>
        <p:nvSpPr>
          <p:cNvPr id="356361" name="Rectangle 9"/>
          <p:cNvSpPr>
            <a:spLocks noChangeArrowheads="1"/>
          </p:cNvSpPr>
          <p:nvPr/>
        </p:nvSpPr>
        <p:spPr bwMode="auto">
          <a:xfrm>
            <a:off x="990600" y="5181600"/>
            <a:ext cx="79184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利用一步转移概率矩阵，有</a:t>
            </a:r>
          </a:p>
        </p:txBody>
      </p:sp>
      <p:graphicFrame>
        <p:nvGraphicFramePr>
          <p:cNvPr id="356362" name="Object 10"/>
          <p:cNvGraphicFramePr>
            <a:graphicFrameLocks noChangeAspect="1"/>
          </p:cNvGraphicFramePr>
          <p:nvPr/>
        </p:nvGraphicFramePr>
        <p:xfrm>
          <a:off x="2336800" y="5626100"/>
          <a:ext cx="4743450" cy="974725"/>
        </p:xfrm>
        <a:graphic>
          <a:graphicData uri="http://schemas.openxmlformats.org/presentationml/2006/ole">
            <mc:AlternateContent xmlns:mc="http://schemas.openxmlformats.org/markup-compatibility/2006">
              <mc:Choice xmlns:v="urn:schemas-microsoft-com:vml" Requires="v">
                <p:oleObj spid="_x0000_s59409" name="Equation" r:id="rId10" imgW="2159000" imgH="444500" progId="Equation.3">
                  <p:embed/>
                </p:oleObj>
              </mc:Choice>
              <mc:Fallback>
                <p:oleObj name="Equation" r:id="rId10" imgW="2159000" imgH="4445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6800" y="5626100"/>
                        <a:ext cx="474345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63" name="Rectangle 11"/>
          <p:cNvSpPr>
            <a:spLocks noChangeArrowheads="1"/>
          </p:cNvSpPr>
          <p:nvPr/>
        </p:nvSpPr>
        <p:spPr bwMode="auto">
          <a:xfrm>
            <a:off x="1143000" y="274320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sym typeface="Symbol" panose="05050102010706020507" pitchFamily="18" charset="2"/>
              </a:rPr>
              <a:t>存在，且</a:t>
            </a:r>
            <a:r>
              <a:rPr lang="en-US" altLang="zh-CN">
                <a:sym typeface="Symbol" panose="05050102010706020507" pitchFamily="18" charset="2"/>
              </a:rPr>
              <a:t>{p</a:t>
            </a:r>
            <a:r>
              <a:rPr lang="en-US" altLang="zh-CN" baseline="-25000">
                <a:sym typeface="Symbol" panose="05050102010706020507" pitchFamily="18" charset="2"/>
              </a:rPr>
              <a:t>j</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j≥0}</a:t>
            </a:r>
            <a:r>
              <a:rPr lang="zh-CN" altLang="en-US">
                <a:sym typeface="Symbol" panose="05050102010706020507" pitchFamily="18" charset="2"/>
              </a:rPr>
              <a:t>是</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唯一的平稳分布，且满足</a:t>
            </a:r>
          </a:p>
        </p:txBody>
      </p:sp>
      <p:sp>
        <p:nvSpPr>
          <p:cNvPr id="5940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B186CFAF-D6D1-42C4-BFB6-9C813CFC1DF5}" type="slidenum">
              <a:rPr lang="zh-CN" altLang="en-US" sz="1800">
                <a:solidFill>
                  <a:srgbClr val="00FF00"/>
                </a:solidFill>
                <a:latin typeface="宋体" panose="02010600030101010101" pitchFamily="2" charset="-122"/>
                <a:ea typeface="宋体" panose="02010600030101010101" pitchFamily="2" charset="-122"/>
              </a:rPr>
              <a:pPr/>
              <a:t>27</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 calcmode="lin" valueType="num">
                                      <p:cBhvr additive="base">
                                        <p:cTn id="7" dur="500" fill="hold"/>
                                        <p:tgtEl>
                                          <p:spTgt spid="356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63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6357"/>
                                        </p:tgtEl>
                                        <p:attrNameLst>
                                          <p:attrName>style.visibility</p:attrName>
                                        </p:attrNameLst>
                                      </p:cBhvr>
                                      <p:to>
                                        <p:strVal val="visible"/>
                                      </p:to>
                                    </p:set>
                                    <p:anim calcmode="lin" valueType="num">
                                      <p:cBhvr additive="base">
                                        <p:cTn id="12" dur="500" fill="hold"/>
                                        <p:tgtEl>
                                          <p:spTgt spid="356357"/>
                                        </p:tgtEl>
                                        <p:attrNameLst>
                                          <p:attrName>ppt_x</p:attrName>
                                        </p:attrNameLst>
                                      </p:cBhvr>
                                      <p:tavLst>
                                        <p:tav tm="0">
                                          <p:val>
                                            <p:strVal val="#ppt_x"/>
                                          </p:val>
                                        </p:tav>
                                        <p:tav tm="100000">
                                          <p:val>
                                            <p:strVal val="#ppt_x"/>
                                          </p:val>
                                        </p:tav>
                                      </p:tavLst>
                                    </p:anim>
                                    <p:anim calcmode="lin" valueType="num">
                                      <p:cBhvr additive="base">
                                        <p:cTn id="13" dur="500" fill="hold"/>
                                        <p:tgtEl>
                                          <p:spTgt spid="35635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6363"/>
                                        </p:tgtEl>
                                        <p:attrNameLst>
                                          <p:attrName>style.visibility</p:attrName>
                                        </p:attrNameLst>
                                      </p:cBhvr>
                                      <p:to>
                                        <p:strVal val="visible"/>
                                      </p:to>
                                    </p:set>
                                    <p:anim calcmode="lin" valueType="num">
                                      <p:cBhvr additive="base">
                                        <p:cTn id="17" dur="500" fill="hold"/>
                                        <p:tgtEl>
                                          <p:spTgt spid="356363"/>
                                        </p:tgtEl>
                                        <p:attrNameLst>
                                          <p:attrName>ppt_x</p:attrName>
                                        </p:attrNameLst>
                                      </p:cBhvr>
                                      <p:tavLst>
                                        <p:tav tm="0">
                                          <p:val>
                                            <p:strVal val="#ppt_x"/>
                                          </p:val>
                                        </p:tav>
                                        <p:tav tm="100000">
                                          <p:val>
                                            <p:strVal val="#ppt_x"/>
                                          </p:val>
                                        </p:tav>
                                      </p:tavLst>
                                    </p:anim>
                                    <p:anim calcmode="lin" valueType="num">
                                      <p:cBhvr additive="base">
                                        <p:cTn id="18" dur="500" fill="hold"/>
                                        <p:tgtEl>
                                          <p:spTgt spid="35636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56358"/>
                                        </p:tgtEl>
                                        <p:attrNameLst>
                                          <p:attrName>style.visibility</p:attrName>
                                        </p:attrNameLst>
                                      </p:cBhvr>
                                      <p:to>
                                        <p:strVal val="visible"/>
                                      </p:to>
                                    </p:set>
                                    <p:anim calcmode="lin" valueType="num">
                                      <p:cBhvr additive="base">
                                        <p:cTn id="22" dur="500" fill="hold"/>
                                        <p:tgtEl>
                                          <p:spTgt spid="356358"/>
                                        </p:tgtEl>
                                        <p:attrNameLst>
                                          <p:attrName>ppt_x</p:attrName>
                                        </p:attrNameLst>
                                      </p:cBhvr>
                                      <p:tavLst>
                                        <p:tav tm="0">
                                          <p:val>
                                            <p:strVal val="#ppt_x"/>
                                          </p:val>
                                        </p:tav>
                                        <p:tav tm="100000">
                                          <p:val>
                                            <p:strVal val="#ppt_x"/>
                                          </p:val>
                                        </p:tav>
                                      </p:tavLst>
                                    </p:anim>
                                    <p:anim calcmode="lin" valueType="num">
                                      <p:cBhvr additive="base">
                                        <p:cTn id="23" dur="500" fill="hold"/>
                                        <p:tgtEl>
                                          <p:spTgt spid="35635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356359"/>
                                        </p:tgtEl>
                                        <p:attrNameLst>
                                          <p:attrName>style.visibility</p:attrName>
                                        </p:attrNameLst>
                                      </p:cBhvr>
                                      <p:to>
                                        <p:strVal val="visible"/>
                                      </p:to>
                                    </p:set>
                                    <p:anim calcmode="lin" valueType="num">
                                      <p:cBhvr additive="base">
                                        <p:cTn id="27" dur="500" fill="hold"/>
                                        <p:tgtEl>
                                          <p:spTgt spid="356359"/>
                                        </p:tgtEl>
                                        <p:attrNameLst>
                                          <p:attrName>ppt_x</p:attrName>
                                        </p:attrNameLst>
                                      </p:cBhvr>
                                      <p:tavLst>
                                        <p:tav tm="0">
                                          <p:val>
                                            <p:strVal val="#ppt_x"/>
                                          </p:val>
                                        </p:tav>
                                        <p:tav tm="100000">
                                          <p:val>
                                            <p:strVal val="#ppt_x"/>
                                          </p:val>
                                        </p:tav>
                                      </p:tavLst>
                                    </p:anim>
                                    <p:anim calcmode="lin" valueType="num">
                                      <p:cBhvr additive="base">
                                        <p:cTn id="28" dur="500" fill="hold"/>
                                        <p:tgtEl>
                                          <p:spTgt spid="356359"/>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56360"/>
                                        </p:tgtEl>
                                        <p:attrNameLst>
                                          <p:attrName>style.visibility</p:attrName>
                                        </p:attrNameLst>
                                      </p:cBhvr>
                                      <p:to>
                                        <p:strVal val="visible"/>
                                      </p:to>
                                    </p:set>
                                    <p:anim calcmode="lin" valueType="num">
                                      <p:cBhvr additive="base">
                                        <p:cTn id="32" dur="500" fill="hold"/>
                                        <p:tgtEl>
                                          <p:spTgt spid="356360"/>
                                        </p:tgtEl>
                                        <p:attrNameLst>
                                          <p:attrName>ppt_x</p:attrName>
                                        </p:attrNameLst>
                                      </p:cBhvr>
                                      <p:tavLst>
                                        <p:tav tm="0">
                                          <p:val>
                                            <p:strVal val="1+#ppt_w/2"/>
                                          </p:val>
                                        </p:tav>
                                        <p:tav tm="100000">
                                          <p:val>
                                            <p:strVal val="#ppt_x"/>
                                          </p:val>
                                        </p:tav>
                                      </p:tavLst>
                                    </p:anim>
                                    <p:anim calcmode="lin" valueType="num">
                                      <p:cBhvr additive="base">
                                        <p:cTn id="33" dur="500" fill="hold"/>
                                        <p:tgtEl>
                                          <p:spTgt spid="35636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56360"/>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56361"/>
                                        </p:tgtEl>
                                        <p:attrNameLst>
                                          <p:attrName>style.visibility</p:attrName>
                                        </p:attrNameLst>
                                      </p:cBhvr>
                                      <p:to>
                                        <p:strVal val="visible"/>
                                      </p:to>
                                    </p:set>
                                    <p:anim calcmode="lin" valueType="num">
                                      <p:cBhvr additive="base">
                                        <p:cTn id="38" dur="500" fill="hold"/>
                                        <p:tgtEl>
                                          <p:spTgt spid="356361"/>
                                        </p:tgtEl>
                                        <p:attrNameLst>
                                          <p:attrName>ppt_x</p:attrName>
                                        </p:attrNameLst>
                                      </p:cBhvr>
                                      <p:tavLst>
                                        <p:tav tm="0">
                                          <p:val>
                                            <p:strVal val="#ppt_x"/>
                                          </p:val>
                                        </p:tav>
                                        <p:tav tm="100000">
                                          <p:val>
                                            <p:strVal val="#ppt_x"/>
                                          </p:val>
                                        </p:tav>
                                      </p:tavLst>
                                    </p:anim>
                                    <p:anim calcmode="lin" valueType="num">
                                      <p:cBhvr additive="base">
                                        <p:cTn id="39" dur="500" fill="hold"/>
                                        <p:tgtEl>
                                          <p:spTgt spid="35636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356362"/>
                                        </p:tgtEl>
                                        <p:attrNameLst>
                                          <p:attrName>style.visibility</p:attrName>
                                        </p:attrNameLst>
                                      </p:cBhvr>
                                      <p:to>
                                        <p:strVal val="visible"/>
                                      </p:to>
                                    </p:set>
                                    <p:anim calcmode="lin" valueType="num">
                                      <p:cBhvr additive="base">
                                        <p:cTn id="43" dur="500" fill="hold"/>
                                        <p:tgtEl>
                                          <p:spTgt spid="356362"/>
                                        </p:tgtEl>
                                        <p:attrNameLst>
                                          <p:attrName>ppt_x</p:attrName>
                                        </p:attrNameLst>
                                      </p:cBhvr>
                                      <p:tavLst>
                                        <p:tav tm="0">
                                          <p:val>
                                            <p:strVal val="#ppt_x"/>
                                          </p:val>
                                        </p:tav>
                                        <p:tav tm="100000">
                                          <p:val>
                                            <p:strVal val="#ppt_x"/>
                                          </p:val>
                                        </p:tav>
                                      </p:tavLst>
                                    </p:anim>
                                    <p:anim calcmode="lin" valueType="num">
                                      <p:cBhvr additive="base">
                                        <p:cTn id="44" dur="500" fill="hold"/>
                                        <p:tgtEl>
                                          <p:spTgt spid="356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autoUpdateAnimBg="0" advAuto="0"/>
      <p:bldP spid="356360" grpId="0" animBg="1" autoUpdateAnimBg="0"/>
      <p:bldP spid="356361" grpId="0" autoUpdateAnimBg="0"/>
      <p:bldP spid="35636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证明</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2)</a:t>
            </a:r>
          </a:p>
        </p:txBody>
      </p:sp>
      <p:sp>
        <p:nvSpPr>
          <p:cNvPr id="358403" name="Rectangle 3"/>
          <p:cNvSpPr>
            <a:spLocks noGrp="1" noChangeArrowheads="1"/>
          </p:cNvSpPr>
          <p:nvPr>
            <p:ph idx="1"/>
          </p:nvPr>
        </p:nvSpPr>
        <p:spPr>
          <a:xfrm>
            <a:off x="1143000" y="1219200"/>
            <a:ext cx="7772400" cy="469900"/>
          </a:xfrm>
        </p:spPr>
        <p:txBody>
          <a:bodyPr/>
          <a:lstStyle/>
          <a:p>
            <a:pPr eaLnBrk="1" hangingPunct="1">
              <a:lnSpc>
                <a:spcPct val="110000"/>
              </a:lnSpc>
              <a:buClrTx/>
              <a:buFontTx/>
              <a:buNone/>
            </a:pPr>
            <a:r>
              <a:rPr lang="zh-CN" altLang="en-US" smtClean="0">
                <a:ea typeface="黑体" panose="02010609060101010101" pitchFamily="49" charset="-122"/>
                <a:sym typeface="Symbol" panose="05050102010706020507" pitchFamily="18" charset="2"/>
              </a:rPr>
              <a:t>引入母函数</a:t>
            </a:r>
          </a:p>
        </p:txBody>
      </p:sp>
      <p:sp>
        <p:nvSpPr>
          <p:cNvPr id="11" name="日期占位符 3"/>
          <p:cNvSpPr>
            <a:spLocks noGrp="1"/>
          </p:cNvSpPr>
          <p:nvPr>
            <p:ph type="dt" sz="quarter" idx="10"/>
          </p:nvPr>
        </p:nvSpPr>
        <p:spPr/>
        <p:txBody>
          <a:bodyPr/>
          <a:lstStyle/>
          <a:p>
            <a:pPr>
              <a:defRPr/>
            </a:pPr>
            <a:fld id="{7B338084-DE50-4119-B04A-BE86C0EE8B4D}" type="datetime1">
              <a:rPr lang="zh-CN" altLang="en-US"/>
              <a:pPr>
                <a:defRPr/>
              </a:pPr>
              <a:t>2018/12/13</a:t>
            </a:fld>
            <a:endParaRPr lang="en-US" altLang="zh-CN"/>
          </a:p>
        </p:txBody>
      </p:sp>
      <p:sp>
        <p:nvSpPr>
          <p:cNvPr id="12"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58404" name="Object 4"/>
          <p:cNvGraphicFramePr>
            <a:graphicFrameLocks noChangeAspect="1"/>
          </p:cNvGraphicFramePr>
          <p:nvPr/>
        </p:nvGraphicFramePr>
        <p:xfrm>
          <a:off x="1816100" y="1466850"/>
          <a:ext cx="5949950" cy="976313"/>
        </p:xfrm>
        <a:graphic>
          <a:graphicData uri="http://schemas.openxmlformats.org/presentationml/2006/ole">
            <mc:AlternateContent xmlns:mc="http://schemas.openxmlformats.org/markup-compatibility/2006">
              <mc:Choice xmlns:v="urn:schemas-microsoft-com:vml" Requires="v">
                <p:oleObj spid="_x0000_s61454" name="Equation" r:id="rId4" imgW="2705100" imgH="444500" progId="Equation.3">
                  <p:embed/>
                </p:oleObj>
              </mc:Choice>
              <mc:Fallback>
                <p:oleObj name="Equation" r:id="rId4" imgW="27051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6100" y="1466850"/>
                        <a:ext cx="5949950"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5" name="Rectangle 5"/>
          <p:cNvSpPr>
            <a:spLocks noChangeArrowheads="1"/>
          </p:cNvSpPr>
          <p:nvPr/>
        </p:nvSpPr>
        <p:spPr bwMode="auto">
          <a:xfrm>
            <a:off x="1066800" y="2287588"/>
            <a:ext cx="7848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a:sym typeface="Symbol" panose="05050102010706020507" pitchFamily="18" charset="2"/>
              </a:rPr>
              <a:t>得</a:t>
            </a:r>
          </a:p>
        </p:txBody>
      </p:sp>
      <p:graphicFrame>
        <p:nvGraphicFramePr>
          <p:cNvPr id="358406" name="Object 6"/>
          <p:cNvGraphicFramePr>
            <a:graphicFrameLocks noChangeAspect="1"/>
          </p:cNvGraphicFramePr>
          <p:nvPr/>
        </p:nvGraphicFramePr>
        <p:xfrm>
          <a:off x="1752600" y="2603500"/>
          <a:ext cx="5530850" cy="1004888"/>
        </p:xfrm>
        <a:graphic>
          <a:graphicData uri="http://schemas.openxmlformats.org/presentationml/2006/ole">
            <mc:AlternateContent xmlns:mc="http://schemas.openxmlformats.org/markup-compatibility/2006">
              <mc:Choice xmlns:v="urn:schemas-microsoft-com:vml" Requires="v">
                <p:oleObj spid="_x0000_s61455" name="Equation" r:id="rId6" imgW="2514600" imgH="457200" progId="Equation.3">
                  <p:embed/>
                </p:oleObj>
              </mc:Choice>
              <mc:Fallback>
                <p:oleObj name="Equation" r:id="rId6" imgW="25146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2603500"/>
                        <a:ext cx="553085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7" name="Rectangle 7"/>
          <p:cNvSpPr>
            <a:spLocks noChangeArrowheads="1"/>
          </p:cNvSpPr>
          <p:nvPr/>
        </p:nvSpPr>
        <p:spPr bwMode="auto">
          <a:xfrm>
            <a:off x="990600" y="5126038"/>
            <a:ext cx="79184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于是</a:t>
            </a:r>
          </a:p>
        </p:txBody>
      </p:sp>
      <p:graphicFrame>
        <p:nvGraphicFramePr>
          <p:cNvPr id="358408" name="Object 8"/>
          <p:cNvGraphicFramePr>
            <a:graphicFrameLocks noChangeAspect="1"/>
          </p:cNvGraphicFramePr>
          <p:nvPr/>
        </p:nvGraphicFramePr>
        <p:xfrm>
          <a:off x="2478088" y="3452813"/>
          <a:ext cx="5110162" cy="1089025"/>
        </p:xfrm>
        <a:graphic>
          <a:graphicData uri="http://schemas.openxmlformats.org/presentationml/2006/ole">
            <mc:AlternateContent xmlns:mc="http://schemas.openxmlformats.org/markup-compatibility/2006">
              <mc:Choice xmlns:v="urn:schemas-microsoft-com:vml" Requires="v">
                <p:oleObj spid="_x0000_s61456" name="Equation" r:id="rId8" imgW="2324100" imgH="495300" progId="Equation.3">
                  <p:embed/>
                </p:oleObj>
              </mc:Choice>
              <mc:Fallback>
                <p:oleObj name="Equation" r:id="rId8" imgW="2324100" imgH="495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8088" y="3452813"/>
                        <a:ext cx="5110162"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09" name="Object 9"/>
          <p:cNvGraphicFramePr>
            <a:graphicFrameLocks noChangeAspect="1"/>
          </p:cNvGraphicFramePr>
          <p:nvPr/>
        </p:nvGraphicFramePr>
        <p:xfrm>
          <a:off x="2446338" y="4387850"/>
          <a:ext cx="4273550" cy="893763"/>
        </p:xfrm>
        <a:graphic>
          <a:graphicData uri="http://schemas.openxmlformats.org/presentationml/2006/ole">
            <mc:AlternateContent xmlns:mc="http://schemas.openxmlformats.org/markup-compatibility/2006">
              <mc:Choice xmlns:v="urn:schemas-microsoft-com:vml" Requires="v">
                <p:oleObj spid="_x0000_s61457" name="Equation" r:id="rId10" imgW="1943100" imgH="406400" progId="Equation.3">
                  <p:embed/>
                </p:oleObj>
              </mc:Choice>
              <mc:Fallback>
                <p:oleObj name="Equation" r:id="rId10" imgW="1943100" imgH="4064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6338" y="4387850"/>
                        <a:ext cx="427355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10" name="Object 10"/>
          <p:cNvGraphicFramePr>
            <a:graphicFrameLocks noChangeAspect="1"/>
          </p:cNvGraphicFramePr>
          <p:nvPr/>
        </p:nvGraphicFramePr>
        <p:xfrm>
          <a:off x="2798763" y="5575300"/>
          <a:ext cx="3128962" cy="976313"/>
        </p:xfrm>
        <a:graphic>
          <a:graphicData uri="http://schemas.openxmlformats.org/presentationml/2006/ole">
            <mc:AlternateContent xmlns:mc="http://schemas.openxmlformats.org/markup-compatibility/2006">
              <mc:Choice xmlns:v="urn:schemas-microsoft-com:vml" Requires="v">
                <p:oleObj spid="_x0000_s61458" name="Equation" r:id="rId12" imgW="1422400" imgH="444500" progId="Equation.3">
                  <p:embed/>
                </p:oleObj>
              </mc:Choice>
              <mc:Fallback>
                <p:oleObj name="Equation" r:id="rId12" imgW="1422400" imgH="4445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8763" y="5575300"/>
                        <a:ext cx="3128962"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DBC4A212-052A-4AAA-BEF5-D12B16B0B066}" type="slidenum">
              <a:rPr lang="zh-CN" altLang="en-US" sz="1800">
                <a:solidFill>
                  <a:srgbClr val="00FF00"/>
                </a:solidFill>
                <a:latin typeface="宋体" panose="02010600030101010101" pitchFamily="2" charset="-122"/>
                <a:ea typeface="宋体" panose="02010600030101010101" pitchFamily="2" charset="-122"/>
              </a:rPr>
              <a:pPr/>
              <a:t>28</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 calcmode="lin" valueType="num">
                                      <p:cBhvr additive="base">
                                        <p:cTn id="7" dur="500" fill="hold"/>
                                        <p:tgtEl>
                                          <p:spTgt spid="358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0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8404"/>
                                        </p:tgtEl>
                                        <p:attrNameLst>
                                          <p:attrName>style.visibility</p:attrName>
                                        </p:attrNameLst>
                                      </p:cBhvr>
                                      <p:to>
                                        <p:strVal val="visible"/>
                                      </p:to>
                                    </p:set>
                                    <p:anim calcmode="lin" valueType="num">
                                      <p:cBhvr additive="base">
                                        <p:cTn id="12" dur="500" fill="hold"/>
                                        <p:tgtEl>
                                          <p:spTgt spid="358404"/>
                                        </p:tgtEl>
                                        <p:attrNameLst>
                                          <p:attrName>ppt_x</p:attrName>
                                        </p:attrNameLst>
                                      </p:cBhvr>
                                      <p:tavLst>
                                        <p:tav tm="0">
                                          <p:val>
                                            <p:strVal val="#ppt_x"/>
                                          </p:val>
                                        </p:tav>
                                        <p:tav tm="100000">
                                          <p:val>
                                            <p:strVal val="#ppt_x"/>
                                          </p:val>
                                        </p:tav>
                                      </p:tavLst>
                                    </p:anim>
                                    <p:anim calcmode="lin" valueType="num">
                                      <p:cBhvr additive="base">
                                        <p:cTn id="13" dur="500" fill="hold"/>
                                        <p:tgtEl>
                                          <p:spTgt spid="35840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8405"/>
                                        </p:tgtEl>
                                        <p:attrNameLst>
                                          <p:attrName>style.visibility</p:attrName>
                                        </p:attrNameLst>
                                      </p:cBhvr>
                                      <p:to>
                                        <p:strVal val="visible"/>
                                      </p:to>
                                    </p:set>
                                    <p:anim calcmode="lin" valueType="num">
                                      <p:cBhvr additive="base">
                                        <p:cTn id="18" dur="500" fill="hold"/>
                                        <p:tgtEl>
                                          <p:spTgt spid="358405"/>
                                        </p:tgtEl>
                                        <p:attrNameLst>
                                          <p:attrName>ppt_x</p:attrName>
                                        </p:attrNameLst>
                                      </p:cBhvr>
                                      <p:tavLst>
                                        <p:tav tm="0">
                                          <p:val>
                                            <p:strVal val="#ppt_x"/>
                                          </p:val>
                                        </p:tav>
                                        <p:tav tm="100000">
                                          <p:val>
                                            <p:strVal val="#ppt_x"/>
                                          </p:val>
                                        </p:tav>
                                      </p:tavLst>
                                    </p:anim>
                                    <p:anim calcmode="lin" valueType="num">
                                      <p:cBhvr additive="base">
                                        <p:cTn id="19" dur="500" fill="hold"/>
                                        <p:tgtEl>
                                          <p:spTgt spid="35840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58406"/>
                                        </p:tgtEl>
                                        <p:attrNameLst>
                                          <p:attrName>style.visibility</p:attrName>
                                        </p:attrNameLst>
                                      </p:cBhvr>
                                      <p:to>
                                        <p:strVal val="visible"/>
                                      </p:to>
                                    </p:set>
                                    <p:anim calcmode="lin" valueType="num">
                                      <p:cBhvr additive="base">
                                        <p:cTn id="23" dur="500" fill="hold"/>
                                        <p:tgtEl>
                                          <p:spTgt spid="358406"/>
                                        </p:tgtEl>
                                        <p:attrNameLst>
                                          <p:attrName>ppt_x</p:attrName>
                                        </p:attrNameLst>
                                      </p:cBhvr>
                                      <p:tavLst>
                                        <p:tav tm="0">
                                          <p:val>
                                            <p:strVal val="#ppt_x"/>
                                          </p:val>
                                        </p:tav>
                                        <p:tav tm="100000">
                                          <p:val>
                                            <p:strVal val="#ppt_x"/>
                                          </p:val>
                                        </p:tav>
                                      </p:tavLst>
                                    </p:anim>
                                    <p:anim calcmode="lin" valueType="num">
                                      <p:cBhvr additive="base">
                                        <p:cTn id="24" dur="500" fill="hold"/>
                                        <p:tgtEl>
                                          <p:spTgt spid="35840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58408"/>
                                        </p:tgtEl>
                                        <p:attrNameLst>
                                          <p:attrName>style.visibility</p:attrName>
                                        </p:attrNameLst>
                                      </p:cBhvr>
                                      <p:to>
                                        <p:strVal val="visible"/>
                                      </p:to>
                                    </p:set>
                                    <p:anim calcmode="lin" valueType="num">
                                      <p:cBhvr additive="base">
                                        <p:cTn id="29" dur="500" fill="hold"/>
                                        <p:tgtEl>
                                          <p:spTgt spid="358408"/>
                                        </p:tgtEl>
                                        <p:attrNameLst>
                                          <p:attrName>ppt_x</p:attrName>
                                        </p:attrNameLst>
                                      </p:cBhvr>
                                      <p:tavLst>
                                        <p:tav tm="0">
                                          <p:val>
                                            <p:strVal val="#ppt_x"/>
                                          </p:val>
                                        </p:tav>
                                        <p:tav tm="100000">
                                          <p:val>
                                            <p:strVal val="#ppt_x"/>
                                          </p:val>
                                        </p:tav>
                                      </p:tavLst>
                                    </p:anim>
                                    <p:anim calcmode="lin" valueType="num">
                                      <p:cBhvr additive="base">
                                        <p:cTn id="30" dur="500" fill="hold"/>
                                        <p:tgtEl>
                                          <p:spTgt spid="35840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58409"/>
                                        </p:tgtEl>
                                        <p:attrNameLst>
                                          <p:attrName>style.visibility</p:attrName>
                                        </p:attrNameLst>
                                      </p:cBhvr>
                                      <p:to>
                                        <p:strVal val="visible"/>
                                      </p:to>
                                    </p:set>
                                    <p:anim calcmode="lin" valueType="num">
                                      <p:cBhvr additive="base">
                                        <p:cTn id="35" dur="500" fill="hold"/>
                                        <p:tgtEl>
                                          <p:spTgt spid="358409"/>
                                        </p:tgtEl>
                                        <p:attrNameLst>
                                          <p:attrName>ppt_x</p:attrName>
                                        </p:attrNameLst>
                                      </p:cBhvr>
                                      <p:tavLst>
                                        <p:tav tm="0">
                                          <p:val>
                                            <p:strVal val="#ppt_x"/>
                                          </p:val>
                                        </p:tav>
                                        <p:tav tm="100000">
                                          <p:val>
                                            <p:strVal val="#ppt_x"/>
                                          </p:val>
                                        </p:tav>
                                      </p:tavLst>
                                    </p:anim>
                                    <p:anim calcmode="lin" valueType="num">
                                      <p:cBhvr additive="base">
                                        <p:cTn id="36" dur="500" fill="hold"/>
                                        <p:tgtEl>
                                          <p:spTgt spid="35840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8407"/>
                                        </p:tgtEl>
                                        <p:attrNameLst>
                                          <p:attrName>style.visibility</p:attrName>
                                        </p:attrNameLst>
                                      </p:cBhvr>
                                      <p:to>
                                        <p:strVal val="visible"/>
                                      </p:to>
                                    </p:set>
                                    <p:anim calcmode="lin" valueType="num">
                                      <p:cBhvr additive="base">
                                        <p:cTn id="41" dur="500" fill="hold"/>
                                        <p:tgtEl>
                                          <p:spTgt spid="358407"/>
                                        </p:tgtEl>
                                        <p:attrNameLst>
                                          <p:attrName>ppt_x</p:attrName>
                                        </p:attrNameLst>
                                      </p:cBhvr>
                                      <p:tavLst>
                                        <p:tav tm="0">
                                          <p:val>
                                            <p:strVal val="#ppt_x"/>
                                          </p:val>
                                        </p:tav>
                                        <p:tav tm="100000">
                                          <p:val>
                                            <p:strVal val="#ppt_x"/>
                                          </p:val>
                                        </p:tav>
                                      </p:tavLst>
                                    </p:anim>
                                    <p:anim calcmode="lin" valueType="num">
                                      <p:cBhvr additive="base">
                                        <p:cTn id="42" dur="500" fill="hold"/>
                                        <p:tgtEl>
                                          <p:spTgt spid="358407"/>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 presetClass="entr" presetSubtype="4" fill="hold" nodeType="afterEffect">
                                  <p:stCondLst>
                                    <p:cond delay="0"/>
                                  </p:stCondLst>
                                  <p:childTnLst>
                                    <p:set>
                                      <p:cBhvr>
                                        <p:cTn id="45" dur="1" fill="hold">
                                          <p:stCondLst>
                                            <p:cond delay="0"/>
                                          </p:stCondLst>
                                        </p:cTn>
                                        <p:tgtEl>
                                          <p:spTgt spid="358410"/>
                                        </p:tgtEl>
                                        <p:attrNameLst>
                                          <p:attrName>style.visibility</p:attrName>
                                        </p:attrNameLst>
                                      </p:cBhvr>
                                      <p:to>
                                        <p:strVal val="visible"/>
                                      </p:to>
                                    </p:set>
                                    <p:anim calcmode="lin" valueType="num">
                                      <p:cBhvr additive="base">
                                        <p:cTn id="46" dur="500" fill="hold"/>
                                        <p:tgtEl>
                                          <p:spTgt spid="358410"/>
                                        </p:tgtEl>
                                        <p:attrNameLst>
                                          <p:attrName>ppt_x</p:attrName>
                                        </p:attrNameLst>
                                      </p:cBhvr>
                                      <p:tavLst>
                                        <p:tav tm="0">
                                          <p:val>
                                            <p:strVal val="#ppt_x"/>
                                          </p:val>
                                        </p:tav>
                                        <p:tav tm="100000">
                                          <p:val>
                                            <p:strVal val="#ppt_x"/>
                                          </p:val>
                                        </p:tav>
                                      </p:tavLst>
                                    </p:anim>
                                    <p:anim calcmode="lin" valueType="num">
                                      <p:cBhvr additive="base">
                                        <p:cTn id="47" dur="500" fill="hold"/>
                                        <p:tgtEl>
                                          <p:spTgt spid="358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autoUpdateAnimBg="0" advAuto="0"/>
      <p:bldP spid="358405" grpId="0" autoUpdateAnimBg="0"/>
      <p:bldP spid="35840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a:spLocks noGrp="1" noChangeArrowheads="1"/>
          </p:cNvSpPr>
          <p:nvPr>
            <p:ph type="title"/>
          </p:nvPr>
        </p:nvSpPr>
        <p:spPr/>
        <p:txBody>
          <a:bodyPr/>
          <a:lstStyle/>
          <a:p>
            <a:pPr algn="l" eaLnBrk="1" hangingPunct="1"/>
            <a:r>
              <a:rPr lang="zh-CN" altLang="en-US" smtClean="0">
                <a:ea typeface="黑体" panose="02010609060101010101" pitchFamily="49" charset="-122"/>
              </a:rPr>
              <a:t>证明</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3)</a:t>
            </a:r>
          </a:p>
        </p:txBody>
      </p:sp>
      <p:sp>
        <p:nvSpPr>
          <p:cNvPr id="360452" name="Rectangle 4"/>
          <p:cNvSpPr>
            <a:spLocks noGrp="1" noChangeArrowheads="1"/>
          </p:cNvSpPr>
          <p:nvPr>
            <p:ph idx="1"/>
          </p:nvPr>
        </p:nvSpPr>
        <p:spPr>
          <a:xfrm>
            <a:off x="1143000" y="1143000"/>
            <a:ext cx="7696200" cy="469900"/>
          </a:xfrm>
        </p:spPr>
        <p:txBody>
          <a:bodyPr/>
          <a:lstStyle/>
          <a:p>
            <a:pPr eaLnBrk="1" hangingPunct="1">
              <a:lnSpc>
                <a:spcPct val="110000"/>
              </a:lnSpc>
              <a:buClrTx/>
              <a:buFontTx/>
              <a:buNone/>
            </a:pPr>
            <a:r>
              <a:rPr lang="zh-CN" altLang="en-US" smtClean="0">
                <a:ea typeface="黑体" panose="02010609060101010101" pitchFamily="49" charset="-122"/>
                <a:sym typeface="Symbol" panose="05050102010706020507" pitchFamily="18" charset="2"/>
              </a:rPr>
              <a:t>由于</a:t>
            </a:r>
            <a:r>
              <a:rPr lang="en-US" altLang="zh-CN" smtClean="0">
                <a:ea typeface="黑体" panose="02010609060101010101" pitchFamily="49" charset="-122"/>
                <a:sym typeface="Symbol" panose="05050102010706020507" pitchFamily="18" charset="2"/>
              </a:rPr>
              <a:t>P</a:t>
            </a:r>
            <a:r>
              <a:rPr lang="en-US" altLang="zh-CN" baseline="30000"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(1)=A(1)=1</a:t>
            </a:r>
            <a:r>
              <a:rPr lang="zh-CN" altLang="en-US" smtClean="0">
                <a:ea typeface="黑体" panose="02010609060101010101" pitchFamily="49" charset="-122"/>
                <a:sym typeface="Symbol" panose="05050102010706020507" pitchFamily="18" charset="2"/>
              </a:rPr>
              <a:t>，用求极限的洛必塔法则，得</a:t>
            </a:r>
          </a:p>
        </p:txBody>
      </p:sp>
      <p:sp>
        <p:nvSpPr>
          <p:cNvPr id="12" name="日期占位符 3"/>
          <p:cNvSpPr>
            <a:spLocks noGrp="1"/>
          </p:cNvSpPr>
          <p:nvPr>
            <p:ph type="dt" sz="quarter" idx="10"/>
          </p:nvPr>
        </p:nvSpPr>
        <p:spPr/>
        <p:txBody>
          <a:bodyPr/>
          <a:lstStyle/>
          <a:p>
            <a:pPr>
              <a:defRPr/>
            </a:pPr>
            <a:fld id="{474F6045-B985-484A-A5E3-55F443762790}" type="datetime1">
              <a:rPr lang="zh-CN" altLang="en-US"/>
              <a:pPr>
                <a:defRPr/>
              </a:pPr>
              <a:t>2018/12/13</a:t>
            </a:fld>
            <a:endParaRPr lang="en-US" altLang="zh-CN"/>
          </a:p>
        </p:txBody>
      </p:sp>
      <p:sp>
        <p:nvSpPr>
          <p:cNvPr id="13"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360450" name="Object 2"/>
          <p:cNvGraphicFramePr>
            <a:graphicFrameLocks noChangeAspect="1"/>
          </p:cNvGraphicFramePr>
          <p:nvPr/>
        </p:nvGraphicFramePr>
        <p:xfrm>
          <a:off x="1219200" y="1581150"/>
          <a:ext cx="7637463" cy="914400"/>
        </p:xfrm>
        <a:graphic>
          <a:graphicData uri="http://schemas.openxmlformats.org/presentationml/2006/ole">
            <mc:AlternateContent xmlns:mc="http://schemas.openxmlformats.org/markup-compatibility/2006">
              <mc:Choice xmlns:v="urn:schemas-microsoft-com:vml" Requires="v">
                <p:oleObj spid="_x0000_s63502" name="Equation" r:id="rId4" imgW="3708400" imgH="444500" progId="Equation.3">
                  <p:embed/>
                </p:oleObj>
              </mc:Choice>
              <mc:Fallback>
                <p:oleObj name="Equation" r:id="rId4" imgW="37084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581150"/>
                        <a:ext cx="763746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53" name="Rectangle 5"/>
          <p:cNvSpPr>
            <a:spLocks noChangeArrowheads="1"/>
          </p:cNvSpPr>
          <p:nvPr/>
        </p:nvSpPr>
        <p:spPr bwMode="auto">
          <a:xfrm>
            <a:off x="990600" y="2463800"/>
            <a:ext cx="79184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又</a:t>
            </a:r>
          </a:p>
        </p:txBody>
      </p:sp>
      <p:graphicFrame>
        <p:nvGraphicFramePr>
          <p:cNvPr id="360454" name="Object 6"/>
          <p:cNvGraphicFramePr>
            <a:graphicFrameLocks noChangeAspect="1"/>
          </p:cNvGraphicFramePr>
          <p:nvPr/>
        </p:nvGraphicFramePr>
        <p:xfrm>
          <a:off x="3124200" y="3036888"/>
          <a:ext cx="3382963" cy="909637"/>
        </p:xfrm>
        <a:graphic>
          <a:graphicData uri="http://schemas.openxmlformats.org/presentationml/2006/ole">
            <mc:AlternateContent xmlns:mc="http://schemas.openxmlformats.org/markup-compatibility/2006">
              <mc:Choice xmlns:v="urn:schemas-microsoft-com:vml" Requires="v">
                <p:oleObj spid="_x0000_s63503" name="Equation" r:id="rId6" imgW="1651000" imgH="444500" progId="Equation.3">
                  <p:embed/>
                </p:oleObj>
              </mc:Choice>
              <mc:Fallback>
                <p:oleObj name="Equation" r:id="rId6" imgW="16510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036888"/>
                        <a:ext cx="3382963"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55" name="Rectangle 7"/>
          <p:cNvSpPr>
            <a:spLocks noChangeArrowheads="1"/>
          </p:cNvSpPr>
          <p:nvPr/>
        </p:nvSpPr>
        <p:spPr bwMode="auto">
          <a:xfrm>
            <a:off x="990600" y="3914775"/>
            <a:ext cx="79184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所以</a:t>
            </a:r>
          </a:p>
        </p:txBody>
      </p:sp>
      <p:graphicFrame>
        <p:nvGraphicFramePr>
          <p:cNvPr id="360456" name="Object 8"/>
          <p:cNvGraphicFramePr>
            <a:graphicFrameLocks noChangeAspect="1"/>
          </p:cNvGraphicFramePr>
          <p:nvPr/>
        </p:nvGraphicFramePr>
        <p:xfrm>
          <a:off x="3933825" y="4487863"/>
          <a:ext cx="1171575" cy="909637"/>
        </p:xfrm>
        <a:graphic>
          <a:graphicData uri="http://schemas.openxmlformats.org/presentationml/2006/ole">
            <mc:AlternateContent xmlns:mc="http://schemas.openxmlformats.org/markup-compatibility/2006">
              <mc:Choice xmlns:v="urn:schemas-microsoft-com:vml" Requires="v">
                <p:oleObj spid="_x0000_s63504" name="Equation" r:id="rId8" imgW="571252" imgH="444307" progId="Equation.3">
                  <p:embed/>
                </p:oleObj>
              </mc:Choice>
              <mc:Fallback>
                <p:oleObj name="Equation" r:id="rId8" imgW="571252" imgH="44430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3825" y="4487863"/>
                        <a:ext cx="1171575"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57" name="Rectangle 9"/>
          <p:cNvSpPr>
            <a:spLocks noChangeArrowheads="1"/>
          </p:cNvSpPr>
          <p:nvPr/>
        </p:nvSpPr>
        <p:spPr bwMode="auto">
          <a:xfrm>
            <a:off x="990600" y="5365750"/>
            <a:ext cx="79184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即</a:t>
            </a:r>
          </a:p>
        </p:txBody>
      </p:sp>
      <p:graphicFrame>
        <p:nvGraphicFramePr>
          <p:cNvPr id="360458" name="Object 10"/>
          <p:cNvGraphicFramePr>
            <a:graphicFrameLocks noChangeAspect="1"/>
          </p:cNvGraphicFramePr>
          <p:nvPr/>
        </p:nvGraphicFramePr>
        <p:xfrm>
          <a:off x="3717925" y="5938838"/>
          <a:ext cx="1768475" cy="493712"/>
        </p:xfrm>
        <a:graphic>
          <a:graphicData uri="http://schemas.openxmlformats.org/presentationml/2006/ole">
            <mc:AlternateContent xmlns:mc="http://schemas.openxmlformats.org/markup-compatibility/2006">
              <mc:Choice xmlns:v="urn:schemas-microsoft-com:vml" Requires="v">
                <p:oleObj spid="_x0000_s63505" name="Equation" r:id="rId10" imgW="863225" imgH="241195" progId="Equation.3">
                  <p:embed/>
                </p:oleObj>
              </mc:Choice>
              <mc:Fallback>
                <p:oleObj name="Equation" r:id="rId10" imgW="863225" imgH="241195"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7925" y="5938838"/>
                        <a:ext cx="1768475"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3FB9A505-5D6B-407B-814C-1C5D831DD83B}" type="slidenum">
              <a:rPr lang="zh-CN" altLang="en-US" sz="1800">
                <a:solidFill>
                  <a:srgbClr val="00FF00"/>
                </a:solidFill>
                <a:latin typeface="宋体" panose="02010600030101010101" pitchFamily="2" charset="-122"/>
                <a:ea typeface="宋体" panose="02010600030101010101" pitchFamily="2" charset="-122"/>
              </a:rPr>
              <a:pPr/>
              <a:t>29</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0452">
                                            <p:txEl>
                                              <p:pRg st="0" end="0"/>
                                            </p:txEl>
                                          </p:spTgt>
                                        </p:tgtEl>
                                        <p:attrNameLst>
                                          <p:attrName>style.visibility</p:attrName>
                                        </p:attrNameLst>
                                      </p:cBhvr>
                                      <p:to>
                                        <p:strVal val="visible"/>
                                      </p:to>
                                    </p:set>
                                    <p:anim calcmode="lin" valueType="num">
                                      <p:cBhvr additive="base">
                                        <p:cTn id="7" dur="500" fill="hold"/>
                                        <p:tgtEl>
                                          <p:spTgt spid="3604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60450"/>
                                        </p:tgtEl>
                                        <p:attrNameLst>
                                          <p:attrName>style.visibility</p:attrName>
                                        </p:attrNameLst>
                                      </p:cBhvr>
                                      <p:to>
                                        <p:strVal val="visible"/>
                                      </p:to>
                                    </p:set>
                                    <p:anim calcmode="lin" valueType="num">
                                      <p:cBhvr additive="base">
                                        <p:cTn id="12" dur="500" fill="hold"/>
                                        <p:tgtEl>
                                          <p:spTgt spid="360450"/>
                                        </p:tgtEl>
                                        <p:attrNameLst>
                                          <p:attrName>ppt_x</p:attrName>
                                        </p:attrNameLst>
                                      </p:cBhvr>
                                      <p:tavLst>
                                        <p:tav tm="0">
                                          <p:val>
                                            <p:strVal val="#ppt_x"/>
                                          </p:val>
                                        </p:tav>
                                        <p:tav tm="100000">
                                          <p:val>
                                            <p:strVal val="#ppt_x"/>
                                          </p:val>
                                        </p:tav>
                                      </p:tavLst>
                                    </p:anim>
                                    <p:anim calcmode="lin" valueType="num">
                                      <p:cBhvr additive="base">
                                        <p:cTn id="13" dur="500" fill="hold"/>
                                        <p:tgtEl>
                                          <p:spTgt spid="36045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0453"/>
                                        </p:tgtEl>
                                        <p:attrNameLst>
                                          <p:attrName>style.visibility</p:attrName>
                                        </p:attrNameLst>
                                      </p:cBhvr>
                                      <p:to>
                                        <p:strVal val="visible"/>
                                      </p:to>
                                    </p:set>
                                    <p:anim calcmode="lin" valueType="num">
                                      <p:cBhvr additive="base">
                                        <p:cTn id="18" dur="500" fill="hold"/>
                                        <p:tgtEl>
                                          <p:spTgt spid="360453"/>
                                        </p:tgtEl>
                                        <p:attrNameLst>
                                          <p:attrName>ppt_x</p:attrName>
                                        </p:attrNameLst>
                                      </p:cBhvr>
                                      <p:tavLst>
                                        <p:tav tm="0">
                                          <p:val>
                                            <p:strVal val="#ppt_x"/>
                                          </p:val>
                                        </p:tav>
                                        <p:tav tm="100000">
                                          <p:val>
                                            <p:strVal val="#ppt_x"/>
                                          </p:val>
                                        </p:tav>
                                      </p:tavLst>
                                    </p:anim>
                                    <p:anim calcmode="lin" valueType="num">
                                      <p:cBhvr additive="base">
                                        <p:cTn id="19" dur="500" fill="hold"/>
                                        <p:tgtEl>
                                          <p:spTgt spid="36045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60454"/>
                                        </p:tgtEl>
                                        <p:attrNameLst>
                                          <p:attrName>style.visibility</p:attrName>
                                        </p:attrNameLst>
                                      </p:cBhvr>
                                      <p:to>
                                        <p:strVal val="visible"/>
                                      </p:to>
                                    </p:set>
                                    <p:anim calcmode="lin" valueType="num">
                                      <p:cBhvr additive="base">
                                        <p:cTn id="23" dur="500" fill="hold"/>
                                        <p:tgtEl>
                                          <p:spTgt spid="360454"/>
                                        </p:tgtEl>
                                        <p:attrNameLst>
                                          <p:attrName>ppt_x</p:attrName>
                                        </p:attrNameLst>
                                      </p:cBhvr>
                                      <p:tavLst>
                                        <p:tav tm="0">
                                          <p:val>
                                            <p:strVal val="#ppt_x"/>
                                          </p:val>
                                        </p:tav>
                                        <p:tav tm="100000">
                                          <p:val>
                                            <p:strVal val="#ppt_x"/>
                                          </p:val>
                                        </p:tav>
                                      </p:tavLst>
                                    </p:anim>
                                    <p:anim calcmode="lin" valueType="num">
                                      <p:cBhvr additive="base">
                                        <p:cTn id="24" dur="500" fill="hold"/>
                                        <p:tgtEl>
                                          <p:spTgt spid="36045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0455"/>
                                        </p:tgtEl>
                                        <p:attrNameLst>
                                          <p:attrName>style.visibility</p:attrName>
                                        </p:attrNameLst>
                                      </p:cBhvr>
                                      <p:to>
                                        <p:strVal val="visible"/>
                                      </p:to>
                                    </p:set>
                                    <p:anim calcmode="lin" valueType="num">
                                      <p:cBhvr additive="base">
                                        <p:cTn id="29" dur="500" fill="hold"/>
                                        <p:tgtEl>
                                          <p:spTgt spid="360455"/>
                                        </p:tgtEl>
                                        <p:attrNameLst>
                                          <p:attrName>ppt_x</p:attrName>
                                        </p:attrNameLst>
                                      </p:cBhvr>
                                      <p:tavLst>
                                        <p:tav tm="0">
                                          <p:val>
                                            <p:strVal val="#ppt_x"/>
                                          </p:val>
                                        </p:tav>
                                        <p:tav tm="100000">
                                          <p:val>
                                            <p:strVal val="#ppt_x"/>
                                          </p:val>
                                        </p:tav>
                                      </p:tavLst>
                                    </p:anim>
                                    <p:anim calcmode="lin" valueType="num">
                                      <p:cBhvr additive="base">
                                        <p:cTn id="30" dur="500" fill="hold"/>
                                        <p:tgtEl>
                                          <p:spTgt spid="360455"/>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360456"/>
                                        </p:tgtEl>
                                        <p:attrNameLst>
                                          <p:attrName>style.visibility</p:attrName>
                                        </p:attrNameLst>
                                      </p:cBhvr>
                                      <p:to>
                                        <p:strVal val="visible"/>
                                      </p:to>
                                    </p:set>
                                    <p:anim calcmode="lin" valueType="num">
                                      <p:cBhvr additive="base">
                                        <p:cTn id="34" dur="500" fill="hold"/>
                                        <p:tgtEl>
                                          <p:spTgt spid="360456"/>
                                        </p:tgtEl>
                                        <p:attrNameLst>
                                          <p:attrName>ppt_x</p:attrName>
                                        </p:attrNameLst>
                                      </p:cBhvr>
                                      <p:tavLst>
                                        <p:tav tm="0">
                                          <p:val>
                                            <p:strVal val="#ppt_x"/>
                                          </p:val>
                                        </p:tav>
                                        <p:tav tm="100000">
                                          <p:val>
                                            <p:strVal val="#ppt_x"/>
                                          </p:val>
                                        </p:tav>
                                      </p:tavLst>
                                    </p:anim>
                                    <p:anim calcmode="lin" valueType="num">
                                      <p:cBhvr additive="base">
                                        <p:cTn id="35" dur="500" fill="hold"/>
                                        <p:tgtEl>
                                          <p:spTgt spid="360456"/>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60457"/>
                                        </p:tgtEl>
                                        <p:attrNameLst>
                                          <p:attrName>style.visibility</p:attrName>
                                        </p:attrNameLst>
                                      </p:cBhvr>
                                      <p:to>
                                        <p:strVal val="visible"/>
                                      </p:to>
                                    </p:set>
                                    <p:anim calcmode="lin" valueType="num">
                                      <p:cBhvr additive="base">
                                        <p:cTn id="40" dur="500" fill="hold"/>
                                        <p:tgtEl>
                                          <p:spTgt spid="360457"/>
                                        </p:tgtEl>
                                        <p:attrNameLst>
                                          <p:attrName>ppt_x</p:attrName>
                                        </p:attrNameLst>
                                      </p:cBhvr>
                                      <p:tavLst>
                                        <p:tav tm="0">
                                          <p:val>
                                            <p:strVal val="#ppt_x"/>
                                          </p:val>
                                        </p:tav>
                                        <p:tav tm="100000">
                                          <p:val>
                                            <p:strVal val="#ppt_x"/>
                                          </p:val>
                                        </p:tav>
                                      </p:tavLst>
                                    </p:anim>
                                    <p:anim calcmode="lin" valueType="num">
                                      <p:cBhvr additive="base">
                                        <p:cTn id="41" dur="500" fill="hold"/>
                                        <p:tgtEl>
                                          <p:spTgt spid="360457"/>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0"/>
                                  </p:stCondLst>
                                  <p:childTnLst>
                                    <p:set>
                                      <p:cBhvr>
                                        <p:cTn id="44" dur="1" fill="hold">
                                          <p:stCondLst>
                                            <p:cond delay="0"/>
                                          </p:stCondLst>
                                        </p:cTn>
                                        <p:tgtEl>
                                          <p:spTgt spid="360458"/>
                                        </p:tgtEl>
                                        <p:attrNameLst>
                                          <p:attrName>style.visibility</p:attrName>
                                        </p:attrNameLst>
                                      </p:cBhvr>
                                      <p:to>
                                        <p:strVal val="visible"/>
                                      </p:to>
                                    </p:set>
                                    <p:anim calcmode="lin" valueType="num">
                                      <p:cBhvr additive="base">
                                        <p:cTn id="45" dur="500" fill="hold"/>
                                        <p:tgtEl>
                                          <p:spTgt spid="360458"/>
                                        </p:tgtEl>
                                        <p:attrNameLst>
                                          <p:attrName>ppt_x</p:attrName>
                                        </p:attrNameLst>
                                      </p:cBhvr>
                                      <p:tavLst>
                                        <p:tav tm="0">
                                          <p:val>
                                            <p:strVal val="#ppt_x"/>
                                          </p:val>
                                        </p:tav>
                                        <p:tav tm="100000">
                                          <p:val>
                                            <p:strVal val="#ppt_x"/>
                                          </p:val>
                                        </p:tav>
                                      </p:tavLst>
                                    </p:anim>
                                    <p:anim calcmode="lin" valueType="num">
                                      <p:cBhvr additive="base">
                                        <p:cTn id="46" dur="500" fill="hold"/>
                                        <p:tgtEl>
                                          <p:spTgt spid="360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build="p" autoUpdateAnimBg="0" advAuto="0"/>
      <p:bldP spid="360453" grpId="0" autoUpdateAnimBg="0"/>
      <p:bldP spid="360455" grpId="0" autoUpdateAnimBg="0"/>
      <p:bldP spid="3604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本讲主要内容</a:t>
            </a:r>
          </a:p>
        </p:txBody>
      </p:sp>
      <p:sp>
        <p:nvSpPr>
          <p:cNvPr id="370691" name="Rectangle 3"/>
          <p:cNvSpPr>
            <a:spLocks noGrp="1" noChangeArrowheads="1"/>
          </p:cNvSpPr>
          <p:nvPr>
            <p:ph idx="1"/>
          </p:nvPr>
        </p:nvSpPr>
        <p:spPr>
          <a:xfrm>
            <a:off x="1187450" y="1196975"/>
            <a:ext cx="7705725" cy="5000625"/>
          </a:xfrm>
        </p:spPr>
        <p:txBody>
          <a:bodyPr/>
          <a:lstStyle/>
          <a:p>
            <a:pPr eaLnBrk="1" hangingPunct="1">
              <a:lnSpc>
                <a:spcPct val="105000"/>
              </a:lnSpc>
              <a:spcBef>
                <a:spcPct val="20000"/>
              </a:spcBef>
              <a:buClr>
                <a:srgbClr val="CC00CC"/>
              </a:buClr>
              <a:buFont typeface="Wingdings" panose="05000000000000000000" pitchFamily="2" charset="2"/>
              <a:buChar char="Ø"/>
            </a:pPr>
            <a:r>
              <a:rPr lang="zh-CN" altLang="en-US" sz="3600" smtClean="0">
                <a:solidFill>
                  <a:srgbClr val="0000FF"/>
                </a:solidFill>
                <a:ea typeface="黑体" panose="02010609060101010101" pitchFamily="49" charset="-122"/>
              </a:rPr>
              <a:t>二阶段循环排队系统</a:t>
            </a:r>
            <a:endParaRPr lang="zh-CN" altLang="en-US" sz="3600" smtClean="0">
              <a:solidFill>
                <a:srgbClr val="0000FF"/>
              </a:solidFill>
              <a:ea typeface="黑体" panose="02010609060101010101" pitchFamily="49" charset="-122"/>
              <a:sym typeface="Symbol" panose="05050102010706020507" pitchFamily="18" charset="2"/>
            </a:endParaRP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问题的引入</a:t>
            </a:r>
          </a:p>
          <a:p>
            <a:pPr lvl="1" eaLnBrk="1" hangingPunct="1">
              <a:lnSpc>
                <a:spcPct val="105000"/>
              </a:lnSpc>
              <a:buClr>
                <a:srgbClr val="FF0000"/>
              </a:buClr>
              <a:buFontTx/>
              <a:buChar char="•"/>
            </a:pPr>
            <a:r>
              <a:rPr lang="en-US" altLang="zh-CN" smtClean="0">
                <a:solidFill>
                  <a:srgbClr val="CC00CC"/>
                </a:solidFill>
                <a:ea typeface="黑体" panose="02010609060101010101" pitchFamily="49" charset="-122"/>
              </a:rPr>
              <a:t>Ⅰ</a:t>
            </a:r>
            <a:r>
              <a:rPr lang="zh-CN" altLang="en-US" smtClean="0">
                <a:solidFill>
                  <a:srgbClr val="CC00CC"/>
                </a:solidFill>
                <a:ea typeface="黑体" panose="02010609060101010101" pitchFamily="49" charset="-122"/>
              </a:rPr>
              <a:t>号台的队长</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车辆在</a:t>
            </a:r>
            <a:r>
              <a:rPr lang="en-US" altLang="zh-CN" smtClean="0">
                <a:solidFill>
                  <a:srgbClr val="CC00CC"/>
                </a:solidFill>
                <a:ea typeface="黑体" panose="02010609060101010101" pitchFamily="49" charset="-122"/>
              </a:rPr>
              <a:t>Ⅰ</a:t>
            </a:r>
            <a:r>
              <a:rPr lang="zh-CN" altLang="en-US" smtClean="0">
                <a:solidFill>
                  <a:srgbClr val="CC00CC"/>
                </a:solidFill>
                <a:ea typeface="黑体" panose="02010609060101010101" pitchFamily="49" charset="-122"/>
              </a:rPr>
              <a:t>号台的等待时间</a:t>
            </a:r>
            <a:endParaRPr lang="en-US" altLang="zh-CN" sz="4000" smtClean="0">
              <a:solidFill>
                <a:srgbClr val="0000FF"/>
              </a:solidFill>
              <a:ea typeface="黑体" panose="02010609060101010101" pitchFamily="49" charset="-122"/>
            </a:endParaRPr>
          </a:p>
          <a:p>
            <a:pPr eaLnBrk="1" hangingPunct="1">
              <a:lnSpc>
                <a:spcPct val="130000"/>
              </a:lnSpc>
              <a:buClr>
                <a:srgbClr val="CC00CC"/>
              </a:buClr>
              <a:buFont typeface="Wingdings" panose="05000000000000000000" pitchFamily="2" charset="2"/>
              <a:buChar char="Ø"/>
            </a:pPr>
            <a:r>
              <a:rPr lang="zh-CN" altLang="en-US" sz="4000" smtClean="0">
                <a:solidFill>
                  <a:srgbClr val="0000FF"/>
                </a:solidFill>
                <a:ea typeface="黑体" panose="02010609060101010101" pitchFamily="49" charset="-122"/>
              </a:rPr>
              <a:t>一般服务的</a:t>
            </a:r>
            <a:r>
              <a:rPr lang="en-US" altLang="zh-CN" sz="4000" smtClean="0">
                <a:solidFill>
                  <a:srgbClr val="0000FF"/>
                </a:solidFill>
                <a:ea typeface="黑体" panose="02010609060101010101" pitchFamily="49" charset="-122"/>
              </a:rPr>
              <a:t>M/G/1/</a:t>
            </a:r>
            <a:r>
              <a:rPr lang="en-US" altLang="zh-CN" sz="4000" smtClean="0">
                <a:solidFill>
                  <a:srgbClr val="0000FF"/>
                </a:solidFill>
                <a:ea typeface="黑体" panose="02010609060101010101" pitchFamily="49" charset="-122"/>
                <a:sym typeface="Symbol" panose="05050102010706020507" pitchFamily="18" charset="2"/>
              </a:rPr>
              <a:t></a:t>
            </a:r>
            <a:r>
              <a:rPr lang="zh-CN" altLang="en-US" sz="4000" smtClean="0">
                <a:solidFill>
                  <a:srgbClr val="0000FF"/>
                </a:solidFill>
                <a:ea typeface="黑体" panose="02010609060101010101" pitchFamily="49" charset="-122"/>
              </a:rPr>
              <a:t>排队系统</a:t>
            </a:r>
            <a:endParaRPr lang="zh-CN" altLang="en-US" sz="3200" smtClean="0">
              <a:solidFill>
                <a:srgbClr val="CC00CC"/>
              </a:solidFill>
              <a:ea typeface="黑体" panose="02010609060101010101" pitchFamily="49" charset="-122"/>
            </a:endParaRP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嵌入马尔可夫链</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对长</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等待时间与逗留时间</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忙期</a:t>
            </a:r>
          </a:p>
          <a:p>
            <a:pPr lvl="1" eaLnBrk="1" hangingPunct="1">
              <a:lnSpc>
                <a:spcPct val="105000"/>
              </a:lnSpc>
              <a:buClr>
                <a:srgbClr val="FF0000"/>
              </a:buClr>
              <a:buFontTx/>
              <a:buChar char="•"/>
            </a:pPr>
            <a:r>
              <a:rPr lang="zh-CN" altLang="en-US" smtClean="0">
                <a:solidFill>
                  <a:srgbClr val="CC00CC"/>
                </a:solidFill>
                <a:ea typeface="黑体" panose="02010609060101010101" pitchFamily="49" charset="-122"/>
              </a:rPr>
              <a:t>输出过程</a:t>
            </a:r>
          </a:p>
        </p:txBody>
      </p:sp>
      <p:sp>
        <p:nvSpPr>
          <p:cNvPr id="4" name="日期占位符 3"/>
          <p:cNvSpPr>
            <a:spLocks noGrp="1"/>
          </p:cNvSpPr>
          <p:nvPr>
            <p:ph type="dt" sz="quarter" idx="10"/>
          </p:nvPr>
        </p:nvSpPr>
        <p:spPr/>
        <p:txBody>
          <a:bodyPr/>
          <a:lstStyle/>
          <a:p>
            <a:pPr>
              <a:defRPr/>
            </a:pPr>
            <a:fld id="{F784BCC3-1505-4482-931C-6D258243F979}"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1024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EE362E21-CA3A-4F9C-A310-737E0106BA42}" type="slidenum">
              <a:rPr lang="zh-CN" altLang="en-US" sz="1800">
                <a:solidFill>
                  <a:srgbClr val="00FF00"/>
                </a:solidFill>
                <a:latin typeface="宋体" panose="02010600030101010101" pitchFamily="2" charset="-122"/>
                <a:ea typeface="宋体" panose="02010600030101010101" pitchFamily="2" charset="-122"/>
              </a:rPr>
              <a:pPr/>
              <a:t>3</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 calcmode="lin" valueType="num">
                                      <p:cBhvr additive="base">
                                        <p:cTn id="15"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0691">
                                            <p:txEl>
                                              <p:pRg st="3" end="3"/>
                                            </p:txEl>
                                          </p:spTgt>
                                        </p:tgtEl>
                                        <p:attrNameLst>
                                          <p:attrName>style.visibility</p:attrName>
                                        </p:attrNameLst>
                                      </p:cBhvr>
                                      <p:to>
                                        <p:strVal val="visible"/>
                                      </p:to>
                                    </p:set>
                                    <p:anim calcmode="lin" valueType="num">
                                      <p:cBhvr additive="base">
                                        <p:cTn id="19"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0691">
                                            <p:txEl>
                                              <p:pRg st="4" end="4"/>
                                            </p:txEl>
                                          </p:spTgt>
                                        </p:tgtEl>
                                        <p:attrNameLst>
                                          <p:attrName>style.visibility</p:attrName>
                                        </p:attrNameLst>
                                      </p:cBhvr>
                                      <p:to>
                                        <p:strVal val="visible"/>
                                      </p:to>
                                    </p:set>
                                    <p:anim calcmode="lin" valueType="num">
                                      <p:cBhvr additive="base">
                                        <p:cTn id="23"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0691">
                                            <p:txEl>
                                              <p:pRg st="5" end="5"/>
                                            </p:txEl>
                                          </p:spTgt>
                                        </p:tgtEl>
                                        <p:attrNameLst>
                                          <p:attrName>style.visibility</p:attrName>
                                        </p:attrNameLst>
                                      </p:cBhvr>
                                      <p:to>
                                        <p:strVal val="visible"/>
                                      </p:to>
                                    </p:set>
                                    <p:anim calcmode="lin" valueType="num">
                                      <p:cBhvr additive="base">
                                        <p:cTn id="27"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069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0691">
                                            <p:txEl>
                                              <p:pRg st="6" end="6"/>
                                            </p:txEl>
                                          </p:spTgt>
                                        </p:tgtEl>
                                        <p:attrNameLst>
                                          <p:attrName>style.visibility</p:attrName>
                                        </p:attrNameLst>
                                      </p:cBhvr>
                                      <p:to>
                                        <p:strVal val="visible"/>
                                      </p:to>
                                    </p:set>
                                    <p:anim calcmode="lin" valueType="num">
                                      <p:cBhvr additive="base">
                                        <p:cTn id="31" dur="500" fill="hold"/>
                                        <p:tgtEl>
                                          <p:spTgt spid="3706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069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0691">
                                            <p:txEl>
                                              <p:pRg st="7" end="7"/>
                                            </p:txEl>
                                          </p:spTgt>
                                        </p:tgtEl>
                                        <p:attrNameLst>
                                          <p:attrName>style.visibility</p:attrName>
                                        </p:attrNameLst>
                                      </p:cBhvr>
                                      <p:to>
                                        <p:strVal val="visible"/>
                                      </p:to>
                                    </p:set>
                                    <p:anim calcmode="lin" valueType="num">
                                      <p:cBhvr additive="base">
                                        <p:cTn id="35" dur="500" fill="hold"/>
                                        <p:tgtEl>
                                          <p:spTgt spid="37069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0691">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70691">
                                            <p:txEl>
                                              <p:pRg st="8" end="8"/>
                                            </p:txEl>
                                          </p:spTgt>
                                        </p:tgtEl>
                                        <p:attrNameLst>
                                          <p:attrName>style.visibility</p:attrName>
                                        </p:attrNameLst>
                                      </p:cBhvr>
                                      <p:to>
                                        <p:strVal val="visible"/>
                                      </p:to>
                                    </p:set>
                                    <p:anim calcmode="lin" valueType="num">
                                      <p:cBhvr additive="base">
                                        <p:cTn id="39" dur="500" fill="hold"/>
                                        <p:tgtEl>
                                          <p:spTgt spid="37069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069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0691">
                                            <p:txEl>
                                              <p:pRg st="9" end="9"/>
                                            </p:txEl>
                                          </p:spTgt>
                                        </p:tgtEl>
                                        <p:attrNameLst>
                                          <p:attrName>style.visibility</p:attrName>
                                        </p:attrNameLst>
                                      </p:cBhvr>
                                      <p:to>
                                        <p:strVal val="visible"/>
                                      </p:to>
                                    </p:set>
                                    <p:anim calcmode="lin" valueType="num">
                                      <p:cBhvr additive="base">
                                        <p:cTn id="43" dur="500" fill="hold"/>
                                        <p:tgtEl>
                                          <p:spTgt spid="37069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06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推论</a:t>
            </a:r>
            <a:r>
              <a:rPr lang="en-US" altLang="zh-CN" smtClean="0">
                <a:ea typeface="黑体" panose="02010609060101010101" pitchFamily="49" charset="-122"/>
              </a:rPr>
              <a:t>1</a:t>
            </a:r>
          </a:p>
        </p:txBody>
      </p:sp>
      <p:sp>
        <p:nvSpPr>
          <p:cNvPr id="362499" name="Rectangle 3"/>
          <p:cNvSpPr>
            <a:spLocks noGrp="1" noChangeArrowheads="1"/>
          </p:cNvSpPr>
          <p:nvPr>
            <p:ph idx="1"/>
          </p:nvPr>
        </p:nvSpPr>
        <p:spPr>
          <a:xfrm>
            <a:off x="1143000" y="1143000"/>
            <a:ext cx="7092950" cy="401638"/>
          </a:xfrm>
        </p:spPr>
        <p:txBody>
          <a:bodyPr/>
          <a:lstStyle/>
          <a:p>
            <a:pPr eaLnBrk="1" hangingPunct="1">
              <a:lnSpc>
                <a:spcPct val="110000"/>
              </a:lnSpc>
              <a:buClrTx/>
              <a:buFontTx/>
              <a:buNone/>
            </a:pPr>
            <a:r>
              <a:rPr lang="zh-CN" altLang="en-US" sz="2400" smtClean="0">
                <a:solidFill>
                  <a:srgbClr val="0000FF"/>
                </a:solidFill>
                <a:ea typeface="黑体" panose="02010609060101010101" pitchFamily="49" charset="-122"/>
                <a:sym typeface="Symbol" panose="05050102010706020507" pitchFamily="18" charset="2"/>
              </a:rPr>
              <a:t>对于嵌入马尔可夫链</a:t>
            </a:r>
            <a:r>
              <a:rPr lang="en-US" altLang="zh-CN" sz="2400" smtClean="0">
                <a:solidFill>
                  <a:srgbClr val="0000FF"/>
                </a:solidFill>
                <a:ea typeface="黑体" panose="02010609060101010101" pitchFamily="49" charset="-122"/>
                <a:sym typeface="Symbol" panose="05050102010706020507" pitchFamily="18" charset="2"/>
              </a:rPr>
              <a:t>{N</a:t>
            </a:r>
            <a:r>
              <a:rPr lang="en-US" altLang="zh-CN" sz="2400" baseline="-25000" smtClean="0">
                <a:solidFill>
                  <a:srgbClr val="0000FF"/>
                </a:solidFill>
                <a:ea typeface="黑体" panose="02010609060101010101" pitchFamily="49" charset="-122"/>
                <a:sym typeface="Symbol" panose="05050102010706020507" pitchFamily="18" charset="2"/>
              </a:rPr>
              <a:t>n</a:t>
            </a:r>
            <a:r>
              <a:rPr lang="en-US" altLang="zh-CN" sz="2400" baseline="30000" smtClean="0">
                <a:solidFill>
                  <a:srgbClr val="0000FF"/>
                </a:solidFill>
                <a:ea typeface="黑体" panose="02010609060101010101" pitchFamily="49" charset="-122"/>
                <a:sym typeface="Symbol" panose="05050102010706020507" pitchFamily="18" charset="2"/>
              </a:rPr>
              <a:t>+</a:t>
            </a:r>
            <a:r>
              <a:rPr lang="zh-CN" altLang="en-US" sz="2400" smtClean="0">
                <a:solidFill>
                  <a:srgbClr val="0000FF"/>
                </a:solidFill>
                <a:ea typeface="黑体" panose="02010609060101010101" pitchFamily="49" charset="-122"/>
                <a:sym typeface="Symbol" panose="05050102010706020507" pitchFamily="18" charset="2"/>
              </a:rPr>
              <a:t>，</a:t>
            </a:r>
            <a:r>
              <a:rPr lang="en-US" altLang="zh-CN" sz="2400" smtClean="0">
                <a:solidFill>
                  <a:srgbClr val="0000FF"/>
                </a:solidFill>
                <a:ea typeface="黑体" panose="02010609060101010101" pitchFamily="49" charset="-122"/>
                <a:sym typeface="Symbol" panose="05050102010706020507" pitchFamily="18" charset="2"/>
              </a:rPr>
              <a:t>n≥1}</a:t>
            </a:r>
            <a:r>
              <a:rPr lang="zh-CN" altLang="en-US" sz="2400" smtClean="0">
                <a:solidFill>
                  <a:srgbClr val="0000FF"/>
                </a:solidFill>
                <a:ea typeface="黑体" panose="02010609060101010101" pitchFamily="49" charset="-122"/>
                <a:sym typeface="Symbol" panose="05050102010706020507" pitchFamily="18" charset="2"/>
              </a:rPr>
              <a:t>，</a:t>
            </a:r>
          </a:p>
        </p:txBody>
      </p:sp>
      <p:sp>
        <p:nvSpPr>
          <p:cNvPr id="13" name="日期占位符 3"/>
          <p:cNvSpPr>
            <a:spLocks noGrp="1"/>
          </p:cNvSpPr>
          <p:nvPr>
            <p:ph type="dt" sz="quarter" idx="10"/>
          </p:nvPr>
        </p:nvSpPr>
        <p:spPr/>
        <p:txBody>
          <a:bodyPr/>
          <a:lstStyle/>
          <a:p>
            <a:pPr>
              <a:defRPr/>
            </a:pPr>
            <a:fld id="{B1AA9C03-B58D-4761-8BDF-33C641E5FD7D}" type="datetime1">
              <a:rPr lang="zh-CN" altLang="en-US"/>
              <a:pPr>
                <a:defRPr/>
              </a:pPr>
              <a:t>2018/12/13</a:t>
            </a:fld>
            <a:endParaRPr lang="en-US" altLang="zh-CN"/>
          </a:p>
        </p:txBody>
      </p:sp>
      <p:sp>
        <p:nvSpPr>
          <p:cNvPr id="14"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62500" name="Rectangle 4"/>
          <p:cNvSpPr>
            <a:spLocks noChangeArrowheads="1"/>
          </p:cNvSpPr>
          <p:nvPr/>
        </p:nvSpPr>
        <p:spPr bwMode="auto">
          <a:xfrm>
            <a:off x="1066800" y="1393825"/>
            <a:ext cx="7848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00CC"/>
              </a:buClr>
              <a:buFontTx/>
              <a:buAutoNum type="arabicPeriod"/>
            </a:pPr>
            <a:r>
              <a:rPr lang="zh-CN" altLang="en-US" sz="2400">
                <a:solidFill>
                  <a:srgbClr val="0000FF"/>
                </a:solidFill>
                <a:sym typeface="Symbol" panose="05050102010706020507" pitchFamily="18" charset="2"/>
              </a:rPr>
              <a:t>当＝</a:t>
            </a:r>
            <a:r>
              <a:rPr lang="en-US" altLang="zh-CN" sz="2400">
                <a:solidFill>
                  <a:srgbClr val="0000FF"/>
                </a:solidFill>
                <a:sym typeface="Symbol" panose="05050102010706020507" pitchFamily="18" charset="2"/>
              </a:rPr>
              <a:t>/≥1</a:t>
            </a:r>
            <a:r>
              <a:rPr lang="zh-CN" altLang="en-US" sz="2400">
                <a:solidFill>
                  <a:srgbClr val="0000FF"/>
                </a:solidFill>
                <a:sym typeface="Symbol" panose="05050102010706020507" pitchFamily="18" charset="2"/>
              </a:rPr>
              <a:t>时，此马氏链是零常返或非常返的，</a:t>
            </a:r>
            <a:r>
              <a:rPr lang="en-US" altLang="zh-CN" sz="2400">
                <a:solidFill>
                  <a:srgbClr val="0000FF"/>
                </a:solidFill>
                <a:sym typeface="Symbol" panose="05050102010706020507" pitchFamily="18" charset="2"/>
              </a:rPr>
              <a:t>n</a:t>
            </a:r>
            <a:r>
              <a:rPr lang="zh-CN" altLang="en-US" sz="2400">
                <a:solidFill>
                  <a:srgbClr val="0000FF"/>
                </a:solidFill>
                <a:sym typeface="Symbol" panose="05050102010706020507" pitchFamily="18" charset="2"/>
              </a:rPr>
              <a:t>步转移概率的极限</a:t>
            </a:r>
          </a:p>
        </p:txBody>
      </p:sp>
      <p:graphicFrame>
        <p:nvGraphicFramePr>
          <p:cNvPr id="362501" name="Object 5"/>
          <p:cNvGraphicFramePr>
            <a:graphicFrameLocks noChangeAspect="1"/>
          </p:cNvGraphicFramePr>
          <p:nvPr/>
        </p:nvGraphicFramePr>
        <p:xfrm>
          <a:off x="3810000" y="1866900"/>
          <a:ext cx="4648200" cy="647700"/>
        </p:xfrm>
        <a:graphic>
          <a:graphicData uri="http://schemas.openxmlformats.org/presentationml/2006/ole">
            <mc:AlternateContent xmlns:mc="http://schemas.openxmlformats.org/markup-compatibility/2006">
              <mc:Choice xmlns:v="urn:schemas-microsoft-com:vml" Requires="v">
                <p:oleObj spid="_x0000_s65552" name="Equation" r:id="rId4" imgW="1988766" imgH="266772" progId="Equation.3">
                  <p:embed/>
                </p:oleObj>
              </mc:Choice>
              <mc:Fallback>
                <p:oleObj name="Equation" r:id="rId4" imgW="1988766" imgH="26677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866900"/>
                        <a:ext cx="4648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2" name="Rectangle 6"/>
          <p:cNvSpPr>
            <a:spLocks noChangeArrowheads="1"/>
          </p:cNvSpPr>
          <p:nvPr/>
        </p:nvSpPr>
        <p:spPr bwMode="auto">
          <a:xfrm>
            <a:off x="1524000" y="23622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olidFill>
                  <a:srgbClr val="0000FF"/>
                </a:solidFill>
                <a:sym typeface="Symbol" panose="05050102010706020507" pitchFamily="18" charset="2"/>
              </a:rPr>
              <a:t>且不存在平稳分布。</a:t>
            </a:r>
          </a:p>
        </p:txBody>
      </p:sp>
      <p:sp>
        <p:nvSpPr>
          <p:cNvPr id="362503" name="Rectangle 7"/>
          <p:cNvSpPr>
            <a:spLocks noChangeArrowheads="1"/>
          </p:cNvSpPr>
          <p:nvPr/>
        </p:nvSpPr>
        <p:spPr bwMode="auto">
          <a:xfrm>
            <a:off x="1066800" y="2689225"/>
            <a:ext cx="7848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00CC"/>
              </a:buClr>
              <a:buFontTx/>
              <a:buAutoNum type="arabicPeriod" startAt="2"/>
            </a:pPr>
            <a:r>
              <a:rPr lang="zh-CN" altLang="en-US" sz="2400">
                <a:solidFill>
                  <a:srgbClr val="0000FF"/>
                </a:solidFill>
                <a:sym typeface="Symbol" panose="05050102010706020507" pitchFamily="18" charset="2"/>
              </a:rPr>
              <a:t>当＝</a:t>
            </a:r>
            <a:r>
              <a:rPr lang="en-US" altLang="zh-CN" sz="24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a:t>
            </a:r>
            <a:r>
              <a:rPr lang="en-US" altLang="zh-CN" sz="2400">
                <a:solidFill>
                  <a:srgbClr val="0000FF"/>
                </a:solidFill>
                <a:sym typeface="Symbol" panose="05050102010706020507" pitchFamily="18" charset="2"/>
              </a:rPr>
              <a:t>1</a:t>
            </a:r>
            <a:r>
              <a:rPr lang="zh-CN" altLang="en-US" sz="2400">
                <a:solidFill>
                  <a:srgbClr val="0000FF"/>
                </a:solidFill>
                <a:sym typeface="Symbol" panose="05050102010706020507" pitchFamily="18" charset="2"/>
              </a:rPr>
              <a:t>时，此马氏链是正常返的，</a:t>
            </a:r>
            <a:r>
              <a:rPr lang="en-US" altLang="zh-CN" sz="2400">
                <a:solidFill>
                  <a:srgbClr val="0000FF"/>
                </a:solidFill>
                <a:sym typeface="Symbol" panose="05050102010706020507" pitchFamily="18" charset="2"/>
              </a:rPr>
              <a:t>n</a:t>
            </a:r>
            <a:r>
              <a:rPr lang="zh-CN" altLang="en-US" sz="2400">
                <a:solidFill>
                  <a:srgbClr val="0000FF"/>
                </a:solidFill>
                <a:sym typeface="Symbol" panose="05050102010706020507" pitchFamily="18" charset="2"/>
              </a:rPr>
              <a:t>步转移概率的极限存在，且</a:t>
            </a:r>
          </a:p>
        </p:txBody>
      </p:sp>
      <p:graphicFrame>
        <p:nvGraphicFramePr>
          <p:cNvPr id="362504" name="Object 8"/>
          <p:cNvGraphicFramePr>
            <a:graphicFrameLocks noChangeAspect="1"/>
          </p:cNvGraphicFramePr>
          <p:nvPr/>
        </p:nvGraphicFramePr>
        <p:xfrm>
          <a:off x="3810000" y="3124200"/>
          <a:ext cx="4772025" cy="642938"/>
        </p:xfrm>
        <a:graphic>
          <a:graphicData uri="http://schemas.openxmlformats.org/presentationml/2006/ole">
            <mc:AlternateContent xmlns:mc="http://schemas.openxmlformats.org/markup-compatibility/2006">
              <mc:Choice xmlns:v="urn:schemas-microsoft-com:vml" Requires="v">
                <p:oleObj spid="_x0000_s65553" name="Equation" r:id="rId6" imgW="2156514" imgH="274320" progId="Equation.3">
                  <p:embed/>
                </p:oleObj>
              </mc:Choice>
              <mc:Fallback>
                <p:oleObj name="Equation" r:id="rId6" imgW="2156514" imgH="2743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3124200"/>
                        <a:ext cx="477202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5" name="Rectangle 9"/>
          <p:cNvSpPr>
            <a:spLocks noChangeArrowheads="1"/>
          </p:cNvSpPr>
          <p:nvPr/>
        </p:nvSpPr>
        <p:spPr bwMode="auto">
          <a:xfrm>
            <a:off x="1600200" y="3749675"/>
            <a:ext cx="7239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olidFill>
                  <a:srgbClr val="0000FF"/>
                </a:solidFill>
                <a:sym typeface="Symbol" panose="05050102010706020507" pitchFamily="18" charset="2"/>
              </a:rPr>
              <a:t>进一步，</a:t>
            </a:r>
            <a:r>
              <a:rPr lang="en-US" altLang="zh-CN" sz="2400">
                <a:solidFill>
                  <a:srgbClr val="0000FF"/>
                </a:solidFill>
                <a:sym typeface="Symbol" panose="05050102010706020507" pitchFamily="18" charset="2"/>
              </a:rPr>
              <a:t>{p</a:t>
            </a:r>
            <a:r>
              <a:rPr lang="en-US" altLang="zh-CN" sz="2400" baseline="-25000">
                <a:solidFill>
                  <a:srgbClr val="0000FF"/>
                </a:solidFill>
                <a:sym typeface="Symbol" panose="05050102010706020507" pitchFamily="18" charset="2"/>
              </a:rPr>
              <a:t>j</a:t>
            </a:r>
            <a:r>
              <a:rPr lang="en-US" altLang="zh-CN" sz="2400" baseline="300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a:t>
            </a:r>
            <a:r>
              <a:rPr lang="en-US" altLang="zh-CN" sz="2400">
                <a:solidFill>
                  <a:srgbClr val="0000FF"/>
                </a:solidFill>
                <a:sym typeface="Symbol" panose="05050102010706020507" pitchFamily="18" charset="2"/>
              </a:rPr>
              <a:t>j0}</a:t>
            </a:r>
            <a:r>
              <a:rPr lang="zh-CN" altLang="en-US" sz="2400">
                <a:solidFill>
                  <a:srgbClr val="0000FF"/>
                </a:solidFill>
                <a:sym typeface="Symbol" panose="05050102010706020507" pitchFamily="18" charset="2"/>
              </a:rPr>
              <a:t>是唯一的平稳分布</a:t>
            </a:r>
            <a:r>
              <a:rPr lang="en-US" altLang="zh-CN" sz="2400">
                <a:solidFill>
                  <a:srgbClr val="0000FF"/>
                </a:solidFill>
                <a:sym typeface="Symbol" panose="05050102010706020507" pitchFamily="18" charset="2"/>
              </a:rPr>
              <a:t>,</a:t>
            </a:r>
            <a:r>
              <a:rPr lang="zh-CN" altLang="en-US" sz="2400">
                <a:solidFill>
                  <a:srgbClr val="0000FF"/>
                </a:solidFill>
                <a:sym typeface="Symbol" panose="05050102010706020507" pitchFamily="18" charset="2"/>
              </a:rPr>
              <a:t>有递推表达式</a:t>
            </a:r>
          </a:p>
        </p:txBody>
      </p:sp>
      <p:graphicFrame>
        <p:nvGraphicFramePr>
          <p:cNvPr id="362506" name="Object 10"/>
          <p:cNvGraphicFramePr>
            <a:graphicFrameLocks noChangeAspect="1"/>
          </p:cNvGraphicFramePr>
          <p:nvPr/>
        </p:nvGraphicFramePr>
        <p:xfrm>
          <a:off x="2139950" y="4114800"/>
          <a:ext cx="6237288" cy="1651000"/>
        </p:xfrm>
        <a:graphic>
          <a:graphicData uri="http://schemas.openxmlformats.org/presentationml/2006/ole">
            <mc:AlternateContent xmlns:mc="http://schemas.openxmlformats.org/markup-compatibility/2006">
              <mc:Choice xmlns:v="urn:schemas-microsoft-com:vml" Requires="v">
                <p:oleObj spid="_x0000_s65554" name="Equation" r:id="rId8" imgW="2674674" imgH="693348" progId="Equation.3">
                  <p:embed/>
                </p:oleObj>
              </mc:Choice>
              <mc:Fallback>
                <p:oleObj name="Equation" r:id="rId8" imgW="2674674" imgH="693348"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9950" y="4114800"/>
                        <a:ext cx="6237288"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2507" name="Object 11"/>
          <p:cNvGraphicFramePr>
            <a:graphicFrameLocks noChangeAspect="1"/>
          </p:cNvGraphicFramePr>
          <p:nvPr/>
        </p:nvGraphicFramePr>
        <p:xfrm>
          <a:off x="2527300" y="5638800"/>
          <a:ext cx="5168900" cy="927100"/>
        </p:xfrm>
        <a:graphic>
          <a:graphicData uri="http://schemas.openxmlformats.org/presentationml/2006/ole">
            <mc:AlternateContent xmlns:mc="http://schemas.openxmlformats.org/markup-compatibility/2006">
              <mc:Choice xmlns:v="urn:schemas-microsoft-com:vml" Requires="v">
                <p:oleObj spid="_x0000_s65555" name="Equation" r:id="rId10" imgW="2461314" imgH="426792" progId="Equation.3">
                  <p:embed/>
                </p:oleObj>
              </mc:Choice>
              <mc:Fallback>
                <p:oleObj name="Equation" r:id="rId10" imgW="2461314" imgH="426792"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27300" y="5638800"/>
                        <a:ext cx="51689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8" name="Rectangle 12"/>
          <p:cNvSpPr>
            <a:spLocks noChangeArrowheads="1"/>
          </p:cNvSpPr>
          <p:nvPr/>
        </p:nvSpPr>
        <p:spPr bwMode="auto">
          <a:xfrm>
            <a:off x="1447800" y="58674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olidFill>
                  <a:srgbClr val="0000FF"/>
                </a:solidFill>
                <a:sym typeface="Symbol" panose="05050102010706020507" pitchFamily="18" charset="2"/>
              </a:rPr>
              <a:t>其中，</a:t>
            </a:r>
          </a:p>
        </p:txBody>
      </p:sp>
      <p:sp>
        <p:nvSpPr>
          <p:cNvPr id="6555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2A7563B2-404B-4F51-8DB1-DC6D844EACA2}" type="slidenum">
              <a:rPr lang="zh-CN" altLang="en-US" sz="1800">
                <a:solidFill>
                  <a:srgbClr val="00FF00"/>
                </a:solidFill>
                <a:latin typeface="宋体" panose="02010600030101010101" pitchFamily="2" charset="-122"/>
                <a:ea typeface="宋体" panose="02010600030101010101" pitchFamily="2" charset="-122"/>
              </a:rPr>
              <a:pPr/>
              <a:t>30</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wipe(up)">
                                      <p:cBhvr>
                                        <p:cTn id="7" dur="500"/>
                                        <p:tgtEl>
                                          <p:spTgt spid="36249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2500"/>
                                        </p:tgtEl>
                                        <p:attrNameLst>
                                          <p:attrName>style.visibility</p:attrName>
                                        </p:attrNameLst>
                                      </p:cBhvr>
                                      <p:to>
                                        <p:strVal val="visible"/>
                                      </p:to>
                                    </p:set>
                                    <p:animEffect transition="in" filter="wipe(up)">
                                      <p:cBhvr>
                                        <p:cTn id="11" dur="500"/>
                                        <p:tgtEl>
                                          <p:spTgt spid="362500"/>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2501"/>
                                        </p:tgtEl>
                                        <p:attrNameLst>
                                          <p:attrName>style.visibility</p:attrName>
                                        </p:attrNameLst>
                                      </p:cBhvr>
                                      <p:to>
                                        <p:strVal val="visible"/>
                                      </p:to>
                                    </p:set>
                                    <p:animEffect transition="in" filter="wipe(up)">
                                      <p:cBhvr>
                                        <p:cTn id="15" dur="500"/>
                                        <p:tgtEl>
                                          <p:spTgt spid="36250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2502"/>
                                        </p:tgtEl>
                                        <p:attrNameLst>
                                          <p:attrName>style.visibility</p:attrName>
                                        </p:attrNameLst>
                                      </p:cBhvr>
                                      <p:to>
                                        <p:strVal val="visible"/>
                                      </p:to>
                                    </p:set>
                                    <p:animEffect transition="in" filter="wipe(up)">
                                      <p:cBhvr>
                                        <p:cTn id="19" dur="500"/>
                                        <p:tgtEl>
                                          <p:spTgt spid="36250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2503"/>
                                        </p:tgtEl>
                                        <p:attrNameLst>
                                          <p:attrName>style.visibility</p:attrName>
                                        </p:attrNameLst>
                                      </p:cBhvr>
                                      <p:to>
                                        <p:strVal val="visible"/>
                                      </p:to>
                                    </p:set>
                                    <p:animEffect transition="in" filter="wipe(up)">
                                      <p:cBhvr>
                                        <p:cTn id="23" dur="500"/>
                                        <p:tgtEl>
                                          <p:spTgt spid="36250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2504"/>
                                        </p:tgtEl>
                                        <p:attrNameLst>
                                          <p:attrName>style.visibility</p:attrName>
                                        </p:attrNameLst>
                                      </p:cBhvr>
                                      <p:to>
                                        <p:strVal val="visible"/>
                                      </p:to>
                                    </p:set>
                                    <p:animEffect transition="in" filter="wipe(up)">
                                      <p:cBhvr>
                                        <p:cTn id="27" dur="500"/>
                                        <p:tgtEl>
                                          <p:spTgt spid="362504"/>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62505"/>
                                        </p:tgtEl>
                                        <p:attrNameLst>
                                          <p:attrName>style.visibility</p:attrName>
                                        </p:attrNameLst>
                                      </p:cBhvr>
                                      <p:to>
                                        <p:strVal val="visible"/>
                                      </p:to>
                                    </p:set>
                                    <p:animEffect transition="in" filter="wipe(up)">
                                      <p:cBhvr>
                                        <p:cTn id="31" dur="500"/>
                                        <p:tgtEl>
                                          <p:spTgt spid="362505"/>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362506"/>
                                        </p:tgtEl>
                                        <p:attrNameLst>
                                          <p:attrName>style.visibility</p:attrName>
                                        </p:attrNameLst>
                                      </p:cBhvr>
                                      <p:to>
                                        <p:strVal val="visible"/>
                                      </p:to>
                                    </p:set>
                                    <p:animEffect transition="in" filter="wipe(up)">
                                      <p:cBhvr>
                                        <p:cTn id="35" dur="500"/>
                                        <p:tgtEl>
                                          <p:spTgt spid="362506"/>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62508"/>
                                        </p:tgtEl>
                                        <p:attrNameLst>
                                          <p:attrName>style.visibility</p:attrName>
                                        </p:attrNameLst>
                                      </p:cBhvr>
                                      <p:to>
                                        <p:strVal val="visible"/>
                                      </p:to>
                                    </p:set>
                                    <p:animEffect transition="in" filter="wipe(up)">
                                      <p:cBhvr>
                                        <p:cTn id="39" dur="500"/>
                                        <p:tgtEl>
                                          <p:spTgt spid="362508"/>
                                        </p:tgtEl>
                                      </p:cBhvr>
                                    </p:animEffect>
                                  </p:childTnLst>
                                </p:cTn>
                              </p:par>
                            </p:childTnLst>
                          </p:cTn>
                        </p:par>
                        <p:par>
                          <p:cTn id="40" fill="hold" nodeType="afterGroup">
                            <p:stCondLst>
                              <p:cond delay="4500"/>
                            </p:stCondLst>
                            <p:childTnLst>
                              <p:par>
                                <p:cTn id="41" presetID="22" presetClass="entr" presetSubtype="1" fill="hold" nodeType="afterEffect">
                                  <p:stCondLst>
                                    <p:cond delay="0"/>
                                  </p:stCondLst>
                                  <p:childTnLst>
                                    <p:set>
                                      <p:cBhvr>
                                        <p:cTn id="42" dur="1" fill="hold">
                                          <p:stCondLst>
                                            <p:cond delay="0"/>
                                          </p:stCondLst>
                                        </p:cTn>
                                        <p:tgtEl>
                                          <p:spTgt spid="362507"/>
                                        </p:tgtEl>
                                        <p:attrNameLst>
                                          <p:attrName>style.visibility</p:attrName>
                                        </p:attrNameLst>
                                      </p:cBhvr>
                                      <p:to>
                                        <p:strVal val="visible"/>
                                      </p:to>
                                    </p:set>
                                    <p:animEffect transition="in" filter="wipe(up)">
                                      <p:cBhvr>
                                        <p:cTn id="43" dur="500"/>
                                        <p:tgtEl>
                                          <p:spTgt spid="3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advAuto="0"/>
      <p:bldP spid="362500" grpId="0" autoUpdateAnimBg="0"/>
      <p:bldP spid="362502" grpId="0" autoUpdateAnimBg="0"/>
      <p:bldP spid="362503" grpId="0" autoUpdateAnimBg="0"/>
      <p:bldP spid="362505" grpId="0" autoUpdateAnimBg="0"/>
      <p:bldP spid="36250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l" eaLnBrk="1" hangingPunct="1"/>
            <a:r>
              <a:rPr lang="zh-CN" altLang="en-US" smtClean="0">
                <a:ea typeface="黑体" panose="02010609060101010101" pitchFamily="49" charset="-122"/>
              </a:rPr>
              <a:t>推论</a:t>
            </a:r>
            <a:r>
              <a:rPr lang="en-US" altLang="zh-CN" smtClean="0">
                <a:ea typeface="黑体" panose="02010609060101010101" pitchFamily="49" charset="-122"/>
              </a:rPr>
              <a:t>2</a:t>
            </a:r>
          </a:p>
        </p:txBody>
      </p:sp>
      <p:sp>
        <p:nvSpPr>
          <p:cNvPr id="67587" name="Rectangle 3"/>
          <p:cNvSpPr>
            <a:spLocks noGrp="1" noChangeArrowheads="1"/>
          </p:cNvSpPr>
          <p:nvPr>
            <p:ph idx="1"/>
          </p:nvPr>
        </p:nvSpPr>
        <p:spPr>
          <a:xfrm>
            <a:off x="1600200" y="1219200"/>
            <a:ext cx="7092950" cy="469900"/>
          </a:xfrm>
        </p:spPr>
        <p:txBody>
          <a:bodyPr/>
          <a:lstStyle/>
          <a:p>
            <a:pPr eaLnBrk="1" hangingPunct="1">
              <a:lnSpc>
                <a:spcPct val="110000"/>
              </a:lnSpc>
              <a:buClrTx/>
              <a:buFontTx/>
              <a:buNone/>
            </a:pPr>
            <a:r>
              <a:rPr lang="zh-CN" altLang="en-US" smtClean="0">
                <a:solidFill>
                  <a:srgbClr val="0000FF"/>
                </a:solidFill>
                <a:ea typeface="黑体" panose="02010609060101010101" pitchFamily="49" charset="-122"/>
                <a:sym typeface="Symbol" panose="05050102010706020507" pitchFamily="18" charset="2"/>
              </a:rPr>
              <a:t>对任意正整数</a:t>
            </a:r>
            <a:r>
              <a:rPr lang="en-US" altLang="zh-CN" smtClean="0">
                <a:solidFill>
                  <a:srgbClr val="0000FF"/>
                </a:solidFill>
                <a:ea typeface="黑体" panose="02010609060101010101" pitchFamily="49" charset="-122"/>
                <a:sym typeface="Symbol" panose="05050102010706020507" pitchFamily="18" charset="2"/>
              </a:rPr>
              <a:t>m</a:t>
            </a:r>
            <a:r>
              <a:rPr lang="zh-CN" altLang="en-US" smtClean="0">
                <a:solidFill>
                  <a:srgbClr val="0000FF"/>
                </a:solidFill>
                <a:ea typeface="黑体" panose="02010609060101010101" pitchFamily="49" charset="-122"/>
                <a:sym typeface="Symbol" panose="05050102010706020507" pitchFamily="18" charset="2"/>
              </a:rPr>
              <a:t>，有</a:t>
            </a:r>
          </a:p>
        </p:txBody>
      </p:sp>
      <p:sp>
        <p:nvSpPr>
          <p:cNvPr id="8" name="日期占位符 3"/>
          <p:cNvSpPr>
            <a:spLocks noGrp="1"/>
          </p:cNvSpPr>
          <p:nvPr>
            <p:ph type="dt" sz="quarter" idx="10"/>
          </p:nvPr>
        </p:nvSpPr>
        <p:spPr/>
        <p:txBody>
          <a:bodyPr/>
          <a:lstStyle/>
          <a:p>
            <a:pPr>
              <a:defRPr/>
            </a:pPr>
            <a:fld id="{AFCABFE3-909D-40CB-AD5A-DE23234191EC}" type="datetime1">
              <a:rPr lang="zh-CN" altLang="en-US"/>
              <a:pPr>
                <a:defRPr/>
              </a:pPr>
              <a:t>2018/12/13</a:t>
            </a:fld>
            <a:endParaRPr lang="en-US" altLang="zh-CN"/>
          </a:p>
        </p:txBody>
      </p:sp>
      <p:sp>
        <p:nvSpPr>
          <p:cNvPr id="9"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67590" name="Object 4"/>
          <p:cNvGraphicFramePr>
            <a:graphicFrameLocks noChangeAspect="1"/>
          </p:cNvGraphicFramePr>
          <p:nvPr/>
        </p:nvGraphicFramePr>
        <p:xfrm>
          <a:off x="2392363" y="1882775"/>
          <a:ext cx="4465637" cy="1452563"/>
        </p:xfrm>
        <a:graphic>
          <a:graphicData uri="http://schemas.openxmlformats.org/presentationml/2006/ole">
            <mc:AlternateContent xmlns:mc="http://schemas.openxmlformats.org/markup-compatibility/2006">
              <mc:Choice xmlns:v="urn:schemas-microsoft-com:vml" Requires="v">
                <p:oleObj spid="_x0000_s67595" name="Equation" r:id="rId4" imgW="2019246" imgH="647628" progId="Equation.3">
                  <p:embed/>
                </p:oleObj>
              </mc:Choice>
              <mc:Fallback>
                <p:oleObj name="Equation" r:id="rId4" imgW="2019246" imgH="64762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363" y="1882775"/>
                        <a:ext cx="4465637" cy="145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49" name="Rectangle 5"/>
          <p:cNvSpPr>
            <a:spLocks noChangeArrowheads="1"/>
          </p:cNvSpPr>
          <p:nvPr/>
        </p:nvSpPr>
        <p:spPr bwMode="auto">
          <a:xfrm>
            <a:off x="1219200" y="3529013"/>
            <a:ext cx="7391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solidFill>
                  <a:srgbClr val="CC00CC"/>
                </a:solidFill>
                <a:sym typeface="Symbol" panose="05050102010706020507" pitchFamily="18" charset="2"/>
              </a:rPr>
              <a:t>证明：</a:t>
            </a:r>
            <a:r>
              <a:rPr lang="zh-CN" altLang="en-US">
                <a:solidFill>
                  <a:srgbClr val="0000FF"/>
                </a:solidFill>
                <a:sym typeface="Symbol" panose="05050102010706020507" pitchFamily="18" charset="2"/>
              </a:rPr>
              <a:t>  </a:t>
            </a:r>
            <a:endParaRPr lang="zh-CN" altLang="en-US">
              <a:sym typeface="Symbol" panose="05050102010706020507" pitchFamily="18" charset="2"/>
            </a:endParaRPr>
          </a:p>
        </p:txBody>
      </p:sp>
      <p:graphicFrame>
        <p:nvGraphicFramePr>
          <p:cNvPr id="364550" name="Object 6"/>
          <p:cNvGraphicFramePr>
            <a:graphicFrameLocks noChangeAspect="1"/>
          </p:cNvGraphicFramePr>
          <p:nvPr/>
        </p:nvGraphicFramePr>
        <p:xfrm>
          <a:off x="1255713" y="4149725"/>
          <a:ext cx="7735887" cy="1030288"/>
        </p:xfrm>
        <a:graphic>
          <a:graphicData uri="http://schemas.openxmlformats.org/presentationml/2006/ole">
            <mc:AlternateContent xmlns:mc="http://schemas.openxmlformats.org/markup-compatibility/2006">
              <mc:Choice xmlns:v="urn:schemas-microsoft-com:vml" Requires="v">
                <p:oleObj spid="_x0000_s67596" name="Equation" r:id="rId6" imgW="3322320" imgH="426792" progId="Equation.3">
                  <p:embed/>
                </p:oleObj>
              </mc:Choice>
              <mc:Fallback>
                <p:oleObj name="Equation" r:id="rId6" imgW="3322320" imgH="42679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5713" y="4149725"/>
                        <a:ext cx="7735887"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51" name="Rectangle 7"/>
          <p:cNvSpPr>
            <a:spLocks noChangeArrowheads="1"/>
          </p:cNvSpPr>
          <p:nvPr/>
        </p:nvSpPr>
        <p:spPr bwMode="auto">
          <a:xfrm>
            <a:off x="1219200" y="5375275"/>
            <a:ext cx="76200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其中</a:t>
            </a:r>
            <a:r>
              <a:rPr lang="en-US" altLang="zh-CN">
                <a:sym typeface="Symbol" panose="05050102010706020507" pitchFamily="18" charset="2"/>
              </a:rPr>
              <a:t>N(0)</a:t>
            </a:r>
            <a:r>
              <a:rPr lang="zh-CN" altLang="en-US">
                <a:sym typeface="Symbol" panose="05050102010706020507" pitchFamily="18" charset="2"/>
              </a:rPr>
              <a:t>表示初始时刻</a:t>
            </a:r>
            <a:r>
              <a:rPr lang="en-US" altLang="zh-CN">
                <a:sym typeface="Symbol" panose="05050102010706020507" pitchFamily="18" charset="2"/>
              </a:rPr>
              <a:t>t=0</a:t>
            </a:r>
            <a:r>
              <a:rPr lang="zh-CN" altLang="en-US">
                <a:sym typeface="Symbol" panose="05050102010706020507" pitchFamily="18" charset="2"/>
              </a:rPr>
              <a:t>时系统中的顾客数，令</a:t>
            </a:r>
            <a:r>
              <a:rPr lang="en-US" altLang="zh-CN">
                <a:sym typeface="Symbol" panose="05050102010706020507" pitchFamily="18" charset="2"/>
              </a:rPr>
              <a:t>n→</a:t>
            </a:r>
            <a:r>
              <a:rPr lang="zh-CN" altLang="en-US">
                <a:sym typeface="Symbol" panose="05050102010706020507" pitchFamily="18" charset="2"/>
              </a:rPr>
              <a:t>，由推论</a:t>
            </a:r>
            <a:r>
              <a:rPr lang="en-US" altLang="zh-CN">
                <a:sym typeface="Symbol" panose="05050102010706020507" pitchFamily="18" charset="2"/>
              </a:rPr>
              <a:t>1</a:t>
            </a:r>
            <a:r>
              <a:rPr lang="zh-CN" altLang="en-US">
                <a:sym typeface="Symbol" panose="05050102010706020507" pitchFamily="18" charset="2"/>
              </a:rPr>
              <a:t>即得结论。</a:t>
            </a:r>
            <a:endParaRPr lang="zh-CN" altLang="en-US">
              <a:solidFill>
                <a:srgbClr val="0000FF"/>
              </a:solidFill>
              <a:sym typeface="Symbol" panose="05050102010706020507" pitchFamily="18" charset="2"/>
            </a:endParaRPr>
          </a:p>
        </p:txBody>
      </p:sp>
      <p:sp>
        <p:nvSpPr>
          <p:cNvPr id="6759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5133194F-B8D6-402B-814C-5652F8D411BC}" type="slidenum">
              <a:rPr lang="zh-CN" altLang="en-US" sz="1800">
                <a:solidFill>
                  <a:srgbClr val="00FF00"/>
                </a:solidFill>
                <a:latin typeface="宋体" panose="02010600030101010101" pitchFamily="2" charset="-122"/>
                <a:ea typeface="宋体" panose="02010600030101010101" pitchFamily="2" charset="-122"/>
              </a:rPr>
              <a:pPr/>
              <a:t>31</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9"/>
                                        </p:tgtEl>
                                        <p:attrNameLst>
                                          <p:attrName>style.visibility</p:attrName>
                                        </p:attrNameLst>
                                      </p:cBhvr>
                                      <p:to>
                                        <p:strVal val="visible"/>
                                      </p:to>
                                    </p:set>
                                    <p:anim calcmode="lin" valueType="num">
                                      <p:cBhvr additive="base">
                                        <p:cTn id="7" dur="500" fill="hold"/>
                                        <p:tgtEl>
                                          <p:spTgt spid="364549"/>
                                        </p:tgtEl>
                                        <p:attrNameLst>
                                          <p:attrName>ppt_x</p:attrName>
                                        </p:attrNameLst>
                                      </p:cBhvr>
                                      <p:tavLst>
                                        <p:tav tm="0">
                                          <p:val>
                                            <p:strVal val="#ppt_x"/>
                                          </p:val>
                                        </p:tav>
                                        <p:tav tm="100000">
                                          <p:val>
                                            <p:strVal val="#ppt_x"/>
                                          </p:val>
                                        </p:tav>
                                      </p:tavLst>
                                    </p:anim>
                                    <p:anim calcmode="lin" valueType="num">
                                      <p:cBhvr additive="base">
                                        <p:cTn id="8" dur="500" fill="hold"/>
                                        <p:tgtEl>
                                          <p:spTgt spid="36454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64550"/>
                                        </p:tgtEl>
                                        <p:attrNameLst>
                                          <p:attrName>style.visibility</p:attrName>
                                        </p:attrNameLst>
                                      </p:cBhvr>
                                      <p:to>
                                        <p:strVal val="visible"/>
                                      </p:to>
                                    </p:set>
                                    <p:anim calcmode="lin" valueType="num">
                                      <p:cBhvr additive="base">
                                        <p:cTn id="12" dur="500" fill="hold"/>
                                        <p:tgtEl>
                                          <p:spTgt spid="364550"/>
                                        </p:tgtEl>
                                        <p:attrNameLst>
                                          <p:attrName>ppt_x</p:attrName>
                                        </p:attrNameLst>
                                      </p:cBhvr>
                                      <p:tavLst>
                                        <p:tav tm="0">
                                          <p:val>
                                            <p:strVal val="#ppt_x"/>
                                          </p:val>
                                        </p:tav>
                                        <p:tav tm="100000">
                                          <p:val>
                                            <p:strVal val="#ppt_x"/>
                                          </p:val>
                                        </p:tav>
                                      </p:tavLst>
                                    </p:anim>
                                    <p:anim calcmode="lin" valueType="num">
                                      <p:cBhvr additive="base">
                                        <p:cTn id="13" dur="500" fill="hold"/>
                                        <p:tgtEl>
                                          <p:spTgt spid="36455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4551"/>
                                        </p:tgtEl>
                                        <p:attrNameLst>
                                          <p:attrName>style.visibility</p:attrName>
                                        </p:attrNameLst>
                                      </p:cBhvr>
                                      <p:to>
                                        <p:strVal val="visible"/>
                                      </p:to>
                                    </p:set>
                                    <p:anim calcmode="lin" valueType="num">
                                      <p:cBhvr additive="base">
                                        <p:cTn id="17" dur="500" fill="hold"/>
                                        <p:tgtEl>
                                          <p:spTgt spid="364551"/>
                                        </p:tgtEl>
                                        <p:attrNameLst>
                                          <p:attrName>ppt_x</p:attrName>
                                        </p:attrNameLst>
                                      </p:cBhvr>
                                      <p:tavLst>
                                        <p:tav tm="0">
                                          <p:val>
                                            <p:strVal val="#ppt_x"/>
                                          </p:val>
                                        </p:tav>
                                        <p:tav tm="100000">
                                          <p:val>
                                            <p:strVal val="#ppt_x"/>
                                          </p:val>
                                        </p:tav>
                                      </p:tavLst>
                                    </p:anim>
                                    <p:anim calcmode="lin" valueType="num">
                                      <p:cBhvr additive="base">
                                        <p:cTn id="18" dur="500" fill="hold"/>
                                        <p:tgtEl>
                                          <p:spTgt spid="364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9" grpId="0" autoUpdateAnimBg="0"/>
      <p:bldP spid="36455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说明</a:t>
            </a:r>
          </a:p>
        </p:txBody>
      </p:sp>
      <p:sp>
        <p:nvSpPr>
          <p:cNvPr id="366595" name="Rectangle 3"/>
          <p:cNvSpPr>
            <a:spLocks noGrp="1" noChangeArrowheads="1"/>
          </p:cNvSpPr>
          <p:nvPr>
            <p:ph idx="1"/>
          </p:nvPr>
        </p:nvSpPr>
        <p:spPr>
          <a:xfrm>
            <a:off x="1828800" y="1206500"/>
            <a:ext cx="7162800" cy="469900"/>
          </a:xfrm>
        </p:spPr>
        <p:txBody>
          <a:bodyPr/>
          <a:lstStyle/>
          <a:p>
            <a:pPr eaLnBrk="1" hangingPunct="1">
              <a:lnSpc>
                <a:spcPct val="110000"/>
              </a:lnSpc>
              <a:buClrTx/>
              <a:buFontTx/>
              <a:buNone/>
            </a:pPr>
            <a:r>
              <a:rPr lang="zh-CN" altLang="en-US" smtClean="0">
                <a:ea typeface="黑体" panose="02010609060101010101" pitchFamily="49" charset="-122"/>
                <a:sym typeface="Symbol" panose="05050102010706020507" pitchFamily="18" charset="2"/>
              </a:rPr>
              <a:t>推论</a:t>
            </a:r>
            <a:r>
              <a:rPr lang="en-US" altLang="zh-CN" smtClean="0">
                <a:ea typeface="黑体" panose="02010609060101010101" pitchFamily="49" charset="-122"/>
                <a:sym typeface="Symbol" panose="05050102010706020507" pitchFamily="18" charset="2"/>
              </a:rPr>
              <a:t>1</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2</a:t>
            </a:r>
            <a:r>
              <a:rPr lang="zh-CN" altLang="en-US" smtClean="0">
                <a:ea typeface="黑体" panose="02010609060101010101" pitchFamily="49" charset="-122"/>
                <a:sym typeface="Symbol" panose="05050102010706020507" pitchFamily="18" charset="2"/>
              </a:rPr>
              <a:t>表明，当</a:t>
            </a:r>
            <a:r>
              <a:rPr lang="zh-CN" altLang="en-US" smtClean="0">
                <a:ea typeface="黑体" panose="02010609060101010101" pitchFamily="49" charset="-122"/>
              </a:rPr>
              <a:t>＜</a:t>
            </a:r>
            <a:r>
              <a:rPr lang="en-US" altLang="zh-CN" smtClean="0">
                <a:ea typeface="黑体" panose="02010609060101010101" pitchFamily="49" charset="-122"/>
                <a:sym typeface="Symbol" panose="05050102010706020507" pitchFamily="18" charset="2"/>
              </a:rPr>
              <a:t>1</a:t>
            </a:r>
            <a:r>
              <a:rPr lang="zh-CN" altLang="en-US" smtClean="0">
                <a:ea typeface="黑体" panose="02010609060101010101" pitchFamily="49" charset="-122"/>
                <a:sym typeface="Symbol" panose="05050102010706020507" pitchFamily="18" charset="2"/>
              </a:rPr>
              <a:t>时，嵌入马尔可夫链</a:t>
            </a:r>
            <a:endParaRPr lang="zh-CN" altLang="en-US" smtClean="0">
              <a:solidFill>
                <a:srgbClr val="0000FF"/>
              </a:solidFill>
              <a:ea typeface="黑体" panose="02010609060101010101" pitchFamily="49" charset="-122"/>
              <a:sym typeface="Symbol" panose="05050102010706020507" pitchFamily="18" charset="2"/>
            </a:endParaRPr>
          </a:p>
        </p:txBody>
      </p:sp>
      <p:sp>
        <p:nvSpPr>
          <p:cNvPr id="5" name="日期占位符 3"/>
          <p:cNvSpPr>
            <a:spLocks noGrp="1"/>
          </p:cNvSpPr>
          <p:nvPr>
            <p:ph type="dt" sz="quarter" idx="10"/>
          </p:nvPr>
        </p:nvSpPr>
        <p:spPr/>
        <p:txBody>
          <a:bodyPr/>
          <a:lstStyle/>
          <a:p>
            <a:pPr>
              <a:defRPr/>
            </a:pPr>
            <a:fld id="{EEDF84F1-5953-46C0-826A-21EA5E3F09DC}" type="datetime1">
              <a:rPr lang="zh-CN" altLang="en-US"/>
              <a:pPr>
                <a:defRPr/>
              </a:pPr>
              <a:t>2018/12/13</a:t>
            </a:fld>
            <a:endParaRPr lang="en-US" altLang="zh-CN"/>
          </a:p>
        </p:txBody>
      </p:sp>
      <p:sp>
        <p:nvSpPr>
          <p:cNvPr id="6"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66596" name="Rectangle 4"/>
          <p:cNvSpPr>
            <a:spLocks noChangeArrowheads="1"/>
          </p:cNvSpPr>
          <p:nvPr/>
        </p:nvSpPr>
        <p:spPr bwMode="auto">
          <a:xfrm>
            <a:off x="1066800" y="1643063"/>
            <a:ext cx="7848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a:sym typeface="Symbol" panose="05050102010706020507" pitchFamily="18" charset="2"/>
              </a:rPr>
              <a:t>的</a:t>
            </a:r>
            <a:r>
              <a:rPr lang="en-US" altLang="zh-CN">
                <a:sym typeface="Symbol" panose="05050102010706020507" pitchFamily="18" charset="2"/>
              </a:rPr>
              <a:t>n</a:t>
            </a:r>
            <a:r>
              <a:rPr lang="zh-CN" altLang="en-US">
                <a:sym typeface="Symbol" panose="05050102010706020507" pitchFamily="18" charset="2"/>
              </a:rPr>
              <a:t>步转移概率的极限总存在、为正、不依赖于初始状态，即为平稳分布；当</a:t>
            </a:r>
            <a:r>
              <a:rPr lang="en-US" altLang="zh-CN">
                <a:sym typeface="Symbol" panose="05050102010706020507" pitchFamily="18" charset="2"/>
              </a:rPr>
              <a:t>1</a:t>
            </a:r>
            <a:r>
              <a:rPr lang="zh-CN" altLang="en-US">
                <a:sym typeface="Symbol" panose="05050102010706020507" pitchFamily="18" charset="2"/>
              </a:rPr>
              <a:t>时，不论怎样大的正整数</a:t>
            </a:r>
            <a:r>
              <a:rPr lang="en-US" altLang="zh-CN">
                <a:sym typeface="Symbol" panose="05050102010706020507" pitchFamily="18" charset="2"/>
              </a:rPr>
              <a:t>m</a:t>
            </a:r>
            <a:r>
              <a:rPr lang="zh-CN" altLang="en-US">
                <a:sym typeface="Symbol" panose="05050102010706020507" pitchFamily="18" charset="2"/>
              </a:rPr>
              <a:t>，第</a:t>
            </a:r>
            <a:r>
              <a:rPr lang="en-US" altLang="zh-CN">
                <a:sym typeface="Symbol" panose="05050102010706020507" pitchFamily="18" charset="2"/>
              </a:rPr>
              <a:t>n</a:t>
            </a:r>
            <a:r>
              <a:rPr lang="zh-CN" altLang="en-US">
                <a:sym typeface="Symbol" panose="05050102010706020507" pitchFamily="18" charset="2"/>
              </a:rPr>
              <a:t>个顾客服务完毕离开系统时留在系统中的顾客数</a:t>
            </a:r>
            <a:r>
              <a:rPr lang="zh-CN" altLang="en-US"/>
              <a:t>≤</a:t>
            </a:r>
            <a:r>
              <a:rPr lang="en-US" altLang="zh-CN"/>
              <a:t>m</a:t>
            </a:r>
            <a:r>
              <a:rPr lang="zh-CN" altLang="en-US"/>
              <a:t>的概率总趋于</a:t>
            </a:r>
            <a:r>
              <a:rPr lang="en-US" altLang="zh-CN"/>
              <a:t>0(n</a:t>
            </a:r>
            <a:r>
              <a:rPr lang="en-US" altLang="zh-CN">
                <a:sym typeface="Symbol" panose="05050102010706020507" pitchFamily="18" charset="2"/>
              </a:rPr>
              <a:t>→</a:t>
            </a:r>
            <a:r>
              <a:rPr lang="en-US" altLang="zh-CN"/>
              <a:t>)</a:t>
            </a:r>
            <a:r>
              <a:rPr lang="zh-CN" altLang="en-US"/>
              <a:t>，这说明对长越来越长，系统达不到统计平衡。另外也可证明：若</a:t>
            </a: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，则</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为零常返；</a:t>
            </a:r>
            <a:r>
              <a:rPr lang="zh-CN" altLang="en-US"/>
              <a:t>若</a:t>
            </a:r>
            <a:r>
              <a:rPr lang="zh-CN" altLang="en-US">
                <a:sym typeface="Symbol" panose="05050102010706020507" pitchFamily="18" charset="2"/>
              </a:rPr>
              <a:t></a:t>
            </a:r>
            <a:r>
              <a:rPr lang="zh-CN" altLang="en-US"/>
              <a:t>＞</a:t>
            </a:r>
            <a:r>
              <a:rPr lang="en-US" altLang="zh-CN"/>
              <a:t>1</a:t>
            </a:r>
            <a:r>
              <a:rPr lang="zh-CN" altLang="en-US"/>
              <a:t>，则</a:t>
            </a:r>
            <a:r>
              <a:rPr lang="en-US" altLang="zh-CN">
                <a:sym typeface="Symbol" panose="05050102010706020507" pitchFamily="18" charset="2"/>
              </a:rPr>
              <a:t>{N</a:t>
            </a:r>
            <a:r>
              <a:rPr lang="en-US" altLang="zh-CN" baseline="-25000">
                <a:sym typeface="Symbol" panose="05050102010706020507" pitchFamily="18" charset="2"/>
              </a:rPr>
              <a:t>n</a:t>
            </a:r>
            <a:r>
              <a:rPr lang="en-US" altLang="zh-CN" baseline="30000">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n≥1}</a:t>
            </a:r>
            <a:r>
              <a:rPr lang="zh-CN" altLang="en-US">
                <a:sym typeface="Symbol" panose="05050102010706020507" pitchFamily="18" charset="2"/>
              </a:rPr>
              <a:t>为非常返。两者的区别在于：当＝</a:t>
            </a:r>
            <a:r>
              <a:rPr lang="en-US" altLang="zh-CN">
                <a:sym typeface="Symbol" panose="05050102010706020507" pitchFamily="18" charset="2"/>
              </a:rPr>
              <a:t>1</a:t>
            </a:r>
            <a:r>
              <a:rPr lang="zh-CN" altLang="en-US">
                <a:sym typeface="Symbol" panose="05050102010706020507" pitchFamily="18" charset="2"/>
              </a:rPr>
              <a:t>时，系统始终不空的概率为</a:t>
            </a:r>
            <a:r>
              <a:rPr lang="en-US" altLang="zh-CN">
                <a:sym typeface="Symbol" panose="05050102010706020507" pitchFamily="18" charset="2"/>
              </a:rPr>
              <a:t>0</a:t>
            </a:r>
            <a:r>
              <a:rPr lang="zh-CN" altLang="en-US">
                <a:sym typeface="Symbol" panose="05050102010706020507" pitchFamily="18" charset="2"/>
              </a:rPr>
              <a:t>；</a:t>
            </a:r>
            <a:r>
              <a:rPr lang="zh-CN" altLang="en-US"/>
              <a:t>当</a:t>
            </a:r>
            <a:r>
              <a:rPr lang="zh-CN" altLang="en-US">
                <a:sym typeface="Symbol" panose="05050102010706020507" pitchFamily="18" charset="2"/>
              </a:rPr>
              <a:t></a:t>
            </a:r>
            <a:r>
              <a:rPr lang="zh-CN" altLang="en-US"/>
              <a:t>＞</a:t>
            </a:r>
            <a:r>
              <a:rPr lang="en-US" altLang="zh-CN"/>
              <a:t>1</a:t>
            </a:r>
            <a:r>
              <a:rPr lang="zh-CN" altLang="en-US"/>
              <a:t>时，</a:t>
            </a:r>
            <a:r>
              <a:rPr lang="zh-CN" altLang="en-US">
                <a:sym typeface="Symbol" panose="05050102010706020507" pitchFamily="18" charset="2"/>
              </a:rPr>
              <a:t>系统始终不空的概率为正。</a:t>
            </a:r>
          </a:p>
        </p:txBody>
      </p:sp>
      <p:sp>
        <p:nvSpPr>
          <p:cNvPr id="6963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343D89BE-B6B1-4231-B91E-A268FBD055A8}" type="slidenum">
              <a:rPr lang="zh-CN" altLang="en-US" sz="1800">
                <a:solidFill>
                  <a:srgbClr val="00FF00"/>
                </a:solidFill>
                <a:latin typeface="宋体" panose="02010600030101010101" pitchFamily="2" charset="-122"/>
                <a:ea typeface="宋体" panose="02010600030101010101" pitchFamily="2" charset="-122"/>
              </a:rPr>
              <a:pPr/>
              <a:t>32</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wipe(up)">
                                      <p:cBhvr>
                                        <p:cTn id="7" dur="500"/>
                                        <p:tgtEl>
                                          <p:spTgt spid="36659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6596"/>
                                        </p:tgtEl>
                                        <p:attrNameLst>
                                          <p:attrName>style.visibility</p:attrName>
                                        </p:attrNameLst>
                                      </p:cBhvr>
                                      <p:to>
                                        <p:strVal val="visible"/>
                                      </p:to>
                                    </p:set>
                                    <p:animEffect transition="in" filter="wipe(up)">
                                      <p:cBhvr>
                                        <p:cTn id="11"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advAuto="0"/>
      <p:bldP spid="36659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推论</a:t>
            </a:r>
            <a:r>
              <a:rPr lang="en-US" altLang="zh-CN" smtClean="0">
                <a:ea typeface="黑体" panose="02010609060101010101" pitchFamily="49" charset="-122"/>
              </a:rPr>
              <a:t>3</a:t>
            </a:r>
          </a:p>
        </p:txBody>
      </p:sp>
      <p:sp>
        <p:nvSpPr>
          <p:cNvPr id="368643" name="Rectangle 3"/>
          <p:cNvSpPr>
            <a:spLocks noGrp="1" noChangeArrowheads="1"/>
          </p:cNvSpPr>
          <p:nvPr>
            <p:ph idx="1"/>
          </p:nvPr>
        </p:nvSpPr>
        <p:spPr>
          <a:xfrm>
            <a:off x="1595438" y="1143000"/>
            <a:ext cx="7092950" cy="469900"/>
          </a:xfrm>
        </p:spPr>
        <p:txBody>
          <a:bodyPr/>
          <a:lstStyle/>
          <a:p>
            <a:pPr eaLnBrk="1" hangingPunct="1">
              <a:lnSpc>
                <a:spcPct val="110000"/>
              </a:lnSpc>
              <a:buClrTx/>
              <a:buFontTx/>
              <a:buNone/>
            </a:pPr>
            <a:r>
              <a:rPr lang="zh-CN" altLang="en-US" smtClean="0">
                <a:solidFill>
                  <a:srgbClr val="0000FF"/>
                </a:solidFill>
                <a:ea typeface="黑体" panose="02010609060101010101" pitchFamily="49" charset="-122"/>
                <a:sym typeface="Symbol" panose="05050102010706020507" pitchFamily="18" charset="2"/>
              </a:rPr>
              <a:t>对</a:t>
            </a:r>
            <a:r>
              <a:rPr lang="en-US" altLang="zh-CN" smtClean="0">
                <a:solidFill>
                  <a:srgbClr val="0000FF"/>
                </a:solidFill>
                <a:ea typeface="黑体" panose="02010609060101010101" pitchFamily="49" charset="-122"/>
                <a:sym typeface="Symbol" panose="05050102010706020507" pitchFamily="18" charset="2"/>
              </a:rPr>
              <a:t>M/G/1/</a:t>
            </a:r>
            <a:r>
              <a:rPr lang="zh-CN" altLang="en-US" smtClean="0">
                <a:solidFill>
                  <a:srgbClr val="0000FF"/>
                </a:solidFill>
                <a:ea typeface="黑体" panose="02010609060101010101" pitchFamily="49" charset="-122"/>
                <a:sym typeface="Symbol" panose="05050102010706020507" pitchFamily="18" charset="2"/>
              </a:rPr>
              <a:t>排队系统，若＝</a:t>
            </a:r>
            <a:r>
              <a:rPr lang="en-US" altLang="zh-CN" smtClean="0">
                <a:solidFill>
                  <a:srgbClr val="0000FF"/>
                </a:solidFill>
                <a:ea typeface="黑体" panose="02010609060101010101" pitchFamily="49" charset="-122"/>
                <a:sym typeface="Symbol" panose="05050102010706020507" pitchFamily="18" charset="2"/>
              </a:rPr>
              <a:t>/</a:t>
            </a:r>
            <a:r>
              <a:rPr lang="zh-CN" altLang="en-US" smtClean="0">
                <a:solidFill>
                  <a:srgbClr val="0000FF"/>
                </a:solidFill>
                <a:ea typeface="黑体" panose="02010609060101010101" pitchFamily="49" charset="-122"/>
              </a:rPr>
              <a:t>＜</a:t>
            </a:r>
            <a:r>
              <a:rPr lang="en-US" altLang="zh-CN" smtClean="0">
                <a:solidFill>
                  <a:srgbClr val="0000FF"/>
                </a:solidFill>
                <a:ea typeface="黑体" panose="02010609060101010101" pitchFamily="49" charset="-122"/>
                <a:sym typeface="Symbol" panose="05050102010706020507" pitchFamily="18" charset="2"/>
              </a:rPr>
              <a:t>1</a:t>
            </a:r>
            <a:r>
              <a:rPr lang="zh-CN" altLang="en-US" smtClean="0">
                <a:solidFill>
                  <a:srgbClr val="0000FF"/>
                </a:solidFill>
                <a:ea typeface="黑体" panose="02010609060101010101" pitchFamily="49" charset="-122"/>
                <a:sym typeface="Symbol" panose="05050102010706020507" pitchFamily="18" charset="2"/>
              </a:rPr>
              <a:t>，则平稳</a:t>
            </a:r>
          </a:p>
        </p:txBody>
      </p:sp>
      <p:sp>
        <p:nvSpPr>
          <p:cNvPr id="9" name="日期占位符 3"/>
          <p:cNvSpPr>
            <a:spLocks noGrp="1"/>
          </p:cNvSpPr>
          <p:nvPr>
            <p:ph type="dt" sz="quarter" idx="10"/>
          </p:nvPr>
        </p:nvSpPr>
        <p:spPr/>
        <p:txBody>
          <a:bodyPr/>
          <a:lstStyle/>
          <a:p>
            <a:pPr>
              <a:defRPr/>
            </a:pPr>
            <a:fld id="{7D1813A1-4D82-4CB2-B100-17EC000B0FAF}" type="datetime1">
              <a:rPr lang="zh-CN" altLang="en-US"/>
              <a:pPr>
                <a:defRPr/>
              </a:pPr>
              <a:t>2018/12/13</a:t>
            </a:fld>
            <a:endParaRPr lang="en-US" altLang="zh-CN"/>
          </a:p>
        </p:txBody>
      </p:sp>
      <p:sp>
        <p:nvSpPr>
          <p:cNvPr id="10"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368644" name="Rectangle 4"/>
          <p:cNvSpPr>
            <a:spLocks noChangeArrowheads="1"/>
          </p:cNvSpPr>
          <p:nvPr/>
        </p:nvSpPr>
        <p:spPr bwMode="auto">
          <a:xfrm>
            <a:off x="990600" y="184785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solidFill>
                  <a:srgbClr val="0000FF"/>
                </a:solidFill>
                <a:sym typeface="Symbol" panose="05050102010706020507" pitchFamily="18" charset="2"/>
              </a:rPr>
              <a:t>分布</a:t>
            </a:r>
            <a:r>
              <a:rPr lang="en-US" altLang="zh-CN">
                <a:solidFill>
                  <a:srgbClr val="0000FF"/>
                </a:solidFill>
                <a:sym typeface="Symbol" panose="05050102010706020507" pitchFamily="18" charset="2"/>
              </a:rPr>
              <a:t>{p</a:t>
            </a:r>
            <a:r>
              <a:rPr lang="en-US" altLang="zh-CN" baseline="-25000">
                <a:solidFill>
                  <a:srgbClr val="0000FF"/>
                </a:solidFill>
                <a:sym typeface="Symbol" panose="05050102010706020507" pitchFamily="18" charset="2"/>
              </a:rPr>
              <a:t>j</a:t>
            </a:r>
            <a:r>
              <a:rPr lang="en-US" altLang="zh-CN" baseline="30000">
                <a:solidFill>
                  <a:srgbClr val="0000FF"/>
                </a:solidFill>
                <a:sym typeface="Symbol" panose="05050102010706020507" pitchFamily="18" charset="2"/>
              </a:rPr>
              <a:t>+</a:t>
            </a:r>
            <a:r>
              <a:rPr lang="zh-CN" altLang="en-US">
                <a:solidFill>
                  <a:srgbClr val="0000FF"/>
                </a:solidFill>
                <a:sym typeface="Symbol" panose="05050102010706020507" pitchFamily="18" charset="2"/>
              </a:rPr>
              <a:t>，</a:t>
            </a:r>
            <a:r>
              <a:rPr lang="en-US" altLang="zh-CN">
                <a:solidFill>
                  <a:srgbClr val="0000FF"/>
                </a:solidFill>
                <a:sym typeface="Symbol" panose="05050102010706020507" pitchFamily="18" charset="2"/>
              </a:rPr>
              <a:t>j≥0}</a:t>
            </a:r>
            <a:r>
              <a:rPr lang="zh-CN" altLang="en-US">
                <a:solidFill>
                  <a:srgbClr val="0000FF"/>
                </a:solidFill>
                <a:sym typeface="Symbol" panose="05050102010706020507" pitchFamily="18" charset="2"/>
              </a:rPr>
              <a:t>的母函数为</a:t>
            </a:r>
          </a:p>
        </p:txBody>
      </p:sp>
      <p:graphicFrame>
        <p:nvGraphicFramePr>
          <p:cNvPr id="368645" name="Object 5"/>
          <p:cNvGraphicFramePr>
            <a:graphicFrameLocks noChangeAspect="1"/>
          </p:cNvGraphicFramePr>
          <p:nvPr/>
        </p:nvGraphicFramePr>
        <p:xfrm>
          <a:off x="2133600" y="2601913"/>
          <a:ext cx="5976938" cy="949325"/>
        </p:xfrm>
        <a:graphic>
          <a:graphicData uri="http://schemas.openxmlformats.org/presentationml/2006/ole">
            <mc:AlternateContent xmlns:mc="http://schemas.openxmlformats.org/markup-compatibility/2006">
              <mc:Choice xmlns:v="urn:schemas-microsoft-com:vml" Requires="v">
                <p:oleObj spid="_x0000_s71692" name="Equation" r:id="rId4" imgW="2705154" imgH="419028" progId="Equation.3">
                  <p:embed/>
                </p:oleObj>
              </mc:Choice>
              <mc:Fallback>
                <p:oleObj name="Equation" r:id="rId4" imgW="2705154" imgH="41902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601913"/>
                        <a:ext cx="5976938"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46" name="Rectangle 6"/>
          <p:cNvSpPr>
            <a:spLocks noChangeArrowheads="1"/>
          </p:cNvSpPr>
          <p:nvPr/>
        </p:nvSpPr>
        <p:spPr bwMode="auto">
          <a:xfrm>
            <a:off x="1066800" y="3786188"/>
            <a:ext cx="7848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solidFill>
                  <a:srgbClr val="0000FF"/>
                </a:solidFill>
                <a:sym typeface="Symbol" panose="05050102010706020507" pitchFamily="18" charset="2"/>
              </a:rPr>
              <a:t>其中  </a:t>
            </a:r>
          </a:p>
        </p:txBody>
      </p:sp>
      <p:graphicFrame>
        <p:nvGraphicFramePr>
          <p:cNvPr id="368647" name="Object 7"/>
          <p:cNvGraphicFramePr>
            <a:graphicFrameLocks noChangeAspect="1"/>
          </p:cNvGraphicFramePr>
          <p:nvPr/>
        </p:nvGraphicFramePr>
        <p:xfrm>
          <a:off x="1066800" y="4448175"/>
          <a:ext cx="6591300" cy="725488"/>
        </p:xfrm>
        <a:graphic>
          <a:graphicData uri="http://schemas.openxmlformats.org/presentationml/2006/ole">
            <mc:AlternateContent xmlns:mc="http://schemas.openxmlformats.org/markup-compatibility/2006">
              <mc:Choice xmlns:v="urn:schemas-microsoft-com:vml" Requires="v">
                <p:oleObj spid="_x0000_s71693" name="Equation" r:id="rId6" imgW="2979474" imgH="312492" progId="Equation.3">
                  <p:embed/>
                </p:oleObj>
              </mc:Choice>
              <mc:Fallback>
                <p:oleObj name="Equation" r:id="rId6" imgW="2979474" imgH="31249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448175"/>
                        <a:ext cx="659130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48" name="Object 8"/>
          <p:cNvGraphicFramePr>
            <a:graphicFrameLocks noChangeAspect="1"/>
          </p:cNvGraphicFramePr>
          <p:nvPr/>
        </p:nvGraphicFramePr>
        <p:xfrm>
          <a:off x="2676525" y="5410200"/>
          <a:ext cx="6086475" cy="1035050"/>
        </p:xfrm>
        <a:graphic>
          <a:graphicData uri="http://schemas.openxmlformats.org/presentationml/2006/ole">
            <mc:AlternateContent xmlns:mc="http://schemas.openxmlformats.org/markup-compatibility/2006">
              <mc:Choice xmlns:v="urn:schemas-microsoft-com:vml" Requires="v">
                <p:oleObj spid="_x0000_s71694" name="Equation" r:id="rId8" imgW="2750766" imgH="457200" progId="Equation.3">
                  <p:embed/>
                </p:oleObj>
              </mc:Choice>
              <mc:Fallback>
                <p:oleObj name="Equation" r:id="rId8" imgW="2750766" imgH="457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6525" y="5410200"/>
                        <a:ext cx="6086475"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5CFFE6D0-448E-43B4-A8C1-BE21831CDFA4}" type="slidenum">
              <a:rPr lang="zh-CN" altLang="en-US" sz="1800">
                <a:solidFill>
                  <a:srgbClr val="00FF00"/>
                </a:solidFill>
                <a:latin typeface="宋体" panose="02010600030101010101" pitchFamily="2" charset="-122"/>
                <a:ea typeface="宋体" panose="02010600030101010101" pitchFamily="2" charset="-122"/>
              </a:rPr>
              <a:pPr/>
              <a:t>33</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wipe(up)">
                                      <p:cBhvr>
                                        <p:cTn id="7" dur="500"/>
                                        <p:tgtEl>
                                          <p:spTgt spid="36864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8644"/>
                                        </p:tgtEl>
                                        <p:attrNameLst>
                                          <p:attrName>style.visibility</p:attrName>
                                        </p:attrNameLst>
                                      </p:cBhvr>
                                      <p:to>
                                        <p:strVal val="visible"/>
                                      </p:to>
                                    </p:set>
                                    <p:animEffect transition="in" filter="wipe(up)">
                                      <p:cBhvr>
                                        <p:cTn id="11" dur="500"/>
                                        <p:tgtEl>
                                          <p:spTgt spid="36864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8645"/>
                                        </p:tgtEl>
                                        <p:attrNameLst>
                                          <p:attrName>style.visibility</p:attrName>
                                        </p:attrNameLst>
                                      </p:cBhvr>
                                      <p:to>
                                        <p:strVal val="visible"/>
                                      </p:to>
                                    </p:set>
                                    <p:animEffect transition="in" filter="wipe(up)">
                                      <p:cBhvr>
                                        <p:cTn id="15" dur="500"/>
                                        <p:tgtEl>
                                          <p:spTgt spid="368645"/>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8646"/>
                                        </p:tgtEl>
                                        <p:attrNameLst>
                                          <p:attrName>style.visibility</p:attrName>
                                        </p:attrNameLst>
                                      </p:cBhvr>
                                      <p:to>
                                        <p:strVal val="visible"/>
                                      </p:to>
                                    </p:set>
                                    <p:animEffect transition="in" filter="wipe(up)">
                                      <p:cBhvr>
                                        <p:cTn id="19" dur="500"/>
                                        <p:tgtEl>
                                          <p:spTgt spid="368646"/>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68647"/>
                                        </p:tgtEl>
                                        <p:attrNameLst>
                                          <p:attrName>style.visibility</p:attrName>
                                        </p:attrNameLst>
                                      </p:cBhvr>
                                      <p:to>
                                        <p:strVal val="visible"/>
                                      </p:to>
                                    </p:set>
                                    <p:animEffect transition="in" filter="wipe(up)">
                                      <p:cBhvr>
                                        <p:cTn id="23" dur="500"/>
                                        <p:tgtEl>
                                          <p:spTgt spid="368647"/>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8648"/>
                                        </p:tgtEl>
                                        <p:attrNameLst>
                                          <p:attrName>style.visibility</p:attrName>
                                        </p:attrNameLst>
                                      </p:cBhvr>
                                      <p:to>
                                        <p:strVal val="visible"/>
                                      </p:to>
                                    </p:set>
                                    <p:animEffect transition="in" filter="wipe(up)">
                                      <p:cBhvr>
                                        <p:cTn id="27" dur="500"/>
                                        <p:tgtEl>
                                          <p:spTgt spid="36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advAuto="0"/>
      <p:bldP spid="368644" grpId="0" autoUpdateAnimBg="0"/>
      <p:bldP spid="36864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219200" y="339725"/>
            <a:ext cx="7467600" cy="615950"/>
          </a:xfrm>
        </p:spPr>
        <p:txBody>
          <a:bodyPr/>
          <a:lstStyle/>
          <a:p>
            <a:pPr eaLnBrk="1" hangingPunct="1">
              <a:defRPr/>
            </a:pPr>
            <a:r>
              <a:rPr lang="en-US" altLang="zh-CN" kern="1200" dirty="0" smtClean="0">
                <a:ea typeface="黑体" panose="02010609060101010101" pitchFamily="49" charset="-122"/>
                <a:cs typeface="Times New Roman" panose="02020603050405020304" pitchFamily="18" charset="0"/>
                <a:sym typeface="Symbol" panose="05050102010706020507" pitchFamily="18" charset="2"/>
              </a:rPr>
              <a:t>{</a:t>
            </a:r>
            <a:r>
              <a:rPr lang="en-US" altLang="zh-CN" kern="1200" dirty="0" err="1">
                <a:ea typeface="黑体" panose="02010609060101010101" pitchFamily="49" charset="-122"/>
                <a:cs typeface="Times New Roman" panose="02020603050405020304" pitchFamily="18" charset="0"/>
                <a:sym typeface="Symbol" panose="05050102010706020507" pitchFamily="18" charset="2"/>
              </a:rPr>
              <a:t>N</a:t>
            </a:r>
            <a:r>
              <a:rPr lang="en-US" altLang="zh-CN" kern="1200" baseline="-25000" dirty="0" err="1">
                <a:ea typeface="黑体" panose="02010609060101010101" pitchFamily="49" charset="-122"/>
                <a:cs typeface="Times New Roman" panose="02020603050405020304" pitchFamily="18" charset="0"/>
                <a:sym typeface="Symbol" panose="05050102010706020507" pitchFamily="18" charset="2"/>
              </a:rPr>
              <a:t>n</a:t>
            </a:r>
            <a:r>
              <a:rPr lang="en-US" altLang="zh-CN" kern="1200" baseline="30000" dirty="0">
                <a:ea typeface="黑体" panose="02010609060101010101" pitchFamily="49" charset="-122"/>
                <a:cs typeface="Times New Roman" panose="02020603050405020304" pitchFamily="18" charset="0"/>
                <a:sym typeface="Symbol" panose="05050102010706020507" pitchFamily="18" charset="2"/>
              </a:rPr>
              <a:t>+</a:t>
            </a:r>
            <a:r>
              <a:rPr lang="zh-CN" altLang="en-US" kern="1200" dirty="0">
                <a:ea typeface="黑体" panose="02010609060101010101" pitchFamily="49" charset="-122"/>
                <a:cs typeface="Times New Roman" panose="02020603050405020304" pitchFamily="18" charset="0"/>
                <a:sym typeface="Symbol" panose="05050102010706020507" pitchFamily="18" charset="2"/>
              </a:rPr>
              <a:t>，</a:t>
            </a:r>
            <a:r>
              <a:rPr lang="en-US" altLang="zh-CN" kern="1200" dirty="0">
                <a:ea typeface="黑体" panose="02010609060101010101" pitchFamily="49" charset="-122"/>
                <a:cs typeface="Times New Roman" panose="02020603050405020304" pitchFamily="18" charset="0"/>
                <a:sym typeface="Symbol" panose="05050102010706020507" pitchFamily="18" charset="2"/>
              </a:rPr>
              <a:t>n≥1} </a:t>
            </a:r>
            <a:r>
              <a:rPr lang="zh-CN" altLang="en-US" kern="1200" dirty="0" smtClean="0">
                <a:ea typeface="黑体" panose="02010609060101010101" pitchFamily="49" charset="-122"/>
                <a:cs typeface="Times New Roman" panose="02020603050405020304" pitchFamily="18" charset="0"/>
                <a:sym typeface="Symbol" panose="05050102010706020507" pitchFamily="18" charset="2"/>
              </a:rPr>
              <a:t>的</a:t>
            </a:r>
            <a:r>
              <a:rPr lang="zh-CN" altLang="en-US" dirty="0" smtClean="0">
                <a:ea typeface="黑体" panose="02010609060101010101" pitchFamily="49" charset="-122"/>
                <a:sym typeface="Symbol" panose="05050102010706020507" pitchFamily="18" charset="2"/>
              </a:rPr>
              <a:t>平均对长</a:t>
            </a:r>
            <a:endParaRPr lang="zh-CN" altLang="en-US" dirty="0" smtClean="0">
              <a:ea typeface="黑体" panose="02010609060101010101" pitchFamily="49" charset="-122"/>
            </a:endParaRPr>
          </a:p>
        </p:txBody>
      </p:sp>
      <p:sp>
        <p:nvSpPr>
          <p:cNvPr id="444419" name="Rectangle 3"/>
          <p:cNvSpPr>
            <a:spLocks noGrp="1" noChangeArrowheads="1"/>
          </p:cNvSpPr>
          <p:nvPr>
            <p:ph idx="1"/>
          </p:nvPr>
        </p:nvSpPr>
        <p:spPr>
          <a:xfrm>
            <a:off x="1143000" y="1203325"/>
            <a:ext cx="7543800" cy="1550988"/>
          </a:xfrm>
        </p:spPr>
        <p:txBody>
          <a:bodyPr/>
          <a:lstStyle/>
          <a:p>
            <a:pPr marL="0" indent="719138">
              <a:buClrTx/>
              <a:buFontTx/>
              <a:buNone/>
            </a:pPr>
            <a:r>
              <a:rPr lang="zh-CN" altLang="en-US" smtClean="0">
                <a:ea typeface="黑体" panose="02010609060101010101" pitchFamily="49" charset="-122"/>
                <a:sym typeface="Symbol" panose="05050102010706020507" pitchFamily="18" charset="2"/>
              </a:rPr>
              <a:t>前面，我们讨论了队长过程</a:t>
            </a:r>
            <a:r>
              <a:rPr lang="en-US" altLang="zh-CN" smtClean="0">
                <a:ea typeface="黑体" panose="02010609060101010101" pitchFamily="49" charset="-122"/>
                <a:sym typeface="Symbol" panose="05050102010706020507" pitchFamily="18" charset="2"/>
              </a:rPr>
              <a:t>{N(t)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t≥0}</a:t>
            </a:r>
            <a:r>
              <a:rPr lang="zh-CN" altLang="en-US" smtClean="0">
                <a:ea typeface="黑体" panose="02010609060101010101" pitchFamily="49" charset="-122"/>
                <a:sym typeface="Symbol" panose="05050102010706020507" pitchFamily="18" charset="2"/>
              </a:rPr>
              <a:t>的嵌入过程</a:t>
            </a:r>
            <a:r>
              <a:rPr lang="en-US" altLang="zh-CN" smtClean="0">
                <a:ea typeface="黑体" panose="02010609060101010101" pitchFamily="49" charset="-122"/>
                <a:sym typeface="Symbol" panose="05050102010706020507" pitchFamily="18" charset="2"/>
              </a:rPr>
              <a:t>{N</a:t>
            </a:r>
            <a:r>
              <a:rPr lang="en-US" altLang="zh-CN" baseline="-25000" smtClean="0">
                <a:ea typeface="黑体" panose="02010609060101010101" pitchFamily="49" charset="-122"/>
                <a:sym typeface="Symbol" panose="05050102010706020507" pitchFamily="18" charset="2"/>
              </a:rPr>
              <a:t>n</a:t>
            </a:r>
            <a:r>
              <a:rPr lang="en-US" altLang="zh-CN" baseline="30000" smtClean="0">
                <a:ea typeface="黑体" panose="02010609060101010101" pitchFamily="49" charset="-122"/>
                <a:sym typeface="Symbol" panose="05050102010706020507" pitchFamily="18" charset="2"/>
              </a:rPr>
              <a:t>+</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n≥1}</a:t>
            </a:r>
            <a:r>
              <a:rPr lang="zh-CN" altLang="en-US" smtClean="0">
                <a:ea typeface="黑体" panose="02010609060101010101" pitchFamily="49" charset="-122"/>
                <a:sym typeface="Symbol" panose="05050102010706020507" pitchFamily="18" charset="2"/>
              </a:rPr>
              <a:t>的平稳分布。</a:t>
            </a:r>
          </a:p>
          <a:p>
            <a:pPr marL="0" indent="719138">
              <a:buClrTx/>
              <a:buFontTx/>
              <a:buNone/>
            </a:pPr>
            <a:r>
              <a:rPr lang="zh-CN" altLang="en-US" smtClean="0">
                <a:ea typeface="黑体" panose="02010609060101010101" pitchFamily="49" charset="-122"/>
                <a:sym typeface="Symbol" panose="05050102010706020507" pitchFamily="18" charset="2"/>
              </a:rPr>
              <a:t>平均队长为</a:t>
            </a:r>
          </a:p>
        </p:txBody>
      </p:sp>
      <p:sp>
        <p:nvSpPr>
          <p:cNvPr id="9" name="日期占位符 3"/>
          <p:cNvSpPr>
            <a:spLocks noGrp="1"/>
          </p:cNvSpPr>
          <p:nvPr>
            <p:ph type="dt" sz="quarter" idx="10"/>
          </p:nvPr>
        </p:nvSpPr>
        <p:spPr/>
        <p:txBody>
          <a:bodyPr/>
          <a:lstStyle/>
          <a:p>
            <a:pPr>
              <a:defRPr/>
            </a:pPr>
            <a:fld id="{A826640E-5BAB-454C-BD1C-7E14A1B709E7}" type="datetime1">
              <a:rPr lang="zh-CN" altLang="en-US"/>
              <a:pPr>
                <a:defRPr/>
              </a:pPr>
              <a:t>2018/12/13</a:t>
            </a:fld>
            <a:endParaRPr lang="en-US" altLang="zh-CN"/>
          </a:p>
        </p:txBody>
      </p:sp>
      <p:sp>
        <p:nvSpPr>
          <p:cNvPr id="10"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graphicFrame>
        <p:nvGraphicFramePr>
          <p:cNvPr id="444421" name="Object 5"/>
          <p:cNvGraphicFramePr>
            <a:graphicFrameLocks noChangeAspect="1"/>
          </p:cNvGraphicFramePr>
          <p:nvPr/>
        </p:nvGraphicFramePr>
        <p:xfrm>
          <a:off x="1752600" y="2814638"/>
          <a:ext cx="6092825" cy="938212"/>
        </p:xfrm>
        <a:graphic>
          <a:graphicData uri="http://schemas.openxmlformats.org/presentationml/2006/ole">
            <mc:AlternateContent xmlns:mc="http://schemas.openxmlformats.org/markup-compatibility/2006">
              <mc:Choice xmlns:v="urn:schemas-microsoft-com:vml" Requires="v">
                <p:oleObj spid="_x0000_s73739" name="Equation" r:id="rId4" imgW="3048000" imgH="469900" progId="Equation.3">
                  <p:embed/>
                </p:oleObj>
              </mc:Choice>
              <mc:Fallback>
                <p:oleObj name="Equation" r:id="rId4" imgW="3048000" imgH="469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814638"/>
                        <a:ext cx="6092825"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4422" name="Object 6"/>
          <p:cNvGraphicFramePr>
            <a:graphicFrameLocks noChangeAspect="1"/>
          </p:cNvGraphicFramePr>
          <p:nvPr/>
        </p:nvGraphicFramePr>
        <p:xfrm>
          <a:off x="2082800" y="3875088"/>
          <a:ext cx="6804025" cy="989012"/>
        </p:xfrm>
        <a:graphic>
          <a:graphicData uri="http://schemas.openxmlformats.org/presentationml/2006/ole">
            <mc:AlternateContent xmlns:mc="http://schemas.openxmlformats.org/markup-compatibility/2006">
              <mc:Choice xmlns:v="urn:schemas-microsoft-com:vml" Requires="v">
                <p:oleObj spid="_x0000_s73740" name="Equation" r:id="rId6" imgW="3403600" imgH="495300" progId="Equation.3">
                  <p:embed/>
                </p:oleObj>
              </mc:Choice>
              <mc:Fallback>
                <p:oleObj name="Equation" r:id="rId6" imgW="3403600" imgH="495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2800" y="3875088"/>
                        <a:ext cx="6804025"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4423" name="Rectangle 7"/>
          <p:cNvSpPr>
            <a:spLocks noChangeArrowheads="1"/>
          </p:cNvSpPr>
          <p:nvPr/>
        </p:nvSpPr>
        <p:spPr bwMode="auto">
          <a:xfrm>
            <a:off x="1219200" y="4986338"/>
            <a:ext cx="7772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buClrTx/>
              <a:buFontTx/>
              <a:buNone/>
            </a:pPr>
            <a:r>
              <a:rPr lang="zh-CN" altLang="en-US">
                <a:sym typeface="Symbol" panose="05050102010706020507" pitchFamily="18" charset="2"/>
              </a:rPr>
              <a:t>用求极限的洛必塔法则，得</a:t>
            </a:r>
          </a:p>
        </p:txBody>
      </p:sp>
      <p:graphicFrame>
        <p:nvGraphicFramePr>
          <p:cNvPr id="444424" name="Object 8"/>
          <p:cNvGraphicFramePr>
            <a:graphicFrameLocks noChangeAspect="1"/>
          </p:cNvGraphicFramePr>
          <p:nvPr/>
        </p:nvGraphicFramePr>
        <p:xfrm>
          <a:off x="2185988" y="5537200"/>
          <a:ext cx="4976812" cy="939800"/>
        </p:xfrm>
        <a:graphic>
          <a:graphicData uri="http://schemas.openxmlformats.org/presentationml/2006/ole">
            <mc:AlternateContent xmlns:mc="http://schemas.openxmlformats.org/markup-compatibility/2006">
              <mc:Choice xmlns:v="urn:schemas-microsoft-com:vml" Requires="v">
                <p:oleObj spid="_x0000_s73741" name="Equation" r:id="rId8" imgW="2489200" imgH="469900" progId="Equation.3">
                  <p:embed/>
                </p:oleObj>
              </mc:Choice>
              <mc:Fallback>
                <p:oleObj name="Equation" r:id="rId8" imgW="2489200" imgH="4699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5988" y="5537200"/>
                        <a:ext cx="49768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11FD214E-A2D0-488A-BF69-E4A3259FDB62}" type="slidenum">
              <a:rPr lang="zh-CN" altLang="en-US" sz="1800">
                <a:solidFill>
                  <a:srgbClr val="00FF00"/>
                </a:solidFill>
                <a:latin typeface="宋体" panose="02010600030101010101" pitchFamily="2" charset="-122"/>
                <a:ea typeface="宋体" panose="02010600030101010101" pitchFamily="2" charset="-122"/>
              </a:rPr>
              <a:pPr/>
              <a:t>34</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 calcmode="lin" valueType="num">
                                      <p:cBhvr additive="base">
                                        <p:cTn id="7" dur="500" fill="hold"/>
                                        <p:tgtEl>
                                          <p:spTgt spid="444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4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4419">
                                            <p:txEl>
                                              <p:pRg st="1" end="1"/>
                                            </p:txEl>
                                          </p:spTgt>
                                        </p:tgtEl>
                                        <p:attrNameLst>
                                          <p:attrName>style.visibility</p:attrName>
                                        </p:attrNameLst>
                                      </p:cBhvr>
                                      <p:to>
                                        <p:strVal val="visible"/>
                                      </p:to>
                                    </p:set>
                                    <p:anim calcmode="lin" valueType="num">
                                      <p:cBhvr additive="base">
                                        <p:cTn id="13" dur="500" fill="hold"/>
                                        <p:tgtEl>
                                          <p:spTgt spid="444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4419">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444421"/>
                                        </p:tgtEl>
                                        <p:attrNameLst>
                                          <p:attrName>style.visibility</p:attrName>
                                        </p:attrNameLst>
                                      </p:cBhvr>
                                      <p:to>
                                        <p:strVal val="visible"/>
                                      </p:to>
                                    </p:set>
                                    <p:anim calcmode="lin" valueType="num">
                                      <p:cBhvr additive="base">
                                        <p:cTn id="18" dur="500" fill="hold"/>
                                        <p:tgtEl>
                                          <p:spTgt spid="444421"/>
                                        </p:tgtEl>
                                        <p:attrNameLst>
                                          <p:attrName>ppt_x</p:attrName>
                                        </p:attrNameLst>
                                      </p:cBhvr>
                                      <p:tavLst>
                                        <p:tav tm="0">
                                          <p:val>
                                            <p:strVal val="#ppt_x"/>
                                          </p:val>
                                        </p:tav>
                                        <p:tav tm="100000">
                                          <p:val>
                                            <p:strVal val="#ppt_x"/>
                                          </p:val>
                                        </p:tav>
                                      </p:tavLst>
                                    </p:anim>
                                    <p:anim calcmode="lin" valueType="num">
                                      <p:cBhvr additive="base">
                                        <p:cTn id="19" dur="500" fill="hold"/>
                                        <p:tgtEl>
                                          <p:spTgt spid="44442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44422"/>
                                        </p:tgtEl>
                                        <p:attrNameLst>
                                          <p:attrName>style.visibility</p:attrName>
                                        </p:attrNameLst>
                                      </p:cBhvr>
                                      <p:to>
                                        <p:strVal val="visible"/>
                                      </p:to>
                                    </p:set>
                                    <p:anim calcmode="lin" valueType="num">
                                      <p:cBhvr additive="base">
                                        <p:cTn id="24" dur="500" fill="hold"/>
                                        <p:tgtEl>
                                          <p:spTgt spid="444422"/>
                                        </p:tgtEl>
                                        <p:attrNameLst>
                                          <p:attrName>ppt_x</p:attrName>
                                        </p:attrNameLst>
                                      </p:cBhvr>
                                      <p:tavLst>
                                        <p:tav tm="0">
                                          <p:val>
                                            <p:strVal val="#ppt_x"/>
                                          </p:val>
                                        </p:tav>
                                        <p:tav tm="100000">
                                          <p:val>
                                            <p:strVal val="#ppt_x"/>
                                          </p:val>
                                        </p:tav>
                                      </p:tavLst>
                                    </p:anim>
                                    <p:anim calcmode="lin" valueType="num">
                                      <p:cBhvr additive="base">
                                        <p:cTn id="25" dur="500" fill="hold"/>
                                        <p:tgtEl>
                                          <p:spTgt spid="44442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4423"/>
                                        </p:tgtEl>
                                        <p:attrNameLst>
                                          <p:attrName>style.visibility</p:attrName>
                                        </p:attrNameLst>
                                      </p:cBhvr>
                                      <p:to>
                                        <p:strVal val="visible"/>
                                      </p:to>
                                    </p:set>
                                    <p:anim calcmode="lin" valueType="num">
                                      <p:cBhvr additive="base">
                                        <p:cTn id="30" dur="500" fill="hold"/>
                                        <p:tgtEl>
                                          <p:spTgt spid="444423"/>
                                        </p:tgtEl>
                                        <p:attrNameLst>
                                          <p:attrName>ppt_x</p:attrName>
                                        </p:attrNameLst>
                                      </p:cBhvr>
                                      <p:tavLst>
                                        <p:tav tm="0">
                                          <p:val>
                                            <p:strVal val="#ppt_x"/>
                                          </p:val>
                                        </p:tav>
                                        <p:tav tm="100000">
                                          <p:val>
                                            <p:strVal val="#ppt_x"/>
                                          </p:val>
                                        </p:tav>
                                      </p:tavLst>
                                    </p:anim>
                                    <p:anim calcmode="lin" valueType="num">
                                      <p:cBhvr additive="base">
                                        <p:cTn id="31" dur="500" fill="hold"/>
                                        <p:tgtEl>
                                          <p:spTgt spid="444423"/>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444424"/>
                                        </p:tgtEl>
                                        <p:attrNameLst>
                                          <p:attrName>style.visibility</p:attrName>
                                        </p:attrNameLst>
                                      </p:cBhvr>
                                      <p:to>
                                        <p:strVal val="visible"/>
                                      </p:to>
                                    </p:set>
                                    <p:anim calcmode="lin" valueType="num">
                                      <p:cBhvr additive="base">
                                        <p:cTn id="35" dur="500" fill="hold"/>
                                        <p:tgtEl>
                                          <p:spTgt spid="444424"/>
                                        </p:tgtEl>
                                        <p:attrNameLst>
                                          <p:attrName>ppt_x</p:attrName>
                                        </p:attrNameLst>
                                      </p:cBhvr>
                                      <p:tavLst>
                                        <p:tav tm="0">
                                          <p:val>
                                            <p:strVal val="#ppt_x"/>
                                          </p:val>
                                        </p:tav>
                                        <p:tav tm="100000">
                                          <p:val>
                                            <p:strVal val="#ppt_x"/>
                                          </p:val>
                                        </p:tav>
                                      </p:tavLst>
                                    </p:anim>
                                    <p:anim calcmode="lin" valueType="num">
                                      <p:cBhvr additive="base">
                                        <p:cTn id="36" dur="500" fill="hold"/>
                                        <p:tgtEl>
                                          <p:spTgt spid="444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autoUpdateAnimBg="0" advAuto="0"/>
      <p:bldP spid="44442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ltLang="zh-CN" kern="1200" dirty="0">
                <a:ea typeface="黑体" panose="02010609060101010101" pitchFamily="49" charset="-122"/>
                <a:cs typeface="Times New Roman" panose="02020603050405020304" pitchFamily="18" charset="0"/>
                <a:sym typeface="Symbol" panose="05050102010706020507" pitchFamily="18" charset="2"/>
              </a:rPr>
              <a:t>{</a:t>
            </a:r>
            <a:r>
              <a:rPr lang="en-US" altLang="zh-CN" kern="1200" dirty="0" err="1">
                <a:ea typeface="黑体" panose="02010609060101010101" pitchFamily="49" charset="-122"/>
                <a:cs typeface="Times New Roman" panose="02020603050405020304" pitchFamily="18" charset="0"/>
                <a:sym typeface="Symbol" panose="05050102010706020507" pitchFamily="18" charset="2"/>
              </a:rPr>
              <a:t>N</a:t>
            </a:r>
            <a:r>
              <a:rPr lang="en-US" altLang="zh-CN" kern="1200" baseline="-25000" dirty="0" err="1">
                <a:ea typeface="黑体" panose="02010609060101010101" pitchFamily="49" charset="-122"/>
                <a:cs typeface="Times New Roman" panose="02020603050405020304" pitchFamily="18" charset="0"/>
                <a:sym typeface="Symbol" panose="05050102010706020507" pitchFamily="18" charset="2"/>
              </a:rPr>
              <a:t>n</a:t>
            </a:r>
            <a:r>
              <a:rPr lang="en-US" altLang="zh-CN" kern="1200" baseline="30000" dirty="0">
                <a:ea typeface="黑体" panose="02010609060101010101" pitchFamily="49" charset="-122"/>
                <a:cs typeface="Times New Roman" panose="02020603050405020304" pitchFamily="18" charset="0"/>
                <a:sym typeface="Symbol" panose="05050102010706020507" pitchFamily="18" charset="2"/>
              </a:rPr>
              <a:t>+</a:t>
            </a:r>
            <a:r>
              <a:rPr lang="zh-CN" altLang="en-US" kern="1200" dirty="0">
                <a:ea typeface="黑体" panose="02010609060101010101" pitchFamily="49" charset="-122"/>
                <a:cs typeface="Times New Roman" panose="02020603050405020304" pitchFamily="18" charset="0"/>
                <a:sym typeface="Symbol" panose="05050102010706020507" pitchFamily="18" charset="2"/>
              </a:rPr>
              <a:t>，</a:t>
            </a:r>
            <a:r>
              <a:rPr lang="en-US" altLang="zh-CN" kern="1200" dirty="0">
                <a:ea typeface="黑体" panose="02010609060101010101" pitchFamily="49" charset="-122"/>
                <a:cs typeface="Times New Roman" panose="02020603050405020304" pitchFamily="18" charset="0"/>
                <a:sym typeface="Symbol" panose="05050102010706020507" pitchFamily="18" charset="2"/>
              </a:rPr>
              <a:t>n≥1} </a:t>
            </a:r>
            <a:r>
              <a:rPr lang="zh-CN" altLang="en-US" kern="1200" dirty="0">
                <a:ea typeface="黑体" panose="02010609060101010101" pitchFamily="49" charset="-122"/>
                <a:cs typeface="Times New Roman" panose="02020603050405020304" pitchFamily="18" charset="0"/>
                <a:sym typeface="Symbol" panose="05050102010706020507" pitchFamily="18" charset="2"/>
              </a:rPr>
              <a:t>的</a:t>
            </a:r>
            <a:r>
              <a:rPr lang="zh-CN" altLang="en-US" dirty="0" smtClean="0">
                <a:ea typeface="黑体" panose="02010609060101010101" pitchFamily="49" charset="-122"/>
                <a:sym typeface="Symbol" panose="05050102010706020507" pitchFamily="18" charset="2"/>
              </a:rPr>
              <a:t>平均对长</a:t>
            </a:r>
            <a:r>
              <a:rPr lang="en-US" altLang="zh-CN" dirty="0" smtClean="0">
                <a:ea typeface="黑体" panose="02010609060101010101" pitchFamily="49" charset="-122"/>
                <a:sym typeface="Symbol" panose="05050102010706020507" pitchFamily="18" charset="2"/>
              </a:rPr>
              <a:t>(</a:t>
            </a:r>
            <a:r>
              <a:rPr lang="zh-CN" altLang="en-US" dirty="0" smtClean="0">
                <a:ea typeface="黑体" panose="02010609060101010101" pitchFamily="49" charset="-122"/>
                <a:sym typeface="Symbol" panose="05050102010706020507" pitchFamily="18" charset="2"/>
              </a:rPr>
              <a:t>续</a:t>
            </a:r>
            <a:r>
              <a:rPr lang="en-US" altLang="zh-CN" dirty="0" smtClean="0">
                <a:ea typeface="黑体" panose="02010609060101010101" pitchFamily="49" charset="-122"/>
                <a:sym typeface="Symbol" panose="05050102010706020507" pitchFamily="18" charset="2"/>
              </a:rPr>
              <a:t>)</a:t>
            </a:r>
            <a:endParaRPr lang="en-US" altLang="zh-CN" dirty="0" smtClean="0">
              <a:ea typeface="黑体" panose="02010609060101010101" pitchFamily="49" charset="-122"/>
            </a:endParaRPr>
          </a:p>
        </p:txBody>
      </p:sp>
      <p:sp>
        <p:nvSpPr>
          <p:cNvPr id="446467" name="Rectangle 3"/>
          <p:cNvSpPr>
            <a:spLocks noGrp="1" noChangeArrowheads="1"/>
          </p:cNvSpPr>
          <p:nvPr>
            <p:ph idx="1"/>
          </p:nvPr>
        </p:nvSpPr>
        <p:spPr>
          <a:xfrm>
            <a:off x="1143000" y="1163638"/>
            <a:ext cx="533400" cy="512762"/>
          </a:xfrm>
        </p:spPr>
        <p:txBody>
          <a:bodyPr/>
          <a:lstStyle/>
          <a:p>
            <a:pPr eaLnBrk="1" hangingPunct="1">
              <a:buFont typeface="Wingdings" panose="05000000000000000000" pitchFamily="2" charset="2"/>
              <a:buNone/>
            </a:pPr>
            <a:r>
              <a:rPr lang="zh-CN" altLang="en-US" smtClean="0">
                <a:ea typeface="黑体" panose="02010609060101010101" pitchFamily="49" charset="-122"/>
                <a:sym typeface="Symbol" panose="05050102010706020507" pitchFamily="18" charset="2"/>
              </a:rPr>
              <a:t>而</a:t>
            </a:r>
          </a:p>
        </p:txBody>
      </p:sp>
      <p:sp>
        <p:nvSpPr>
          <p:cNvPr id="10" name="日期占位符 3"/>
          <p:cNvSpPr>
            <a:spLocks noGrp="1"/>
          </p:cNvSpPr>
          <p:nvPr>
            <p:ph type="dt" sz="quarter" idx="10"/>
          </p:nvPr>
        </p:nvSpPr>
        <p:spPr/>
        <p:txBody>
          <a:bodyPr/>
          <a:lstStyle/>
          <a:p>
            <a:pPr>
              <a:defRPr/>
            </a:pPr>
            <a:fld id="{20598A4B-E693-4324-9C7D-3CB749CF2331}" type="datetime1">
              <a:rPr lang="zh-CN" altLang="en-US"/>
              <a:pPr>
                <a:defRPr/>
              </a:pPr>
              <a:t>2018/12/13</a:t>
            </a:fld>
            <a:endParaRPr lang="en-US" altLang="zh-CN"/>
          </a:p>
        </p:txBody>
      </p:sp>
      <p:sp>
        <p:nvSpPr>
          <p:cNvPr id="11"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446468" name="Rectangle 4"/>
          <p:cNvSpPr>
            <a:spLocks noChangeArrowheads="1"/>
          </p:cNvSpPr>
          <p:nvPr/>
        </p:nvSpPr>
        <p:spPr bwMode="auto">
          <a:xfrm>
            <a:off x="1143000" y="4370388"/>
            <a:ext cx="908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buClrTx/>
              <a:buFontTx/>
              <a:buNone/>
            </a:pPr>
            <a:r>
              <a:rPr lang="zh-CN" altLang="en-US">
                <a:sym typeface="Symbol" panose="05050102010706020507" pitchFamily="18" charset="2"/>
              </a:rPr>
              <a:t>故</a:t>
            </a:r>
          </a:p>
        </p:txBody>
      </p:sp>
      <p:graphicFrame>
        <p:nvGraphicFramePr>
          <p:cNvPr id="446469" name="Object 5"/>
          <p:cNvGraphicFramePr>
            <a:graphicFrameLocks noChangeAspect="1"/>
          </p:cNvGraphicFramePr>
          <p:nvPr/>
        </p:nvGraphicFramePr>
        <p:xfrm>
          <a:off x="2495550" y="1125538"/>
          <a:ext cx="3300413" cy="887412"/>
        </p:xfrm>
        <a:graphic>
          <a:graphicData uri="http://schemas.openxmlformats.org/presentationml/2006/ole">
            <mc:AlternateContent xmlns:mc="http://schemas.openxmlformats.org/markup-compatibility/2006">
              <mc:Choice xmlns:v="urn:schemas-microsoft-com:vml" Requires="v">
                <p:oleObj spid="_x0000_s75789" name="Equation" r:id="rId4" imgW="1651000" imgH="444500" progId="Equation.3">
                  <p:embed/>
                </p:oleObj>
              </mc:Choice>
              <mc:Fallback>
                <p:oleObj name="Equation" r:id="rId4" imgW="16510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1125538"/>
                        <a:ext cx="3300413"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0" name="Object 6"/>
          <p:cNvGraphicFramePr>
            <a:graphicFrameLocks noChangeAspect="1"/>
          </p:cNvGraphicFramePr>
          <p:nvPr/>
        </p:nvGraphicFramePr>
        <p:xfrm>
          <a:off x="1019175" y="2378075"/>
          <a:ext cx="7896225" cy="887413"/>
        </p:xfrm>
        <a:graphic>
          <a:graphicData uri="http://schemas.openxmlformats.org/presentationml/2006/ole">
            <mc:AlternateContent xmlns:mc="http://schemas.openxmlformats.org/markup-compatibility/2006">
              <mc:Choice xmlns:v="urn:schemas-microsoft-com:vml" Requires="v">
                <p:oleObj spid="_x0000_s75790" name="Equation" r:id="rId6" imgW="3949700" imgH="444500" progId="Equation.3">
                  <p:embed/>
                </p:oleObj>
              </mc:Choice>
              <mc:Fallback>
                <p:oleObj name="Equation" r:id="rId6" imgW="3949700" imgH="4445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75" y="2378075"/>
                        <a:ext cx="7896225"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1" name="Object 7"/>
          <p:cNvGraphicFramePr>
            <a:graphicFrameLocks noChangeAspect="1"/>
          </p:cNvGraphicFramePr>
          <p:nvPr/>
        </p:nvGraphicFramePr>
        <p:xfrm>
          <a:off x="1855788" y="3630613"/>
          <a:ext cx="4316412" cy="457200"/>
        </p:xfrm>
        <a:graphic>
          <a:graphicData uri="http://schemas.openxmlformats.org/presentationml/2006/ole">
            <mc:AlternateContent xmlns:mc="http://schemas.openxmlformats.org/markup-compatibility/2006">
              <mc:Choice xmlns:v="urn:schemas-microsoft-com:vml" Requires="v">
                <p:oleObj spid="_x0000_s75791" name="Equation" r:id="rId8" imgW="2159000" imgH="228600" progId="Equation.3">
                  <p:embed/>
                </p:oleObj>
              </mc:Choice>
              <mc:Fallback>
                <p:oleObj name="Equation" r:id="rId8" imgW="21590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5788" y="3630613"/>
                        <a:ext cx="4316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2" name="Object 8"/>
          <p:cNvGraphicFramePr>
            <a:graphicFrameLocks noChangeAspect="1"/>
          </p:cNvGraphicFramePr>
          <p:nvPr/>
        </p:nvGraphicFramePr>
        <p:xfrm>
          <a:off x="2795588" y="4454525"/>
          <a:ext cx="4291012" cy="887413"/>
        </p:xfrm>
        <a:graphic>
          <a:graphicData uri="http://schemas.openxmlformats.org/presentationml/2006/ole">
            <mc:AlternateContent xmlns:mc="http://schemas.openxmlformats.org/markup-compatibility/2006">
              <mc:Choice xmlns:v="urn:schemas-microsoft-com:vml" Requires="v">
                <p:oleObj spid="_x0000_s75792" name="Equation" r:id="rId10" imgW="2145369" imgH="444307" progId="Equation.3">
                  <p:embed/>
                </p:oleObj>
              </mc:Choice>
              <mc:Fallback>
                <p:oleObj name="Equation" r:id="rId10" imgW="2145369" imgH="444307"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5588" y="4454525"/>
                        <a:ext cx="4291012"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6473" name="Rectangle 9"/>
          <p:cNvSpPr>
            <a:spLocks noChangeArrowheads="1"/>
          </p:cNvSpPr>
          <p:nvPr/>
        </p:nvSpPr>
        <p:spPr bwMode="auto">
          <a:xfrm>
            <a:off x="1143000" y="5365750"/>
            <a:ext cx="77724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buClrTx/>
              <a:buFontTx/>
              <a:buNone/>
            </a:pPr>
            <a:r>
              <a:rPr lang="zh-CN" altLang="en-US">
                <a:sym typeface="Symbol" panose="05050102010706020507" pitchFamily="18" charset="2"/>
              </a:rPr>
              <a:t>上式称为</a:t>
            </a:r>
            <a:r>
              <a:rPr lang="zh-CN" altLang="en-US">
                <a:solidFill>
                  <a:srgbClr val="FF0000"/>
                </a:solidFill>
                <a:sym typeface="Symbol" panose="05050102010706020507" pitchFamily="18" charset="2"/>
              </a:rPr>
              <a:t>扑拉克</a:t>
            </a:r>
            <a:r>
              <a:rPr lang="en-US" altLang="zh-CN">
                <a:solidFill>
                  <a:srgbClr val="FF0000"/>
                </a:solidFill>
                <a:sym typeface="Symbol" panose="05050102010706020507" pitchFamily="18" charset="2"/>
              </a:rPr>
              <a:t>—</a:t>
            </a:r>
            <a:r>
              <a:rPr lang="zh-CN" altLang="en-US">
                <a:solidFill>
                  <a:srgbClr val="FF0000"/>
                </a:solidFill>
                <a:sym typeface="Symbol" panose="05050102010706020507" pitchFamily="18" charset="2"/>
              </a:rPr>
              <a:t>辛钦</a:t>
            </a:r>
            <a:r>
              <a:rPr lang="en-US" altLang="zh-CN">
                <a:sym typeface="Symbol" panose="05050102010706020507" pitchFamily="18" charset="2"/>
              </a:rPr>
              <a:t>(Pollaczek-Khinchin)</a:t>
            </a:r>
            <a:r>
              <a:rPr lang="zh-CN" altLang="en-US">
                <a:solidFill>
                  <a:srgbClr val="FF0000"/>
                </a:solidFill>
                <a:sym typeface="Symbol" panose="05050102010706020507" pitchFamily="18" charset="2"/>
              </a:rPr>
              <a:t>均值公式</a:t>
            </a:r>
            <a:r>
              <a:rPr lang="zh-CN" altLang="en-US">
                <a:sym typeface="Symbol" panose="05050102010706020507" pitchFamily="18" charset="2"/>
              </a:rPr>
              <a:t>。</a:t>
            </a:r>
          </a:p>
        </p:txBody>
      </p:sp>
      <p:sp>
        <p:nvSpPr>
          <p:cNvPr id="7578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96B834E8-F6BB-4AE2-B599-0C875344BEF6}" type="slidenum">
              <a:rPr lang="zh-CN" altLang="en-US" sz="1800">
                <a:solidFill>
                  <a:srgbClr val="00FF00"/>
                </a:solidFill>
                <a:latin typeface="宋体" panose="02010600030101010101" pitchFamily="2" charset="-122"/>
                <a:ea typeface="宋体" panose="02010600030101010101" pitchFamily="2" charset="-122"/>
              </a:rPr>
              <a:pPr/>
              <a:t>35</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 calcmode="lin" valueType="num">
                                      <p:cBhvr additive="base">
                                        <p:cTn id="7" dur="500" fill="hold"/>
                                        <p:tgtEl>
                                          <p:spTgt spid="446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46469"/>
                                        </p:tgtEl>
                                        <p:attrNameLst>
                                          <p:attrName>style.visibility</p:attrName>
                                        </p:attrNameLst>
                                      </p:cBhvr>
                                      <p:to>
                                        <p:strVal val="visible"/>
                                      </p:to>
                                    </p:set>
                                    <p:anim calcmode="lin" valueType="num">
                                      <p:cBhvr additive="base">
                                        <p:cTn id="12" dur="500" fill="hold"/>
                                        <p:tgtEl>
                                          <p:spTgt spid="446469"/>
                                        </p:tgtEl>
                                        <p:attrNameLst>
                                          <p:attrName>ppt_x</p:attrName>
                                        </p:attrNameLst>
                                      </p:cBhvr>
                                      <p:tavLst>
                                        <p:tav tm="0">
                                          <p:val>
                                            <p:strVal val="#ppt_x"/>
                                          </p:val>
                                        </p:tav>
                                        <p:tav tm="100000">
                                          <p:val>
                                            <p:strVal val="#ppt_x"/>
                                          </p:val>
                                        </p:tav>
                                      </p:tavLst>
                                    </p:anim>
                                    <p:anim calcmode="lin" valueType="num">
                                      <p:cBhvr additive="base">
                                        <p:cTn id="13" dur="500" fill="hold"/>
                                        <p:tgtEl>
                                          <p:spTgt spid="44646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46470"/>
                                        </p:tgtEl>
                                        <p:attrNameLst>
                                          <p:attrName>style.visibility</p:attrName>
                                        </p:attrNameLst>
                                      </p:cBhvr>
                                      <p:to>
                                        <p:strVal val="visible"/>
                                      </p:to>
                                    </p:set>
                                    <p:anim calcmode="lin" valueType="num">
                                      <p:cBhvr additive="base">
                                        <p:cTn id="18" dur="500" fill="hold"/>
                                        <p:tgtEl>
                                          <p:spTgt spid="446470"/>
                                        </p:tgtEl>
                                        <p:attrNameLst>
                                          <p:attrName>ppt_x</p:attrName>
                                        </p:attrNameLst>
                                      </p:cBhvr>
                                      <p:tavLst>
                                        <p:tav tm="0">
                                          <p:val>
                                            <p:strVal val="#ppt_x"/>
                                          </p:val>
                                        </p:tav>
                                        <p:tav tm="100000">
                                          <p:val>
                                            <p:strVal val="#ppt_x"/>
                                          </p:val>
                                        </p:tav>
                                      </p:tavLst>
                                    </p:anim>
                                    <p:anim calcmode="lin" valueType="num">
                                      <p:cBhvr additive="base">
                                        <p:cTn id="19" dur="500" fill="hold"/>
                                        <p:tgtEl>
                                          <p:spTgt spid="446470"/>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446471"/>
                                        </p:tgtEl>
                                        <p:attrNameLst>
                                          <p:attrName>style.visibility</p:attrName>
                                        </p:attrNameLst>
                                      </p:cBhvr>
                                      <p:to>
                                        <p:strVal val="visible"/>
                                      </p:to>
                                    </p:set>
                                    <p:anim calcmode="lin" valueType="num">
                                      <p:cBhvr additive="base">
                                        <p:cTn id="23" dur="500" fill="hold"/>
                                        <p:tgtEl>
                                          <p:spTgt spid="446471"/>
                                        </p:tgtEl>
                                        <p:attrNameLst>
                                          <p:attrName>ppt_x</p:attrName>
                                        </p:attrNameLst>
                                      </p:cBhvr>
                                      <p:tavLst>
                                        <p:tav tm="0">
                                          <p:val>
                                            <p:strVal val="#ppt_x"/>
                                          </p:val>
                                        </p:tav>
                                        <p:tav tm="100000">
                                          <p:val>
                                            <p:strVal val="#ppt_x"/>
                                          </p:val>
                                        </p:tav>
                                      </p:tavLst>
                                    </p:anim>
                                    <p:anim calcmode="lin" valueType="num">
                                      <p:cBhvr additive="base">
                                        <p:cTn id="24" dur="500" fill="hold"/>
                                        <p:tgtEl>
                                          <p:spTgt spid="44647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6468"/>
                                        </p:tgtEl>
                                        <p:attrNameLst>
                                          <p:attrName>style.visibility</p:attrName>
                                        </p:attrNameLst>
                                      </p:cBhvr>
                                      <p:to>
                                        <p:strVal val="visible"/>
                                      </p:to>
                                    </p:set>
                                    <p:anim calcmode="lin" valueType="num">
                                      <p:cBhvr additive="base">
                                        <p:cTn id="29" dur="500" fill="hold"/>
                                        <p:tgtEl>
                                          <p:spTgt spid="446468"/>
                                        </p:tgtEl>
                                        <p:attrNameLst>
                                          <p:attrName>ppt_x</p:attrName>
                                        </p:attrNameLst>
                                      </p:cBhvr>
                                      <p:tavLst>
                                        <p:tav tm="0">
                                          <p:val>
                                            <p:strVal val="#ppt_x"/>
                                          </p:val>
                                        </p:tav>
                                        <p:tav tm="100000">
                                          <p:val>
                                            <p:strVal val="#ppt_x"/>
                                          </p:val>
                                        </p:tav>
                                      </p:tavLst>
                                    </p:anim>
                                    <p:anim calcmode="lin" valueType="num">
                                      <p:cBhvr additive="base">
                                        <p:cTn id="30" dur="500" fill="hold"/>
                                        <p:tgtEl>
                                          <p:spTgt spid="446468"/>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4" fill="hold" nodeType="afterEffect">
                                  <p:stCondLst>
                                    <p:cond delay="0"/>
                                  </p:stCondLst>
                                  <p:childTnLst>
                                    <p:set>
                                      <p:cBhvr>
                                        <p:cTn id="33" dur="1" fill="hold">
                                          <p:stCondLst>
                                            <p:cond delay="0"/>
                                          </p:stCondLst>
                                        </p:cTn>
                                        <p:tgtEl>
                                          <p:spTgt spid="446472"/>
                                        </p:tgtEl>
                                        <p:attrNameLst>
                                          <p:attrName>style.visibility</p:attrName>
                                        </p:attrNameLst>
                                      </p:cBhvr>
                                      <p:to>
                                        <p:strVal val="visible"/>
                                      </p:to>
                                    </p:set>
                                    <p:anim calcmode="lin" valueType="num">
                                      <p:cBhvr additive="base">
                                        <p:cTn id="34" dur="500" fill="hold"/>
                                        <p:tgtEl>
                                          <p:spTgt spid="446472"/>
                                        </p:tgtEl>
                                        <p:attrNameLst>
                                          <p:attrName>ppt_x</p:attrName>
                                        </p:attrNameLst>
                                      </p:cBhvr>
                                      <p:tavLst>
                                        <p:tav tm="0">
                                          <p:val>
                                            <p:strVal val="#ppt_x"/>
                                          </p:val>
                                        </p:tav>
                                        <p:tav tm="100000">
                                          <p:val>
                                            <p:strVal val="#ppt_x"/>
                                          </p:val>
                                        </p:tav>
                                      </p:tavLst>
                                    </p:anim>
                                    <p:anim calcmode="lin" valueType="num">
                                      <p:cBhvr additive="base">
                                        <p:cTn id="35" dur="500" fill="hold"/>
                                        <p:tgtEl>
                                          <p:spTgt spid="44647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46473"/>
                                        </p:tgtEl>
                                        <p:attrNameLst>
                                          <p:attrName>style.visibility</p:attrName>
                                        </p:attrNameLst>
                                      </p:cBhvr>
                                      <p:to>
                                        <p:strVal val="visible"/>
                                      </p:to>
                                    </p:set>
                                    <p:anim calcmode="lin" valueType="num">
                                      <p:cBhvr additive="base">
                                        <p:cTn id="40" dur="500" fill="hold"/>
                                        <p:tgtEl>
                                          <p:spTgt spid="446473"/>
                                        </p:tgtEl>
                                        <p:attrNameLst>
                                          <p:attrName>ppt_x</p:attrName>
                                        </p:attrNameLst>
                                      </p:cBhvr>
                                      <p:tavLst>
                                        <p:tav tm="0">
                                          <p:val>
                                            <p:strVal val="#ppt_x"/>
                                          </p:val>
                                        </p:tav>
                                        <p:tav tm="100000">
                                          <p:val>
                                            <p:strVal val="#ppt_x"/>
                                          </p:val>
                                        </p:tav>
                                      </p:tavLst>
                                    </p:anim>
                                    <p:anim calcmode="lin" valueType="num">
                                      <p:cBhvr additive="base">
                                        <p:cTn id="41" dur="500" fill="hold"/>
                                        <p:tgtEl>
                                          <p:spTgt spid="446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advAuto="0"/>
      <p:bldP spid="446468" grpId="0" autoUpdateAnimBg="0"/>
      <p:bldP spid="44647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ea typeface="黑体" panose="02010609060101010101" pitchFamily="49" charset="-122"/>
                <a:sym typeface="Symbol" panose="05050102010706020507" pitchFamily="18" charset="2"/>
              </a:rPr>
              <a:t>扑拉克</a:t>
            </a:r>
            <a:r>
              <a:rPr lang="en-US" altLang="zh-CN" smtClean="0">
                <a:ea typeface="黑体" panose="02010609060101010101" pitchFamily="49" charset="-122"/>
                <a:sym typeface="Symbol" panose="05050102010706020507" pitchFamily="18" charset="2"/>
              </a:rPr>
              <a:t>—</a:t>
            </a:r>
            <a:r>
              <a:rPr lang="zh-CN" altLang="en-US" smtClean="0">
                <a:ea typeface="黑体" panose="02010609060101010101" pitchFamily="49" charset="-122"/>
                <a:sym typeface="Symbol" panose="05050102010706020507" pitchFamily="18" charset="2"/>
              </a:rPr>
              <a:t>辛钦均值公式</a:t>
            </a:r>
            <a:endParaRPr lang="zh-CN" altLang="en-US" smtClean="0">
              <a:ea typeface="黑体" panose="02010609060101010101" pitchFamily="49" charset="-122"/>
            </a:endParaRPr>
          </a:p>
        </p:txBody>
      </p:sp>
      <p:sp>
        <p:nvSpPr>
          <p:cNvPr id="448515" name="Rectangle 3"/>
          <p:cNvSpPr>
            <a:spLocks noGrp="1" noChangeArrowheads="1"/>
          </p:cNvSpPr>
          <p:nvPr>
            <p:ph idx="1"/>
          </p:nvPr>
        </p:nvSpPr>
        <p:spPr>
          <a:xfrm>
            <a:off x="1219200" y="1163638"/>
            <a:ext cx="7543800" cy="2805112"/>
          </a:xfrm>
        </p:spPr>
        <p:txBody>
          <a:bodyPr/>
          <a:lstStyle/>
          <a:p>
            <a:pPr marL="0" indent="719138" algn="just">
              <a:lnSpc>
                <a:spcPct val="110000"/>
              </a:lnSpc>
              <a:buFont typeface="Wingdings" panose="05000000000000000000" pitchFamily="2" charset="2"/>
              <a:buNone/>
            </a:pPr>
            <a:r>
              <a:rPr lang="zh-CN" altLang="en-US" smtClean="0">
                <a:ea typeface="黑体" panose="02010609060101010101" pitchFamily="49" charset="-122"/>
                <a:sym typeface="Symbol" panose="05050102010706020507" pitchFamily="18" charset="2"/>
              </a:rPr>
              <a:t>上式说明，平均对长只与和</a:t>
            </a:r>
            <a:r>
              <a:rPr lang="en-US" altLang="zh-CN" smtClean="0">
                <a:ea typeface="黑体" panose="02010609060101010101" pitchFamily="49" charset="-122"/>
                <a:sym typeface="Symbol" panose="05050102010706020507" pitchFamily="18" charset="2"/>
              </a:rPr>
              <a:t>D[]</a:t>
            </a:r>
            <a:r>
              <a:rPr lang="zh-CN" altLang="en-US" smtClean="0">
                <a:ea typeface="黑体" panose="02010609060101010101" pitchFamily="49" charset="-122"/>
                <a:sym typeface="Symbol" panose="05050102010706020507" pitchFamily="18" charset="2"/>
              </a:rPr>
              <a:t>有关，即只与交通强度和服务分布的方差有关，而与服务分布的其它性质无关。当</a:t>
            </a:r>
            <a:r>
              <a:rPr lang="en-US" altLang="zh-CN" smtClean="0">
                <a:ea typeface="黑体" panose="02010609060101010101" pitchFamily="49" charset="-122"/>
                <a:sym typeface="Symbol" panose="05050102010706020507" pitchFamily="18" charset="2"/>
              </a:rPr>
              <a:t>D[] </a:t>
            </a:r>
            <a:r>
              <a:rPr lang="zh-CN" altLang="en-US" smtClean="0">
                <a:ea typeface="黑体" panose="02010609060101010101" pitchFamily="49" charset="-122"/>
                <a:sym typeface="Symbol" panose="05050102010706020507" pitchFamily="18" charset="2"/>
              </a:rPr>
              <a:t>＝</a:t>
            </a:r>
            <a:r>
              <a:rPr lang="en-US" altLang="zh-CN" smtClean="0">
                <a:ea typeface="黑体" panose="02010609060101010101" pitchFamily="49" charset="-122"/>
                <a:sym typeface="Symbol" panose="05050102010706020507" pitchFamily="18" charset="2"/>
              </a:rPr>
              <a:t>0</a:t>
            </a:r>
            <a:r>
              <a:rPr lang="zh-CN" altLang="en-US" smtClean="0">
                <a:ea typeface="黑体" panose="02010609060101010101" pitchFamily="49" charset="-122"/>
                <a:sym typeface="Symbol" panose="05050102010706020507" pitchFamily="18" charset="2"/>
              </a:rPr>
              <a:t>时，则服务分布为定长分布，　取最小值。一般情况下，平均对长    是服务分布方差的线性函数。平均等待队长为</a:t>
            </a:r>
          </a:p>
        </p:txBody>
      </p:sp>
      <p:sp>
        <p:nvSpPr>
          <p:cNvPr id="13" name="日期占位符 3"/>
          <p:cNvSpPr>
            <a:spLocks noGrp="1"/>
          </p:cNvSpPr>
          <p:nvPr>
            <p:ph type="dt" sz="quarter" idx="10"/>
          </p:nvPr>
        </p:nvSpPr>
        <p:spPr/>
        <p:txBody>
          <a:bodyPr/>
          <a:lstStyle/>
          <a:p>
            <a:pPr>
              <a:defRPr/>
            </a:pPr>
            <a:fld id="{CAE2D73E-0A63-411E-B12C-661C4439EE19}" type="datetime1">
              <a:rPr lang="zh-CN" altLang="en-US"/>
              <a:pPr>
                <a:defRPr/>
              </a:pPr>
              <a:t>2018/12/13</a:t>
            </a:fld>
            <a:endParaRPr lang="en-US" altLang="zh-CN"/>
          </a:p>
        </p:txBody>
      </p:sp>
      <p:sp>
        <p:nvSpPr>
          <p:cNvPr id="14"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448517" name="Rectangle 5"/>
          <p:cNvSpPr>
            <a:spLocks noChangeArrowheads="1"/>
          </p:cNvSpPr>
          <p:nvPr/>
        </p:nvSpPr>
        <p:spPr bwMode="auto">
          <a:xfrm>
            <a:off x="1143000" y="5364163"/>
            <a:ext cx="2209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buClrTx/>
              <a:buFontTx/>
              <a:buNone/>
            </a:pPr>
            <a:r>
              <a:rPr lang="zh-CN" altLang="en-US">
                <a:sym typeface="Symbol" panose="05050102010706020507" pitchFamily="18" charset="2"/>
              </a:rPr>
              <a:t>由</a:t>
            </a:r>
            <a:r>
              <a:rPr lang="en-US" altLang="zh-CN">
                <a:sym typeface="Symbol" panose="05050102010706020507" pitchFamily="18" charset="2"/>
              </a:rPr>
              <a:t>Little</a:t>
            </a:r>
            <a:r>
              <a:rPr lang="zh-CN" altLang="en-US">
                <a:sym typeface="Symbol" panose="05050102010706020507" pitchFamily="18" charset="2"/>
              </a:rPr>
              <a:t>公式</a:t>
            </a:r>
          </a:p>
        </p:txBody>
      </p:sp>
      <p:graphicFrame>
        <p:nvGraphicFramePr>
          <p:cNvPr id="448518" name="Object 6"/>
          <p:cNvGraphicFramePr>
            <a:graphicFrameLocks noChangeAspect="1"/>
          </p:cNvGraphicFramePr>
          <p:nvPr/>
        </p:nvGraphicFramePr>
        <p:xfrm>
          <a:off x="1676400" y="3906838"/>
          <a:ext cx="6905625" cy="914400"/>
        </p:xfrm>
        <a:graphic>
          <a:graphicData uri="http://schemas.openxmlformats.org/presentationml/2006/ole">
            <mc:AlternateContent xmlns:mc="http://schemas.openxmlformats.org/markup-compatibility/2006">
              <mc:Choice xmlns:v="urn:schemas-microsoft-com:vml" Requires="v">
                <p:oleObj spid="_x0000_s77839" name="Equation" r:id="rId4" imgW="3454400" imgH="457200" progId="Equation.3">
                  <p:embed/>
                </p:oleObj>
              </mc:Choice>
              <mc:Fallback>
                <p:oleObj name="Equation" r:id="rId4" imgW="345440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906838"/>
                        <a:ext cx="69056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8519" name="Object 7"/>
          <p:cNvGraphicFramePr>
            <a:graphicFrameLocks noChangeAspect="1"/>
          </p:cNvGraphicFramePr>
          <p:nvPr/>
        </p:nvGraphicFramePr>
        <p:xfrm>
          <a:off x="3703638" y="2492375"/>
          <a:ext cx="363537" cy="474663"/>
        </p:xfrm>
        <a:graphic>
          <a:graphicData uri="http://schemas.openxmlformats.org/presentationml/2006/ole">
            <mc:AlternateContent xmlns:mc="http://schemas.openxmlformats.org/markup-compatibility/2006">
              <mc:Choice xmlns:v="urn:schemas-microsoft-com:vml" Requires="v">
                <p:oleObj spid="_x0000_s77840" name="Equation" r:id="rId6" imgW="164885" imgH="215619" progId="Equation.3">
                  <p:embed/>
                </p:oleObj>
              </mc:Choice>
              <mc:Fallback>
                <p:oleObj name="Equation" r:id="rId6" imgW="164885" imgH="21561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3638" y="2492375"/>
                        <a:ext cx="36353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8520" name="Object 8"/>
          <p:cNvGraphicFramePr>
            <a:graphicFrameLocks noChangeAspect="1"/>
          </p:cNvGraphicFramePr>
          <p:nvPr/>
        </p:nvGraphicFramePr>
        <p:xfrm>
          <a:off x="1908175" y="2997200"/>
          <a:ext cx="363538" cy="474663"/>
        </p:xfrm>
        <a:graphic>
          <a:graphicData uri="http://schemas.openxmlformats.org/presentationml/2006/ole">
            <mc:AlternateContent xmlns:mc="http://schemas.openxmlformats.org/markup-compatibility/2006">
              <mc:Choice xmlns:v="urn:schemas-microsoft-com:vml" Requires="v">
                <p:oleObj spid="_x0000_s77841" name="Equation" r:id="rId8" imgW="164885" imgH="215619" progId="Equation.3">
                  <p:embed/>
                </p:oleObj>
              </mc:Choice>
              <mc:Fallback>
                <p:oleObj name="Equation" r:id="rId8" imgW="164885" imgH="21561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2997200"/>
                        <a:ext cx="36353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8521" name="Object 9"/>
          <p:cNvGraphicFramePr>
            <a:graphicFrameLocks noChangeAspect="1"/>
          </p:cNvGraphicFramePr>
          <p:nvPr/>
        </p:nvGraphicFramePr>
        <p:xfrm>
          <a:off x="5715000" y="4759325"/>
          <a:ext cx="2563813" cy="914400"/>
        </p:xfrm>
        <a:graphic>
          <a:graphicData uri="http://schemas.openxmlformats.org/presentationml/2006/ole">
            <mc:AlternateContent xmlns:mc="http://schemas.openxmlformats.org/markup-compatibility/2006">
              <mc:Choice xmlns:v="urn:schemas-microsoft-com:vml" Requires="v">
                <p:oleObj spid="_x0000_s77842" name="Equation" r:id="rId9" imgW="1282700" imgH="457200" progId="Equation.3">
                  <p:embed/>
                </p:oleObj>
              </mc:Choice>
              <mc:Fallback>
                <p:oleObj name="Equation" r:id="rId9" imgW="1282700" imgH="457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759325"/>
                        <a:ext cx="25638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8522" name="Rectangle 10"/>
          <p:cNvSpPr>
            <a:spLocks noChangeArrowheads="1"/>
          </p:cNvSpPr>
          <p:nvPr/>
        </p:nvSpPr>
        <p:spPr bwMode="auto">
          <a:xfrm>
            <a:off x="3581400" y="4938713"/>
            <a:ext cx="23622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buClrTx/>
              <a:buFontTx/>
              <a:buNone/>
            </a:pPr>
            <a:r>
              <a:rPr lang="zh-CN" altLang="en-US">
                <a:sym typeface="Symbol" panose="05050102010706020507" pitchFamily="18" charset="2"/>
              </a:rPr>
              <a:t>平均等待时间</a:t>
            </a:r>
          </a:p>
        </p:txBody>
      </p:sp>
      <p:sp>
        <p:nvSpPr>
          <p:cNvPr id="448523" name="Rectangle 11"/>
          <p:cNvSpPr>
            <a:spLocks noChangeArrowheads="1"/>
          </p:cNvSpPr>
          <p:nvPr/>
        </p:nvSpPr>
        <p:spPr bwMode="auto">
          <a:xfrm>
            <a:off x="3581400" y="5789613"/>
            <a:ext cx="22860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buClrTx/>
              <a:buFontTx/>
              <a:buNone/>
            </a:pPr>
            <a:r>
              <a:rPr lang="zh-CN" altLang="en-US">
                <a:sym typeface="Symbol" panose="05050102010706020507" pitchFamily="18" charset="2"/>
              </a:rPr>
              <a:t>平均逗留时间</a:t>
            </a:r>
          </a:p>
        </p:txBody>
      </p:sp>
      <p:graphicFrame>
        <p:nvGraphicFramePr>
          <p:cNvPr id="448524" name="Object 12"/>
          <p:cNvGraphicFramePr>
            <a:graphicFrameLocks noChangeAspect="1"/>
          </p:cNvGraphicFramePr>
          <p:nvPr/>
        </p:nvGraphicFramePr>
        <p:xfrm>
          <a:off x="5741988" y="5610225"/>
          <a:ext cx="2792412" cy="914400"/>
        </p:xfrm>
        <a:graphic>
          <a:graphicData uri="http://schemas.openxmlformats.org/presentationml/2006/ole">
            <mc:AlternateContent xmlns:mc="http://schemas.openxmlformats.org/markup-compatibility/2006">
              <mc:Choice xmlns:v="urn:schemas-microsoft-com:vml" Requires="v">
                <p:oleObj spid="_x0000_s77843" name="Equation" r:id="rId11" imgW="1397000" imgH="457200" progId="Equation.3">
                  <p:embed/>
                </p:oleObj>
              </mc:Choice>
              <mc:Fallback>
                <p:oleObj name="Equation" r:id="rId11" imgW="1397000" imgH="457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41988" y="5610225"/>
                        <a:ext cx="27924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37D17B18-666C-4C19-9B7E-381F51C25855}" type="slidenum">
              <a:rPr lang="zh-CN" altLang="en-US" sz="1800">
                <a:solidFill>
                  <a:srgbClr val="00FF00"/>
                </a:solidFill>
                <a:latin typeface="宋体" panose="02010600030101010101" pitchFamily="2" charset="-122"/>
                <a:ea typeface="宋体" panose="02010600030101010101" pitchFamily="2" charset="-122"/>
              </a:rPr>
              <a:pPr/>
              <a:t>36</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anim calcmode="lin" valueType="num">
                                      <p:cBhvr additive="base">
                                        <p:cTn id="7" dur="500" fill="hold"/>
                                        <p:tgtEl>
                                          <p:spTgt spid="448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851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448519"/>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48520"/>
                                        </p:tgtEl>
                                        <p:attrNameLst>
                                          <p:attrName>style.visibility</p:attrName>
                                        </p:attrNameLst>
                                      </p:cBhvr>
                                      <p:to>
                                        <p:strVal val="visible"/>
                                      </p:to>
                                    </p:set>
                                  </p:childTnLst>
                                </p:cTn>
                              </p:par>
                            </p:childTnLst>
                          </p:cTn>
                        </p:par>
                        <p:par>
                          <p:cTn id="15" fill="hold" nodeType="afterGroup">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448517"/>
                                        </p:tgtEl>
                                        <p:attrNameLst>
                                          <p:attrName>style.visibility</p:attrName>
                                        </p:attrNameLst>
                                      </p:cBhvr>
                                      <p:to>
                                        <p:strVal val="visible"/>
                                      </p:to>
                                    </p:set>
                                    <p:anim calcmode="lin" valueType="num">
                                      <p:cBhvr additive="base">
                                        <p:cTn id="18" dur="500" fill="hold"/>
                                        <p:tgtEl>
                                          <p:spTgt spid="448517"/>
                                        </p:tgtEl>
                                        <p:attrNameLst>
                                          <p:attrName>ppt_x</p:attrName>
                                        </p:attrNameLst>
                                      </p:cBhvr>
                                      <p:tavLst>
                                        <p:tav tm="0">
                                          <p:val>
                                            <p:strVal val="#ppt_x"/>
                                          </p:val>
                                        </p:tav>
                                        <p:tav tm="100000">
                                          <p:val>
                                            <p:strVal val="#ppt_x"/>
                                          </p:val>
                                        </p:tav>
                                      </p:tavLst>
                                    </p:anim>
                                    <p:anim calcmode="lin" valueType="num">
                                      <p:cBhvr additive="base">
                                        <p:cTn id="19" dur="500" fill="hold"/>
                                        <p:tgtEl>
                                          <p:spTgt spid="448517"/>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448522"/>
                                        </p:tgtEl>
                                        <p:attrNameLst>
                                          <p:attrName>style.visibility</p:attrName>
                                        </p:attrNameLst>
                                      </p:cBhvr>
                                      <p:to>
                                        <p:strVal val="visible"/>
                                      </p:to>
                                    </p:set>
                                    <p:anim calcmode="lin" valueType="num">
                                      <p:cBhvr additive="base">
                                        <p:cTn id="23" dur="500" fill="hold"/>
                                        <p:tgtEl>
                                          <p:spTgt spid="448522"/>
                                        </p:tgtEl>
                                        <p:attrNameLst>
                                          <p:attrName>ppt_x</p:attrName>
                                        </p:attrNameLst>
                                      </p:cBhvr>
                                      <p:tavLst>
                                        <p:tav tm="0">
                                          <p:val>
                                            <p:strVal val="#ppt_x"/>
                                          </p:val>
                                        </p:tav>
                                        <p:tav tm="100000">
                                          <p:val>
                                            <p:strVal val="#ppt_x"/>
                                          </p:val>
                                        </p:tav>
                                      </p:tavLst>
                                    </p:anim>
                                    <p:anim calcmode="lin" valueType="num">
                                      <p:cBhvr additive="base">
                                        <p:cTn id="24" dur="500" fill="hold"/>
                                        <p:tgtEl>
                                          <p:spTgt spid="448522"/>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448523"/>
                                        </p:tgtEl>
                                        <p:attrNameLst>
                                          <p:attrName>style.visibility</p:attrName>
                                        </p:attrNameLst>
                                      </p:cBhvr>
                                      <p:to>
                                        <p:strVal val="visible"/>
                                      </p:to>
                                    </p:set>
                                    <p:anim calcmode="lin" valueType="num">
                                      <p:cBhvr additive="base">
                                        <p:cTn id="28" dur="500" fill="hold"/>
                                        <p:tgtEl>
                                          <p:spTgt spid="448523"/>
                                        </p:tgtEl>
                                        <p:attrNameLst>
                                          <p:attrName>ppt_x</p:attrName>
                                        </p:attrNameLst>
                                      </p:cBhvr>
                                      <p:tavLst>
                                        <p:tav tm="0">
                                          <p:val>
                                            <p:strVal val="#ppt_x"/>
                                          </p:val>
                                        </p:tav>
                                        <p:tav tm="100000">
                                          <p:val>
                                            <p:strVal val="#ppt_x"/>
                                          </p:val>
                                        </p:tav>
                                      </p:tavLst>
                                    </p:anim>
                                    <p:anim calcmode="lin" valueType="num">
                                      <p:cBhvr additive="base">
                                        <p:cTn id="29" dur="500" fill="hold"/>
                                        <p:tgtEl>
                                          <p:spTgt spid="448523"/>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3000"/>
                            </p:stCondLst>
                            <p:childTnLst>
                              <p:par>
                                <p:cTn id="31" presetID="2" presetClass="entr" presetSubtype="4" fill="hold" nodeType="afterEffect">
                                  <p:stCondLst>
                                    <p:cond delay="0"/>
                                  </p:stCondLst>
                                  <p:childTnLst>
                                    <p:set>
                                      <p:cBhvr>
                                        <p:cTn id="32" dur="1" fill="hold">
                                          <p:stCondLst>
                                            <p:cond delay="0"/>
                                          </p:stCondLst>
                                        </p:cTn>
                                        <p:tgtEl>
                                          <p:spTgt spid="448518"/>
                                        </p:tgtEl>
                                        <p:attrNameLst>
                                          <p:attrName>style.visibility</p:attrName>
                                        </p:attrNameLst>
                                      </p:cBhvr>
                                      <p:to>
                                        <p:strVal val="visible"/>
                                      </p:to>
                                    </p:set>
                                    <p:anim calcmode="lin" valueType="num">
                                      <p:cBhvr additive="base">
                                        <p:cTn id="33" dur="500" fill="hold"/>
                                        <p:tgtEl>
                                          <p:spTgt spid="448518"/>
                                        </p:tgtEl>
                                        <p:attrNameLst>
                                          <p:attrName>ppt_x</p:attrName>
                                        </p:attrNameLst>
                                      </p:cBhvr>
                                      <p:tavLst>
                                        <p:tav tm="0">
                                          <p:val>
                                            <p:strVal val="#ppt_x"/>
                                          </p:val>
                                        </p:tav>
                                        <p:tav tm="100000">
                                          <p:val>
                                            <p:strVal val="#ppt_x"/>
                                          </p:val>
                                        </p:tav>
                                      </p:tavLst>
                                    </p:anim>
                                    <p:anim calcmode="lin" valueType="num">
                                      <p:cBhvr additive="base">
                                        <p:cTn id="34" dur="500" fill="hold"/>
                                        <p:tgtEl>
                                          <p:spTgt spid="448518"/>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3500"/>
                            </p:stCondLst>
                            <p:childTnLst>
                              <p:par>
                                <p:cTn id="36" presetID="2" presetClass="entr" presetSubtype="4" fill="hold" nodeType="afterEffect">
                                  <p:stCondLst>
                                    <p:cond delay="0"/>
                                  </p:stCondLst>
                                  <p:childTnLst>
                                    <p:set>
                                      <p:cBhvr>
                                        <p:cTn id="37" dur="1" fill="hold">
                                          <p:stCondLst>
                                            <p:cond delay="0"/>
                                          </p:stCondLst>
                                        </p:cTn>
                                        <p:tgtEl>
                                          <p:spTgt spid="448521"/>
                                        </p:tgtEl>
                                        <p:attrNameLst>
                                          <p:attrName>style.visibility</p:attrName>
                                        </p:attrNameLst>
                                      </p:cBhvr>
                                      <p:to>
                                        <p:strVal val="visible"/>
                                      </p:to>
                                    </p:set>
                                    <p:anim calcmode="lin" valueType="num">
                                      <p:cBhvr additive="base">
                                        <p:cTn id="38" dur="500" fill="hold"/>
                                        <p:tgtEl>
                                          <p:spTgt spid="448521"/>
                                        </p:tgtEl>
                                        <p:attrNameLst>
                                          <p:attrName>ppt_x</p:attrName>
                                        </p:attrNameLst>
                                      </p:cBhvr>
                                      <p:tavLst>
                                        <p:tav tm="0">
                                          <p:val>
                                            <p:strVal val="#ppt_x"/>
                                          </p:val>
                                        </p:tav>
                                        <p:tav tm="100000">
                                          <p:val>
                                            <p:strVal val="#ppt_x"/>
                                          </p:val>
                                        </p:tav>
                                      </p:tavLst>
                                    </p:anim>
                                    <p:anim calcmode="lin" valueType="num">
                                      <p:cBhvr additive="base">
                                        <p:cTn id="39" dur="500" fill="hold"/>
                                        <p:tgtEl>
                                          <p:spTgt spid="44852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4000"/>
                            </p:stCondLst>
                            <p:childTnLst>
                              <p:par>
                                <p:cTn id="41" presetID="2" presetClass="entr" presetSubtype="4" fill="hold" nodeType="afterEffect">
                                  <p:stCondLst>
                                    <p:cond delay="0"/>
                                  </p:stCondLst>
                                  <p:childTnLst>
                                    <p:set>
                                      <p:cBhvr>
                                        <p:cTn id="42" dur="1" fill="hold">
                                          <p:stCondLst>
                                            <p:cond delay="0"/>
                                          </p:stCondLst>
                                        </p:cTn>
                                        <p:tgtEl>
                                          <p:spTgt spid="448524"/>
                                        </p:tgtEl>
                                        <p:attrNameLst>
                                          <p:attrName>style.visibility</p:attrName>
                                        </p:attrNameLst>
                                      </p:cBhvr>
                                      <p:to>
                                        <p:strVal val="visible"/>
                                      </p:to>
                                    </p:set>
                                    <p:anim calcmode="lin" valueType="num">
                                      <p:cBhvr additive="base">
                                        <p:cTn id="43" dur="500" fill="hold"/>
                                        <p:tgtEl>
                                          <p:spTgt spid="448524"/>
                                        </p:tgtEl>
                                        <p:attrNameLst>
                                          <p:attrName>ppt_x</p:attrName>
                                        </p:attrNameLst>
                                      </p:cBhvr>
                                      <p:tavLst>
                                        <p:tav tm="0">
                                          <p:val>
                                            <p:strVal val="#ppt_x"/>
                                          </p:val>
                                        </p:tav>
                                        <p:tav tm="100000">
                                          <p:val>
                                            <p:strVal val="#ppt_x"/>
                                          </p:val>
                                        </p:tav>
                                      </p:tavLst>
                                    </p:anim>
                                    <p:anim calcmode="lin" valueType="num">
                                      <p:cBhvr additive="base">
                                        <p:cTn id="44" dur="500" fill="hold"/>
                                        <p:tgtEl>
                                          <p:spTgt spid="448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autoUpdateAnimBg="0" advAuto="0"/>
      <p:bldP spid="448517" grpId="0" autoUpdateAnimBg="0"/>
      <p:bldP spid="448522" grpId="0" autoUpdateAnimBg="0"/>
      <p:bldP spid="44852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本讲主要内容</a:t>
            </a:r>
          </a:p>
        </p:txBody>
      </p:sp>
      <p:sp>
        <p:nvSpPr>
          <p:cNvPr id="311299" name="Rectangle 3"/>
          <p:cNvSpPr>
            <a:spLocks noGrp="1" noChangeArrowheads="1"/>
          </p:cNvSpPr>
          <p:nvPr>
            <p:ph idx="1"/>
          </p:nvPr>
        </p:nvSpPr>
        <p:spPr>
          <a:xfrm>
            <a:off x="1116013" y="1052513"/>
            <a:ext cx="7570787" cy="4800600"/>
          </a:xfrm>
        </p:spPr>
        <p:txBody>
          <a:bodyPr/>
          <a:lstStyle/>
          <a:p>
            <a:pPr eaLnBrk="1" hangingPunct="1">
              <a:lnSpc>
                <a:spcPct val="150000"/>
              </a:lnSpc>
              <a:buClr>
                <a:srgbClr val="CC00CC"/>
              </a:buClr>
              <a:buFont typeface="Wingdings" panose="05000000000000000000" pitchFamily="2" charset="2"/>
              <a:buChar char="Ø"/>
            </a:pPr>
            <a:r>
              <a:rPr lang="zh-CN" altLang="en-US" sz="4000" smtClean="0">
                <a:solidFill>
                  <a:srgbClr val="0000FF"/>
                </a:solidFill>
                <a:latin typeface="黑体" panose="02010609060101010101" pitchFamily="49" charset="-122"/>
                <a:ea typeface="黑体" panose="02010609060101010101" pitchFamily="49" charset="-122"/>
              </a:rPr>
              <a:t>二阶段循环排队系统</a:t>
            </a:r>
            <a:endParaRPr lang="zh-CN" altLang="en-US" sz="4000" smtClean="0">
              <a:solidFill>
                <a:srgbClr val="0000FF"/>
              </a:solidFill>
              <a:latin typeface="黑体" panose="02010609060101010101" pitchFamily="49" charset="-122"/>
              <a:ea typeface="黑体" panose="02010609060101010101" pitchFamily="49" charset="-122"/>
              <a:sym typeface="Symbol" panose="05050102010706020507" pitchFamily="18" charset="2"/>
            </a:endParaRP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问题的引入</a:t>
            </a:r>
          </a:p>
          <a:p>
            <a:pPr lvl="1" eaLnBrk="1" hangingPunct="1">
              <a:lnSpc>
                <a:spcPct val="150000"/>
              </a:lnSpc>
              <a:buClr>
                <a:srgbClr val="FF0000"/>
              </a:buClr>
              <a:buFontTx/>
              <a:buChar char="•"/>
            </a:pPr>
            <a:r>
              <a:rPr lang="en-US" altLang="zh-CN" sz="3200" smtClean="0">
                <a:solidFill>
                  <a:srgbClr val="CC00CC"/>
                </a:solidFill>
                <a:ea typeface="黑体" panose="02010609060101010101" pitchFamily="49" charset="-122"/>
              </a:rPr>
              <a:t>Ⅰ</a:t>
            </a:r>
            <a:r>
              <a:rPr lang="zh-CN" altLang="en-US" sz="3200" smtClean="0">
                <a:solidFill>
                  <a:srgbClr val="CC00CC"/>
                </a:solidFill>
                <a:ea typeface="黑体" panose="02010609060101010101" pitchFamily="49" charset="-122"/>
              </a:rPr>
              <a:t>号台的队长</a:t>
            </a: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车辆在</a:t>
            </a:r>
            <a:r>
              <a:rPr lang="en-US" altLang="zh-CN" sz="3200" smtClean="0">
                <a:solidFill>
                  <a:srgbClr val="CC00CC"/>
                </a:solidFill>
                <a:ea typeface="黑体" panose="02010609060101010101" pitchFamily="49" charset="-122"/>
              </a:rPr>
              <a:t>Ⅰ</a:t>
            </a:r>
            <a:r>
              <a:rPr lang="zh-CN" altLang="en-US" sz="3200" smtClean="0">
                <a:solidFill>
                  <a:srgbClr val="CC00CC"/>
                </a:solidFill>
                <a:ea typeface="黑体" panose="02010609060101010101" pitchFamily="49" charset="-122"/>
              </a:rPr>
              <a:t>号台的等待时间</a:t>
            </a:r>
            <a:endParaRPr lang="en-US" altLang="zh-CN" sz="3200" smtClean="0">
              <a:solidFill>
                <a:srgbClr val="0000FF"/>
              </a:solidFill>
              <a:latin typeface="黑体" panose="02010609060101010101" pitchFamily="49" charset="-122"/>
              <a:ea typeface="黑体" panose="02010609060101010101" pitchFamily="49" charset="-122"/>
            </a:endParaRPr>
          </a:p>
          <a:p>
            <a:pPr eaLnBrk="1" hangingPunct="1">
              <a:lnSpc>
                <a:spcPct val="150000"/>
              </a:lnSpc>
              <a:buClr>
                <a:srgbClr val="CC00CC"/>
              </a:buClr>
              <a:buFont typeface="Wingdings" panose="05000000000000000000" pitchFamily="2" charset="2"/>
              <a:buChar char="Ø"/>
            </a:pPr>
            <a:r>
              <a:rPr lang="zh-CN" altLang="en-US" sz="4000" smtClean="0">
                <a:solidFill>
                  <a:srgbClr val="0000FF"/>
                </a:solidFill>
                <a:latin typeface="黑体" panose="02010609060101010101" pitchFamily="49" charset="-122"/>
                <a:ea typeface="黑体" panose="02010609060101010101" pitchFamily="49" charset="-122"/>
              </a:rPr>
              <a:t>一般服务的</a:t>
            </a:r>
            <a:r>
              <a:rPr lang="en-US" altLang="zh-CN" sz="4000" smtClean="0">
                <a:solidFill>
                  <a:srgbClr val="0000FF"/>
                </a:solidFill>
                <a:latin typeface="黑体" panose="02010609060101010101" pitchFamily="49" charset="-122"/>
                <a:ea typeface="黑体" panose="02010609060101010101" pitchFamily="49" charset="-122"/>
              </a:rPr>
              <a:t>M/G/1/</a:t>
            </a:r>
            <a:r>
              <a:rPr lang="en-US" altLang="zh-CN" sz="4000" smtClean="0">
                <a:solidFill>
                  <a:srgbClr val="0000FF"/>
                </a:solidFill>
                <a:latin typeface="黑体" panose="02010609060101010101" pitchFamily="49" charset="-122"/>
                <a:ea typeface="黑体" panose="02010609060101010101" pitchFamily="49" charset="-122"/>
                <a:sym typeface="Symbol" panose="05050102010706020507" pitchFamily="18" charset="2"/>
              </a:rPr>
              <a:t></a:t>
            </a:r>
            <a:r>
              <a:rPr lang="zh-CN" altLang="en-US" sz="4000" smtClean="0">
                <a:solidFill>
                  <a:srgbClr val="0000FF"/>
                </a:solidFill>
                <a:latin typeface="黑体" panose="02010609060101010101" pitchFamily="49" charset="-122"/>
                <a:ea typeface="黑体" panose="02010609060101010101" pitchFamily="49" charset="-122"/>
              </a:rPr>
              <a:t>排队系统</a:t>
            </a: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嵌入马尔可夫链</a:t>
            </a:r>
            <a:endParaRPr lang="en-US" altLang="zh-CN" sz="3200" smtClean="0">
              <a:solidFill>
                <a:srgbClr val="CC00CC"/>
              </a:solidFill>
              <a:ea typeface="黑体" panose="02010609060101010101" pitchFamily="49" charset="-122"/>
            </a:endParaRPr>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6" name="日期占位符 5"/>
          <p:cNvSpPr>
            <a:spLocks noGrp="1"/>
          </p:cNvSpPr>
          <p:nvPr>
            <p:ph type="dt" sz="quarter" idx="10"/>
          </p:nvPr>
        </p:nvSpPr>
        <p:spPr/>
        <p:txBody>
          <a:bodyPr/>
          <a:lstStyle/>
          <a:p>
            <a:pPr>
              <a:defRPr/>
            </a:pPr>
            <a:fld id="{38B7F4DE-0AB4-48B9-A07A-6CFA4780F9CB}" type="datetime1">
              <a:rPr lang="zh-CN" altLang="en-US"/>
              <a:pPr>
                <a:defRPr/>
              </a:pPr>
              <a:t>2018/12/13</a:t>
            </a:fld>
            <a:endParaRPr lang="en-US" altLang="zh-CN"/>
          </a:p>
        </p:txBody>
      </p:sp>
      <p:sp>
        <p:nvSpPr>
          <p:cNvPr id="7987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062B2B4D-C0F9-4E2F-A9F0-630758E76D4A}" type="slidenum">
              <a:rPr lang="zh-CN" altLang="en-US" sz="1800">
                <a:solidFill>
                  <a:srgbClr val="00FF00"/>
                </a:solidFill>
                <a:latin typeface="宋体" panose="02010600030101010101" pitchFamily="2" charset="-122"/>
                <a:ea typeface="宋体" panose="02010600030101010101" pitchFamily="2" charset="-122"/>
              </a:rPr>
              <a:pPr/>
              <a:t>37</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 calcmode="lin" valueType="num">
                                      <p:cBhvr additive="base">
                                        <p:cTn id="7" dur="500" fill="hold"/>
                                        <p:tgtEl>
                                          <p:spTgt spid="311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1299">
                                            <p:txEl>
                                              <p:pRg st="1" end="1"/>
                                            </p:txEl>
                                          </p:spTgt>
                                        </p:tgtEl>
                                        <p:attrNameLst>
                                          <p:attrName>style.visibility</p:attrName>
                                        </p:attrNameLst>
                                      </p:cBhvr>
                                      <p:to>
                                        <p:strVal val="visible"/>
                                      </p:to>
                                    </p:set>
                                    <p:anim calcmode="lin" valueType="num">
                                      <p:cBhvr additive="base">
                                        <p:cTn id="11" dur="500" fill="hold"/>
                                        <p:tgtEl>
                                          <p:spTgt spid="311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12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1299">
                                            <p:txEl>
                                              <p:pRg st="2" end="2"/>
                                            </p:txEl>
                                          </p:spTgt>
                                        </p:tgtEl>
                                        <p:attrNameLst>
                                          <p:attrName>style.visibility</p:attrName>
                                        </p:attrNameLst>
                                      </p:cBhvr>
                                      <p:to>
                                        <p:strVal val="visible"/>
                                      </p:to>
                                    </p:set>
                                    <p:anim calcmode="lin" valueType="num">
                                      <p:cBhvr additive="base">
                                        <p:cTn id="15" dur="500" fill="hold"/>
                                        <p:tgtEl>
                                          <p:spTgt spid="3112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12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1299">
                                            <p:txEl>
                                              <p:pRg st="3" end="3"/>
                                            </p:txEl>
                                          </p:spTgt>
                                        </p:tgtEl>
                                        <p:attrNameLst>
                                          <p:attrName>style.visibility</p:attrName>
                                        </p:attrNameLst>
                                      </p:cBhvr>
                                      <p:to>
                                        <p:strVal val="visible"/>
                                      </p:to>
                                    </p:set>
                                    <p:anim calcmode="lin" valueType="num">
                                      <p:cBhvr additive="base">
                                        <p:cTn id="19" dur="500" fill="hold"/>
                                        <p:tgtEl>
                                          <p:spTgt spid="311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2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1299">
                                            <p:txEl>
                                              <p:pRg st="4" end="4"/>
                                            </p:txEl>
                                          </p:spTgt>
                                        </p:tgtEl>
                                        <p:attrNameLst>
                                          <p:attrName>style.visibility</p:attrName>
                                        </p:attrNameLst>
                                      </p:cBhvr>
                                      <p:to>
                                        <p:strVal val="visible"/>
                                      </p:to>
                                    </p:set>
                                    <p:anim calcmode="lin" valueType="num">
                                      <p:cBhvr additive="base">
                                        <p:cTn id="23" dur="500" fill="hold"/>
                                        <p:tgtEl>
                                          <p:spTgt spid="3112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12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1299">
                                            <p:txEl>
                                              <p:pRg st="5" end="5"/>
                                            </p:txEl>
                                          </p:spTgt>
                                        </p:tgtEl>
                                        <p:attrNameLst>
                                          <p:attrName>style.visibility</p:attrName>
                                        </p:attrNameLst>
                                      </p:cBhvr>
                                      <p:to>
                                        <p:strVal val="visible"/>
                                      </p:to>
                                    </p:set>
                                    <p:anim calcmode="lin" valueType="num">
                                      <p:cBhvr additive="base">
                                        <p:cTn id="27" dur="500" fill="hold"/>
                                        <p:tgtEl>
                                          <p:spTgt spid="3112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1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下一讲内容预告</a:t>
            </a:r>
          </a:p>
        </p:txBody>
      </p:sp>
      <p:sp>
        <p:nvSpPr>
          <p:cNvPr id="370691" name="Rectangle 3"/>
          <p:cNvSpPr>
            <a:spLocks noGrp="1" noChangeArrowheads="1"/>
          </p:cNvSpPr>
          <p:nvPr>
            <p:ph idx="1"/>
          </p:nvPr>
        </p:nvSpPr>
        <p:spPr>
          <a:xfrm>
            <a:off x="1187450" y="1052513"/>
            <a:ext cx="7705725" cy="4708525"/>
          </a:xfrm>
        </p:spPr>
        <p:txBody>
          <a:bodyPr/>
          <a:lstStyle/>
          <a:p>
            <a:pPr eaLnBrk="1" hangingPunct="1">
              <a:lnSpc>
                <a:spcPct val="150000"/>
              </a:lnSpc>
              <a:buClr>
                <a:srgbClr val="CC00CC"/>
              </a:buClr>
              <a:buFont typeface="Wingdings" panose="05000000000000000000" pitchFamily="2" charset="2"/>
              <a:buChar char="Ø"/>
            </a:pPr>
            <a:r>
              <a:rPr lang="zh-CN" altLang="en-US" sz="4000" smtClean="0">
                <a:solidFill>
                  <a:srgbClr val="0000FF"/>
                </a:solidFill>
                <a:ea typeface="黑体" panose="02010609060101010101" pitchFamily="49" charset="-122"/>
              </a:rPr>
              <a:t>一般服务的</a:t>
            </a:r>
            <a:r>
              <a:rPr lang="en-US" altLang="zh-CN" sz="4000" smtClean="0">
                <a:solidFill>
                  <a:srgbClr val="0000FF"/>
                </a:solidFill>
                <a:ea typeface="黑体" panose="02010609060101010101" pitchFamily="49" charset="-122"/>
              </a:rPr>
              <a:t>M/G/1/</a:t>
            </a:r>
            <a:r>
              <a:rPr lang="en-US" altLang="zh-CN" sz="4000" smtClean="0">
                <a:solidFill>
                  <a:srgbClr val="0000FF"/>
                </a:solidFill>
                <a:ea typeface="黑体" panose="02010609060101010101" pitchFamily="49" charset="-122"/>
                <a:sym typeface="Symbol" panose="05050102010706020507" pitchFamily="18" charset="2"/>
              </a:rPr>
              <a:t></a:t>
            </a:r>
            <a:r>
              <a:rPr lang="zh-CN" altLang="en-US" sz="4000" smtClean="0">
                <a:solidFill>
                  <a:srgbClr val="0000FF"/>
                </a:solidFill>
                <a:ea typeface="黑体" panose="02010609060101010101" pitchFamily="49" charset="-122"/>
              </a:rPr>
              <a:t>排队系统</a:t>
            </a:r>
            <a:endParaRPr lang="zh-CN" altLang="en-US" sz="3200" smtClean="0">
              <a:solidFill>
                <a:srgbClr val="CC00CC"/>
              </a:solidFill>
              <a:ea typeface="黑体" panose="02010609060101010101" pitchFamily="49" charset="-122"/>
            </a:endParaRP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对长</a:t>
            </a: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等待时间与逗留时间</a:t>
            </a: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忙期</a:t>
            </a:r>
          </a:p>
          <a:p>
            <a:pPr lvl="1" eaLnBrk="1" hangingPunct="1">
              <a:lnSpc>
                <a:spcPct val="150000"/>
              </a:lnSpc>
              <a:buClr>
                <a:srgbClr val="FF0000"/>
              </a:buClr>
              <a:buFontTx/>
              <a:buChar char="•"/>
            </a:pPr>
            <a:r>
              <a:rPr lang="zh-CN" altLang="en-US" sz="3200" smtClean="0">
                <a:solidFill>
                  <a:srgbClr val="CC00CC"/>
                </a:solidFill>
                <a:ea typeface="黑体" panose="02010609060101010101" pitchFamily="49" charset="-122"/>
              </a:rPr>
              <a:t>输出过程</a:t>
            </a:r>
          </a:p>
          <a:p>
            <a:pPr eaLnBrk="1" hangingPunct="1">
              <a:lnSpc>
                <a:spcPct val="150000"/>
              </a:lnSpc>
              <a:buClr>
                <a:srgbClr val="CC00CC"/>
              </a:buClr>
              <a:buFont typeface="Wingdings" panose="05000000000000000000" pitchFamily="2" charset="2"/>
              <a:buChar char="Ø"/>
            </a:pPr>
            <a:r>
              <a:rPr lang="zh-CN" altLang="en-US" sz="3600" smtClean="0">
                <a:solidFill>
                  <a:srgbClr val="0000FF"/>
                </a:solidFill>
                <a:ea typeface="黑体" panose="02010609060101010101" pitchFamily="49" charset="-122"/>
                <a:sym typeface="Symbol" panose="05050102010706020507" pitchFamily="18" charset="2"/>
              </a:rPr>
              <a:t>隐马尔科夫模型简介</a:t>
            </a:r>
          </a:p>
        </p:txBody>
      </p:sp>
      <p:sp>
        <p:nvSpPr>
          <p:cNvPr id="4" name="日期占位符 3"/>
          <p:cNvSpPr>
            <a:spLocks noGrp="1"/>
          </p:cNvSpPr>
          <p:nvPr>
            <p:ph type="dt" sz="quarter" idx="10"/>
          </p:nvPr>
        </p:nvSpPr>
        <p:spPr/>
        <p:txBody>
          <a:bodyPr/>
          <a:lstStyle/>
          <a:p>
            <a:pPr>
              <a:defRPr/>
            </a:pPr>
            <a:fld id="{7D64C6A5-C2B8-4C77-9ADA-E41EBFC57C04}" type="datetime1">
              <a:rPr lang="zh-CN" altLang="en-US"/>
              <a:pPr>
                <a:defRPr/>
              </a:pPr>
              <a:t>2018/12/13</a:t>
            </a:fld>
            <a:endParaRPr lang="en-US" altLang="zh-CN"/>
          </a:p>
        </p:txBody>
      </p:sp>
      <p:sp>
        <p:nvSpPr>
          <p:cNvPr id="5" name="页脚占位符 4"/>
          <p:cNvSpPr>
            <a:spLocks noGrp="1"/>
          </p:cNvSpPr>
          <p:nvPr>
            <p:ph type="ftr" sz="quarter" idx="11"/>
          </p:nvPr>
        </p:nvSpPr>
        <p:spPr/>
        <p:txBody>
          <a:bodyPr/>
          <a:lstStyle/>
          <a:p>
            <a:pPr>
              <a:defRPr/>
            </a:pPr>
            <a:r>
              <a:rPr lang="zh-CN" altLang="en-US" smtClean="0"/>
              <a:t>信息与软件工程学院  顾小丰</a:t>
            </a:r>
            <a:endParaRPr lang="en-US" altLang="zh-CN"/>
          </a:p>
        </p:txBody>
      </p:sp>
      <p:sp>
        <p:nvSpPr>
          <p:cNvPr id="8192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DFB96445-0C86-4A80-B8AC-9FCA3C825648}" type="slidenum">
              <a:rPr lang="zh-CN" altLang="en-US" sz="1800">
                <a:solidFill>
                  <a:srgbClr val="00FF00"/>
                </a:solidFill>
                <a:latin typeface="宋体" panose="02010600030101010101" pitchFamily="2" charset="-122"/>
                <a:ea typeface="宋体" panose="02010600030101010101" pitchFamily="2" charset="-122"/>
              </a:rPr>
              <a:pPr/>
              <a:t>38</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anim calcmode="lin" valueType="num">
                                      <p:cBhvr additive="base">
                                        <p:cTn id="11" dur="500" fill="hold"/>
                                        <p:tgtEl>
                                          <p:spTgt spid="370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0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anim calcmode="lin" valueType="num">
                                      <p:cBhvr additive="base">
                                        <p:cTn id="15" dur="500" fill="hold"/>
                                        <p:tgtEl>
                                          <p:spTgt spid="370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0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0691">
                                            <p:txEl>
                                              <p:pRg st="3" end="3"/>
                                            </p:txEl>
                                          </p:spTgt>
                                        </p:tgtEl>
                                        <p:attrNameLst>
                                          <p:attrName>style.visibility</p:attrName>
                                        </p:attrNameLst>
                                      </p:cBhvr>
                                      <p:to>
                                        <p:strVal val="visible"/>
                                      </p:to>
                                    </p:set>
                                    <p:anim calcmode="lin" valueType="num">
                                      <p:cBhvr additive="base">
                                        <p:cTn id="19" dur="500" fill="hold"/>
                                        <p:tgtEl>
                                          <p:spTgt spid="370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06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0691">
                                            <p:txEl>
                                              <p:pRg st="4" end="4"/>
                                            </p:txEl>
                                          </p:spTgt>
                                        </p:tgtEl>
                                        <p:attrNameLst>
                                          <p:attrName>style.visibility</p:attrName>
                                        </p:attrNameLst>
                                      </p:cBhvr>
                                      <p:to>
                                        <p:strVal val="visible"/>
                                      </p:to>
                                    </p:set>
                                    <p:anim calcmode="lin" valueType="num">
                                      <p:cBhvr additive="base">
                                        <p:cTn id="23" dur="500" fill="hold"/>
                                        <p:tgtEl>
                                          <p:spTgt spid="3706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0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70691">
                                            <p:txEl>
                                              <p:pRg st="5" end="5"/>
                                            </p:txEl>
                                          </p:spTgt>
                                        </p:tgtEl>
                                        <p:attrNameLst>
                                          <p:attrName>style.visibility</p:attrName>
                                        </p:attrNameLst>
                                      </p:cBhvr>
                                      <p:to>
                                        <p:strVal val="visible"/>
                                      </p:to>
                                    </p:set>
                                    <p:anim calcmode="lin" valueType="num">
                                      <p:cBhvr additive="base">
                                        <p:cTn id="29" dur="500" fill="hold"/>
                                        <p:tgtEl>
                                          <p:spTgt spid="3706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0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§6.4  </a:t>
            </a:r>
            <a:r>
              <a:rPr lang="zh-CN" altLang="en-US" smtClean="0">
                <a:ea typeface="黑体" panose="02010609060101010101" pitchFamily="49" charset="-122"/>
              </a:rPr>
              <a:t>二阶段循环排队系统</a:t>
            </a:r>
            <a:endParaRPr lang="zh-CN" altLang="en-US" smtClean="0">
              <a:ea typeface="黑体" panose="02010609060101010101" pitchFamily="49" charset="-122"/>
              <a:sym typeface="Symbol" panose="05050102010706020507" pitchFamily="18" charset="2"/>
            </a:endParaRPr>
          </a:p>
        </p:txBody>
      </p:sp>
      <p:sp>
        <p:nvSpPr>
          <p:cNvPr id="269315" name="Rectangle 3"/>
          <p:cNvSpPr>
            <a:spLocks noGrp="1" noChangeArrowheads="1"/>
          </p:cNvSpPr>
          <p:nvPr>
            <p:ph idx="1"/>
          </p:nvPr>
        </p:nvSpPr>
        <p:spPr>
          <a:xfrm>
            <a:off x="1116013" y="1020763"/>
            <a:ext cx="7804150" cy="5576887"/>
          </a:xfrm>
        </p:spPr>
        <p:txBody>
          <a:bodyPr/>
          <a:lstStyle/>
          <a:p>
            <a:pPr eaLnBrk="1" hangingPunct="1">
              <a:lnSpc>
                <a:spcPct val="114000"/>
              </a:lnSpc>
              <a:buClr>
                <a:srgbClr val="CC00CC"/>
              </a:buClr>
            </a:pPr>
            <a:r>
              <a:rPr lang="zh-CN" altLang="en-US" sz="3200" smtClean="0">
                <a:solidFill>
                  <a:srgbClr val="0000FF"/>
                </a:solidFill>
                <a:ea typeface="黑体" panose="02010609060101010101" pitchFamily="49" charset="-122"/>
              </a:rPr>
              <a:t>问题的叙述</a:t>
            </a:r>
          </a:p>
          <a:p>
            <a:pPr eaLnBrk="1" hangingPunct="1">
              <a:lnSpc>
                <a:spcPct val="114000"/>
              </a:lnSpc>
              <a:buClr>
                <a:srgbClr val="0000FF"/>
              </a:buClr>
              <a:buFont typeface="Wingdings" panose="05000000000000000000" pitchFamily="2" charset="2"/>
              <a:buChar char="v"/>
            </a:pPr>
            <a:r>
              <a:rPr lang="en-US" altLang="zh-CN" sz="2400" smtClean="0">
                <a:ea typeface="黑体" panose="02010609060101010101" pitchFamily="49" charset="-122"/>
              </a:rPr>
              <a:t>n</a:t>
            </a:r>
            <a:r>
              <a:rPr lang="zh-CN" altLang="en-US" sz="2400" smtClean="0">
                <a:ea typeface="黑体" panose="02010609060101010101" pitchFamily="49" charset="-122"/>
              </a:rPr>
              <a:t>辆卡车担任运输任务，在生产厂与仓库（或车站、码头等）之间来回运输。</a:t>
            </a:r>
          </a:p>
          <a:p>
            <a:pPr eaLnBrk="1" hangingPunct="1">
              <a:lnSpc>
                <a:spcPct val="114000"/>
              </a:lnSpc>
              <a:buClr>
                <a:srgbClr val="0000FF"/>
              </a:buClr>
              <a:buFont typeface="Wingdings" panose="05000000000000000000" pitchFamily="2" charset="2"/>
              <a:buChar char="v"/>
            </a:pPr>
            <a:r>
              <a:rPr lang="zh-CN" altLang="en-US" sz="2400" smtClean="0">
                <a:ea typeface="黑体" panose="02010609060101010101" pitchFamily="49" charset="-122"/>
              </a:rPr>
              <a:t>把生产厂叫做</a:t>
            </a:r>
            <a:r>
              <a:rPr lang="en-US" altLang="zh-CN" sz="2400" smtClean="0">
                <a:solidFill>
                  <a:srgbClr val="FF0000"/>
                </a:solidFill>
                <a:ea typeface="黑体" panose="02010609060101010101" pitchFamily="49" charset="-122"/>
              </a:rPr>
              <a:t>Ⅰ</a:t>
            </a:r>
            <a:r>
              <a:rPr lang="zh-CN" altLang="en-US" sz="2400" smtClean="0">
                <a:solidFill>
                  <a:srgbClr val="FF0000"/>
                </a:solidFill>
                <a:ea typeface="黑体" panose="02010609060101010101" pitchFamily="49" charset="-122"/>
              </a:rPr>
              <a:t>号服务台</a:t>
            </a:r>
            <a:r>
              <a:rPr lang="zh-CN" altLang="en-US" sz="2400" smtClean="0">
                <a:ea typeface="黑体" panose="02010609060101010101" pitchFamily="49" charset="-122"/>
              </a:rPr>
              <a:t>，仓库叫做</a:t>
            </a:r>
            <a:r>
              <a:rPr lang="en-US" altLang="zh-CN" sz="2400" smtClean="0">
                <a:solidFill>
                  <a:srgbClr val="FF0000"/>
                </a:solidFill>
                <a:ea typeface="黑体" panose="02010609060101010101" pitchFamily="49" charset="-122"/>
              </a:rPr>
              <a:t>Ⅱ</a:t>
            </a:r>
            <a:r>
              <a:rPr lang="zh-CN" altLang="en-US" sz="2400" smtClean="0">
                <a:solidFill>
                  <a:srgbClr val="FF0000"/>
                </a:solidFill>
                <a:ea typeface="黑体" panose="02010609060101010101" pitchFamily="49" charset="-122"/>
              </a:rPr>
              <a:t>号服务台</a:t>
            </a:r>
            <a:r>
              <a:rPr lang="zh-CN" altLang="en-US" sz="2400" smtClean="0">
                <a:ea typeface="黑体" panose="02010609060101010101" pitchFamily="49" charset="-122"/>
              </a:rPr>
              <a:t>，把从</a:t>
            </a:r>
            <a:r>
              <a:rPr lang="en-US" altLang="zh-CN" sz="2400" smtClean="0">
                <a:ea typeface="黑体" panose="02010609060101010101" pitchFamily="49" charset="-122"/>
              </a:rPr>
              <a:t>Ⅱ</a:t>
            </a:r>
            <a:r>
              <a:rPr lang="zh-CN" altLang="en-US" sz="2400" smtClean="0">
                <a:ea typeface="黑体" panose="02010609060101010101" pitchFamily="49" charset="-122"/>
              </a:rPr>
              <a:t>号到</a:t>
            </a:r>
            <a:r>
              <a:rPr lang="en-US" altLang="zh-CN" sz="2400" smtClean="0">
                <a:ea typeface="黑体" panose="02010609060101010101" pitchFamily="49" charset="-122"/>
              </a:rPr>
              <a:t>Ⅰ</a:t>
            </a:r>
            <a:r>
              <a:rPr lang="zh-CN" altLang="en-US" sz="2400" smtClean="0">
                <a:ea typeface="黑体" panose="02010609060101010101" pitchFamily="49" charset="-122"/>
              </a:rPr>
              <a:t>号之间的路途时间及在</a:t>
            </a:r>
            <a:r>
              <a:rPr lang="en-US" altLang="zh-CN" sz="2400" smtClean="0">
                <a:ea typeface="黑体" panose="02010609060101010101" pitchFamily="49" charset="-122"/>
              </a:rPr>
              <a:t>Ⅱ</a:t>
            </a:r>
            <a:r>
              <a:rPr lang="zh-CN" altLang="en-US" sz="2400" smtClean="0">
                <a:ea typeface="黑体" panose="02010609060101010101" pitchFamily="49" charset="-122"/>
              </a:rPr>
              <a:t>号台的实际服务时间之和看作“</a:t>
            </a:r>
            <a:r>
              <a:rPr lang="en-US" altLang="zh-CN" sz="2400" smtClean="0">
                <a:solidFill>
                  <a:srgbClr val="FF0000"/>
                </a:solidFill>
                <a:ea typeface="黑体" panose="02010609060101010101" pitchFamily="49" charset="-122"/>
              </a:rPr>
              <a:t>Ⅱ</a:t>
            </a:r>
            <a:r>
              <a:rPr lang="zh-CN" altLang="en-US" sz="2400" smtClean="0">
                <a:solidFill>
                  <a:srgbClr val="FF0000"/>
                </a:solidFill>
                <a:ea typeface="黑体" panose="02010609060101010101" pitchFamily="49" charset="-122"/>
              </a:rPr>
              <a:t>号台的服务时间</a:t>
            </a:r>
            <a:r>
              <a:rPr lang="zh-CN" altLang="en-US" sz="2400" smtClean="0">
                <a:ea typeface="黑体" panose="02010609060101010101" pitchFamily="49" charset="-122"/>
              </a:rPr>
              <a:t>”；把从</a:t>
            </a:r>
            <a:r>
              <a:rPr lang="en-US" altLang="zh-CN" sz="2400" smtClean="0">
                <a:ea typeface="黑体" panose="02010609060101010101" pitchFamily="49" charset="-122"/>
              </a:rPr>
              <a:t>Ⅰ</a:t>
            </a:r>
            <a:r>
              <a:rPr lang="zh-CN" altLang="en-US" sz="2400" smtClean="0">
                <a:ea typeface="黑体" panose="02010609060101010101" pitchFamily="49" charset="-122"/>
              </a:rPr>
              <a:t>号到</a:t>
            </a:r>
            <a:r>
              <a:rPr lang="en-US" altLang="zh-CN" sz="2400" smtClean="0">
                <a:ea typeface="黑体" panose="02010609060101010101" pitchFamily="49" charset="-122"/>
              </a:rPr>
              <a:t>Ⅱ</a:t>
            </a:r>
            <a:r>
              <a:rPr lang="zh-CN" altLang="en-US" sz="2400" smtClean="0">
                <a:ea typeface="黑体" panose="02010609060101010101" pitchFamily="49" charset="-122"/>
              </a:rPr>
              <a:t>号之间的路途时间及在</a:t>
            </a:r>
            <a:r>
              <a:rPr lang="en-US" altLang="zh-CN" sz="2400" smtClean="0">
                <a:ea typeface="黑体" panose="02010609060101010101" pitchFamily="49" charset="-122"/>
              </a:rPr>
              <a:t>Ⅰ</a:t>
            </a:r>
            <a:r>
              <a:rPr lang="zh-CN" altLang="en-US" sz="2400" smtClean="0">
                <a:ea typeface="黑体" panose="02010609060101010101" pitchFamily="49" charset="-122"/>
              </a:rPr>
              <a:t>号台的实际服务时间之和看作“</a:t>
            </a:r>
            <a:r>
              <a:rPr lang="en-US" altLang="zh-CN" sz="2400" smtClean="0">
                <a:solidFill>
                  <a:srgbClr val="FF0000"/>
                </a:solidFill>
                <a:ea typeface="黑体" panose="02010609060101010101" pitchFamily="49" charset="-122"/>
              </a:rPr>
              <a:t>Ⅰ</a:t>
            </a:r>
            <a:r>
              <a:rPr lang="zh-CN" altLang="en-US" sz="2400" smtClean="0">
                <a:solidFill>
                  <a:srgbClr val="FF0000"/>
                </a:solidFill>
                <a:ea typeface="黑体" panose="02010609060101010101" pitchFamily="49" charset="-122"/>
              </a:rPr>
              <a:t>号台的服务时间</a:t>
            </a:r>
            <a:r>
              <a:rPr lang="zh-CN" altLang="en-US" sz="2400" smtClean="0">
                <a:ea typeface="黑体" panose="02010609060101010101" pitchFamily="49" charset="-122"/>
              </a:rPr>
              <a:t>”；</a:t>
            </a:r>
            <a:r>
              <a:rPr lang="en-US" altLang="zh-CN" sz="2400" smtClean="0">
                <a:ea typeface="黑体" panose="02010609060101010101" pitchFamily="49" charset="-122"/>
              </a:rPr>
              <a:t>Ⅰ</a:t>
            </a:r>
            <a:r>
              <a:rPr lang="zh-CN" altLang="en-US" sz="2400" smtClean="0">
                <a:ea typeface="黑体" panose="02010609060101010101" pitchFamily="49" charset="-122"/>
              </a:rPr>
              <a:t>、</a:t>
            </a:r>
            <a:r>
              <a:rPr lang="en-US" altLang="zh-CN" sz="2400" smtClean="0">
                <a:ea typeface="黑体" panose="02010609060101010101" pitchFamily="49" charset="-122"/>
              </a:rPr>
              <a:t>Ⅱ</a:t>
            </a:r>
            <a:r>
              <a:rPr lang="zh-CN" altLang="en-US" sz="2400" smtClean="0">
                <a:ea typeface="黑体" panose="02010609060101010101" pitchFamily="49" charset="-122"/>
              </a:rPr>
              <a:t>两个服务台的服务时间分别服从参数为</a:t>
            </a:r>
            <a:r>
              <a:rPr lang="zh-CN" altLang="en-US"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1</a:t>
            </a:r>
            <a:r>
              <a:rPr lang="zh-CN" altLang="en-US"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2</a:t>
            </a:r>
            <a:r>
              <a:rPr lang="zh-CN" altLang="en-US" sz="2400" smtClean="0">
                <a:ea typeface="黑体" panose="02010609060101010101" pitchFamily="49" charset="-122"/>
              </a:rPr>
              <a:t>的负指数分布；工作相互独立。</a:t>
            </a:r>
          </a:p>
          <a:p>
            <a:pPr eaLnBrk="1" hangingPunct="1">
              <a:lnSpc>
                <a:spcPct val="114000"/>
              </a:lnSpc>
              <a:buClr>
                <a:srgbClr val="0000FF"/>
              </a:buClr>
              <a:buFont typeface="Wingdings" panose="05000000000000000000" pitchFamily="2" charset="2"/>
              <a:buChar char="v"/>
            </a:pPr>
            <a:r>
              <a:rPr lang="en-US" altLang="zh-CN" sz="2400" smtClean="0">
                <a:ea typeface="黑体" panose="02010609060101010101" pitchFamily="49" charset="-122"/>
              </a:rPr>
              <a:t>n</a:t>
            </a:r>
            <a:r>
              <a:rPr lang="zh-CN" altLang="en-US" sz="2400" smtClean="0">
                <a:ea typeface="黑体" panose="02010609060101010101" pitchFamily="49" charset="-122"/>
              </a:rPr>
              <a:t>辆卡车在</a:t>
            </a:r>
            <a:r>
              <a:rPr lang="en-US" altLang="zh-CN" sz="2400" smtClean="0">
                <a:ea typeface="黑体" panose="02010609060101010101" pitchFamily="49" charset="-122"/>
              </a:rPr>
              <a:t>Ⅰ</a:t>
            </a:r>
            <a:r>
              <a:rPr lang="zh-CN" altLang="en-US" sz="2400" smtClean="0">
                <a:ea typeface="黑体" panose="02010609060101010101" pitchFamily="49" charset="-122"/>
              </a:rPr>
              <a:t>、</a:t>
            </a:r>
            <a:r>
              <a:rPr lang="en-US" altLang="zh-CN" sz="2400" smtClean="0">
                <a:ea typeface="黑体" panose="02010609060101010101" pitchFamily="49" charset="-122"/>
              </a:rPr>
              <a:t>Ⅱ</a:t>
            </a:r>
            <a:r>
              <a:rPr lang="zh-CN" altLang="en-US" sz="2400" smtClean="0">
                <a:ea typeface="黑体" panose="02010609060101010101" pitchFamily="49" charset="-122"/>
              </a:rPr>
              <a:t>号台之间轮番排队，若在</a:t>
            </a:r>
            <a:r>
              <a:rPr lang="en-US" altLang="zh-CN" sz="2400" smtClean="0">
                <a:ea typeface="黑体" panose="02010609060101010101" pitchFamily="49" charset="-122"/>
              </a:rPr>
              <a:t>Ⅰ</a:t>
            </a:r>
            <a:r>
              <a:rPr lang="zh-CN" altLang="en-US" sz="2400" smtClean="0">
                <a:ea typeface="黑体" panose="02010609060101010101" pitchFamily="49" charset="-122"/>
              </a:rPr>
              <a:t>号台的车辆（包括正在接受服务的）为</a:t>
            </a:r>
            <a:r>
              <a:rPr lang="en-US" altLang="zh-CN" sz="2400" smtClean="0">
                <a:ea typeface="黑体" panose="02010609060101010101" pitchFamily="49" charset="-122"/>
              </a:rPr>
              <a:t>i</a:t>
            </a:r>
            <a:r>
              <a:rPr lang="zh-CN" altLang="en-US" sz="2400" smtClean="0">
                <a:ea typeface="黑体" panose="02010609060101010101" pitchFamily="49" charset="-122"/>
              </a:rPr>
              <a:t>辆，则在</a:t>
            </a:r>
            <a:r>
              <a:rPr lang="en-US" altLang="zh-CN" sz="2400" smtClean="0">
                <a:ea typeface="黑体" panose="02010609060101010101" pitchFamily="49" charset="-122"/>
              </a:rPr>
              <a:t>Ⅱ</a:t>
            </a:r>
            <a:r>
              <a:rPr lang="zh-CN" altLang="en-US" sz="2400" smtClean="0">
                <a:ea typeface="黑体" panose="02010609060101010101" pitchFamily="49" charset="-122"/>
              </a:rPr>
              <a:t>号台的车辆为</a:t>
            </a:r>
            <a:r>
              <a:rPr lang="en-US" altLang="zh-CN" sz="2400" smtClean="0">
                <a:ea typeface="黑体" panose="02010609060101010101" pitchFamily="49" charset="-122"/>
              </a:rPr>
              <a:t>n-i</a:t>
            </a:r>
            <a:r>
              <a:rPr lang="zh-CN" altLang="en-US" sz="2400" smtClean="0">
                <a:ea typeface="黑体" panose="02010609060101010101" pitchFamily="49" charset="-122"/>
              </a:rPr>
              <a:t>辆，用</a:t>
            </a:r>
            <a:r>
              <a:rPr lang="en-US" altLang="zh-CN" sz="2400" smtClean="0">
                <a:ea typeface="黑体" panose="02010609060101010101" pitchFamily="49" charset="-122"/>
              </a:rPr>
              <a:t>(i,n-i)</a:t>
            </a:r>
            <a:r>
              <a:rPr lang="zh-CN" altLang="en-US" sz="2400" smtClean="0">
                <a:ea typeface="黑体" panose="02010609060101010101" pitchFamily="49" charset="-122"/>
              </a:rPr>
              <a:t>表示系统所处的状态。</a:t>
            </a:r>
          </a:p>
        </p:txBody>
      </p:sp>
      <p:sp>
        <p:nvSpPr>
          <p:cNvPr id="6" name="日期占位符 5"/>
          <p:cNvSpPr>
            <a:spLocks noGrp="1"/>
          </p:cNvSpPr>
          <p:nvPr>
            <p:ph type="dt" sz="quarter" idx="10"/>
          </p:nvPr>
        </p:nvSpPr>
        <p:spPr/>
        <p:txBody>
          <a:bodyPr/>
          <a:lstStyle/>
          <a:p>
            <a:pPr>
              <a:defRPr/>
            </a:pPr>
            <a:fld id="{3E96F60B-A7DA-4665-AE98-BEB94B4C6AC5}" type="datetime1">
              <a:rPr lang="zh-CN" altLang="en-US"/>
              <a:pPr>
                <a:defRPr/>
              </a:pPr>
              <a:t>2018/12/13</a:t>
            </a:fld>
            <a:endParaRPr lang="en-US" altLang="zh-CN"/>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229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989C52F5-EBE5-4D96-9BC2-1AF363C978C2}" type="slidenum">
              <a:rPr lang="zh-CN" altLang="en-US" sz="1800">
                <a:solidFill>
                  <a:srgbClr val="00FF00"/>
                </a:solidFill>
                <a:latin typeface="宋体" panose="02010600030101010101" pitchFamily="2" charset="-122"/>
                <a:ea typeface="宋体" panose="02010600030101010101" pitchFamily="2" charset="-122"/>
              </a:rPr>
              <a:pPr/>
              <a:t>4</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left)">
                                      <p:cBhvr>
                                        <p:cTn id="7" dur="500"/>
                                        <p:tgtEl>
                                          <p:spTgt spid="26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wipe(left)">
                                      <p:cBhvr>
                                        <p:cTn id="12" dur="500"/>
                                        <p:tgtEl>
                                          <p:spTgt spid="269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pRg st="2" end="2"/>
                                            </p:txEl>
                                          </p:spTgt>
                                        </p:tgtEl>
                                        <p:attrNameLst>
                                          <p:attrName>style.visibility</p:attrName>
                                        </p:attrNameLst>
                                      </p:cBhvr>
                                      <p:to>
                                        <p:strVal val="visible"/>
                                      </p:to>
                                    </p:set>
                                    <p:animEffect transition="in" filter="wipe(left)">
                                      <p:cBhvr>
                                        <p:cTn id="17" dur="500"/>
                                        <p:tgtEl>
                                          <p:spTgt spid="269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5">
                                            <p:txEl>
                                              <p:pRg st="3" end="3"/>
                                            </p:txEl>
                                          </p:spTgt>
                                        </p:tgtEl>
                                        <p:attrNameLst>
                                          <p:attrName>style.visibility</p:attrName>
                                        </p:attrNameLst>
                                      </p:cBhvr>
                                      <p:to>
                                        <p:strVal val="visible"/>
                                      </p:to>
                                    </p:set>
                                    <p:animEffect transition="in" filter="wipe(left)">
                                      <p:cBhvr>
                                        <p:cTn id="22" dur="500"/>
                                        <p:tgtEl>
                                          <p:spTgt spid="269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ea typeface="黑体" panose="02010609060101010101" pitchFamily="49" charset="-122"/>
              </a:rPr>
              <a:t>二阶段循环排队模型</a:t>
            </a:r>
          </a:p>
        </p:txBody>
      </p:sp>
      <p:sp>
        <p:nvSpPr>
          <p:cNvPr id="270339" name="Rectangle 3"/>
          <p:cNvSpPr>
            <a:spLocks noGrp="1" noChangeArrowheads="1"/>
          </p:cNvSpPr>
          <p:nvPr>
            <p:ph idx="1"/>
          </p:nvPr>
        </p:nvSpPr>
        <p:spPr>
          <a:xfrm>
            <a:off x="3733800" y="2960688"/>
            <a:ext cx="457200" cy="520700"/>
          </a:xfrm>
          <a:solidFill>
            <a:srgbClr val="CCFFFF"/>
          </a:solidFill>
          <a:ln>
            <a:solidFill>
              <a:srgbClr val="FF0000"/>
            </a:solidFill>
            <a:miter lim="800000"/>
            <a:headEnd/>
            <a:tailEnd/>
          </a:ln>
        </p:spPr>
        <p:txBody>
          <a:bodyPr lIns="36000" tIns="36000" rIns="36000" bIns="36000" anchor="ctr"/>
          <a:lstStyle/>
          <a:p>
            <a:pPr eaLnBrk="1" hangingPunct="1">
              <a:buFont typeface="Wingdings" panose="05000000000000000000" pitchFamily="2" charset="2"/>
              <a:buNone/>
            </a:pPr>
            <a:r>
              <a:rPr lang="en-US" altLang="zh-CN" sz="2400" smtClean="0">
                <a:ea typeface="黑体" panose="02010609060101010101" pitchFamily="49" charset="-122"/>
                <a:sym typeface="Symbol" panose="05050102010706020507" pitchFamily="18" charset="2"/>
              </a:rPr>
              <a:t></a:t>
            </a:r>
            <a:r>
              <a:rPr lang="en-US" altLang="zh-CN" sz="2400" baseline="-25000" smtClean="0">
                <a:ea typeface="黑体" panose="02010609060101010101" pitchFamily="49" charset="-122"/>
                <a:sym typeface="Symbol" panose="05050102010706020507" pitchFamily="18" charset="2"/>
              </a:rPr>
              <a:t>1</a:t>
            </a:r>
          </a:p>
        </p:txBody>
      </p:sp>
      <p:sp>
        <p:nvSpPr>
          <p:cNvPr id="4" name="日期占位符 3"/>
          <p:cNvSpPr>
            <a:spLocks noGrp="1"/>
          </p:cNvSpPr>
          <p:nvPr>
            <p:ph type="dt" sz="quarter" idx="10"/>
          </p:nvPr>
        </p:nvSpPr>
        <p:spPr/>
        <p:txBody>
          <a:bodyPr/>
          <a:lstStyle/>
          <a:p>
            <a:pPr>
              <a:defRPr/>
            </a:pPr>
            <a:fld id="{176FF94F-7B23-4574-8C16-09A40113E0C8}" type="datetime1">
              <a:rPr lang="zh-CN" altLang="en-US"/>
              <a:pPr>
                <a:defRPr/>
              </a:pPr>
              <a:t>2018/12/13</a:t>
            </a:fld>
            <a:endParaRPr lang="en-US" altLang="zh-CN"/>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70340" name="Text Box 4"/>
          <p:cNvSpPr txBox="1">
            <a:spLocks noChangeArrowheads="1"/>
          </p:cNvSpPr>
          <p:nvPr/>
        </p:nvSpPr>
        <p:spPr bwMode="auto">
          <a:xfrm>
            <a:off x="7162800" y="2990850"/>
            <a:ext cx="457200" cy="387350"/>
          </a:xfrm>
          <a:prstGeom prst="rect">
            <a:avLst/>
          </a:prstGeom>
          <a:solidFill>
            <a:srgbClr val="CCFFFF"/>
          </a:solidFill>
          <a:ln w="9525">
            <a:solidFill>
              <a:srgbClr val="FF0000"/>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50000"/>
              </a:spcBef>
              <a:buClrTx/>
              <a:buFontTx/>
              <a:buNone/>
            </a:pPr>
            <a:r>
              <a:rPr lang="en-US" altLang="zh-CN" sz="2000">
                <a:sym typeface="Symbol" panose="05050102010706020507" pitchFamily="18" charset="2"/>
              </a:rPr>
              <a:t></a:t>
            </a:r>
            <a:r>
              <a:rPr lang="en-US" altLang="zh-CN" sz="2000" baseline="-25000">
                <a:sym typeface="Symbol" panose="05050102010706020507" pitchFamily="18" charset="2"/>
              </a:rPr>
              <a:t>2</a:t>
            </a:r>
          </a:p>
        </p:txBody>
      </p:sp>
      <p:sp>
        <p:nvSpPr>
          <p:cNvPr id="270341" name="Line 5"/>
          <p:cNvSpPr>
            <a:spLocks noChangeShapeType="1"/>
          </p:cNvSpPr>
          <p:nvPr/>
        </p:nvSpPr>
        <p:spPr bwMode="auto">
          <a:xfrm>
            <a:off x="4191000" y="3225800"/>
            <a:ext cx="1676400"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0342" name="AutoShape 6"/>
          <p:cNvSpPr>
            <a:spLocks/>
          </p:cNvSpPr>
          <p:nvPr/>
        </p:nvSpPr>
        <p:spPr bwMode="auto">
          <a:xfrm>
            <a:off x="2743200" y="2822575"/>
            <a:ext cx="838200" cy="447675"/>
          </a:xfrm>
          <a:prstGeom prst="borderCallout1">
            <a:avLst>
              <a:gd name="adj1" fmla="val 117023"/>
              <a:gd name="adj2" fmla="val 13634"/>
              <a:gd name="adj3" fmla="val 117023"/>
              <a:gd name="adj4" fmla="val 119319"/>
            </a:avLst>
          </a:prstGeom>
          <a:solidFill>
            <a:srgbClr val="CC99FF"/>
          </a:solidFill>
          <a:ln w="9525">
            <a:solidFill>
              <a:srgbClr val="993366"/>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400" b="0">
                <a:solidFill>
                  <a:srgbClr val="FF0000"/>
                </a:solidFill>
              </a:rPr>
              <a:t>队长</a:t>
            </a:r>
            <a:r>
              <a:rPr lang="en-US" altLang="zh-CN" sz="2400" b="0">
                <a:solidFill>
                  <a:srgbClr val="FF0000"/>
                </a:solidFill>
              </a:rPr>
              <a:t>i</a:t>
            </a:r>
          </a:p>
        </p:txBody>
      </p:sp>
      <p:sp>
        <p:nvSpPr>
          <p:cNvPr id="270343" name="AutoShape 7"/>
          <p:cNvSpPr>
            <a:spLocks/>
          </p:cNvSpPr>
          <p:nvPr/>
        </p:nvSpPr>
        <p:spPr bwMode="auto">
          <a:xfrm>
            <a:off x="5867400" y="2822575"/>
            <a:ext cx="1143000" cy="447675"/>
          </a:xfrm>
          <a:prstGeom prst="borderCallout1">
            <a:avLst>
              <a:gd name="adj1" fmla="val 109431"/>
              <a:gd name="adj2" fmla="val 10000"/>
              <a:gd name="adj3" fmla="val 109431"/>
              <a:gd name="adj4" fmla="val 114167"/>
            </a:avLst>
          </a:prstGeom>
          <a:solidFill>
            <a:srgbClr val="CC99FF"/>
          </a:solidFill>
          <a:ln w="9525">
            <a:solidFill>
              <a:srgbClr val="993366"/>
            </a:solidFill>
            <a:miter lim="800000"/>
            <a:headEnd/>
            <a:tailEnd/>
          </a:ln>
        </p:spPr>
        <p:txBody>
          <a:bodyPr lIns="36000" tIns="36000" rIns="36000" bIns="3600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400" b="0">
                <a:solidFill>
                  <a:srgbClr val="FF0000"/>
                </a:solidFill>
              </a:rPr>
              <a:t>队长</a:t>
            </a:r>
            <a:r>
              <a:rPr lang="en-US" altLang="zh-CN" sz="2400" b="0">
                <a:solidFill>
                  <a:srgbClr val="FF0000"/>
                </a:solidFill>
              </a:rPr>
              <a:t>n-i</a:t>
            </a:r>
          </a:p>
        </p:txBody>
      </p:sp>
      <p:sp>
        <p:nvSpPr>
          <p:cNvPr id="270344" name="Line 8"/>
          <p:cNvSpPr>
            <a:spLocks noChangeShapeType="1"/>
          </p:cNvSpPr>
          <p:nvPr/>
        </p:nvSpPr>
        <p:spPr bwMode="auto">
          <a:xfrm>
            <a:off x="7620000" y="3213100"/>
            <a:ext cx="609600"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0345" name="Line 9"/>
          <p:cNvSpPr>
            <a:spLocks noChangeShapeType="1"/>
          </p:cNvSpPr>
          <p:nvPr/>
        </p:nvSpPr>
        <p:spPr bwMode="auto">
          <a:xfrm flipV="1">
            <a:off x="8216900" y="2133600"/>
            <a:ext cx="0" cy="106680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0346" name="Line 10"/>
          <p:cNvSpPr>
            <a:spLocks noChangeShapeType="1"/>
          </p:cNvSpPr>
          <p:nvPr/>
        </p:nvSpPr>
        <p:spPr bwMode="auto">
          <a:xfrm flipH="1">
            <a:off x="1828800" y="2159000"/>
            <a:ext cx="6400800"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0347" name="Line 11"/>
          <p:cNvSpPr>
            <a:spLocks noChangeShapeType="1"/>
          </p:cNvSpPr>
          <p:nvPr/>
        </p:nvSpPr>
        <p:spPr bwMode="auto">
          <a:xfrm>
            <a:off x="1828800" y="2159000"/>
            <a:ext cx="0" cy="99060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0348" name="Line 12"/>
          <p:cNvSpPr>
            <a:spLocks noChangeShapeType="1"/>
          </p:cNvSpPr>
          <p:nvPr/>
        </p:nvSpPr>
        <p:spPr bwMode="auto">
          <a:xfrm>
            <a:off x="1828800" y="3149600"/>
            <a:ext cx="914400"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0349" name="Rectangle 13"/>
          <p:cNvSpPr>
            <a:spLocks noChangeArrowheads="1"/>
          </p:cNvSpPr>
          <p:nvPr/>
        </p:nvSpPr>
        <p:spPr bwMode="auto">
          <a:xfrm>
            <a:off x="1143000" y="4343400"/>
            <a:ext cx="77724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ClrTx/>
              <a:buFontTx/>
              <a:buNone/>
            </a:pPr>
            <a:r>
              <a:rPr lang="en-US" altLang="zh-CN"/>
              <a:t>    </a:t>
            </a:r>
            <a:r>
              <a:rPr lang="zh-CN" altLang="en-US"/>
              <a:t>由于二阶段循环排队系统的状态完全由</a:t>
            </a:r>
            <a:r>
              <a:rPr lang="en-US" altLang="zh-CN"/>
              <a:t>Ⅰ</a:t>
            </a:r>
            <a:r>
              <a:rPr lang="zh-CN" altLang="en-US"/>
              <a:t>号台的状态决定，因此，我们仅讨论</a:t>
            </a:r>
            <a:r>
              <a:rPr lang="en-US" altLang="zh-CN"/>
              <a:t>Ⅰ</a:t>
            </a:r>
            <a:r>
              <a:rPr lang="zh-CN" altLang="en-US"/>
              <a:t>号台的情况。</a:t>
            </a:r>
          </a:p>
        </p:txBody>
      </p:sp>
      <p:sp>
        <p:nvSpPr>
          <p:cNvPr id="1435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5BBD136E-F47E-44E9-93A9-7766263235DD}" type="slidenum">
              <a:rPr lang="zh-CN" altLang="en-US" sz="1800">
                <a:solidFill>
                  <a:srgbClr val="00FF00"/>
                </a:solidFill>
                <a:latin typeface="宋体" panose="02010600030101010101" pitchFamily="2" charset="-122"/>
                <a:ea typeface="宋体" panose="02010600030101010101" pitchFamily="2" charset="-122"/>
              </a:rPr>
              <a:pPr/>
              <a:t>5</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0342"/>
                                        </p:tgtEl>
                                        <p:attrNameLst>
                                          <p:attrName>style.visibility</p:attrName>
                                        </p:attrNameLst>
                                      </p:cBhvr>
                                      <p:to>
                                        <p:strVal val="visible"/>
                                      </p:to>
                                    </p:set>
                                    <p:animEffect transition="in" filter="wipe(left)">
                                      <p:cBhvr>
                                        <p:cTn id="7" dur="500"/>
                                        <p:tgtEl>
                                          <p:spTgt spid="27034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70339"/>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70341"/>
                                        </p:tgtEl>
                                        <p:attrNameLst>
                                          <p:attrName>style.visibility</p:attrName>
                                        </p:attrNameLst>
                                      </p:cBhvr>
                                      <p:to>
                                        <p:strVal val="visible"/>
                                      </p:to>
                                    </p:set>
                                    <p:animEffect transition="in" filter="wipe(left)">
                                      <p:cBhvr>
                                        <p:cTn id="14" dur="500"/>
                                        <p:tgtEl>
                                          <p:spTgt spid="270341"/>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70343"/>
                                        </p:tgtEl>
                                        <p:attrNameLst>
                                          <p:attrName>style.visibility</p:attrName>
                                        </p:attrNameLst>
                                      </p:cBhvr>
                                      <p:to>
                                        <p:strVal val="visible"/>
                                      </p:to>
                                    </p:set>
                                    <p:animEffect transition="in" filter="wipe(left)">
                                      <p:cBhvr>
                                        <p:cTn id="18" dur="500"/>
                                        <p:tgtEl>
                                          <p:spTgt spid="270343"/>
                                        </p:tgtEl>
                                      </p:cBhvr>
                                    </p:animEffec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270340"/>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70344"/>
                                        </p:tgtEl>
                                        <p:attrNameLst>
                                          <p:attrName>style.visibility</p:attrName>
                                        </p:attrNameLst>
                                      </p:cBhvr>
                                      <p:to>
                                        <p:strVal val="visible"/>
                                      </p:to>
                                    </p:set>
                                    <p:animEffect transition="in" filter="wipe(left)">
                                      <p:cBhvr>
                                        <p:cTn id="25" dur="500"/>
                                        <p:tgtEl>
                                          <p:spTgt spid="270344"/>
                                        </p:tgtEl>
                                      </p:cBhvr>
                                    </p:animEffect>
                                  </p:childTnLst>
                                </p:cTn>
                              </p:par>
                            </p:childTnLst>
                          </p:cTn>
                        </p:par>
                        <p:par>
                          <p:cTn id="26" fill="hold" nodeType="afterGroup">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270345"/>
                                        </p:tgtEl>
                                        <p:attrNameLst>
                                          <p:attrName>style.visibility</p:attrName>
                                        </p:attrNameLst>
                                      </p:cBhvr>
                                      <p:to>
                                        <p:strVal val="visible"/>
                                      </p:to>
                                    </p:set>
                                    <p:animEffect transition="in" filter="wipe(down)">
                                      <p:cBhvr>
                                        <p:cTn id="29" dur="500"/>
                                        <p:tgtEl>
                                          <p:spTgt spid="270345"/>
                                        </p:tgtEl>
                                      </p:cBhvr>
                                    </p:animEffect>
                                  </p:childTnLst>
                                </p:cTn>
                              </p:par>
                            </p:childTnLst>
                          </p:cTn>
                        </p:par>
                        <p:par>
                          <p:cTn id="30" fill="hold" nodeType="afterGroup">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270346"/>
                                        </p:tgtEl>
                                        <p:attrNameLst>
                                          <p:attrName>style.visibility</p:attrName>
                                        </p:attrNameLst>
                                      </p:cBhvr>
                                      <p:to>
                                        <p:strVal val="visible"/>
                                      </p:to>
                                    </p:set>
                                    <p:animEffect transition="in" filter="wipe(right)">
                                      <p:cBhvr>
                                        <p:cTn id="33" dur="500"/>
                                        <p:tgtEl>
                                          <p:spTgt spid="270346"/>
                                        </p:tgtEl>
                                      </p:cBhvr>
                                    </p:animEffect>
                                  </p:childTnLst>
                                </p:cTn>
                              </p:par>
                            </p:childTnLst>
                          </p:cTn>
                        </p:par>
                        <p:par>
                          <p:cTn id="34" fill="hold" nodeType="afterGroup">
                            <p:stCondLst>
                              <p:cond delay="4000"/>
                            </p:stCondLst>
                            <p:childTnLst>
                              <p:par>
                                <p:cTn id="35" presetID="22" presetClass="entr" presetSubtype="1" fill="hold" grpId="0" nodeType="afterEffect">
                                  <p:stCondLst>
                                    <p:cond delay="0"/>
                                  </p:stCondLst>
                                  <p:childTnLst>
                                    <p:set>
                                      <p:cBhvr>
                                        <p:cTn id="36" dur="1" fill="hold">
                                          <p:stCondLst>
                                            <p:cond delay="0"/>
                                          </p:stCondLst>
                                        </p:cTn>
                                        <p:tgtEl>
                                          <p:spTgt spid="270347"/>
                                        </p:tgtEl>
                                        <p:attrNameLst>
                                          <p:attrName>style.visibility</p:attrName>
                                        </p:attrNameLst>
                                      </p:cBhvr>
                                      <p:to>
                                        <p:strVal val="visible"/>
                                      </p:to>
                                    </p:set>
                                    <p:animEffect transition="in" filter="wipe(up)">
                                      <p:cBhvr>
                                        <p:cTn id="37" dur="500"/>
                                        <p:tgtEl>
                                          <p:spTgt spid="270347"/>
                                        </p:tgtEl>
                                      </p:cBhvr>
                                    </p:animEffect>
                                  </p:childTnLst>
                                </p:cTn>
                              </p:par>
                            </p:childTnLst>
                          </p:cTn>
                        </p:par>
                        <p:par>
                          <p:cTn id="38" fill="hold" nodeType="afterGroup">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270348"/>
                                        </p:tgtEl>
                                        <p:attrNameLst>
                                          <p:attrName>style.visibility</p:attrName>
                                        </p:attrNameLst>
                                      </p:cBhvr>
                                      <p:to>
                                        <p:strVal val="visible"/>
                                      </p:to>
                                    </p:set>
                                    <p:animEffect transition="in" filter="wipe(left)">
                                      <p:cBhvr>
                                        <p:cTn id="41" dur="500"/>
                                        <p:tgtEl>
                                          <p:spTgt spid="27034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70349"/>
                                        </p:tgtEl>
                                        <p:attrNameLst>
                                          <p:attrName>style.visibility</p:attrName>
                                        </p:attrNameLst>
                                      </p:cBhvr>
                                      <p:to>
                                        <p:strVal val="visible"/>
                                      </p:to>
                                    </p:set>
                                    <p:animEffect transition="in" filter="barn(inVertical)">
                                      <p:cBhvr>
                                        <p:cTn id="46" dur="500"/>
                                        <p:tgtEl>
                                          <p:spTgt spid="270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autoUpdateAnimBg="0"/>
      <p:bldP spid="270340" grpId="0" animBg="1" autoUpdateAnimBg="0"/>
      <p:bldP spid="270341" grpId="0" animBg="1"/>
      <p:bldP spid="270342" grpId="0" animBg="1" autoUpdateAnimBg="0"/>
      <p:bldP spid="270343" grpId="0" animBg="1" autoUpdateAnimBg="0"/>
      <p:bldP spid="270344" grpId="0" animBg="1"/>
      <p:bldP spid="270345" grpId="0" animBg="1"/>
      <p:bldP spid="270346" grpId="0" animBg="1"/>
      <p:bldP spid="270347" grpId="0" animBg="1"/>
      <p:bldP spid="270348" grpId="0" animBg="1"/>
      <p:bldP spid="27034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2. Ⅰ</a:t>
            </a:r>
            <a:r>
              <a:rPr lang="zh-CN" altLang="en-US" smtClean="0">
                <a:ea typeface="黑体" panose="02010609060101010101" pitchFamily="49" charset="-122"/>
              </a:rPr>
              <a:t>号台的队长</a:t>
            </a:r>
          </a:p>
        </p:txBody>
      </p:sp>
      <p:sp>
        <p:nvSpPr>
          <p:cNvPr id="271363" name="Rectangle 3"/>
          <p:cNvSpPr>
            <a:spLocks noGrp="1" noChangeArrowheads="1"/>
          </p:cNvSpPr>
          <p:nvPr>
            <p:ph idx="1"/>
          </p:nvPr>
        </p:nvSpPr>
        <p:spPr>
          <a:xfrm>
            <a:off x="685800" y="1066800"/>
            <a:ext cx="8153400" cy="438150"/>
          </a:xfrm>
        </p:spPr>
        <p:txBody>
          <a:bodyPr/>
          <a:lstStyle/>
          <a:p>
            <a:pPr eaLnBrk="1" hangingPunct="1">
              <a:buFont typeface="Wingdings" panose="05000000000000000000" pitchFamily="2" charset="2"/>
              <a:buNone/>
            </a:pPr>
            <a:r>
              <a:rPr lang="en-US" altLang="zh-CN" sz="2400" smtClean="0">
                <a:ea typeface="黑体" panose="02010609060101010101" pitchFamily="49" charset="-122"/>
              </a:rPr>
              <a:t>	    </a:t>
            </a:r>
            <a:r>
              <a:rPr lang="zh-CN" altLang="en-US" sz="2400" smtClean="0">
                <a:ea typeface="黑体" panose="02010609060101010101" pitchFamily="49" charset="-122"/>
              </a:rPr>
              <a:t>假定</a:t>
            </a:r>
            <a:r>
              <a:rPr lang="en-US" altLang="zh-CN" sz="2400" smtClean="0">
                <a:ea typeface="黑体" panose="02010609060101010101" pitchFamily="49" charset="-122"/>
              </a:rPr>
              <a:t>N(t)</a:t>
            </a:r>
            <a:r>
              <a:rPr lang="zh-CN" altLang="en-US" sz="2400" smtClean="0">
                <a:ea typeface="黑体" panose="02010609060101010101" pitchFamily="49" charset="-122"/>
              </a:rPr>
              <a:t>表示时刻</a:t>
            </a:r>
            <a:r>
              <a:rPr lang="en-US" altLang="zh-CN" sz="2400" smtClean="0">
                <a:ea typeface="黑体" panose="02010609060101010101" pitchFamily="49" charset="-122"/>
              </a:rPr>
              <a:t>t</a:t>
            </a:r>
            <a:r>
              <a:rPr lang="zh-CN" altLang="en-US" sz="2400" smtClean="0">
                <a:ea typeface="黑体" panose="02010609060101010101" pitchFamily="49" charset="-122"/>
              </a:rPr>
              <a:t>在</a:t>
            </a:r>
            <a:r>
              <a:rPr lang="en-US" altLang="zh-CN" sz="2400" smtClean="0">
                <a:ea typeface="黑体" panose="02010609060101010101" pitchFamily="49" charset="-122"/>
              </a:rPr>
              <a:t>Ⅰ</a:t>
            </a:r>
            <a:r>
              <a:rPr lang="zh-CN" altLang="en-US" sz="2400" smtClean="0">
                <a:ea typeface="黑体" panose="02010609060101010101" pitchFamily="49" charset="-122"/>
              </a:rPr>
              <a:t>号台的车辆，包括正在接受</a:t>
            </a:r>
            <a:endParaRPr lang="zh-CN" altLang="en-US" sz="2400" smtClean="0">
              <a:ea typeface="黑体" panose="02010609060101010101" pitchFamily="49" charset="-122"/>
              <a:sym typeface="Symbol" panose="05050102010706020507" pitchFamily="18" charset="2"/>
            </a:endParaRPr>
          </a:p>
        </p:txBody>
      </p:sp>
      <p:sp>
        <p:nvSpPr>
          <p:cNvPr id="4" name="日期占位符 3"/>
          <p:cNvSpPr>
            <a:spLocks noGrp="1"/>
          </p:cNvSpPr>
          <p:nvPr>
            <p:ph type="dt" sz="quarter" idx="10"/>
          </p:nvPr>
        </p:nvSpPr>
        <p:spPr/>
        <p:txBody>
          <a:bodyPr/>
          <a:lstStyle/>
          <a:p>
            <a:pPr>
              <a:defRPr/>
            </a:pPr>
            <a:fld id="{1D38387F-B578-403A-91BC-5645F349EAA3}" type="datetime1">
              <a:rPr lang="zh-CN" altLang="en-US"/>
              <a:pPr>
                <a:defRPr/>
              </a:pPr>
              <a:t>2018/12/13</a:t>
            </a:fld>
            <a:endParaRPr lang="en-US" altLang="zh-CN"/>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71364" name="Rectangle 4"/>
          <p:cNvSpPr>
            <a:spLocks noChangeArrowheads="1"/>
          </p:cNvSpPr>
          <p:nvPr/>
        </p:nvSpPr>
        <p:spPr bwMode="auto">
          <a:xfrm>
            <a:off x="1143000" y="1598613"/>
            <a:ext cx="77724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t>服务的车辆，</a:t>
            </a:r>
            <a:r>
              <a:rPr lang="zh-CN" altLang="en-US" sz="2400">
                <a:sym typeface="Symbol" panose="05050102010706020507" pitchFamily="18" charset="2"/>
              </a:rPr>
              <a:t>令</a:t>
            </a:r>
          </a:p>
          <a:p>
            <a:pPr algn="ctr" eaLnBrk="1" hangingPunct="1">
              <a:lnSpc>
                <a:spcPct val="100000"/>
              </a:lnSpc>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ij</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P{N(t+t)</a:t>
            </a:r>
            <a:r>
              <a:rPr lang="zh-CN" altLang="en-US" sz="2400">
                <a:sym typeface="Symbol" panose="05050102010706020507" pitchFamily="18" charset="2"/>
              </a:rPr>
              <a:t>＝</a:t>
            </a:r>
            <a:r>
              <a:rPr lang="en-US" altLang="zh-CN" sz="2400">
                <a:sym typeface="Symbol" panose="05050102010706020507" pitchFamily="18" charset="2"/>
              </a:rPr>
              <a:t>j|N(t)</a:t>
            </a:r>
            <a:r>
              <a:rPr lang="zh-CN" altLang="en-US" sz="2400">
                <a:sym typeface="Symbol" panose="05050102010706020507" pitchFamily="18" charset="2"/>
              </a:rPr>
              <a:t>＝</a:t>
            </a:r>
            <a:r>
              <a:rPr lang="en-US" altLang="zh-CN" sz="2400">
                <a:sym typeface="Symbol" panose="05050102010706020507" pitchFamily="18" charset="2"/>
              </a:rPr>
              <a:t>i}</a:t>
            </a:r>
            <a:r>
              <a:rPr lang="zh-CN" altLang="en-US" sz="2400">
                <a:sym typeface="Symbol" panose="05050102010706020507" pitchFamily="18" charset="2"/>
              </a:rPr>
              <a:t>，</a:t>
            </a:r>
            <a:r>
              <a:rPr lang="en-US" altLang="zh-CN" sz="2400">
                <a:sym typeface="Symbol" panose="05050102010706020507" pitchFamily="18" charset="2"/>
              </a:rPr>
              <a:t>i,j</a:t>
            </a:r>
            <a:r>
              <a:rPr lang="zh-CN" altLang="en-US" sz="2400">
                <a:sym typeface="Symbol" panose="05050102010706020507" pitchFamily="18" charset="2"/>
              </a:rPr>
              <a:t>＝</a:t>
            </a:r>
            <a:r>
              <a:rPr lang="en-US" altLang="zh-CN" sz="2400">
                <a:sym typeface="Symbol" panose="05050102010706020507" pitchFamily="18" charset="2"/>
              </a:rPr>
              <a:t>0,1,2,…</a:t>
            </a:r>
          </a:p>
          <a:p>
            <a:pPr eaLnBrk="1" hangingPunct="1">
              <a:lnSpc>
                <a:spcPct val="100000"/>
              </a:lnSpc>
              <a:buClrTx/>
              <a:buFontTx/>
              <a:buNone/>
            </a:pPr>
            <a:r>
              <a:rPr lang="zh-CN" altLang="en-US" sz="2400">
                <a:sym typeface="Symbol" panose="05050102010706020507" pitchFamily="18" charset="2"/>
              </a:rPr>
              <a:t>则</a:t>
            </a:r>
          </a:p>
        </p:txBody>
      </p:sp>
      <p:sp>
        <p:nvSpPr>
          <p:cNvPr id="271365" name="Rectangle 5"/>
          <p:cNvSpPr>
            <a:spLocks noChangeArrowheads="1"/>
          </p:cNvSpPr>
          <p:nvPr/>
        </p:nvSpPr>
        <p:spPr bwMode="auto">
          <a:xfrm>
            <a:off x="1143000" y="2789238"/>
            <a:ext cx="2060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solidFill>
                  <a:srgbClr val="0000FF"/>
                </a:solidFill>
                <a:sym typeface="Symbol" panose="05050102010706020507" pitchFamily="18" charset="2"/>
              </a:rPr>
              <a:t>1)</a:t>
            </a:r>
            <a:r>
              <a:rPr lang="en-US" altLang="zh-CN" sz="2400">
                <a:sym typeface="Symbol" panose="05050102010706020507" pitchFamily="18" charset="2"/>
              </a:rPr>
              <a:t>p</a:t>
            </a:r>
            <a:r>
              <a:rPr lang="en-US" altLang="zh-CN" sz="2400" baseline="-25000">
                <a:sym typeface="Symbol" panose="05050102010706020507" pitchFamily="18" charset="2"/>
              </a:rPr>
              <a:t>i,i-1</a:t>
            </a:r>
            <a:r>
              <a:rPr lang="en-US" altLang="zh-CN" sz="2400">
                <a:sym typeface="Symbol" panose="05050102010706020507" pitchFamily="18" charset="2"/>
              </a:rPr>
              <a:t>(t)</a:t>
            </a:r>
            <a:r>
              <a:rPr lang="zh-CN" altLang="en-US" sz="2400">
                <a:sym typeface="Symbol" panose="05050102010706020507" pitchFamily="18" charset="2"/>
              </a:rPr>
              <a:t>＝</a:t>
            </a:r>
          </a:p>
        </p:txBody>
      </p:sp>
      <p:graphicFrame>
        <p:nvGraphicFramePr>
          <p:cNvPr id="271366" name="Object 6"/>
          <p:cNvGraphicFramePr>
            <a:graphicFrameLocks noChangeAspect="1"/>
          </p:cNvGraphicFramePr>
          <p:nvPr/>
        </p:nvGraphicFramePr>
        <p:xfrm>
          <a:off x="1981200" y="3614738"/>
          <a:ext cx="6845300" cy="660400"/>
        </p:xfrm>
        <a:graphic>
          <a:graphicData uri="http://schemas.openxmlformats.org/presentationml/2006/ole">
            <mc:AlternateContent xmlns:mc="http://schemas.openxmlformats.org/markup-compatibility/2006">
              <mc:Choice xmlns:v="urn:schemas-microsoft-com:vml" Requires="v">
                <p:oleObj spid="_x0000_s16400" name="公式" r:id="rId4" imgW="3556000" imgH="342900" progId="Equation.3">
                  <p:embed/>
                </p:oleObj>
              </mc:Choice>
              <mc:Fallback>
                <p:oleObj name="公式" r:id="rId4" imgW="3556000" imgH="342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614738"/>
                        <a:ext cx="68453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67" name="Object 7"/>
          <p:cNvGraphicFramePr>
            <a:graphicFrameLocks noChangeAspect="1"/>
          </p:cNvGraphicFramePr>
          <p:nvPr/>
        </p:nvGraphicFramePr>
        <p:xfrm>
          <a:off x="1652588" y="4368800"/>
          <a:ext cx="4291012" cy="415925"/>
        </p:xfrm>
        <a:graphic>
          <a:graphicData uri="http://schemas.openxmlformats.org/presentationml/2006/ole">
            <mc:AlternateContent xmlns:mc="http://schemas.openxmlformats.org/markup-compatibility/2006">
              <mc:Choice xmlns:v="urn:schemas-microsoft-com:vml" Requires="v">
                <p:oleObj spid="_x0000_s16401" name="Equation" r:id="rId6" imgW="2222500" imgH="215900" progId="Equation.3">
                  <p:embed/>
                </p:oleObj>
              </mc:Choice>
              <mc:Fallback>
                <p:oleObj name="Equation" r:id="rId6" imgW="2222500" imgH="215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2588" y="4368800"/>
                        <a:ext cx="4291012"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8" name="Rectangle 8"/>
          <p:cNvSpPr>
            <a:spLocks noChangeArrowheads="1"/>
          </p:cNvSpPr>
          <p:nvPr/>
        </p:nvSpPr>
        <p:spPr bwMode="auto">
          <a:xfrm>
            <a:off x="1143000" y="4879975"/>
            <a:ext cx="1989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solidFill>
                  <a:srgbClr val="00FF00"/>
                </a:solidFill>
                <a:sym typeface="Symbol" panose="05050102010706020507" pitchFamily="18" charset="2"/>
              </a:rPr>
              <a:t>  </a:t>
            </a:r>
            <a:r>
              <a:rPr lang="en-US" altLang="zh-CN" sz="2400">
                <a:sym typeface="Symbol" panose="05050102010706020507" pitchFamily="18" charset="2"/>
              </a:rPr>
              <a:t>p</a:t>
            </a:r>
            <a:r>
              <a:rPr lang="en-US" altLang="zh-CN" sz="2400" baseline="-25000">
                <a:sym typeface="Symbol" panose="05050102010706020507" pitchFamily="18" charset="2"/>
              </a:rPr>
              <a:t>n,n-1</a:t>
            </a:r>
            <a:r>
              <a:rPr lang="en-US" altLang="zh-CN" sz="2400">
                <a:sym typeface="Symbol" panose="05050102010706020507" pitchFamily="18" charset="2"/>
              </a:rPr>
              <a:t>(t)</a:t>
            </a:r>
            <a:r>
              <a:rPr lang="zh-CN" altLang="en-US" sz="2400">
                <a:sym typeface="Symbol" panose="05050102010706020507" pitchFamily="18" charset="2"/>
              </a:rPr>
              <a:t>＝</a:t>
            </a:r>
          </a:p>
        </p:txBody>
      </p:sp>
      <p:graphicFrame>
        <p:nvGraphicFramePr>
          <p:cNvPr id="271369" name="Object 9"/>
          <p:cNvGraphicFramePr>
            <a:graphicFrameLocks noChangeAspect="1"/>
          </p:cNvGraphicFramePr>
          <p:nvPr/>
        </p:nvGraphicFramePr>
        <p:xfrm>
          <a:off x="1981200" y="5340350"/>
          <a:ext cx="6845300" cy="660400"/>
        </p:xfrm>
        <a:graphic>
          <a:graphicData uri="http://schemas.openxmlformats.org/presentationml/2006/ole">
            <mc:AlternateContent xmlns:mc="http://schemas.openxmlformats.org/markup-compatibility/2006">
              <mc:Choice xmlns:v="urn:schemas-microsoft-com:vml" Requires="v">
                <p:oleObj spid="_x0000_s16402" name="公式" r:id="rId8" imgW="3556000" imgH="342900" progId="Equation.3">
                  <p:embed/>
                </p:oleObj>
              </mc:Choice>
              <mc:Fallback>
                <p:oleObj name="公式" r:id="rId8" imgW="3556000" imgH="3429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5340350"/>
                        <a:ext cx="68453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1370" name="Object 10"/>
          <p:cNvGraphicFramePr>
            <a:graphicFrameLocks noChangeAspect="1"/>
          </p:cNvGraphicFramePr>
          <p:nvPr/>
        </p:nvGraphicFramePr>
        <p:xfrm>
          <a:off x="1652588" y="6096000"/>
          <a:ext cx="1814512" cy="415925"/>
        </p:xfrm>
        <a:graphic>
          <a:graphicData uri="http://schemas.openxmlformats.org/presentationml/2006/ole">
            <mc:AlternateContent xmlns:mc="http://schemas.openxmlformats.org/markup-compatibility/2006">
              <mc:Choice xmlns:v="urn:schemas-microsoft-com:vml" Requires="v">
                <p:oleObj spid="_x0000_s16403" name="Equation" r:id="rId10" imgW="939392" imgH="215806" progId="Equation.3">
                  <p:embed/>
                </p:oleObj>
              </mc:Choice>
              <mc:Fallback>
                <p:oleObj name="Equation" r:id="rId10" imgW="939392" imgH="215806"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2588" y="6096000"/>
                        <a:ext cx="1814512"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71" name="Rectangle 11"/>
          <p:cNvSpPr>
            <a:spLocks noChangeArrowheads="1"/>
          </p:cNvSpPr>
          <p:nvPr/>
        </p:nvSpPr>
        <p:spPr bwMode="auto">
          <a:xfrm>
            <a:off x="2771775" y="2789238"/>
            <a:ext cx="6121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sym typeface="Symbol" panose="05050102010706020507" pitchFamily="18" charset="2"/>
              </a:rPr>
              <a:t>P{</a:t>
            </a:r>
            <a:r>
              <a:rPr lang="zh-CN" altLang="en-US" sz="2400">
                <a:sym typeface="Symbol" panose="05050102010706020507" pitchFamily="18" charset="2"/>
              </a:rPr>
              <a:t>在</a:t>
            </a:r>
            <a:r>
              <a:rPr lang="en-US" altLang="zh-CN" sz="2400">
                <a:sym typeface="Symbol" panose="05050102010706020507" pitchFamily="18" charset="2"/>
              </a:rPr>
              <a:t>t</a:t>
            </a:r>
            <a:r>
              <a:rPr lang="zh-CN" altLang="en-US" sz="2400">
                <a:sym typeface="Symbol" panose="05050102010706020507" pitchFamily="18" charset="2"/>
              </a:rPr>
              <a:t>内</a:t>
            </a:r>
            <a:r>
              <a:rPr lang="en-US" altLang="zh-CN" sz="2400"/>
              <a:t>Ⅰ</a:t>
            </a:r>
            <a:r>
              <a:rPr lang="zh-CN" altLang="en-US" sz="2400"/>
              <a:t>号台服务完</a:t>
            </a:r>
            <a:r>
              <a:rPr lang="en-US" altLang="zh-CN" sz="2400"/>
              <a:t>1</a:t>
            </a:r>
            <a:r>
              <a:rPr lang="zh-CN" altLang="en-US" sz="2400"/>
              <a:t>辆，</a:t>
            </a:r>
          </a:p>
          <a:p>
            <a:pPr eaLnBrk="1" hangingPunct="1">
              <a:lnSpc>
                <a:spcPct val="100000"/>
              </a:lnSpc>
              <a:buClrTx/>
              <a:buFontTx/>
              <a:buNone/>
            </a:pPr>
            <a:r>
              <a:rPr lang="zh-CN" altLang="en-US" sz="2000"/>
              <a:t>		</a:t>
            </a:r>
            <a:r>
              <a:rPr lang="en-US" altLang="zh-CN" sz="2000"/>
              <a:t>Ⅱ</a:t>
            </a:r>
            <a:r>
              <a:rPr lang="zh-CN" altLang="en-US" sz="2000"/>
              <a:t>号台</a:t>
            </a:r>
            <a:r>
              <a:rPr lang="zh-CN" altLang="en-US" sz="2400"/>
              <a:t>一辆也没服务完</a:t>
            </a:r>
            <a:r>
              <a:rPr lang="en-US" altLang="zh-CN" sz="2400">
                <a:sym typeface="Symbol" panose="05050102010706020507" pitchFamily="18" charset="2"/>
              </a:rPr>
              <a:t>}</a:t>
            </a:r>
          </a:p>
        </p:txBody>
      </p:sp>
      <p:sp>
        <p:nvSpPr>
          <p:cNvPr id="271372" name="Rectangle 12"/>
          <p:cNvSpPr>
            <a:spLocks noChangeArrowheads="1"/>
          </p:cNvSpPr>
          <p:nvPr/>
        </p:nvSpPr>
        <p:spPr bwMode="auto">
          <a:xfrm>
            <a:off x="2771775" y="4879975"/>
            <a:ext cx="6192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sym typeface="Symbol" panose="05050102010706020507" pitchFamily="18" charset="2"/>
              </a:rPr>
              <a:t>P{</a:t>
            </a:r>
            <a:r>
              <a:rPr lang="zh-CN" altLang="en-US" sz="2400">
                <a:sym typeface="Symbol" panose="05050102010706020507" pitchFamily="18" charset="2"/>
              </a:rPr>
              <a:t>在</a:t>
            </a:r>
            <a:r>
              <a:rPr lang="en-US" altLang="zh-CN" sz="2400">
                <a:sym typeface="Symbol" panose="05050102010706020507" pitchFamily="18" charset="2"/>
              </a:rPr>
              <a:t>t</a:t>
            </a:r>
            <a:r>
              <a:rPr lang="zh-CN" altLang="en-US" sz="2400">
                <a:sym typeface="Symbol" panose="05050102010706020507" pitchFamily="18" charset="2"/>
              </a:rPr>
              <a:t>内</a:t>
            </a:r>
            <a:r>
              <a:rPr lang="en-US" altLang="zh-CN" sz="2400"/>
              <a:t>Ⅰ</a:t>
            </a:r>
            <a:r>
              <a:rPr lang="zh-CN" altLang="en-US" sz="2400"/>
              <a:t>号台服务完</a:t>
            </a:r>
            <a:r>
              <a:rPr lang="en-US" altLang="zh-CN" sz="2400"/>
              <a:t>1</a:t>
            </a:r>
            <a:r>
              <a:rPr lang="zh-CN" altLang="en-US" sz="2400"/>
              <a:t>辆</a:t>
            </a:r>
            <a:r>
              <a:rPr lang="en-US" altLang="zh-CN" sz="2400">
                <a:sym typeface="Symbol" panose="05050102010706020507" pitchFamily="18" charset="2"/>
              </a:rPr>
              <a:t>}</a:t>
            </a:r>
          </a:p>
        </p:txBody>
      </p:sp>
      <p:sp>
        <p:nvSpPr>
          <p:cNvPr id="1639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A27C84B5-2565-4C28-9360-C9E3CFA4C7C3}" type="slidenum">
              <a:rPr lang="zh-CN" altLang="en-US" sz="1800">
                <a:solidFill>
                  <a:srgbClr val="00FF00"/>
                </a:solidFill>
                <a:latin typeface="宋体" panose="02010600030101010101" pitchFamily="2" charset="-122"/>
                <a:ea typeface="宋体" panose="02010600030101010101" pitchFamily="2" charset="-122"/>
              </a:rPr>
              <a:pPr/>
              <a:t>6</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1364">
                                            <p:txEl>
                                              <p:pRg st="0" end="0"/>
                                            </p:txEl>
                                          </p:spTgt>
                                        </p:tgtEl>
                                        <p:attrNameLst>
                                          <p:attrName>style.visibility</p:attrName>
                                        </p:attrNameLst>
                                      </p:cBhvr>
                                      <p:to>
                                        <p:strVal val="visible"/>
                                      </p:to>
                                    </p:set>
                                    <p:anim calcmode="lin" valueType="num">
                                      <p:cBhvr additive="base">
                                        <p:cTn id="12" dur="500" fill="hold"/>
                                        <p:tgtEl>
                                          <p:spTgt spid="27136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1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1364">
                                            <p:txEl>
                                              <p:pRg st="1" end="1"/>
                                            </p:txEl>
                                          </p:spTgt>
                                        </p:tgtEl>
                                        <p:attrNameLst>
                                          <p:attrName>style.visibility</p:attrName>
                                        </p:attrNameLst>
                                      </p:cBhvr>
                                      <p:to>
                                        <p:strVal val="visible"/>
                                      </p:to>
                                    </p:set>
                                    <p:anim calcmode="lin" valueType="num">
                                      <p:cBhvr additive="base">
                                        <p:cTn id="18" dur="500" fill="hold"/>
                                        <p:tgtEl>
                                          <p:spTgt spid="27136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713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71364">
                                            <p:txEl>
                                              <p:pRg st="2" end="2"/>
                                            </p:txEl>
                                          </p:spTgt>
                                        </p:tgtEl>
                                        <p:attrNameLst>
                                          <p:attrName>style.visibility</p:attrName>
                                        </p:attrNameLst>
                                      </p:cBhvr>
                                      <p:to>
                                        <p:strVal val="visible"/>
                                      </p:to>
                                    </p:set>
                                    <p:anim calcmode="lin" valueType="num">
                                      <p:cBhvr additive="base">
                                        <p:cTn id="24" dur="500" fill="hold"/>
                                        <p:tgtEl>
                                          <p:spTgt spid="27136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1364">
                                            <p:txEl>
                                              <p:pRg st="2" end="2"/>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271365"/>
                                        </p:tgtEl>
                                        <p:attrNameLst>
                                          <p:attrName>style.visibility</p:attrName>
                                        </p:attrNameLst>
                                      </p:cBhvr>
                                      <p:to>
                                        <p:strVal val="visible"/>
                                      </p:to>
                                    </p:set>
                                    <p:anim calcmode="lin" valueType="num">
                                      <p:cBhvr additive="base">
                                        <p:cTn id="29" dur="500" fill="hold"/>
                                        <p:tgtEl>
                                          <p:spTgt spid="271365"/>
                                        </p:tgtEl>
                                        <p:attrNameLst>
                                          <p:attrName>ppt_x</p:attrName>
                                        </p:attrNameLst>
                                      </p:cBhvr>
                                      <p:tavLst>
                                        <p:tav tm="0">
                                          <p:val>
                                            <p:strVal val="#ppt_x"/>
                                          </p:val>
                                        </p:tav>
                                        <p:tav tm="100000">
                                          <p:val>
                                            <p:strVal val="#ppt_x"/>
                                          </p:val>
                                        </p:tav>
                                      </p:tavLst>
                                    </p:anim>
                                    <p:anim calcmode="lin" valueType="num">
                                      <p:cBhvr additive="base">
                                        <p:cTn id="30" dur="500" fill="hold"/>
                                        <p:tgtEl>
                                          <p:spTgt spid="27136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71371"/>
                                        </p:tgtEl>
                                        <p:attrNameLst>
                                          <p:attrName>style.visibility</p:attrName>
                                        </p:attrNameLst>
                                      </p:cBhvr>
                                      <p:to>
                                        <p:strVal val="visible"/>
                                      </p:to>
                                    </p:set>
                                    <p:anim calcmode="lin" valueType="num">
                                      <p:cBhvr additive="base">
                                        <p:cTn id="35" dur="500" fill="hold"/>
                                        <p:tgtEl>
                                          <p:spTgt spid="271371"/>
                                        </p:tgtEl>
                                        <p:attrNameLst>
                                          <p:attrName>ppt_x</p:attrName>
                                        </p:attrNameLst>
                                      </p:cBhvr>
                                      <p:tavLst>
                                        <p:tav tm="0">
                                          <p:val>
                                            <p:strVal val="#ppt_x"/>
                                          </p:val>
                                        </p:tav>
                                        <p:tav tm="100000">
                                          <p:val>
                                            <p:strVal val="#ppt_x"/>
                                          </p:val>
                                        </p:tav>
                                      </p:tavLst>
                                    </p:anim>
                                    <p:anim calcmode="lin" valueType="num">
                                      <p:cBhvr additive="base">
                                        <p:cTn id="36" dur="500" fill="hold"/>
                                        <p:tgtEl>
                                          <p:spTgt spid="271371"/>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 presetClass="entr" presetSubtype="4" fill="hold" nodeType="afterEffect">
                                  <p:stCondLst>
                                    <p:cond delay="0"/>
                                  </p:stCondLst>
                                  <p:childTnLst>
                                    <p:set>
                                      <p:cBhvr>
                                        <p:cTn id="39" dur="1" fill="hold">
                                          <p:stCondLst>
                                            <p:cond delay="0"/>
                                          </p:stCondLst>
                                        </p:cTn>
                                        <p:tgtEl>
                                          <p:spTgt spid="271366"/>
                                        </p:tgtEl>
                                        <p:attrNameLst>
                                          <p:attrName>style.visibility</p:attrName>
                                        </p:attrNameLst>
                                      </p:cBhvr>
                                      <p:to>
                                        <p:strVal val="visible"/>
                                      </p:to>
                                    </p:set>
                                    <p:anim calcmode="lin" valueType="num">
                                      <p:cBhvr additive="base">
                                        <p:cTn id="40" dur="500" fill="hold"/>
                                        <p:tgtEl>
                                          <p:spTgt spid="271366"/>
                                        </p:tgtEl>
                                        <p:attrNameLst>
                                          <p:attrName>ppt_x</p:attrName>
                                        </p:attrNameLst>
                                      </p:cBhvr>
                                      <p:tavLst>
                                        <p:tav tm="0">
                                          <p:val>
                                            <p:strVal val="#ppt_x"/>
                                          </p:val>
                                        </p:tav>
                                        <p:tav tm="100000">
                                          <p:val>
                                            <p:strVal val="#ppt_x"/>
                                          </p:val>
                                        </p:tav>
                                      </p:tavLst>
                                    </p:anim>
                                    <p:anim calcmode="lin" valueType="num">
                                      <p:cBhvr additive="base">
                                        <p:cTn id="41" dur="500" fill="hold"/>
                                        <p:tgtEl>
                                          <p:spTgt spid="271366"/>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271367"/>
                                        </p:tgtEl>
                                        <p:attrNameLst>
                                          <p:attrName>style.visibility</p:attrName>
                                        </p:attrNameLst>
                                      </p:cBhvr>
                                      <p:to>
                                        <p:strVal val="visible"/>
                                      </p:to>
                                    </p:set>
                                    <p:anim calcmode="lin" valueType="num">
                                      <p:cBhvr additive="base">
                                        <p:cTn id="46" dur="500" fill="hold"/>
                                        <p:tgtEl>
                                          <p:spTgt spid="271367"/>
                                        </p:tgtEl>
                                        <p:attrNameLst>
                                          <p:attrName>ppt_x</p:attrName>
                                        </p:attrNameLst>
                                      </p:cBhvr>
                                      <p:tavLst>
                                        <p:tav tm="0">
                                          <p:val>
                                            <p:strVal val="#ppt_x"/>
                                          </p:val>
                                        </p:tav>
                                        <p:tav tm="100000">
                                          <p:val>
                                            <p:strVal val="#ppt_x"/>
                                          </p:val>
                                        </p:tav>
                                      </p:tavLst>
                                    </p:anim>
                                    <p:anim calcmode="lin" valueType="num">
                                      <p:cBhvr additive="base">
                                        <p:cTn id="47" dur="500" fill="hold"/>
                                        <p:tgtEl>
                                          <p:spTgt spid="271367"/>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71368"/>
                                        </p:tgtEl>
                                        <p:attrNameLst>
                                          <p:attrName>style.visibility</p:attrName>
                                        </p:attrNameLst>
                                      </p:cBhvr>
                                      <p:to>
                                        <p:strVal val="visible"/>
                                      </p:to>
                                    </p:set>
                                    <p:anim calcmode="lin" valueType="num">
                                      <p:cBhvr additive="base">
                                        <p:cTn id="52" dur="500" fill="hold"/>
                                        <p:tgtEl>
                                          <p:spTgt spid="271368"/>
                                        </p:tgtEl>
                                        <p:attrNameLst>
                                          <p:attrName>ppt_x</p:attrName>
                                        </p:attrNameLst>
                                      </p:cBhvr>
                                      <p:tavLst>
                                        <p:tav tm="0">
                                          <p:val>
                                            <p:strVal val="#ppt_x"/>
                                          </p:val>
                                        </p:tav>
                                        <p:tav tm="100000">
                                          <p:val>
                                            <p:strVal val="#ppt_x"/>
                                          </p:val>
                                        </p:tav>
                                      </p:tavLst>
                                    </p:anim>
                                    <p:anim calcmode="lin" valueType="num">
                                      <p:cBhvr additive="base">
                                        <p:cTn id="53" dur="500" fill="hold"/>
                                        <p:tgtEl>
                                          <p:spTgt spid="271368"/>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71372"/>
                                        </p:tgtEl>
                                        <p:attrNameLst>
                                          <p:attrName>style.visibility</p:attrName>
                                        </p:attrNameLst>
                                      </p:cBhvr>
                                      <p:to>
                                        <p:strVal val="visible"/>
                                      </p:to>
                                    </p:set>
                                    <p:anim calcmode="lin" valueType="num">
                                      <p:cBhvr additive="base">
                                        <p:cTn id="58" dur="500" fill="hold"/>
                                        <p:tgtEl>
                                          <p:spTgt spid="271372"/>
                                        </p:tgtEl>
                                        <p:attrNameLst>
                                          <p:attrName>ppt_x</p:attrName>
                                        </p:attrNameLst>
                                      </p:cBhvr>
                                      <p:tavLst>
                                        <p:tav tm="0">
                                          <p:val>
                                            <p:strVal val="#ppt_x"/>
                                          </p:val>
                                        </p:tav>
                                        <p:tav tm="100000">
                                          <p:val>
                                            <p:strVal val="#ppt_x"/>
                                          </p:val>
                                        </p:tav>
                                      </p:tavLst>
                                    </p:anim>
                                    <p:anim calcmode="lin" valueType="num">
                                      <p:cBhvr additive="base">
                                        <p:cTn id="59" dur="500" fill="hold"/>
                                        <p:tgtEl>
                                          <p:spTgt spid="271372"/>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500"/>
                            </p:stCondLst>
                            <p:childTnLst>
                              <p:par>
                                <p:cTn id="61" presetID="2" presetClass="entr" presetSubtype="4" fill="hold" nodeType="afterEffect">
                                  <p:stCondLst>
                                    <p:cond delay="0"/>
                                  </p:stCondLst>
                                  <p:childTnLst>
                                    <p:set>
                                      <p:cBhvr>
                                        <p:cTn id="62" dur="1" fill="hold">
                                          <p:stCondLst>
                                            <p:cond delay="0"/>
                                          </p:stCondLst>
                                        </p:cTn>
                                        <p:tgtEl>
                                          <p:spTgt spid="271369"/>
                                        </p:tgtEl>
                                        <p:attrNameLst>
                                          <p:attrName>style.visibility</p:attrName>
                                        </p:attrNameLst>
                                      </p:cBhvr>
                                      <p:to>
                                        <p:strVal val="visible"/>
                                      </p:to>
                                    </p:set>
                                    <p:anim calcmode="lin" valueType="num">
                                      <p:cBhvr additive="base">
                                        <p:cTn id="63" dur="500" fill="hold"/>
                                        <p:tgtEl>
                                          <p:spTgt spid="271369"/>
                                        </p:tgtEl>
                                        <p:attrNameLst>
                                          <p:attrName>ppt_x</p:attrName>
                                        </p:attrNameLst>
                                      </p:cBhvr>
                                      <p:tavLst>
                                        <p:tav tm="0">
                                          <p:val>
                                            <p:strVal val="#ppt_x"/>
                                          </p:val>
                                        </p:tav>
                                        <p:tav tm="100000">
                                          <p:val>
                                            <p:strVal val="#ppt_x"/>
                                          </p:val>
                                        </p:tav>
                                      </p:tavLst>
                                    </p:anim>
                                    <p:anim calcmode="lin" valueType="num">
                                      <p:cBhvr additive="base">
                                        <p:cTn id="64" dur="500" fill="hold"/>
                                        <p:tgtEl>
                                          <p:spTgt spid="271369"/>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271370"/>
                                        </p:tgtEl>
                                        <p:attrNameLst>
                                          <p:attrName>style.visibility</p:attrName>
                                        </p:attrNameLst>
                                      </p:cBhvr>
                                      <p:to>
                                        <p:strVal val="visible"/>
                                      </p:to>
                                    </p:set>
                                    <p:anim calcmode="lin" valueType="num">
                                      <p:cBhvr additive="base">
                                        <p:cTn id="69" dur="500" fill="hold"/>
                                        <p:tgtEl>
                                          <p:spTgt spid="271370"/>
                                        </p:tgtEl>
                                        <p:attrNameLst>
                                          <p:attrName>ppt_x</p:attrName>
                                        </p:attrNameLst>
                                      </p:cBhvr>
                                      <p:tavLst>
                                        <p:tav tm="0">
                                          <p:val>
                                            <p:strVal val="#ppt_x"/>
                                          </p:val>
                                        </p:tav>
                                        <p:tav tm="100000">
                                          <p:val>
                                            <p:strVal val="#ppt_x"/>
                                          </p:val>
                                        </p:tav>
                                      </p:tavLst>
                                    </p:anim>
                                    <p:anim calcmode="lin" valueType="num">
                                      <p:cBhvr additive="base">
                                        <p:cTn id="70" dur="500" fill="hold"/>
                                        <p:tgtEl>
                                          <p:spTgt spid="2713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advAuto="0"/>
      <p:bldP spid="271364" grpId="0" build="p" autoUpdateAnimBg="0"/>
      <p:bldP spid="271365" grpId="0" autoUpdateAnimBg="0"/>
      <p:bldP spid="271368" grpId="0" autoUpdateAnimBg="0"/>
      <p:bldP spid="271371" grpId="0" autoUpdateAnimBg="0"/>
      <p:bldP spid="27137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Ⅰ</a:t>
            </a:r>
            <a:r>
              <a:rPr lang="zh-CN" altLang="en-US" smtClean="0">
                <a:ea typeface="黑体" panose="02010609060101010101" pitchFamily="49" charset="-122"/>
              </a:rPr>
              <a:t>号台的队长</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1)</a:t>
            </a:r>
          </a:p>
        </p:txBody>
      </p:sp>
      <p:sp>
        <p:nvSpPr>
          <p:cNvPr id="272387" name="Rectangle 3"/>
          <p:cNvSpPr>
            <a:spLocks noGrp="1" noChangeArrowheads="1"/>
          </p:cNvSpPr>
          <p:nvPr>
            <p:ph idx="1"/>
          </p:nvPr>
        </p:nvSpPr>
        <p:spPr>
          <a:xfrm>
            <a:off x="1143000" y="1143000"/>
            <a:ext cx="7772400" cy="365125"/>
          </a:xfrm>
        </p:spPr>
        <p:txBody>
          <a:bodyPr/>
          <a:lstStyle/>
          <a:p>
            <a:pPr eaLnBrk="1" hangingPunct="1">
              <a:lnSpc>
                <a:spcPct val="100000"/>
              </a:lnSpc>
              <a:buClr>
                <a:srgbClr val="0000FF"/>
              </a:buClr>
              <a:buFontTx/>
              <a:buAutoNum type="arabicParenR" startAt="2"/>
            </a:pP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i,i+1</a:t>
            </a:r>
            <a:r>
              <a:rPr lang="en-US" altLang="zh-CN" sz="2400" smtClean="0">
                <a:ea typeface="黑体" panose="02010609060101010101" pitchFamily="49" charset="-122"/>
                <a:sym typeface="Symbol" panose="05050102010706020507" pitchFamily="18" charset="2"/>
              </a:rPr>
              <a:t>(t)</a:t>
            </a:r>
            <a:r>
              <a:rPr lang="zh-CN" altLang="en-US" sz="2400" smtClean="0">
                <a:ea typeface="黑体" panose="02010609060101010101" pitchFamily="49" charset="-122"/>
                <a:sym typeface="Symbol" panose="05050102010706020507" pitchFamily="18" charset="2"/>
              </a:rPr>
              <a:t>＝</a:t>
            </a:r>
          </a:p>
        </p:txBody>
      </p:sp>
      <p:sp>
        <p:nvSpPr>
          <p:cNvPr id="4" name="日期占位符 3"/>
          <p:cNvSpPr>
            <a:spLocks noGrp="1"/>
          </p:cNvSpPr>
          <p:nvPr>
            <p:ph type="dt" sz="quarter" idx="10"/>
          </p:nvPr>
        </p:nvSpPr>
        <p:spPr/>
        <p:txBody>
          <a:bodyPr/>
          <a:lstStyle/>
          <a:p>
            <a:pPr>
              <a:defRPr/>
            </a:pPr>
            <a:fld id="{C28586DD-85FE-4ACD-A0DC-2E72E98160B6}" type="datetime1">
              <a:rPr lang="zh-CN" altLang="en-US"/>
              <a:pPr>
                <a:defRPr/>
              </a:pPr>
              <a:t>2018/12/13</a:t>
            </a:fld>
            <a:endParaRPr lang="en-US" altLang="zh-CN"/>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72388" name="Object 4"/>
          <p:cNvGraphicFramePr>
            <a:graphicFrameLocks noChangeAspect="1"/>
          </p:cNvGraphicFramePr>
          <p:nvPr/>
        </p:nvGraphicFramePr>
        <p:xfrm>
          <a:off x="2070100" y="2062163"/>
          <a:ext cx="6845300" cy="660400"/>
        </p:xfrm>
        <a:graphic>
          <a:graphicData uri="http://schemas.openxmlformats.org/presentationml/2006/ole">
            <mc:AlternateContent xmlns:mc="http://schemas.openxmlformats.org/markup-compatibility/2006">
              <mc:Choice xmlns:v="urn:schemas-microsoft-com:vml" Requires="v">
                <p:oleObj spid="_x0000_s18447" name="公式" r:id="rId4" imgW="3556000" imgH="342900" progId="Equation.3">
                  <p:embed/>
                </p:oleObj>
              </mc:Choice>
              <mc:Fallback>
                <p:oleObj name="公式" r:id="rId4" imgW="3556000" imgH="342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100" y="2062163"/>
                        <a:ext cx="68453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2389" name="Object 5"/>
          <p:cNvGraphicFramePr>
            <a:graphicFrameLocks noChangeAspect="1"/>
          </p:cNvGraphicFramePr>
          <p:nvPr/>
        </p:nvGraphicFramePr>
        <p:xfrm>
          <a:off x="1652588" y="2911475"/>
          <a:ext cx="4291012" cy="415925"/>
        </p:xfrm>
        <a:graphic>
          <a:graphicData uri="http://schemas.openxmlformats.org/presentationml/2006/ole">
            <mc:AlternateContent xmlns:mc="http://schemas.openxmlformats.org/markup-compatibility/2006">
              <mc:Choice xmlns:v="urn:schemas-microsoft-com:vml" Requires="v">
                <p:oleObj spid="_x0000_s18448" name="Equation" r:id="rId6" imgW="2222500" imgH="215900" progId="Equation.3">
                  <p:embed/>
                </p:oleObj>
              </mc:Choice>
              <mc:Fallback>
                <p:oleObj name="Equation" r:id="rId6" imgW="2222500" imgH="215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2588" y="2911475"/>
                        <a:ext cx="4291012"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0" name="Rectangle 6"/>
          <p:cNvSpPr>
            <a:spLocks noChangeArrowheads="1"/>
          </p:cNvSpPr>
          <p:nvPr/>
        </p:nvSpPr>
        <p:spPr bwMode="auto">
          <a:xfrm>
            <a:off x="1143000" y="3516313"/>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solidFill>
                  <a:srgbClr val="00FF00"/>
                </a:solidFill>
                <a:sym typeface="Symbol" panose="05050102010706020507" pitchFamily="18" charset="2"/>
              </a:rPr>
              <a:t>  </a:t>
            </a:r>
            <a:r>
              <a:rPr lang="en-US" altLang="zh-CN" sz="2400">
                <a:sym typeface="Symbol" panose="05050102010706020507" pitchFamily="18" charset="2"/>
              </a:rPr>
              <a:t>p</a:t>
            </a:r>
            <a:r>
              <a:rPr lang="en-US" altLang="zh-CN" sz="2400" baseline="-25000">
                <a:sym typeface="Symbol" panose="05050102010706020507" pitchFamily="18" charset="2"/>
              </a:rPr>
              <a:t>0,1</a:t>
            </a:r>
            <a:r>
              <a:rPr lang="en-US" altLang="zh-CN" sz="2400">
                <a:sym typeface="Symbol" panose="05050102010706020507" pitchFamily="18" charset="2"/>
              </a:rPr>
              <a:t>(t)</a:t>
            </a:r>
            <a:r>
              <a:rPr lang="zh-CN" altLang="en-US" sz="2400">
                <a:sym typeface="Symbol" panose="05050102010706020507" pitchFamily="18" charset="2"/>
              </a:rPr>
              <a:t>＝</a:t>
            </a:r>
          </a:p>
        </p:txBody>
      </p:sp>
      <p:graphicFrame>
        <p:nvGraphicFramePr>
          <p:cNvPr id="272391" name="Object 7"/>
          <p:cNvGraphicFramePr>
            <a:graphicFrameLocks noChangeAspect="1"/>
          </p:cNvGraphicFramePr>
          <p:nvPr/>
        </p:nvGraphicFramePr>
        <p:xfrm>
          <a:off x="1981200" y="4070350"/>
          <a:ext cx="6845300" cy="660400"/>
        </p:xfrm>
        <a:graphic>
          <a:graphicData uri="http://schemas.openxmlformats.org/presentationml/2006/ole">
            <mc:AlternateContent xmlns:mc="http://schemas.openxmlformats.org/markup-compatibility/2006">
              <mc:Choice xmlns:v="urn:schemas-microsoft-com:vml" Requires="v">
                <p:oleObj spid="_x0000_s18449" name="公式" r:id="rId8" imgW="3556000" imgH="342900" progId="Equation.3">
                  <p:embed/>
                </p:oleObj>
              </mc:Choice>
              <mc:Fallback>
                <p:oleObj name="公式" r:id="rId8" imgW="3556000" imgH="3429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4070350"/>
                        <a:ext cx="68453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2392" name="Object 8"/>
          <p:cNvGraphicFramePr>
            <a:graphicFrameLocks noChangeAspect="1"/>
          </p:cNvGraphicFramePr>
          <p:nvPr/>
        </p:nvGraphicFramePr>
        <p:xfrm>
          <a:off x="1652588" y="4919663"/>
          <a:ext cx="1814512" cy="415925"/>
        </p:xfrm>
        <a:graphic>
          <a:graphicData uri="http://schemas.openxmlformats.org/presentationml/2006/ole">
            <mc:AlternateContent xmlns:mc="http://schemas.openxmlformats.org/markup-compatibility/2006">
              <mc:Choice xmlns:v="urn:schemas-microsoft-com:vml" Requires="v">
                <p:oleObj spid="_x0000_s18450" name="公式" r:id="rId10" imgW="939392" imgH="215806" progId="Equation.3">
                  <p:embed/>
                </p:oleObj>
              </mc:Choice>
              <mc:Fallback>
                <p:oleObj name="公式" r:id="rId10" imgW="939392" imgH="215806"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2588" y="4919663"/>
                        <a:ext cx="1814512"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3" name="Rectangle 9"/>
          <p:cNvSpPr>
            <a:spLocks noChangeArrowheads="1"/>
          </p:cNvSpPr>
          <p:nvPr/>
        </p:nvSpPr>
        <p:spPr bwMode="auto">
          <a:xfrm>
            <a:off x="1143000" y="5524500"/>
            <a:ext cx="7772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0000FF"/>
              </a:buClr>
              <a:buFontTx/>
              <a:buAutoNum type="arabicParenR" startAt="3"/>
            </a:pPr>
            <a:r>
              <a:rPr lang="zh-CN" altLang="en-US" sz="2400">
                <a:sym typeface="Symbol" panose="05050102010706020507" pitchFamily="18" charset="2"/>
              </a:rPr>
              <a:t>类似分析可得</a:t>
            </a:r>
          </a:p>
          <a:p>
            <a:pPr algn="ctr" eaLnBrk="1" hangingPunct="1">
              <a:buClrTx/>
              <a:buFontTx/>
              <a:buNone/>
            </a:pPr>
            <a:r>
              <a:rPr lang="en-US" altLang="zh-CN" sz="2400">
                <a:sym typeface="Symbol" panose="05050102010706020507" pitchFamily="18" charset="2"/>
              </a:rPr>
              <a:t>p</a:t>
            </a:r>
            <a:r>
              <a:rPr lang="en-US" altLang="zh-CN" sz="2400" baseline="-25000">
                <a:sym typeface="Symbol" panose="05050102010706020507" pitchFamily="18" charset="2"/>
              </a:rPr>
              <a:t>ij</a:t>
            </a:r>
            <a:r>
              <a:rPr lang="en-US" altLang="zh-CN" sz="2400">
                <a:sym typeface="Symbol" panose="05050102010706020507" pitchFamily="18" charset="2"/>
              </a:rPr>
              <a:t>(t)</a:t>
            </a:r>
            <a:r>
              <a:rPr lang="zh-CN" altLang="en-US" sz="2400">
                <a:sym typeface="Symbol" panose="05050102010706020507" pitchFamily="18" charset="2"/>
              </a:rPr>
              <a:t>＝</a:t>
            </a:r>
            <a:r>
              <a:rPr lang="en-US" altLang="zh-CN" sz="2400">
                <a:sym typeface="Symbol" panose="05050102010706020507" pitchFamily="18" charset="2"/>
              </a:rPr>
              <a:t>o(t)</a:t>
            </a:r>
            <a:r>
              <a:rPr lang="zh-CN" altLang="en-US" sz="2400">
                <a:sym typeface="Symbol" panose="05050102010706020507" pitchFamily="18" charset="2"/>
              </a:rPr>
              <a:t>，		</a:t>
            </a:r>
            <a:r>
              <a:rPr lang="en-US" altLang="zh-CN" sz="2400">
                <a:sym typeface="Symbol" panose="05050102010706020507" pitchFamily="18" charset="2"/>
              </a:rPr>
              <a:t>|i-j|2</a:t>
            </a:r>
          </a:p>
        </p:txBody>
      </p:sp>
      <p:sp>
        <p:nvSpPr>
          <p:cNvPr id="272394" name="Rectangle 10"/>
          <p:cNvSpPr>
            <a:spLocks noChangeArrowheads="1"/>
          </p:cNvSpPr>
          <p:nvPr/>
        </p:nvSpPr>
        <p:spPr bwMode="auto">
          <a:xfrm>
            <a:off x="3130550" y="1143000"/>
            <a:ext cx="55451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
                <a:srgbClr val="0000FF"/>
              </a:buClr>
              <a:buFontTx/>
              <a:buNone/>
            </a:pPr>
            <a:r>
              <a:rPr lang="en-US" altLang="zh-CN" sz="2400">
                <a:sym typeface="Symbol" panose="05050102010706020507" pitchFamily="18" charset="2"/>
              </a:rPr>
              <a:t>P{</a:t>
            </a:r>
            <a:r>
              <a:rPr lang="zh-CN" altLang="en-US" sz="2400">
                <a:sym typeface="Symbol" panose="05050102010706020507" pitchFamily="18" charset="2"/>
              </a:rPr>
              <a:t>在</a:t>
            </a:r>
            <a:r>
              <a:rPr lang="en-US" altLang="zh-CN" sz="2400">
                <a:sym typeface="Symbol" panose="05050102010706020507" pitchFamily="18" charset="2"/>
              </a:rPr>
              <a:t>t</a:t>
            </a:r>
            <a:r>
              <a:rPr lang="zh-CN" altLang="en-US" sz="2400">
                <a:sym typeface="Symbol" panose="05050102010706020507" pitchFamily="18" charset="2"/>
              </a:rPr>
              <a:t>内</a:t>
            </a:r>
            <a:r>
              <a:rPr lang="en-US" altLang="zh-CN" sz="2400"/>
              <a:t>Ⅱ</a:t>
            </a:r>
            <a:r>
              <a:rPr lang="zh-CN" altLang="en-US" sz="2400"/>
              <a:t>号台服务完</a:t>
            </a:r>
            <a:r>
              <a:rPr lang="en-US" altLang="zh-CN" sz="2400"/>
              <a:t>1</a:t>
            </a:r>
            <a:r>
              <a:rPr lang="zh-CN" altLang="en-US" sz="2400"/>
              <a:t>辆，</a:t>
            </a:r>
          </a:p>
          <a:p>
            <a:pPr eaLnBrk="1" hangingPunct="1">
              <a:lnSpc>
                <a:spcPct val="100000"/>
              </a:lnSpc>
              <a:buClrTx/>
              <a:buFontTx/>
              <a:buNone/>
            </a:pPr>
            <a:r>
              <a:rPr lang="zh-CN" altLang="en-US" sz="2400"/>
              <a:t>			</a:t>
            </a:r>
            <a:r>
              <a:rPr lang="en-US" altLang="zh-CN" sz="2400"/>
              <a:t>Ⅰ</a:t>
            </a:r>
            <a:r>
              <a:rPr lang="zh-CN" altLang="en-US" sz="2400"/>
              <a:t>号台一辆也没服务完</a:t>
            </a:r>
            <a:r>
              <a:rPr lang="en-US" altLang="zh-CN" sz="2400">
                <a:sym typeface="Symbol" panose="05050102010706020507" pitchFamily="18" charset="2"/>
              </a:rPr>
              <a:t>}</a:t>
            </a:r>
          </a:p>
        </p:txBody>
      </p:sp>
      <p:sp>
        <p:nvSpPr>
          <p:cNvPr id="272395" name="Rectangle 11"/>
          <p:cNvSpPr>
            <a:spLocks noChangeArrowheads="1"/>
          </p:cNvSpPr>
          <p:nvPr/>
        </p:nvSpPr>
        <p:spPr bwMode="auto">
          <a:xfrm>
            <a:off x="2555875" y="3516313"/>
            <a:ext cx="6264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sym typeface="Symbol" panose="05050102010706020507" pitchFamily="18" charset="2"/>
              </a:rPr>
              <a:t>P{</a:t>
            </a:r>
            <a:r>
              <a:rPr lang="zh-CN" altLang="en-US" sz="2400">
                <a:sym typeface="Symbol" panose="05050102010706020507" pitchFamily="18" charset="2"/>
              </a:rPr>
              <a:t>在</a:t>
            </a:r>
            <a:r>
              <a:rPr lang="en-US" altLang="zh-CN" sz="2400">
                <a:sym typeface="Symbol" panose="05050102010706020507" pitchFamily="18" charset="2"/>
              </a:rPr>
              <a:t>t</a:t>
            </a:r>
            <a:r>
              <a:rPr lang="zh-CN" altLang="en-US" sz="2400">
                <a:sym typeface="Symbol" panose="05050102010706020507" pitchFamily="18" charset="2"/>
              </a:rPr>
              <a:t>内</a:t>
            </a:r>
            <a:r>
              <a:rPr lang="en-US" altLang="zh-CN" sz="2000"/>
              <a:t>Ⅱ</a:t>
            </a:r>
            <a:r>
              <a:rPr lang="zh-CN" altLang="en-US" sz="2400"/>
              <a:t>号台服务完</a:t>
            </a:r>
            <a:r>
              <a:rPr lang="en-US" altLang="zh-CN" sz="2400"/>
              <a:t>1</a:t>
            </a:r>
            <a:r>
              <a:rPr lang="zh-CN" altLang="en-US" sz="2400"/>
              <a:t>辆</a:t>
            </a:r>
            <a:r>
              <a:rPr lang="en-US" altLang="zh-CN" sz="2400">
                <a:sym typeface="Symbol" panose="05050102010706020507" pitchFamily="18" charset="2"/>
              </a:rPr>
              <a:t>}</a:t>
            </a:r>
          </a:p>
        </p:txBody>
      </p:sp>
      <p:sp>
        <p:nvSpPr>
          <p:cNvPr id="1844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41539A7C-6F12-47C7-ADEF-EBEB00F91144}" type="slidenum">
              <a:rPr lang="zh-CN" altLang="en-US" sz="1800">
                <a:solidFill>
                  <a:srgbClr val="00FF00"/>
                </a:solidFill>
                <a:latin typeface="宋体" panose="02010600030101010101" pitchFamily="2" charset="-122"/>
                <a:ea typeface="宋体" panose="02010600030101010101" pitchFamily="2" charset="-122"/>
              </a:rPr>
              <a:pPr/>
              <a:t>7</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2394">
                                            <p:txEl>
                                              <p:pRg st="0" end="0"/>
                                            </p:txEl>
                                          </p:spTgt>
                                        </p:tgtEl>
                                        <p:attrNameLst>
                                          <p:attrName>style.visibility</p:attrName>
                                        </p:attrNameLst>
                                      </p:cBhvr>
                                      <p:to>
                                        <p:strVal val="visible"/>
                                      </p:to>
                                    </p:set>
                                    <p:anim calcmode="lin" valueType="num">
                                      <p:cBhvr additive="base">
                                        <p:cTn id="13" dur="500" fill="hold"/>
                                        <p:tgtEl>
                                          <p:spTgt spid="27239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2394">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72394">
                                            <p:txEl>
                                              <p:pRg st="1" end="1"/>
                                            </p:txEl>
                                          </p:spTgt>
                                        </p:tgtEl>
                                        <p:attrNameLst>
                                          <p:attrName>style.visibility</p:attrName>
                                        </p:attrNameLst>
                                      </p:cBhvr>
                                      <p:to>
                                        <p:strVal val="visible"/>
                                      </p:to>
                                    </p:set>
                                    <p:anim calcmode="lin" valueType="num">
                                      <p:cBhvr additive="base">
                                        <p:cTn id="18" dur="500" fill="hold"/>
                                        <p:tgtEl>
                                          <p:spTgt spid="27239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72394">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nodeType="afterEffect">
                                  <p:stCondLst>
                                    <p:cond delay="0"/>
                                  </p:stCondLst>
                                  <p:childTnLst>
                                    <p:set>
                                      <p:cBhvr>
                                        <p:cTn id="22" dur="1" fill="hold">
                                          <p:stCondLst>
                                            <p:cond delay="0"/>
                                          </p:stCondLst>
                                        </p:cTn>
                                        <p:tgtEl>
                                          <p:spTgt spid="272388"/>
                                        </p:tgtEl>
                                        <p:attrNameLst>
                                          <p:attrName>style.visibility</p:attrName>
                                        </p:attrNameLst>
                                      </p:cBhvr>
                                      <p:to>
                                        <p:strVal val="visible"/>
                                      </p:to>
                                    </p:set>
                                    <p:anim calcmode="lin" valueType="num">
                                      <p:cBhvr additive="base">
                                        <p:cTn id="23" dur="500" fill="hold"/>
                                        <p:tgtEl>
                                          <p:spTgt spid="272388"/>
                                        </p:tgtEl>
                                        <p:attrNameLst>
                                          <p:attrName>ppt_x</p:attrName>
                                        </p:attrNameLst>
                                      </p:cBhvr>
                                      <p:tavLst>
                                        <p:tav tm="0">
                                          <p:val>
                                            <p:strVal val="#ppt_x"/>
                                          </p:val>
                                        </p:tav>
                                        <p:tav tm="100000">
                                          <p:val>
                                            <p:strVal val="#ppt_x"/>
                                          </p:val>
                                        </p:tav>
                                      </p:tavLst>
                                    </p:anim>
                                    <p:anim calcmode="lin" valueType="num">
                                      <p:cBhvr additive="base">
                                        <p:cTn id="24" dur="500" fill="hold"/>
                                        <p:tgtEl>
                                          <p:spTgt spid="27238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72389"/>
                                        </p:tgtEl>
                                        <p:attrNameLst>
                                          <p:attrName>style.visibility</p:attrName>
                                        </p:attrNameLst>
                                      </p:cBhvr>
                                      <p:to>
                                        <p:strVal val="visible"/>
                                      </p:to>
                                    </p:set>
                                    <p:anim calcmode="lin" valueType="num">
                                      <p:cBhvr additive="base">
                                        <p:cTn id="29" dur="500" fill="hold"/>
                                        <p:tgtEl>
                                          <p:spTgt spid="272389"/>
                                        </p:tgtEl>
                                        <p:attrNameLst>
                                          <p:attrName>ppt_x</p:attrName>
                                        </p:attrNameLst>
                                      </p:cBhvr>
                                      <p:tavLst>
                                        <p:tav tm="0">
                                          <p:val>
                                            <p:strVal val="#ppt_x"/>
                                          </p:val>
                                        </p:tav>
                                        <p:tav tm="100000">
                                          <p:val>
                                            <p:strVal val="#ppt_x"/>
                                          </p:val>
                                        </p:tav>
                                      </p:tavLst>
                                    </p:anim>
                                    <p:anim calcmode="lin" valueType="num">
                                      <p:cBhvr additive="base">
                                        <p:cTn id="30" dur="500" fill="hold"/>
                                        <p:tgtEl>
                                          <p:spTgt spid="27238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72390"/>
                                        </p:tgtEl>
                                        <p:attrNameLst>
                                          <p:attrName>style.visibility</p:attrName>
                                        </p:attrNameLst>
                                      </p:cBhvr>
                                      <p:to>
                                        <p:strVal val="visible"/>
                                      </p:to>
                                    </p:set>
                                    <p:anim calcmode="lin" valueType="num">
                                      <p:cBhvr additive="base">
                                        <p:cTn id="35" dur="500" fill="hold"/>
                                        <p:tgtEl>
                                          <p:spTgt spid="272390"/>
                                        </p:tgtEl>
                                        <p:attrNameLst>
                                          <p:attrName>ppt_x</p:attrName>
                                        </p:attrNameLst>
                                      </p:cBhvr>
                                      <p:tavLst>
                                        <p:tav tm="0">
                                          <p:val>
                                            <p:strVal val="#ppt_x"/>
                                          </p:val>
                                        </p:tav>
                                        <p:tav tm="100000">
                                          <p:val>
                                            <p:strVal val="#ppt_x"/>
                                          </p:val>
                                        </p:tav>
                                      </p:tavLst>
                                    </p:anim>
                                    <p:anim calcmode="lin" valueType="num">
                                      <p:cBhvr additive="base">
                                        <p:cTn id="36" dur="500" fill="hold"/>
                                        <p:tgtEl>
                                          <p:spTgt spid="27239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72395"/>
                                        </p:tgtEl>
                                        <p:attrNameLst>
                                          <p:attrName>style.visibility</p:attrName>
                                        </p:attrNameLst>
                                      </p:cBhvr>
                                      <p:to>
                                        <p:strVal val="visible"/>
                                      </p:to>
                                    </p:set>
                                    <p:anim calcmode="lin" valueType="num">
                                      <p:cBhvr additive="base">
                                        <p:cTn id="41" dur="500" fill="hold"/>
                                        <p:tgtEl>
                                          <p:spTgt spid="272395"/>
                                        </p:tgtEl>
                                        <p:attrNameLst>
                                          <p:attrName>ppt_x</p:attrName>
                                        </p:attrNameLst>
                                      </p:cBhvr>
                                      <p:tavLst>
                                        <p:tav tm="0">
                                          <p:val>
                                            <p:strVal val="#ppt_x"/>
                                          </p:val>
                                        </p:tav>
                                        <p:tav tm="100000">
                                          <p:val>
                                            <p:strVal val="#ppt_x"/>
                                          </p:val>
                                        </p:tav>
                                      </p:tavLst>
                                    </p:anim>
                                    <p:anim calcmode="lin" valueType="num">
                                      <p:cBhvr additive="base">
                                        <p:cTn id="42" dur="500" fill="hold"/>
                                        <p:tgtEl>
                                          <p:spTgt spid="272395"/>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 presetClass="entr" presetSubtype="4" fill="hold" nodeType="afterEffect">
                                  <p:stCondLst>
                                    <p:cond delay="0"/>
                                  </p:stCondLst>
                                  <p:childTnLst>
                                    <p:set>
                                      <p:cBhvr>
                                        <p:cTn id="45" dur="1" fill="hold">
                                          <p:stCondLst>
                                            <p:cond delay="0"/>
                                          </p:stCondLst>
                                        </p:cTn>
                                        <p:tgtEl>
                                          <p:spTgt spid="272391"/>
                                        </p:tgtEl>
                                        <p:attrNameLst>
                                          <p:attrName>style.visibility</p:attrName>
                                        </p:attrNameLst>
                                      </p:cBhvr>
                                      <p:to>
                                        <p:strVal val="visible"/>
                                      </p:to>
                                    </p:set>
                                    <p:anim calcmode="lin" valueType="num">
                                      <p:cBhvr additive="base">
                                        <p:cTn id="46" dur="500" fill="hold"/>
                                        <p:tgtEl>
                                          <p:spTgt spid="272391"/>
                                        </p:tgtEl>
                                        <p:attrNameLst>
                                          <p:attrName>ppt_x</p:attrName>
                                        </p:attrNameLst>
                                      </p:cBhvr>
                                      <p:tavLst>
                                        <p:tav tm="0">
                                          <p:val>
                                            <p:strVal val="#ppt_x"/>
                                          </p:val>
                                        </p:tav>
                                        <p:tav tm="100000">
                                          <p:val>
                                            <p:strVal val="#ppt_x"/>
                                          </p:val>
                                        </p:tav>
                                      </p:tavLst>
                                    </p:anim>
                                    <p:anim calcmode="lin" valueType="num">
                                      <p:cBhvr additive="base">
                                        <p:cTn id="47" dur="500" fill="hold"/>
                                        <p:tgtEl>
                                          <p:spTgt spid="272391"/>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272392"/>
                                        </p:tgtEl>
                                        <p:attrNameLst>
                                          <p:attrName>style.visibility</p:attrName>
                                        </p:attrNameLst>
                                      </p:cBhvr>
                                      <p:to>
                                        <p:strVal val="visible"/>
                                      </p:to>
                                    </p:set>
                                    <p:anim calcmode="lin" valueType="num">
                                      <p:cBhvr additive="base">
                                        <p:cTn id="52" dur="500" fill="hold"/>
                                        <p:tgtEl>
                                          <p:spTgt spid="272392"/>
                                        </p:tgtEl>
                                        <p:attrNameLst>
                                          <p:attrName>ppt_x</p:attrName>
                                        </p:attrNameLst>
                                      </p:cBhvr>
                                      <p:tavLst>
                                        <p:tav tm="0">
                                          <p:val>
                                            <p:strVal val="#ppt_x"/>
                                          </p:val>
                                        </p:tav>
                                        <p:tav tm="100000">
                                          <p:val>
                                            <p:strVal val="#ppt_x"/>
                                          </p:val>
                                        </p:tav>
                                      </p:tavLst>
                                    </p:anim>
                                    <p:anim calcmode="lin" valueType="num">
                                      <p:cBhvr additive="base">
                                        <p:cTn id="53" dur="500" fill="hold"/>
                                        <p:tgtEl>
                                          <p:spTgt spid="272392"/>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72393"/>
                                        </p:tgtEl>
                                        <p:attrNameLst>
                                          <p:attrName>style.visibility</p:attrName>
                                        </p:attrNameLst>
                                      </p:cBhvr>
                                      <p:to>
                                        <p:strVal val="visible"/>
                                      </p:to>
                                    </p:set>
                                    <p:anim calcmode="lin" valueType="num">
                                      <p:cBhvr additive="base">
                                        <p:cTn id="58" dur="500" fill="hold"/>
                                        <p:tgtEl>
                                          <p:spTgt spid="272393"/>
                                        </p:tgtEl>
                                        <p:attrNameLst>
                                          <p:attrName>ppt_x</p:attrName>
                                        </p:attrNameLst>
                                      </p:cBhvr>
                                      <p:tavLst>
                                        <p:tav tm="0">
                                          <p:val>
                                            <p:strVal val="#ppt_x"/>
                                          </p:val>
                                        </p:tav>
                                        <p:tav tm="100000">
                                          <p:val>
                                            <p:strVal val="#ppt_x"/>
                                          </p:val>
                                        </p:tav>
                                      </p:tavLst>
                                    </p:anim>
                                    <p:anim calcmode="lin" valueType="num">
                                      <p:cBhvr additive="base">
                                        <p:cTn id="59" dur="500" fill="hold"/>
                                        <p:tgtEl>
                                          <p:spTgt spid="272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advAuto="0"/>
      <p:bldP spid="272390" grpId="0" autoUpdateAnimBg="0"/>
      <p:bldP spid="272393" grpId="0" autoUpdateAnimBg="0"/>
      <p:bldP spid="272394" grpId="0" build="p" autoUpdateAnimBg="0" advAuto="0"/>
      <p:bldP spid="27239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ea typeface="黑体" panose="02010609060101010101" pitchFamily="49" charset="-122"/>
              </a:rPr>
              <a:t>Ⅰ</a:t>
            </a:r>
            <a:r>
              <a:rPr lang="zh-CN" altLang="en-US" smtClean="0">
                <a:ea typeface="黑体" panose="02010609060101010101" pitchFamily="49" charset="-122"/>
              </a:rPr>
              <a:t>号台的队长</a:t>
            </a:r>
            <a:r>
              <a:rPr lang="en-US" altLang="zh-CN" smtClean="0">
                <a:ea typeface="黑体" panose="02010609060101010101" pitchFamily="49" charset="-122"/>
              </a:rPr>
              <a:t>(</a:t>
            </a:r>
            <a:r>
              <a:rPr lang="zh-CN" altLang="en-US" smtClean="0">
                <a:ea typeface="黑体" panose="02010609060101010101" pitchFamily="49" charset="-122"/>
              </a:rPr>
              <a:t>续</a:t>
            </a:r>
            <a:r>
              <a:rPr lang="en-US" altLang="zh-CN" smtClean="0">
                <a:ea typeface="黑体" panose="02010609060101010101" pitchFamily="49" charset="-122"/>
              </a:rPr>
              <a:t>2)</a:t>
            </a:r>
          </a:p>
        </p:txBody>
      </p:sp>
      <p:sp>
        <p:nvSpPr>
          <p:cNvPr id="273411" name="Rectangle 3"/>
          <p:cNvSpPr>
            <a:spLocks noGrp="1" noChangeArrowheads="1"/>
          </p:cNvSpPr>
          <p:nvPr>
            <p:ph idx="1"/>
          </p:nvPr>
        </p:nvSpPr>
        <p:spPr>
          <a:xfrm>
            <a:off x="1143000" y="1143000"/>
            <a:ext cx="7696200" cy="365125"/>
          </a:xfrm>
        </p:spPr>
        <p:txBody>
          <a:bodyPr/>
          <a:lstStyle/>
          <a:p>
            <a:pPr eaLnBrk="1" hangingPunct="1">
              <a:lnSpc>
                <a:spcPct val="100000"/>
              </a:lnSpc>
              <a:buClrTx/>
              <a:buFontTx/>
              <a:buNone/>
            </a:pPr>
            <a:r>
              <a:rPr lang="zh-CN" altLang="en-US" sz="2400" smtClean="0">
                <a:ea typeface="黑体" panose="02010609060101010101" pitchFamily="49" charset="-122"/>
                <a:sym typeface="Symbol" panose="05050102010706020507" pitchFamily="18" charset="2"/>
              </a:rPr>
              <a:t>综合上述</a:t>
            </a:r>
            <a:r>
              <a:rPr lang="en-US" altLang="zh-CN" sz="2400" smtClean="0">
                <a:ea typeface="黑体" panose="02010609060101010101" pitchFamily="49" charset="-122"/>
                <a:sym typeface="Symbol" panose="05050102010706020507" pitchFamily="18" charset="2"/>
              </a:rPr>
              <a:t>1)2)3)</a:t>
            </a:r>
            <a:r>
              <a:rPr lang="zh-CN" altLang="en-US" sz="2400" smtClean="0">
                <a:ea typeface="黑体" panose="02010609060101010101" pitchFamily="49" charset="-122"/>
                <a:sym typeface="Symbol" panose="05050102010706020507" pitchFamily="18" charset="2"/>
              </a:rPr>
              <a:t>得</a:t>
            </a:r>
          </a:p>
        </p:txBody>
      </p:sp>
      <p:sp>
        <p:nvSpPr>
          <p:cNvPr id="11" name="日期占位符 10"/>
          <p:cNvSpPr>
            <a:spLocks noGrp="1"/>
          </p:cNvSpPr>
          <p:nvPr>
            <p:ph type="dt" sz="quarter" idx="10"/>
          </p:nvPr>
        </p:nvSpPr>
        <p:spPr/>
        <p:txBody>
          <a:bodyPr/>
          <a:lstStyle/>
          <a:p>
            <a:pPr>
              <a:defRPr/>
            </a:pPr>
            <a:fld id="{C7114B19-823E-4DB9-A580-E240E21BB5CC}" type="datetime1">
              <a:rPr lang="zh-CN" altLang="en-US"/>
              <a:pPr>
                <a:defRPr/>
              </a:pPr>
              <a:t>2018/12/13</a:t>
            </a:fld>
            <a:endParaRPr lang="en-US" altLang="zh-CN"/>
          </a:p>
        </p:txBody>
      </p:sp>
      <p:sp>
        <p:nvSpPr>
          <p:cNvPr id="9" name="页脚占位符 8"/>
          <p:cNvSpPr>
            <a:spLocks noGrp="1"/>
          </p:cNvSpPr>
          <p:nvPr>
            <p:ph type="ftr" sz="quarter" idx="11"/>
          </p:nvPr>
        </p:nvSpPr>
        <p:spPr/>
        <p:txBody>
          <a:bodyPr/>
          <a:lstStyle/>
          <a:p>
            <a:pPr>
              <a:defRPr/>
            </a:pPr>
            <a:r>
              <a:rPr lang="zh-CN" altLang="en-US"/>
              <a:t>信息与软件工程学院  顾小丰</a:t>
            </a:r>
            <a:endParaRPr lang="en-US" altLang="zh-CN"/>
          </a:p>
        </p:txBody>
      </p:sp>
      <p:graphicFrame>
        <p:nvGraphicFramePr>
          <p:cNvPr id="273412" name="Object 4"/>
          <p:cNvGraphicFramePr>
            <a:graphicFrameLocks noChangeAspect="1"/>
          </p:cNvGraphicFramePr>
          <p:nvPr/>
        </p:nvGraphicFramePr>
        <p:xfrm>
          <a:off x="1692275" y="1539875"/>
          <a:ext cx="6375400" cy="1381125"/>
        </p:xfrm>
        <a:graphic>
          <a:graphicData uri="http://schemas.openxmlformats.org/presentationml/2006/ole">
            <mc:AlternateContent xmlns:mc="http://schemas.openxmlformats.org/markup-compatibility/2006">
              <mc:Choice xmlns:v="urn:schemas-microsoft-com:vml" Requires="v">
                <p:oleObj spid="_x0000_s20525" name="Equation" r:id="rId4" imgW="3213100" imgH="698500" progId="Equation.3">
                  <p:embed/>
                </p:oleObj>
              </mc:Choice>
              <mc:Fallback>
                <p:oleObj name="Equation" r:id="rId4" imgW="3213100" imgH="698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539875"/>
                        <a:ext cx="637540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3" name="Rectangle 5"/>
          <p:cNvSpPr>
            <a:spLocks noChangeArrowheads="1"/>
          </p:cNvSpPr>
          <p:nvPr/>
        </p:nvSpPr>
        <p:spPr bwMode="auto">
          <a:xfrm>
            <a:off x="1066800" y="2952750"/>
            <a:ext cx="7848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于是，</a:t>
            </a:r>
            <a:r>
              <a:rPr lang="en-US" altLang="zh-CN" sz="2400">
                <a:sym typeface="Symbol" panose="05050102010706020507" pitchFamily="18" charset="2"/>
              </a:rPr>
              <a:t>{N(t)</a:t>
            </a:r>
            <a:r>
              <a:rPr lang="zh-CN" altLang="en-US" sz="2400">
                <a:sym typeface="Symbol" panose="05050102010706020507" pitchFamily="18" charset="2"/>
              </a:rPr>
              <a:t>，</a:t>
            </a:r>
            <a:r>
              <a:rPr lang="en-US" altLang="zh-CN" sz="2400">
                <a:sym typeface="Symbol" panose="05050102010706020507" pitchFamily="18" charset="2"/>
              </a:rPr>
              <a:t>t0}</a:t>
            </a:r>
            <a:r>
              <a:rPr lang="zh-CN" altLang="en-US" sz="2400">
                <a:sym typeface="Symbol" panose="05050102010706020507" pitchFamily="18" charset="2"/>
              </a:rPr>
              <a:t>是有限状态空间</a:t>
            </a:r>
            <a:r>
              <a:rPr lang="en-US" altLang="zh-CN" sz="2400">
                <a:sym typeface="Symbol" panose="05050102010706020507" pitchFamily="18" charset="2"/>
              </a:rPr>
              <a:t>E</a:t>
            </a:r>
            <a:r>
              <a:rPr lang="zh-CN" altLang="en-US" sz="2400">
                <a:sym typeface="Symbol" panose="05050102010706020507" pitchFamily="18" charset="2"/>
              </a:rPr>
              <a:t>＝</a:t>
            </a:r>
            <a:r>
              <a:rPr lang="en-US" altLang="zh-CN" sz="2400">
                <a:sym typeface="Symbol" panose="05050102010706020507" pitchFamily="18" charset="2"/>
              </a:rPr>
              <a:t>{0,1,2,…,n}</a:t>
            </a:r>
            <a:r>
              <a:rPr lang="zh-CN" altLang="en-US" sz="2400">
                <a:sym typeface="Symbol" panose="05050102010706020507" pitchFamily="18" charset="2"/>
              </a:rPr>
              <a:t>上的生灭过程，其参数为</a:t>
            </a:r>
          </a:p>
        </p:txBody>
      </p:sp>
      <p:graphicFrame>
        <p:nvGraphicFramePr>
          <p:cNvPr id="273414" name="Object 6"/>
          <p:cNvGraphicFramePr>
            <a:graphicFrameLocks noChangeAspect="1"/>
          </p:cNvGraphicFramePr>
          <p:nvPr/>
        </p:nvGraphicFramePr>
        <p:xfrm>
          <a:off x="1524000" y="3881438"/>
          <a:ext cx="6923088" cy="461962"/>
        </p:xfrm>
        <a:graphic>
          <a:graphicData uri="http://schemas.openxmlformats.org/presentationml/2006/ole">
            <mc:AlternateContent xmlns:mc="http://schemas.openxmlformats.org/markup-compatibility/2006">
              <mc:Choice xmlns:v="urn:schemas-microsoft-com:vml" Requires="v">
                <p:oleObj spid="_x0000_s20526" name="Equation" r:id="rId6" imgW="3238500" imgH="215900" progId="Equation.3">
                  <p:embed/>
                </p:oleObj>
              </mc:Choice>
              <mc:Fallback>
                <p:oleObj name="Equation" r:id="rId6" imgW="3238500" imgH="215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881438"/>
                        <a:ext cx="6923088"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5" name="Rectangle 7"/>
          <p:cNvSpPr>
            <a:spLocks noChangeArrowheads="1"/>
          </p:cNvSpPr>
          <p:nvPr/>
        </p:nvSpPr>
        <p:spPr bwMode="auto">
          <a:xfrm>
            <a:off x="1165225" y="5105400"/>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solidFill>
                  <a:srgbClr val="0000FF"/>
                </a:solidFill>
                <a:sym typeface="Symbol" panose="05050102010706020507" pitchFamily="18" charset="2"/>
              </a:rPr>
              <a:t>状态转移速度图</a:t>
            </a:r>
          </a:p>
        </p:txBody>
      </p:sp>
      <p:grpSp>
        <p:nvGrpSpPr>
          <p:cNvPr id="2" name="Group 8"/>
          <p:cNvGrpSpPr>
            <a:grpSpLocks/>
          </p:cNvGrpSpPr>
          <p:nvPr/>
        </p:nvGrpSpPr>
        <p:grpSpPr bwMode="auto">
          <a:xfrm>
            <a:off x="3906838" y="5041900"/>
            <a:ext cx="4170362" cy="547688"/>
            <a:chOff x="2461" y="3176"/>
            <a:chExt cx="2627" cy="345"/>
          </a:xfrm>
        </p:grpSpPr>
        <p:sp>
          <p:nvSpPr>
            <p:cNvPr id="20514" name="Oval 9"/>
            <p:cNvSpPr>
              <a:spLocks noChangeArrowheads="1"/>
            </p:cNvSpPr>
            <p:nvPr/>
          </p:nvSpPr>
          <p:spPr bwMode="auto">
            <a:xfrm>
              <a:off x="2461" y="32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15" name="Rectangle 10"/>
            <p:cNvSpPr>
              <a:spLocks noChangeArrowheads="1"/>
            </p:cNvSpPr>
            <p:nvPr/>
          </p:nvSpPr>
          <p:spPr bwMode="auto">
            <a:xfrm>
              <a:off x="2461" y="32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0</a:t>
              </a:r>
            </a:p>
          </p:txBody>
        </p:sp>
        <p:sp>
          <p:nvSpPr>
            <p:cNvPr id="20516" name="Oval 11"/>
            <p:cNvSpPr>
              <a:spLocks noChangeArrowheads="1"/>
            </p:cNvSpPr>
            <p:nvPr/>
          </p:nvSpPr>
          <p:spPr bwMode="auto">
            <a:xfrm>
              <a:off x="2941" y="32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17" name="Rectangle 12"/>
            <p:cNvSpPr>
              <a:spLocks noChangeArrowheads="1"/>
            </p:cNvSpPr>
            <p:nvPr/>
          </p:nvSpPr>
          <p:spPr bwMode="auto">
            <a:xfrm>
              <a:off x="2941" y="32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1</a:t>
              </a:r>
            </a:p>
          </p:txBody>
        </p:sp>
        <p:sp>
          <p:nvSpPr>
            <p:cNvPr id="20518" name="Oval 13"/>
            <p:cNvSpPr>
              <a:spLocks noChangeArrowheads="1"/>
            </p:cNvSpPr>
            <p:nvPr/>
          </p:nvSpPr>
          <p:spPr bwMode="auto">
            <a:xfrm>
              <a:off x="3421" y="32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19" name="Rectangle 14"/>
            <p:cNvSpPr>
              <a:spLocks noChangeArrowheads="1"/>
            </p:cNvSpPr>
            <p:nvPr/>
          </p:nvSpPr>
          <p:spPr bwMode="auto">
            <a:xfrm>
              <a:off x="3421" y="32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2</a:t>
              </a:r>
            </a:p>
          </p:txBody>
        </p:sp>
        <p:sp>
          <p:nvSpPr>
            <p:cNvPr id="20520" name="Oval 15"/>
            <p:cNvSpPr>
              <a:spLocks noChangeArrowheads="1"/>
            </p:cNvSpPr>
            <p:nvPr/>
          </p:nvSpPr>
          <p:spPr bwMode="auto">
            <a:xfrm>
              <a:off x="4360" y="3263"/>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21" name="Rectangle 16"/>
            <p:cNvSpPr>
              <a:spLocks noChangeArrowheads="1"/>
            </p:cNvSpPr>
            <p:nvPr/>
          </p:nvSpPr>
          <p:spPr bwMode="auto">
            <a:xfrm>
              <a:off x="4324" y="3238"/>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n-1</a:t>
              </a:r>
            </a:p>
          </p:txBody>
        </p:sp>
        <p:sp>
          <p:nvSpPr>
            <p:cNvPr id="20522" name="Rectangle 17"/>
            <p:cNvSpPr>
              <a:spLocks noChangeArrowheads="1"/>
            </p:cNvSpPr>
            <p:nvPr/>
          </p:nvSpPr>
          <p:spPr bwMode="auto">
            <a:xfrm>
              <a:off x="3881" y="31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t>…</a:t>
              </a:r>
            </a:p>
          </p:txBody>
        </p:sp>
        <p:sp>
          <p:nvSpPr>
            <p:cNvPr id="20523" name="Oval 18"/>
            <p:cNvSpPr>
              <a:spLocks noChangeArrowheads="1"/>
            </p:cNvSpPr>
            <p:nvPr/>
          </p:nvSpPr>
          <p:spPr bwMode="auto">
            <a:xfrm>
              <a:off x="4861" y="3254"/>
              <a:ext cx="227"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p>
          </p:txBody>
        </p:sp>
        <p:sp>
          <p:nvSpPr>
            <p:cNvPr id="20524" name="Rectangle 19"/>
            <p:cNvSpPr>
              <a:spLocks noChangeArrowheads="1"/>
            </p:cNvSpPr>
            <p:nvPr/>
          </p:nvSpPr>
          <p:spPr bwMode="auto">
            <a:xfrm>
              <a:off x="4857" y="323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000"/>
                <a:t>n</a:t>
              </a:r>
            </a:p>
          </p:txBody>
        </p:sp>
      </p:grpSp>
      <p:grpSp>
        <p:nvGrpSpPr>
          <p:cNvPr id="3" name="Group 20"/>
          <p:cNvGrpSpPr>
            <a:grpSpLocks/>
          </p:cNvGrpSpPr>
          <p:nvPr/>
        </p:nvGrpSpPr>
        <p:grpSpPr bwMode="auto">
          <a:xfrm>
            <a:off x="4135438" y="4419600"/>
            <a:ext cx="609600" cy="796925"/>
            <a:chOff x="2605" y="2784"/>
            <a:chExt cx="384" cy="502"/>
          </a:xfrm>
        </p:grpSpPr>
        <p:sp>
          <p:nvSpPr>
            <p:cNvPr id="20512" name="Rectangle 21"/>
            <p:cNvSpPr>
              <a:spLocks noChangeArrowheads="1"/>
            </p:cNvSpPr>
            <p:nvPr/>
          </p:nvSpPr>
          <p:spPr bwMode="auto">
            <a:xfrm>
              <a:off x="2652" y="278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2</a:t>
              </a:r>
            </a:p>
          </p:txBody>
        </p:sp>
        <p:sp>
          <p:nvSpPr>
            <p:cNvPr id="20513" name="Arc 22"/>
            <p:cNvSpPr>
              <a:spLocks/>
            </p:cNvSpPr>
            <p:nvPr/>
          </p:nvSpPr>
          <p:spPr bwMode="auto">
            <a:xfrm flipH="1">
              <a:off x="2605" y="3071"/>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23"/>
          <p:cNvGrpSpPr>
            <a:grpSpLocks/>
          </p:cNvGrpSpPr>
          <p:nvPr/>
        </p:nvGrpSpPr>
        <p:grpSpPr bwMode="auto">
          <a:xfrm>
            <a:off x="4135438" y="5486400"/>
            <a:ext cx="608012" cy="755650"/>
            <a:chOff x="2605" y="3456"/>
            <a:chExt cx="383" cy="476"/>
          </a:xfrm>
        </p:grpSpPr>
        <p:sp>
          <p:nvSpPr>
            <p:cNvPr id="20510" name="Rectangle 24"/>
            <p:cNvSpPr>
              <a:spLocks noChangeArrowheads="1"/>
            </p:cNvSpPr>
            <p:nvPr/>
          </p:nvSpPr>
          <p:spPr bwMode="auto">
            <a:xfrm>
              <a:off x="2623" y="364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1</a:t>
              </a:r>
            </a:p>
          </p:txBody>
        </p:sp>
        <p:sp>
          <p:nvSpPr>
            <p:cNvPr id="20511" name="Arc 25"/>
            <p:cNvSpPr>
              <a:spLocks/>
            </p:cNvSpPr>
            <p:nvPr/>
          </p:nvSpPr>
          <p:spPr bwMode="auto">
            <a:xfrm flipV="1">
              <a:off x="2605" y="3456"/>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26"/>
          <p:cNvGrpSpPr>
            <a:grpSpLocks/>
          </p:cNvGrpSpPr>
          <p:nvPr/>
        </p:nvGrpSpPr>
        <p:grpSpPr bwMode="auto">
          <a:xfrm>
            <a:off x="4897438" y="4419600"/>
            <a:ext cx="609600" cy="798513"/>
            <a:chOff x="3085" y="2784"/>
            <a:chExt cx="384" cy="503"/>
          </a:xfrm>
        </p:grpSpPr>
        <p:sp>
          <p:nvSpPr>
            <p:cNvPr id="20508" name="Rectangle 27"/>
            <p:cNvSpPr>
              <a:spLocks noChangeArrowheads="1"/>
            </p:cNvSpPr>
            <p:nvPr/>
          </p:nvSpPr>
          <p:spPr bwMode="auto">
            <a:xfrm>
              <a:off x="3130" y="278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2</a:t>
              </a:r>
            </a:p>
          </p:txBody>
        </p:sp>
        <p:sp>
          <p:nvSpPr>
            <p:cNvPr id="20509" name="Arc 28"/>
            <p:cNvSpPr>
              <a:spLocks/>
            </p:cNvSpPr>
            <p:nvPr/>
          </p:nvSpPr>
          <p:spPr bwMode="auto">
            <a:xfrm flipH="1">
              <a:off x="3085" y="3072"/>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29"/>
          <p:cNvGrpSpPr>
            <a:grpSpLocks/>
          </p:cNvGrpSpPr>
          <p:nvPr/>
        </p:nvGrpSpPr>
        <p:grpSpPr bwMode="auto">
          <a:xfrm>
            <a:off x="4897438" y="5487988"/>
            <a:ext cx="608012" cy="754062"/>
            <a:chOff x="3085" y="3457"/>
            <a:chExt cx="383" cy="475"/>
          </a:xfrm>
        </p:grpSpPr>
        <p:sp>
          <p:nvSpPr>
            <p:cNvPr id="20506" name="Rectangle 30"/>
            <p:cNvSpPr>
              <a:spLocks noChangeArrowheads="1"/>
            </p:cNvSpPr>
            <p:nvPr/>
          </p:nvSpPr>
          <p:spPr bwMode="auto">
            <a:xfrm>
              <a:off x="3148" y="364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1</a:t>
              </a:r>
            </a:p>
          </p:txBody>
        </p:sp>
        <p:sp>
          <p:nvSpPr>
            <p:cNvPr id="20507" name="Arc 31"/>
            <p:cNvSpPr>
              <a:spLocks/>
            </p:cNvSpPr>
            <p:nvPr/>
          </p:nvSpPr>
          <p:spPr bwMode="auto">
            <a:xfrm flipV="1">
              <a:off x="3085" y="3457"/>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73440" name="Arc 32"/>
          <p:cNvSpPr>
            <a:spLocks/>
          </p:cNvSpPr>
          <p:nvPr/>
        </p:nvSpPr>
        <p:spPr bwMode="auto">
          <a:xfrm flipH="1">
            <a:off x="5659438" y="4876800"/>
            <a:ext cx="609600" cy="341313"/>
          </a:xfrm>
          <a:custGeom>
            <a:avLst/>
            <a:gdLst>
              <a:gd name="T0" fmla="*/ 85604971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3441" name="Arc 33"/>
          <p:cNvSpPr>
            <a:spLocks/>
          </p:cNvSpPr>
          <p:nvPr/>
        </p:nvSpPr>
        <p:spPr bwMode="auto">
          <a:xfrm flipV="1">
            <a:off x="5659438" y="5487988"/>
            <a:ext cx="608012" cy="382587"/>
          </a:xfrm>
          <a:custGeom>
            <a:avLst/>
            <a:gdLst>
              <a:gd name="T0" fmla="*/ 9378641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3442" name="Arc 34"/>
          <p:cNvSpPr>
            <a:spLocks/>
          </p:cNvSpPr>
          <p:nvPr/>
        </p:nvSpPr>
        <p:spPr bwMode="auto">
          <a:xfrm flipH="1">
            <a:off x="6400800" y="4876800"/>
            <a:ext cx="609600" cy="341313"/>
          </a:xfrm>
          <a:custGeom>
            <a:avLst/>
            <a:gdLst>
              <a:gd name="T0" fmla="*/ 85604971 w 43200"/>
              <a:gd name="T1" fmla="*/ 2147483646 h 24169"/>
              <a:gd name="T2" fmla="*/ 2147483646 w 43200"/>
              <a:gd name="T3" fmla="*/ 2147483646 h 24169"/>
              <a:gd name="T4" fmla="*/ 2147483646 w 43200"/>
              <a:gd name="T5" fmla="*/ 2147483646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3443" name="Arc 35"/>
          <p:cNvSpPr>
            <a:spLocks/>
          </p:cNvSpPr>
          <p:nvPr/>
        </p:nvSpPr>
        <p:spPr bwMode="auto">
          <a:xfrm flipV="1">
            <a:off x="6400800" y="5487988"/>
            <a:ext cx="608013" cy="382587"/>
          </a:xfrm>
          <a:custGeom>
            <a:avLst/>
            <a:gdLst>
              <a:gd name="T0" fmla="*/ 9378671 w 43200"/>
              <a:gd name="T1" fmla="*/ 2147483646 h 25117"/>
              <a:gd name="T2" fmla="*/ 2147483646 w 43200"/>
              <a:gd name="T3" fmla="*/ 2147483646 h 25117"/>
              <a:gd name="T4" fmla="*/ 2147483646 w 43200"/>
              <a:gd name="T5" fmla="*/ 2147483646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 name="Group 36"/>
          <p:cNvGrpSpPr>
            <a:grpSpLocks/>
          </p:cNvGrpSpPr>
          <p:nvPr/>
        </p:nvGrpSpPr>
        <p:grpSpPr bwMode="auto">
          <a:xfrm>
            <a:off x="7183438" y="4419600"/>
            <a:ext cx="609600" cy="798513"/>
            <a:chOff x="4525" y="2784"/>
            <a:chExt cx="384" cy="503"/>
          </a:xfrm>
        </p:grpSpPr>
        <p:sp>
          <p:nvSpPr>
            <p:cNvPr id="20504" name="Rectangle 37"/>
            <p:cNvSpPr>
              <a:spLocks noChangeArrowheads="1"/>
            </p:cNvSpPr>
            <p:nvPr/>
          </p:nvSpPr>
          <p:spPr bwMode="auto">
            <a:xfrm>
              <a:off x="4569" y="278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2</a:t>
              </a:r>
            </a:p>
          </p:txBody>
        </p:sp>
        <p:sp>
          <p:nvSpPr>
            <p:cNvPr id="20505" name="Arc 38"/>
            <p:cNvSpPr>
              <a:spLocks/>
            </p:cNvSpPr>
            <p:nvPr/>
          </p:nvSpPr>
          <p:spPr bwMode="auto">
            <a:xfrm flipH="1">
              <a:off x="4525" y="3072"/>
              <a:ext cx="384" cy="215"/>
            </a:xfrm>
            <a:custGeom>
              <a:avLst/>
              <a:gdLst>
                <a:gd name="T0" fmla="*/ 0 w 43200"/>
                <a:gd name="T1" fmla="*/ 0 h 24169"/>
                <a:gd name="T2" fmla="*/ 0 w 43200"/>
                <a:gd name="T3" fmla="*/ 0 h 24169"/>
                <a:gd name="T4" fmla="*/ 0 w 43200"/>
                <a:gd name="T5" fmla="*/ 0 h 24169"/>
                <a:gd name="T6" fmla="*/ 0 60000 65536"/>
                <a:gd name="T7" fmla="*/ 0 60000 65536"/>
                <a:gd name="T8" fmla="*/ 0 60000 65536"/>
                <a:gd name="T9" fmla="*/ 0 w 43200"/>
                <a:gd name="T10" fmla="*/ 0 h 24169"/>
                <a:gd name="T11" fmla="*/ 43200 w 43200"/>
                <a:gd name="T12" fmla="*/ 24169 h 24169"/>
              </a:gdLst>
              <a:ahLst/>
              <a:cxnLst>
                <a:cxn ang="T6">
                  <a:pos x="T0" y="T1"/>
                </a:cxn>
                <a:cxn ang="T7">
                  <a:pos x="T2" y="T3"/>
                </a:cxn>
                <a:cxn ang="T8">
                  <a:pos x="T4" y="T5"/>
                </a:cxn>
              </a:cxnLst>
              <a:rect l="T9" t="T10" r="T11" b="T12"/>
              <a:pathLst>
                <a:path w="43200" h="24169" fill="none" extrusionOk="0">
                  <a:moveTo>
                    <a:pt x="153" y="24168"/>
                  </a:moveTo>
                  <a:cubicBezTo>
                    <a:pt x="51" y="23316"/>
                    <a:pt x="0" y="22458"/>
                    <a:pt x="0" y="21600"/>
                  </a:cubicBezTo>
                  <a:cubicBezTo>
                    <a:pt x="0" y="9670"/>
                    <a:pt x="9670" y="0"/>
                    <a:pt x="21600" y="0"/>
                  </a:cubicBezTo>
                  <a:cubicBezTo>
                    <a:pt x="33529" y="-1"/>
                    <a:pt x="43199" y="9670"/>
                    <a:pt x="43200" y="21599"/>
                  </a:cubicBezTo>
                </a:path>
                <a:path w="43200" h="24169" stroke="0" extrusionOk="0">
                  <a:moveTo>
                    <a:pt x="153" y="24168"/>
                  </a:moveTo>
                  <a:cubicBezTo>
                    <a:pt x="51" y="23316"/>
                    <a:pt x="0" y="22458"/>
                    <a:pt x="0" y="21600"/>
                  </a:cubicBezTo>
                  <a:cubicBezTo>
                    <a:pt x="0" y="9670"/>
                    <a:pt x="9670" y="0"/>
                    <a:pt x="21600" y="0"/>
                  </a:cubicBezTo>
                  <a:cubicBezTo>
                    <a:pt x="33529" y="-1"/>
                    <a:pt x="43199" y="9670"/>
                    <a:pt x="43200" y="21599"/>
                  </a:cubicBezTo>
                  <a:lnTo>
                    <a:pt x="21600" y="21600"/>
                  </a:lnTo>
                  <a:lnTo>
                    <a:pt x="153" y="2416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39"/>
          <p:cNvGrpSpPr>
            <a:grpSpLocks/>
          </p:cNvGrpSpPr>
          <p:nvPr/>
        </p:nvGrpSpPr>
        <p:grpSpPr bwMode="auto">
          <a:xfrm>
            <a:off x="7183438" y="5487988"/>
            <a:ext cx="608012" cy="754062"/>
            <a:chOff x="4525" y="3457"/>
            <a:chExt cx="383" cy="475"/>
          </a:xfrm>
        </p:grpSpPr>
        <p:sp>
          <p:nvSpPr>
            <p:cNvPr id="20502" name="Rectangle 40"/>
            <p:cNvSpPr>
              <a:spLocks noChangeArrowheads="1"/>
            </p:cNvSpPr>
            <p:nvPr/>
          </p:nvSpPr>
          <p:spPr bwMode="auto">
            <a:xfrm>
              <a:off x="4573" y="3644"/>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en-US" altLang="zh-CN" sz="2400">
                  <a:sym typeface="Symbol" panose="05050102010706020507" pitchFamily="18" charset="2"/>
                </a:rPr>
                <a:t></a:t>
              </a:r>
              <a:r>
                <a:rPr lang="en-US" altLang="zh-CN" sz="2400" baseline="-25000">
                  <a:sym typeface="Symbol" panose="05050102010706020507" pitchFamily="18" charset="2"/>
                </a:rPr>
                <a:t>1</a:t>
              </a:r>
            </a:p>
          </p:txBody>
        </p:sp>
        <p:sp>
          <p:nvSpPr>
            <p:cNvPr id="20503" name="Arc 41"/>
            <p:cNvSpPr>
              <a:spLocks/>
            </p:cNvSpPr>
            <p:nvPr/>
          </p:nvSpPr>
          <p:spPr bwMode="auto">
            <a:xfrm flipV="1">
              <a:off x="4525" y="3457"/>
              <a:ext cx="383" cy="241"/>
            </a:xfrm>
            <a:custGeom>
              <a:avLst/>
              <a:gdLst>
                <a:gd name="T0" fmla="*/ 0 w 43200"/>
                <a:gd name="T1" fmla="*/ 0 h 25117"/>
                <a:gd name="T2" fmla="*/ 0 w 43200"/>
                <a:gd name="T3" fmla="*/ 0 h 25117"/>
                <a:gd name="T4" fmla="*/ 0 w 43200"/>
                <a:gd name="T5" fmla="*/ 0 h 25117"/>
                <a:gd name="T6" fmla="*/ 0 60000 65536"/>
                <a:gd name="T7" fmla="*/ 0 60000 65536"/>
                <a:gd name="T8" fmla="*/ 0 60000 65536"/>
                <a:gd name="T9" fmla="*/ 0 w 43200"/>
                <a:gd name="T10" fmla="*/ 0 h 25117"/>
                <a:gd name="T11" fmla="*/ 43200 w 43200"/>
                <a:gd name="T12" fmla="*/ 25117 h 25117"/>
              </a:gdLst>
              <a:ahLst/>
              <a:cxnLst>
                <a:cxn ang="T6">
                  <a:pos x="T0" y="T1"/>
                </a:cxn>
                <a:cxn ang="T7">
                  <a:pos x="T2" y="T3"/>
                </a:cxn>
                <a:cxn ang="T8">
                  <a:pos x="T4" y="T5"/>
                </a:cxn>
              </a:cxnLst>
              <a:rect l="T9" t="T10" r="T11" b="T12"/>
              <a:pathLst>
                <a:path w="43200" h="25117" fill="none"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path>
                <a:path w="43200" h="25117" stroke="0" extrusionOk="0">
                  <a:moveTo>
                    <a:pt x="16" y="22446"/>
                  </a:moveTo>
                  <a:cubicBezTo>
                    <a:pt x="5" y="22164"/>
                    <a:pt x="0" y="21882"/>
                    <a:pt x="0" y="21600"/>
                  </a:cubicBezTo>
                  <a:cubicBezTo>
                    <a:pt x="0" y="9670"/>
                    <a:pt x="9670" y="0"/>
                    <a:pt x="21600" y="0"/>
                  </a:cubicBezTo>
                  <a:cubicBezTo>
                    <a:pt x="33529" y="0"/>
                    <a:pt x="43200" y="9670"/>
                    <a:pt x="43200" y="21600"/>
                  </a:cubicBezTo>
                  <a:cubicBezTo>
                    <a:pt x="43200" y="22778"/>
                    <a:pt x="43103" y="23954"/>
                    <a:pt x="42911" y="25116"/>
                  </a:cubicBezTo>
                  <a:lnTo>
                    <a:pt x="21600" y="21600"/>
                  </a:lnTo>
                  <a:lnTo>
                    <a:pt x="16" y="22446"/>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01"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A489266B-995A-4FF7-B16A-5A3C5E97E666}" type="slidenum">
              <a:rPr lang="zh-CN" altLang="en-US" sz="1800">
                <a:solidFill>
                  <a:srgbClr val="00FF00"/>
                </a:solidFill>
                <a:latin typeface="宋体" panose="02010600030101010101" pitchFamily="2" charset="-122"/>
                <a:ea typeface="宋体" panose="02010600030101010101" pitchFamily="2" charset="-122"/>
              </a:rPr>
              <a:pPr/>
              <a:t>8</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additive="base">
                                        <p:cTn id="7" dur="500" fill="hold"/>
                                        <p:tgtEl>
                                          <p:spTgt spid="273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34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73412"/>
                                        </p:tgtEl>
                                        <p:attrNameLst>
                                          <p:attrName>style.visibility</p:attrName>
                                        </p:attrNameLst>
                                      </p:cBhvr>
                                      <p:to>
                                        <p:strVal val="visible"/>
                                      </p:to>
                                    </p:set>
                                    <p:anim calcmode="lin" valueType="num">
                                      <p:cBhvr additive="base">
                                        <p:cTn id="12" dur="500" fill="hold"/>
                                        <p:tgtEl>
                                          <p:spTgt spid="273412"/>
                                        </p:tgtEl>
                                        <p:attrNameLst>
                                          <p:attrName>ppt_x</p:attrName>
                                        </p:attrNameLst>
                                      </p:cBhvr>
                                      <p:tavLst>
                                        <p:tav tm="0">
                                          <p:val>
                                            <p:strVal val="#ppt_x"/>
                                          </p:val>
                                        </p:tav>
                                        <p:tav tm="100000">
                                          <p:val>
                                            <p:strVal val="#ppt_x"/>
                                          </p:val>
                                        </p:tav>
                                      </p:tavLst>
                                    </p:anim>
                                    <p:anim calcmode="lin" valueType="num">
                                      <p:cBhvr additive="base">
                                        <p:cTn id="13" dur="500" fill="hold"/>
                                        <p:tgtEl>
                                          <p:spTgt spid="27341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3413"/>
                                        </p:tgtEl>
                                        <p:attrNameLst>
                                          <p:attrName>style.visibility</p:attrName>
                                        </p:attrNameLst>
                                      </p:cBhvr>
                                      <p:to>
                                        <p:strVal val="visible"/>
                                      </p:to>
                                    </p:set>
                                    <p:anim calcmode="lin" valueType="num">
                                      <p:cBhvr additive="base">
                                        <p:cTn id="18" dur="500" fill="hold"/>
                                        <p:tgtEl>
                                          <p:spTgt spid="273413"/>
                                        </p:tgtEl>
                                        <p:attrNameLst>
                                          <p:attrName>ppt_x</p:attrName>
                                        </p:attrNameLst>
                                      </p:cBhvr>
                                      <p:tavLst>
                                        <p:tav tm="0">
                                          <p:val>
                                            <p:strVal val="#ppt_x"/>
                                          </p:val>
                                        </p:tav>
                                        <p:tav tm="100000">
                                          <p:val>
                                            <p:strVal val="#ppt_x"/>
                                          </p:val>
                                        </p:tav>
                                      </p:tavLst>
                                    </p:anim>
                                    <p:anim calcmode="lin" valueType="num">
                                      <p:cBhvr additive="base">
                                        <p:cTn id="19" dur="500" fill="hold"/>
                                        <p:tgtEl>
                                          <p:spTgt spid="27341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73414"/>
                                        </p:tgtEl>
                                        <p:attrNameLst>
                                          <p:attrName>style.visibility</p:attrName>
                                        </p:attrNameLst>
                                      </p:cBhvr>
                                      <p:to>
                                        <p:strVal val="visible"/>
                                      </p:to>
                                    </p:set>
                                    <p:anim calcmode="lin" valueType="num">
                                      <p:cBhvr additive="base">
                                        <p:cTn id="23" dur="500" fill="hold"/>
                                        <p:tgtEl>
                                          <p:spTgt spid="273414"/>
                                        </p:tgtEl>
                                        <p:attrNameLst>
                                          <p:attrName>ppt_x</p:attrName>
                                        </p:attrNameLst>
                                      </p:cBhvr>
                                      <p:tavLst>
                                        <p:tav tm="0">
                                          <p:val>
                                            <p:strVal val="#ppt_x"/>
                                          </p:val>
                                        </p:tav>
                                        <p:tav tm="100000">
                                          <p:val>
                                            <p:strVal val="#ppt_x"/>
                                          </p:val>
                                        </p:tav>
                                      </p:tavLst>
                                    </p:anim>
                                    <p:anim calcmode="lin" valueType="num">
                                      <p:cBhvr additive="base">
                                        <p:cTn id="24" dur="500" fill="hold"/>
                                        <p:tgtEl>
                                          <p:spTgt spid="27341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73415"/>
                                        </p:tgtEl>
                                        <p:attrNameLst>
                                          <p:attrName>style.visibility</p:attrName>
                                        </p:attrNameLst>
                                      </p:cBhvr>
                                      <p:to>
                                        <p:strVal val="visible"/>
                                      </p:to>
                                    </p:set>
                                    <p:anim calcmode="lin" valueType="num">
                                      <p:cBhvr additive="base">
                                        <p:cTn id="29" dur="500" fill="hold"/>
                                        <p:tgtEl>
                                          <p:spTgt spid="273415"/>
                                        </p:tgtEl>
                                        <p:attrNameLst>
                                          <p:attrName>ppt_x</p:attrName>
                                        </p:attrNameLst>
                                      </p:cBhvr>
                                      <p:tavLst>
                                        <p:tav tm="0">
                                          <p:val>
                                            <p:strVal val="#ppt_x"/>
                                          </p:val>
                                        </p:tav>
                                        <p:tav tm="100000">
                                          <p:val>
                                            <p:strVal val="#ppt_x"/>
                                          </p:val>
                                        </p:tav>
                                      </p:tavLst>
                                    </p:anim>
                                    <p:anim calcmode="lin" valueType="num">
                                      <p:cBhvr additive="base">
                                        <p:cTn id="30" dur="500" fill="hold"/>
                                        <p:tgtEl>
                                          <p:spTgt spid="27341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nodeType="afterGroup">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273440"/>
                                        </p:tgtEl>
                                        <p:attrNameLst>
                                          <p:attrName>style.visibility</p:attrName>
                                        </p:attrNameLst>
                                      </p:cBhvr>
                                      <p:to>
                                        <p:strVal val="visible"/>
                                      </p:to>
                                    </p:set>
                                    <p:animEffect transition="in" filter="wipe(left)">
                                      <p:cBhvr>
                                        <p:cTn id="47" dur="500"/>
                                        <p:tgtEl>
                                          <p:spTgt spid="273440"/>
                                        </p:tgtEl>
                                      </p:cBhvr>
                                    </p:animEffect>
                                  </p:childTnLst>
                                </p:cTn>
                              </p:par>
                            </p:childTnLst>
                          </p:cTn>
                        </p:par>
                        <p:par>
                          <p:cTn id="48" fill="hold" nodeType="afterGroup">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273442"/>
                                        </p:tgtEl>
                                        <p:attrNameLst>
                                          <p:attrName>style.visibility</p:attrName>
                                        </p:attrNameLst>
                                      </p:cBhvr>
                                      <p:to>
                                        <p:strVal val="visible"/>
                                      </p:to>
                                    </p:set>
                                    <p:animEffect transition="in" filter="wipe(left)">
                                      <p:cBhvr>
                                        <p:cTn id="51" dur="500"/>
                                        <p:tgtEl>
                                          <p:spTgt spid="273442"/>
                                        </p:tgtEl>
                                      </p:cBhvr>
                                    </p:animEffect>
                                  </p:childTnLst>
                                </p:cTn>
                              </p:par>
                            </p:childTnLst>
                          </p:cTn>
                        </p:par>
                        <p:par>
                          <p:cTn id="52" fill="hold" nodeType="afterGroup">
                            <p:stCondLst>
                              <p:cond delay="2000"/>
                            </p:stCondLst>
                            <p:childTnLst>
                              <p:par>
                                <p:cTn id="53" presetID="22" presetClass="entr" presetSubtype="8"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right)">
                                      <p:cBhvr>
                                        <p:cTn id="60" dur="500"/>
                                        <p:tgtEl>
                                          <p:spTgt spid="8"/>
                                        </p:tgtEl>
                                      </p:cBhvr>
                                    </p:animEffect>
                                  </p:childTnLst>
                                </p:cTn>
                              </p:par>
                            </p:childTnLst>
                          </p:cTn>
                        </p:par>
                        <p:par>
                          <p:cTn id="61" fill="hold" nodeType="afterGroup">
                            <p:stCondLst>
                              <p:cond delay="500"/>
                            </p:stCondLst>
                            <p:childTnLst>
                              <p:par>
                                <p:cTn id="62" presetID="22" presetClass="entr" presetSubtype="2" fill="hold" grpId="0" nodeType="afterEffect">
                                  <p:stCondLst>
                                    <p:cond delay="0"/>
                                  </p:stCondLst>
                                  <p:childTnLst>
                                    <p:set>
                                      <p:cBhvr>
                                        <p:cTn id="63" dur="1" fill="hold">
                                          <p:stCondLst>
                                            <p:cond delay="0"/>
                                          </p:stCondLst>
                                        </p:cTn>
                                        <p:tgtEl>
                                          <p:spTgt spid="273443"/>
                                        </p:tgtEl>
                                        <p:attrNameLst>
                                          <p:attrName>style.visibility</p:attrName>
                                        </p:attrNameLst>
                                      </p:cBhvr>
                                      <p:to>
                                        <p:strVal val="visible"/>
                                      </p:to>
                                    </p:set>
                                    <p:animEffect transition="in" filter="wipe(right)">
                                      <p:cBhvr>
                                        <p:cTn id="64" dur="500"/>
                                        <p:tgtEl>
                                          <p:spTgt spid="273443"/>
                                        </p:tgtEl>
                                      </p:cBhvr>
                                    </p:animEffect>
                                  </p:childTnLst>
                                </p:cTn>
                              </p:par>
                            </p:childTnLst>
                          </p:cTn>
                        </p:par>
                        <p:par>
                          <p:cTn id="65" fill="hold" nodeType="afterGroup">
                            <p:stCondLst>
                              <p:cond delay="1000"/>
                            </p:stCondLst>
                            <p:childTnLst>
                              <p:par>
                                <p:cTn id="66" presetID="22" presetClass="entr" presetSubtype="2" fill="hold" grpId="0" nodeType="afterEffect">
                                  <p:stCondLst>
                                    <p:cond delay="0"/>
                                  </p:stCondLst>
                                  <p:childTnLst>
                                    <p:set>
                                      <p:cBhvr>
                                        <p:cTn id="67" dur="1" fill="hold">
                                          <p:stCondLst>
                                            <p:cond delay="0"/>
                                          </p:stCondLst>
                                        </p:cTn>
                                        <p:tgtEl>
                                          <p:spTgt spid="273441"/>
                                        </p:tgtEl>
                                        <p:attrNameLst>
                                          <p:attrName>style.visibility</p:attrName>
                                        </p:attrNameLst>
                                      </p:cBhvr>
                                      <p:to>
                                        <p:strVal val="visible"/>
                                      </p:to>
                                    </p:set>
                                    <p:animEffect transition="in" filter="wipe(right)">
                                      <p:cBhvr>
                                        <p:cTn id="68" dur="500"/>
                                        <p:tgtEl>
                                          <p:spTgt spid="273441"/>
                                        </p:tgtEl>
                                      </p:cBhvr>
                                    </p:animEffect>
                                  </p:childTnLst>
                                </p:cTn>
                              </p:par>
                            </p:childTnLst>
                          </p:cTn>
                        </p:par>
                        <p:par>
                          <p:cTn id="69" fill="hold" nodeType="afterGroup">
                            <p:stCondLst>
                              <p:cond delay="1500"/>
                            </p:stCondLst>
                            <p:childTnLst>
                              <p:par>
                                <p:cTn id="70" presetID="22" presetClass="entr" presetSubtype="2" fill="hold"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right)">
                                      <p:cBhvr>
                                        <p:cTn id="72" dur="500"/>
                                        <p:tgtEl>
                                          <p:spTgt spid="6"/>
                                        </p:tgtEl>
                                      </p:cBhvr>
                                    </p:animEffect>
                                  </p:childTnLst>
                                </p:cTn>
                              </p:par>
                            </p:childTnLst>
                          </p:cTn>
                        </p:par>
                        <p:par>
                          <p:cTn id="73" fill="hold" nodeType="afterGroup">
                            <p:stCondLst>
                              <p:cond delay="2000"/>
                            </p:stCondLst>
                            <p:childTnLst>
                              <p:par>
                                <p:cTn id="74" presetID="22" presetClass="entr" presetSubtype="2"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right)">
                                      <p:cBhvr>
                                        <p:cTn id="7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3" grpId="0"/>
      <p:bldP spid="273415" grpId="0"/>
      <p:bldP spid="273440" grpId="0" animBg="1"/>
      <p:bldP spid="273441" grpId="0" animBg="1"/>
      <p:bldP spid="273442" grpId="0" animBg="1"/>
      <p:bldP spid="27344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just" eaLnBrk="1" hangingPunct="1"/>
            <a:r>
              <a:rPr lang="zh-CN" altLang="en-US" smtClean="0">
                <a:ea typeface="黑体" panose="02010609060101010101" pitchFamily="49" charset="-122"/>
              </a:rPr>
              <a:t>定理</a:t>
            </a:r>
          </a:p>
        </p:txBody>
      </p:sp>
      <p:sp>
        <p:nvSpPr>
          <p:cNvPr id="274435" name="Rectangle 3"/>
          <p:cNvSpPr>
            <a:spLocks noGrp="1" noChangeArrowheads="1"/>
          </p:cNvSpPr>
          <p:nvPr>
            <p:ph idx="1"/>
          </p:nvPr>
        </p:nvSpPr>
        <p:spPr>
          <a:xfrm>
            <a:off x="1143000" y="1219200"/>
            <a:ext cx="7772400" cy="401638"/>
          </a:xfrm>
        </p:spPr>
        <p:txBody>
          <a:bodyPr/>
          <a:lstStyle/>
          <a:p>
            <a:pPr eaLnBrk="1" hangingPunct="1">
              <a:lnSpc>
                <a:spcPct val="110000"/>
              </a:lnSpc>
              <a:buClrTx/>
              <a:buFontTx/>
              <a:buNone/>
            </a:pPr>
            <a:r>
              <a:rPr lang="en-US" altLang="zh-CN" sz="2400" smtClean="0">
                <a:ea typeface="黑体" panose="02010609060101010101" pitchFamily="49" charset="-122"/>
                <a:sym typeface="Symbol" panose="05050102010706020507" pitchFamily="18" charset="2"/>
              </a:rPr>
              <a:t>    </a:t>
            </a:r>
            <a:r>
              <a:rPr lang="zh-CN" altLang="en-US" sz="2400" smtClean="0">
                <a:ea typeface="黑体" panose="02010609060101010101" pitchFamily="49" charset="-122"/>
                <a:sym typeface="Symbol" panose="05050102010706020507" pitchFamily="18" charset="2"/>
              </a:rPr>
              <a:t>令</a:t>
            </a: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j</a:t>
            </a:r>
            <a:r>
              <a:rPr lang="zh-CN" altLang="en-US" sz="2400" smtClean="0">
                <a:ea typeface="黑体" panose="02010609060101010101" pitchFamily="49" charset="-122"/>
                <a:sym typeface="Symbol" panose="05050102010706020507" pitchFamily="18" charset="2"/>
              </a:rPr>
              <a:t>＝              ，</a:t>
            </a:r>
            <a:r>
              <a:rPr lang="en-US" altLang="zh-CN" sz="2400" smtClean="0">
                <a:ea typeface="黑体" panose="02010609060101010101" pitchFamily="49" charset="-122"/>
                <a:sym typeface="Symbol" panose="05050102010706020507" pitchFamily="18" charset="2"/>
              </a:rPr>
              <a:t>j=0,1,2,…</a:t>
            </a:r>
            <a:r>
              <a:rPr lang="zh-CN" altLang="en-US" sz="2400" smtClean="0">
                <a:ea typeface="黑体" panose="02010609060101010101" pitchFamily="49" charset="-122"/>
                <a:sym typeface="Symbol" panose="05050102010706020507" pitchFamily="18" charset="2"/>
              </a:rPr>
              <a:t>，则</a:t>
            </a:r>
            <a:r>
              <a:rPr lang="en-US" altLang="zh-CN" sz="2400" smtClean="0">
                <a:ea typeface="黑体" panose="02010609060101010101" pitchFamily="49" charset="-122"/>
                <a:sym typeface="Symbol" panose="05050102010706020507" pitchFamily="18" charset="2"/>
              </a:rPr>
              <a:t>{p</a:t>
            </a:r>
            <a:r>
              <a:rPr lang="en-US" altLang="zh-CN" sz="2400" baseline="-25000" smtClean="0">
                <a:ea typeface="黑体" panose="02010609060101010101" pitchFamily="49" charset="-122"/>
                <a:sym typeface="Symbol" panose="05050102010706020507" pitchFamily="18" charset="2"/>
              </a:rPr>
              <a:t>j</a:t>
            </a:r>
            <a:r>
              <a:rPr lang="zh-CN" altLang="en-US" sz="2400" smtClean="0">
                <a:ea typeface="黑体" panose="02010609060101010101" pitchFamily="49" charset="-122"/>
                <a:sym typeface="Symbol" panose="05050102010706020507" pitchFamily="18" charset="2"/>
              </a:rPr>
              <a:t>，</a:t>
            </a:r>
            <a:r>
              <a:rPr lang="en-US" altLang="zh-CN" sz="2400" smtClean="0">
                <a:ea typeface="黑体" panose="02010609060101010101" pitchFamily="49" charset="-122"/>
                <a:sym typeface="Symbol" panose="05050102010706020507" pitchFamily="18" charset="2"/>
              </a:rPr>
              <a:t>j=0,1,2,…}</a:t>
            </a:r>
            <a:r>
              <a:rPr lang="zh-CN" altLang="en-US" sz="2400" smtClean="0">
                <a:ea typeface="黑体" panose="02010609060101010101" pitchFamily="49" charset="-122"/>
                <a:sym typeface="Symbol" panose="05050102010706020507" pitchFamily="18" charset="2"/>
              </a:rPr>
              <a:t>存</a:t>
            </a:r>
          </a:p>
        </p:txBody>
      </p:sp>
      <p:sp>
        <p:nvSpPr>
          <p:cNvPr id="4" name="日期占位符 3"/>
          <p:cNvSpPr>
            <a:spLocks noGrp="1"/>
          </p:cNvSpPr>
          <p:nvPr>
            <p:ph type="dt" sz="quarter" idx="10"/>
          </p:nvPr>
        </p:nvSpPr>
        <p:spPr/>
        <p:txBody>
          <a:bodyPr/>
          <a:lstStyle/>
          <a:p>
            <a:pPr>
              <a:defRPr/>
            </a:pPr>
            <a:fld id="{E9E4FCD5-4660-4EB4-9140-D46491410B0A}" type="datetime1">
              <a:rPr lang="zh-CN" altLang="en-US"/>
              <a:pPr>
                <a:defRPr/>
              </a:pPr>
              <a:t>2018/12/13</a:t>
            </a:fld>
            <a:endParaRPr lang="en-US" altLang="zh-CN"/>
          </a:p>
        </p:txBody>
      </p:sp>
      <p:sp>
        <p:nvSpPr>
          <p:cNvPr id="2" name="页脚占位符 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74436" name="Rectangle 4"/>
          <p:cNvSpPr>
            <a:spLocks noChangeArrowheads="1"/>
          </p:cNvSpPr>
          <p:nvPr/>
        </p:nvSpPr>
        <p:spPr bwMode="auto">
          <a:xfrm>
            <a:off x="1066800" y="1671638"/>
            <a:ext cx="78486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在，且</a:t>
            </a:r>
          </a:p>
        </p:txBody>
      </p:sp>
      <p:graphicFrame>
        <p:nvGraphicFramePr>
          <p:cNvPr id="274437" name="Object 5"/>
          <p:cNvGraphicFramePr>
            <a:graphicFrameLocks noChangeAspect="1"/>
          </p:cNvGraphicFramePr>
          <p:nvPr/>
        </p:nvGraphicFramePr>
        <p:xfrm>
          <a:off x="2339975" y="1219200"/>
          <a:ext cx="1054100" cy="504825"/>
        </p:xfrm>
        <a:graphic>
          <a:graphicData uri="http://schemas.openxmlformats.org/presentationml/2006/ole">
            <mc:AlternateContent xmlns:mc="http://schemas.openxmlformats.org/markup-compatibility/2006">
              <mc:Choice xmlns:v="urn:schemas-microsoft-com:vml" Requires="v">
                <p:oleObj spid="_x0000_s22545" name="Equation" r:id="rId4" imgW="583947" imgH="279279" progId="Equation.3">
                  <p:embed/>
                </p:oleObj>
              </mc:Choice>
              <mc:Fallback>
                <p:oleObj name="Equation" r:id="rId4" imgW="583947" imgH="27927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1219200"/>
                        <a:ext cx="10541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8" name="Object 6"/>
          <p:cNvGraphicFramePr>
            <a:graphicFrameLocks noChangeAspect="1"/>
          </p:cNvGraphicFramePr>
          <p:nvPr/>
        </p:nvGraphicFramePr>
        <p:xfrm>
          <a:off x="3101975" y="2125663"/>
          <a:ext cx="3776663" cy="976312"/>
        </p:xfrm>
        <a:graphic>
          <a:graphicData uri="http://schemas.openxmlformats.org/presentationml/2006/ole">
            <mc:AlternateContent xmlns:mc="http://schemas.openxmlformats.org/markup-compatibility/2006">
              <mc:Choice xmlns:v="urn:schemas-microsoft-com:vml" Requires="v">
                <p:oleObj spid="_x0000_s22546" name="Equation" r:id="rId6" imgW="1968500" imgH="508000" progId="Equation.3">
                  <p:embed/>
                </p:oleObj>
              </mc:Choice>
              <mc:Fallback>
                <p:oleObj name="Equation" r:id="rId6" imgW="1968500" imgH="508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1975" y="2125663"/>
                        <a:ext cx="3776663"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39" name="Rectangle 7"/>
          <p:cNvSpPr>
            <a:spLocks noChangeArrowheads="1"/>
          </p:cNvSpPr>
          <p:nvPr/>
        </p:nvSpPr>
        <p:spPr bwMode="auto">
          <a:xfrm>
            <a:off x="1066800" y="3152775"/>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其中</a:t>
            </a:r>
          </a:p>
        </p:txBody>
      </p:sp>
      <p:graphicFrame>
        <p:nvGraphicFramePr>
          <p:cNvPr id="274440" name="Object 8"/>
          <p:cNvGraphicFramePr>
            <a:graphicFrameLocks noChangeAspect="1"/>
          </p:cNvGraphicFramePr>
          <p:nvPr/>
        </p:nvGraphicFramePr>
        <p:xfrm>
          <a:off x="3124200" y="3606800"/>
          <a:ext cx="3606800" cy="1074738"/>
        </p:xfrm>
        <a:graphic>
          <a:graphicData uri="http://schemas.openxmlformats.org/presentationml/2006/ole">
            <mc:AlternateContent xmlns:mc="http://schemas.openxmlformats.org/markup-compatibility/2006">
              <mc:Choice xmlns:v="urn:schemas-microsoft-com:vml" Requires="v">
                <p:oleObj spid="_x0000_s22547" name="Equation" r:id="rId8" imgW="1879600" imgH="558800" progId="Equation.3">
                  <p:embed/>
                </p:oleObj>
              </mc:Choice>
              <mc:Fallback>
                <p:oleObj name="Equation" r:id="rId8" imgW="1879600" imgH="558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3606800"/>
                        <a:ext cx="3606800"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1" name="Rectangle 9"/>
          <p:cNvSpPr>
            <a:spLocks noChangeArrowheads="1"/>
          </p:cNvSpPr>
          <p:nvPr/>
        </p:nvSpPr>
        <p:spPr bwMode="auto">
          <a:xfrm>
            <a:off x="1676400" y="4732338"/>
            <a:ext cx="32766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ym typeface="Symbol" panose="05050102010706020507" pitchFamily="18" charset="2"/>
              </a:rPr>
              <a:t>特别地，当</a:t>
            </a:r>
            <a:r>
              <a:rPr lang="zh-CN" altLang="en-US" sz="2000">
                <a:sym typeface="Symbol" panose="05050102010706020507" pitchFamily="18" charset="2"/>
              </a:rPr>
              <a:t></a:t>
            </a:r>
            <a:r>
              <a:rPr lang="en-US" altLang="zh-CN" sz="2000" baseline="-25000">
                <a:sym typeface="Symbol" panose="05050102010706020507" pitchFamily="18" charset="2"/>
              </a:rPr>
              <a:t>1</a:t>
            </a:r>
            <a:r>
              <a:rPr lang="zh-CN" altLang="en-US" sz="2000">
                <a:sym typeface="Symbol" panose="05050102010706020507" pitchFamily="18" charset="2"/>
              </a:rPr>
              <a:t>＝</a:t>
            </a:r>
            <a:r>
              <a:rPr lang="en-US" altLang="zh-CN" sz="2000" baseline="-25000">
                <a:sym typeface="Symbol" panose="05050102010706020507" pitchFamily="18" charset="2"/>
              </a:rPr>
              <a:t>2</a:t>
            </a:r>
            <a:r>
              <a:rPr lang="zh-CN" altLang="en-US" sz="2400">
                <a:sym typeface="Symbol" panose="05050102010706020507" pitchFamily="18" charset="2"/>
              </a:rPr>
              <a:t>时，有</a:t>
            </a:r>
          </a:p>
        </p:txBody>
      </p:sp>
      <p:graphicFrame>
        <p:nvGraphicFramePr>
          <p:cNvPr id="274442" name="Object 10"/>
          <p:cNvGraphicFramePr>
            <a:graphicFrameLocks noChangeAspect="1"/>
          </p:cNvGraphicFramePr>
          <p:nvPr/>
        </p:nvGraphicFramePr>
        <p:xfrm>
          <a:off x="3057525" y="5186363"/>
          <a:ext cx="3190875" cy="781050"/>
        </p:xfrm>
        <a:graphic>
          <a:graphicData uri="http://schemas.openxmlformats.org/presentationml/2006/ole">
            <mc:AlternateContent xmlns:mc="http://schemas.openxmlformats.org/markup-compatibility/2006">
              <mc:Choice xmlns:v="urn:schemas-microsoft-com:vml" Requires="v">
                <p:oleObj spid="_x0000_s22548" name="Equation" r:id="rId10" imgW="1662978" imgH="406224" progId="Equation.3">
                  <p:embed/>
                </p:oleObj>
              </mc:Choice>
              <mc:Fallback>
                <p:oleObj name="Equation" r:id="rId10" imgW="1662978" imgH="406224"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7525" y="5186363"/>
                        <a:ext cx="31908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43" name="Rectangle 11"/>
          <p:cNvSpPr>
            <a:spLocks noChangeArrowheads="1"/>
          </p:cNvSpPr>
          <p:nvPr/>
        </p:nvSpPr>
        <p:spPr bwMode="auto">
          <a:xfrm>
            <a:off x="1066800" y="6019800"/>
            <a:ext cx="7848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a:solidFill>
                  <a:srgbClr val="CC00CC"/>
                </a:solidFill>
                <a:sym typeface="Symbol" panose="05050102010706020507" pitchFamily="18" charset="2"/>
              </a:rPr>
              <a:t>证明</a:t>
            </a:r>
            <a:r>
              <a:rPr lang="zh-CN" altLang="en-US" sz="2400">
                <a:sym typeface="Symbol" panose="05050102010706020507" pitchFamily="18" charset="2"/>
              </a:rPr>
              <a:t>  由生灭过程的极限定理即得。</a:t>
            </a:r>
          </a:p>
        </p:txBody>
      </p:sp>
      <p:sp>
        <p:nvSpPr>
          <p:cNvPr id="274444" name="Rectangle 12"/>
          <p:cNvSpPr>
            <a:spLocks noChangeArrowheads="1"/>
          </p:cNvSpPr>
          <p:nvPr/>
        </p:nvSpPr>
        <p:spPr bwMode="auto">
          <a:xfrm>
            <a:off x="5867400" y="6080125"/>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000"/>
              <a:t>■</a:t>
            </a:r>
          </a:p>
        </p:txBody>
      </p:sp>
      <p:graphicFrame>
        <p:nvGraphicFramePr>
          <p:cNvPr id="274445" name="Object 13"/>
          <p:cNvGraphicFramePr>
            <a:graphicFrameLocks noChangeAspect="1"/>
          </p:cNvGraphicFramePr>
          <p:nvPr/>
        </p:nvGraphicFramePr>
        <p:xfrm>
          <a:off x="1062038" y="2224088"/>
          <a:ext cx="7470775" cy="4229100"/>
        </p:xfrm>
        <a:graphic>
          <a:graphicData uri="http://schemas.openxmlformats.org/presentationml/2006/ole">
            <mc:AlternateContent xmlns:mc="http://schemas.openxmlformats.org/markup-compatibility/2006">
              <mc:Choice xmlns:v="urn:schemas-microsoft-com:vml" Requires="v">
                <p:oleObj spid="_x0000_s22549" name="公式" r:id="rId12" imgW="2964126" imgH="1668780" progId="Equation.3">
                  <p:embed/>
                </p:oleObj>
              </mc:Choice>
              <mc:Fallback>
                <p:oleObj name="公式" r:id="rId12" imgW="2964126" imgH="166878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2038" y="2224088"/>
                        <a:ext cx="7470775" cy="4229100"/>
                      </a:xfrm>
                      <a:prstGeom prst="rect">
                        <a:avLst/>
                      </a:prstGeom>
                      <a:solidFill>
                        <a:srgbClr val="9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r>
              <a:rPr lang="en-US" altLang="zh-CN" sz="1800">
                <a:solidFill>
                  <a:srgbClr val="00FF00"/>
                </a:solidFill>
                <a:latin typeface="宋体" panose="02010600030101010101" pitchFamily="2" charset="-122"/>
                <a:ea typeface="宋体" panose="02010600030101010101" pitchFamily="2" charset="-122"/>
              </a:rPr>
              <a:t>38</a:t>
            </a:r>
            <a:r>
              <a:rPr lang="zh-CN" altLang="en-US" sz="1800">
                <a:solidFill>
                  <a:srgbClr val="00FF00"/>
                </a:solidFill>
                <a:latin typeface="宋体" panose="02010600030101010101" pitchFamily="2" charset="-122"/>
                <a:ea typeface="宋体" panose="02010600030101010101" pitchFamily="2" charset="-122"/>
              </a:rPr>
              <a:t>－</a:t>
            </a:r>
            <a:fld id="{92BF4834-0B4E-4EE9-9396-CE52D503B435}" type="slidenum">
              <a:rPr lang="zh-CN" altLang="en-US" sz="1800">
                <a:solidFill>
                  <a:srgbClr val="00FF00"/>
                </a:solidFill>
                <a:latin typeface="宋体" panose="02010600030101010101" pitchFamily="2" charset="-122"/>
                <a:ea typeface="宋体" panose="02010600030101010101" pitchFamily="2" charset="-122"/>
              </a:rPr>
              <a:pPr/>
              <a:t>9</a:t>
            </a:fld>
            <a:endParaRPr lang="zh-CN" altLang="en-US" sz="1800">
              <a:solidFill>
                <a:srgbClr val="00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74437"/>
                                        </p:tgtEl>
                                        <p:attrNameLst>
                                          <p:attrName>style.visibility</p:attrName>
                                        </p:attrNameLst>
                                      </p:cBhvr>
                                      <p:to>
                                        <p:strVal val="visible"/>
                                      </p:to>
                                    </p:set>
                                  </p:childTnLst>
                                </p:cTn>
                              </p:par>
                            </p:childTnLst>
                          </p:cTn>
                        </p:par>
                        <p:par>
                          <p:cTn id="12" fill="hold" nodeType="afterGroup">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74436"/>
                                        </p:tgtEl>
                                        <p:attrNameLst>
                                          <p:attrName>style.visibility</p:attrName>
                                        </p:attrNameLst>
                                      </p:cBhvr>
                                      <p:to>
                                        <p:strVal val="visible"/>
                                      </p:to>
                                    </p:set>
                                    <p:anim calcmode="lin" valueType="num">
                                      <p:cBhvr additive="base">
                                        <p:cTn id="15" dur="500" fill="hold"/>
                                        <p:tgtEl>
                                          <p:spTgt spid="274436"/>
                                        </p:tgtEl>
                                        <p:attrNameLst>
                                          <p:attrName>ppt_x</p:attrName>
                                        </p:attrNameLst>
                                      </p:cBhvr>
                                      <p:tavLst>
                                        <p:tav tm="0">
                                          <p:val>
                                            <p:strVal val="#ppt_x"/>
                                          </p:val>
                                        </p:tav>
                                        <p:tav tm="100000">
                                          <p:val>
                                            <p:strVal val="#ppt_x"/>
                                          </p:val>
                                        </p:tav>
                                      </p:tavLst>
                                    </p:anim>
                                    <p:anim calcmode="lin" valueType="num">
                                      <p:cBhvr additive="base">
                                        <p:cTn id="16" dur="500" fill="hold"/>
                                        <p:tgtEl>
                                          <p:spTgt spid="274436"/>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74438"/>
                                        </p:tgtEl>
                                        <p:attrNameLst>
                                          <p:attrName>style.visibility</p:attrName>
                                        </p:attrNameLst>
                                      </p:cBhvr>
                                      <p:to>
                                        <p:strVal val="visible"/>
                                      </p:to>
                                    </p:set>
                                    <p:anim calcmode="lin" valueType="num">
                                      <p:cBhvr additive="base">
                                        <p:cTn id="20" dur="500" fill="hold"/>
                                        <p:tgtEl>
                                          <p:spTgt spid="274438"/>
                                        </p:tgtEl>
                                        <p:attrNameLst>
                                          <p:attrName>ppt_x</p:attrName>
                                        </p:attrNameLst>
                                      </p:cBhvr>
                                      <p:tavLst>
                                        <p:tav tm="0">
                                          <p:val>
                                            <p:strVal val="#ppt_x"/>
                                          </p:val>
                                        </p:tav>
                                        <p:tav tm="100000">
                                          <p:val>
                                            <p:strVal val="#ppt_x"/>
                                          </p:val>
                                        </p:tav>
                                      </p:tavLst>
                                    </p:anim>
                                    <p:anim calcmode="lin" valueType="num">
                                      <p:cBhvr additive="base">
                                        <p:cTn id="21" dur="500" fill="hold"/>
                                        <p:tgtEl>
                                          <p:spTgt spid="274438"/>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74439"/>
                                        </p:tgtEl>
                                        <p:attrNameLst>
                                          <p:attrName>style.visibility</p:attrName>
                                        </p:attrNameLst>
                                      </p:cBhvr>
                                      <p:to>
                                        <p:strVal val="visible"/>
                                      </p:to>
                                    </p:set>
                                    <p:anim calcmode="lin" valueType="num">
                                      <p:cBhvr additive="base">
                                        <p:cTn id="25" dur="500" fill="hold"/>
                                        <p:tgtEl>
                                          <p:spTgt spid="274439"/>
                                        </p:tgtEl>
                                        <p:attrNameLst>
                                          <p:attrName>ppt_x</p:attrName>
                                        </p:attrNameLst>
                                      </p:cBhvr>
                                      <p:tavLst>
                                        <p:tav tm="0">
                                          <p:val>
                                            <p:strVal val="#ppt_x"/>
                                          </p:val>
                                        </p:tav>
                                        <p:tav tm="100000">
                                          <p:val>
                                            <p:strVal val="#ppt_x"/>
                                          </p:val>
                                        </p:tav>
                                      </p:tavLst>
                                    </p:anim>
                                    <p:anim calcmode="lin" valueType="num">
                                      <p:cBhvr additive="base">
                                        <p:cTn id="26" dur="500" fill="hold"/>
                                        <p:tgtEl>
                                          <p:spTgt spid="274439"/>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274440"/>
                                        </p:tgtEl>
                                        <p:attrNameLst>
                                          <p:attrName>style.visibility</p:attrName>
                                        </p:attrNameLst>
                                      </p:cBhvr>
                                      <p:to>
                                        <p:strVal val="visible"/>
                                      </p:to>
                                    </p:set>
                                    <p:anim calcmode="lin" valueType="num">
                                      <p:cBhvr additive="base">
                                        <p:cTn id="30" dur="500" fill="hold"/>
                                        <p:tgtEl>
                                          <p:spTgt spid="274440"/>
                                        </p:tgtEl>
                                        <p:attrNameLst>
                                          <p:attrName>ppt_x</p:attrName>
                                        </p:attrNameLst>
                                      </p:cBhvr>
                                      <p:tavLst>
                                        <p:tav tm="0">
                                          <p:val>
                                            <p:strVal val="#ppt_x"/>
                                          </p:val>
                                        </p:tav>
                                        <p:tav tm="100000">
                                          <p:val>
                                            <p:strVal val="#ppt_x"/>
                                          </p:val>
                                        </p:tav>
                                      </p:tavLst>
                                    </p:anim>
                                    <p:anim calcmode="lin" valueType="num">
                                      <p:cBhvr additive="base">
                                        <p:cTn id="31" dur="500" fill="hold"/>
                                        <p:tgtEl>
                                          <p:spTgt spid="274440"/>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74441"/>
                                        </p:tgtEl>
                                        <p:attrNameLst>
                                          <p:attrName>style.visibility</p:attrName>
                                        </p:attrNameLst>
                                      </p:cBhvr>
                                      <p:to>
                                        <p:strVal val="visible"/>
                                      </p:to>
                                    </p:set>
                                    <p:anim calcmode="lin" valueType="num">
                                      <p:cBhvr additive="base">
                                        <p:cTn id="36" dur="500" fill="hold"/>
                                        <p:tgtEl>
                                          <p:spTgt spid="274441"/>
                                        </p:tgtEl>
                                        <p:attrNameLst>
                                          <p:attrName>ppt_x</p:attrName>
                                        </p:attrNameLst>
                                      </p:cBhvr>
                                      <p:tavLst>
                                        <p:tav tm="0">
                                          <p:val>
                                            <p:strVal val="#ppt_x"/>
                                          </p:val>
                                        </p:tav>
                                        <p:tav tm="100000">
                                          <p:val>
                                            <p:strVal val="#ppt_x"/>
                                          </p:val>
                                        </p:tav>
                                      </p:tavLst>
                                    </p:anim>
                                    <p:anim calcmode="lin" valueType="num">
                                      <p:cBhvr additive="base">
                                        <p:cTn id="37" dur="500" fill="hold"/>
                                        <p:tgtEl>
                                          <p:spTgt spid="274441"/>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274442"/>
                                        </p:tgtEl>
                                        <p:attrNameLst>
                                          <p:attrName>style.visibility</p:attrName>
                                        </p:attrNameLst>
                                      </p:cBhvr>
                                      <p:to>
                                        <p:strVal val="visible"/>
                                      </p:to>
                                    </p:set>
                                    <p:anim calcmode="lin" valueType="num">
                                      <p:cBhvr additive="base">
                                        <p:cTn id="41" dur="500" fill="hold"/>
                                        <p:tgtEl>
                                          <p:spTgt spid="274442"/>
                                        </p:tgtEl>
                                        <p:attrNameLst>
                                          <p:attrName>ppt_x</p:attrName>
                                        </p:attrNameLst>
                                      </p:cBhvr>
                                      <p:tavLst>
                                        <p:tav tm="0">
                                          <p:val>
                                            <p:strVal val="0-#ppt_w/2"/>
                                          </p:val>
                                        </p:tav>
                                        <p:tav tm="100000">
                                          <p:val>
                                            <p:strVal val="#ppt_x"/>
                                          </p:val>
                                        </p:tav>
                                      </p:tavLst>
                                    </p:anim>
                                    <p:anim calcmode="lin" valueType="num">
                                      <p:cBhvr additive="base">
                                        <p:cTn id="42" dur="500" fill="hold"/>
                                        <p:tgtEl>
                                          <p:spTgt spid="274442"/>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74443"/>
                                        </p:tgtEl>
                                        <p:attrNameLst>
                                          <p:attrName>style.visibility</p:attrName>
                                        </p:attrNameLst>
                                      </p:cBhvr>
                                      <p:to>
                                        <p:strVal val="visible"/>
                                      </p:to>
                                    </p:set>
                                    <p:anim calcmode="lin" valueType="num">
                                      <p:cBhvr additive="base">
                                        <p:cTn id="47" dur="500" fill="hold"/>
                                        <p:tgtEl>
                                          <p:spTgt spid="274443"/>
                                        </p:tgtEl>
                                        <p:attrNameLst>
                                          <p:attrName>ppt_x</p:attrName>
                                        </p:attrNameLst>
                                      </p:cBhvr>
                                      <p:tavLst>
                                        <p:tav tm="0">
                                          <p:val>
                                            <p:strVal val="#ppt_x"/>
                                          </p:val>
                                        </p:tav>
                                        <p:tav tm="100000">
                                          <p:val>
                                            <p:strVal val="#ppt_x"/>
                                          </p:val>
                                        </p:tav>
                                      </p:tavLst>
                                    </p:anim>
                                    <p:anim calcmode="lin" valueType="num">
                                      <p:cBhvr additive="base">
                                        <p:cTn id="48" dur="500" fill="hold"/>
                                        <p:tgtEl>
                                          <p:spTgt spid="27444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528" fill="hold" nodeType="clickEffect">
                                  <p:stCondLst>
                                    <p:cond delay="0"/>
                                  </p:stCondLst>
                                  <p:childTnLst>
                                    <p:set>
                                      <p:cBhvr>
                                        <p:cTn id="52" dur="1" fill="hold">
                                          <p:stCondLst>
                                            <p:cond delay="0"/>
                                          </p:stCondLst>
                                        </p:cTn>
                                        <p:tgtEl>
                                          <p:spTgt spid="274445"/>
                                        </p:tgtEl>
                                        <p:attrNameLst>
                                          <p:attrName>style.visibility</p:attrName>
                                        </p:attrNameLst>
                                      </p:cBhvr>
                                      <p:to>
                                        <p:strVal val="visible"/>
                                      </p:to>
                                    </p:set>
                                    <p:anim calcmode="lin" valueType="num">
                                      <p:cBhvr>
                                        <p:cTn id="53" dur="500" fill="hold"/>
                                        <p:tgtEl>
                                          <p:spTgt spid="274445"/>
                                        </p:tgtEl>
                                        <p:attrNameLst>
                                          <p:attrName>ppt_w</p:attrName>
                                        </p:attrNameLst>
                                      </p:cBhvr>
                                      <p:tavLst>
                                        <p:tav tm="0">
                                          <p:val>
                                            <p:fltVal val="0"/>
                                          </p:val>
                                        </p:tav>
                                        <p:tav tm="100000">
                                          <p:val>
                                            <p:strVal val="#ppt_w"/>
                                          </p:val>
                                        </p:tav>
                                      </p:tavLst>
                                    </p:anim>
                                    <p:anim calcmode="lin" valueType="num">
                                      <p:cBhvr>
                                        <p:cTn id="54" dur="500" fill="hold"/>
                                        <p:tgtEl>
                                          <p:spTgt spid="274445"/>
                                        </p:tgtEl>
                                        <p:attrNameLst>
                                          <p:attrName>ppt_h</p:attrName>
                                        </p:attrNameLst>
                                      </p:cBhvr>
                                      <p:tavLst>
                                        <p:tav tm="0">
                                          <p:val>
                                            <p:fltVal val="0"/>
                                          </p:val>
                                        </p:tav>
                                        <p:tav tm="100000">
                                          <p:val>
                                            <p:strVal val="#ppt_h"/>
                                          </p:val>
                                        </p:tav>
                                      </p:tavLst>
                                    </p:anim>
                                    <p:anim calcmode="lin" valueType="num">
                                      <p:cBhvr>
                                        <p:cTn id="55" dur="500" fill="hold"/>
                                        <p:tgtEl>
                                          <p:spTgt spid="274445"/>
                                        </p:tgtEl>
                                        <p:attrNameLst>
                                          <p:attrName>ppt_x</p:attrName>
                                        </p:attrNameLst>
                                      </p:cBhvr>
                                      <p:tavLst>
                                        <p:tav tm="0">
                                          <p:val>
                                            <p:fltVal val="0.5"/>
                                          </p:val>
                                        </p:tav>
                                        <p:tav tm="100000">
                                          <p:val>
                                            <p:strVal val="#ppt_x"/>
                                          </p:val>
                                        </p:tav>
                                      </p:tavLst>
                                    </p:anim>
                                    <p:anim calcmode="lin" valueType="num">
                                      <p:cBhvr>
                                        <p:cTn id="56" dur="500" fill="hold"/>
                                        <p:tgtEl>
                                          <p:spTgt spid="274445"/>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274445"/>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74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advAuto="0"/>
      <p:bldP spid="274436" grpId="0" autoUpdateAnimBg="0"/>
      <p:bldP spid="274439" grpId="0" autoUpdateAnimBg="0"/>
      <p:bldP spid="274441" grpId="0" autoUpdateAnimBg="0"/>
      <p:bldP spid="274443" grpId="0" autoUpdateAnimBg="0"/>
      <p:bldP spid="274444" grpId="0" autoUpdateAnimBg="0"/>
    </p:bldLst>
  </p:timing>
</p:sld>
</file>

<file path=ppt/theme/theme1.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TotalTime>
  <Words>2560</Words>
  <Application>Microsoft Office PowerPoint</Application>
  <PresentationFormat>全屏显示(4:3)</PresentationFormat>
  <Paragraphs>348</Paragraphs>
  <Slides>38</Slides>
  <Notes>38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8" baseType="lpstr">
      <vt:lpstr>Times New Roman</vt:lpstr>
      <vt:lpstr>黑体</vt:lpstr>
      <vt:lpstr>Arial</vt:lpstr>
      <vt:lpstr>Wingdings</vt:lpstr>
      <vt:lpstr>宋体</vt:lpstr>
      <vt:lpstr>华文行楷</vt:lpstr>
      <vt:lpstr>Symbol</vt:lpstr>
      <vt:lpstr>1_默认设计模板</vt:lpstr>
      <vt:lpstr>BMP 图象</vt:lpstr>
      <vt:lpstr>Microsoft 公式 3.0</vt:lpstr>
      <vt:lpstr>随机过程与排队论</vt:lpstr>
      <vt:lpstr>上一讲内容回顾</vt:lpstr>
      <vt:lpstr>本讲主要内容</vt:lpstr>
      <vt:lpstr>§6.4  二阶段循环排队系统</vt:lpstr>
      <vt:lpstr>二阶段循环排队模型</vt:lpstr>
      <vt:lpstr>2. Ⅰ号台的队长</vt:lpstr>
      <vt:lpstr>Ⅰ号台的队长(续1)</vt:lpstr>
      <vt:lpstr>Ⅰ号台的队长(续2)</vt:lpstr>
      <vt:lpstr>定理</vt:lpstr>
      <vt:lpstr>结论</vt:lpstr>
      <vt:lpstr>3.车辆在Ⅰ号台的等待时间</vt:lpstr>
      <vt:lpstr>定理</vt:lpstr>
      <vt:lpstr>第七章  一般服务的M/G/1/排队系统</vt:lpstr>
      <vt:lpstr>§7.1  嵌入马尔可夫链</vt:lpstr>
      <vt:lpstr>2.嵌入马尔可夫链</vt:lpstr>
      <vt:lpstr>定理</vt:lpstr>
      <vt:lpstr>证明</vt:lpstr>
      <vt:lpstr>证明(续1)</vt:lpstr>
      <vt:lpstr>证明(续2)</vt:lpstr>
      <vt:lpstr>Vn的均值</vt:lpstr>
      <vt:lpstr>Vn的二阶矩</vt:lpstr>
      <vt:lpstr>Vn的方差</vt:lpstr>
      <vt:lpstr>一步转移概率</vt:lpstr>
      <vt:lpstr>引理</vt:lpstr>
      <vt:lpstr>定理</vt:lpstr>
      <vt:lpstr>证明</vt:lpstr>
      <vt:lpstr>证明(续1)</vt:lpstr>
      <vt:lpstr>证明(续2)</vt:lpstr>
      <vt:lpstr>证明(续3)</vt:lpstr>
      <vt:lpstr>推论1</vt:lpstr>
      <vt:lpstr>推论2</vt:lpstr>
      <vt:lpstr>说明</vt:lpstr>
      <vt:lpstr>推论3</vt:lpstr>
      <vt:lpstr>{Nn+，n≥1} 的平均对长</vt:lpstr>
      <vt:lpstr>{Nn+，n≥1} 的平均对长(续)</vt:lpstr>
      <vt:lpstr>扑拉克—辛钦均值公式</vt:lpstr>
      <vt:lpstr>本讲主要内容</vt:lpstr>
      <vt:lpstr>下一讲内容预告</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顾小丰</dc:creator>
  <cp:lastModifiedBy>GuXF-QiuH</cp:lastModifiedBy>
  <cp:revision>42</cp:revision>
  <dcterms:created xsi:type="dcterms:W3CDTF">2002-12-17T04:12:09Z</dcterms:created>
  <dcterms:modified xsi:type="dcterms:W3CDTF">2018-12-12T16:12:58Z</dcterms:modified>
</cp:coreProperties>
</file>